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6" r:id="rId31"/>
    <p:sldId id="287" r:id="rId32"/>
    <p:sldId id="288" r:id="rId33"/>
    <p:sldId id="289" r:id="rId34"/>
    <p:sldId id="284" r:id="rId35"/>
  </p:sldIdLst>
  <p:sldSz cx="12192000" cy="6858000"/>
  <p:notesSz cx="6858000" cy="9144000"/>
  <p:custDataLst>
    <p:tags r:id="rId3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-63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F17FB7F-F2AD-4EA7-8CF8-2B72DE771AE2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068F058-309B-4B97-825B-5375D758059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94466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FB7F-F2AD-4EA7-8CF8-2B72DE771AE2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8F058-309B-4B97-825B-5375D758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778269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FB7F-F2AD-4EA7-8CF8-2B72DE771AE2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8F058-309B-4B97-825B-5375D758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737611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FB7F-F2AD-4EA7-8CF8-2B72DE771AE2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8F058-309B-4B97-825B-5375D758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857906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17FB7F-F2AD-4EA7-8CF8-2B72DE771AE2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068F058-309B-4B97-825B-5375D75805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5171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FB7F-F2AD-4EA7-8CF8-2B72DE771AE2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8F058-309B-4B97-825B-5375D758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090948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ct val="0"/>
              </a:spcBef>
              <a:spcAft>
                <a:spcPct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ct val="0"/>
              </a:spcBef>
              <a:spcAft>
                <a:spcPct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FB7F-F2AD-4EA7-8CF8-2B72DE771AE2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8F058-309B-4B97-825B-5375D758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191008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FB7F-F2AD-4EA7-8CF8-2B72DE771AE2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8F058-309B-4B97-825B-5375D758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14049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FB7F-F2AD-4EA7-8CF8-2B72DE771AE2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8F058-309B-4B97-825B-5375D758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743541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17FB7F-F2AD-4EA7-8CF8-2B72DE771AE2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068F058-309B-4B97-825B-5375D75805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979643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17FB7F-F2AD-4EA7-8CF8-2B72DE771AE2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068F058-309B-4B97-825B-5375D75805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590341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AF17FB7F-F2AD-4EA7-8CF8-2B72DE771AE2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068F058-309B-4B97-825B-5375D75805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87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:p14="http://schemas.microsoft.com/office/powerpoint/2010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21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9.wmf"/><Relationship Id="rId4" Type="http://schemas.microsoft.com/office/2007/relationships/hdphoto" Target="../media/hdphoto4.wdp"/><Relationship Id="rId9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2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2.wdp"/><Relationship Id="rId7" Type="http://schemas.microsoft.com/office/2007/relationships/hdphoto" Target="../media/hdphoto3.wdp"/><Relationship Id="rId12" Type="http://schemas.microsoft.com/office/2007/relationships/hdphoto" Target="../media/hdphoto6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24.png"/><Relationship Id="rId5" Type="http://schemas.microsoft.com/office/2007/relationships/hdphoto" Target="../media/hdphoto1.wdp"/><Relationship Id="rId10" Type="http://schemas.openxmlformats.org/officeDocument/2006/relationships/image" Target="../media/image4.jpeg"/><Relationship Id="rId4" Type="http://schemas.openxmlformats.org/officeDocument/2006/relationships/image" Target="../media/image1.png"/><Relationship Id="rId9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7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9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0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2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4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43.em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770ED51-5A00-442A-99D9-4E13324C0A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6.3</a:t>
            </a:r>
            <a:r>
              <a:rPr lang="zh-CN" altLang="en-US" dirty="0">
                <a:solidFill>
                  <a:srgbClr val="FF0000"/>
                </a:solidFill>
              </a:rPr>
              <a:t>焦耳定律</a:t>
            </a:r>
          </a:p>
        </p:txBody>
      </p:sp>
    </p:spTree>
    <p:extLst>
      <p:ext uri="{BB962C8B-B14F-4D97-AF65-F5344CB8AC3E}">
        <p14:creationId xmlns:p14="http://schemas.microsoft.com/office/powerpoint/2010/main" val="24749296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432E0D2E-B1C7-4696-A252-22A195687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269" y="31282"/>
            <a:ext cx="10260531" cy="748364"/>
          </a:xfrm>
        </p:spPr>
        <p:txBody>
          <a:bodyPr>
            <a:normAutofit/>
          </a:bodyPr>
          <a:lstStyle/>
          <a:p>
            <a:r>
              <a:rPr lang="zh-CN" altLang="en-US" sz="4000"/>
              <a:t>二、焦耳定律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C1F17EE2-5ADF-440C-BCE8-C2A38FC70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269" y="505506"/>
            <a:ext cx="11479731" cy="635249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3200">
                <a:latin typeface="Times New Roman" pitchFamily="18" charset="0"/>
              </a:rPr>
              <a:t>1.</a:t>
            </a:r>
            <a:r>
              <a:rPr lang="zh-CN" altLang="en-US" sz="3200">
                <a:latin typeface="Times New Roman" pitchFamily="18" charset="0"/>
              </a:rPr>
              <a:t>焦耳定律：</a:t>
            </a:r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</a:rPr>
              <a:t>电流通过导体产生的热量跟电流的平方成正比，跟导体的电阻成正比，跟通电时间成正比</a:t>
            </a:r>
            <a:r>
              <a:rPr lang="zh-CN" altLang="en-US" sz="3200">
                <a:latin typeface="Times New Roman" pitchFamily="18" charset="0"/>
              </a:rPr>
              <a:t>。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200">
                <a:latin typeface="Times New Roman" pitchFamily="18" charset="0"/>
              </a:rPr>
              <a:t>2.</a:t>
            </a:r>
            <a:r>
              <a:rPr lang="zh-CN" altLang="en-US" sz="3200">
                <a:latin typeface="Times New Roman" pitchFamily="18" charset="0"/>
              </a:rPr>
              <a:t>公式：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200">
                <a:latin typeface="Times New Roman" pitchFamily="18" charset="0"/>
              </a:rPr>
              <a:t>3.</a:t>
            </a:r>
            <a:r>
              <a:rPr lang="zh-CN" altLang="en-US" sz="3200">
                <a:latin typeface="Times New Roman" pitchFamily="18" charset="0"/>
              </a:rPr>
              <a:t>单位：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200">
                <a:latin typeface="Times New Roman" pitchFamily="18" charset="0"/>
              </a:rPr>
              <a:t>4.</a:t>
            </a:r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</a:rPr>
              <a:t>焦耳定律可用于所有电路中电热的计算</a:t>
            </a:r>
            <a:r>
              <a:rPr lang="zh-CN" altLang="en-US" sz="3200">
                <a:latin typeface="Times New Roman" pitchFamily="18" charset="0"/>
              </a:rPr>
              <a:t>。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200">
                <a:latin typeface="Times New Roman" pitchFamily="18" charset="0"/>
              </a:rPr>
              <a:t>（</a:t>
            </a:r>
            <a:r>
              <a:rPr lang="en-US" altLang="zh-CN" sz="3200">
                <a:latin typeface="Times New Roman" pitchFamily="18" charset="0"/>
              </a:rPr>
              <a:t>1</a:t>
            </a:r>
            <a:r>
              <a:rPr lang="zh-CN" altLang="en-US" sz="3200">
                <a:latin typeface="Times New Roman" pitchFamily="18" charset="0"/>
              </a:rPr>
              <a:t>）</a:t>
            </a:r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</a:rPr>
              <a:t>纯电阻电路</a:t>
            </a:r>
            <a:r>
              <a:rPr lang="zh-CN" altLang="en-US" sz="3200">
                <a:latin typeface="Times New Roman" pitchFamily="18" charset="0"/>
              </a:rPr>
              <a:t>：电流做的功全部用来产生热量，即</a:t>
            </a:r>
            <a:r>
              <a:rPr lang="en-US" altLang="zh-CN" sz="3200" i="1">
                <a:solidFill>
                  <a:srgbClr val="FF0000"/>
                </a:solidFill>
                <a:latin typeface="Times New Roman" pitchFamily="18" charset="0"/>
              </a:rPr>
              <a:t>Q</a:t>
            </a:r>
            <a:r>
              <a:rPr lang="en-US" altLang="zh-CN" sz="3200">
                <a:solidFill>
                  <a:srgbClr val="FF0000"/>
                </a:solidFill>
                <a:latin typeface="Times New Roman" pitchFamily="18" charset="0"/>
              </a:rPr>
              <a:t> = </a:t>
            </a:r>
            <a:r>
              <a:rPr lang="en-US" altLang="zh-CN" sz="3200" i="1">
                <a:solidFill>
                  <a:srgbClr val="FF0000"/>
                </a:solidFill>
                <a:latin typeface="Times New Roman" pitchFamily="18" charset="0"/>
              </a:rPr>
              <a:t>W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200">
                <a:latin typeface="Times New Roman" pitchFamily="18" charset="0"/>
              </a:rPr>
              <a:t>四个公式                                                  无差别，计算的均是电热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66F5988-A46D-4EE1-9B4C-356E3DF6B8F4}"/>
              </a:ext>
            </a:extLst>
          </p:cNvPr>
          <p:cNvSpPr/>
          <p:nvPr/>
        </p:nvSpPr>
        <p:spPr>
          <a:xfrm>
            <a:off x="4319772" y="2485403"/>
            <a:ext cx="20329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i="1">
                <a:solidFill>
                  <a:srgbClr val="FF0000"/>
                </a:solidFill>
                <a:latin typeface="Times New Roman" pitchFamily="18" charset="0"/>
              </a:rPr>
              <a:t>Q</a:t>
            </a:r>
            <a:r>
              <a:rPr lang="zh-CN" altLang="en-US" sz="4400">
                <a:solidFill>
                  <a:srgbClr val="FF0000"/>
                </a:solidFill>
                <a:latin typeface="Times New Roman" pitchFamily="18" charset="0"/>
              </a:rPr>
              <a:t>＝</a:t>
            </a:r>
            <a:r>
              <a:rPr lang="en-US" altLang="zh-CN" sz="4400" i="1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n-US" altLang="zh-CN" sz="4400" baseline="3000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zh-CN" sz="4400" i="1">
                <a:solidFill>
                  <a:srgbClr val="FF0000"/>
                </a:solidFill>
                <a:latin typeface="Times New Roman" pitchFamily="18" charset="0"/>
              </a:rPr>
              <a:t>Rt</a:t>
            </a:r>
            <a:endParaRPr lang="zh-CN" altLang="en-US" sz="4400"/>
          </a:p>
        </p:txBody>
      </p:sp>
      <p:sp>
        <p:nvSpPr>
          <p:cNvPr id="5" name="对话气泡: 圆角矩形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08F7D57D-9DA5-42F4-8F8E-EADCC666CD02}"/>
              </a:ext>
            </a:extLst>
          </p:cNvPr>
          <p:cNvSpPr/>
          <p:nvPr/>
        </p:nvSpPr>
        <p:spPr>
          <a:xfrm>
            <a:off x="4987958" y="3434661"/>
            <a:ext cx="924025" cy="654518"/>
          </a:xfrm>
          <a:prstGeom prst="wedgeRoundRectCallout">
            <a:avLst>
              <a:gd name="adj1" fmla="val -2083"/>
              <a:gd name="adj2" fmla="val -100736"/>
              <a:gd name="adj3" fmla="val 16667"/>
            </a:avLst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400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A</a:t>
            </a:r>
            <a:endParaRPr lang="zh-CN" altLang="en-US" sz="400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对话气泡: 圆角矩形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0B9DD9E-5B4D-43F1-B226-9FA5D51627B4}"/>
              </a:ext>
            </a:extLst>
          </p:cNvPr>
          <p:cNvSpPr/>
          <p:nvPr/>
        </p:nvSpPr>
        <p:spPr>
          <a:xfrm>
            <a:off x="6431747" y="1999401"/>
            <a:ext cx="924025" cy="654518"/>
          </a:xfrm>
          <a:prstGeom prst="wedgeRoundRectCallout">
            <a:avLst>
              <a:gd name="adj1" fmla="val -96031"/>
              <a:gd name="adj2" fmla="val 47812"/>
              <a:gd name="adj3" fmla="val 16667"/>
            </a:avLst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400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Ω</a:t>
            </a:r>
            <a:endParaRPr lang="zh-CN" altLang="en-US" sz="400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对话气泡: 圆角矩形 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08E76B80-1359-48FF-A60B-542257994CD5}"/>
              </a:ext>
            </a:extLst>
          </p:cNvPr>
          <p:cNvSpPr/>
          <p:nvPr/>
        </p:nvSpPr>
        <p:spPr>
          <a:xfrm>
            <a:off x="6697965" y="3012308"/>
            <a:ext cx="924025" cy="654518"/>
          </a:xfrm>
          <a:prstGeom prst="wedgeRoundRectCallout">
            <a:avLst>
              <a:gd name="adj1" fmla="val -102294"/>
              <a:gd name="adj2" fmla="val -51220"/>
              <a:gd name="adj3" fmla="val 16667"/>
            </a:avLst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400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s</a:t>
            </a:r>
            <a:endParaRPr lang="zh-CN" altLang="en-US" sz="400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对话气泡: 圆角矩形 7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D53AB7A-ACCD-4299-9319-8BE81964669D}"/>
              </a:ext>
            </a:extLst>
          </p:cNvPr>
          <p:cNvSpPr/>
          <p:nvPr/>
        </p:nvSpPr>
        <p:spPr>
          <a:xfrm>
            <a:off x="3208930" y="3012308"/>
            <a:ext cx="924025" cy="654518"/>
          </a:xfrm>
          <a:prstGeom prst="wedgeRoundRectCallout">
            <a:avLst>
              <a:gd name="adj1" fmla="val 81844"/>
              <a:gd name="adj2" fmla="val -47683"/>
              <a:gd name="adj3" fmla="val 16667"/>
            </a:avLst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400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J</a:t>
            </a:r>
            <a:endParaRPr lang="zh-CN" altLang="en-US" sz="400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C31D393D-7203-49CC-AD5D-F4E2D447E7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4" b="96252" l="3487" r="96355">
                        <a14:foregroundMark x1="40095" y1="6024" x2="72583" y2="7095"/>
                        <a14:foregroundMark x1="72583" y1="7095" x2="90333" y2="29317"/>
                        <a14:foregroundMark x1="90333" y1="29317" x2="88906" y2="57028"/>
                        <a14:foregroundMark x1="88906" y1="57028" x2="77655" y2="82597"/>
                        <a14:foregroundMark x1="77655" y1="82597" x2="65135" y2="91566"/>
                        <a14:foregroundMark x1="65135" y1="91566" x2="50238" y2="94913"/>
                        <a14:foregroundMark x1="50238" y1="94913" x2="34707" y2="91700"/>
                        <a14:foregroundMark x1="34707" y1="91700" x2="11410" y2="69344"/>
                        <a14:foregroundMark x1="11410" y1="69344" x2="5230" y2="57296"/>
                        <a14:foregroundMark x1="5230" y1="57296" x2="14897" y2="18206"/>
                        <a14:foregroundMark x1="14897" y1="18206" x2="26783" y2="8300"/>
                        <a14:foregroundMark x1="26783" y1="8300" x2="36767" y2="6961"/>
                        <a14:foregroundMark x1="96355" y1="53548" x2="86688" y2="76707"/>
                        <a14:foregroundMark x1="59905" y1="95582" x2="36450" y2="96252"/>
                        <a14:foregroundMark x1="12203" y1="74833" x2="5705" y2="62651"/>
                        <a14:foregroundMark x1="5705" y1="62651" x2="3645" y2="49665"/>
                        <a14:foregroundMark x1="40095" y1="3882" x2="53883" y2="1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097" y="1253870"/>
            <a:ext cx="2509512" cy="2970848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3746F98-B96C-4F39-B6A1-22FC12E6E9EA}"/>
              </a:ext>
            </a:extLst>
          </p:cNvPr>
          <p:cNvSpPr/>
          <p:nvPr/>
        </p:nvSpPr>
        <p:spPr>
          <a:xfrm>
            <a:off x="8917711" y="4175716"/>
            <a:ext cx="31107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/>
              <a:t>焦耳（</a:t>
            </a:r>
            <a:r>
              <a:rPr lang="en-US" altLang="zh-CN" sz="2400"/>
              <a:t>James Prescott Joule</a:t>
            </a:r>
            <a:r>
              <a:rPr lang="zh-CN" altLang="en-US" sz="2400"/>
              <a:t>，</a:t>
            </a:r>
            <a:r>
              <a:rPr lang="en-US" altLang="zh-CN" sz="2400"/>
              <a:t>1818——1889</a:t>
            </a:r>
            <a:r>
              <a:rPr lang="zh-CN" altLang="en-US" sz="2400"/>
              <a:t>）</a:t>
            </a:r>
          </a:p>
        </p:txBody>
      </p:sp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EED2EB43-EAB1-4D5E-B219-62359ECDDD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671499"/>
              </p:ext>
            </p:extLst>
          </p:nvPr>
        </p:nvGraphicFramePr>
        <p:xfrm>
          <a:off x="2410849" y="5951861"/>
          <a:ext cx="1103362" cy="400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5" imgW="0" imgH="0" progId="Equation.DSMT4">
                  <p:embed/>
                </p:oleObj>
              </mc:Choice>
              <mc:Fallback>
                <p:oleObj name="Equation" r:id="rId5" imgW="0" imgH="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10849" y="5951861"/>
                        <a:ext cx="1103362" cy="4006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739D4BF-F92B-4EE0-B797-F66EA9B39C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2888400"/>
              </p:ext>
            </p:extLst>
          </p:nvPr>
        </p:nvGraphicFramePr>
        <p:xfrm>
          <a:off x="3514211" y="5960116"/>
          <a:ext cx="1219790" cy="406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7" imgW="0" imgH="0" progId="Equation.DSMT4">
                  <p:embed/>
                </p:oleObj>
              </mc:Choice>
              <mc:Fallback>
                <p:oleObj name="Equation" r:id="rId7" imgW="0" imgH="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14211" y="5960116"/>
                        <a:ext cx="1219790" cy="4061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E23D8BBE-D9F4-420C-B0CC-FB32057B0D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4205391"/>
              </p:ext>
            </p:extLst>
          </p:nvPr>
        </p:nvGraphicFramePr>
        <p:xfrm>
          <a:off x="4756509" y="5892423"/>
          <a:ext cx="1355176" cy="541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9" imgW="0" imgH="0" progId="Equation.DSMT4">
                  <p:embed/>
                </p:oleObj>
              </mc:Choice>
              <mc:Fallback>
                <p:oleObj name="Equation" r:id="rId9" imgW="0" imgH="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56509" y="5892423"/>
                        <a:ext cx="1355176" cy="5415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9520E19F-0B4C-460E-87E7-D294F334DA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5411853"/>
              </p:ext>
            </p:extLst>
          </p:nvPr>
        </p:nvGraphicFramePr>
        <p:xfrm>
          <a:off x="6132743" y="5653004"/>
          <a:ext cx="1426156" cy="975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11" imgW="0" imgH="0" progId="Equation.DSMT4">
                  <p:embed/>
                </p:oleObj>
              </mc:Choice>
              <mc:Fallback>
                <p:oleObj name="Equation" r:id="rId11" imgW="0" imgH="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132743" y="5653004"/>
                        <a:ext cx="1426156" cy="9753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05078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1"/>
      <p:bldP spid="5" grpId="2" animBg="1"/>
      <p:bldP spid="6" grpId="3" animBg="1"/>
      <p:bldP spid="7" grpId="4" animBg="1"/>
      <p:bldP spid="8" grpId="5" animBg="1"/>
      <p:bldP spid="11" grpId="6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442E6238-C332-4FE7-B492-BAEE55989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056" y="1105382"/>
            <a:ext cx="11485944" cy="5133371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zh-CN" altLang="en-US" sz="3200">
                <a:latin typeface="Times New Roman" pitchFamily="18" charset="0"/>
              </a:rPr>
              <a:t>（</a:t>
            </a:r>
            <a:r>
              <a:rPr lang="en-US" altLang="zh-CN" sz="3200">
                <a:latin typeface="Times New Roman" pitchFamily="18" charset="0"/>
              </a:rPr>
              <a:t>2</a:t>
            </a:r>
            <a:r>
              <a:rPr lang="zh-CN" altLang="en-US" sz="3200">
                <a:latin typeface="Times New Roman" pitchFamily="18" charset="0"/>
              </a:rPr>
              <a:t>）</a:t>
            </a:r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</a:rPr>
              <a:t>非纯电阻电路</a:t>
            </a:r>
            <a:r>
              <a:rPr lang="zh-CN" altLang="en-US" sz="3200">
                <a:latin typeface="Times New Roman" pitchFamily="18" charset="0"/>
              </a:rPr>
              <a:t>：电能转化为其它形式的能与内能（如电动机），则</a:t>
            </a:r>
            <a:r>
              <a:rPr lang="en-US" altLang="zh-CN" sz="3200" i="1">
                <a:solidFill>
                  <a:srgbClr val="FF0000"/>
                </a:solidFill>
                <a:latin typeface="Times New Roman" pitchFamily="18" charset="0"/>
              </a:rPr>
              <a:t>Q</a:t>
            </a:r>
            <a:r>
              <a:rPr lang="en-US" altLang="zh-CN" sz="32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</a:rPr>
              <a:t>＜</a:t>
            </a:r>
            <a:r>
              <a:rPr lang="en-US" altLang="zh-CN" sz="3200" i="1">
                <a:solidFill>
                  <a:srgbClr val="FF0000"/>
                </a:solidFill>
                <a:latin typeface="Times New Roman" pitchFamily="18" charset="0"/>
              </a:rPr>
              <a:t>W</a:t>
            </a:r>
            <a:r>
              <a:rPr lang="zh-CN" altLang="en-US" sz="3200" baseline="-25000">
                <a:solidFill>
                  <a:srgbClr val="FF0000"/>
                </a:solidFill>
                <a:latin typeface="Times New Roman" pitchFamily="18" charset="0"/>
              </a:rPr>
              <a:t>电</a:t>
            </a:r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</a:rPr>
              <a:t>（</a:t>
            </a:r>
            <a:r>
              <a:rPr lang="en-US" altLang="zh-CN" sz="3200" i="1">
                <a:solidFill>
                  <a:srgbClr val="FF0000"/>
                </a:solidFill>
                <a:latin typeface="Times New Roman" pitchFamily="18" charset="0"/>
              </a:rPr>
              <a:t>W</a:t>
            </a:r>
            <a:r>
              <a:rPr lang="zh-CN" altLang="en-US" sz="3200" baseline="-25000">
                <a:solidFill>
                  <a:srgbClr val="FF0000"/>
                </a:solidFill>
                <a:latin typeface="Times New Roman" pitchFamily="18" charset="0"/>
              </a:rPr>
              <a:t>电</a:t>
            </a:r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</a:rPr>
              <a:t>＝</a:t>
            </a:r>
            <a:r>
              <a:rPr lang="en-US" altLang="zh-CN" sz="3200" i="1">
                <a:solidFill>
                  <a:srgbClr val="FF0000"/>
                </a:solidFill>
                <a:latin typeface="Times New Roman" pitchFamily="18" charset="0"/>
              </a:rPr>
              <a:t>W</a:t>
            </a:r>
            <a:r>
              <a:rPr lang="zh-CN" altLang="en-US" sz="3200" baseline="-25000">
                <a:solidFill>
                  <a:srgbClr val="FF0000"/>
                </a:solidFill>
                <a:latin typeface="Times New Roman" pitchFamily="18" charset="0"/>
              </a:rPr>
              <a:t>机</a:t>
            </a:r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</a:rPr>
              <a:t>＋</a:t>
            </a:r>
            <a:r>
              <a:rPr lang="en-US" altLang="zh-CN" sz="3200" i="1">
                <a:solidFill>
                  <a:srgbClr val="FF0000"/>
                </a:solidFill>
                <a:latin typeface="Times New Roman" pitchFamily="18" charset="0"/>
              </a:rPr>
              <a:t>Q</a:t>
            </a:r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</a:rPr>
              <a:t>）</a:t>
            </a:r>
            <a:endParaRPr lang="en-US" altLang="zh-CN" sz="3200">
              <a:solidFill>
                <a:srgbClr val="FF0000"/>
              </a:solidFill>
              <a:latin typeface="Times New Roman" pitchFamily="18" charset="0"/>
            </a:endParaRPr>
          </a:p>
          <a:p>
            <a:pPr marL="0" indent="0">
              <a:lnSpc>
                <a:spcPct val="200000"/>
              </a:lnSpc>
              <a:buNone/>
            </a:pPr>
            <a:endParaRPr lang="en-US" altLang="zh-CN" sz="3200">
              <a:solidFill>
                <a:srgbClr val="FF0000"/>
              </a:solidFill>
              <a:latin typeface="Times New Roman" pitchFamily="18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</a:rPr>
              <a:t>讨论：电热对人们都是有利的吗？</a:t>
            </a:r>
          </a:p>
          <a:p>
            <a:pPr marL="0" indent="0">
              <a:lnSpc>
                <a:spcPct val="200000"/>
              </a:lnSpc>
              <a:buNone/>
            </a:pPr>
            <a:endParaRPr lang="zh-CN" altLang="en-US" sz="3200">
              <a:latin typeface="Times New Roman" pitchFamily="18" charset="0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7CAA2E04-8C68-44D4-8CD5-A050789B8EE7}"/>
              </a:ext>
            </a:extLst>
          </p:cNvPr>
          <p:cNvGrpSpPr/>
          <p:nvPr/>
        </p:nvGrpSpPr>
        <p:grpSpPr>
          <a:xfrm>
            <a:off x="2584713" y="3397048"/>
            <a:ext cx="2540000" cy="654518"/>
            <a:chOff x="2712033" y="3521592"/>
            <a:chExt cx="2540000" cy="654518"/>
          </a:xfrm>
        </p:grpSpPr>
        <p:graphicFrame>
          <p:nvGraphicFramePr>
            <p:cNvPr id="6" name="对象 5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C338B00F-DACE-450E-828F-EEAC073DF57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10964053"/>
                </p:ext>
              </p:extLst>
            </p:nvPr>
          </p:nvGraphicFramePr>
          <p:xfrm>
            <a:off x="2712033" y="3586433"/>
            <a:ext cx="2540000" cy="466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" name="Equation" r:id="rId3" imgW="0" imgH="0" progId="Equation.DSMT4">
                    <p:embed/>
                  </p:oleObj>
                </mc:Choice>
                <mc:Fallback>
                  <p:oleObj name="Equation" r:id="rId3" imgW="0" imgH="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712033" y="3586433"/>
                          <a:ext cx="2540000" cy="4667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对话气泡: 圆角矩形 6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364E6781-A850-49B1-A058-B31E4A1B7C62}"/>
                </a:ext>
              </a:extLst>
            </p:cNvPr>
            <p:cNvSpPr/>
            <p:nvPr/>
          </p:nvSpPr>
          <p:spPr>
            <a:xfrm>
              <a:off x="2712033" y="3521592"/>
              <a:ext cx="2540000" cy="654518"/>
            </a:xfrm>
            <a:prstGeom prst="wedgeRoundRectCallout">
              <a:avLst>
                <a:gd name="adj1" fmla="val 26704"/>
                <a:gd name="adj2" fmla="val -114883"/>
                <a:gd name="adj3" fmla="val 16667"/>
              </a:avLst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400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452CFDA6-E6BA-4D85-A266-AB6A2853CE03}"/>
              </a:ext>
            </a:extLst>
          </p:cNvPr>
          <p:cNvGrpSpPr/>
          <p:nvPr/>
        </p:nvGrpSpPr>
        <p:grpSpPr>
          <a:xfrm>
            <a:off x="6260104" y="3453983"/>
            <a:ext cx="1355176" cy="654518"/>
            <a:chOff x="6815616" y="3407687"/>
            <a:chExt cx="1355176" cy="654518"/>
          </a:xfrm>
        </p:grpSpPr>
        <p:graphicFrame>
          <p:nvGraphicFramePr>
            <p:cNvPr id="5" name="对象 4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33CD6D01-2A48-4FB3-9F16-B3991F790C3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47825339"/>
                </p:ext>
              </p:extLst>
            </p:nvPr>
          </p:nvGraphicFramePr>
          <p:xfrm>
            <a:off x="6815616" y="3463725"/>
            <a:ext cx="1355176" cy="5415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" name="Equation" r:id="rId5" imgW="0" imgH="0" progId="Equation.DSMT4">
                    <p:embed/>
                  </p:oleObj>
                </mc:Choice>
                <mc:Fallback>
                  <p:oleObj name="Equation" r:id="rId5" imgW="0" imgH="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815616" y="3463725"/>
                          <a:ext cx="1355176" cy="54154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对话气泡: 圆角矩形 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D46A13E6-4B70-4C5A-9265-315A68593D1B}"/>
                </a:ext>
              </a:extLst>
            </p:cNvPr>
            <p:cNvSpPr/>
            <p:nvPr/>
          </p:nvSpPr>
          <p:spPr>
            <a:xfrm>
              <a:off x="6815616" y="3407687"/>
              <a:ext cx="1355176" cy="654518"/>
            </a:xfrm>
            <a:prstGeom prst="wedgeRoundRectCallout">
              <a:avLst>
                <a:gd name="adj1" fmla="val -36023"/>
                <a:gd name="adj2" fmla="val -116652"/>
                <a:gd name="adj3" fmla="val 16667"/>
              </a:avLst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400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38348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6447307D-0F14-40E3-B010-13F1B464F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055" y="72335"/>
            <a:ext cx="11331615" cy="784185"/>
          </a:xfrm>
        </p:spPr>
        <p:txBody>
          <a:bodyPr>
            <a:normAutofit/>
          </a:bodyPr>
          <a:lstStyle/>
          <a:p>
            <a:r>
              <a:rPr lang="zh-CN" altLang="en-US" sz="4000"/>
              <a:t>三、电流热效应的利用与危害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584F9745-EEE0-4764-A853-EE86BD943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055" y="520862"/>
            <a:ext cx="11485945" cy="6337138"/>
          </a:xfr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/>
              <a:t>1.</a:t>
            </a:r>
            <a:r>
              <a:rPr lang="zh-CN" altLang="en-US" sz="3200"/>
              <a:t>电热的利用</a:t>
            </a:r>
            <a:endParaRPr lang="en-US" altLang="zh-CN" sz="3200"/>
          </a:p>
          <a:p>
            <a:pPr marL="0" inden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z="3200"/>
          </a:p>
          <a:p>
            <a:pPr marL="0" inden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z="3200"/>
          </a:p>
          <a:p>
            <a:pPr marL="0" inden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z="3200"/>
          </a:p>
          <a:p>
            <a:pPr marL="0" inden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/>
              <a:t>（</a:t>
            </a:r>
            <a:r>
              <a:rPr lang="en-US" altLang="zh-CN" sz="3200"/>
              <a:t>1</a:t>
            </a:r>
            <a:r>
              <a:rPr lang="zh-CN" altLang="en-US" sz="3200"/>
              <a:t>）利用电热的装置：电热器</a:t>
            </a:r>
            <a:endParaRPr lang="en-US" altLang="zh-CN" sz="3200"/>
          </a:p>
          <a:p>
            <a:pPr marL="0" inden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/>
              <a:t>（</a:t>
            </a:r>
            <a:r>
              <a:rPr lang="en-US" altLang="zh-CN" sz="3200"/>
              <a:t>2</a:t>
            </a:r>
            <a:r>
              <a:rPr lang="zh-CN" altLang="en-US" sz="3200"/>
              <a:t>）电热器的原理：电流的热效应</a:t>
            </a:r>
            <a:endParaRPr lang="en-US" altLang="zh-CN" sz="3200"/>
          </a:p>
          <a:p>
            <a:pPr marL="0" inden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/>
              <a:t>（</a:t>
            </a:r>
            <a:r>
              <a:rPr lang="en-US" altLang="zh-CN" sz="3200"/>
              <a:t>3</a:t>
            </a:r>
            <a:r>
              <a:rPr lang="zh-CN" altLang="en-US" sz="3200"/>
              <a:t>）电热器的主要组成部分是发热体</a:t>
            </a:r>
            <a:r>
              <a:rPr lang="en-US" altLang="zh-CN" sz="3200"/>
              <a:t>——</a:t>
            </a:r>
            <a:r>
              <a:rPr lang="zh-CN" altLang="en-US" sz="3200"/>
              <a:t>选用电阻率大、熔点高的合金丝做成。</a:t>
            </a:r>
            <a:endParaRPr lang="en-US" altLang="zh-CN" sz="3200"/>
          </a:p>
          <a:p>
            <a:pPr marL="0" inden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/>
              <a:t>（</a:t>
            </a:r>
            <a:r>
              <a:rPr lang="en-US" altLang="zh-CN" sz="3200"/>
              <a:t>4</a:t>
            </a:r>
            <a:r>
              <a:rPr lang="zh-CN" altLang="en-US" sz="3200"/>
              <a:t>）电热器的优点：清洁无污染，热效率高，便于控制。</a:t>
            </a:r>
          </a:p>
        </p:txBody>
      </p:sp>
      <p:pic>
        <p:nvPicPr>
          <p:cNvPr id="4" name="内容占位符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77405D2-88C0-4606-A4F4-E275A1FAA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5" b="97458" l="3115" r="97508">
                        <a14:foregroundMark x1="55452" y1="39266" x2="62928" y2="40113"/>
                        <a14:foregroundMark x1="45171" y1="6780" x2="49533" y2="1977"/>
                        <a14:foregroundMark x1="25234" y1="90960" x2="44237" y2="94068"/>
                        <a14:foregroundMark x1="44237" y1="94068" x2="69470" y2="92373"/>
                        <a14:foregroundMark x1="76324" y1="97175" x2="72897" y2="97740"/>
                        <a14:foregroundMark x1="93769" y1="45198" x2="92523" y2="43785"/>
                        <a14:foregroundMark x1="97508" y1="44633" x2="96573" y2="44350"/>
                        <a14:foregroundMark x1="6542" y1="27119" x2="9034" y2="26836"/>
                        <a14:foregroundMark x1="3115" y1="45198" x2="5919" y2="449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293" y="1340220"/>
            <a:ext cx="1708670" cy="188432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4974B1F-51A3-4EC3-8346-0F3AC8B33C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29" b="95429" l="10000" r="90000">
                        <a14:foregroundMark x1="33714" y1="9714" x2="52000" y2="5429"/>
                        <a14:foregroundMark x1="52000" y1="5429" x2="64857" y2="10286"/>
                        <a14:foregroundMark x1="52000" y1="80571" x2="36000" y2="90571"/>
                        <a14:foregroundMark x1="36000" y1="90571" x2="24857" y2="90571"/>
                        <a14:foregroundMark x1="22571" y1="92286" x2="58571" y2="94000"/>
                        <a14:foregroundMark x1="58571" y1="94000" x2="74286" y2="92571"/>
                        <a14:foregroundMark x1="66000" y1="95429" x2="46571" y2="95429"/>
                        <a14:foregroundMark x1="36286" y1="34286" x2="46571" y2="2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87" y="1340220"/>
            <a:ext cx="1884328" cy="188432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0128E07-CE28-45C0-8A66-E3F5333893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14" b="90000" l="5429" r="98286">
                        <a14:foregroundMark x1="5714" y1="85714" x2="26286" y2="47143"/>
                        <a14:foregroundMark x1="33143" y1="38571" x2="71714" y2="20000"/>
                        <a14:foregroundMark x1="60571" y1="22286" x2="46000" y2="28000"/>
                        <a14:foregroundMark x1="8000" y1="75429" x2="13714" y2="63429"/>
                        <a14:foregroundMark x1="91714" y1="56571" x2="92286" y2="50571"/>
                        <a14:foregroundMark x1="30286" y1="41143" x2="16286" y2="58286"/>
                        <a14:foregroundMark x1="57429" y1="22571" x2="85429" y2="5429"/>
                        <a14:foregroundMark x1="88000" y1="3714" x2="98286" y2="5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210" y="1421176"/>
            <a:ext cx="1803372" cy="1803372"/>
          </a:xfrm>
          <a:prstGeom prst="rect">
            <a:avLst/>
          </a:prstGeom>
        </p:spPr>
      </p:pic>
      <p:pic>
        <p:nvPicPr>
          <p:cNvPr id="7" name="Picture 20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EA00301-31A7-4721-9879-1DF96E8FA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64" b="95513" l="3182" r="95455">
                        <a14:foregroundMark x1="45909" y1="8333" x2="52273" y2="7692"/>
                        <a14:foregroundMark x1="92727" y1="25000" x2="94545" y2="39744"/>
                        <a14:foregroundMark x1="95909" y1="37821" x2="95455" y2="33333"/>
                        <a14:foregroundMark x1="50000" y1="4487" x2="48636" y2="4487"/>
                        <a14:foregroundMark x1="6364" y1="46795" x2="48636" y2="87179"/>
                        <a14:foregroundMark x1="5909" y1="48077" x2="3182" y2="47436"/>
                        <a14:foregroundMark x1="47273" y1="95513" x2="47273" y2="948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3954" y="1504861"/>
            <a:ext cx="1861155" cy="156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F996463-117E-48F7-BBFE-0D8FB0724E3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114" y="1421176"/>
            <a:ext cx="1710354" cy="171035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E304FBF-C307-43C5-B683-D217F26EC02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4200" l="7400" r="98000">
                        <a14:foregroundMark x1="84400" y1="24400" x2="98000" y2="10400"/>
                        <a14:foregroundMark x1="14200" y1="89200" x2="7400" y2="94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316" y="1401733"/>
            <a:ext cx="1710354" cy="171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4955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0D2AD2A8-DB07-442B-894E-F035ABB60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055" y="221381"/>
            <a:ext cx="11485945" cy="6636619"/>
          </a:xfr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/>
              <a:t>2.</a:t>
            </a:r>
            <a:r>
              <a:rPr lang="zh-CN" altLang="en-US" sz="3200"/>
              <a:t>电热的危害</a:t>
            </a:r>
            <a:endParaRPr lang="en-US" altLang="zh-CN" sz="3200"/>
          </a:p>
          <a:p>
            <a:pPr marL="0" inden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z="3200"/>
          </a:p>
          <a:p>
            <a:pPr marL="0" inden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z="3200"/>
          </a:p>
          <a:p>
            <a:pPr marL="0" inden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z="3200"/>
          </a:p>
          <a:p>
            <a:pPr marL="0" inden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z="3200"/>
          </a:p>
          <a:p>
            <a:pPr marL="0" inden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/>
              <a:t>（</a:t>
            </a:r>
            <a:r>
              <a:rPr lang="en-US" altLang="zh-CN" sz="3200"/>
              <a:t>1</a:t>
            </a:r>
            <a:r>
              <a:rPr lang="zh-CN" altLang="en-US" sz="3200"/>
              <a:t>）使绝缘层老化而漏电或发生触电事故；</a:t>
            </a:r>
            <a:endParaRPr lang="en-US" altLang="zh-CN" sz="3200"/>
          </a:p>
          <a:p>
            <a:pPr marL="0" inden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/>
              <a:t>（</a:t>
            </a:r>
            <a:r>
              <a:rPr lang="en-US" altLang="zh-CN" sz="3200"/>
              <a:t>2</a:t>
            </a:r>
            <a:r>
              <a:rPr lang="zh-CN" altLang="en-US" sz="3200"/>
              <a:t>）烧坏用电器甚至引起火灾；</a:t>
            </a:r>
            <a:endParaRPr lang="en-US" altLang="zh-CN" sz="3200"/>
          </a:p>
          <a:p>
            <a:pPr marL="0" inden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/>
              <a:t>（</a:t>
            </a:r>
            <a:r>
              <a:rPr lang="en-US" altLang="zh-CN" sz="3200"/>
              <a:t>3</a:t>
            </a:r>
            <a:r>
              <a:rPr lang="zh-CN" altLang="en-US" sz="3200"/>
              <a:t>）电能损耗；</a:t>
            </a:r>
          </a:p>
        </p:txBody>
      </p:sp>
      <p:pic>
        <p:nvPicPr>
          <p:cNvPr id="5" name="Picture 102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8F5BA45-C6B2-4D59-943B-D6EA146B1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3800" y="1346004"/>
            <a:ext cx="2730021" cy="219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83E7916-B4F5-439B-941C-A9A661080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7301" y="1222239"/>
            <a:ext cx="3076419" cy="23191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C3B4624D-D39D-4757-8AB4-A60AEFBFC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4576" y="1323094"/>
            <a:ext cx="2792392" cy="221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2143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DFCC5B3-C41D-485E-BBB5-E056721C4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055" y="221381"/>
            <a:ext cx="11485945" cy="6636619"/>
          </a:xfr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/>
              <a:t>3.</a:t>
            </a:r>
            <a:r>
              <a:rPr lang="zh-CN" altLang="en-US" sz="3200"/>
              <a:t>电热的防止</a:t>
            </a:r>
            <a:endParaRPr lang="en-US" altLang="zh-CN" sz="3200"/>
          </a:p>
          <a:p>
            <a:pPr marL="0" inden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z="3200"/>
          </a:p>
          <a:p>
            <a:pPr marL="0" inden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z="3200"/>
          </a:p>
          <a:p>
            <a:pPr marL="0" inden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z="3200"/>
          </a:p>
          <a:p>
            <a:pPr marL="0" inden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z="3200"/>
          </a:p>
          <a:p>
            <a:pPr marL="0" inden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/>
              <a:t>（</a:t>
            </a:r>
            <a:r>
              <a:rPr lang="en-US" altLang="zh-CN" sz="3200"/>
              <a:t>1</a:t>
            </a:r>
            <a:r>
              <a:rPr lang="zh-CN" altLang="en-US" sz="3200"/>
              <a:t>）设法散热；</a:t>
            </a:r>
            <a:endParaRPr lang="en-US" altLang="zh-CN" sz="3200"/>
          </a:p>
          <a:p>
            <a:pPr marL="0" inden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/>
              <a:t>（</a:t>
            </a:r>
            <a:r>
              <a:rPr lang="en-US" altLang="zh-CN" sz="3200"/>
              <a:t>2</a:t>
            </a:r>
            <a:r>
              <a:rPr lang="zh-CN" altLang="en-US" sz="3200"/>
              <a:t>）减少电热的产生；</a:t>
            </a:r>
            <a:endParaRPr lang="en-US" altLang="zh-CN" sz="3200"/>
          </a:p>
          <a:p>
            <a:pPr marL="0" inden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/>
              <a:t>①用电阻小的导体替代电阻大的导体；</a:t>
            </a:r>
            <a:endParaRPr lang="en-US" altLang="zh-CN" sz="3200"/>
          </a:p>
          <a:p>
            <a:pPr marL="0" inden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/>
              <a:t>②减小通过导体的电流（如采用特高压输送电能）；</a:t>
            </a:r>
            <a:endParaRPr lang="en-US" altLang="zh-CN" sz="3200"/>
          </a:p>
          <a:p>
            <a:pPr marL="0" inden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z="3200"/>
          </a:p>
          <a:p>
            <a:pPr marL="0" inden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z="3200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C41B6B62-6BB6-4DE1-B1DF-D3107330DC96}"/>
              </a:ext>
            </a:extLst>
          </p:cNvPr>
          <p:cNvGrpSpPr/>
          <p:nvPr/>
        </p:nvGrpSpPr>
        <p:grpSpPr>
          <a:xfrm>
            <a:off x="6011436" y="2807163"/>
            <a:ext cx="2941915" cy="2261508"/>
            <a:chOff x="6011436" y="2807163"/>
            <a:chExt cx="2941915" cy="2261508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4F00FB36-1B7E-4F31-AD27-3A17A4334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V="1">
              <a:off x="6011436" y="2807163"/>
              <a:ext cx="2941915" cy="1892176"/>
            </a:xfrm>
            <a:prstGeom prst="rect">
              <a:avLst/>
            </a:prstGeom>
          </p:spPr>
        </p:pic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0AD99B5A-8F16-42ED-99EB-D6AA685FA406}"/>
                </a:ext>
              </a:extLst>
            </p:cNvPr>
            <p:cNvSpPr/>
            <p:nvPr/>
          </p:nvSpPr>
          <p:spPr>
            <a:xfrm>
              <a:off x="6095999" y="4699339"/>
              <a:ext cx="28573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/>
                <a:t>用铜芯导线减少电热损耗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971D4F95-0A92-4B37-BDF6-D01087129BA7}"/>
              </a:ext>
            </a:extLst>
          </p:cNvPr>
          <p:cNvGrpSpPr/>
          <p:nvPr/>
        </p:nvGrpSpPr>
        <p:grpSpPr>
          <a:xfrm>
            <a:off x="8953351" y="648503"/>
            <a:ext cx="3166717" cy="2859849"/>
            <a:chOff x="8953351" y="648503"/>
            <a:chExt cx="3166717" cy="2859849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2FBB56B1-3E2B-49EB-84A9-E863D98D5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6484" y="648503"/>
              <a:ext cx="3000342" cy="2490518"/>
            </a:xfrm>
            <a:prstGeom prst="rect">
              <a:avLst/>
            </a:prstGeom>
          </p:spPr>
        </p:pic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A35299F8-F517-4A86-90FE-39EACAB33D1C}"/>
                </a:ext>
              </a:extLst>
            </p:cNvPr>
            <p:cNvSpPr/>
            <p:nvPr/>
          </p:nvSpPr>
          <p:spPr>
            <a:xfrm>
              <a:off x="8953351" y="3139020"/>
              <a:ext cx="316671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/>
                <a:t>用铜箔作导线减少电热的产生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384786B-DA28-4E53-84E9-33A1FF300C9C}"/>
              </a:ext>
            </a:extLst>
          </p:cNvPr>
          <p:cNvGrpSpPr/>
          <p:nvPr/>
        </p:nvGrpSpPr>
        <p:grpSpPr>
          <a:xfrm>
            <a:off x="8803430" y="3619098"/>
            <a:ext cx="3388570" cy="2290371"/>
            <a:chOff x="8803430" y="3619098"/>
            <a:chExt cx="3388570" cy="2290371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917F79AD-6AF4-4DA5-9E1E-311DC8A05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1718" y="3619098"/>
              <a:ext cx="2941914" cy="1916841"/>
            </a:xfrm>
            <a:prstGeom prst="rect">
              <a:avLst/>
            </a:prstGeom>
          </p:spPr>
        </p:pic>
        <p:sp>
          <p:nvSpPr>
            <p:cNvPr id="20" name="矩形 19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001FE8FB-3591-4C22-A87E-7EC662783015}"/>
                </a:ext>
              </a:extLst>
            </p:cNvPr>
            <p:cNvSpPr/>
            <p:nvPr/>
          </p:nvSpPr>
          <p:spPr>
            <a:xfrm>
              <a:off x="8803430" y="5540137"/>
              <a:ext cx="338857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/>
                <a:t>1000</a:t>
              </a:r>
              <a:r>
                <a:rPr lang="zh-CN" altLang="en-US"/>
                <a:t>千伏锡盟</a:t>
              </a:r>
              <a:r>
                <a:rPr lang="en-US" altLang="zh-CN"/>
                <a:t>—</a:t>
              </a:r>
              <a:r>
                <a:rPr lang="zh-CN" altLang="en-US"/>
                <a:t>山东特高压工程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70C6C4CB-CC8C-4637-9400-E9C588902BB8}"/>
              </a:ext>
            </a:extLst>
          </p:cNvPr>
          <p:cNvGrpSpPr/>
          <p:nvPr/>
        </p:nvGrpSpPr>
        <p:grpSpPr>
          <a:xfrm>
            <a:off x="6163381" y="221381"/>
            <a:ext cx="2193867" cy="2502492"/>
            <a:chOff x="6360803" y="127713"/>
            <a:chExt cx="2193867" cy="2502492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B04B84BD-059A-47BF-BA74-1EA3A7AE9BC1}"/>
                </a:ext>
              </a:extLst>
            </p:cNvPr>
            <p:cNvSpPr/>
            <p:nvPr/>
          </p:nvSpPr>
          <p:spPr>
            <a:xfrm>
              <a:off x="6879089" y="2260873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/>
                <a:t>散热风扇</a:t>
              </a:r>
            </a:p>
          </p:txBody>
        </p:sp>
        <p:pic>
          <p:nvPicPr>
            <p:cNvPr id="22" name="Picture 4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17EC9402-44E9-4AFB-BEDA-755B60679D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60803" y="127713"/>
              <a:ext cx="2193867" cy="2176991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7A409C3A-43BB-4FFC-8F49-624444322C62}"/>
              </a:ext>
            </a:extLst>
          </p:cNvPr>
          <p:cNvGrpSpPr/>
          <p:nvPr/>
        </p:nvGrpSpPr>
        <p:grpSpPr>
          <a:xfrm>
            <a:off x="990923" y="1365258"/>
            <a:ext cx="1995487" cy="1898217"/>
            <a:chOff x="-741949" y="967449"/>
            <a:chExt cx="1995487" cy="1898217"/>
          </a:xfrm>
        </p:grpSpPr>
        <p:pic>
          <p:nvPicPr>
            <p:cNvPr id="23" name="Picture 5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8253D5C1-92AD-4850-9843-7390324A4F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87" t="5689" r="9922" b="2556"/>
            <a:stretch>
              <a:fillRect/>
            </a:stretch>
          </p:blipFill>
          <p:spPr bwMode="auto">
            <a:xfrm>
              <a:off x="-741949" y="967449"/>
              <a:ext cx="1995487" cy="157323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矩形 24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CC48420C-4B7D-4246-BBE8-FF33811992A5}"/>
                </a:ext>
              </a:extLst>
            </p:cNvPr>
            <p:cNvSpPr/>
            <p:nvPr/>
          </p:nvSpPr>
          <p:spPr>
            <a:xfrm>
              <a:off x="-361835" y="2496334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/>
                <a:t>散热窗口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D0284CDB-716F-49C6-9B05-11D5AABAC7AF}"/>
              </a:ext>
            </a:extLst>
          </p:cNvPr>
          <p:cNvGrpSpPr/>
          <p:nvPr/>
        </p:nvGrpSpPr>
        <p:grpSpPr>
          <a:xfrm>
            <a:off x="3249715" y="768293"/>
            <a:ext cx="2522364" cy="2038870"/>
            <a:chOff x="3573635" y="656966"/>
            <a:chExt cx="2522364" cy="2038870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C57782E7-9E53-4C1D-9287-2CD809B65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3635" y="656966"/>
              <a:ext cx="2522364" cy="1714613"/>
            </a:xfrm>
            <a:prstGeom prst="rect">
              <a:avLst/>
            </a:prstGeom>
          </p:spPr>
        </p:pic>
        <p:sp>
          <p:nvSpPr>
            <p:cNvPr id="29" name="矩形 2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61023172-CD1A-4DED-A135-DFD2CE81FD28}"/>
                </a:ext>
              </a:extLst>
            </p:cNvPr>
            <p:cNvSpPr/>
            <p:nvPr/>
          </p:nvSpPr>
          <p:spPr>
            <a:xfrm>
              <a:off x="3737603" y="2326504"/>
              <a:ext cx="23224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/>
                <a:t>电动机增大散热面积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11622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5CE6D66A-9C01-4860-9308-69F8D31A8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463" y="117908"/>
            <a:ext cx="2767261" cy="786865"/>
          </a:xfrm>
        </p:spPr>
        <p:txBody>
          <a:bodyPr/>
          <a:lstStyle/>
          <a:p>
            <a:r>
              <a:rPr lang="zh-CN" altLang="en-US"/>
              <a:t>思考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8A99E60F-23F3-46F6-8C86-A9A7089B0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463" y="2517007"/>
            <a:ext cx="11165305" cy="3581400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altLang="zh-CN" sz="3200">
                <a:solidFill>
                  <a:schemeClr val="tx1"/>
                </a:solidFill>
                <a:latin typeface="Times New Roman" pitchFamily="18" charset="0"/>
              </a:rPr>
              <a:t>1.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</a:rPr>
              <a:t>利用焦耳定律</a:t>
            </a:r>
            <a:r>
              <a:rPr lang="en-US" altLang="zh-CN" sz="3200" i="1">
                <a:solidFill>
                  <a:schemeClr val="tx1"/>
                </a:solidFill>
                <a:latin typeface="Times New Roman" pitchFamily="18" charset="0"/>
              </a:rPr>
              <a:t>Q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</a:rPr>
              <a:t>＝</a:t>
            </a:r>
            <a:r>
              <a:rPr lang="en-US" altLang="zh-CN" sz="3200" i="1">
                <a:solidFill>
                  <a:schemeClr val="tx1"/>
                </a:solidFill>
                <a:latin typeface="Times New Roman" pitchFamily="18" charset="0"/>
              </a:rPr>
              <a:t>I</a:t>
            </a:r>
            <a:r>
              <a:rPr lang="en-US" altLang="zh-CN" sz="3200" baseline="3000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en-US" altLang="zh-CN" sz="3200" i="1">
                <a:solidFill>
                  <a:schemeClr val="tx1"/>
                </a:solidFill>
                <a:latin typeface="Times New Roman" pitchFamily="18" charset="0"/>
              </a:rPr>
              <a:t>Rt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</a:rPr>
              <a:t>可知在相同时间内电阻</a:t>
            </a:r>
            <a:r>
              <a:rPr lang="en-US" altLang="zh-CN" sz="3200" i="1">
                <a:solidFill>
                  <a:schemeClr val="tx1"/>
                </a:solidFill>
                <a:latin typeface="Times New Roman" pitchFamily="18" charset="0"/>
              </a:rPr>
              <a:t>R</a:t>
            </a:r>
            <a:r>
              <a:rPr lang="en-US" altLang="zh-CN" sz="3200" baseline="-25000">
                <a:solidFill>
                  <a:schemeClr val="tx1"/>
                </a:solidFill>
                <a:latin typeface="Times New Roman" pitchFamily="18" charset="0"/>
              </a:rPr>
              <a:t>1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</a:rPr>
              <a:t>、</a:t>
            </a:r>
            <a:r>
              <a:rPr lang="en-US" altLang="zh-CN" sz="3200" i="1">
                <a:solidFill>
                  <a:schemeClr val="tx1"/>
                </a:solidFill>
                <a:latin typeface="Times New Roman" pitchFamily="18" charset="0"/>
              </a:rPr>
              <a:t>R</a:t>
            </a:r>
            <a:r>
              <a:rPr lang="en-US" altLang="zh-CN" sz="3200" baseline="-2500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</a:rPr>
              <a:t>产生的热量</a:t>
            </a:r>
            <a:r>
              <a:rPr lang="en-US" altLang="zh-CN" sz="3200" i="1">
                <a:solidFill>
                  <a:schemeClr val="tx1"/>
                </a:solidFill>
                <a:latin typeface="Times New Roman" pitchFamily="18" charset="0"/>
              </a:rPr>
              <a:t>Q</a:t>
            </a:r>
            <a:r>
              <a:rPr lang="en-US" altLang="zh-CN" sz="3200" baseline="-25000">
                <a:solidFill>
                  <a:schemeClr val="tx1"/>
                </a:solidFill>
                <a:latin typeface="Times New Roman" pitchFamily="18" charset="0"/>
              </a:rPr>
              <a:t>1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</a:rPr>
              <a:t>＜</a:t>
            </a:r>
            <a:r>
              <a:rPr lang="en-US" altLang="zh-CN" sz="3200" i="1">
                <a:solidFill>
                  <a:schemeClr val="tx1"/>
                </a:solidFill>
                <a:latin typeface="Times New Roman" pitchFamily="18" charset="0"/>
              </a:rPr>
              <a:t>Q</a:t>
            </a:r>
            <a:r>
              <a:rPr lang="en-US" altLang="zh-CN" sz="3200" baseline="-2500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</a:rPr>
              <a:t>，在相同时间内电阻</a:t>
            </a:r>
            <a:r>
              <a:rPr lang="en-US" altLang="zh-CN" sz="3200" i="1">
                <a:solidFill>
                  <a:schemeClr val="tx1"/>
                </a:solidFill>
                <a:latin typeface="Times New Roman" pitchFamily="18" charset="0"/>
              </a:rPr>
              <a:t>R</a:t>
            </a:r>
            <a:r>
              <a:rPr lang="en-US" altLang="zh-CN" sz="3200" baseline="-25000">
                <a:solidFill>
                  <a:schemeClr val="tx1"/>
                </a:solidFill>
                <a:latin typeface="Times New Roman" pitchFamily="18" charset="0"/>
              </a:rPr>
              <a:t>1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</a:rPr>
              <a:t>、</a:t>
            </a:r>
            <a:r>
              <a:rPr lang="en-US" altLang="zh-CN" sz="3200" i="1">
                <a:solidFill>
                  <a:schemeClr val="tx1"/>
                </a:solidFill>
                <a:latin typeface="Times New Roman" pitchFamily="18" charset="0"/>
              </a:rPr>
              <a:t>R</a:t>
            </a:r>
            <a:r>
              <a:rPr lang="en-US" altLang="zh-CN" sz="3200" baseline="-25000">
                <a:solidFill>
                  <a:schemeClr val="tx1"/>
                </a:solidFill>
                <a:latin typeface="Times New Roman" pitchFamily="18" charset="0"/>
              </a:rPr>
              <a:t>3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</a:rPr>
              <a:t>产生的热量</a:t>
            </a:r>
            <a:r>
              <a:rPr lang="en-US" altLang="zh-CN" sz="3200" i="1">
                <a:solidFill>
                  <a:schemeClr val="tx1"/>
                </a:solidFill>
                <a:latin typeface="Times New Roman" pitchFamily="18" charset="0"/>
              </a:rPr>
              <a:t>Q</a:t>
            </a:r>
            <a:r>
              <a:rPr lang="en-US" altLang="zh-CN" sz="3200" baseline="-25000">
                <a:solidFill>
                  <a:schemeClr val="tx1"/>
                </a:solidFill>
                <a:latin typeface="Times New Roman" pitchFamily="18" charset="0"/>
              </a:rPr>
              <a:t>1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</a:rPr>
              <a:t>＜</a:t>
            </a:r>
            <a:r>
              <a:rPr lang="en-US" altLang="zh-CN" sz="3200" i="1">
                <a:solidFill>
                  <a:schemeClr val="tx1"/>
                </a:solidFill>
                <a:latin typeface="Times New Roman" pitchFamily="18" charset="0"/>
              </a:rPr>
              <a:t>Q</a:t>
            </a:r>
            <a:r>
              <a:rPr lang="en-US" altLang="zh-CN" sz="3200" baseline="-25000">
                <a:solidFill>
                  <a:schemeClr val="tx1"/>
                </a:solidFill>
                <a:latin typeface="Times New Roman" pitchFamily="18" charset="0"/>
              </a:rPr>
              <a:t>3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</a:rPr>
              <a:t>，那么电阻</a:t>
            </a:r>
            <a:r>
              <a:rPr lang="en-US" altLang="zh-CN" sz="3200" i="1">
                <a:solidFill>
                  <a:schemeClr val="tx1"/>
                </a:solidFill>
                <a:latin typeface="Times New Roman" pitchFamily="18" charset="0"/>
              </a:rPr>
              <a:t>R</a:t>
            </a:r>
            <a:r>
              <a:rPr lang="en-US" altLang="zh-CN" sz="3200" baseline="-2500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</a:rPr>
              <a:t>、</a:t>
            </a:r>
            <a:r>
              <a:rPr lang="en-US" altLang="zh-CN" sz="3200" i="1">
                <a:solidFill>
                  <a:schemeClr val="tx1"/>
                </a:solidFill>
                <a:latin typeface="Times New Roman" pitchFamily="18" charset="0"/>
              </a:rPr>
              <a:t>R</a:t>
            </a:r>
            <a:r>
              <a:rPr lang="en-US" altLang="zh-CN" sz="3200" baseline="-25000">
                <a:solidFill>
                  <a:schemeClr val="tx1"/>
                </a:solidFill>
                <a:latin typeface="Times New Roman" pitchFamily="18" charset="0"/>
              </a:rPr>
              <a:t>3</a:t>
            </a:r>
            <a:r>
              <a:rPr lang="en-US" altLang="zh-CN" sz="3200" i="1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</a:rPr>
              <a:t>在相同时间内产生的热量</a:t>
            </a:r>
            <a:r>
              <a:rPr lang="en-US" altLang="zh-CN" sz="3200" i="1">
                <a:solidFill>
                  <a:schemeClr val="tx1"/>
                </a:solidFill>
                <a:latin typeface="Times New Roman" pitchFamily="18" charset="0"/>
              </a:rPr>
              <a:t>Q</a:t>
            </a:r>
            <a:r>
              <a:rPr lang="en-US" altLang="zh-CN" sz="3200" baseline="-2500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</a:rPr>
              <a:t>与</a:t>
            </a:r>
            <a:r>
              <a:rPr lang="en-US" altLang="zh-CN" sz="3200" i="1">
                <a:solidFill>
                  <a:schemeClr val="tx1"/>
                </a:solidFill>
                <a:latin typeface="Times New Roman" pitchFamily="18" charset="0"/>
              </a:rPr>
              <a:t>Q</a:t>
            </a:r>
            <a:r>
              <a:rPr lang="en-US" altLang="zh-CN" sz="3200" baseline="-25000">
                <a:solidFill>
                  <a:schemeClr val="tx1"/>
                </a:solidFill>
                <a:latin typeface="Times New Roman" pitchFamily="18" charset="0"/>
              </a:rPr>
              <a:t>3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</a:rPr>
              <a:t>有何关系？</a:t>
            </a:r>
            <a:endParaRPr lang="en-US" altLang="zh-CN" sz="3200">
              <a:solidFill>
                <a:schemeClr val="tx1"/>
              </a:solidFill>
              <a:latin typeface="Times New Roman" pitchFamily="18" charset="0"/>
            </a:endParaRPr>
          </a:p>
          <a:p>
            <a:pPr marL="0" indent="0">
              <a:lnSpc>
                <a:spcPct val="200000"/>
              </a:lnSpc>
              <a:buNone/>
            </a:pPr>
            <a:endParaRPr lang="zh-CN" altLang="en-US" sz="3200">
              <a:solidFill>
                <a:schemeClr val="tx1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C370DC73-68B7-4DC2-AABD-19C03F180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8048" y="117908"/>
            <a:ext cx="3944174" cy="257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91141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69A7AEB-9770-433B-A741-2F7BFB3EE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273" y="678580"/>
            <a:ext cx="10934299" cy="2141621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altLang="zh-CN" sz="3200"/>
              <a:t>2.</a:t>
            </a:r>
            <a:r>
              <a:rPr lang="zh-CN" altLang="en-US" sz="3200"/>
              <a:t>为什么电炉接入照明电路后，能放出大量的热来，而与电炉连接的导线却不怎么热？ </a:t>
            </a:r>
          </a:p>
          <a:p>
            <a:pPr marL="0" indent="0">
              <a:lnSpc>
                <a:spcPct val="200000"/>
              </a:lnSpc>
              <a:buNone/>
            </a:pPr>
            <a:endParaRPr lang="zh-CN" altLang="en-US" sz="320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CC1BFF2-49EC-4D48-99A4-C71DCAC0C6FF}"/>
              </a:ext>
            </a:extLst>
          </p:cNvPr>
          <p:cNvGrpSpPr/>
          <p:nvPr/>
        </p:nvGrpSpPr>
        <p:grpSpPr>
          <a:xfrm>
            <a:off x="4376024" y="3176602"/>
            <a:ext cx="2963554" cy="2754967"/>
            <a:chOff x="76594" y="370636"/>
            <a:chExt cx="2970540" cy="2761461"/>
          </a:xfrm>
        </p:grpSpPr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46BE9B84-8926-4943-89B8-73571756D781}"/>
                </a:ext>
              </a:extLst>
            </p:cNvPr>
            <p:cNvSpPr/>
            <p:nvPr/>
          </p:nvSpPr>
          <p:spPr>
            <a:xfrm>
              <a:off x="2132734" y="2844135"/>
              <a:ext cx="914400" cy="167064"/>
            </a:xfrm>
            <a:custGeom>
              <a:avLst/>
              <a:gdLst>
                <a:gd name="connsiteX0" fmla="*/ 0 w 914400"/>
                <a:gd name="connsiteY0" fmla="*/ 14664 h 167064"/>
                <a:gd name="connsiteX1" fmla="*/ 554182 w 914400"/>
                <a:gd name="connsiteY1" fmla="*/ 14664 h 167064"/>
                <a:gd name="connsiteX2" fmla="*/ 914400 w 914400"/>
                <a:gd name="connsiteY2" fmla="*/ 167064 h 167064"/>
                <a:gd name="connsiteX3" fmla="*/ 914400 w 914400"/>
                <a:gd name="connsiteY3" fmla="*/ 167064 h 16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" h="167064">
                  <a:moveTo>
                    <a:pt x="0" y="14664"/>
                  </a:moveTo>
                  <a:cubicBezTo>
                    <a:pt x="200891" y="1964"/>
                    <a:pt x="401782" y="-10736"/>
                    <a:pt x="554182" y="14664"/>
                  </a:cubicBezTo>
                  <a:cubicBezTo>
                    <a:pt x="706582" y="40064"/>
                    <a:pt x="914400" y="167064"/>
                    <a:pt x="914400" y="167064"/>
                  </a:cubicBezTo>
                  <a:lnTo>
                    <a:pt x="914400" y="167064"/>
                  </a:lnTo>
                </a:path>
              </a:pathLst>
            </a:cu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142565D2-EC99-4EFF-B987-E1F3B98E7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429" b="95429" l="10000" r="90000">
                          <a14:foregroundMark x1="33714" y1="9714" x2="52000" y2="5429"/>
                          <a14:foregroundMark x1="52000" y1="5429" x2="64857" y2="10286"/>
                          <a14:foregroundMark x1="52000" y1="80571" x2="36000" y2="90571"/>
                          <a14:foregroundMark x1="36000" y1="90571" x2="24857" y2="90571"/>
                          <a14:foregroundMark x1="22571" y1="92286" x2="58571" y2="94000"/>
                          <a14:foregroundMark x1="58571" y1="94000" x2="74286" y2="92571"/>
                          <a14:foregroundMark x1="66000" y1="95429" x2="46571" y2="95429"/>
                          <a14:foregroundMark x1="36286" y1="34286" x2="46571" y2="285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94" y="370636"/>
              <a:ext cx="2761461" cy="27614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583299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93C0C699-7CF0-4210-B715-13F1E4A6F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145" y="28875"/>
            <a:ext cx="11261558" cy="126359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4000">
                <a:solidFill>
                  <a:schemeClr val="tx1"/>
                </a:solidFill>
                <a:latin typeface="Times New Roman" pitchFamily="18" charset="0"/>
              </a:rPr>
              <a:t>3.</a:t>
            </a:r>
            <a:r>
              <a:rPr lang="zh-CN" altLang="en-US" sz="4000">
                <a:solidFill>
                  <a:schemeClr val="tx1"/>
                </a:solidFill>
                <a:latin typeface="Times New Roman" pitchFamily="18" charset="0"/>
              </a:rPr>
              <a:t>远程输电线路为什么采用高压输电？</a:t>
            </a:r>
            <a:endParaRPr lang="en-US" altLang="zh-CN" sz="400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CD66D49-A4D3-475F-AF80-6D430FFAE69C}"/>
              </a:ext>
            </a:extLst>
          </p:cNvPr>
          <p:cNvGrpSpPr/>
          <p:nvPr/>
        </p:nvGrpSpPr>
        <p:grpSpPr>
          <a:xfrm>
            <a:off x="2753982" y="1411613"/>
            <a:ext cx="6970555" cy="5171223"/>
            <a:chOff x="8836203" y="3172096"/>
            <a:chExt cx="3758943" cy="2788635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365D5915-A7D8-4051-8F60-5DA236B5A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6203" y="3172096"/>
              <a:ext cx="3758943" cy="2449187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4D8B7505-AC0A-49E1-B616-021C5C8B3A53}"/>
                </a:ext>
              </a:extLst>
            </p:cNvPr>
            <p:cNvSpPr/>
            <p:nvPr/>
          </p:nvSpPr>
          <p:spPr>
            <a:xfrm>
              <a:off x="9090351" y="5645385"/>
              <a:ext cx="3460107" cy="3153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200"/>
                <a:t>1000</a:t>
              </a:r>
              <a:r>
                <a:rPr lang="zh-CN" altLang="en-US" sz="3200"/>
                <a:t>千伏锡盟</a:t>
              </a:r>
              <a:r>
                <a:rPr lang="en-US" altLang="zh-CN" sz="3200"/>
                <a:t>—</a:t>
              </a:r>
              <a:r>
                <a:rPr lang="zh-CN" altLang="en-US" sz="3200"/>
                <a:t>山东特高压工程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52258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4C8ECCCB-BE74-40C3-A548-71F2D5AB2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061" y="1222132"/>
            <a:ext cx="11078307" cy="533106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</a:rPr>
              <a:t>例题</a:t>
            </a:r>
            <a:r>
              <a:rPr lang="en-US" altLang="zh-CN" sz="3200">
                <a:solidFill>
                  <a:schemeClr val="tx1"/>
                </a:solidFill>
                <a:latin typeface="Times New Roman" pitchFamily="18" charset="0"/>
              </a:rPr>
              <a:t>1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</a:rPr>
              <a:t>：某导体的电阻是</a:t>
            </a:r>
            <a:r>
              <a:rPr lang="en-US" altLang="zh-CN" sz="320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el-GR" altLang="zh-CN" sz="3200">
                <a:solidFill>
                  <a:schemeClr val="tx1"/>
                </a:solidFill>
                <a:latin typeface="Times New Roman" pitchFamily="18" charset="0"/>
              </a:rPr>
              <a:t>Ω 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</a:rPr>
              <a:t>，当</a:t>
            </a:r>
            <a:r>
              <a:rPr lang="en-US" altLang="zh-CN" sz="3200">
                <a:solidFill>
                  <a:schemeClr val="tx1"/>
                </a:solidFill>
                <a:latin typeface="Times New Roman" pitchFamily="18" charset="0"/>
              </a:rPr>
              <a:t>1A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</a:rPr>
              <a:t>的电流通过时，</a:t>
            </a:r>
            <a:r>
              <a:rPr lang="en-US" altLang="zh-CN" sz="3200">
                <a:solidFill>
                  <a:schemeClr val="tx1"/>
                </a:solidFill>
                <a:latin typeface="Times New Roman" pitchFamily="18" charset="0"/>
              </a:rPr>
              <a:t>1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</a:rPr>
              <a:t>分钟产生的热量是多少焦？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zh-CN" altLang="en-US" sz="3200">
                <a:solidFill>
                  <a:srgbClr val="0000CC"/>
                </a:solidFill>
                <a:latin typeface="Times New Roman" pitchFamily="18" charset="0"/>
              </a:rPr>
              <a:t>解：由焦耳定律得：</a:t>
            </a:r>
            <a:endParaRPr lang="en-US" altLang="zh-CN" sz="3200">
              <a:solidFill>
                <a:srgbClr val="0000CC"/>
              </a:solidFill>
              <a:latin typeface="Times New Roman" pitchFamily="18" charset="0"/>
            </a:endParaRPr>
          </a:p>
          <a:p>
            <a:pPr algn="just">
              <a:lnSpc>
                <a:spcPct val="150000"/>
              </a:lnSpc>
              <a:buFontTx/>
              <a:buNone/>
            </a:pPr>
            <a:r>
              <a:rPr lang="zh-CN" altLang="en-US" sz="3200">
                <a:solidFill>
                  <a:srgbClr val="0000CC"/>
                </a:solidFill>
                <a:latin typeface="Times New Roman" pitchFamily="18" charset="0"/>
              </a:rPr>
              <a:t>产生的热量：</a:t>
            </a:r>
            <a:r>
              <a:rPr lang="en-US" altLang="zh-CN" sz="3200">
                <a:solidFill>
                  <a:srgbClr val="0000CC"/>
                </a:solidFill>
                <a:latin typeface="Times New Roman" pitchFamily="18" charset="0"/>
              </a:rPr>
              <a:t>Q=I</a:t>
            </a:r>
            <a:r>
              <a:rPr lang="en-US" altLang="zh-CN" sz="3200" baseline="30000">
                <a:solidFill>
                  <a:srgbClr val="0000CC"/>
                </a:solidFill>
                <a:latin typeface="Times New Roman" pitchFamily="18" charset="0"/>
              </a:rPr>
              <a:t>2</a:t>
            </a:r>
            <a:r>
              <a:rPr lang="en-US" altLang="zh-CN" sz="3200">
                <a:solidFill>
                  <a:srgbClr val="0000CC"/>
                </a:solidFill>
                <a:latin typeface="Times New Roman" pitchFamily="18" charset="0"/>
              </a:rPr>
              <a:t>Rt=(1A)</a:t>
            </a:r>
            <a:r>
              <a:rPr lang="en-US" altLang="zh-CN" sz="3200" baseline="30000">
                <a:solidFill>
                  <a:srgbClr val="0000CC"/>
                </a:solidFill>
                <a:latin typeface="Times New Roman" pitchFamily="18" charset="0"/>
              </a:rPr>
              <a:t>2</a:t>
            </a:r>
            <a:r>
              <a:rPr lang="en-US" altLang="zh-CN" sz="3200">
                <a:solidFill>
                  <a:srgbClr val="0000CC"/>
                </a:solidFill>
                <a:latin typeface="Times New Roman" pitchFamily="18" charset="0"/>
              </a:rPr>
              <a:t>×2</a:t>
            </a:r>
            <a:r>
              <a:rPr lang="el-GR" altLang="zh-CN" sz="3200">
                <a:solidFill>
                  <a:srgbClr val="0000CC"/>
                </a:solidFill>
                <a:latin typeface="Times New Roman" pitchFamily="18" charset="0"/>
              </a:rPr>
              <a:t>Ω</a:t>
            </a:r>
            <a:r>
              <a:rPr lang="en-US" altLang="zh-CN" sz="3200">
                <a:solidFill>
                  <a:srgbClr val="0000CC"/>
                </a:solidFill>
                <a:latin typeface="Times New Roman" pitchFamily="18" charset="0"/>
              </a:rPr>
              <a:t>×60s=120J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zh-CN" altLang="en-US" sz="3200">
                <a:solidFill>
                  <a:srgbClr val="0000CC"/>
                </a:solidFill>
                <a:latin typeface="Times New Roman" pitchFamily="18" charset="0"/>
              </a:rPr>
              <a:t>答：</a:t>
            </a:r>
            <a:r>
              <a:rPr lang="en-US" altLang="zh-CN" sz="3200">
                <a:solidFill>
                  <a:srgbClr val="0000CC"/>
                </a:solidFill>
                <a:latin typeface="Times New Roman" pitchFamily="18" charset="0"/>
              </a:rPr>
              <a:t>1</a:t>
            </a:r>
            <a:r>
              <a:rPr lang="zh-CN" altLang="en-US" sz="3200">
                <a:solidFill>
                  <a:srgbClr val="0000CC"/>
                </a:solidFill>
                <a:latin typeface="Times New Roman" pitchFamily="18" charset="0"/>
              </a:rPr>
              <a:t>分钟产生的热量是</a:t>
            </a:r>
            <a:r>
              <a:rPr lang="en-US" altLang="zh-CN" sz="3200">
                <a:solidFill>
                  <a:srgbClr val="0000CC"/>
                </a:solidFill>
                <a:latin typeface="Times New Roman" pitchFamily="18" charset="0"/>
              </a:rPr>
              <a:t>120J</a:t>
            </a:r>
            <a:r>
              <a:rPr lang="zh-CN" altLang="en-US" sz="3200">
                <a:solidFill>
                  <a:srgbClr val="0000CC"/>
                </a:solidFill>
                <a:latin typeface="Times New Roman" pitchFamily="18" charset="0"/>
              </a:rPr>
              <a:t>。</a:t>
            </a:r>
          </a:p>
          <a:p>
            <a:pPr marL="0" indent="0">
              <a:lnSpc>
                <a:spcPct val="150000"/>
              </a:lnSpc>
              <a:buNone/>
            </a:pPr>
            <a:endParaRPr lang="zh-CN" altLang="en-US" sz="32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8448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CB814FA-3A03-4D63-938F-AE47E281FA4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720969" y="-8791"/>
            <a:ext cx="11471031" cy="6893169"/>
          </a:xfrm>
          <a:blipFill>
            <a:blip r:embed="rId2"/>
            <a:stretch>
              <a:fillRect l="-1328" r="-1382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838848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C1F17EE2-5ADF-440C-BCE8-C2A38FC70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563" y="1828800"/>
            <a:ext cx="11098627" cy="40386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3200"/>
              <a:t> 小明的爸爸出门前嘱咐他好好写作业，不要玩手机。小明爸爸回来时看到他在认真写作业，很高兴，可是用手一摸小明桌面上的手机就发现小明刚刚玩过手机。你知道他爸爸是根据什么判断的吗？</a:t>
            </a:r>
          </a:p>
        </p:txBody>
      </p:sp>
    </p:spTree>
    <p:extLst>
      <p:ext uri="{BB962C8B-B14F-4D97-AF65-F5344CB8AC3E}">
        <p14:creationId xmlns:p14="http://schemas.microsoft.com/office/powerpoint/2010/main" val="83416812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79B785DC-0562-48FC-8509-A89EF5DBC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300" y="165100"/>
            <a:ext cx="11303000" cy="66040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</a:rPr>
              <a:t>例题</a:t>
            </a:r>
            <a:r>
              <a:rPr lang="en-US" altLang="zh-CN" sz="3200">
                <a:solidFill>
                  <a:schemeClr val="tx1"/>
                </a:solidFill>
                <a:latin typeface="Times New Roman" pitchFamily="18" charset="0"/>
              </a:rPr>
              <a:t>3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</a:rPr>
              <a:t>：一台电动机正常工作时线圈两端的电压为</a:t>
            </a:r>
            <a:r>
              <a:rPr lang="en-US" altLang="zh-CN" sz="3200">
                <a:solidFill>
                  <a:schemeClr val="tx1"/>
                </a:solidFill>
                <a:latin typeface="Times New Roman" pitchFamily="18" charset="0"/>
              </a:rPr>
              <a:t>380V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</a:rPr>
              <a:t>，线圈的电阻为</a:t>
            </a:r>
            <a:r>
              <a:rPr lang="en-US" altLang="zh-CN" sz="320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el-GR" altLang="zh-CN" sz="3200">
                <a:solidFill>
                  <a:schemeClr val="tx1"/>
                </a:solidFill>
                <a:latin typeface="Times New Roman" pitchFamily="18" charset="0"/>
              </a:rPr>
              <a:t>Ω</a:t>
            </a:r>
            <a:r>
              <a:rPr lang="en-US" altLang="zh-CN" sz="3200">
                <a:solidFill>
                  <a:schemeClr val="tx1"/>
                </a:solidFill>
                <a:latin typeface="Times New Roman" pitchFamily="18" charset="0"/>
              </a:rPr>
              <a:t>,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</a:rPr>
              <a:t>线圈中的电流为</a:t>
            </a:r>
            <a:r>
              <a:rPr lang="en-US" altLang="zh-CN" sz="3200">
                <a:solidFill>
                  <a:schemeClr val="tx1"/>
                </a:solidFill>
                <a:latin typeface="Times New Roman" pitchFamily="18" charset="0"/>
              </a:rPr>
              <a:t>10A,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</a:rPr>
              <a:t>若这台电动机正常工作</a:t>
            </a:r>
            <a:r>
              <a:rPr lang="en-US" altLang="zh-CN" sz="3200">
                <a:solidFill>
                  <a:schemeClr val="tx1"/>
                </a:solidFill>
                <a:latin typeface="Times New Roman" pitchFamily="18" charset="0"/>
              </a:rPr>
              <a:t>1s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</a:rPr>
              <a:t>，求：（</a:t>
            </a:r>
            <a:r>
              <a:rPr lang="en-US" altLang="zh-CN" sz="3200">
                <a:solidFill>
                  <a:schemeClr val="tx1"/>
                </a:solidFill>
                <a:latin typeface="Times New Roman" pitchFamily="18" charset="0"/>
              </a:rPr>
              <a:t>1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</a:rPr>
              <a:t>）消耗的电能</a:t>
            </a:r>
            <a:r>
              <a:rPr lang="en-US" altLang="zh-CN" sz="3200">
                <a:solidFill>
                  <a:schemeClr val="tx1"/>
                </a:solidFill>
                <a:latin typeface="Times New Roman" pitchFamily="18" charset="0"/>
              </a:rPr>
              <a:t>W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</a:rPr>
              <a:t>；（</a:t>
            </a:r>
            <a:r>
              <a:rPr lang="en-US" altLang="zh-CN" sz="320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</a:rPr>
              <a:t>）产生的热量</a:t>
            </a:r>
            <a:r>
              <a:rPr lang="en-US" altLang="zh-CN" sz="3200">
                <a:solidFill>
                  <a:schemeClr val="tx1"/>
                </a:solidFill>
                <a:latin typeface="Times New Roman" pitchFamily="18" charset="0"/>
              </a:rPr>
              <a:t>Q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</a:rPr>
              <a:t>；（</a:t>
            </a:r>
            <a:r>
              <a:rPr lang="en-US" altLang="zh-CN" sz="3200">
                <a:solidFill>
                  <a:schemeClr val="tx1"/>
                </a:solidFill>
                <a:latin typeface="Times New Roman" pitchFamily="18" charset="0"/>
              </a:rPr>
              <a:t>3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</a:rPr>
              <a:t>）电动机对外所做功</a:t>
            </a:r>
            <a:r>
              <a:rPr lang="en-US" altLang="zh-CN" sz="3200">
                <a:solidFill>
                  <a:schemeClr val="tx1"/>
                </a:solidFill>
                <a:latin typeface="Times New Roman" pitchFamily="18" charset="0"/>
              </a:rPr>
              <a:t>W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</a:rPr>
              <a:t>。</a:t>
            </a:r>
            <a:endParaRPr lang="en-US" altLang="zh-CN" sz="3200">
              <a:solidFill>
                <a:schemeClr val="tx1"/>
              </a:solidFill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>
                <a:solidFill>
                  <a:srgbClr val="0000CC"/>
                </a:solidFill>
                <a:latin typeface="Times New Roman" pitchFamily="18" charset="0"/>
              </a:rPr>
              <a:t>解：（</a:t>
            </a:r>
            <a:r>
              <a:rPr lang="en-US" altLang="zh-CN" sz="3200">
                <a:solidFill>
                  <a:srgbClr val="0000CC"/>
                </a:solidFill>
                <a:latin typeface="Times New Roman" pitchFamily="18" charset="0"/>
              </a:rPr>
              <a:t>1</a:t>
            </a:r>
            <a:r>
              <a:rPr lang="zh-CN" altLang="en-US" sz="3200">
                <a:solidFill>
                  <a:srgbClr val="0000CC"/>
                </a:solidFill>
                <a:latin typeface="Times New Roman" pitchFamily="18" charset="0"/>
              </a:rPr>
              <a:t>）</a:t>
            </a:r>
            <a:r>
              <a:rPr lang="en-US" altLang="zh-CN" sz="3200">
                <a:solidFill>
                  <a:srgbClr val="0000CC"/>
                </a:solidFill>
                <a:latin typeface="Times New Roman" pitchFamily="18" charset="0"/>
              </a:rPr>
              <a:t>W</a:t>
            </a:r>
            <a:r>
              <a:rPr lang="zh-CN" altLang="en-US" sz="3200">
                <a:solidFill>
                  <a:srgbClr val="0000CC"/>
                </a:solidFill>
                <a:latin typeface="Times New Roman" pitchFamily="18" charset="0"/>
              </a:rPr>
              <a:t>＝</a:t>
            </a:r>
            <a:r>
              <a:rPr lang="en-US" altLang="zh-CN" sz="3200" err="1">
                <a:solidFill>
                  <a:srgbClr val="0000CC"/>
                </a:solidFill>
                <a:latin typeface="Times New Roman" pitchFamily="18" charset="0"/>
              </a:rPr>
              <a:t>UIt</a:t>
            </a:r>
            <a:r>
              <a:rPr lang="zh-CN" altLang="en-US" sz="3200">
                <a:solidFill>
                  <a:srgbClr val="0000CC"/>
                </a:solidFill>
                <a:latin typeface="Times New Roman" pitchFamily="18" charset="0"/>
              </a:rPr>
              <a:t>＝</a:t>
            </a:r>
            <a:r>
              <a:rPr lang="en-US" altLang="zh-CN" sz="3200">
                <a:solidFill>
                  <a:srgbClr val="0000CC"/>
                </a:solidFill>
                <a:latin typeface="Times New Roman" pitchFamily="18" charset="0"/>
              </a:rPr>
              <a:t>380V×10A×1s</a:t>
            </a:r>
            <a:r>
              <a:rPr lang="zh-CN" altLang="en-US" sz="3200">
                <a:solidFill>
                  <a:srgbClr val="0000CC"/>
                </a:solidFill>
                <a:latin typeface="Times New Roman" pitchFamily="18" charset="0"/>
              </a:rPr>
              <a:t>＝</a:t>
            </a:r>
            <a:r>
              <a:rPr lang="en-US" altLang="zh-CN" sz="3200">
                <a:solidFill>
                  <a:srgbClr val="0000CC"/>
                </a:solidFill>
                <a:latin typeface="Times New Roman" pitchFamily="18" charset="0"/>
              </a:rPr>
              <a:t>3800J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>
                <a:solidFill>
                  <a:srgbClr val="0000CC"/>
                </a:solidFill>
                <a:latin typeface="Times New Roman" pitchFamily="18" charset="0"/>
              </a:rPr>
              <a:t>（</a:t>
            </a:r>
            <a:r>
              <a:rPr lang="en-US" altLang="zh-CN" sz="3200">
                <a:solidFill>
                  <a:srgbClr val="0000CC"/>
                </a:solidFill>
                <a:latin typeface="Times New Roman" pitchFamily="18" charset="0"/>
              </a:rPr>
              <a:t>2</a:t>
            </a:r>
            <a:r>
              <a:rPr lang="zh-CN" altLang="en-US" sz="3200">
                <a:solidFill>
                  <a:srgbClr val="0000CC"/>
                </a:solidFill>
                <a:latin typeface="Times New Roman" pitchFamily="18" charset="0"/>
              </a:rPr>
              <a:t>）</a:t>
            </a:r>
            <a:r>
              <a:rPr lang="en-US" altLang="zh-CN" sz="3200">
                <a:solidFill>
                  <a:srgbClr val="0000CC"/>
                </a:solidFill>
                <a:latin typeface="Times New Roman" pitchFamily="18" charset="0"/>
              </a:rPr>
              <a:t>Q</a:t>
            </a:r>
            <a:r>
              <a:rPr lang="zh-CN" altLang="en-US" sz="3200">
                <a:solidFill>
                  <a:srgbClr val="0000CC"/>
                </a:solidFill>
                <a:latin typeface="Times New Roman" pitchFamily="18" charset="0"/>
              </a:rPr>
              <a:t>＝</a:t>
            </a:r>
            <a:r>
              <a:rPr lang="en-US" altLang="zh-CN" sz="3200">
                <a:solidFill>
                  <a:srgbClr val="0000CC"/>
                </a:solidFill>
                <a:latin typeface="Times New Roman" pitchFamily="18" charset="0"/>
              </a:rPr>
              <a:t>I</a:t>
            </a:r>
            <a:r>
              <a:rPr lang="en-US" altLang="zh-CN" sz="3200" baseline="30000">
                <a:solidFill>
                  <a:srgbClr val="0000CC"/>
                </a:solidFill>
                <a:latin typeface="Times New Roman" pitchFamily="18" charset="0"/>
              </a:rPr>
              <a:t>2</a:t>
            </a:r>
            <a:r>
              <a:rPr lang="en-US" altLang="zh-CN" sz="3200">
                <a:solidFill>
                  <a:srgbClr val="0000CC"/>
                </a:solidFill>
                <a:latin typeface="Times New Roman" pitchFamily="18" charset="0"/>
              </a:rPr>
              <a:t>Rt</a:t>
            </a:r>
            <a:r>
              <a:rPr lang="zh-CN" altLang="en-US" sz="3200">
                <a:solidFill>
                  <a:srgbClr val="0000CC"/>
                </a:solidFill>
                <a:latin typeface="Times New Roman" pitchFamily="18" charset="0"/>
              </a:rPr>
              <a:t>＝</a:t>
            </a:r>
            <a:r>
              <a:rPr lang="en-US" altLang="zh-CN" sz="3200">
                <a:solidFill>
                  <a:srgbClr val="0000CC"/>
                </a:solidFill>
                <a:latin typeface="Times New Roman" pitchFamily="18" charset="0"/>
              </a:rPr>
              <a:t>(10A)</a:t>
            </a:r>
            <a:r>
              <a:rPr lang="en-US" altLang="zh-CN" sz="3200" baseline="30000">
                <a:solidFill>
                  <a:srgbClr val="0000CC"/>
                </a:solidFill>
                <a:latin typeface="Times New Roman" pitchFamily="18" charset="0"/>
              </a:rPr>
              <a:t>2</a:t>
            </a:r>
            <a:r>
              <a:rPr lang="en-US" altLang="zh-CN" sz="3200">
                <a:solidFill>
                  <a:srgbClr val="0000CC"/>
                </a:solidFill>
                <a:latin typeface="Times New Roman" pitchFamily="18" charset="0"/>
              </a:rPr>
              <a:t>×2 </a:t>
            </a:r>
            <a:r>
              <a:rPr lang="el-GR" altLang="zh-CN" sz="3200">
                <a:solidFill>
                  <a:srgbClr val="0000CC"/>
                </a:solidFill>
                <a:latin typeface="Times New Roman" pitchFamily="18" charset="0"/>
              </a:rPr>
              <a:t>Ω </a:t>
            </a:r>
            <a:r>
              <a:rPr lang="en-US" altLang="zh-CN" sz="3200">
                <a:solidFill>
                  <a:srgbClr val="0000CC"/>
                </a:solidFill>
                <a:latin typeface="Times New Roman" pitchFamily="18" charset="0"/>
              </a:rPr>
              <a:t>×1s</a:t>
            </a:r>
            <a:r>
              <a:rPr lang="zh-CN" altLang="en-US" sz="3200">
                <a:solidFill>
                  <a:srgbClr val="0000CC"/>
                </a:solidFill>
                <a:latin typeface="Times New Roman" pitchFamily="18" charset="0"/>
              </a:rPr>
              <a:t>＝</a:t>
            </a:r>
            <a:r>
              <a:rPr lang="en-US" altLang="zh-CN" sz="3200">
                <a:solidFill>
                  <a:srgbClr val="0000CC"/>
                </a:solidFill>
                <a:latin typeface="Times New Roman" pitchFamily="18" charset="0"/>
              </a:rPr>
              <a:t>200J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3200">
                <a:solidFill>
                  <a:srgbClr val="0000CC"/>
                </a:solidFill>
                <a:latin typeface="Times New Roman" pitchFamily="18" charset="0"/>
              </a:rPr>
              <a:t>（</a:t>
            </a:r>
            <a:r>
              <a:rPr lang="en-US" altLang="zh-CN" sz="3200">
                <a:solidFill>
                  <a:srgbClr val="0000CC"/>
                </a:solidFill>
                <a:latin typeface="Times New Roman" pitchFamily="18" charset="0"/>
              </a:rPr>
              <a:t>3</a:t>
            </a:r>
            <a:r>
              <a:rPr lang="zh-CN" altLang="en-US" sz="3200">
                <a:solidFill>
                  <a:srgbClr val="0000CC"/>
                </a:solidFill>
                <a:latin typeface="Times New Roman" pitchFamily="18" charset="0"/>
              </a:rPr>
              <a:t>）由</a:t>
            </a:r>
            <a:r>
              <a:rPr lang="en-US" altLang="zh-CN" sz="3200">
                <a:solidFill>
                  <a:srgbClr val="0000CC"/>
                </a:solidFill>
                <a:latin typeface="Times New Roman" pitchFamily="18" charset="0"/>
              </a:rPr>
              <a:t>W</a:t>
            </a:r>
            <a:r>
              <a:rPr lang="zh-CN" altLang="en-US" sz="3200" baseline="-25000">
                <a:solidFill>
                  <a:srgbClr val="0000CC"/>
                </a:solidFill>
                <a:latin typeface="Times New Roman" pitchFamily="18" charset="0"/>
              </a:rPr>
              <a:t>电</a:t>
            </a:r>
            <a:r>
              <a:rPr lang="zh-CN" altLang="en-US" sz="3200">
                <a:solidFill>
                  <a:srgbClr val="0000CC"/>
                </a:solidFill>
                <a:latin typeface="Times New Roman" pitchFamily="18" charset="0"/>
              </a:rPr>
              <a:t>＝</a:t>
            </a:r>
            <a:r>
              <a:rPr lang="en-US" altLang="zh-CN" sz="3200">
                <a:solidFill>
                  <a:srgbClr val="0000CC"/>
                </a:solidFill>
                <a:latin typeface="Times New Roman" pitchFamily="18" charset="0"/>
              </a:rPr>
              <a:t>Q</a:t>
            </a:r>
            <a:r>
              <a:rPr lang="zh-CN" altLang="en-US" sz="3200">
                <a:solidFill>
                  <a:srgbClr val="0000CC"/>
                </a:solidFill>
                <a:latin typeface="Times New Roman" pitchFamily="18" charset="0"/>
              </a:rPr>
              <a:t>＋</a:t>
            </a:r>
            <a:r>
              <a:rPr lang="en-US" altLang="zh-CN" sz="3200">
                <a:solidFill>
                  <a:srgbClr val="0000CC"/>
                </a:solidFill>
                <a:latin typeface="Times New Roman" pitchFamily="18" charset="0"/>
              </a:rPr>
              <a:t>W</a:t>
            </a:r>
            <a:r>
              <a:rPr lang="zh-CN" altLang="en-US" sz="3200" baseline="-25000">
                <a:solidFill>
                  <a:srgbClr val="0000CC"/>
                </a:solidFill>
                <a:latin typeface="Times New Roman" pitchFamily="18" charset="0"/>
              </a:rPr>
              <a:t>机</a:t>
            </a:r>
            <a:r>
              <a:rPr lang="zh-CN" altLang="en-US" sz="3200">
                <a:solidFill>
                  <a:srgbClr val="0000CC"/>
                </a:solidFill>
                <a:latin typeface="Times New Roman" pitchFamily="18" charset="0"/>
              </a:rPr>
              <a:t>知：</a:t>
            </a:r>
            <a:endParaRPr lang="en-US" altLang="zh-CN" sz="3200">
              <a:solidFill>
                <a:srgbClr val="0000CC"/>
              </a:solidFill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3200">
                <a:solidFill>
                  <a:srgbClr val="0000CC"/>
                </a:solidFill>
                <a:latin typeface="Times New Roman" pitchFamily="18" charset="0"/>
              </a:rPr>
              <a:t>W</a:t>
            </a:r>
            <a:r>
              <a:rPr lang="zh-CN" altLang="en-US" sz="3200" baseline="-25000">
                <a:solidFill>
                  <a:srgbClr val="0000CC"/>
                </a:solidFill>
                <a:latin typeface="Times New Roman" pitchFamily="18" charset="0"/>
              </a:rPr>
              <a:t>机</a:t>
            </a:r>
            <a:r>
              <a:rPr lang="zh-CN" altLang="en-US" sz="3200">
                <a:solidFill>
                  <a:srgbClr val="0000CC"/>
                </a:solidFill>
                <a:latin typeface="Times New Roman" pitchFamily="18" charset="0"/>
              </a:rPr>
              <a:t>＝</a:t>
            </a:r>
            <a:r>
              <a:rPr lang="en-US" altLang="zh-CN" sz="3200">
                <a:solidFill>
                  <a:srgbClr val="0000CC"/>
                </a:solidFill>
                <a:latin typeface="Times New Roman" pitchFamily="18" charset="0"/>
              </a:rPr>
              <a:t> W</a:t>
            </a:r>
            <a:r>
              <a:rPr lang="zh-CN" altLang="en-US" sz="3200" baseline="-25000">
                <a:solidFill>
                  <a:srgbClr val="0000CC"/>
                </a:solidFill>
                <a:latin typeface="Times New Roman" pitchFamily="18" charset="0"/>
              </a:rPr>
              <a:t>电</a:t>
            </a:r>
            <a:r>
              <a:rPr lang="zh-CN" altLang="en-US" sz="3200">
                <a:solidFill>
                  <a:srgbClr val="0000CC"/>
                </a:solidFill>
                <a:latin typeface="Times New Roman" pitchFamily="18" charset="0"/>
              </a:rPr>
              <a:t>－</a:t>
            </a:r>
            <a:r>
              <a:rPr lang="en-US" altLang="zh-CN" sz="3200">
                <a:solidFill>
                  <a:srgbClr val="0000CC"/>
                </a:solidFill>
                <a:latin typeface="Times New Roman" pitchFamily="18" charset="0"/>
              </a:rPr>
              <a:t>Q</a:t>
            </a:r>
            <a:r>
              <a:rPr lang="zh-CN" altLang="en-US" sz="3200">
                <a:solidFill>
                  <a:srgbClr val="0000CC"/>
                </a:solidFill>
                <a:latin typeface="Times New Roman" pitchFamily="18" charset="0"/>
              </a:rPr>
              <a:t>＝</a:t>
            </a:r>
            <a:r>
              <a:rPr lang="en-US" altLang="zh-CN" sz="3200">
                <a:solidFill>
                  <a:srgbClr val="0000CC"/>
                </a:solidFill>
                <a:latin typeface="Times New Roman" pitchFamily="18" charset="0"/>
              </a:rPr>
              <a:t>3800J</a:t>
            </a:r>
            <a:r>
              <a:rPr lang="zh-CN" altLang="en-US" sz="3200">
                <a:solidFill>
                  <a:srgbClr val="0000CC"/>
                </a:solidFill>
                <a:latin typeface="Times New Roman" pitchFamily="18" charset="0"/>
              </a:rPr>
              <a:t>－</a:t>
            </a:r>
            <a:r>
              <a:rPr lang="en-US" altLang="zh-CN" sz="3200">
                <a:solidFill>
                  <a:srgbClr val="0000CC"/>
                </a:solidFill>
                <a:latin typeface="Times New Roman" pitchFamily="18" charset="0"/>
              </a:rPr>
              <a:t>200J</a:t>
            </a:r>
            <a:r>
              <a:rPr lang="zh-CN" altLang="en-US" sz="3200">
                <a:solidFill>
                  <a:srgbClr val="0000CC"/>
                </a:solidFill>
                <a:latin typeface="Times New Roman" pitchFamily="18" charset="0"/>
              </a:rPr>
              <a:t>＝</a:t>
            </a:r>
            <a:r>
              <a:rPr lang="en-US" altLang="zh-CN" sz="3200">
                <a:solidFill>
                  <a:srgbClr val="0000CC"/>
                </a:solidFill>
                <a:latin typeface="Times New Roman" pitchFamily="18" charset="0"/>
              </a:rPr>
              <a:t>3600J</a:t>
            </a:r>
            <a:endParaRPr lang="zh-CN" altLang="en-US" sz="3200">
              <a:solidFill>
                <a:srgbClr val="0000CC"/>
              </a:solidFill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z="3200">
              <a:solidFill>
                <a:schemeClr val="tx1"/>
              </a:solidFill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z="32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8881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4EE1198C-8E31-44F2-88D4-C74A8E026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2700"/>
            <a:ext cx="11328400" cy="4800600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>
                <a:latin typeface="Times New Roman" pitchFamily="18" charset="0"/>
              </a:rPr>
              <a:t>例题</a:t>
            </a:r>
            <a:r>
              <a:rPr lang="en-US" altLang="zh-CN" sz="3200">
                <a:latin typeface="Times New Roman" pitchFamily="18" charset="0"/>
              </a:rPr>
              <a:t>4</a:t>
            </a:r>
            <a:r>
              <a:rPr lang="zh-CN" altLang="en-US" sz="3200">
                <a:latin typeface="Times New Roman" pitchFamily="18" charset="0"/>
              </a:rPr>
              <a:t>：有一种电饭锅，其内部电路如图所示。</a:t>
            </a:r>
            <a:r>
              <a:rPr lang="en-US" altLang="zh-CN" sz="3200">
                <a:latin typeface="Times New Roman" pitchFamily="18" charset="0"/>
              </a:rPr>
              <a:t>R</a:t>
            </a:r>
            <a:r>
              <a:rPr lang="en-US" altLang="zh-CN" sz="3200" baseline="-25000">
                <a:latin typeface="Times New Roman" pitchFamily="18" charset="0"/>
              </a:rPr>
              <a:t>1</a:t>
            </a:r>
            <a:r>
              <a:rPr lang="zh-CN" altLang="en-US" sz="3200">
                <a:latin typeface="Times New Roman" pitchFamily="18" charset="0"/>
              </a:rPr>
              <a:t>是加热电阻，阻值为</a:t>
            </a:r>
            <a:r>
              <a:rPr lang="en-US" altLang="zh-CN" sz="3200">
                <a:latin typeface="Times New Roman" pitchFamily="18" charset="0"/>
              </a:rPr>
              <a:t>96.8Ω</a:t>
            </a:r>
            <a:r>
              <a:rPr lang="zh-CN" altLang="en-US" sz="3200">
                <a:latin typeface="Times New Roman" pitchFamily="18" charset="0"/>
              </a:rPr>
              <a:t>，</a:t>
            </a:r>
            <a:r>
              <a:rPr lang="en-US" altLang="zh-CN" sz="3200">
                <a:latin typeface="Times New Roman" pitchFamily="18" charset="0"/>
              </a:rPr>
              <a:t>R</a:t>
            </a:r>
            <a:r>
              <a:rPr lang="en-US" altLang="zh-CN" sz="3200" baseline="-25000">
                <a:latin typeface="Times New Roman" pitchFamily="18" charset="0"/>
              </a:rPr>
              <a:t>2</a:t>
            </a:r>
            <a:r>
              <a:rPr lang="zh-CN" altLang="en-US" sz="3200">
                <a:latin typeface="Times New Roman" pitchFamily="18" charset="0"/>
              </a:rPr>
              <a:t>是限流电阻。</a:t>
            </a:r>
            <a:r>
              <a:rPr lang="en-US" altLang="zh-CN" sz="3200">
                <a:latin typeface="Times New Roman" pitchFamily="18" charset="0"/>
              </a:rPr>
              <a:t>S</a:t>
            </a:r>
            <a:r>
              <a:rPr lang="zh-CN" altLang="en-US" sz="3200">
                <a:latin typeface="Times New Roman" pitchFamily="18" charset="0"/>
              </a:rPr>
              <a:t>闭合时处于加热状态，</a:t>
            </a:r>
            <a:r>
              <a:rPr lang="en-US" altLang="zh-CN" sz="3200">
                <a:latin typeface="Times New Roman" pitchFamily="18" charset="0"/>
              </a:rPr>
              <a:t>S</a:t>
            </a:r>
            <a:r>
              <a:rPr lang="zh-CN" altLang="en-US" sz="3200">
                <a:latin typeface="Times New Roman" pitchFamily="18" charset="0"/>
              </a:rPr>
              <a:t>断开时处于保温状态。电饭锅加热状态和保温状态所消耗的总电功率之比为</a:t>
            </a:r>
            <a:r>
              <a:rPr lang="en-US" altLang="zh-CN" sz="3200">
                <a:latin typeface="Times New Roman" pitchFamily="18" charset="0"/>
              </a:rPr>
              <a:t>l0∶1</a:t>
            </a:r>
            <a:r>
              <a:rPr lang="zh-CN" altLang="en-US" sz="3200">
                <a:latin typeface="Times New Roman" pitchFamily="18" charset="0"/>
              </a:rPr>
              <a:t>，请问： （</a:t>
            </a:r>
            <a:r>
              <a:rPr lang="en-US" altLang="zh-CN" sz="3200">
                <a:latin typeface="Times New Roman" pitchFamily="18" charset="0"/>
              </a:rPr>
              <a:t>1</a:t>
            </a:r>
            <a:r>
              <a:rPr lang="zh-CN" altLang="en-US" sz="3200">
                <a:latin typeface="Times New Roman" pitchFamily="18" charset="0"/>
              </a:rPr>
              <a:t>）当电饭锅处于加热状态时消耗的电功率是多少</a:t>
            </a:r>
            <a:r>
              <a:rPr lang="en-US" altLang="zh-CN" sz="3200">
                <a:latin typeface="Times New Roman" pitchFamily="18" charset="0"/>
              </a:rPr>
              <a:t>?R</a:t>
            </a:r>
            <a:r>
              <a:rPr lang="en-US" altLang="zh-CN" sz="3200" baseline="-25000">
                <a:latin typeface="Times New Roman" pitchFamily="18" charset="0"/>
              </a:rPr>
              <a:t>2</a:t>
            </a:r>
            <a:r>
              <a:rPr lang="zh-CN" altLang="en-US" sz="3200">
                <a:latin typeface="Times New Roman" pitchFamily="18" charset="0"/>
              </a:rPr>
              <a:t>的阻值是多大</a:t>
            </a:r>
            <a:r>
              <a:rPr lang="en-US" altLang="zh-CN" sz="3200">
                <a:latin typeface="Times New Roman" pitchFamily="18" charset="0"/>
              </a:rPr>
              <a:t>? </a:t>
            </a:r>
            <a:r>
              <a:rPr lang="zh-CN" altLang="en-US" sz="3200">
                <a:latin typeface="Times New Roman" pitchFamily="18" charset="0"/>
              </a:rPr>
              <a:t>（</a:t>
            </a:r>
            <a:r>
              <a:rPr lang="en-US" altLang="zh-CN" sz="3200">
                <a:latin typeface="Times New Roman" pitchFamily="18" charset="0"/>
              </a:rPr>
              <a:t>2</a:t>
            </a:r>
            <a:r>
              <a:rPr lang="zh-CN" altLang="en-US" sz="3200">
                <a:latin typeface="Times New Roman" pitchFamily="18" charset="0"/>
              </a:rPr>
              <a:t>）将温度为</a:t>
            </a:r>
            <a:r>
              <a:rPr lang="en-US" altLang="zh-CN" sz="3200">
                <a:latin typeface="Times New Roman" pitchFamily="18" charset="0"/>
              </a:rPr>
              <a:t>20℃</a:t>
            </a:r>
            <a:r>
              <a:rPr lang="zh-CN" altLang="en-US" sz="3200">
                <a:latin typeface="Times New Roman" pitchFamily="18" charset="0"/>
              </a:rPr>
              <a:t>，质量为</a:t>
            </a:r>
            <a:r>
              <a:rPr lang="en-US" altLang="zh-CN" sz="3200">
                <a:latin typeface="Times New Roman" pitchFamily="18" charset="0"/>
              </a:rPr>
              <a:t>2 kg</a:t>
            </a:r>
            <a:r>
              <a:rPr lang="zh-CN" altLang="en-US" sz="3200">
                <a:latin typeface="Times New Roman" pitchFamily="18" charset="0"/>
              </a:rPr>
              <a:t>的水烧开，需要</a:t>
            </a:r>
            <a:r>
              <a:rPr lang="en-US" altLang="zh-CN" sz="3200">
                <a:latin typeface="Times New Roman" pitchFamily="18" charset="0"/>
              </a:rPr>
              <a:t>26 min</a:t>
            </a:r>
            <a:r>
              <a:rPr lang="zh-CN" altLang="en-US" sz="3200">
                <a:latin typeface="Times New Roman" pitchFamily="18" charset="0"/>
              </a:rPr>
              <a:t>，那么电饭锅把电能转化为内能的效率是多大</a:t>
            </a:r>
            <a:r>
              <a:rPr lang="en-US" altLang="zh-CN" sz="3200">
                <a:latin typeface="Times New Roman" pitchFamily="18" charset="0"/>
              </a:rPr>
              <a:t>?c</a:t>
            </a:r>
            <a:r>
              <a:rPr lang="zh-CN" altLang="en-US" sz="3200" baseline="-25000">
                <a:latin typeface="Times New Roman" pitchFamily="18" charset="0"/>
              </a:rPr>
              <a:t>水</a:t>
            </a:r>
            <a:r>
              <a:rPr lang="zh-CN" altLang="en-US" sz="3200">
                <a:latin typeface="Times New Roman" pitchFamily="18" charset="0"/>
              </a:rPr>
              <a:t>＝</a:t>
            </a:r>
            <a:r>
              <a:rPr lang="en-US" altLang="zh-CN" sz="3200">
                <a:latin typeface="Times New Roman" pitchFamily="18" charset="0"/>
              </a:rPr>
              <a:t>4.2×10</a:t>
            </a:r>
            <a:r>
              <a:rPr lang="en-US" altLang="zh-CN" sz="3200" baseline="30000">
                <a:latin typeface="Times New Roman" pitchFamily="18" charset="0"/>
              </a:rPr>
              <a:t>3</a:t>
            </a:r>
            <a:r>
              <a:rPr lang="en-US" altLang="zh-CN" sz="3200">
                <a:latin typeface="Times New Roman" pitchFamily="18" charset="0"/>
              </a:rPr>
              <a:t>J/</a:t>
            </a:r>
            <a:r>
              <a:rPr lang="zh-CN" altLang="en-US" sz="3200">
                <a:latin typeface="Times New Roman" pitchFamily="18" charset="0"/>
              </a:rPr>
              <a:t>（</a:t>
            </a:r>
            <a:r>
              <a:rPr lang="en-US" altLang="zh-CN" sz="3200">
                <a:latin typeface="Times New Roman" pitchFamily="18" charset="0"/>
              </a:rPr>
              <a:t>kg·</a:t>
            </a:r>
            <a:r>
              <a:rPr lang="zh-CN" altLang="en-US" sz="3200">
                <a:latin typeface="Times New Roman" pitchFamily="18" charset="0"/>
              </a:rPr>
              <a:t>℃）</a:t>
            </a:r>
            <a:r>
              <a:rPr lang="en-US" altLang="zh-CN" sz="3200">
                <a:latin typeface="Times New Roman" pitchFamily="18" charset="0"/>
              </a:rPr>
              <a:t>[</a:t>
            </a:r>
            <a:r>
              <a:rPr lang="zh-CN" altLang="en-US" sz="3200">
                <a:latin typeface="Times New Roman" pitchFamily="18" charset="0"/>
              </a:rPr>
              <a:t>标准大气压下</a:t>
            </a:r>
            <a:r>
              <a:rPr lang="en-US" altLang="zh-CN" sz="3200">
                <a:latin typeface="Times New Roman" pitchFamily="18" charset="0"/>
              </a:rPr>
              <a:t>]</a:t>
            </a:r>
          </a:p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z="3200">
              <a:latin typeface="Times New Roman" pitchFamily="18" charset="0"/>
            </a:endParaRPr>
          </a:p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z="3200">
              <a:latin typeface="Times New Roman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59D99775-8D61-4D3F-B7AE-40F989883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825" y="4486275"/>
            <a:ext cx="340995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81371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0559B63A-4574-40FF-A382-1D320016337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7884" y="87437"/>
            <a:ext cx="10957724" cy="668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68741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768BB361-E7E0-41F2-A846-E11CE25BF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300" y="431800"/>
            <a:ext cx="11239500" cy="61722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3200">
                <a:latin typeface="Times New Roman" pitchFamily="18" charset="0"/>
              </a:rPr>
              <a:t>1.</a:t>
            </a:r>
            <a:r>
              <a:rPr lang="zh-CN" altLang="en-US" sz="3200">
                <a:latin typeface="Times New Roman" pitchFamily="18" charset="0"/>
              </a:rPr>
              <a:t>有三个用电器</a:t>
            </a:r>
            <a:r>
              <a:rPr lang="en-US" altLang="zh-CN" sz="3200">
                <a:latin typeface="Times New Roman" pitchFamily="18" charset="0"/>
              </a:rPr>
              <a:t>,</a:t>
            </a:r>
            <a:r>
              <a:rPr lang="zh-CN" altLang="en-US" sz="3200">
                <a:latin typeface="Times New Roman" pitchFamily="18" charset="0"/>
              </a:rPr>
              <a:t>其中一个为“</a:t>
            </a:r>
            <a:r>
              <a:rPr lang="en-US" altLang="zh-CN" sz="3200">
                <a:latin typeface="Times New Roman" pitchFamily="18" charset="0"/>
              </a:rPr>
              <a:t>220 V  60W</a:t>
            </a:r>
            <a:r>
              <a:rPr lang="zh-CN" altLang="en-US" sz="3200">
                <a:latin typeface="Times New Roman" pitchFamily="18" charset="0"/>
              </a:rPr>
              <a:t>”的电风扇，一个为“</a:t>
            </a:r>
            <a:r>
              <a:rPr lang="en-US" altLang="zh-CN" sz="3200">
                <a:latin typeface="Times New Roman" pitchFamily="18" charset="0"/>
              </a:rPr>
              <a:t>220 V  60W</a:t>
            </a:r>
            <a:r>
              <a:rPr lang="zh-CN" altLang="en-US" sz="3200">
                <a:latin typeface="Times New Roman" pitchFamily="18" charset="0"/>
              </a:rPr>
              <a:t>”的白炽灯，另一个是“</a:t>
            </a:r>
            <a:r>
              <a:rPr lang="en-US" altLang="zh-CN" sz="3200">
                <a:latin typeface="Times New Roman" pitchFamily="18" charset="0"/>
              </a:rPr>
              <a:t>220 V  60W</a:t>
            </a:r>
            <a:r>
              <a:rPr lang="zh-CN" altLang="en-US" sz="3200">
                <a:latin typeface="Times New Roman" pitchFamily="18" charset="0"/>
              </a:rPr>
              <a:t>”的电热毯，都在额定电压下工作相同的时间，比较这三个用电器产生的热量（   ）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3200">
                <a:latin typeface="Times New Roman" pitchFamily="18" charset="0"/>
              </a:rPr>
              <a:t>A.</a:t>
            </a:r>
            <a:r>
              <a:rPr lang="zh-CN" altLang="en-US" sz="3200">
                <a:latin typeface="Times New Roman" pitchFamily="18" charset="0"/>
              </a:rPr>
              <a:t>电风扇最多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3200">
                <a:latin typeface="Times New Roman" pitchFamily="18" charset="0"/>
              </a:rPr>
              <a:t>B.</a:t>
            </a:r>
            <a:r>
              <a:rPr lang="zh-CN" altLang="en-US" sz="3200">
                <a:latin typeface="Times New Roman" pitchFamily="18" charset="0"/>
              </a:rPr>
              <a:t>白炽灯最多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3200">
                <a:latin typeface="Times New Roman" pitchFamily="18" charset="0"/>
              </a:rPr>
              <a:t>C.</a:t>
            </a:r>
            <a:r>
              <a:rPr lang="zh-CN" altLang="en-US" sz="3200">
                <a:latin typeface="Times New Roman" pitchFamily="18" charset="0"/>
              </a:rPr>
              <a:t>电热毯最多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3200">
                <a:latin typeface="Times New Roman" pitchFamily="18" charset="0"/>
              </a:rPr>
              <a:t>D.</a:t>
            </a:r>
            <a:r>
              <a:rPr lang="zh-CN" altLang="en-US" sz="3200">
                <a:latin typeface="Times New Roman" pitchFamily="18" charset="0"/>
              </a:rPr>
              <a:t>都一样</a:t>
            </a:r>
          </a:p>
        </p:txBody>
      </p:sp>
    </p:spTree>
    <p:extLst>
      <p:ext uri="{BB962C8B-B14F-4D97-AF65-F5344CB8AC3E}">
        <p14:creationId xmlns:p14="http://schemas.microsoft.com/office/powerpoint/2010/main" val="53642611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74F21172-09E2-48D8-A021-3E3A5C983765}"/>
              </a:ext>
            </a:extLst>
          </p:cNvPr>
          <p:cNvSpPr/>
          <p:nvPr/>
        </p:nvSpPr>
        <p:spPr>
          <a:xfrm>
            <a:off x="762000" y="1280974"/>
            <a:ext cx="11061700" cy="4449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>
                <a:latin typeface="Times New Roman" pitchFamily="18" charset="0"/>
                <a:cs typeface="宋体" panose="02010600030101010101" pitchFamily="2" charset="-122"/>
              </a:rPr>
              <a:t>2.</a:t>
            </a:r>
            <a:r>
              <a:rPr lang="zh-CN" altLang="zh-CN" sz="3200">
                <a:latin typeface="Times New Roman" pitchFamily="18" charset="0"/>
                <a:cs typeface="宋体" panose="02010600030101010101" pitchFamily="2" charset="-122"/>
              </a:rPr>
              <a:t>在家庭电路中，导线相互连接处往往比别处更容易发热，老化更快。原因是连接处</a:t>
            </a:r>
            <a:r>
              <a:rPr lang="zh-CN" altLang="en-US" sz="3200">
                <a:latin typeface="Times New Roman" pitchFamily="18" charset="0"/>
                <a:cs typeface="宋体" panose="02010600030101010101" pitchFamily="2" charset="-122"/>
              </a:rPr>
              <a:t>（   ）</a:t>
            </a:r>
            <a:endParaRPr lang="zh-CN" altLang="zh-CN" sz="3200">
              <a:latin typeface="Times New Roman" pitchFamily="18" charset="0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>
                <a:latin typeface="Times New Roman" pitchFamily="18" charset="0"/>
                <a:cs typeface="宋体" panose="02010600030101010101" pitchFamily="2" charset="-122"/>
              </a:rPr>
              <a:t>A</a:t>
            </a:r>
            <a:r>
              <a:rPr lang="zh-CN" altLang="zh-CN" sz="3200">
                <a:latin typeface="Times New Roman" pitchFamily="18" charset="0"/>
                <a:cs typeface="宋体" panose="02010600030101010101" pitchFamily="2" charset="-122"/>
              </a:rPr>
              <a:t>．电流比别处小，产生的热量多</a:t>
            </a:r>
            <a:endParaRPr lang="en-US" altLang="zh-CN" sz="3200">
              <a:latin typeface="Times New Roman" pitchFamily="18" charset="0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>
                <a:latin typeface="Times New Roman" pitchFamily="18" charset="0"/>
                <a:cs typeface="宋体" panose="02010600030101010101" pitchFamily="2" charset="-122"/>
              </a:rPr>
              <a:t>B</a:t>
            </a:r>
            <a:r>
              <a:rPr lang="zh-CN" altLang="zh-CN" sz="3200">
                <a:latin typeface="Times New Roman" pitchFamily="18" charset="0"/>
                <a:cs typeface="宋体" panose="02010600030101010101" pitchFamily="2" charset="-122"/>
              </a:rPr>
              <a:t>．电流比别处大，产生的热量多</a:t>
            </a:r>
          </a:p>
          <a:p>
            <a:pPr>
              <a:lnSpc>
                <a:spcPct val="150000"/>
              </a:lnSpc>
            </a:pPr>
            <a:r>
              <a:rPr lang="en-US" altLang="zh-CN" sz="3200">
                <a:latin typeface="Times New Roman" pitchFamily="18" charset="0"/>
                <a:cs typeface="宋体" panose="02010600030101010101" pitchFamily="2" charset="-122"/>
              </a:rPr>
              <a:t>C</a:t>
            </a:r>
            <a:r>
              <a:rPr lang="zh-CN" altLang="zh-CN" sz="3200">
                <a:latin typeface="Times New Roman" pitchFamily="18" charset="0"/>
                <a:cs typeface="宋体" panose="02010600030101010101" pitchFamily="2" charset="-122"/>
              </a:rPr>
              <a:t>．电阻比别处小，产生的热量多</a:t>
            </a:r>
            <a:endParaRPr lang="en-US" altLang="zh-CN" sz="3200">
              <a:latin typeface="Times New Roman" pitchFamily="18" charset="0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>
                <a:latin typeface="Times New Roman" pitchFamily="18" charset="0"/>
                <a:cs typeface="宋体" panose="02010600030101010101" pitchFamily="2" charset="-122"/>
              </a:rPr>
              <a:t>D</a:t>
            </a:r>
            <a:r>
              <a:rPr lang="zh-CN" altLang="zh-CN" sz="3200">
                <a:latin typeface="Times New Roman" pitchFamily="18" charset="0"/>
                <a:cs typeface="宋体" panose="02010600030101010101" pitchFamily="2" charset="-122"/>
              </a:rPr>
              <a:t>．电阻比别处大，产生的热量多 </a:t>
            </a:r>
          </a:p>
        </p:txBody>
      </p:sp>
    </p:spTree>
    <p:extLst>
      <p:ext uri="{BB962C8B-B14F-4D97-AF65-F5344CB8AC3E}">
        <p14:creationId xmlns:p14="http://schemas.microsoft.com/office/powerpoint/2010/main" val="419537128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63B8542-E759-411C-B160-A08FFEB37328}"/>
              </a:ext>
            </a:extLst>
          </p:cNvPr>
          <p:cNvSpPr/>
          <p:nvPr/>
        </p:nvSpPr>
        <p:spPr>
          <a:xfrm>
            <a:off x="762000" y="1520736"/>
            <a:ext cx="11239500" cy="4444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>
                <a:latin typeface="Times New Roman" pitchFamily="18" charset="0"/>
                <a:cs typeface="宋体" panose="02010600030101010101" pitchFamily="2" charset="-122"/>
              </a:rPr>
              <a:t>3.</a:t>
            </a:r>
            <a:r>
              <a:rPr lang="zh-CN" altLang="zh-CN" sz="3200">
                <a:latin typeface="Times New Roman" pitchFamily="18" charset="0"/>
                <a:cs typeface="宋体" panose="02010600030101010101" pitchFamily="2" charset="-122"/>
              </a:rPr>
              <a:t>两根地热丝</a:t>
            </a:r>
            <a:r>
              <a:rPr lang="en-US" altLang="zh-CN" sz="3200">
                <a:latin typeface="Times New Roman" pitchFamily="18" charset="0"/>
                <a:cs typeface="宋体" panose="02010600030101010101" pitchFamily="2" charset="-122"/>
              </a:rPr>
              <a:t>R</a:t>
            </a:r>
            <a:r>
              <a:rPr lang="en-US" altLang="zh-CN" sz="3200" baseline="-25000">
                <a:latin typeface="Times New Roman" pitchFamily="18" charset="0"/>
                <a:cs typeface="宋体" panose="02010600030101010101" pitchFamily="2" charset="-122"/>
              </a:rPr>
              <a:t>1</a:t>
            </a:r>
            <a:r>
              <a:rPr lang="zh-CN" altLang="en-US" sz="3200">
                <a:latin typeface="Times New Roman" pitchFamily="18" charset="0"/>
                <a:cs typeface="宋体" panose="02010600030101010101" pitchFamily="2" charset="-122"/>
              </a:rPr>
              <a:t>＞</a:t>
            </a:r>
            <a:r>
              <a:rPr lang="en-US" altLang="zh-CN" sz="3200">
                <a:latin typeface="Times New Roman" pitchFamily="18" charset="0"/>
                <a:cs typeface="宋体" panose="02010600030101010101" pitchFamily="2" charset="-122"/>
              </a:rPr>
              <a:t>R</a:t>
            </a:r>
            <a:r>
              <a:rPr lang="en-US" altLang="zh-CN" sz="3200" baseline="-25000">
                <a:latin typeface="Times New Roman" pitchFamily="18" charset="0"/>
                <a:cs typeface="宋体" panose="02010600030101010101" pitchFamily="2" charset="-122"/>
              </a:rPr>
              <a:t>2</a:t>
            </a:r>
            <a:r>
              <a:rPr lang="zh-CN" altLang="zh-CN" sz="3200">
                <a:latin typeface="Times New Roman" pitchFamily="18" charset="0"/>
                <a:cs typeface="宋体" panose="02010600030101010101" pitchFamily="2" charset="-122"/>
              </a:rPr>
              <a:t>，用来加热定量的水，下列接法中使水温升得最快的是</a:t>
            </a:r>
            <a:r>
              <a:rPr lang="zh-CN" altLang="en-US" sz="3200">
                <a:latin typeface="Times New Roman" pitchFamily="18" charset="0"/>
                <a:cs typeface="宋体" panose="02010600030101010101" pitchFamily="2" charset="-122"/>
              </a:rPr>
              <a:t>（   ）</a:t>
            </a:r>
            <a:endParaRPr lang="zh-CN" altLang="zh-CN" sz="3200">
              <a:latin typeface="Times New Roman" pitchFamily="18" charset="0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>
                <a:latin typeface="Times New Roman" pitchFamily="18" charset="0"/>
                <a:cs typeface="宋体" panose="02010600030101010101" pitchFamily="2" charset="-122"/>
              </a:rPr>
              <a:t>A.R</a:t>
            </a:r>
            <a:r>
              <a:rPr lang="en-US" altLang="zh-CN" sz="3200" baseline="-25000">
                <a:latin typeface="Times New Roman" pitchFamily="18" charset="0"/>
                <a:cs typeface="宋体" panose="02010600030101010101" pitchFamily="2" charset="-122"/>
              </a:rPr>
              <a:t>1</a:t>
            </a:r>
            <a:r>
              <a:rPr lang="zh-CN" altLang="zh-CN" sz="3200">
                <a:latin typeface="Times New Roman" pitchFamily="18" charset="0"/>
                <a:cs typeface="宋体" panose="02010600030101010101" pitchFamily="2" charset="-122"/>
              </a:rPr>
              <a:t>与</a:t>
            </a:r>
            <a:r>
              <a:rPr lang="en-US" altLang="zh-CN" sz="3200">
                <a:latin typeface="Times New Roman" pitchFamily="18" charset="0"/>
                <a:cs typeface="宋体" panose="02010600030101010101" pitchFamily="2" charset="-122"/>
              </a:rPr>
              <a:t>R</a:t>
            </a:r>
            <a:r>
              <a:rPr lang="zh-CN" altLang="zh-CN" sz="3200">
                <a:latin typeface="Times New Roman" pitchFamily="18" charset="0"/>
                <a:cs typeface="宋体" panose="02010600030101010101" pitchFamily="2" charset="-122"/>
              </a:rPr>
              <a:t>并</a:t>
            </a:r>
            <a:r>
              <a:rPr lang="zh-CN" altLang="en-US" sz="3200">
                <a:latin typeface="Times New Roman" pitchFamily="18" charset="0"/>
                <a:cs typeface="宋体" panose="02010600030101010101" pitchFamily="2" charset="-122"/>
              </a:rPr>
              <a:t>联</a:t>
            </a:r>
            <a:endParaRPr lang="en-US" altLang="zh-CN" sz="3200">
              <a:latin typeface="Times New Roman" pitchFamily="18" charset="0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>
                <a:latin typeface="Times New Roman" pitchFamily="18" charset="0"/>
                <a:cs typeface="宋体" panose="02010600030101010101" pitchFamily="2" charset="-122"/>
              </a:rPr>
              <a:t>B.R</a:t>
            </a:r>
            <a:r>
              <a:rPr lang="en-US" altLang="zh-CN" sz="3200" baseline="-25000">
                <a:latin typeface="Times New Roman" pitchFamily="18" charset="0"/>
                <a:cs typeface="宋体" panose="02010600030101010101" pitchFamily="2" charset="-122"/>
              </a:rPr>
              <a:t>1</a:t>
            </a:r>
            <a:r>
              <a:rPr lang="zh-CN" altLang="zh-CN" sz="3200">
                <a:latin typeface="Times New Roman" pitchFamily="18" charset="0"/>
                <a:cs typeface="宋体" panose="02010600030101010101" pitchFamily="2" charset="-122"/>
              </a:rPr>
              <a:t>与</a:t>
            </a:r>
            <a:r>
              <a:rPr lang="en-US" altLang="zh-CN" sz="3200">
                <a:latin typeface="Times New Roman" pitchFamily="18" charset="0"/>
                <a:cs typeface="宋体" panose="02010600030101010101" pitchFamily="2" charset="-122"/>
              </a:rPr>
              <a:t>R</a:t>
            </a:r>
            <a:r>
              <a:rPr lang="en-US" altLang="zh-CN" sz="3200" baseline="-25000">
                <a:latin typeface="Times New Roman" pitchFamily="18" charset="0"/>
                <a:cs typeface="宋体" panose="02010600030101010101" pitchFamily="2" charset="-122"/>
              </a:rPr>
              <a:t>2</a:t>
            </a:r>
            <a:r>
              <a:rPr lang="zh-CN" altLang="zh-CN" sz="3200">
                <a:latin typeface="Times New Roman" pitchFamily="18" charset="0"/>
                <a:cs typeface="宋体" panose="02010600030101010101" pitchFamily="2" charset="-122"/>
              </a:rPr>
              <a:t>串联</a:t>
            </a:r>
            <a:endParaRPr lang="en-US" altLang="zh-CN" sz="3200">
              <a:latin typeface="Times New Roman" pitchFamily="18" charset="0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>
                <a:latin typeface="Times New Roman" pitchFamily="18" charset="0"/>
                <a:cs typeface="宋体" panose="02010600030101010101" pitchFamily="2" charset="-122"/>
              </a:rPr>
              <a:t>C.R</a:t>
            </a:r>
            <a:r>
              <a:rPr lang="en-US" altLang="zh-CN" sz="3200" baseline="-25000">
                <a:latin typeface="Times New Roman" pitchFamily="18" charset="0"/>
                <a:cs typeface="宋体" panose="02010600030101010101" pitchFamily="2" charset="-122"/>
              </a:rPr>
              <a:t>1</a:t>
            </a:r>
            <a:r>
              <a:rPr lang="zh-CN" altLang="zh-CN" sz="3200">
                <a:latin typeface="Times New Roman" pitchFamily="18" charset="0"/>
                <a:cs typeface="宋体" panose="02010600030101010101" pitchFamily="2" charset="-122"/>
              </a:rPr>
              <a:t>单独接入</a:t>
            </a:r>
            <a:r>
              <a:rPr lang="zh-CN" altLang="en-US" sz="3200">
                <a:latin typeface="Times New Roman" pitchFamily="18" charset="0"/>
                <a:cs typeface="宋体" panose="02010600030101010101" pitchFamily="2" charset="-122"/>
              </a:rPr>
              <a:t>电</a:t>
            </a:r>
            <a:r>
              <a:rPr lang="zh-CN" altLang="zh-CN" sz="3200">
                <a:latin typeface="Times New Roman" pitchFamily="18" charset="0"/>
                <a:cs typeface="宋体" panose="02010600030101010101" pitchFamily="2" charset="-122"/>
              </a:rPr>
              <a:t>路</a:t>
            </a:r>
            <a:endParaRPr lang="en-US" altLang="zh-CN" sz="3200">
              <a:latin typeface="Times New Roman" pitchFamily="18" charset="0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>
                <a:latin typeface="Times New Roman" pitchFamily="18" charset="0"/>
                <a:cs typeface="宋体" panose="02010600030101010101" pitchFamily="2" charset="-122"/>
              </a:rPr>
              <a:t>D. R</a:t>
            </a:r>
            <a:r>
              <a:rPr lang="en-US" altLang="zh-CN" sz="3200" baseline="-25000">
                <a:latin typeface="Times New Roman" pitchFamily="18" charset="0"/>
                <a:cs typeface="宋体" panose="02010600030101010101" pitchFamily="2" charset="-122"/>
              </a:rPr>
              <a:t>2</a:t>
            </a:r>
            <a:r>
              <a:rPr lang="zh-CN" altLang="zh-CN" sz="3200">
                <a:latin typeface="Times New Roman" pitchFamily="18" charset="0"/>
                <a:cs typeface="宋体" panose="02010600030101010101" pitchFamily="2" charset="-122"/>
              </a:rPr>
              <a:t>单独接入电路</a:t>
            </a:r>
            <a:r>
              <a:rPr lang="en-US" altLang="zh-CN" sz="3200">
                <a:latin typeface="Times New Roman" pitchFamily="18" charset="0"/>
                <a:cs typeface="宋体" panose="02010600030101010101" pitchFamily="2" charset="-122"/>
              </a:rPr>
              <a:t>.</a:t>
            </a:r>
            <a:endParaRPr lang="zh-CN" altLang="zh-CN" sz="3200">
              <a:latin typeface="Times New Roman" pitchFamily="18" charset="0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7302141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B2C51A9-CF16-45C3-B194-6BD700985BFC}"/>
              </a:ext>
            </a:extLst>
          </p:cNvPr>
          <p:cNvSpPr/>
          <p:nvPr/>
        </p:nvSpPr>
        <p:spPr>
          <a:xfrm>
            <a:off x="736600" y="611138"/>
            <a:ext cx="11239500" cy="5927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0">
                <a:latin typeface="Times New Roman" pitchFamily="18" charset="0"/>
              </a:rPr>
              <a:t>4.</a:t>
            </a:r>
            <a:r>
              <a:rPr lang="zh-CN" altLang="zh-CN" sz="3200" kern="0">
                <a:latin typeface="Times New Roman" pitchFamily="18" charset="0"/>
              </a:rPr>
              <a:t>超导体若能应用到社会生活中，会给人类带来很大的好处。各国科学家一直在努力寻找能够在室温下工作的超导材料，假如科学家已研制出室温下的超导材料。你认为它可作下列哪种用途  </a:t>
            </a:r>
            <a:r>
              <a:rPr lang="zh-CN" altLang="en-US" sz="3200" kern="0">
                <a:latin typeface="Times New Roman" pitchFamily="18" charset="0"/>
              </a:rPr>
              <a:t>（      ）</a:t>
            </a:r>
            <a:endParaRPr lang="en-US" altLang="zh-CN" sz="3200" kern="0">
              <a:latin typeface="Times New Roman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0">
                <a:latin typeface="Times New Roman" pitchFamily="18" charset="0"/>
              </a:rPr>
              <a:t>A</a:t>
            </a:r>
            <a:r>
              <a:rPr lang="zh-CN" altLang="zh-CN" sz="3200" kern="0">
                <a:latin typeface="Times New Roman" pitchFamily="18" charset="0"/>
              </a:rPr>
              <a:t>．电炉中的电阻丝</a:t>
            </a:r>
            <a:endParaRPr lang="en-US" altLang="zh-CN" sz="3200" kern="0">
              <a:latin typeface="Times New Roman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0">
                <a:latin typeface="Times New Roman" pitchFamily="18" charset="0"/>
              </a:rPr>
              <a:t>B</a:t>
            </a:r>
            <a:r>
              <a:rPr lang="zh-CN" altLang="zh-CN" sz="3200" kern="0">
                <a:latin typeface="Times New Roman" pitchFamily="18" charset="0"/>
              </a:rPr>
              <a:t>．白炽灯泡的灯丝</a:t>
            </a:r>
            <a:endParaRPr lang="zh-CN" altLang="zh-CN" sz="3200" kern="100">
              <a:latin typeface="Times New Roman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0">
                <a:latin typeface="Times New Roman" pitchFamily="18" charset="0"/>
              </a:rPr>
              <a:t>C</a:t>
            </a:r>
            <a:r>
              <a:rPr lang="zh-CN" altLang="zh-CN" sz="3200" kern="0">
                <a:latin typeface="Times New Roman" pitchFamily="18" charset="0"/>
              </a:rPr>
              <a:t>．保险丝	</a:t>
            </a:r>
            <a:endParaRPr lang="en-US" altLang="zh-CN" sz="3200" kern="0">
              <a:latin typeface="Times New Roman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0">
                <a:solidFill>
                  <a:srgbClr val="000000"/>
                </a:solidFill>
                <a:latin typeface="Times New Roman" pitchFamily="18" charset="0"/>
              </a:rPr>
              <a:t>D</a:t>
            </a:r>
            <a:r>
              <a:rPr lang="zh-CN" altLang="zh-CN" sz="3200" kern="0">
                <a:solidFill>
                  <a:srgbClr val="000000"/>
                </a:solidFill>
                <a:latin typeface="Times New Roman" pitchFamily="18" charset="0"/>
              </a:rPr>
              <a:t>．远距离输电线</a:t>
            </a:r>
            <a:endParaRPr lang="zh-CN" altLang="zh-CN" sz="3200" kern="1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00579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95D09C0B-CDE9-4902-BDDA-37721C341F27}"/>
              </a:ext>
            </a:extLst>
          </p:cNvPr>
          <p:cNvSpPr/>
          <p:nvPr/>
        </p:nvSpPr>
        <p:spPr>
          <a:xfrm>
            <a:off x="749300" y="748379"/>
            <a:ext cx="11214100" cy="5169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cs typeface="Times New Roman" panose="02020603050405020304" pitchFamily="18" charset="0"/>
              </a:rPr>
              <a:t>5</a:t>
            </a:r>
            <a:r>
              <a:rPr lang="zh-CN" altLang="zh-CN" sz="3200" kern="100">
                <a:latin typeface="Times New Roman" pitchFamily="18" charset="0"/>
                <a:cs typeface="Times New Roman" panose="02020603050405020304" pitchFamily="18" charset="0"/>
              </a:rPr>
              <a:t>．当一个电阻的阻值为</a:t>
            </a:r>
            <a:r>
              <a:rPr lang="en-US" altLang="zh-CN" sz="3200" i="1" kern="100">
                <a:latin typeface="Times New Roman" pitchFamily="18" charset="0"/>
                <a:cs typeface="Times New Roman" panose="02020603050405020304" pitchFamily="18" charset="0"/>
              </a:rPr>
              <a:t>R</a:t>
            </a:r>
            <a:r>
              <a:rPr lang="zh-CN" altLang="zh-CN" sz="3200" kern="100">
                <a:latin typeface="Times New Roman" pitchFamily="18" charset="0"/>
                <a:cs typeface="Times New Roman" panose="02020603050405020304" pitchFamily="18" charset="0"/>
              </a:rPr>
              <a:t>时，将它接在电路中通电一段时间，产生的热量为</a:t>
            </a:r>
            <a:r>
              <a:rPr lang="en-US" altLang="zh-CN" sz="3200" i="1" kern="100">
                <a:latin typeface="Times New Roman" pitchFamily="18" charset="0"/>
                <a:cs typeface="Times New Roman" panose="02020603050405020304" pitchFamily="18" charset="0"/>
              </a:rPr>
              <a:t>Q</a:t>
            </a:r>
            <a:r>
              <a:rPr lang="zh-CN" altLang="zh-CN" sz="3200" kern="100">
                <a:latin typeface="Times New Roman" pitchFamily="18" charset="0"/>
                <a:cs typeface="Times New Roman" panose="02020603050405020304" pitchFamily="18" charset="0"/>
              </a:rPr>
              <a:t>．如果要使它产生的热量为</a:t>
            </a:r>
            <a:r>
              <a:rPr lang="en-US" altLang="zh-CN" sz="3200" kern="100">
                <a:latin typeface="Times New Roman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3200" i="1" kern="100">
                <a:latin typeface="Times New Roman" pitchFamily="18" charset="0"/>
                <a:cs typeface="Times New Roman" panose="02020603050405020304" pitchFamily="18" charset="0"/>
              </a:rPr>
              <a:t>Q</a:t>
            </a:r>
            <a:r>
              <a:rPr lang="zh-CN" altLang="zh-CN" sz="3200" kern="100">
                <a:latin typeface="Times New Roman" pitchFamily="18" charset="0"/>
                <a:cs typeface="Times New Roman" panose="02020603050405020304" pitchFamily="18" charset="0"/>
              </a:rPr>
              <a:t>，下列办法中可行的是（  ）</a:t>
            </a:r>
          </a:p>
          <a:p>
            <a:pPr algn="just" eaLnBrk="0" hangingPunct="0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cs typeface="Times New Roman" panose="02020603050405020304" pitchFamily="18" charset="0"/>
              </a:rPr>
              <a:t>   A</a:t>
            </a:r>
            <a:r>
              <a:rPr lang="zh-CN" altLang="zh-CN" sz="3200" kern="100">
                <a:latin typeface="Times New Roman" pitchFamily="18" charset="0"/>
                <a:cs typeface="Times New Roman" panose="02020603050405020304" pitchFamily="18" charset="0"/>
              </a:rPr>
              <a:t>．将电压变为原来的</a:t>
            </a:r>
            <a:r>
              <a:rPr lang="en-US" altLang="zh-CN" sz="3200" kern="100">
                <a:latin typeface="Times New Roman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latin typeface="Times New Roman" pitchFamily="18" charset="0"/>
                <a:cs typeface="Times New Roman" panose="02020603050405020304" pitchFamily="18" charset="0"/>
              </a:rPr>
              <a:t>倍，通电时间变为原来的</a:t>
            </a:r>
          </a:p>
          <a:p>
            <a:pPr algn="just" eaLnBrk="0" hangingPunct="0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cs typeface="Times New Roman" panose="02020603050405020304" pitchFamily="18" charset="0"/>
              </a:rPr>
              <a:t>   B</a:t>
            </a:r>
            <a:r>
              <a:rPr lang="zh-CN" altLang="zh-CN" sz="3200" kern="100">
                <a:latin typeface="Times New Roman" pitchFamily="18" charset="0"/>
                <a:cs typeface="Times New Roman" panose="02020603050405020304" pitchFamily="18" charset="0"/>
              </a:rPr>
              <a:t>．将电阻变为原来的</a:t>
            </a:r>
            <a:r>
              <a:rPr lang="en-US" altLang="zh-CN" sz="3200" kern="100">
                <a:latin typeface="Times New Roman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latin typeface="Times New Roman" pitchFamily="18" charset="0"/>
                <a:cs typeface="Times New Roman" panose="02020603050405020304" pitchFamily="18" charset="0"/>
              </a:rPr>
              <a:t>倍，通电时间变为原来的</a:t>
            </a:r>
          </a:p>
          <a:p>
            <a:pPr algn="just" eaLnBrk="0" hangingPunct="0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cs typeface="Times New Roman" panose="02020603050405020304" pitchFamily="18" charset="0"/>
              </a:rPr>
              <a:t>   C</a:t>
            </a:r>
            <a:r>
              <a:rPr lang="zh-CN" altLang="zh-CN" sz="3200" kern="100">
                <a:latin typeface="Times New Roman" pitchFamily="18" charset="0"/>
                <a:cs typeface="Times New Roman" panose="02020603050405020304" pitchFamily="18" charset="0"/>
              </a:rPr>
              <a:t>．将电阻变为原来的</a:t>
            </a:r>
            <a:r>
              <a:rPr lang="en-US" altLang="zh-CN" sz="3200" kern="100">
                <a:latin typeface="Times New Roman" pitchFamily="18" charset="0"/>
                <a:cs typeface="Times New Roman" panose="02020603050405020304" pitchFamily="18" charset="0"/>
              </a:rPr>
              <a:t>    </a:t>
            </a:r>
            <a:r>
              <a:rPr lang="zh-CN" altLang="zh-CN" sz="3200" kern="100">
                <a:latin typeface="Times New Roman" pitchFamily="18" charset="0"/>
                <a:cs typeface="Times New Roman" panose="02020603050405020304" pitchFamily="18" charset="0"/>
              </a:rPr>
              <a:t>，通电时间变为原来的</a:t>
            </a:r>
            <a:r>
              <a:rPr lang="en-US" altLang="zh-CN" sz="3200" kern="100">
                <a:latin typeface="Times New Roman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latin typeface="Times New Roman" pitchFamily="18" charset="0"/>
                <a:cs typeface="Times New Roman" panose="02020603050405020304" pitchFamily="18" charset="0"/>
              </a:rPr>
              <a:t>倍</a:t>
            </a:r>
          </a:p>
          <a:p>
            <a:pPr algn="just" eaLnBrk="0" hangingPunct="0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cs typeface="Times New Roman" panose="02020603050405020304" pitchFamily="18" charset="0"/>
              </a:rPr>
              <a:t>   D</a:t>
            </a:r>
            <a:r>
              <a:rPr lang="zh-CN" altLang="zh-CN" sz="3200" kern="100">
                <a:latin typeface="Times New Roman" pitchFamily="18" charset="0"/>
                <a:cs typeface="Times New Roman" panose="02020603050405020304" pitchFamily="18" charset="0"/>
              </a:rPr>
              <a:t>．将电压变为原来的</a:t>
            </a:r>
            <a:r>
              <a:rPr lang="en-US" altLang="zh-CN" sz="3200" kern="100">
                <a:latin typeface="Times New Roman" pitchFamily="18" charset="0"/>
                <a:cs typeface="Times New Roman" panose="02020603050405020304" pitchFamily="18" charset="0"/>
              </a:rPr>
              <a:t>    </a:t>
            </a:r>
            <a:r>
              <a:rPr lang="zh-CN" altLang="zh-CN" sz="3200" kern="100">
                <a:latin typeface="Times New Roman" pitchFamily="18" charset="0"/>
                <a:cs typeface="Times New Roman" panose="02020603050405020304" pitchFamily="18" charset="0"/>
              </a:rPr>
              <a:t>，电阻变为原来的</a:t>
            </a:r>
            <a:r>
              <a:rPr lang="en-US" altLang="zh-CN" sz="3200" kern="100">
                <a:latin typeface="Times New Roman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latin typeface="Times New Roman" pitchFamily="18" charset="0"/>
                <a:cs typeface="Times New Roman" panose="02020603050405020304" pitchFamily="18" charset="0"/>
              </a:rPr>
              <a:t>倍</a:t>
            </a:r>
          </a:p>
        </p:txBody>
      </p:sp>
      <p:graphicFrame>
        <p:nvGraphicFramePr>
          <p:cNvPr id="3" name="对象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0122D5E-6DC0-43A1-AEBF-D8318C1A51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099975"/>
              </p:ext>
            </p:extLst>
          </p:nvPr>
        </p:nvGraphicFramePr>
        <p:xfrm>
          <a:off x="9862820" y="2863352"/>
          <a:ext cx="347980" cy="939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3" imgW="0" imgH="0" progId="Equation.DSMT4">
                  <p:embed/>
                </p:oleObj>
              </mc:Choice>
              <mc:Fallback>
                <p:oleObj name="Equation" r:id="rId3" imgW="0" imgH="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62820" y="2863352"/>
                        <a:ext cx="347980" cy="9395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C8F52A52-9C97-4512-8D15-934A5B98C2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113724"/>
              </p:ext>
            </p:extLst>
          </p:nvPr>
        </p:nvGraphicFramePr>
        <p:xfrm>
          <a:off x="9862820" y="3671072"/>
          <a:ext cx="347980" cy="939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5" imgW="0" imgH="0" progId="Equation.DSMT4">
                  <p:embed/>
                </p:oleObj>
              </mc:Choice>
              <mc:Fallback>
                <p:oleObj name="Equation" r:id="rId5" imgW="0" imgH="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862820" y="3671072"/>
                        <a:ext cx="347980" cy="9395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EAD5BAC0-79EF-48DE-8D47-793621D5A1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074644"/>
              </p:ext>
            </p:extLst>
          </p:nvPr>
        </p:nvGraphicFramePr>
        <p:xfrm>
          <a:off x="5132070" y="4311152"/>
          <a:ext cx="347980" cy="939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7" imgW="0" imgH="0" progId="Equation.DSMT4">
                  <p:embed/>
                </p:oleObj>
              </mc:Choice>
              <mc:Fallback>
                <p:oleObj name="Equation" r:id="rId7" imgW="0" imgH="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32070" y="4311152"/>
                        <a:ext cx="347980" cy="9395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294D0B6-92B8-430D-81AA-253F21E82C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074644"/>
              </p:ext>
            </p:extLst>
          </p:nvPr>
        </p:nvGraphicFramePr>
        <p:xfrm>
          <a:off x="5111750" y="5114512"/>
          <a:ext cx="347980" cy="939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8" imgW="0" imgH="0" progId="Equation.DSMT4">
                  <p:embed/>
                </p:oleObj>
              </mc:Choice>
              <mc:Fallback>
                <p:oleObj name="Equation" r:id="rId8" imgW="0" imgH="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11750" y="5114512"/>
                        <a:ext cx="347980" cy="9395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368353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D088F4E6-401D-4D4C-B539-4720CAE46B97}"/>
              </a:ext>
            </a:extLst>
          </p:cNvPr>
          <p:cNvSpPr/>
          <p:nvPr/>
        </p:nvSpPr>
        <p:spPr>
          <a:xfrm>
            <a:off x="774700" y="745725"/>
            <a:ext cx="11328400" cy="4861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lnSpc>
                <a:spcPct val="20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cs typeface="Times New Roman" panose="02020603050405020304" pitchFamily="18" charset="0"/>
              </a:rPr>
              <a:t>6</a:t>
            </a:r>
            <a:r>
              <a:rPr lang="zh-CN" altLang="zh-CN" sz="3200" kern="100">
                <a:latin typeface="Times New Roman" pitchFamily="18" charset="0"/>
                <a:cs typeface="Times New Roman" panose="02020603050405020304" pitchFamily="18" charset="0"/>
              </a:rPr>
              <a:t>．计算电流通过电风扇产生的热量，下面公式选用正确的是</a:t>
            </a:r>
            <a:endParaRPr lang="en-US" altLang="zh-CN" sz="3200" kern="100">
              <a:latin typeface="Times New Roman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200000"/>
              </a:lnSpc>
              <a:spcAft>
                <a:spcPct val="0"/>
              </a:spcAft>
            </a:pPr>
            <a:r>
              <a:rPr lang="en-US" altLang="zh-CN" sz="3200">
                <a:latin typeface="Times New Roman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3200">
                <a:latin typeface="Times New Roman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3200" i="1" err="1">
                <a:latin typeface="Times New Roman" pitchFamily="18" charset="0"/>
                <a:cs typeface="Times New Roman" panose="02020603050405020304" pitchFamily="18" charset="0"/>
              </a:rPr>
              <a:t>UIt</a:t>
            </a:r>
            <a:r>
              <a:rPr lang="en-US" altLang="zh-CN" sz="3200">
                <a:latin typeface="Times New Roman" pitchFamily="18" charset="0"/>
                <a:cs typeface="Times New Roman" panose="02020603050405020304" pitchFamily="18" charset="0"/>
              </a:rPr>
              <a:t>		</a:t>
            </a:r>
          </a:p>
          <a:p>
            <a:pPr algn="just" eaLnBrk="0" hangingPunct="0">
              <a:lnSpc>
                <a:spcPct val="200000"/>
              </a:lnSpc>
            </a:pPr>
            <a:r>
              <a:rPr lang="en-US" altLang="zh-CN" sz="3200">
                <a:latin typeface="Times New Roman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3200">
                <a:latin typeface="Times New Roman" pitchFamily="18" charset="0"/>
                <a:cs typeface="Times New Roman" panose="02020603050405020304" pitchFamily="18" charset="0"/>
              </a:rPr>
              <a:t>．</a:t>
            </a:r>
            <a:endParaRPr lang="en-US" altLang="zh-CN" sz="3200">
              <a:latin typeface="Times New Roman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200000"/>
              </a:lnSpc>
            </a:pPr>
            <a:r>
              <a:rPr lang="en-US" altLang="zh-CN" sz="3200">
                <a:latin typeface="Times New Roman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3200">
                <a:latin typeface="Times New Roman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3200" i="1">
                <a:latin typeface="Times New Roman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3200" baseline="30000">
                <a:latin typeface="Times New Roman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3200" i="1">
                <a:latin typeface="Times New Roman" pitchFamily="18" charset="0"/>
                <a:cs typeface="Times New Roman" panose="02020603050405020304" pitchFamily="18" charset="0"/>
              </a:rPr>
              <a:t>Rt		</a:t>
            </a:r>
          </a:p>
          <a:p>
            <a:pPr algn="just" eaLnBrk="0" hangingPunct="0">
              <a:lnSpc>
                <a:spcPct val="200000"/>
              </a:lnSpc>
            </a:pPr>
            <a:r>
              <a:rPr lang="en-US" altLang="zh-CN" sz="3200">
                <a:latin typeface="Times New Roman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3200">
                <a:latin typeface="Times New Roman" pitchFamily="18" charset="0"/>
                <a:cs typeface="Times New Roman" panose="02020603050405020304" pitchFamily="18" charset="0"/>
              </a:rPr>
              <a:t>．前面三个都可以</a:t>
            </a:r>
            <a:endParaRPr lang="zh-CN" altLang="zh-CN" sz="3200" kern="10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4CD6A93-3AE5-4660-8921-33DBD88414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623572"/>
              </p:ext>
            </p:extLst>
          </p:nvPr>
        </p:nvGraphicFramePr>
        <p:xfrm>
          <a:off x="1435100" y="2717799"/>
          <a:ext cx="905820" cy="1155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3" imgW="0" imgH="0" progId="Equation.DSMT4">
                  <p:embed/>
                </p:oleObj>
              </mc:Choice>
              <mc:Fallback>
                <p:oleObj name="Equation" r:id="rId3" imgW="0" imgH="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435100" y="2717799"/>
                        <a:ext cx="905820" cy="11557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503349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9C89F231-311C-4F18-ADC3-513285F2F2C5}"/>
              </a:ext>
            </a:extLst>
          </p:cNvPr>
          <p:cNvSpPr/>
          <p:nvPr/>
        </p:nvSpPr>
        <p:spPr>
          <a:xfrm>
            <a:off x="694592" y="301925"/>
            <a:ext cx="11306908" cy="5169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cs typeface="Times New Roman" panose="02020603050405020304" pitchFamily="18" charset="0"/>
              </a:rPr>
              <a:t>7</a:t>
            </a:r>
            <a:r>
              <a:rPr lang="zh-CN" altLang="zh-CN" sz="3200" kern="100">
                <a:latin typeface="Times New Roman" pitchFamily="18" charset="0"/>
                <a:cs typeface="Times New Roman" panose="02020603050405020304" pitchFamily="18" charset="0"/>
              </a:rPr>
              <a:t>．两个定值电阻</a:t>
            </a:r>
            <a:r>
              <a:rPr lang="en-US" altLang="zh-CN" sz="3200" i="1" kern="100">
                <a:latin typeface="Times New Roman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3200" kern="100" baseline="-25000">
                <a:latin typeface="Times New Roman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3200" kern="100">
                <a:latin typeface="Times New Roman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3200" i="1" kern="100">
                <a:latin typeface="Times New Roman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3200" kern="100" baseline="-25000">
                <a:latin typeface="Times New Roman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latin typeface="Times New Roman" pitchFamily="18" charset="0"/>
                <a:cs typeface="Times New Roman" panose="02020603050405020304" pitchFamily="18" charset="0"/>
              </a:rPr>
              <a:t>并联在电路中．如图甲所示，它们的电流与其两端的电压关系如图乙所示，闭合开关</a:t>
            </a:r>
            <a:r>
              <a:rPr lang="en-US" altLang="zh-CN" sz="3200" i="1" kern="100">
                <a:latin typeface="Times New Roman" pitchFamily="18" charset="0"/>
                <a:cs typeface="Times New Roman" panose="02020603050405020304" pitchFamily="18" charset="0"/>
              </a:rPr>
              <a:t>S</a:t>
            </a:r>
            <a:r>
              <a:rPr lang="zh-CN" altLang="zh-CN" sz="3200" kern="100">
                <a:latin typeface="Times New Roman" pitchFamily="18" charset="0"/>
                <a:cs typeface="Times New Roman" panose="02020603050405020304" pitchFamily="18" charset="0"/>
              </a:rPr>
              <a:t>，则</a:t>
            </a:r>
            <a:r>
              <a:rPr lang="en-US" altLang="zh-CN" sz="3200" i="1" kern="100">
                <a:latin typeface="Times New Roman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3200" kern="100" baseline="-25000">
                <a:latin typeface="Times New Roman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3200" kern="100">
                <a:latin typeface="Times New Roman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3200" i="1" kern="100">
                <a:latin typeface="Times New Roman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3200" kern="100" baseline="-25000">
                <a:latin typeface="Times New Roman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latin typeface="Times New Roman" pitchFamily="18" charset="0"/>
                <a:cs typeface="Times New Roman" panose="02020603050405020304" pitchFamily="18" charset="0"/>
              </a:rPr>
              <a:t>产生的热量之比为</a:t>
            </a:r>
          </a:p>
          <a:p>
            <a:pPr marL="266700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3200" kern="100">
                <a:latin typeface="Times New Roman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3200" kern="100">
                <a:latin typeface="Times New Roman" pitchFamily="18" charset="0"/>
                <a:cs typeface="Times New Roman" panose="02020603050405020304" pitchFamily="18" charset="0"/>
              </a:rPr>
              <a:t>2:1</a:t>
            </a:r>
            <a:endParaRPr lang="zh-CN" altLang="zh-CN" sz="3200" kern="100">
              <a:latin typeface="Times New Roman" pitchFamily="18" charset="0"/>
              <a:cs typeface="Times New Roman" panose="02020603050405020304" pitchFamily="18" charset="0"/>
            </a:endParaRPr>
          </a:p>
          <a:p>
            <a:pPr marL="266700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3200" kern="100">
                <a:latin typeface="Times New Roman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3200" kern="100">
                <a:latin typeface="Times New Roman" pitchFamily="18" charset="0"/>
                <a:cs typeface="Times New Roman" panose="02020603050405020304" pitchFamily="18" charset="0"/>
              </a:rPr>
              <a:t>1:2</a:t>
            </a:r>
            <a:endParaRPr lang="zh-CN" altLang="zh-CN" sz="3200" kern="100">
              <a:latin typeface="Times New Roman" pitchFamily="18" charset="0"/>
              <a:cs typeface="Times New Roman" panose="02020603050405020304" pitchFamily="18" charset="0"/>
            </a:endParaRPr>
          </a:p>
          <a:p>
            <a:pPr marL="266700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3200" kern="100">
                <a:latin typeface="Times New Roman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3200" kern="100">
                <a:latin typeface="Times New Roman" pitchFamily="18" charset="0"/>
                <a:cs typeface="Times New Roman" panose="02020603050405020304" pitchFamily="18" charset="0"/>
              </a:rPr>
              <a:t>4:1</a:t>
            </a:r>
            <a:endParaRPr lang="zh-CN" altLang="zh-CN" sz="3200" kern="100">
              <a:latin typeface="Times New Roman" pitchFamily="18" charset="0"/>
              <a:cs typeface="Times New Roman" panose="02020603050405020304" pitchFamily="18" charset="0"/>
            </a:endParaRPr>
          </a:p>
          <a:p>
            <a:pPr marL="266700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sz="3200" kern="100">
                <a:latin typeface="Times New Roman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3200" kern="100">
                <a:latin typeface="Times New Roman" pitchFamily="18" charset="0"/>
                <a:cs typeface="Times New Roman" panose="02020603050405020304" pitchFamily="18" charset="0"/>
              </a:rPr>
              <a:t>1:4</a:t>
            </a:r>
            <a:endParaRPr lang="zh-CN" altLang="zh-CN" sz="3200" kern="10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B40CB67-9A8A-4AD3-9BB8-C87FB05D3A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5900696"/>
              </p:ext>
            </p:extLst>
          </p:nvPr>
        </p:nvGraphicFramePr>
        <p:xfrm>
          <a:off x="5472148" y="2373924"/>
          <a:ext cx="6025260" cy="3097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Visio" r:id="rId3" imgW="0" imgH="0" progId="Visio.Drawing.15">
                  <p:embed/>
                </p:oleObj>
              </mc:Choice>
              <mc:Fallback>
                <p:oleObj name="Visio" r:id="rId3" imgW="0" imgH="0" progId="Visio.Drawing.15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472148" y="2373924"/>
                        <a:ext cx="6025260" cy="30974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656324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432E0D2E-B1C7-4696-A252-22A195687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145" y="62332"/>
            <a:ext cx="11443855" cy="990600"/>
          </a:xfrm>
        </p:spPr>
        <p:txBody>
          <a:bodyPr>
            <a:normAutofit/>
          </a:bodyPr>
          <a:lstStyle/>
          <a:p>
            <a:r>
              <a:rPr lang="zh-CN" altLang="en-US" sz="4000"/>
              <a:t>一、电流的热效应与什么因素有关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C1F17EE2-5ADF-440C-BCE8-C2A38FC70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145" y="817418"/>
            <a:ext cx="11234305" cy="5978250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/>
              <a:t>1.</a:t>
            </a:r>
            <a:r>
              <a:rPr lang="zh-CN" altLang="en-US" sz="3200">
                <a:solidFill>
                  <a:srgbClr val="FF0000"/>
                </a:solidFill>
              </a:rPr>
              <a:t>电流的热效应：电流通过导体时将电能转化为内能的现象</a:t>
            </a:r>
          </a:p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/>
              <a:t>2.</a:t>
            </a:r>
            <a:r>
              <a:rPr lang="zh-CN" altLang="en-US" sz="3200"/>
              <a:t>实验探究：影响电流热效应的因素</a:t>
            </a:r>
            <a:endParaRPr lang="en-US" altLang="zh-CN" sz="3200"/>
          </a:p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z="3200"/>
          </a:p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z="3200"/>
          </a:p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z="3200"/>
          </a:p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z="3200"/>
          </a:p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z="3200"/>
          </a:p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>
                <a:solidFill>
                  <a:srgbClr val="FF0000"/>
                </a:solidFill>
              </a:rPr>
              <a:t>（</a:t>
            </a:r>
            <a:r>
              <a:rPr lang="en-US" altLang="zh-CN" sz="3200">
                <a:solidFill>
                  <a:srgbClr val="FF0000"/>
                </a:solidFill>
              </a:rPr>
              <a:t>1</a:t>
            </a:r>
            <a:r>
              <a:rPr lang="zh-CN" altLang="en-US" sz="3200">
                <a:solidFill>
                  <a:srgbClr val="FF0000"/>
                </a:solidFill>
              </a:rPr>
              <a:t>）提出问题：电流通过导体产生热量的多少与哪些因素有关？</a:t>
            </a:r>
            <a:endParaRPr lang="en-US" altLang="zh-CN" sz="3200">
              <a:solidFill>
                <a:srgbClr val="FF0000"/>
              </a:solidFill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4B5D207-BFA4-4824-9749-5250ECDE3031}"/>
              </a:ext>
            </a:extLst>
          </p:cNvPr>
          <p:cNvGrpSpPr/>
          <p:nvPr/>
        </p:nvGrpSpPr>
        <p:grpSpPr>
          <a:xfrm>
            <a:off x="578821" y="2345409"/>
            <a:ext cx="2970540" cy="2761461"/>
            <a:chOff x="76594" y="370636"/>
            <a:chExt cx="2970540" cy="2761461"/>
          </a:xfrm>
        </p:grpSpPr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EFDFC6C7-E5B5-48F0-A6DE-5EBB9664E64F}"/>
                </a:ext>
              </a:extLst>
            </p:cNvPr>
            <p:cNvSpPr/>
            <p:nvPr/>
          </p:nvSpPr>
          <p:spPr>
            <a:xfrm>
              <a:off x="2132734" y="2844135"/>
              <a:ext cx="914400" cy="167064"/>
            </a:xfrm>
            <a:custGeom>
              <a:avLst/>
              <a:gdLst>
                <a:gd name="connsiteX0" fmla="*/ 0 w 914400"/>
                <a:gd name="connsiteY0" fmla="*/ 14664 h 167064"/>
                <a:gd name="connsiteX1" fmla="*/ 554182 w 914400"/>
                <a:gd name="connsiteY1" fmla="*/ 14664 h 167064"/>
                <a:gd name="connsiteX2" fmla="*/ 914400 w 914400"/>
                <a:gd name="connsiteY2" fmla="*/ 167064 h 167064"/>
                <a:gd name="connsiteX3" fmla="*/ 914400 w 914400"/>
                <a:gd name="connsiteY3" fmla="*/ 167064 h 16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" h="167064">
                  <a:moveTo>
                    <a:pt x="0" y="14664"/>
                  </a:moveTo>
                  <a:cubicBezTo>
                    <a:pt x="200891" y="1964"/>
                    <a:pt x="401782" y="-10736"/>
                    <a:pt x="554182" y="14664"/>
                  </a:cubicBezTo>
                  <a:cubicBezTo>
                    <a:pt x="706582" y="40064"/>
                    <a:pt x="914400" y="167064"/>
                    <a:pt x="914400" y="167064"/>
                  </a:cubicBezTo>
                  <a:lnTo>
                    <a:pt x="914400" y="167064"/>
                  </a:lnTo>
                </a:path>
              </a:pathLst>
            </a:cu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4E54CD8F-4905-436C-BD85-A056F8A032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429" b="95429" l="10000" r="90000">
                          <a14:foregroundMark x1="33714" y1="9714" x2="52000" y2="5429"/>
                          <a14:foregroundMark x1="52000" y1="5429" x2="64857" y2="10286"/>
                          <a14:foregroundMark x1="52000" y1="80571" x2="36000" y2="90571"/>
                          <a14:foregroundMark x1="36000" y1="90571" x2="24857" y2="90571"/>
                          <a14:foregroundMark x1="22571" y1="92286" x2="58571" y2="94000"/>
                          <a14:foregroundMark x1="58571" y1="94000" x2="74286" y2="92571"/>
                          <a14:foregroundMark x1="66000" y1="95429" x2="46571" y2="95429"/>
                          <a14:foregroundMark x1="36286" y1="34286" x2="46571" y2="285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94" y="370636"/>
              <a:ext cx="2761461" cy="2761461"/>
            </a:xfrm>
            <a:prstGeom prst="rect">
              <a:avLst/>
            </a:prstGeom>
          </p:spPr>
        </p:pic>
      </p:grpSp>
      <p:pic>
        <p:nvPicPr>
          <p:cNvPr id="7" name="内容占位符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F032C47-B834-4408-AF51-FF1B49EDF6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95" b="97458" l="3115" r="97508">
                        <a14:foregroundMark x1="55452" y1="39266" x2="62928" y2="40113"/>
                        <a14:foregroundMark x1="45171" y1="6780" x2="49533" y2="1977"/>
                        <a14:foregroundMark x1="25234" y1="90960" x2="44237" y2="94068"/>
                        <a14:foregroundMark x1="44237" y1="94068" x2="69470" y2="92373"/>
                        <a14:foregroundMark x1="76324" y1="97175" x2="72897" y2="97740"/>
                        <a14:foregroundMark x1="93769" y1="45198" x2="92523" y2="43785"/>
                        <a14:foregroundMark x1="97508" y1="44633" x2="96573" y2="44350"/>
                        <a14:foregroundMark x1="6542" y1="27119" x2="9034" y2="26836"/>
                        <a14:foregroundMark x1="3115" y1="45198" x2="5919" y2="449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606" y="2345409"/>
            <a:ext cx="2504036" cy="276146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5F78E53A-71B6-42CF-97BB-EF15C25D22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14" b="90000" l="5429" r="98286">
                        <a14:foregroundMark x1="5714" y1="85714" x2="26286" y2="47143"/>
                        <a14:foregroundMark x1="33143" y1="38571" x2="71714" y2="20000"/>
                        <a14:foregroundMark x1="60571" y1="22286" x2="46000" y2="28000"/>
                        <a14:foregroundMark x1="8000" y1="75429" x2="13714" y2="63429"/>
                        <a14:foregroundMark x1="91714" y1="56571" x2="92286" y2="50571"/>
                        <a14:foregroundMark x1="30286" y1="41143" x2="16286" y2="58286"/>
                        <a14:foregroundMark x1="57429" y1="22571" x2="85429" y2="5429"/>
                        <a14:foregroundMark x1="88000" y1="3714" x2="98286" y2="5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360" y="2404728"/>
            <a:ext cx="2642821" cy="264282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10CFDE5-73D0-4275-83B6-A257DB7080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818" y="2500438"/>
            <a:ext cx="2487792" cy="248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0250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333EFC2-633C-4EF8-9715-A98D6DB94B12}"/>
              </a:ext>
            </a:extLst>
          </p:cNvPr>
          <p:cNvSpPr/>
          <p:nvPr/>
        </p:nvSpPr>
        <p:spPr>
          <a:xfrm>
            <a:off x="738554" y="118293"/>
            <a:ext cx="11368454" cy="5181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itchFamily="18" charset="0"/>
                <a:cs typeface="Times New Roman" panose="02020603050405020304" pitchFamily="18" charset="0"/>
              </a:rPr>
              <a:t>8</a:t>
            </a:r>
            <a:r>
              <a:rPr lang="zh-CN" altLang="zh-CN" sz="2800" kern="100">
                <a:latin typeface="Times New Roman" pitchFamily="18" charset="0"/>
                <a:cs typeface="Times New Roman" panose="02020603050405020304" pitchFamily="18" charset="0"/>
              </a:rPr>
              <a:t>．（多选）电动自行车有行驶工作、蓄电池充电两种状态，局部电路图如图所示，断开</a:t>
            </a:r>
            <a:r>
              <a:rPr lang="en-US" altLang="zh-CN" sz="2800" i="1" kern="100">
                <a:latin typeface="Times New Roman" pitchFamily="18" charset="0"/>
                <a:cs typeface="Times New Roman" panose="02020603050405020304" pitchFamily="18" charset="0"/>
              </a:rPr>
              <a:t>S</a:t>
            </a:r>
            <a:r>
              <a:rPr lang="zh-CN" altLang="zh-CN" sz="2800" kern="100">
                <a:latin typeface="Times New Roman" pitchFamily="18" charset="0"/>
                <a:cs typeface="Times New Roman" panose="02020603050405020304" pitchFamily="18" charset="0"/>
              </a:rPr>
              <a:t>后，充电插口可以外接充电器对电池进行充电．电动自行车行驶过程中，其电动机正常工作电压为</a:t>
            </a:r>
            <a:r>
              <a:rPr lang="en-US" altLang="zh-CN" sz="2800" kern="100">
                <a:latin typeface="Times New Roman" pitchFamily="18" charset="0"/>
                <a:cs typeface="Times New Roman" panose="02020603050405020304" pitchFamily="18" charset="0"/>
              </a:rPr>
              <a:t>48V</a:t>
            </a:r>
            <a:r>
              <a:rPr lang="zh-CN" altLang="zh-CN" sz="2800" kern="100">
                <a:latin typeface="Times New Roman" pitchFamily="18" charset="0"/>
                <a:cs typeface="Times New Roman" panose="02020603050405020304" pitchFamily="18" charset="0"/>
              </a:rPr>
              <a:t>，此时通过电动机线图的电流为</a:t>
            </a:r>
            <a:r>
              <a:rPr lang="en-US" altLang="zh-CN" sz="2800" kern="100">
                <a:latin typeface="Times New Roman" pitchFamily="18" charset="0"/>
                <a:cs typeface="Times New Roman" panose="02020603050405020304" pitchFamily="18" charset="0"/>
              </a:rPr>
              <a:t>5A</a:t>
            </a:r>
            <a:r>
              <a:rPr lang="zh-CN" altLang="zh-CN" sz="2800" kern="100">
                <a:latin typeface="Times New Roman" pitchFamily="18" charset="0"/>
                <a:cs typeface="Times New Roman" panose="02020603050405020304" pitchFamily="18" charset="0"/>
              </a:rPr>
              <a:t>．电动机线图的电阻是</a:t>
            </a:r>
            <a:r>
              <a:rPr lang="en-US" altLang="zh-CN" sz="2800" kern="100">
                <a:latin typeface="Times New Roman" pitchFamily="18" charset="0"/>
                <a:cs typeface="Times New Roman" panose="02020603050405020304" pitchFamily="18" charset="0"/>
              </a:rPr>
              <a:t>0.5Ω.</a:t>
            </a:r>
            <a:r>
              <a:rPr lang="zh-CN" altLang="zh-CN" sz="2800" kern="100">
                <a:latin typeface="Times New Roman" pitchFamily="18" charset="0"/>
                <a:cs typeface="Times New Roman" panose="02020603050405020304" pitchFamily="18" charset="0"/>
              </a:rPr>
              <a:t>下列说法正确的是</a:t>
            </a: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800" kern="100">
                <a:latin typeface="Times New Roman" pitchFamily="18" charset="0"/>
                <a:cs typeface="Times New Roman" panose="02020603050405020304" pitchFamily="18" charset="0"/>
              </a:rPr>
              <a:t>．对蓄电池充电时，蓄电池相当于电路中的用电器</a:t>
            </a: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800" kern="100">
                <a:latin typeface="Times New Roman" pitchFamily="18" charset="0"/>
                <a:cs typeface="Times New Roman" panose="02020603050405020304" pitchFamily="18" charset="0"/>
              </a:rPr>
              <a:t>．电动自行车的电动机是把电能全部转化为机械能</a:t>
            </a: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800" kern="100">
                <a:latin typeface="Times New Roman" pitchFamily="18" charset="0"/>
                <a:cs typeface="Times New Roman" panose="02020603050405020304" pitchFamily="18" charset="0"/>
              </a:rPr>
              <a:t>．电动机正常工作</a:t>
            </a:r>
            <a:r>
              <a:rPr lang="en-US" altLang="zh-CN" sz="2800" kern="100">
                <a:latin typeface="Times New Roman" pitchFamily="18" charset="0"/>
                <a:cs typeface="Times New Roman" panose="02020603050405020304" pitchFamily="18" charset="0"/>
              </a:rPr>
              <a:t>1min</a:t>
            </a:r>
            <a:r>
              <a:rPr lang="zh-CN" altLang="zh-CN" sz="2800" kern="100">
                <a:latin typeface="Times New Roman" pitchFamily="18" charset="0"/>
                <a:cs typeface="Times New Roman" panose="02020603050405020304" pitchFamily="18" charset="0"/>
              </a:rPr>
              <a:t>，电流通过线圈所产生的热量为</a:t>
            </a:r>
            <a:r>
              <a:rPr lang="en-US" altLang="zh-CN" sz="2800" kern="100">
                <a:latin typeface="Times New Roman" pitchFamily="18" charset="0"/>
                <a:cs typeface="Times New Roman" panose="02020603050405020304" pitchFamily="18" charset="0"/>
              </a:rPr>
              <a:t>14400J</a:t>
            </a:r>
            <a:endParaRPr lang="zh-CN" altLang="zh-CN" sz="2800" kern="100">
              <a:latin typeface="Times New Roman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sz="2800" kern="100">
                <a:latin typeface="Times New Roman" pitchFamily="18" charset="0"/>
                <a:cs typeface="Times New Roman" panose="02020603050405020304" pitchFamily="18" charset="0"/>
              </a:rPr>
              <a:t>．电动机正常工作</a:t>
            </a:r>
            <a:r>
              <a:rPr lang="en-US" altLang="zh-CN" sz="2800" kern="100">
                <a:latin typeface="Times New Roman" pitchFamily="18" charset="0"/>
                <a:cs typeface="Times New Roman" panose="02020603050405020304" pitchFamily="18" charset="0"/>
              </a:rPr>
              <a:t>1min</a:t>
            </a:r>
            <a:r>
              <a:rPr lang="zh-CN" altLang="zh-CN" sz="2800" kern="100">
                <a:latin typeface="Times New Roman" pitchFamily="18" charset="0"/>
                <a:cs typeface="Times New Roman" panose="02020603050405020304" pitchFamily="18" charset="0"/>
              </a:rPr>
              <a:t>，消耗的电能为</a:t>
            </a:r>
            <a:r>
              <a:rPr lang="en-US" altLang="zh-CN" sz="2800" kern="100">
                <a:latin typeface="Times New Roman" pitchFamily="18" charset="0"/>
                <a:cs typeface="Times New Roman" panose="02020603050405020304" pitchFamily="18" charset="0"/>
              </a:rPr>
              <a:t>14400J</a:t>
            </a:r>
            <a:endParaRPr lang="zh-CN" altLang="zh-CN" sz="2800" kern="10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759E36A-93CD-44DC-A2BF-048750D52E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967685"/>
              </p:ext>
            </p:extLst>
          </p:nvPr>
        </p:nvGraphicFramePr>
        <p:xfrm>
          <a:off x="7979386" y="4540235"/>
          <a:ext cx="4127622" cy="1979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Visio" r:id="rId3" imgW="0" imgH="0" progId="Visio.Drawing.15">
                  <p:embed/>
                </p:oleObj>
              </mc:Choice>
              <mc:Fallback>
                <p:oleObj name="Visio" r:id="rId3" imgW="0" imgH="0" progId="Visio.Drawing.15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979386" y="4540235"/>
                        <a:ext cx="4127622" cy="19795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5234695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6405419A-571B-476F-8F98-A1B045DA2E1D}"/>
              </a:ext>
            </a:extLst>
          </p:cNvPr>
          <p:cNvSpPr/>
          <p:nvPr/>
        </p:nvSpPr>
        <p:spPr>
          <a:xfrm>
            <a:off x="712177" y="383316"/>
            <a:ext cx="11377246" cy="2953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cs typeface="Times New Roman" panose="02020603050405020304" pitchFamily="18" charset="0"/>
              </a:rPr>
              <a:t>9</a:t>
            </a:r>
            <a:r>
              <a:rPr lang="zh-CN" altLang="zh-CN" sz="3200" kern="100">
                <a:latin typeface="Times New Roman" pitchFamily="18" charset="0"/>
                <a:cs typeface="Times New Roman" panose="02020603050405020304" pitchFamily="18" charset="0"/>
              </a:rPr>
              <a:t>．如图所示，是某种电热器的电路图，电源电压</a:t>
            </a:r>
            <a:r>
              <a:rPr lang="en-US" altLang="zh-CN" sz="3200" kern="100">
                <a:latin typeface="Times New Roman" pitchFamily="18" charset="0"/>
                <a:cs typeface="Times New Roman" panose="02020603050405020304" pitchFamily="18" charset="0"/>
              </a:rPr>
              <a:t>220V</a:t>
            </a:r>
            <a:r>
              <a:rPr lang="zh-CN" altLang="zh-CN" sz="3200" kern="100">
                <a:latin typeface="Times New Roman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3200" i="1" kern="100">
                <a:latin typeface="Times New Roman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3200" kern="100" baseline="-25000">
                <a:latin typeface="Times New Roman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3200" kern="100">
                <a:latin typeface="Times New Roman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3200" i="1" kern="100">
                <a:latin typeface="Times New Roman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3200" kern="100" baseline="-25000">
                <a:latin typeface="Times New Roman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latin typeface="Times New Roman" pitchFamily="18" charset="0"/>
                <a:cs typeface="Times New Roman" panose="02020603050405020304" pitchFamily="18" charset="0"/>
              </a:rPr>
              <a:t>的阻值分别为</a:t>
            </a:r>
            <a:r>
              <a:rPr lang="en-US" altLang="zh-CN" sz="3200" kern="100">
                <a:latin typeface="Times New Roman" pitchFamily="18" charset="0"/>
                <a:cs typeface="Times New Roman" panose="02020603050405020304" pitchFamily="18" charset="0"/>
              </a:rPr>
              <a:t>11Ω</a:t>
            </a:r>
            <a:r>
              <a:rPr lang="zh-CN" altLang="zh-CN" sz="3200" kern="100">
                <a:latin typeface="Times New Roman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3200" kern="100">
                <a:latin typeface="Times New Roman" pitchFamily="18" charset="0"/>
                <a:cs typeface="Times New Roman" panose="02020603050405020304" pitchFamily="18" charset="0"/>
              </a:rPr>
              <a:t>22Ω</a:t>
            </a:r>
            <a:r>
              <a:rPr lang="zh-CN" altLang="zh-CN" sz="3200" kern="100">
                <a:latin typeface="Times New Roman" pitchFamily="18" charset="0"/>
                <a:cs typeface="Times New Roman" panose="02020603050405020304" pitchFamily="18" charset="0"/>
              </a:rPr>
              <a:t>，通过旋转扇形开关</a:t>
            </a:r>
            <a:r>
              <a:rPr lang="en-US" altLang="zh-CN" sz="3200" i="1" kern="100">
                <a:latin typeface="Times New Roman" pitchFamily="18" charset="0"/>
                <a:cs typeface="Times New Roman" panose="02020603050405020304" pitchFamily="18" charset="0"/>
              </a:rPr>
              <a:t>S</a:t>
            </a:r>
            <a:r>
              <a:rPr lang="zh-CN" altLang="zh-CN" sz="3200" kern="100">
                <a:latin typeface="Times New Roman" pitchFamily="18" charset="0"/>
                <a:cs typeface="Times New Roman" panose="02020603050405020304" pitchFamily="18" charset="0"/>
              </a:rPr>
              <a:t>，接触不同触点，实现高、中、低三个档位的转换，电热器在低温工作时的电功率是</a:t>
            </a:r>
            <a:r>
              <a:rPr lang="en-US" altLang="zh-CN" sz="3200" kern="100">
                <a:latin typeface="Times New Roman" pitchFamily="18" charset="0"/>
                <a:cs typeface="Times New Roman" panose="02020603050405020304" pitchFamily="18" charset="0"/>
              </a:rPr>
              <a:t>______W</a:t>
            </a:r>
            <a:r>
              <a:rPr lang="zh-CN" altLang="zh-CN" sz="3200" kern="100">
                <a:latin typeface="Times New Roman" pitchFamily="18" charset="0"/>
                <a:cs typeface="Times New Roman" panose="02020603050405020304" pitchFamily="18" charset="0"/>
              </a:rPr>
              <a:t>，在高温档工作</a:t>
            </a:r>
            <a:r>
              <a:rPr lang="en-US" altLang="zh-CN" sz="3200" kern="100">
                <a:latin typeface="Times New Roman" pitchFamily="18" charset="0"/>
                <a:cs typeface="Times New Roman" panose="02020603050405020304" pitchFamily="18" charset="0"/>
              </a:rPr>
              <a:t>1min</a:t>
            </a:r>
            <a:r>
              <a:rPr lang="zh-CN" altLang="zh-CN" sz="3200" kern="100">
                <a:latin typeface="Times New Roman" pitchFamily="18" charset="0"/>
                <a:cs typeface="Times New Roman" panose="02020603050405020304" pitchFamily="18" charset="0"/>
              </a:rPr>
              <a:t>产生的热量是</a:t>
            </a:r>
            <a:r>
              <a:rPr lang="en-US" altLang="zh-CN" sz="3200" kern="100">
                <a:latin typeface="Times New Roman" pitchFamily="18" charset="0"/>
                <a:cs typeface="Times New Roman" panose="02020603050405020304" pitchFamily="18" charset="0"/>
              </a:rPr>
              <a:t>______J</a:t>
            </a:r>
            <a:r>
              <a:rPr lang="zh-CN" altLang="zh-CN" sz="3200" kern="100">
                <a:latin typeface="Times New Roman" pitchFamily="18" charset="0"/>
                <a:cs typeface="Times New Roman" panose="02020603050405020304" pitchFamily="18" charset="0"/>
              </a:rPr>
              <a:t>．</a:t>
            </a:r>
          </a:p>
        </p:txBody>
      </p:sp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C6B598B6-70AE-471C-A358-6DC6399CE5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4259297"/>
              </p:ext>
            </p:extLst>
          </p:nvPr>
        </p:nvGraphicFramePr>
        <p:xfrm>
          <a:off x="4230442" y="3521184"/>
          <a:ext cx="5168535" cy="3011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Visio" r:id="rId3" imgW="0" imgH="0" progId="Visio.Drawing.15">
                  <p:embed/>
                </p:oleObj>
              </mc:Choice>
              <mc:Fallback>
                <p:oleObj name="Visio" r:id="rId3" imgW="0" imgH="0" progId="Visio.Drawing.15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230442" y="3521184"/>
                        <a:ext cx="5168535" cy="30117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8315399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E07151CB-51AF-43DD-979B-93A1CC38D44C}"/>
              </a:ext>
            </a:extLst>
          </p:cNvPr>
          <p:cNvSpPr/>
          <p:nvPr/>
        </p:nvSpPr>
        <p:spPr>
          <a:xfrm>
            <a:off x="703385" y="423517"/>
            <a:ext cx="11488615" cy="5908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10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</a:t>
            </a:r>
            <a:r>
              <a:rPr lang="en-US" altLang="zh-CN" sz="3200" kern="100"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西电东送</a:t>
            </a:r>
            <a:r>
              <a:rPr lang="en-US" altLang="zh-CN" sz="3200" kern="100"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是将我国西部发电车发出的电输送到我国东部，由发电厂输出的电功率是一定的，它决定于发电机组的发电能力．根据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P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UI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中发电机的功率不变效应，若提高输电线路中的电压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U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，那么线路中的电流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I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一定会减小，反之亦然．输电线路的电能损耗主要是输电线电流热效应，输电线损失的热功率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P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3200" kern="100" baseline="300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R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，所以采用输电线的电阻要尽量小．如果线路中电流降低到原来的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1/2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，那么线路中损失的热功率就减少为原来的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1/4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，因此提高电压可以很有效地降低输电线路中的热功率损失．</a:t>
            </a:r>
          </a:p>
        </p:txBody>
      </p:sp>
    </p:spTree>
    <p:extLst>
      <p:ext uri="{BB962C8B-B14F-4D97-AF65-F5344CB8AC3E}">
        <p14:creationId xmlns:p14="http://schemas.microsoft.com/office/powerpoint/2010/main" val="1687208068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6B0FD683-68EA-4CB2-8B35-FC7A52109CE2}"/>
              </a:ext>
            </a:extLst>
          </p:cNvPr>
          <p:cNvSpPr/>
          <p:nvPr/>
        </p:nvSpPr>
        <p:spPr>
          <a:xfrm>
            <a:off x="720969" y="103975"/>
            <a:ext cx="11403623" cy="653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ct val="0"/>
              </a:spcAft>
            </a:pP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设发电厂的输出电功率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P</a:t>
            </a:r>
            <a:r>
              <a:rPr lang="en-US" altLang="zh-CN" sz="3200" kern="100" baseline="-250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0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1.1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10</a:t>
            </a:r>
            <a:r>
              <a:rPr lang="en-US" altLang="zh-CN" sz="3200" kern="100" baseline="300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8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W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，输电线路的总电阻为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10Ω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</a:t>
            </a:r>
          </a:p>
          <a:p>
            <a:pPr algn="just">
              <a:lnSpc>
                <a:spcPct val="120000"/>
              </a:lnSpc>
              <a:spcAft>
                <a:spcPct val="0"/>
              </a:spcAft>
            </a:pP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）若采用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110kV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的超高压输送电能，输电线路的电流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3200" kern="100" baseline="-250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_____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，输电线路损失的热功率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P</a:t>
            </a:r>
            <a:r>
              <a:rPr lang="en-US" altLang="zh-CN" sz="3200" kern="100" baseline="-250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______W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，其与发电厂输出电功率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P</a:t>
            </a:r>
            <a:r>
              <a:rPr lang="en-US" altLang="zh-CN" sz="3200" kern="100" baseline="-250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0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之比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P</a:t>
            </a:r>
            <a:r>
              <a:rPr lang="en-US" altLang="zh-CN" sz="3200" kern="100" baseline="-250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P</a:t>
            </a:r>
            <a:r>
              <a:rPr lang="en-US" altLang="zh-CN" sz="3200" kern="100" baseline="-250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0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_______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</a:t>
            </a:r>
          </a:p>
          <a:p>
            <a:pPr algn="just">
              <a:lnSpc>
                <a:spcPct val="120000"/>
              </a:lnSpc>
              <a:spcAft>
                <a:spcPct val="0"/>
              </a:spcAft>
            </a:pP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）若采用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1100kV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超高压输送电能，输电线路损失的热功率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P</a:t>
            </a:r>
            <a:r>
              <a:rPr lang="en-US" altLang="zh-CN" sz="3200" kern="100" baseline="-250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______W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，其与高压输送电能损失的热功率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P</a:t>
            </a:r>
            <a:r>
              <a:rPr lang="en-US" altLang="zh-CN" sz="3200" kern="100" baseline="-250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之比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P</a:t>
            </a:r>
            <a:r>
              <a:rPr lang="en-US" altLang="zh-CN" sz="3200" kern="100" baseline="-250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P</a:t>
            </a:r>
            <a:r>
              <a:rPr lang="en-US" altLang="zh-CN" sz="3200" kern="100" baseline="-250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_______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．所以采用超高压远距离输电可以大大降低输电线路的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________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的损失．</a:t>
            </a:r>
          </a:p>
          <a:p>
            <a:pPr algn="just">
              <a:lnSpc>
                <a:spcPct val="120000"/>
              </a:lnSpc>
              <a:spcAft>
                <a:spcPct val="0"/>
              </a:spcAft>
            </a:pP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）若想使输电线路中的热功率损耗为零，还可以采用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________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做为输电线材料．</a:t>
            </a:r>
          </a:p>
        </p:txBody>
      </p:sp>
    </p:spTree>
    <p:extLst>
      <p:ext uri="{BB962C8B-B14F-4D97-AF65-F5344CB8AC3E}">
        <p14:creationId xmlns:p14="http://schemas.microsoft.com/office/powerpoint/2010/main" val="201188301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5D31E10-1D87-4993-B164-1677F5ACAE29}"/>
              </a:ext>
            </a:extLst>
          </p:cNvPr>
          <p:cNvSpPr/>
          <p:nvPr/>
        </p:nvSpPr>
        <p:spPr>
          <a:xfrm>
            <a:off x="703385" y="37067"/>
            <a:ext cx="11333284" cy="4430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cs typeface="Times New Roman" panose="02020603050405020304" pitchFamily="18" charset="0"/>
              </a:rPr>
              <a:t>11</a:t>
            </a:r>
            <a:r>
              <a:rPr lang="zh-CN" altLang="zh-CN" sz="3200" kern="100">
                <a:latin typeface="Times New Roman" pitchFamily="18" charset="0"/>
                <a:cs typeface="Times New Roman" panose="02020603050405020304" pitchFamily="18" charset="0"/>
              </a:rPr>
              <a:t>．小金对玩具汽车的电动机很感兴趣，他拆下电动机，测得它的内阻为</a:t>
            </a:r>
            <a:r>
              <a:rPr lang="en-US" altLang="zh-CN" sz="3200" kern="100">
                <a:latin typeface="Times New Roman" pitchFamily="18" charset="0"/>
                <a:cs typeface="Times New Roman" panose="02020603050405020304" pitchFamily="18" charset="0"/>
              </a:rPr>
              <a:t>1.5Ω</a:t>
            </a:r>
            <a:r>
              <a:rPr lang="zh-CN" altLang="zh-CN" sz="3200" kern="100">
                <a:latin typeface="Times New Roman" pitchFamily="18" charset="0"/>
                <a:cs typeface="Times New Roman" panose="02020603050405020304" pitchFamily="18" charset="0"/>
              </a:rPr>
              <a:t>．为测量电动机工作时的电流，利用身边现有器材，设计了如图所示的电路（符号</a:t>
            </a:r>
            <a:r>
              <a:rPr lang="en-US" altLang="zh-CN" sz="3200" kern="100">
                <a:latin typeface="Times New Roman" pitchFamily="18" charset="0"/>
                <a:cs typeface="Times New Roman" panose="02020603050405020304" pitchFamily="18" charset="0"/>
              </a:rPr>
              <a:t>     </a:t>
            </a:r>
            <a:r>
              <a:rPr lang="zh-CN" altLang="zh-CN" sz="3200" kern="100">
                <a:latin typeface="Times New Roman" pitchFamily="18" charset="0"/>
                <a:cs typeface="Times New Roman" panose="02020603050405020304" pitchFamily="18" charset="0"/>
              </a:rPr>
              <a:t>表示数值可读的变阻器）．已知电源电压为</a:t>
            </a:r>
            <a:r>
              <a:rPr lang="en-US" altLang="zh-CN" sz="3200" kern="100">
                <a:latin typeface="Times New Roman" pitchFamily="18" charset="0"/>
                <a:cs typeface="Times New Roman" panose="02020603050405020304" pitchFamily="18" charset="0"/>
              </a:rPr>
              <a:t>12V</a:t>
            </a:r>
            <a:r>
              <a:rPr lang="zh-CN" altLang="zh-CN" sz="3200" kern="100">
                <a:latin typeface="Times New Roman" pitchFamily="18" charset="0"/>
                <a:cs typeface="Times New Roman" panose="02020603050405020304" pitchFamily="18" charset="0"/>
              </a:rPr>
              <a:t>，当变阻器的阻值为</a:t>
            </a:r>
            <a:r>
              <a:rPr lang="en-US" altLang="zh-CN" sz="3200" kern="100">
                <a:latin typeface="Times New Roman" pitchFamily="18" charset="0"/>
                <a:cs typeface="Times New Roman" panose="02020603050405020304" pitchFamily="18" charset="0"/>
              </a:rPr>
              <a:t>6Ω</a:t>
            </a:r>
            <a:r>
              <a:rPr lang="zh-CN" altLang="zh-CN" sz="3200" kern="100">
                <a:latin typeface="Times New Roman" pitchFamily="18" charset="0"/>
                <a:cs typeface="Times New Roman" panose="02020603050405020304" pitchFamily="18" charset="0"/>
              </a:rPr>
              <a:t>时，电压表的读数为</a:t>
            </a:r>
            <a:r>
              <a:rPr lang="en-US" altLang="zh-CN" sz="3200" kern="100">
                <a:latin typeface="Times New Roman" pitchFamily="18" charset="0"/>
                <a:cs typeface="Times New Roman" panose="02020603050405020304" pitchFamily="18" charset="0"/>
              </a:rPr>
              <a:t>3V</a:t>
            </a:r>
            <a:r>
              <a:rPr lang="zh-CN" altLang="zh-CN" sz="3200" kern="100">
                <a:latin typeface="Times New Roman" pitchFamily="18" charset="0"/>
                <a:cs typeface="Times New Roman" panose="02020603050405020304" pitchFamily="18" charset="0"/>
              </a:rPr>
              <a:t>．计算此时：（</a:t>
            </a:r>
            <a:r>
              <a:rPr lang="en-US" altLang="zh-CN" sz="3200" kern="100">
                <a:latin typeface="Times New Roman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3200" kern="100">
                <a:latin typeface="Times New Roman" pitchFamily="18" charset="0"/>
                <a:cs typeface="Times New Roman" panose="02020603050405020304" pitchFamily="18" charset="0"/>
              </a:rPr>
              <a:t>）通过电动机的电流；（</a:t>
            </a:r>
            <a:r>
              <a:rPr lang="en-US" altLang="zh-CN" sz="3200" kern="100">
                <a:latin typeface="Times New Roman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latin typeface="Times New Roman" pitchFamily="18" charset="0"/>
                <a:cs typeface="Times New Roman" panose="02020603050405020304" pitchFamily="18" charset="0"/>
              </a:rPr>
              <a:t>）电动机消耗的电功率．</a:t>
            </a:r>
          </a:p>
        </p:txBody>
      </p:sp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3F48AFA-71E9-4FDF-A25A-2EBF8881C1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240905"/>
              </p:ext>
            </p:extLst>
          </p:nvPr>
        </p:nvGraphicFramePr>
        <p:xfrm>
          <a:off x="7332784" y="1411166"/>
          <a:ext cx="1028699" cy="1028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Visio" r:id="rId3" imgW="0" imgH="0" progId="Visio.Drawing.15">
                  <p:embed/>
                </p:oleObj>
              </mc:Choice>
              <mc:Fallback>
                <p:oleObj name="Visio" r:id="rId3" imgW="0" imgH="0" progId="Visio.Drawing.15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332784" y="1411166"/>
                        <a:ext cx="1028699" cy="10286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CC690842-A295-491A-A77B-F50A634810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6808456"/>
              </p:ext>
            </p:extLst>
          </p:nvPr>
        </p:nvGraphicFramePr>
        <p:xfrm>
          <a:off x="4689116" y="3955465"/>
          <a:ext cx="3558068" cy="268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Visio" r:id="rId5" imgW="0" imgH="0" progId="Visio.Drawing.15">
                  <p:embed/>
                </p:oleObj>
              </mc:Choice>
              <mc:Fallback>
                <p:oleObj name="Visio" r:id="rId5" imgW="0" imgH="0" progId="Visio.Drawing.15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689116" y="3955465"/>
                        <a:ext cx="3558068" cy="268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11404600" y="12039600"/>
            <a:ext cx="355600" cy="266700"/>
          </a:xfrm>
          <a:prstGeom prst="cube">
            <a:avLst/>
          </a:prstGeom>
        </p:spPr>
      </p:pic>
    </p:spTree>
    <p:extLst>
      <p:ext uri="{BB962C8B-B14F-4D97-AF65-F5344CB8AC3E}">
        <p14:creationId xmlns:p14="http://schemas.microsoft.com/office/powerpoint/2010/main" val="277309731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E1A04BB-14EF-468D-A0C8-0AEA4B8E0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145" y="1"/>
            <a:ext cx="11443855" cy="6795668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/>
              <a:t>讨论：①为什么电暖器的电阻丝热的发红，而与电阻丝连接的导线却不怎么热？说明电流通过导体产生</a:t>
            </a:r>
            <a:endParaRPr lang="en-US" altLang="zh-CN" sz="3200"/>
          </a:p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/>
              <a:t>热量的多少与什么因素有关？</a:t>
            </a:r>
          </a:p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/>
              <a:t>②调节电暖器的旋钮，为什么冷热程度会</a:t>
            </a:r>
            <a:endParaRPr lang="en-US" altLang="zh-CN" sz="3200"/>
          </a:p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/>
              <a:t>发生改变？说明电流通过导体产生热量的多</a:t>
            </a:r>
            <a:endParaRPr lang="en-US" altLang="zh-CN" sz="3200"/>
          </a:p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/>
              <a:t>少与什么因素有关？</a:t>
            </a:r>
            <a:endParaRPr lang="en-US" altLang="zh-CN" sz="3200"/>
          </a:p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/>
              <a:t>③电流通过导体产生热量的多少可能还与</a:t>
            </a:r>
            <a:endParaRPr lang="en-US" altLang="zh-CN" sz="3200"/>
          </a:p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/>
              <a:t>什么因素有关？</a:t>
            </a:r>
            <a:endParaRPr lang="en-US" altLang="zh-CN" sz="3200"/>
          </a:p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/>
              <a:t>（</a:t>
            </a:r>
            <a:r>
              <a:rPr lang="en-US" altLang="zh-CN" sz="3200"/>
              <a:t>2</a:t>
            </a:r>
            <a:r>
              <a:rPr lang="zh-CN" altLang="en-US" sz="3200"/>
              <a:t>）猜想与假设：</a:t>
            </a:r>
            <a:r>
              <a:rPr lang="zh-CN" altLang="en-US" sz="3200">
                <a:solidFill>
                  <a:srgbClr val="FF0000"/>
                </a:solidFill>
              </a:rPr>
              <a:t>电流通过导体产生热量</a:t>
            </a:r>
            <a:endParaRPr lang="en-US" altLang="zh-CN" sz="3200">
              <a:solidFill>
                <a:srgbClr val="FF0000"/>
              </a:solidFill>
            </a:endParaRPr>
          </a:p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>
                <a:solidFill>
                  <a:srgbClr val="FF0000"/>
                </a:solidFill>
              </a:rPr>
              <a:t>的多少可能与电阻大小、电流大小、通电时间长短有关</a:t>
            </a:r>
            <a:r>
              <a:rPr lang="zh-CN" altLang="en-US" sz="3200"/>
              <a:t>。</a:t>
            </a:r>
            <a:endParaRPr lang="en-US" altLang="zh-CN" sz="320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8E8C874F-87EC-4CB6-9171-BE0109F39997}"/>
              </a:ext>
            </a:extLst>
          </p:cNvPr>
          <p:cNvGrpSpPr/>
          <p:nvPr/>
        </p:nvGrpSpPr>
        <p:grpSpPr>
          <a:xfrm>
            <a:off x="8919148" y="674033"/>
            <a:ext cx="2963554" cy="2754967"/>
            <a:chOff x="76594" y="370636"/>
            <a:chExt cx="2970540" cy="2761461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8ECD6CAA-33CE-45F6-AF64-615C2B10CE4C}"/>
                </a:ext>
              </a:extLst>
            </p:cNvPr>
            <p:cNvSpPr/>
            <p:nvPr/>
          </p:nvSpPr>
          <p:spPr>
            <a:xfrm>
              <a:off x="2132734" y="2844135"/>
              <a:ext cx="914400" cy="167064"/>
            </a:xfrm>
            <a:custGeom>
              <a:avLst/>
              <a:gdLst>
                <a:gd name="connsiteX0" fmla="*/ 0 w 914400"/>
                <a:gd name="connsiteY0" fmla="*/ 14664 h 167064"/>
                <a:gd name="connsiteX1" fmla="*/ 554182 w 914400"/>
                <a:gd name="connsiteY1" fmla="*/ 14664 h 167064"/>
                <a:gd name="connsiteX2" fmla="*/ 914400 w 914400"/>
                <a:gd name="connsiteY2" fmla="*/ 167064 h 167064"/>
                <a:gd name="connsiteX3" fmla="*/ 914400 w 914400"/>
                <a:gd name="connsiteY3" fmla="*/ 167064 h 16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" h="167064">
                  <a:moveTo>
                    <a:pt x="0" y="14664"/>
                  </a:moveTo>
                  <a:cubicBezTo>
                    <a:pt x="200891" y="1964"/>
                    <a:pt x="401782" y="-10736"/>
                    <a:pt x="554182" y="14664"/>
                  </a:cubicBezTo>
                  <a:cubicBezTo>
                    <a:pt x="706582" y="40064"/>
                    <a:pt x="914400" y="167064"/>
                    <a:pt x="914400" y="167064"/>
                  </a:cubicBezTo>
                  <a:lnTo>
                    <a:pt x="914400" y="167064"/>
                  </a:lnTo>
                </a:path>
              </a:pathLst>
            </a:cu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DC1FB03D-E9B5-49A7-BDF4-5D61C9602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429" b="95429" l="10000" r="90000">
                          <a14:foregroundMark x1="33714" y1="9714" x2="52000" y2="5429"/>
                          <a14:foregroundMark x1="52000" y1="5429" x2="64857" y2="10286"/>
                          <a14:foregroundMark x1="52000" y1="80571" x2="36000" y2="90571"/>
                          <a14:foregroundMark x1="36000" y1="90571" x2="24857" y2="90571"/>
                          <a14:foregroundMark x1="22571" y1="92286" x2="58571" y2="94000"/>
                          <a14:foregroundMark x1="58571" y1="94000" x2="74286" y2="92571"/>
                          <a14:foregroundMark x1="66000" y1="95429" x2="46571" y2="95429"/>
                          <a14:foregroundMark x1="36286" y1="34286" x2="46571" y2="285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94" y="370636"/>
              <a:ext cx="2761461" cy="2761461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9CC589D-041C-46C6-8D0C-0DFBDEF3BE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9148" y="3768667"/>
            <a:ext cx="2754967" cy="200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7691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C1F17EE2-5ADF-440C-BCE8-C2A38FC70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0" y="29028"/>
            <a:ext cx="11144250" cy="673199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/>
              <a:t>（</a:t>
            </a:r>
            <a:r>
              <a:rPr lang="en-US" altLang="zh-CN" sz="3200"/>
              <a:t>3</a:t>
            </a:r>
            <a:r>
              <a:rPr lang="zh-CN" altLang="en-US" sz="3200"/>
              <a:t>）设计实验</a:t>
            </a:r>
            <a:endParaRPr lang="en-US" altLang="zh-CN" sz="3200"/>
          </a:p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>
                <a:solidFill>
                  <a:srgbClr val="FF0000"/>
                </a:solidFill>
              </a:rPr>
              <a:t>①科学方法：控制变量法</a:t>
            </a:r>
            <a:endParaRPr lang="en-US" altLang="zh-CN" sz="3200">
              <a:solidFill>
                <a:srgbClr val="FF0000"/>
              </a:solidFill>
            </a:endParaRPr>
          </a:p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/>
              <a:t>讨论：如何比较电流通过导体产生热量的多少？</a:t>
            </a:r>
            <a:endParaRPr lang="en-US" altLang="zh-CN" sz="3200"/>
          </a:p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/>
              <a:t>如果测量电热的多少，需要哪些实验器材？选择水还是煤油作为被加热的物质？</a:t>
            </a:r>
            <a:endParaRPr lang="en-US" altLang="zh-CN" sz="3200"/>
          </a:p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/>
              <a:t>测量结果是否准确？有没有必要精确比较电热的多少？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3A038A1-8DF0-4FE6-94B5-9138B2564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037" y="4072920"/>
            <a:ext cx="1567726" cy="217882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D11AF0D4-2414-4FC5-B802-CC8D59B72AA2}"/>
              </a:ext>
            </a:extLst>
          </p:cNvPr>
          <p:cNvSpPr txBox="1"/>
          <p:nvPr/>
        </p:nvSpPr>
        <p:spPr>
          <a:xfrm>
            <a:off x="3855892" y="4377502"/>
            <a:ext cx="49183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</a:rPr>
              <a:t>转换法（将电热多少的比较转化为水柱上升的高度）</a:t>
            </a:r>
            <a:endParaRPr lang="en-US" altLang="zh-CN" sz="3200">
              <a:solidFill>
                <a:srgbClr val="FF0000"/>
              </a:solidFill>
            </a:endParaRPr>
          </a:p>
          <a:p>
            <a:r>
              <a:rPr lang="zh-CN" altLang="en-US" sz="3200">
                <a:solidFill>
                  <a:srgbClr val="FF0000"/>
                </a:solidFill>
              </a:rPr>
              <a:t>原理：空气的热胀冷缩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4D053CA-BF9F-4C7C-8D20-E9126831F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1794" y="3990887"/>
            <a:ext cx="1567726" cy="227355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ECED149-A941-4CE8-BFBF-DEC906E57ACA}"/>
              </a:ext>
            </a:extLst>
          </p:cNvPr>
          <p:cNvSpPr txBox="1"/>
          <p:nvPr/>
        </p:nvSpPr>
        <p:spPr>
          <a:xfrm>
            <a:off x="1401617" y="6241800"/>
            <a:ext cx="3119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0000CC"/>
                </a:solidFill>
              </a:rPr>
              <a:t>测量电热的多少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6A80A64F-3F6A-4776-9811-A802E19D3804}"/>
              </a:ext>
            </a:extLst>
          </p:cNvPr>
          <p:cNvSpPr txBox="1"/>
          <p:nvPr/>
        </p:nvSpPr>
        <p:spPr>
          <a:xfrm>
            <a:off x="8329467" y="6241800"/>
            <a:ext cx="3119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0000CC"/>
                </a:solidFill>
              </a:rPr>
              <a:t>比较电热的多少</a:t>
            </a:r>
          </a:p>
        </p:txBody>
      </p:sp>
    </p:spTree>
    <p:extLst>
      <p:ext uri="{BB962C8B-B14F-4D97-AF65-F5344CB8AC3E}">
        <p14:creationId xmlns:p14="http://schemas.microsoft.com/office/powerpoint/2010/main" val="33864750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1"/>
      <p:bldP spid="6" grpId="2"/>
      <p:bldP spid="7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C1F17EE2-5ADF-440C-BCE8-C2A38FC70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149" y="104931"/>
            <a:ext cx="11331953" cy="358265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>
                <a:latin typeface="Times New Roman" pitchFamily="18" charset="0"/>
              </a:rPr>
              <a:t>②设计实验电路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>
                <a:latin typeface="Times New Roman" pitchFamily="18" charset="0"/>
              </a:rPr>
              <a:t>若探究电热</a:t>
            </a:r>
            <a:r>
              <a:rPr lang="en-US" altLang="zh-CN" sz="3200" i="1">
                <a:latin typeface="Times New Roman" pitchFamily="18" charset="0"/>
              </a:rPr>
              <a:t>Q</a:t>
            </a:r>
            <a:r>
              <a:rPr lang="zh-CN" altLang="en-US" sz="3200">
                <a:latin typeface="Times New Roman" pitchFamily="18" charset="0"/>
              </a:rPr>
              <a:t>与电阻</a:t>
            </a:r>
            <a:r>
              <a:rPr lang="en-US" altLang="zh-CN" sz="3200" i="1">
                <a:latin typeface="Times New Roman" pitchFamily="18" charset="0"/>
              </a:rPr>
              <a:t>R</a:t>
            </a:r>
            <a:r>
              <a:rPr lang="zh-CN" altLang="en-US" sz="3200">
                <a:latin typeface="Times New Roman" pitchFamily="18" charset="0"/>
              </a:rPr>
              <a:t>的关系，应保持电流、通电时间相同，电阻不同，这两个阻值不同的电阻应该怎样连接？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>
                <a:latin typeface="Times New Roman" pitchFamily="18" charset="0"/>
              </a:rPr>
              <a:t>若探究电热</a:t>
            </a:r>
            <a:r>
              <a:rPr lang="en-US" altLang="zh-CN" sz="3200" i="1">
                <a:latin typeface="Times New Roman" pitchFamily="18" charset="0"/>
              </a:rPr>
              <a:t>Q</a:t>
            </a:r>
            <a:r>
              <a:rPr lang="zh-CN" altLang="en-US" sz="3200">
                <a:latin typeface="Times New Roman" pitchFamily="18" charset="0"/>
              </a:rPr>
              <a:t>与电阻</a:t>
            </a:r>
            <a:r>
              <a:rPr lang="en-US" altLang="zh-CN" sz="3200" i="1">
                <a:latin typeface="Times New Roman" pitchFamily="18" charset="0"/>
              </a:rPr>
              <a:t>I</a:t>
            </a:r>
            <a:r>
              <a:rPr lang="zh-CN" altLang="en-US" sz="3200">
                <a:latin typeface="Times New Roman" pitchFamily="18" charset="0"/>
              </a:rPr>
              <a:t>的关系，应保持电阻、通电时间相同，电流不同，电路又该怎样设计？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B728BC7-89F8-4990-BBA3-AAF1F3A8C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149" y="3603261"/>
            <a:ext cx="2823273" cy="224290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3EBEA10-8EE6-4773-BBEA-B80764400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0307" y="3535291"/>
            <a:ext cx="3003963" cy="231087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48D796A-DCEF-4B68-8E84-FDE7BB9D0F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6155" y="3603261"/>
            <a:ext cx="2868446" cy="224290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EA1D318-EBE2-4BCD-B379-4856256D3C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6487" y="3603260"/>
            <a:ext cx="2755513" cy="224290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9BDA5E63-680E-4C22-BDF5-A25FE6B1F95D}"/>
              </a:ext>
            </a:extLst>
          </p:cNvPr>
          <p:cNvSpPr txBox="1"/>
          <p:nvPr/>
        </p:nvSpPr>
        <p:spPr>
          <a:xfrm>
            <a:off x="705149" y="5621313"/>
            <a:ext cx="3003963" cy="6827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indent="0" defTabSz="9144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Franklin Gothic Book" panose="020B0503020102020204" pitchFamily="34" charset="0"/>
              <a:buNone/>
              <a:defRPr sz="3200" baseline="0">
                <a:solidFill>
                  <a:schemeClr val="tx2"/>
                </a:solidFill>
                <a:latin typeface="Times New Roman" pitchFamily="18" charset="0"/>
              </a:defRPr>
            </a:lvl1pPr>
            <a:lvl2pPr marL="9144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baseline="0">
                <a:solidFill>
                  <a:schemeClr val="tx2"/>
                </a:solidFill>
              </a:defRPr>
            </a:lvl2pPr>
            <a:lvl3pPr marL="13716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baseline="0">
                <a:solidFill>
                  <a:schemeClr val="tx2"/>
                </a:solidFill>
              </a:defRPr>
            </a:lvl3pPr>
            <a:lvl4pPr marL="18288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i="1" baseline="0">
                <a:solidFill>
                  <a:schemeClr val="tx2"/>
                </a:solidFill>
              </a:defRPr>
            </a:lvl4pPr>
            <a:lvl5pPr marL="22860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baseline="0">
                <a:solidFill>
                  <a:schemeClr val="tx2"/>
                </a:solidFill>
              </a:defRPr>
            </a:lvl5pPr>
            <a:lvl6pPr marL="27432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baseline="0">
                <a:solidFill>
                  <a:schemeClr val="tx2"/>
                </a:solidFill>
              </a:defRPr>
            </a:lvl6pPr>
            <a:lvl7pPr marL="32004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baseline="0">
                <a:solidFill>
                  <a:schemeClr val="tx2"/>
                </a:solidFill>
              </a:defRPr>
            </a:lvl7pPr>
            <a:lvl8pPr marL="36576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baseline="0">
                <a:solidFill>
                  <a:schemeClr val="tx2"/>
                </a:solidFill>
              </a:defRPr>
            </a:lvl8pPr>
            <a:lvl9pPr marL="41148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baseline="0">
                <a:solidFill>
                  <a:schemeClr val="tx2"/>
                </a:solidFill>
              </a:defRPr>
            </a:lvl9pPr>
          </a:lstStyle>
          <a:p>
            <a:r>
              <a:rPr lang="zh-CN" altLang="en-US" sz="3000">
                <a:solidFill>
                  <a:srgbClr val="0000CC"/>
                </a:solidFill>
              </a:rPr>
              <a:t>探究</a:t>
            </a:r>
            <a:r>
              <a:rPr lang="en-US" altLang="zh-CN" sz="3000" i="1">
                <a:solidFill>
                  <a:srgbClr val="0000CC"/>
                </a:solidFill>
              </a:rPr>
              <a:t>Q</a:t>
            </a:r>
            <a:r>
              <a:rPr lang="zh-CN" altLang="en-US" sz="3000">
                <a:solidFill>
                  <a:srgbClr val="0000CC"/>
                </a:solidFill>
              </a:rPr>
              <a:t>与</a:t>
            </a:r>
            <a:r>
              <a:rPr lang="en-US" altLang="zh-CN" sz="3000" i="1">
                <a:solidFill>
                  <a:srgbClr val="0000CC"/>
                </a:solidFill>
              </a:rPr>
              <a:t>R</a:t>
            </a:r>
            <a:r>
              <a:rPr lang="zh-CN" altLang="en-US" sz="3000">
                <a:solidFill>
                  <a:srgbClr val="0000CC"/>
                </a:solidFill>
              </a:rPr>
              <a:t>的关系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3605089-570E-4CD1-B538-80A521582DF6}"/>
              </a:ext>
            </a:extLst>
          </p:cNvPr>
          <p:cNvSpPr txBox="1"/>
          <p:nvPr/>
        </p:nvSpPr>
        <p:spPr>
          <a:xfrm>
            <a:off x="5237413" y="5621313"/>
            <a:ext cx="3003963" cy="6827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indent="0" defTabSz="9144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Franklin Gothic Book" panose="020B0503020102020204" pitchFamily="34" charset="0"/>
              <a:buNone/>
              <a:defRPr sz="3200" baseline="0">
                <a:solidFill>
                  <a:schemeClr val="tx2"/>
                </a:solidFill>
                <a:latin typeface="Times New Roman" pitchFamily="18" charset="0"/>
              </a:defRPr>
            </a:lvl1pPr>
            <a:lvl2pPr marL="9144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baseline="0">
                <a:solidFill>
                  <a:schemeClr val="tx2"/>
                </a:solidFill>
              </a:defRPr>
            </a:lvl2pPr>
            <a:lvl3pPr marL="13716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baseline="0">
                <a:solidFill>
                  <a:schemeClr val="tx2"/>
                </a:solidFill>
              </a:defRPr>
            </a:lvl3pPr>
            <a:lvl4pPr marL="18288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i="1" baseline="0">
                <a:solidFill>
                  <a:schemeClr val="tx2"/>
                </a:solidFill>
              </a:defRPr>
            </a:lvl4pPr>
            <a:lvl5pPr marL="22860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baseline="0">
                <a:solidFill>
                  <a:schemeClr val="tx2"/>
                </a:solidFill>
              </a:defRPr>
            </a:lvl5pPr>
            <a:lvl6pPr marL="27432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baseline="0">
                <a:solidFill>
                  <a:schemeClr val="tx2"/>
                </a:solidFill>
              </a:defRPr>
            </a:lvl6pPr>
            <a:lvl7pPr marL="32004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baseline="0">
                <a:solidFill>
                  <a:schemeClr val="tx2"/>
                </a:solidFill>
              </a:defRPr>
            </a:lvl7pPr>
            <a:lvl8pPr marL="36576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baseline="0">
                <a:solidFill>
                  <a:schemeClr val="tx2"/>
                </a:solidFill>
              </a:defRPr>
            </a:lvl8pPr>
            <a:lvl9pPr marL="41148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baseline="0">
                <a:solidFill>
                  <a:schemeClr val="tx2"/>
                </a:solidFill>
              </a:defRPr>
            </a:lvl9pPr>
          </a:lstStyle>
          <a:p>
            <a:r>
              <a:rPr lang="zh-CN" altLang="en-US" sz="3000">
                <a:solidFill>
                  <a:srgbClr val="0000CC"/>
                </a:solidFill>
              </a:rPr>
              <a:t>探究</a:t>
            </a:r>
            <a:r>
              <a:rPr lang="en-US" altLang="zh-CN" sz="3000" i="1">
                <a:solidFill>
                  <a:srgbClr val="0000CC"/>
                </a:solidFill>
              </a:rPr>
              <a:t>Q</a:t>
            </a:r>
            <a:r>
              <a:rPr lang="zh-CN" altLang="en-US" sz="3000">
                <a:solidFill>
                  <a:srgbClr val="0000CC"/>
                </a:solidFill>
              </a:rPr>
              <a:t>与</a:t>
            </a:r>
            <a:r>
              <a:rPr lang="en-US" altLang="zh-CN" sz="3000" i="1">
                <a:solidFill>
                  <a:srgbClr val="0000CC"/>
                </a:solidFill>
              </a:rPr>
              <a:t>I</a:t>
            </a:r>
            <a:r>
              <a:rPr lang="zh-CN" altLang="en-US" sz="3000">
                <a:solidFill>
                  <a:srgbClr val="0000CC"/>
                </a:solidFill>
              </a:rPr>
              <a:t>的关系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8C9D49C-94B2-4CFC-ADC2-787061BC42B8}"/>
              </a:ext>
            </a:extLst>
          </p:cNvPr>
          <p:cNvSpPr txBox="1"/>
          <p:nvPr/>
        </p:nvSpPr>
        <p:spPr>
          <a:xfrm>
            <a:off x="9188037" y="5504788"/>
            <a:ext cx="3003963" cy="12482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defTabSz="9144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Franklin Gothic Book" panose="020B0503020102020204" pitchFamily="34" charset="0"/>
              <a:buNone/>
              <a:defRPr sz="3200" baseline="0">
                <a:solidFill>
                  <a:schemeClr val="tx2"/>
                </a:solidFill>
                <a:latin typeface="Times New Roman" pitchFamily="18" charset="0"/>
              </a:defRPr>
            </a:lvl1pPr>
            <a:lvl2pPr marL="9144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baseline="0">
                <a:solidFill>
                  <a:schemeClr val="tx2"/>
                </a:solidFill>
              </a:defRPr>
            </a:lvl2pPr>
            <a:lvl3pPr marL="13716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baseline="0">
                <a:solidFill>
                  <a:schemeClr val="tx2"/>
                </a:solidFill>
              </a:defRPr>
            </a:lvl3pPr>
            <a:lvl4pPr marL="18288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i="1" baseline="0">
                <a:solidFill>
                  <a:schemeClr val="tx2"/>
                </a:solidFill>
              </a:defRPr>
            </a:lvl4pPr>
            <a:lvl5pPr marL="22860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baseline="0">
                <a:solidFill>
                  <a:schemeClr val="tx2"/>
                </a:solidFill>
              </a:defRPr>
            </a:lvl5pPr>
            <a:lvl6pPr marL="27432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baseline="0">
                <a:solidFill>
                  <a:schemeClr val="tx2"/>
                </a:solidFill>
              </a:defRPr>
            </a:lvl6pPr>
            <a:lvl7pPr marL="32004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baseline="0">
                <a:solidFill>
                  <a:schemeClr val="tx2"/>
                </a:solidFill>
              </a:defRPr>
            </a:lvl7pPr>
            <a:lvl8pPr marL="36576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baseline="0">
                <a:solidFill>
                  <a:schemeClr val="tx2"/>
                </a:solidFill>
              </a:defRPr>
            </a:lvl8pPr>
            <a:lvl9pPr marL="41148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baseline="0">
                <a:solidFill>
                  <a:schemeClr val="tx2"/>
                </a:solidFill>
              </a:defRPr>
            </a:lvl9pPr>
          </a:lstStyle>
          <a:p>
            <a:pPr algn="ctr"/>
            <a:r>
              <a:rPr lang="zh-CN" altLang="en-US" sz="3000">
                <a:solidFill>
                  <a:srgbClr val="0000CC"/>
                </a:solidFill>
              </a:rPr>
              <a:t>探究</a:t>
            </a:r>
            <a:r>
              <a:rPr lang="en-US" altLang="zh-CN" sz="3000" i="1">
                <a:solidFill>
                  <a:srgbClr val="0000CC"/>
                </a:solidFill>
              </a:rPr>
              <a:t>Q</a:t>
            </a:r>
            <a:r>
              <a:rPr lang="zh-CN" altLang="en-US" sz="3000">
                <a:solidFill>
                  <a:srgbClr val="0000CC"/>
                </a:solidFill>
              </a:rPr>
              <a:t>与</a:t>
            </a:r>
            <a:r>
              <a:rPr lang="en-US" altLang="zh-CN" sz="3000" i="1">
                <a:solidFill>
                  <a:srgbClr val="0000CC"/>
                </a:solidFill>
              </a:rPr>
              <a:t>I</a:t>
            </a:r>
            <a:r>
              <a:rPr lang="zh-CN" altLang="en-US" sz="3000" i="1">
                <a:solidFill>
                  <a:srgbClr val="0000CC"/>
                </a:solidFill>
              </a:rPr>
              <a:t>、</a:t>
            </a:r>
            <a:r>
              <a:rPr lang="en-US" altLang="zh-CN" sz="3000" i="1">
                <a:solidFill>
                  <a:srgbClr val="0000CC"/>
                </a:solidFill>
              </a:rPr>
              <a:t>R</a:t>
            </a:r>
            <a:r>
              <a:rPr lang="zh-CN" altLang="en-US" sz="3000" i="1">
                <a:solidFill>
                  <a:srgbClr val="0000CC"/>
                </a:solidFill>
              </a:rPr>
              <a:t>、</a:t>
            </a:r>
            <a:r>
              <a:rPr lang="en-US" altLang="zh-CN" sz="3000" i="1">
                <a:solidFill>
                  <a:srgbClr val="0000CC"/>
                </a:solidFill>
              </a:rPr>
              <a:t>t</a:t>
            </a:r>
            <a:r>
              <a:rPr lang="zh-CN" altLang="en-US" sz="3000">
                <a:solidFill>
                  <a:srgbClr val="0000CC"/>
                </a:solidFill>
              </a:rPr>
              <a:t>的关系</a:t>
            </a:r>
          </a:p>
        </p:txBody>
      </p:sp>
    </p:spTree>
    <p:extLst>
      <p:ext uri="{BB962C8B-B14F-4D97-AF65-F5344CB8AC3E}">
        <p14:creationId xmlns:p14="http://schemas.microsoft.com/office/powerpoint/2010/main" val="3296677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1"/>
      <p:bldP spid="9" grpId="2"/>
      <p:bldP spid="10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9FFBF5D8-502F-4E5D-BCCF-8D9C086DF76F}"/>
              </a:ext>
            </a:extLst>
          </p:cNvPr>
          <p:cNvCxnSpPr/>
          <p:nvPr/>
        </p:nvCxnSpPr>
        <p:spPr>
          <a:xfrm flipH="1" flipV="1">
            <a:off x="8226089" y="1066543"/>
            <a:ext cx="0" cy="59424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5173EC8C-8107-4D49-949C-7DCC473E99FF}"/>
              </a:ext>
            </a:extLst>
          </p:cNvPr>
          <p:cNvCxnSpPr/>
          <p:nvPr/>
        </p:nvCxnSpPr>
        <p:spPr>
          <a:xfrm flipH="1" flipV="1">
            <a:off x="10069176" y="1066543"/>
            <a:ext cx="0" cy="59424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C1F17EE2-5ADF-440C-BCE8-C2A38FC70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029" y="21260"/>
            <a:ext cx="11342077" cy="683748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>
                <a:latin typeface="Times New Roman" pitchFamily="18" charset="0"/>
              </a:rPr>
              <a:t>③选择实验器材：两个</a:t>
            </a:r>
            <a:r>
              <a:rPr lang="en-US" altLang="zh-CN" sz="3200">
                <a:latin typeface="Times New Roman" pitchFamily="18" charset="0"/>
              </a:rPr>
              <a:t>5Ω</a:t>
            </a:r>
            <a:r>
              <a:rPr lang="zh-CN" altLang="en-US" sz="3200">
                <a:latin typeface="Times New Roman" pitchFamily="18" charset="0"/>
              </a:rPr>
              <a:t>、一个</a:t>
            </a:r>
            <a:r>
              <a:rPr lang="en-US" altLang="zh-CN" sz="3200">
                <a:latin typeface="Times New Roman" pitchFamily="18" charset="0"/>
              </a:rPr>
              <a:t>10Ω</a:t>
            </a:r>
            <a:r>
              <a:rPr lang="zh-CN" altLang="en-US" sz="3200">
                <a:latin typeface="Times New Roman" pitchFamily="18" charset="0"/>
              </a:rPr>
              <a:t>的定值电阻，电源、开关导线、</a:t>
            </a:r>
            <a:r>
              <a:rPr lang="en-US" altLang="zh-CN" sz="3200">
                <a:latin typeface="Times New Roman" pitchFamily="18" charset="0"/>
              </a:rPr>
              <a:t>_______</a:t>
            </a:r>
            <a:r>
              <a:rPr lang="zh-CN" altLang="en-US" sz="3200">
                <a:latin typeface="Times New Roman" pitchFamily="18" charset="0"/>
              </a:rPr>
              <a:t>；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>
                <a:latin typeface="Times New Roman" pitchFamily="18" charset="0"/>
              </a:rPr>
              <a:t>④设计实验步骤：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>
                <a:latin typeface="Times New Roman" pitchFamily="18" charset="0"/>
              </a:rPr>
              <a:t>A.</a:t>
            </a:r>
            <a:r>
              <a:rPr lang="zh-CN" altLang="en-US" sz="3200">
                <a:latin typeface="Times New Roman" pitchFamily="18" charset="0"/>
              </a:rPr>
              <a:t>按照电路图连接实物电路；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>
                <a:latin typeface="Times New Roman" pitchFamily="18" charset="0"/>
              </a:rPr>
              <a:t>B.</a:t>
            </a:r>
            <a:r>
              <a:rPr lang="zh-CN" altLang="en-US" sz="3200">
                <a:latin typeface="Times New Roman" pitchFamily="18" charset="0"/>
              </a:rPr>
              <a:t>闭合开关，</a:t>
            </a:r>
            <a:r>
              <a:rPr lang="en-US" altLang="zh-CN" sz="3200">
                <a:latin typeface="Times New Roman" pitchFamily="18" charset="0"/>
              </a:rPr>
              <a:t>2min</a:t>
            </a:r>
            <a:r>
              <a:rPr lang="zh-CN" altLang="en-US" sz="3200">
                <a:latin typeface="Times New Roman" pitchFamily="18" charset="0"/>
              </a:rPr>
              <a:t>后观察比较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>
                <a:latin typeface="Times New Roman" pitchFamily="18" charset="0"/>
              </a:rPr>
              <a:t>___</a:t>
            </a:r>
            <a:r>
              <a:rPr lang="zh-CN" altLang="en-US" sz="3200">
                <a:latin typeface="Times New Roman" pitchFamily="18" charset="0"/>
              </a:rPr>
              <a:t>、</a:t>
            </a:r>
            <a:r>
              <a:rPr lang="en-US" altLang="zh-CN" sz="3200">
                <a:latin typeface="Times New Roman" pitchFamily="18" charset="0"/>
              </a:rPr>
              <a:t>___</a:t>
            </a:r>
            <a:r>
              <a:rPr lang="zh-CN" altLang="en-US" sz="3200">
                <a:latin typeface="Times New Roman" pitchFamily="18" charset="0"/>
              </a:rPr>
              <a:t>两瓶中液柱上升的高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>
                <a:latin typeface="Times New Roman" pitchFamily="18" charset="0"/>
              </a:rPr>
              <a:t>度，可探究电热与电阻的关系；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>
                <a:latin typeface="Times New Roman" pitchFamily="18" charset="0"/>
              </a:rPr>
              <a:t>观察比较</a:t>
            </a:r>
            <a:r>
              <a:rPr lang="en-US" altLang="zh-CN" sz="3200">
                <a:latin typeface="Times New Roman" pitchFamily="18" charset="0"/>
              </a:rPr>
              <a:t>___</a:t>
            </a:r>
            <a:r>
              <a:rPr lang="zh-CN" altLang="en-US" sz="3200">
                <a:latin typeface="Times New Roman" pitchFamily="18" charset="0"/>
              </a:rPr>
              <a:t>、</a:t>
            </a:r>
            <a:r>
              <a:rPr lang="en-US" altLang="zh-CN" sz="3200">
                <a:latin typeface="Times New Roman" pitchFamily="18" charset="0"/>
              </a:rPr>
              <a:t>___</a:t>
            </a:r>
            <a:r>
              <a:rPr lang="zh-CN" altLang="en-US" sz="3200">
                <a:latin typeface="Times New Roman" pitchFamily="18" charset="0"/>
              </a:rPr>
              <a:t>两瓶中液柱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>
                <a:latin typeface="Times New Roman" pitchFamily="18" charset="0"/>
              </a:rPr>
              <a:t>上升的高度，可探究电热与电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>
                <a:latin typeface="Times New Roman" pitchFamily="18" charset="0"/>
              </a:rPr>
              <a:t>流的关系；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>
                <a:latin typeface="Times New Roman" pitchFamily="18" charset="0"/>
              </a:rPr>
              <a:t>C.</a:t>
            </a:r>
            <a:r>
              <a:rPr lang="zh-CN" altLang="en-US" sz="3200">
                <a:latin typeface="Times New Roman" pitchFamily="18" charset="0"/>
              </a:rPr>
              <a:t>通电</a:t>
            </a:r>
            <a:r>
              <a:rPr lang="en-US" altLang="zh-CN" sz="3200">
                <a:latin typeface="Times New Roman" pitchFamily="18" charset="0"/>
              </a:rPr>
              <a:t>4min</a:t>
            </a:r>
            <a:r>
              <a:rPr lang="zh-CN" altLang="en-US" sz="3200">
                <a:latin typeface="Times New Roman" pitchFamily="18" charset="0"/>
              </a:rPr>
              <a:t>后观察同一瓶中液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>
                <a:latin typeface="Times New Roman" pitchFamily="18" charset="0"/>
              </a:rPr>
              <a:t>柱上升的高度，可探究电热与</a:t>
            </a:r>
            <a:r>
              <a:rPr lang="en-US" altLang="zh-CN" sz="3200">
                <a:latin typeface="Times New Roman" pitchFamily="18" charset="0"/>
              </a:rPr>
              <a:t>________</a:t>
            </a:r>
            <a:r>
              <a:rPr lang="zh-CN" altLang="en-US" sz="3200">
                <a:latin typeface="Times New Roman" pitchFamily="18" charset="0"/>
              </a:rPr>
              <a:t>的关系；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>
                <a:latin typeface="Times New Roman" pitchFamily="18" charset="0"/>
              </a:rPr>
              <a:t>D.</a:t>
            </a:r>
            <a:r>
              <a:rPr lang="zh-CN" altLang="en-US" sz="3200">
                <a:latin typeface="Times New Roman" pitchFamily="18" charset="0"/>
              </a:rPr>
              <a:t>整理实验器材。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E3C5904-3597-4E75-AEE2-731C7247274E}"/>
              </a:ext>
            </a:extLst>
          </p:cNvPr>
          <p:cNvSpPr/>
          <p:nvPr/>
        </p:nvSpPr>
        <p:spPr>
          <a:xfrm>
            <a:off x="2301387" y="482025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</a:rPr>
              <a:t>秒表</a:t>
            </a:r>
            <a:endParaRPr lang="zh-CN" altLang="en-US" sz="3200">
              <a:solidFill>
                <a:srgbClr val="FF0000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4EA63FFB-443B-4469-B1D8-3E7B36F90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8853" y="4829266"/>
            <a:ext cx="2731501" cy="178645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7087E9F5-8A58-4F3C-ADC4-6E39C2B92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9425" y="3572782"/>
            <a:ext cx="1747694" cy="70509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D96477AA-207E-4851-9488-9378BD7FB3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3020" y="626144"/>
            <a:ext cx="658414" cy="1776701"/>
          </a:xfrm>
          <a:prstGeom prst="rect">
            <a:avLst/>
          </a:prstGeom>
        </p:spPr>
      </p:pic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83EE8E6F-F76A-4CBC-AD6E-CBF858ECA6D1}"/>
              </a:ext>
            </a:extLst>
          </p:cNvPr>
          <p:cNvCxnSpPr/>
          <p:nvPr/>
        </p:nvCxnSpPr>
        <p:spPr>
          <a:xfrm flipH="1" flipV="1">
            <a:off x="9227232" y="2334703"/>
            <a:ext cx="0" cy="59424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559104C-0479-41E2-A76B-2990C82668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7034" y="626145"/>
            <a:ext cx="658414" cy="177670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047C6B31-6C58-4EEB-925F-6BB11BA8F2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5212" y="1889408"/>
            <a:ext cx="658414" cy="177670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BCD34AB-00E5-405F-9A81-A360869874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1546" y="3755054"/>
            <a:ext cx="1066440" cy="59428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5942F583-A57C-49C9-8486-AB0514551F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1546" y="3575305"/>
            <a:ext cx="1047858" cy="767002"/>
          </a:xfrm>
          <a:prstGeom prst="rect">
            <a:avLst/>
          </a:prstGeom>
        </p:spPr>
      </p:pic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41A9ABAA-3885-4442-9323-6B928ADCAA4A}"/>
              </a:ext>
            </a:extLst>
          </p:cNvPr>
          <p:cNvSpPr/>
          <p:nvPr/>
        </p:nvSpPr>
        <p:spPr>
          <a:xfrm>
            <a:off x="8724900" y="4046184"/>
            <a:ext cx="1092200" cy="119916"/>
          </a:xfrm>
          <a:custGeom>
            <a:avLst/>
            <a:gdLst>
              <a:gd name="connsiteX0" fmla="*/ 0 w 1092200"/>
              <a:gd name="connsiteY0" fmla="*/ 30516 h 119916"/>
              <a:gd name="connsiteX1" fmla="*/ 184150 w 1092200"/>
              <a:gd name="connsiteY1" fmla="*/ 5116 h 119916"/>
              <a:gd name="connsiteX2" fmla="*/ 527050 w 1092200"/>
              <a:gd name="connsiteY2" fmla="*/ 119416 h 119916"/>
              <a:gd name="connsiteX3" fmla="*/ 1092200 w 1092200"/>
              <a:gd name="connsiteY3" fmla="*/ 49566 h 119916"/>
              <a:gd name="connsiteX4" fmla="*/ 1092200 w 1092200"/>
              <a:gd name="connsiteY4" fmla="*/ 49566 h 119916"/>
              <a:gd name="connsiteX5" fmla="*/ 1092200 w 1092200"/>
              <a:gd name="connsiteY5" fmla="*/ 49566 h 119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200" h="119916">
                <a:moveTo>
                  <a:pt x="0" y="30516"/>
                </a:moveTo>
                <a:cubicBezTo>
                  <a:pt x="48154" y="10407"/>
                  <a:pt x="96308" y="-9701"/>
                  <a:pt x="184150" y="5116"/>
                </a:cubicBezTo>
                <a:cubicBezTo>
                  <a:pt x="271992" y="19933"/>
                  <a:pt x="375708" y="112008"/>
                  <a:pt x="527050" y="119416"/>
                </a:cubicBezTo>
                <a:cubicBezTo>
                  <a:pt x="678392" y="126824"/>
                  <a:pt x="1092200" y="49566"/>
                  <a:pt x="1092200" y="49566"/>
                </a:cubicBezTo>
                <a:lnTo>
                  <a:pt x="1092200" y="49566"/>
                </a:lnTo>
                <a:lnTo>
                  <a:pt x="1092200" y="49566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461B3016-28D4-4FE4-9CBD-DC96DAC043F3}"/>
              </a:ext>
            </a:extLst>
          </p:cNvPr>
          <p:cNvSpPr/>
          <p:nvPr/>
        </p:nvSpPr>
        <p:spPr>
          <a:xfrm>
            <a:off x="9334499" y="2457450"/>
            <a:ext cx="1598277" cy="1683545"/>
          </a:xfrm>
          <a:custGeom>
            <a:avLst/>
            <a:gdLst>
              <a:gd name="connsiteX0" fmla="*/ 1104900 w 1598277"/>
              <a:gd name="connsiteY0" fmla="*/ 1644650 h 1683545"/>
              <a:gd name="connsiteX1" fmla="*/ 1511300 w 1598277"/>
              <a:gd name="connsiteY1" fmla="*/ 1593850 h 1683545"/>
              <a:gd name="connsiteX2" fmla="*/ 1549400 w 1598277"/>
              <a:gd name="connsiteY2" fmla="*/ 1028700 h 1683545"/>
              <a:gd name="connsiteX3" fmla="*/ 946150 w 1598277"/>
              <a:gd name="connsiteY3" fmla="*/ 361950 h 1683545"/>
              <a:gd name="connsiteX4" fmla="*/ 0 w 1598277"/>
              <a:gd name="connsiteY4" fmla="*/ 0 h 168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8277" h="1683545">
                <a:moveTo>
                  <a:pt x="1104900" y="1644650"/>
                </a:moveTo>
                <a:cubicBezTo>
                  <a:pt x="1245658" y="1707621"/>
                  <a:pt x="1437217" y="1696508"/>
                  <a:pt x="1511300" y="1593850"/>
                </a:cubicBezTo>
                <a:cubicBezTo>
                  <a:pt x="1585383" y="1491192"/>
                  <a:pt x="1643592" y="1234017"/>
                  <a:pt x="1549400" y="1028700"/>
                </a:cubicBezTo>
                <a:cubicBezTo>
                  <a:pt x="1455208" y="823383"/>
                  <a:pt x="1204383" y="533400"/>
                  <a:pt x="946150" y="361950"/>
                </a:cubicBezTo>
                <a:cubicBezTo>
                  <a:pt x="687917" y="190500"/>
                  <a:pt x="321204" y="68262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D127AD20-7F43-4147-A2C4-96D278F9C358}"/>
              </a:ext>
            </a:extLst>
          </p:cNvPr>
          <p:cNvSpPr/>
          <p:nvPr/>
        </p:nvSpPr>
        <p:spPr>
          <a:xfrm>
            <a:off x="9344024" y="1158096"/>
            <a:ext cx="1345773" cy="1375734"/>
          </a:xfrm>
          <a:custGeom>
            <a:avLst/>
            <a:gdLst>
              <a:gd name="connsiteX0" fmla="*/ 0 w 1345773"/>
              <a:gd name="connsiteY0" fmla="*/ 1326678 h 1409935"/>
              <a:gd name="connsiteX1" fmla="*/ 1111250 w 1345773"/>
              <a:gd name="connsiteY1" fmla="*/ 1362883 h 1409935"/>
              <a:gd name="connsiteX2" fmla="*/ 1343025 w 1345773"/>
              <a:gd name="connsiteY2" fmla="*/ 574203 h 1409935"/>
              <a:gd name="connsiteX3" fmla="*/ 1212850 w 1345773"/>
              <a:gd name="connsiteY3" fmla="*/ 71272 h 1409935"/>
              <a:gd name="connsiteX4" fmla="*/ 841375 w 1345773"/>
              <a:gd name="connsiteY4" fmla="*/ 44294 h 140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5773" h="1409935">
                <a:moveTo>
                  <a:pt x="0" y="1326678"/>
                </a:moveTo>
                <a:cubicBezTo>
                  <a:pt x="472281" y="1322884"/>
                  <a:pt x="887413" y="1488296"/>
                  <a:pt x="1111250" y="1362883"/>
                </a:cubicBezTo>
                <a:cubicBezTo>
                  <a:pt x="1335088" y="1237470"/>
                  <a:pt x="1326092" y="789471"/>
                  <a:pt x="1343025" y="574203"/>
                </a:cubicBezTo>
                <a:cubicBezTo>
                  <a:pt x="1359958" y="358935"/>
                  <a:pt x="1296458" y="159590"/>
                  <a:pt x="1212850" y="71272"/>
                </a:cubicBezTo>
                <a:cubicBezTo>
                  <a:pt x="1129242" y="-17046"/>
                  <a:pt x="987425" y="-20000"/>
                  <a:pt x="841375" y="4429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0FC349C-F464-4E08-B69A-1CB4A8835AE0}"/>
              </a:ext>
            </a:extLst>
          </p:cNvPr>
          <p:cNvSpPr/>
          <p:nvPr/>
        </p:nvSpPr>
        <p:spPr>
          <a:xfrm>
            <a:off x="8337550" y="1123143"/>
            <a:ext cx="1574800" cy="77008"/>
          </a:xfrm>
          <a:custGeom>
            <a:avLst/>
            <a:gdLst>
              <a:gd name="connsiteX0" fmla="*/ 1574800 w 1574800"/>
              <a:gd name="connsiteY0" fmla="*/ 77008 h 77008"/>
              <a:gd name="connsiteX1" fmla="*/ 1028700 w 1574800"/>
              <a:gd name="connsiteY1" fmla="*/ 808 h 77008"/>
              <a:gd name="connsiteX2" fmla="*/ 260350 w 1574800"/>
              <a:gd name="connsiteY2" fmla="*/ 38908 h 77008"/>
              <a:gd name="connsiteX3" fmla="*/ 0 w 1574800"/>
              <a:gd name="connsiteY3" fmla="*/ 70658 h 7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4800" h="77008">
                <a:moveTo>
                  <a:pt x="1574800" y="77008"/>
                </a:moveTo>
                <a:cubicBezTo>
                  <a:pt x="1444625" y="32558"/>
                  <a:pt x="1247775" y="7158"/>
                  <a:pt x="1028700" y="808"/>
                </a:cubicBezTo>
                <a:cubicBezTo>
                  <a:pt x="809625" y="-5542"/>
                  <a:pt x="431800" y="27266"/>
                  <a:pt x="260350" y="38908"/>
                </a:cubicBezTo>
                <a:cubicBezTo>
                  <a:pt x="88900" y="50550"/>
                  <a:pt x="40216" y="62191"/>
                  <a:pt x="0" y="70658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1807695-2992-4FD7-9DF9-D8FBD8BADD46}"/>
              </a:ext>
            </a:extLst>
          </p:cNvPr>
          <p:cNvSpPr/>
          <p:nvPr/>
        </p:nvSpPr>
        <p:spPr>
          <a:xfrm>
            <a:off x="7549884" y="1151728"/>
            <a:ext cx="1517916" cy="1400308"/>
          </a:xfrm>
          <a:custGeom>
            <a:avLst/>
            <a:gdLst>
              <a:gd name="connsiteX0" fmla="*/ 489216 w 1517916"/>
              <a:gd name="connsiteY0" fmla="*/ 35722 h 1400308"/>
              <a:gd name="connsiteX1" fmla="*/ 184416 w 1517916"/>
              <a:gd name="connsiteY1" fmla="*/ 73822 h 1400308"/>
              <a:gd name="connsiteX2" fmla="*/ 266 w 1517916"/>
              <a:gd name="connsiteY2" fmla="*/ 696122 h 1400308"/>
              <a:gd name="connsiteX3" fmla="*/ 222516 w 1517916"/>
              <a:gd name="connsiteY3" fmla="*/ 1350172 h 1400308"/>
              <a:gd name="connsiteX4" fmla="*/ 1067066 w 1517916"/>
              <a:gd name="connsiteY4" fmla="*/ 1350172 h 1400308"/>
              <a:gd name="connsiteX5" fmla="*/ 1517916 w 1517916"/>
              <a:gd name="connsiteY5" fmla="*/ 1305722 h 1400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7916" h="1400308">
                <a:moveTo>
                  <a:pt x="489216" y="35722"/>
                </a:moveTo>
                <a:cubicBezTo>
                  <a:pt x="377562" y="-262"/>
                  <a:pt x="265908" y="-36245"/>
                  <a:pt x="184416" y="73822"/>
                </a:cubicBezTo>
                <a:cubicBezTo>
                  <a:pt x="102924" y="183889"/>
                  <a:pt x="-6084" y="483397"/>
                  <a:pt x="266" y="696122"/>
                </a:cubicBezTo>
                <a:cubicBezTo>
                  <a:pt x="6616" y="908847"/>
                  <a:pt x="44716" y="1241164"/>
                  <a:pt x="222516" y="1350172"/>
                </a:cubicBezTo>
                <a:cubicBezTo>
                  <a:pt x="400316" y="1459180"/>
                  <a:pt x="851166" y="1357580"/>
                  <a:pt x="1067066" y="1350172"/>
                </a:cubicBezTo>
                <a:cubicBezTo>
                  <a:pt x="1282966" y="1342764"/>
                  <a:pt x="1360753" y="1329534"/>
                  <a:pt x="1517916" y="130572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9E778882-F524-402E-B70F-8325AA62C373}"/>
              </a:ext>
            </a:extLst>
          </p:cNvPr>
          <p:cNvSpPr/>
          <p:nvPr/>
        </p:nvSpPr>
        <p:spPr>
          <a:xfrm>
            <a:off x="7117080" y="2476500"/>
            <a:ext cx="1950720" cy="1600200"/>
          </a:xfrm>
          <a:custGeom>
            <a:avLst/>
            <a:gdLst>
              <a:gd name="connsiteX0" fmla="*/ 1950720 w 1950720"/>
              <a:gd name="connsiteY0" fmla="*/ 0 h 1600200"/>
              <a:gd name="connsiteX1" fmla="*/ 1239520 w 1950720"/>
              <a:gd name="connsiteY1" fmla="*/ 222250 h 1600200"/>
              <a:gd name="connsiteX2" fmla="*/ 299720 w 1950720"/>
              <a:gd name="connsiteY2" fmla="*/ 565150 h 1600200"/>
              <a:gd name="connsiteX3" fmla="*/ 1270 w 1950720"/>
              <a:gd name="connsiteY3" fmla="*/ 1181100 h 1600200"/>
              <a:gd name="connsiteX4" fmla="*/ 210820 w 1950720"/>
              <a:gd name="connsiteY4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0720" h="1600200">
                <a:moveTo>
                  <a:pt x="1950720" y="0"/>
                </a:moveTo>
                <a:cubicBezTo>
                  <a:pt x="1602528" y="101600"/>
                  <a:pt x="1514687" y="128058"/>
                  <a:pt x="1239520" y="222250"/>
                </a:cubicBezTo>
                <a:cubicBezTo>
                  <a:pt x="964353" y="316442"/>
                  <a:pt x="506095" y="405342"/>
                  <a:pt x="299720" y="565150"/>
                </a:cubicBezTo>
                <a:cubicBezTo>
                  <a:pt x="93345" y="724958"/>
                  <a:pt x="16087" y="1008592"/>
                  <a:pt x="1270" y="1181100"/>
                </a:cubicBezTo>
                <a:cubicBezTo>
                  <a:pt x="-13547" y="1353608"/>
                  <a:pt x="103928" y="1481137"/>
                  <a:pt x="210820" y="16002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E74EC7F4-0710-4177-824A-85CBC6520824}"/>
              </a:ext>
            </a:extLst>
          </p:cNvPr>
          <p:cNvSpPr/>
          <p:nvPr/>
        </p:nvSpPr>
        <p:spPr>
          <a:xfrm>
            <a:off x="7986203" y="2090659"/>
            <a:ext cx="471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0000FF"/>
                </a:solidFill>
                <a:latin typeface="Times New Roman" pitchFamily="18" charset="0"/>
              </a:rPr>
              <a:t>5Ω</a:t>
            </a:r>
            <a:endParaRPr lang="zh-CN" altLang="en-US">
              <a:solidFill>
                <a:srgbClr val="0000FF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D72D32D8-8F8B-4CDC-8CBD-659EDF693448}"/>
              </a:ext>
            </a:extLst>
          </p:cNvPr>
          <p:cNvSpPr/>
          <p:nvPr/>
        </p:nvSpPr>
        <p:spPr>
          <a:xfrm>
            <a:off x="8972380" y="3351381"/>
            <a:ext cx="471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0000FF"/>
                </a:solidFill>
                <a:latin typeface="Times New Roman" pitchFamily="18" charset="0"/>
              </a:rPr>
              <a:t>5Ω</a:t>
            </a:r>
            <a:endParaRPr lang="zh-CN" altLang="en-US">
              <a:solidFill>
                <a:srgbClr val="0000FF"/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076518A6-72FA-4624-9264-2C5EBC48DEB6}"/>
              </a:ext>
            </a:extLst>
          </p:cNvPr>
          <p:cNvSpPr/>
          <p:nvPr/>
        </p:nvSpPr>
        <p:spPr>
          <a:xfrm>
            <a:off x="9770994" y="2088118"/>
            <a:ext cx="6584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>
                <a:solidFill>
                  <a:srgbClr val="0000FF"/>
                </a:solidFill>
                <a:latin typeface="Times New Roman" pitchFamily="18" charset="0"/>
              </a:rPr>
              <a:t>10Ω</a:t>
            </a:r>
            <a:endParaRPr lang="zh-CN" altLang="en-US">
              <a:solidFill>
                <a:srgbClr val="0000FF"/>
              </a:solidFill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CDE9BD6B-6DAE-414A-8906-33BB79B132DE}"/>
              </a:ext>
            </a:extLst>
          </p:cNvPr>
          <p:cNvSpPr/>
          <p:nvPr/>
        </p:nvSpPr>
        <p:spPr>
          <a:xfrm>
            <a:off x="7421986" y="1635413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0000FF"/>
                </a:solidFill>
                <a:latin typeface="Times New Roman" pitchFamily="18" charset="0"/>
              </a:rPr>
              <a:t>甲</a:t>
            </a:r>
            <a:endParaRPr lang="zh-CN" altLang="en-US" sz="3200">
              <a:solidFill>
                <a:srgbClr val="0000FF"/>
              </a:solidFill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C1D50714-7610-4B25-960F-3FBCC2BAD9B2}"/>
              </a:ext>
            </a:extLst>
          </p:cNvPr>
          <p:cNvSpPr/>
          <p:nvPr/>
        </p:nvSpPr>
        <p:spPr>
          <a:xfrm>
            <a:off x="9239462" y="1663940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0000FF"/>
                </a:solidFill>
                <a:latin typeface="Times New Roman" pitchFamily="18" charset="0"/>
              </a:rPr>
              <a:t>乙</a:t>
            </a:r>
            <a:endParaRPr lang="zh-CN" altLang="en-US" sz="3200">
              <a:solidFill>
                <a:srgbClr val="0000FF"/>
              </a:solidFill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4740B53B-6365-44D5-A569-2C57999DDFEC}"/>
              </a:ext>
            </a:extLst>
          </p:cNvPr>
          <p:cNvSpPr/>
          <p:nvPr/>
        </p:nvSpPr>
        <p:spPr>
          <a:xfrm>
            <a:off x="8913470" y="3571263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0000FF"/>
                </a:solidFill>
                <a:latin typeface="Times New Roman" pitchFamily="18" charset="0"/>
              </a:rPr>
              <a:t>丙</a:t>
            </a:r>
            <a:endParaRPr lang="zh-CN" altLang="en-US" sz="3200">
              <a:solidFill>
                <a:srgbClr val="0000FF"/>
              </a:solidFill>
            </a:endParaRPr>
          </a:p>
        </p:txBody>
      </p:sp>
      <p:sp>
        <p:nvSpPr>
          <p:cNvPr id="89" name="矩形 88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CCDC0359-2362-43E9-AD5A-2D34997EC73F}"/>
              </a:ext>
            </a:extLst>
          </p:cNvPr>
          <p:cNvSpPr/>
          <p:nvPr/>
        </p:nvSpPr>
        <p:spPr>
          <a:xfrm>
            <a:off x="727029" y="2485370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</a:rPr>
              <a:t>甲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1C4F681-C1C4-4245-8A70-E3EA347C9983}"/>
              </a:ext>
            </a:extLst>
          </p:cNvPr>
          <p:cNvSpPr/>
          <p:nvPr/>
        </p:nvSpPr>
        <p:spPr>
          <a:xfrm>
            <a:off x="1843559" y="2485370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</a:rPr>
              <a:t>乙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91" name="矩形 90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141CCC3-84FD-4C89-B5AD-0AEE469CB11D}"/>
              </a:ext>
            </a:extLst>
          </p:cNvPr>
          <p:cNvSpPr/>
          <p:nvPr/>
        </p:nvSpPr>
        <p:spPr>
          <a:xfrm>
            <a:off x="2385977" y="3428325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</a:rPr>
              <a:t>甲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92" name="矩形 9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9E4A72D5-F07D-40AB-B343-165D56425059}"/>
              </a:ext>
            </a:extLst>
          </p:cNvPr>
          <p:cNvSpPr/>
          <p:nvPr/>
        </p:nvSpPr>
        <p:spPr>
          <a:xfrm>
            <a:off x="3502507" y="3428325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</a:rPr>
              <a:t>丙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93" name="矩形 9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898BFE9F-99D0-480A-A813-12351634A806}"/>
              </a:ext>
            </a:extLst>
          </p:cNvPr>
          <p:cNvSpPr/>
          <p:nvPr/>
        </p:nvSpPr>
        <p:spPr>
          <a:xfrm>
            <a:off x="6004299" y="5334127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</a:rPr>
              <a:t>通电时间</a:t>
            </a:r>
            <a:endParaRPr lang="zh-CN" altLang="en-US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7243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8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0" presetClass="entr" presetSubtype="0" fill="hold" grpId="15" nodeType="afterEffect"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1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0" presetClass="entr" presetSubtype="0" fill="hold" grpId="17" nodeType="afterEffect"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1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7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7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07 3.7037E-06 L -8.33333E-07 -0.05579" pathEditMode="relative" rAng="0" ptsTypes="AA">
                                      <p:cBhvr>
                                        <p:cTn id="18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01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07 -2.59259E-06 L 4.16667E-07 -0.01273" pathEditMode="relative" rAng="0" ptsTypes="AA">
                                      <p:cBhvr>
                                        <p:cTn id="189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48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06 -2.59259E-06 L -1.45833E-06 -0.03518" pathEditMode="relative" rAng="0" ptsTypes="AA">
                                      <p:cBhvr>
                                        <p:cTn id="191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1"/>
      <p:bldP spid="2" grpId="2" animBg="1"/>
      <p:bldP spid="6" grpId="3" animBg="1"/>
      <p:bldP spid="7" grpId="4" animBg="1"/>
      <p:bldP spid="8" grpId="5" animBg="1"/>
      <p:bldP spid="9" grpId="6" animBg="1"/>
      <p:bldP spid="17" grpId="7" animBg="1"/>
      <p:bldP spid="18" grpId="8"/>
      <p:bldP spid="19" grpId="9"/>
      <p:bldP spid="20" grpId="10"/>
      <p:bldP spid="21" grpId="11"/>
      <p:bldP spid="22" grpId="12"/>
      <p:bldP spid="23" grpId="13"/>
      <p:bldP spid="89" grpId="14"/>
      <p:bldP spid="90" grpId="15"/>
      <p:bldP spid="91" grpId="16"/>
      <p:bldP spid="92" grpId="17"/>
      <p:bldP spid="93" grpId="18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C1F17EE2-5ADF-440C-BCE8-C2A38FC70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269" y="219808"/>
            <a:ext cx="7303788" cy="637442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>
                <a:latin typeface="Times New Roman" pitchFamily="18" charset="0"/>
              </a:rPr>
              <a:t>（</a:t>
            </a:r>
            <a:r>
              <a:rPr lang="en-US" altLang="zh-CN" sz="3200">
                <a:latin typeface="Times New Roman" pitchFamily="18" charset="0"/>
              </a:rPr>
              <a:t>4</a:t>
            </a:r>
            <a:r>
              <a:rPr lang="zh-CN" altLang="en-US" sz="3200">
                <a:latin typeface="Times New Roman" pitchFamily="18" charset="0"/>
              </a:rPr>
              <a:t>）进行实验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>
                <a:latin typeface="Times New Roman" pitchFamily="18" charset="0"/>
              </a:rPr>
              <a:t>（</a:t>
            </a:r>
            <a:r>
              <a:rPr lang="en-US" altLang="zh-CN" sz="3200">
                <a:latin typeface="Times New Roman" pitchFamily="18" charset="0"/>
              </a:rPr>
              <a:t>5</a:t>
            </a:r>
            <a:r>
              <a:rPr lang="zh-CN" altLang="en-US" sz="3200">
                <a:latin typeface="Times New Roman" pitchFamily="18" charset="0"/>
              </a:rPr>
              <a:t>）分析论证：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>
                <a:latin typeface="Times New Roman" pitchFamily="18" charset="0"/>
              </a:rPr>
              <a:t>①</a:t>
            </a:r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</a:rPr>
              <a:t>在相等时间内，电流相同时，电阻越大，导体产生的热量越多</a:t>
            </a:r>
            <a:r>
              <a:rPr lang="zh-CN" altLang="en-US" sz="3200">
                <a:latin typeface="Times New Roman" pitchFamily="18" charset="0"/>
              </a:rPr>
              <a:t>；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>
                <a:latin typeface="Times New Roman" pitchFamily="18" charset="0"/>
              </a:rPr>
              <a:t>②</a:t>
            </a:r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</a:rPr>
              <a:t>在相等时间内，电阻相同时，电流越大，导体产生的热量越多</a:t>
            </a:r>
            <a:r>
              <a:rPr lang="zh-CN" altLang="en-US" sz="3200">
                <a:latin typeface="Times New Roman" pitchFamily="18" charset="0"/>
              </a:rPr>
              <a:t>；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>
                <a:latin typeface="Times New Roman" pitchFamily="18" charset="0"/>
              </a:rPr>
              <a:t>③</a:t>
            </a:r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</a:rPr>
              <a:t>在电阻及通过导体的电流一定时，通电时间越长，导体产生的热量越多</a:t>
            </a:r>
            <a:r>
              <a:rPr lang="zh-CN" altLang="en-US" sz="3200">
                <a:latin typeface="Times New Roman" pitchFamily="18" charset="0"/>
              </a:rPr>
              <a:t>。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8059942D-E812-4F3E-B766-05D5D18CE6DE}"/>
              </a:ext>
            </a:extLst>
          </p:cNvPr>
          <p:cNvCxnSpPr/>
          <p:nvPr/>
        </p:nvCxnSpPr>
        <p:spPr>
          <a:xfrm flipH="1" flipV="1">
            <a:off x="9125066" y="1826939"/>
            <a:ext cx="0" cy="59424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5A7DC8E-68B8-445E-BBA1-511D0AFE457E}"/>
              </a:ext>
            </a:extLst>
          </p:cNvPr>
          <p:cNvCxnSpPr/>
          <p:nvPr/>
        </p:nvCxnSpPr>
        <p:spPr>
          <a:xfrm flipH="1" flipV="1">
            <a:off x="10968153" y="1826939"/>
            <a:ext cx="0" cy="59424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07BDCD7D-A23C-4996-8476-AED5E7D89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8402" y="4333178"/>
            <a:ext cx="1747694" cy="70509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D560BED-322E-433A-88CB-8A89EDFA9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1997" y="1386540"/>
            <a:ext cx="658414" cy="1776701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70D3480E-0B85-40CD-A8EE-189D66D0BA33}"/>
              </a:ext>
            </a:extLst>
          </p:cNvPr>
          <p:cNvCxnSpPr/>
          <p:nvPr/>
        </p:nvCxnSpPr>
        <p:spPr>
          <a:xfrm flipH="1" flipV="1">
            <a:off x="10126209" y="3095099"/>
            <a:ext cx="0" cy="59424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41C17FF-8943-44C8-854E-24820B94F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6011" y="1386541"/>
            <a:ext cx="658414" cy="177670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5CFF5F62-5476-4C1C-A2BF-FB59368D2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4189" y="2649804"/>
            <a:ext cx="658414" cy="177670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5DF213E2-01F9-485D-8559-5151946905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0523" y="4515450"/>
            <a:ext cx="1066440" cy="59428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6A91DCE9-3D11-41F4-A1D8-8A83D0AA93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0523" y="4335701"/>
            <a:ext cx="1047858" cy="767002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C9B8B482-B9A4-4658-AB75-5CA39899641B}"/>
              </a:ext>
            </a:extLst>
          </p:cNvPr>
          <p:cNvSpPr/>
          <p:nvPr/>
        </p:nvSpPr>
        <p:spPr>
          <a:xfrm>
            <a:off x="9623877" y="4806580"/>
            <a:ext cx="1092200" cy="119916"/>
          </a:xfrm>
          <a:custGeom>
            <a:avLst/>
            <a:gdLst>
              <a:gd name="connsiteX0" fmla="*/ 0 w 1092200"/>
              <a:gd name="connsiteY0" fmla="*/ 30516 h 119916"/>
              <a:gd name="connsiteX1" fmla="*/ 184150 w 1092200"/>
              <a:gd name="connsiteY1" fmla="*/ 5116 h 119916"/>
              <a:gd name="connsiteX2" fmla="*/ 527050 w 1092200"/>
              <a:gd name="connsiteY2" fmla="*/ 119416 h 119916"/>
              <a:gd name="connsiteX3" fmla="*/ 1092200 w 1092200"/>
              <a:gd name="connsiteY3" fmla="*/ 49566 h 119916"/>
              <a:gd name="connsiteX4" fmla="*/ 1092200 w 1092200"/>
              <a:gd name="connsiteY4" fmla="*/ 49566 h 119916"/>
              <a:gd name="connsiteX5" fmla="*/ 1092200 w 1092200"/>
              <a:gd name="connsiteY5" fmla="*/ 49566 h 119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200" h="119916">
                <a:moveTo>
                  <a:pt x="0" y="30516"/>
                </a:moveTo>
                <a:cubicBezTo>
                  <a:pt x="48154" y="10407"/>
                  <a:pt x="96308" y="-9701"/>
                  <a:pt x="184150" y="5116"/>
                </a:cubicBezTo>
                <a:cubicBezTo>
                  <a:pt x="271992" y="19933"/>
                  <a:pt x="375708" y="112008"/>
                  <a:pt x="527050" y="119416"/>
                </a:cubicBezTo>
                <a:cubicBezTo>
                  <a:pt x="678392" y="126824"/>
                  <a:pt x="1092200" y="49566"/>
                  <a:pt x="1092200" y="49566"/>
                </a:cubicBezTo>
                <a:lnTo>
                  <a:pt x="1092200" y="49566"/>
                </a:lnTo>
                <a:lnTo>
                  <a:pt x="1092200" y="49566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C8CC2CD0-5E86-4B5B-AF53-9673AA9B5249}"/>
              </a:ext>
            </a:extLst>
          </p:cNvPr>
          <p:cNvSpPr/>
          <p:nvPr/>
        </p:nvSpPr>
        <p:spPr>
          <a:xfrm>
            <a:off x="10233476" y="3217846"/>
            <a:ext cx="1598277" cy="1683545"/>
          </a:xfrm>
          <a:custGeom>
            <a:avLst/>
            <a:gdLst>
              <a:gd name="connsiteX0" fmla="*/ 1104900 w 1598277"/>
              <a:gd name="connsiteY0" fmla="*/ 1644650 h 1683545"/>
              <a:gd name="connsiteX1" fmla="*/ 1511300 w 1598277"/>
              <a:gd name="connsiteY1" fmla="*/ 1593850 h 1683545"/>
              <a:gd name="connsiteX2" fmla="*/ 1549400 w 1598277"/>
              <a:gd name="connsiteY2" fmla="*/ 1028700 h 1683545"/>
              <a:gd name="connsiteX3" fmla="*/ 946150 w 1598277"/>
              <a:gd name="connsiteY3" fmla="*/ 361950 h 1683545"/>
              <a:gd name="connsiteX4" fmla="*/ 0 w 1598277"/>
              <a:gd name="connsiteY4" fmla="*/ 0 h 168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8277" h="1683545">
                <a:moveTo>
                  <a:pt x="1104900" y="1644650"/>
                </a:moveTo>
                <a:cubicBezTo>
                  <a:pt x="1245658" y="1707621"/>
                  <a:pt x="1437217" y="1696508"/>
                  <a:pt x="1511300" y="1593850"/>
                </a:cubicBezTo>
                <a:cubicBezTo>
                  <a:pt x="1585383" y="1491192"/>
                  <a:pt x="1643592" y="1234017"/>
                  <a:pt x="1549400" y="1028700"/>
                </a:cubicBezTo>
                <a:cubicBezTo>
                  <a:pt x="1455208" y="823383"/>
                  <a:pt x="1204383" y="533400"/>
                  <a:pt x="946150" y="361950"/>
                </a:cubicBezTo>
                <a:cubicBezTo>
                  <a:pt x="687917" y="190500"/>
                  <a:pt x="321204" y="68262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ED1BD1E0-5593-4637-A598-B007120F97F1}"/>
              </a:ext>
            </a:extLst>
          </p:cNvPr>
          <p:cNvSpPr/>
          <p:nvPr/>
        </p:nvSpPr>
        <p:spPr>
          <a:xfrm>
            <a:off x="10243001" y="1918492"/>
            <a:ext cx="1345773" cy="1375734"/>
          </a:xfrm>
          <a:custGeom>
            <a:avLst/>
            <a:gdLst>
              <a:gd name="connsiteX0" fmla="*/ 0 w 1345773"/>
              <a:gd name="connsiteY0" fmla="*/ 1326678 h 1409935"/>
              <a:gd name="connsiteX1" fmla="*/ 1111250 w 1345773"/>
              <a:gd name="connsiteY1" fmla="*/ 1362883 h 1409935"/>
              <a:gd name="connsiteX2" fmla="*/ 1343025 w 1345773"/>
              <a:gd name="connsiteY2" fmla="*/ 574203 h 1409935"/>
              <a:gd name="connsiteX3" fmla="*/ 1212850 w 1345773"/>
              <a:gd name="connsiteY3" fmla="*/ 71272 h 1409935"/>
              <a:gd name="connsiteX4" fmla="*/ 841375 w 1345773"/>
              <a:gd name="connsiteY4" fmla="*/ 44294 h 140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5773" h="1409935">
                <a:moveTo>
                  <a:pt x="0" y="1326678"/>
                </a:moveTo>
                <a:cubicBezTo>
                  <a:pt x="472281" y="1322884"/>
                  <a:pt x="887413" y="1488296"/>
                  <a:pt x="1111250" y="1362883"/>
                </a:cubicBezTo>
                <a:cubicBezTo>
                  <a:pt x="1335088" y="1237470"/>
                  <a:pt x="1326092" y="789471"/>
                  <a:pt x="1343025" y="574203"/>
                </a:cubicBezTo>
                <a:cubicBezTo>
                  <a:pt x="1359958" y="358935"/>
                  <a:pt x="1296458" y="159590"/>
                  <a:pt x="1212850" y="71272"/>
                </a:cubicBezTo>
                <a:cubicBezTo>
                  <a:pt x="1129242" y="-17046"/>
                  <a:pt x="987425" y="-20000"/>
                  <a:pt x="841375" y="4429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5E074B5B-9957-4500-8FB2-F9631ECC7C23}"/>
              </a:ext>
            </a:extLst>
          </p:cNvPr>
          <p:cNvSpPr/>
          <p:nvPr/>
        </p:nvSpPr>
        <p:spPr>
          <a:xfrm>
            <a:off x="9236527" y="1883539"/>
            <a:ext cx="1574800" cy="77008"/>
          </a:xfrm>
          <a:custGeom>
            <a:avLst/>
            <a:gdLst>
              <a:gd name="connsiteX0" fmla="*/ 1574800 w 1574800"/>
              <a:gd name="connsiteY0" fmla="*/ 77008 h 77008"/>
              <a:gd name="connsiteX1" fmla="*/ 1028700 w 1574800"/>
              <a:gd name="connsiteY1" fmla="*/ 808 h 77008"/>
              <a:gd name="connsiteX2" fmla="*/ 260350 w 1574800"/>
              <a:gd name="connsiteY2" fmla="*/ 38908 h 77008"/>
              <a:gd name="connsiteX3" fmla="*/ 0 w 1574800"/>
              <a:gd name="connsiteY3" fmla="*/ 70658 h 7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4800" h="77008">
                <a:moveTo>
                  <a:pt x="1574800" y="77008"/>
                </a:moveTo>
                <a:cubicBezTo>
                  <a:pt x="1444625" y="32558"/>
                  <a:pt x="1247775" y="7158"/>
                  <a:pt x="1028700" y="808"/>
                </a:cubicBezTo>
                <a:cubicBezTo>
                  <a:pt x="809625" y="-5542"/>
                  <a:pt x="431800" y="27266"/>
                  <a:pt x="260350" y="38908"/>
                </a:cubicBezTo>
                <a:cubicBezTo>
                  <a:pt x="88900" y="50550"/>
                  <a:pt x="40216" y="62191"/>
                  <a:pt x="0" y="70658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E07222C4-072B-4AEC-937D-7D6E00BB6866}"/>
              </a:ext>
            </a:extLst>
          </p:cNvPr>
          <p:cNvSpPr/>
          <p:nvPr/>
        </p:nvSpPr>
        <p:spPr>
          <a:xfrm>
            <a:off x="8448861" y="1912124"/>
            <a:ext cx="1517916" cy="1400308"/>
          </a:xfrm>
          <a:custGeom>
            <a:avLst/>
            <a:gdLst>
              <a:gd name="connsiteX0" fmla="*/ 489216 w 1517916"/>
              <a:gd name="connsiteY0" fmla="*/ 35722 h 1400308"/>
              <a:gd name="connsiteX1" fmla="*/ 184416 w 1517916"/>
              <a:gd name="connsiteY1" fmla="*/ 73822 h 1400308"/>
              <a:gd name="connsiteX2" fmla="*/ 266 w 1517916"/>
              <a:gd name="connsiteY2" fmla="*/ 696122 h 1400308"/>
              <a:gd name="connsiteX3" fmla="*/ 222516 w 1517916"/>
              <a:gd name="connsiteY3" fmla="*/ 1350172 h 1400308"/>
              <a:gd name="connsiteX4" fmla="*/ 1067066 w 1517916"/>
              <a:gd name="connsiteY4" fmla="*/ 1350172 h 1400308"/>
              <a:gd name="connsiteX5" fmla="*/ 1517916 w 1517916"/>
              <a:gd name="connsiteY5" fmla="*/ 1305722 h 1400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7916" h="1400308">
                <a:moveTo>
                  <a:pt x="489216" y="35722"/>
                </a:moveTo>
                <a:cubicBezTo>
                  <a:pt x="377562" y="-262"/>
                  <a:pt x="265908" y="-36245"/>
                  <a:pt x="184416" y="73822"/>
                </a:cubicBezTo>
                <a:cubicBezTo>
                  <a:pt x="102924" y="183889"/>
                  <a:pt x="-6084" y="483397"/>
                  <a:pt x="266" y="696122"/>
                </a:cubicBezTo>
                <a:cubicBezTo>
                  <a:pt x="6616" y="908847"/>
                  <a:pt x="44716" y="1241164"/>
                  <a:pt x="222516" y="1350172"/>
                </a:cubicBezTo>
                <a:cubicBezTo>
                  <a:pt x="400316" y="1459180"/>
                  <a:pt x="851166" y="1357580"/>
                  <a:pt x="1067066" y="1350172"/>
                </a:cubicBezTo>
                <a:cubicBezTo>
                  <a:pt x="1282966" y="1342764"/>
                  <a:pt x="1360753" y="1329534"/>
                  <a:pt x="1517916" y="130572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7DE0DBB-C26F-4B53-966A-90BED74A8257}"/>
              </a:ext>
            </a:extLst>
          </p:cNvPr>
          <p:cNvSpPr/>
          <p:nvPr/>
        </p:nvSpPr>
        <p:spPr>
          <a:xfrm>
            <a:off x="8016057" y="3236896"/>
            <a:ext cx="1950720" cy="1600200"/>
          </a:xfrm>
          <a:custGeom>
            <a:avLst/>
            <a:gdLst>
              <a:gd name="connsiteX0" fmla="*/ 1950720 w 1950720"/>
              <a:gd name="connsiteY0" fmla="*/ 0 h 1600200"/>
              <a:gd name="connsiteX1" fmla="*/ 1239520 w 1950720"/>
              <a:gd name="connsiteY1" fmla="*/ 222250 h 1600200"/>
              <a:gd name="connsiteX2" fmla="*/ 299720 w 1950720"/>
              <a:gd name="connsiteY2" fmla="*/ 565150 h 1600200"/>
              <a:gd name="connsiteX3" fmla="*/ 1270 w 1950720"/>
              <a:gd name="connsiteY3" fmla="*/ 1181100 h 1600200"/>
              <a:gd name="connsiteX4" fmla="*/ 210820 w 1950720"/>
              <a:gd name="connsiteY4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0720" h="1600200">
                <a:moveTo>
                  <a:pt x="1950720" y="0"/>
                </a:moveTo>
                <a:cubicBezTo>
                  <a:pt x="1602528" y="101600"/>
                  <a:pt x="1514687" y="128058"/>
                  <a:pt x="1239520" y="222250"/>
                </a:cubicBezTo>
                <a:cubicBezTo>
                  <a:pt x="964353" y="316442"/>
                  <a:pt x="506095" y="405342"/>
                  <a:pt x="299720" y="565150"/>
                </a:cubicBezTo>
                <a:cubicBezTo>
                  <a:pt x="93345" y="724958"/>
                  <a:pt x="16087" y="1008592"/>
                  <a:pt x="1270" y="1181100"/>
                </a:cubicBezTo>
                <a:cubicBezTo>
                  <a:pt x="-13547" y="1353608"/>
                  <a:pt x="103928" y="1481137"/>
                  <a:pt x="210820" y="16002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5922B6F-37B1-400F-80CA-C0FB49A7A0CD}"/>
              </a:ext>
            </a:extLst>
          </p:cNvPr>
          <p:cNvSpPr/>
          <p:nvPr/>
        </p:nvSpPr>
        <p:spPr>
          <a:xfrm>
            <a:off x="8885180" y="2851055"/>
            <a:ext cx="471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0000FF"/>
                </a:solidFill>
                <a:latin typeface="Times New Roman" pitchFamily="18" charset="0"/>
              </a:rPr>
              <a:t>5Ω</a:t>
            </a:r>
            <a:endParaRPr lang="zh-CN" altLang="en-US">
              <a:solidFill>
                <a:srgbClr val="0000FF"/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452C3745-49A9-4E40-8E33-C78A11AFDEFC}"/>
              </a:ext>
            </a:extLst>
          </p:cNvPr>
          <p:cNvSpPr/>
          <p:nvPr/>
        </p:nvSpPr>
        <p:spPr>
          <a:xfrm>
            <a:off x="9871357" y="4111777"/>
            <a:ext cx="471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0000FF"/>
                </a:solidFill>
                <a:latin typeface="Times New Roman" pitchFamily="18" charset="0"/>
              </a:rPr>
              <a:t>5Ω</a:t>
            </a:r>
            <a:endParaRPr lang="zh-CN" altLang="en-US">
              <a:solidFill>
                <a:srgbClr val="0000FF"/>
              </a:solidFill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EAFCF4B8-C834-48A5-9899-5D386DE2F60B}"/>
              </a:ext>
            </a:extLst>
          </p:cNvPr>
          <p:cNvSpPr/>
          <p:nvPr/>
        </p:nvSpPr>
        <p:spPr>
          <a:xfrm>
            <a:off x="10669971" y="2848514"/>
            <a:ext cx="6584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>
                <a:solidFill>
                  <a:srgbClr val="0000FF"/>
                </a:solidFill>
                <a:latin typeface="Times New Roman" pitchFamily="18" charset="0"/>
              </a:rPr>
              <a:t>10Ω</a:t>
            </a:r>
            <a:endParaRPr lang="zh-CN" altLang="en-US">
              <a:solidFill>
                <a:srgbClr val="0000FF"/>
              </a:solidFill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935716A6-6FF8-4E47-AF30-F29627336F26}"/>
              </a:ext>
            </a:extLst>
          </p:cNvPr>
          <p:cNvSpPr/>
          <p:nvPr/>
        </p:nvSpPr>
        <p:spPr>
          <a:xfrm>
            <a:off x="8320963" y="2395809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0000FF"/>
                </a:solidFill>
                <a:latin typeface="Times New Roman" pitchFamily="18" charset="0"/>
              </a:rPr>
              <a:t>甲</a:t>
            </a:r>
            <a:endParaRPr lang="zh-CN" altLang="en-US" sz="3200">
              <a:solidFill>
                <a:srgbClr val="0000FF"/>
              </a:solidFill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CA8F8DF-5529-41AC-AE97-4EBEA47FF2E2}"/>
              </a:ext>
            </a:extLst>
          </p:cNvPr>
          <p:cNvSpPr/>
          <p:nvPr/>
        </p:nvSpPr>
        <p:spPr>
          <a:xfrm>
            <a:off x="10138439" y="2424336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0000FF"/>
                </a:solidFill>
                <a:latin typeface="Times New Roman" pitchFamily="18" charset="0"/>
              </a:rPr>
              <a:t>乙</a:t>
            </a:r>
            <a:endParaRPr lang="zh-CN" altLang="en-US" sz="3200">
              <a:solidFill>
                <a:srgbClr val="0000FF"/>
              </a:solidFill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920D987-A701-42FF-9027-0B8FD4294A1F}"/>
              </a:ext>
            </a:extLst>
          </p:cNvPr>
          <p:cNvSpPr/>
          <p:nvPr/>
        </p:nvSpPr>
        <p:spPr>
          <a:xfrm>
            <a:off x="9812447" y="4331659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0000FF"/>
                </a:solidFill>
                <a:latin typeface="Times New Roman" pitchFamily="18" charset="0"/>
              </a:rPr>
              <a:t>丙</a:t>
            </a:r>
            <a:endParaRPr lang="zh-CN" altLang="en-US" sz="32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2995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06 4.07407E-06 L 1.04167E-06 -0.05579" pathEditMode="relative" rAng="0" ptsTypes="AA">
                                      <p:cBhvr>
                                        <p:cTn id="8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01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06 -2.22222E-06 L 2.5E-06 -0.01273" pathEditMode="relative" rAng="0" ptsTypes="AA">
                                      <p:cBhvr>
                                        <p:cTn id="8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48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07 -2.22222E-06 L 6.25E-07 -0.03518" pathEditMode="relative" rAng="0" ptsTypes="AA">
                                      <p:cBhvr>
                                        <p:cTn id="8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8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3" grpId="1" animBg="1"/>
      <p:bldP spid="14" grpId="2" animBg="1"/>
      <p:bldP spid="15" grpId="3" animBg="1"/>
      <p:bldP spid="16" grpId="4" animBg="1"/>
      <p:bldP spid="17" grpId="5" animBg="1"/>
      <p:bldP spid="18" grpId="6" animBg="1"/>
      <p:bldP spid="19" grpId="7"/>
      <p:bldP spid="20" grpId="8"/>
      <p:bldP spid="21" grpId="9"/>
      <p:bldP spid="22" grpId="10"/>
      <p:bldP spid="23" grpId="11"/>
      <p:bldP spid="24" grpId="1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C1F17EE2-5ADF-440C-BCE8-C2A38FC70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044" y="367765"/>
            <a:ext cx="11242307" cy="562676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3200">
                <a:latin typeface="Times New Roman" pitchFamily="18" charset="0"/>
              </a:rPr>
              <a:t>3.</a:t>
            </a:r>
            <a:r>
              <a:rPr lang="zh-CN" altLang="en-US" sz="3200">
                <a:latin typeface="Times New Roman" pitchFamily="18" charset="0"/>
              </a:rPr>
              <a:t>理性探究：热效应与电阻的关系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200">
                <a:latin typeface="Times New Roman" pitchFamily="18" charset="0"/>
              </a:rPr>
              <a:t>根据</a:t>
            </a:r>
            <a:r>
              <a:rPr lang="en-US" altLang="zh-CN" sz="3200" i="1">
                <a:latin typeface="Times New Roman" pitchFamily="18" charset="0"/>
              </a:rPr>
              <a:t>W</a:t>
            </a:r>
            <a:r>
              <a:rPr lang="zh-CN" altLang="en-US" sz="3200">
                <a:latin typeface="Times New Roman" pitchFamily="18" charset="0"/>
              </a:rPr>
              <a:t>＝</a:t>
            </a:r>
            <a:r>
              <a:rPr lang="en-US" altLang="zh-CN" sz="3200" i="1" err="1">
                <a:latin typeface="Times New Roman" pitchFamily="18" charset="0"/>
              </a:rPr>
              <a:t>UIt</a:t>
            </a:r>
            <a:r>
              <a:rPr lang="zh-CN" altLang="en-US" sz="3200">
                <a:latin typeface="Times New Roman" pitchFamily="18" charset="0"/>
              </a:rPr>
              <a:t>及欧姆定律</a:t>
            </a:r>
            <a:r>
              <a:rPr lang="en-US" altLang="zh-CN" sz="3200" i="1">
                <a:latin typeface="Times New Roman" pitchFamily="18" charset="0"/>
              </a:rPr>
              <a:t>U</a:t>
            </a:r>
            <a:r>
              <a:rPr lang="zh-CN" altLang="en-US" sz="3200">
                <a:latin typeface="Times New Roman" pitchFamily="18" charset="0"/>
              </a:rPr>
              <a:t>＝</a:t>
            </a:r>
            <a:r>
              <a:rPr lang="en-US" altLang="zh-CN" sz="3200" i="1">
                <a:latin typeface="Times New Roman" pitchFamily="18" charset="0"/>
              </a:rPr>
              <a:t>IR</a:t>
            </a:r>
            <a:r>
              <a:rPr lang="zh-CN" altLang="en-US" sz="3200">
                <a:latin typeface="Times New Roman" pitchFamily="18" charset="0"/>
              </a:rPr>
              <a:t>知：</a:t>
            </a:r>
            <a:r>
              <a:rPr lang="en-US" altLang="zh-CN" sz="3200" i="1">
                <a:solidFill>
                  <a:srgbClr val="FF0000"/>
                </a:solidFill>
                <a:latin typeface="Times New Roman" pitchFamily="18" charset="0"/>
              </a:rPr>
              <a:t>W</a:t>
            </a:r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</a:rPr>
              <a:t>＝</a:t>
            </a:r>
            <a:r>
              <a:rPr lang="en-US" altLang="zh-CN" sz="3200" i="1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n-US" altLang="zh-CN" sz="3200" baseline="3000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zh-CN" sz="3200" i="1">
                <a:solidFill>
                  <a:srgbClr val="FF0000"/>
                </a:solidFill>
                <a:latin typeface="Times New Roman" pitchFamily="18" charset="0"/>
              </a:rPr>
              <a:t>Rt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200">
                <a:latin typeface="Times New Roman" pitchFamily="18" charset="0"/>
              </a:rPr>
              <a:t>电流通过电阻时将</a:t>
            </a:r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</a:rPr>
              <a:t>电能全部转化为内能</a:t>
            </a:r>
            <a:r>
              <a:rPr lang="zh-CN" altLang="en-US" sz="3200">
                <a:latin typeface="Times New Roman" pitchFamily="18" charset="0"/>
              </a:rPr>
              <a:t>，所以</a:t>
            </a:r>
            <a:r>
              <a:rPr lang="en-US" altLang="zh-CN" sz="3200" i="1">
                <a:solidFill>
                  <a:srgbClr val="FF0000"/>
                </a:solidFill>
                <a:latin typeface="Times New Roman" pitchFamily="18" charset="0"/>
              </a:rPr>
              <a:t>W</a:t>
            </a:r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</a:rPr>
              <a:t>＝</a:t>
            </a:r>
            <a:r>
              <a:rPr lang="en-US" altLang="zh-CN" sz="3200" i="1">
                <a:solidFill>
                  <a:srgbClr val="FF0000"/>
                </a:solidFill>
                <a:latin typeface="Times New Roman" pitchFamily="18" charset="0"/>
              </a:rPr>
              <a:t>Q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200">
                <a:latin typeface="Times New Roman" pitchFamily="18" charset="0"/>
              </a:rPr>
              <a:t>故：</a:t>
            </a:r>
            <a:r>
              <a:rPr lang="en-US" altLang="zh-CN" sz="3200" i="1">
                <a:solidFill>
                  <a:srgbClr val="FF0000"/>
                </a:solidFill>
                <a:latin typeface="Times New Roman" pitchFamily="18" charset="0"/>
              </a:rPr>
              <a:t>Q</a:t>
            </a:r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</a:rPr>
              <a:t>＝</a:t>
            </a:r>
            <a:r>
              <a:rPr lang="en-US" altLang="zh-CN" sz="3200" i="1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n-US" altLang="zh-CN" sz="3200" baseline="3000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zh-CN" sz="3200" i="1">
                <a:solidFill>
                  <a:srgbClr val="FF0000"/>
                </a:solidFill>
                <a:latin typeface="Times New Roman" pitchFamily="18" charset="0"/>
              </a:rPr>
              <a:t>Rt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200">
                <a:solidFill>
                  <a:srgbClr val="0000CC"/>
                </a:solidFill>
                <a:latin typeface="Times New Roman" pitchFamily="18" charset="0"/>
              </a:rPr>
              <a:t>因为</a:t>
            </a:r>
            <a:r>
              <a:rPr lang="en-US" altLang="zh-CN" sz="3200" i="1">
                <a:solidFill>
                  <a:srgbClr val="0000CC"/>
                </a:solidFill>
                <a:latin typeface="Times New Roman" pitchFamily="18" charset="0"/>
              </a:rPr>
              <a:t>I</a:t>
            </a:r>
            <a:r>
              <a:rPr lang="en-US" altLang="zh-CN" sz="3200" baseline="-25000">
                <a:solidFill>
                  <a:srgbClr val="0000CC"/>
                </a:solidFill>
                <a:latin typeface="Times New Roman" pitchFamily="18" charset="0"/>
              </a:rPr>
              <a:t>1</a:t>
            </a:r>
            <a:r>
              <a:rPr lang="zh-CN" altLang="en-US" sz="3200">
                <a:solidFill>
                  <a:srgbClr val="0000CC"/>
                </a:solidFill>
                <a:latin typeface="Times New Roman" pitchFamily="18" charset="0"/>
              </a:rPr>
              <a:t>＝</a:t>
            </a:r>
            <a:r>
              <a:rPr lang="en-US" altLang="zh-CN" sz="3200" i="1">
                <a:solidFill>
                  <a:srgbClr val="0000CC"/>
                </a:solidFill>
                <a:latin typeface="Times New Roman" pitchFamily="18" charset="0"/>
              </a:rPr>
              <a:t>I</a:t>
            </a:r>
            <a:r>
              <a:rPr lang="en-US" altLang="zh-CN" sz="3200" baseline="-25000">
                <a:solidFill>
                  <a:srgbClr val="0000CC"/>
                </a:solidFill>
                <a:latin typeface="Times New Roman" pitchFamily="18" charset="0"/>
              </a:rPr>
              <a:t>2</a:t>
            </a:r>
            <a:r>
              <a:rPr lang="zh-CN" altLang="en-US" sz="3200">
                <a:solidFill>
                  <a:srgbClr val="0000CC"/>
                </a:solidFill>
                <a:latin typeface="Times New Roman" pitchFamily="18" charset="0"/>
              </a:rPr>
              <a:t>，</a:t>
            </a:r>
            <a:r>
              <a:rPr lang="en-US" altLang="zh-CN" sz="3200" i="1">
                <a:solidFill>
                  <a:srgbClr val="0000CC"/>
                </a:solidFill>
                <a:latin typeface="Times New Roman" pitchFamily="18" charset="0"/>
              </a:rPr>
              <a:t>t</a:t>
            </a:r>
            <a:r>
              <a:rPr lang="en-US" altLang="zh-CN" sz="3200" baseline="-25000">
                <a:solidFill>
                  <a:srgbClr val="0000CC"/>
                </a:solidFill>
                <a:latin typeface="Times New Roman" pitchFamily="18" charset="0"/>
              </a:rPr>
              <a:t>1</a:t>
            </a:r>
            <a:r>
              <a:rPr lang="zh-CN" altLang="en-US" sz="3200">
                <a:solidFill>
                  <a:srgbClr val="0000CC"/>
                </a:solidFill>
                <a:latin typeface="Times New Roman" pitchFamily="18" charset="0"/>
              </a:rPr>
              <a:t>＝</a:t>
            </a:r>
            <a:r>
              <a:rPr lang="en-US" altLang="zh-CN" sz="3200" i="1">
                <a:solidFill>
                  <a:srgbClr val="0000CC"/>
                </a:solidFill>
                <a:latin typeface="Times New Roman" pitchFamily="18" charset="0"/>
              </a:rPr>
              <a:t>t</a:t>
            </a:r>
            <a:r>
              <a:rPr lang="en-US" altLang="zh-CN" sz="3200" baseline="-25000">
                <a:solidFill>
                  <a:srgbClr val="0000CC"/>
                </a:solidFill>
                <a:latin typeface="Times New Roman" pitchFamily="18" charset="0"/>
              </a:rPr>
              <a:t>2</a:t>
            </a:r>
            <a:r>
              <a:rPr lang="zh-CN" altLang="en-US" sz="3200">
                <a:solidFill>
                  <a:srgbClr val="0000CC"/>
                </a:solidFill>
                <a:latin typeface="Times New Roman" pitchFamily="18" charset="0"/>
              </a:rPr>
              <a:t>，</a:t>
            </a:r>
            <a:r>
              <a:rPr lang="en-US" altLang="zh-CN" sz="3200" i="1">
                <a:solidFill>
                  <a:srgbClr val="0000CC"/>
                </a:solidFill>
                <a:latin typeface="Times New Roman" pitchFamily="18" charset="0"/>
              </a:rPr>
              <a:t>R</a:t>
            </a:r>
            <a:r>
              <a:rPr lang="en-US" altLang="zh-CN" sz="3200" baseline="-25000">
                <a:solidFill>
                  <a:srgbClr val="0000CC"/>
                </a:solidFill>
                <a:latin typeface="Times New Roman" pitchFamily="18" charset="0"/>
              </a:rPr>
              <a:t>1</a:t>
            </a:r>
            <a:r>
              <a:rPr lang="zh-CN" altLang="en-US" sz="3200">
                <a:solidFill>
                  <a:srgbClr val="0000CC"/>
                </a:solidFill>
                <a:latin typeface="Times New Roman" pitchFamily="18" charset="0"/>
              </a:rPr>
              <a:t>＜</a:t>
            </a:r>
            <a:r>
              <a:rPr lang="en-US" altLang="zh-CN" sz="3200" i="1">
                <a:solidFill>
                  <a:srgbClr val="0000CC"/>
                </a:solidFill>
                <a:latin typeface="Times New Roman" pitchFamily="18" charset="0"/>
              </a:rPr>
              <a:t>R</a:t>
            </a:r>
            <a:r>
              <a:rPr lang="en-US" altLang="zh-CN" sz="3200" baseline="-25000">
                <a:solidFill>
                  <a:srgbClr val="0000CC"/>
                </a:solidFill>
                <a:latin typeface="Times New Roman" pitchFamily="18" charset="0"/>
              </a:rPr>
              <a:t>2</a:t>
            </a:r>
            <a:r>
              <a:rPr lang="zh-CN" altLang="en-US" sz="3200">
                <a:solidFill>
                  <a:srgbClr val="0000CC"/>
                </a:solidFill>
                <a:latin typeface="Times New Roman" pitchFamily="18" charset="0"/>
              </a:rPr>
              <a:t>，</a:t>
            </a:r>
            <a:r>
              <a:rPr lang="en-US" altLang="zh-CN" sz="320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zh-CN" altLang="en-US" sz="3200">
                <a:solidFill>
                  <a:srgbClr val="0000CC"/>
                </a:solidFill>
                <a:latin typeface="Times New Roman" pitchFamily="18" charset="0"/>
              </a:rPr>
              <a:t>故</a:t>
            </a:r>
            <a:r>
              <a:rPr lang="en-US" altLang="zh-CN" sz="3200" i="1">
                <a:solidFill>
                  <a:srgbClr val="0000CC"/>
                </a:solidFill>
                <a:latin typeface="Times New Roman" pitchFamily="18" charset="0"/>
              </a:rPr>
              <a:t>Q</a:t>
            </a:r>
            <a:r>
              <a:rPr lang="en-US" altLang="zh-CN" sz="3200" baseline="-25000">
                <a:solidFill>
                  <a:srgbClr val="0000CC"/>
                </a:solidFill>
                <a:latin typeface="Times New Roman" pitchFamily="18" charset="0"/>
              </a:rPr>
              <a:t>1</a:t>
            </a:r>
            <a:r>
              <a:rPr lang="zh-CN" altLang="en-US" sz="3200">
                <a:solidFill>
                  <a:srgbClr val="0000CC"/>
                </a:solidFill>
                <a:latin typeface="Times New Roman" pitchFamily="18" charset="0"/>
              </a:rPr>
              <a:t>＜</a:t>
            </a:r>
            <a:r>
              <a:rPr lang="en-US" altLang="zh-CN" sz="3200" i="1">
                <a:solidFill>
                  <a:srgbClr val="0000CC"/>
                </a:solidFill>
                <a:latin typeface="Times New Roman" pitchFamily="18" charset="0"/>
              </a:rPr>
              <a:t>Q</a:t>
            </a:r>
            <a:r>
              <a:rPr lang="en-US" altLang="zh-CN" sz="3200" baseline="-25000">
                <a:solidFill>
                  <a:srgbClr val="0000CC"/>
                </a:solidFill>
                <a:latin typeface="Times New Roman" pitchFamily="18" charset="0"/>
              </a:rPr>
              <a:t>2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200">
                <a:solidFill>
                  <a:srgbClr val="0000CC"/>
                </a:solidFill>
                <a:latin typeface="Times New Roman" pitchFamily="18" charset="0"/>
              </a:rPr>
              <a:t>因为</a:t>
            </a:r>
            <a:r>
              <a:rPr lang="en-US" altLang="zh-CN" sz="3200" i="1">
                <a:solidFill>
                  <a:srgbClr val="0000CC"/>
                </a:solidFill>
                <a:latin typeface="Times New Roman" pitchFamily="18" charset="0"/>
              </a:rPr>
              <a:t>R</a:t>
            </a:r>
            <a:r>
              <a:rPr lang="en-US" altLang="zh-CN" sz="3200" baseline="-25000">
                <a:solidFill>
                  <a:srgbClr val="0000CC"/>
                </a:solidFill>
                <a:latin typeface="Times New Roman" pitchFamily="18" charset="0"/>
              </a:rPr>
              <a:t>1</a:t>
            </a:r>
            <a:r>
              <a:rPr lang="zh-CN" altLang="en-US" sz="3200">
                <a:solidFill>
                  <a:srgbClr val="0000CC"/>
                </a:solidFill>
                <a:latin typeface="Times New Roman" pitchFamily="18" charset="0"/>
              </a:rPr>
              <a:t>＝</a:t>
            </a:r>
            <a:r>
              <a:rPr lang="en-US" altLang="zh-CN" sz="3200" i="1">
                <a:solidFill>
                  <a:srgbClr val="0000CC"/>
                </a:solidFill>
                <a:latin typeface="Times New Roman" pitchFamily="18" charset="0"/>
              </a:rPr>
              <a:t>R</a:t>
            </a:r>
            <a:r>
              <a:rPr lang="en-US" altLang="zh-CN" sz="3200" baseline="-25000">
                <a:solidFill>
                  <a:srgbClr val="0000CC"/>
                </a:solidFill>
                <a:latin typeface="Times New Roman" pitchFamily="18" charset="0"/>
              </a:rPr>
              <a:t>3</a:t>
            </a:r>
            <a:r>
              <a:rPr lang="zh-CN" altLang="en-US" sz="3200">
                <a:solidFill>
                  <a:srgbClr val="0000CC"/>
                </a:solidFill>
                <a:latin typeface="Times New Roman" pitchFamily="18" charset="0"/>
              </a:rPr>
              <a:t>，</a:t>
            </a:r>
            <a:r>
              <a:rPr lang="en-US" altLang="zh-CN" sz="3200" i="1">
                <a:solidFill>
                  <a:srgbClr val="0000CC"/>
                </a:solidFill>
                <a:latin typeface="Times New Roman" pitchFamily="18" charset="0"/>
              </a:rPr>
              <a:t>t</a:t>
            </a:r>
            <a:r>
              <a:rPr lang="en-US" altLang="zh-CN" sz="3200" baseline="-25000">
                <a:solidFill>
                  <a:srgbClr val="0000CC"/>
                </a:solidFill>
                <a:latin typeface="Times New Roman" pitchFamily="18" charset="0"/>
              </a:rPr>
              <a:t>1</a:t>
            </a:r>
            <a:r>
              <a:rPr lang="zh-CN" altLang="en-US" sz="3200">
                <a:solidFill>
                  <a:srgbClr val="0000CC"/>
                </a:solidFill>
                <a:latin typeface="Times New Roman" pitchFamily="18" charset="0"/>
              </a:rPr>
              <a:t>＝</a:t>
            </a:r>
            <a:r>
              <a:rPr lang="en-US" altLang="zh-CN" sz="3200" i="1">
                <a:solidFill>
                  <a:srgbClr val="0000CC"/>
                </a:solidFill>
                <a:latin typeface="Times New Roman" pitchFamily="18" charset="0"/>
              </a:rPr>
              <a:t>t</a:t>
            </a:r>
            <a:r>
              <a:rPr lang="en-US" altLang="zh-CN" sz="3200" baseline="-25000">
                <a:solidFill>
                  <a:srgbClr val="0000CC"/>
                </a:solidFill>
                <a:latin typeface="Times New Roman" pitchFamily="18" charset="0"/>
              </a:rPr>
              <a:t>3</a:t>
            </a:r>
            <a:r>
              <a:rPr lang="zh-CN" altLang="en-US" sz="3200">
                <a:solidFill>
                  <a:srgbClr val="0000CC"/>
                </a:solidFill>
                <a:latin typeface="Times New Roman" pitchFamily="18" charset="0"/>
              </a:rPr>
              <a:t>，</a:t>
            </a:r>
            <a:r>
              <a:rPr lang="en-US" altLang="zh-CN" sz="3200" i="1">
                <a:solidFill>
                  <a:srgbClr val="0000CC"/>
                </a:solidFill>
                <a:latin typeface="Times New Roman" pitchFamily="18" charset="0"/>
              </a:rPr>
              <a:t>I</a:t>
            </a:r>
            <a:r>
              <a:rPr lang="en-US" altLang="zh-CN" sz="3200" baseline="-25000">
                <a:solidFill>
                  <a:srgbClr val="0000CC"/>
                </a:solidFill>
                <a:latin typeface="Times New Roman" pitchFamily="18" charset="0"/>
              </a:rPr>
              <a:t>1</a:t>
            </a:r>
            <a:r>
              <a:rPr lang="zh-CN" altLang="en-US" sz="3200">
                <a:solidFill>
                  <a:srgbClr val="0000CC"/>
                </a:solidFill>
                <a:latin typeface="Times New Roman" pitchFamily="18" charset="0"/>
              </a:rPr>
              <a:t>＜</a:t>
            </a:r>
            <a:r>
              <a:rPr lang="en-US" altLang="zh-CN" sz="3200" i="1">
                <a:solidFill>
                  <a:srgbClr val="0000CC"/>
                </a:solidFill>
                <a:latin typeface="Times New Roman" pitchFamily="18" charset="0"/>
              </a:rPr>
              <a:t>I</a:t>
            </a:r>
            <a:r>
              <a:rPr lang="en-US" altLang="zh-CN" sz="3200" baseline="-25000">
                <a:solidFill>
                  <a:srgbClr val="0000CC"/>
                </a:solidFill>
                <a:latin typeface="Times New Roman" pitchFamily="18" charset="0"/>
              </a:rPr>
              <a:t>3</a:t>
            </a:r>
            <a:r>
              <a:rPr lang="zh-CN" altLang="en-US" sz="3200">
                <a:solidFill>
                  <a:srgbClr val="0000CC"/>
                </a:solidFill>
                <a:latin typeface="Times New Roman" pitchFamily="18" charset="0"/>
              </a:rPr>
              <a:t>，</a:t>
            </a:r>
            <a:r>
              <a:rPr lang="en-US" altLang="zh-CN" sz="320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zh-CN" altLang="en-US" sz="3200">
                <a:solidFill>
                  <a:srgbClr val="0000CC"/>
                </a:solidFill>
                <a:latin typeface="Times New Roman" pitchFamily="18" charset="0"/>
              </a:rPr>
              <a:t>故</a:t>
            </a:r>
            <a:r>
              <a:rPr lang="en-US" altLang="zh-CN" sz="3200" i="1">
                <a:solidFill>
                  <a:srgbClr val="0000CC"/>
                </a:solidFill>
                <a:latin typeface="Times New Roman" pitchFamily="18" charset="0"/>
              </a:rPr>
              <a:t>Q</a:t>
            </a:r>
            <a:r>
              <a:rPr lang="en-US" altLang="zh-CN" sz="3200" baseline="-25000">
                <a:solidFill>
                  <a:srgbClr val="0000CC"/>
                </a:solidFill>
                <a:latin typeface="Times New Roman" pitchFamily="18" charset="0"/>
              </a:rPr>
              <a:t>1</a:t>
            </a:r>
            <a:r>
              <a:rPr lang="zh-CN" altLang="en-US" sz="3200">
                <a:solidFill>
                  <a:srgbClr val="0000CC"/>
                </a:solidFill>
                <a:latin typeface="Times New Roman" pitchFamily="18" charset="0"/>
              </a:rPr>
              <a:t>＜</a:t>
            </a:r>
            <a:r>
              <a:rPr lang="en-US" altLang="zh-CN" sz="3200" i="1">
                <a:solidFill>
                  <a:srgbClr val="0000CC"/>
                </a:solidFill>
                <a:latin typeface="Times New Roman" pitchFamily="18" charset="0"/>
              </a:rPr>
              <a:t>Q</a:t>
            </a:r>
            <a:r>
              <a:rPr lang="en-US" altLang="zh-CN" sz="3200" baseline="-25000">
                <a:solidFill>
                  <a:srgbClr val="0000CC"/>
                </a:solidFill>
                <a:latin typeface="Times New Roman" pitchFamily="18" charset="0"/>
              </a:rPr>
              <a:t>3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zh-CN" altLang="en-US" sz="3200"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zh-CN" altLang="en-US" sz="3200">
              <a:latin typeface="Times New Roman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9B580BFA-1BB0-41D3-B898-610435F13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3177" y="3308470"/>
            <a:ext cx="3944174" cy="257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0883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17.06.20"/>
  <p:tag name="AS_TITLE" val="Aspose.Slides for Java"/>
  <p:tag name="AS_VERSION" val="17.6"/>
</p:tagLst>
</file>

<file path=ppt/theme/theme1.xml><?xml version="1.0" encoding="utf-8"?>
<a:theme xmlns:a="http://schemas.openxmlformats.org/drawingml/2006/main" name="剪切">
  <a:themeElements>
    <a:clrScheme name="剪切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剪切">
      <a:majorFont>
        <a:latin typeface="Franklin Gothic Book"/>
        <a:ea typeface="Arial"/>
        <a:cs typeface="Arial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Arial"/>
        <a:cs typeface="Arial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剪切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3537</Words>
  <Application>Microsoft Office PowerPoint</Application>
  <PresentationFormat>自定义</PresentationFormat>
  <Paragraphs>188</Paragraphs>
  <Slides>34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34</vt:i4>
      </vt:variant>
    </vt:vector>
  </HeadingPairs>
  <TitlesOfParts>
    <vt:vector size="37" baseType="lpstr">
      <vt:lpstr>剪切</vt:lpstr>
      <vt:lpstr>Equation</vt:lpstr>
      <vt:lpstr>Visio</vt:lpstr>
      <vt:lpstr>6.3焦耳定律</vt:lpstr>
      <vt:lpstr>PowerPoint 演示文稿</vt:lpstr>
      <vt:lpstr>一、电流的热效应与什么因素有关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二、焦耳定律</vt:lpstr>
      <vt:lpstr>PowerPoint 演示文稿</vt:lpstr>
      <vt:lpstr>三、电流热效应的利用与危害</vt:lpstr>
      <vt:lpstr>PowerPoint 演示文稿</vt:lpstr>
      <vt:lpstr>PowerPoint 演示文稿</vt:lpstr>
      <vt:lpstr>思考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2020-09-23T09:45:42Z</cp:lastPrinted>
  <dcterms:created xsi:type="dcterms:W3CDTF">2020-09-23T09:45:42Z</dcterms:created>
  <dcterms:modified xsi:type="dcterms:W3CDTF">2020-10-19T14:04:53Z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