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3" r:id="rId8"/>
    <p:sldId id="275" r:id="rId9"/>
    <p:sldId id="276" r:id="rId10"/>
    <p:sldId id="277" r:id="rId11"/>
    <p:sldId id="265" r:id="rId12"/>
    <p:sldId id="278" r:id="rId13"/>
    <p:sldId id="279" r:id="rId14"/>
    <p:sldId id="280" r:id="rId15"/>
    <p:sldId id="283" r:id="rId16"/>
    <p:sldId id="281" r:id="rId17"/>
    <p:sldId id="282" r:id="rId18"/>
    <p:sldId id="296" r:id="rId19"/>
    <p:sldId id="297" r:id="rId20"/>
    <p:sldId id="295" r:id="rId21"/>
    <p:sldId id="291" r:id="rId22"/>
    <p:sldId id="294" r:id="rId23"/>
    <p:sldId id="292" r:id="rId24"/>
    <p:sldId id="287" r:id="rId25"/>
    <p:sldId id="288" r:id="rId26"/>
    <p:sldId id="289" r:id="rId27"/>
    <p:sldId id="290" r:id="rId28"/>
    <p:sldId id="293" r:id="rId29"/>
    <p:sldId id="298" r:id="rId30"/>
    <p:sldId id="284" r:id="rId31"/>
    <p:sldId id="285" r:id="rId32"/>
    <p:sldId id="286" r:id="rId33"/>
  </p:sldIdLst>
  <p:sldSz cx="12192000" cy="6858000"/>
  <p:notesSz cx="6858000" cy="9144000"/>
  <p:custDataLst>
    <p:tags r:id="rId3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5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45629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66190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8981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124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500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4456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1782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8979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5569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910553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13879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478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:p14="http://schemas.microsoft.com/office/powerpoint/2010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oleObject" Target="../embeddings/oleObject20.bin"/><Relationship Id="rId21" Type="http://schemas.openxmlformats.org/officeDocument/2006/relationships/image" Target="../media/image28.wmf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5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image" Target="../media/image29.wmf"/><Relationship Id="rId10" Type="http://schemas.openxmlformats.org/officeDocument/2006/relationships/image" Target="../media/image23.wmf"/><Relationship Id="rId19" Type="http://schemas.openxmlformats.org/officeDocument/2006/relationships/image" Target="../media/image27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4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0.png"/><Relationship Id="rId4" Type="http://schemas.openxmlformats.org/officeDocument/2006/relationships/image" Target="../media/image4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379E82E-186F-4FA4-AD02-38EADDBD7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6.2</a:t>
            </a:r>
            <a:r>
              <a:rPr lang="zh-CN" altLang="en-US" dirty="0">
                <a:solidFill>
                  <a:srgbClr val="FF0000"/>
                </a:solidFill>
              </a:rPr>
              <a:t>电功率</a:t>
            </a:r>
          </a:p>
        </p:txBody>
      </p:sp>
    </p:spTree>
    <p:extLst>
      <p:ext uri="{BB962C8B-B14F-4D97-AF65-F5344CB8AC3E}">
        <p14:creationId xmlns:p14="http://schemas.microsoft.com/office/powerpoint/2010/main" val="95124541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8C56ED2-299B-4240-A082-3F1F1D126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0"/>
            <a:ext cx="114681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（</a:t>
            </a:r>
            <a:r>
              <a:rPr lang="en-US" altLang="zh-CN" sz="3000"/>
              <a:t>4</a:t>
            </a:r>
            <a:r>
              <a:rPr lang="zh-CN" altLang="en-US" sz="3000"/>
              <a:t>）设计实验步骤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①按图甲连接电路，闭合开关，记录电压表的示数、灯泡发光情况；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②换用规格不同的灯泡重复实验；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③按图乙连接电路，闭合开关，记录电流表的示数、灯泡发光情况；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④换用规格不同的灯泡重复实验。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CC921F4-EA1E-4D48-A79C-1C0212361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898" y="4007915"/>
            <a:ext cx="2742330" cy="216771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7A0D303-56F9-4288-9034-E30926764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339" y="4241810"/>
            <a:ext cx="2720392" cy="19465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DE8B135-8FAA-425C-9157-48BBC3931AB2}"/>
              </a:ext>
            </a:extLst>
          </p:cNvPr>
          <p:cNvSpPr/>
          <p:nvPr/>
        </p:nvSpPr>
        <p:spPr>
          <a:xfrm>
            <a:off x="3608418" y="6074034"/>
            <a:ext cx="587291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甲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A377565-767C-4510-8301-FFE2521FAD2F}"/>
              </a:ext>
            </a:extLst>
          </p:cNvPr>
          <p:cNvSpPr/>
          <p:nvPr/>
        </p:nvSpPr>
        <p:spPr>
          <a:xfrm>
            <a:off x="8340647" y="6074034"/>
            <a:ext cx="571776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13066997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/>
      <p:bldP spid="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918554"/>
              </p:ext>
            </p:extLst>
          </p:nvPr>
        </p:nvGraphicFramePr>
        <p:xfrm>
          <a:off x="1075532" y="2772528"/>
          <a:ext cx="73572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86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发光情况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电压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/V</a:t>
                      </a:r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2"/>
                  </a:ext>
                </a:extLst>
              </a:tr>
            </a:tbl>
          </a:graphicData>
        </a:graphic>
      </p:graphicFrame>
      <p:sp>
        <p:nvSpPr>
          <p:cNvPr id="12" name="标题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499ACC4-A996-4FB6-82F5-A4525962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504024"/>
            <a:ext cx="10261600" cy="709764"/>
          </a:xfrm>
        </p:spPr>
        <p:txBody>
          <a:bodyPr>
            <a:normAutofit/>
          </a:bodyPr>
          <a:lstStyle/>
          <a:p>
            <a:r>
              <a:rPr lang="en-US" altLang="zh-CN" sz="3600"/>
              <a:t>3.</a:t>
            </a:r>
            <a:r>
              <a:rPr lang="zh-CN" altLang="en-US" sz="3600"/>
              <a:t>进行实验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F190798-260C-4662-9A85-B3203DD30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671089"/>
              </p:ext>
            </p:extLst>
          </p:nvPr>
        </p:nvGraphicFramePr>
        <p:xfrm>
          <a:off x="5105400" y="3353714"/>
          <a:ext cx="33274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72339723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963555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1.0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17381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1.5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762409712"/>
                  </a:ext>
                </a:extLst>
              </a:tr>
            </a:tbl>
          </a:graphicData>
        </a:graphic>
      </p:graphicFrame>
      <p:sp>
        <p:nvSpPr>
          <p:cNvPr id="17" name="内容占位符 1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42870DD-224D-488A-B653-7438BECD1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201088"/>
            <a:ext cx="11480800" cy="549181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</a:rPr>
              <a:t>换用不同规格的灯泡重复实验的目的：</a:t>
            </a:r>
            <a:r>
              <a:rPr lang="zh-CN" altLang="en-US" sz="3200">
                <a:solidFill>
                  <a:srgbClr val="FF0000"/>
                </a:solidFill>
              </a:rPr>
              <a:t>减少实验的偶然性，使实验结论更具普遍性。</a:t>
            </a:r>
            <a:endParaRPr lang="en-US" altLang="zh-CN" sz="320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solidFill>
                  <a:schemeClr val="tx1"/>
                </a:solidFill>
              </a:rPr>
              <a:t>4.</a:t>
            </a:r>
            <a:r>
              <a:rPr lang="zh-CN" altLang="en-US" sz="3200">
                <a:solidFill>
                  <a:schemeClr val="tx1"/>
                </a:solidFill>
              </a:rPr>
              <a:t>分析论证：（</a:t>
            </a:r>
            <a:r>
              <a:rPr lang="en-US" altLang="zh-CN" sz="3200">
                <a:solidFill>
                  <a:schemeClr val="tx1"/>
                </a:solidFill>
              </a:rPr>
              <a:t>1</a:t>
            </a:r>
            <a:r>
              <a:rPr lang="zh-CN" altLang="en-US" sz="3200">
                <a:solidFill>
                  <a:schemeClr val="tx1"/>
                </a:solidFill>
              </a:rPr>
              <a:t>）</a:t>
            </a:r>
            <a:r>
              <a:rPr lang="zh-CN" altLang="en-US" sz="3200">
                <a:solidFill>
                  <a:srgbClr val="FF0000"/>
                </a:solidFill>
              </a:rPr>
              <a:t>通过用电器的电流相同时，用电器两端的电压越大，电功率越大。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solidFill>
                <a:srgbClr val="FF0000"/>
              </a:solidFill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F836C7C-BFD7-4218-9394-CA43550FF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1235" y="2448560"/>
            <a:ext cx="2742330" cy="216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935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5B8BA15-5AF5-4676-BD9B-AB10EEB44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84395"/>
              </p:ext>
            </p:extLst>
          </p:nvPr>
        </p:nvGraphicFramePr>
        <p:xfrm>
          <a:off x="1075532" y="1273928"/>
          <a:ext cx="73572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868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发光情况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电流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</a:t>
                      </a:r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E9DA1B8-70F3-4CA5-BB9A-42B0227EF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22233"/>
              </p:ext>
            </p:extLst>
          </p:nvPr>
        </p:nvGraphicFramePr>
        <p:xfrm>
          <a:off x="5105400" y="1855114"/>
          <a:ext cx="33274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72339723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963555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0.30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17381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0.20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762409712"/>
                  </a:ext>
                </a:extLst>
              </a:tr>
            </a:tbl>
          </a:graphicData>
        </a:graphic>
      </p:graphicFrame>
      <p:sp>
        <p:nvSpPr>
          <p:cNvPr id="7" name="内容占位符 1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2D6DB1D-F1AD-4064-A5CB-B91272AD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3187700"/>
            <a:ext cx="11480800" cy="3505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</a:rPr>
              <a:t>（</a:t>
            </a:r>
            <a:r>
              <a:rPr lang="en-US" altLang="zh-CN" sz="3200">
                <a:solidFill>
                  <a:schemeClr val="tx1"/>
                </a:solidFill>
              </a:rPr>
              <a:t>2</a:t>
            </a:r>
            <a:r>
              <a:rPr lang="zh-CN" altLang="en-US" sz="3200">
                <a:solidFill>
                  <a:schemeClr val="tx1"/>
                </a:solidFill>
              </a:rPr>
              <a:t>）</a:t>
            </a:r>
            <a:r>
              <a:rPr lang="zh-CN" altLang="en-US" sz="3200">
                <a:solidFill>
                  <a:srgbClr val="FF0000"/>
                </a:solidFill>
              </a:rPr>
              <a:t>用电器两端的电压相同时，通过用电器电流越大，电功率越大。</a:t>
            </a:r>
            <a:endParaRPr lang="en-US" altLang="zh-CN" sz="320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FF0000"/>
                </a:solidFill>
              </a:rPr>
              <a:t>注意：电功率不与电压、电流成正比。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B7DDB0-F5A0-4019-81A5-5896509B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408" y="1064763"/>
            <a:ext cx="2720392" cy="19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36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2AC31A4-84F7-47F0-B971-0CBADEB0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217" y="119124"/>
            <a:ext cx="6189432" cy="730876"/>
          </a:xfrm>
        </p:spPr>
        <p:txBody>
          <a:bodyPr>
            <a:normAutofit/>
          </a:bodyPr>
          <a:lstStyle/>
          <a:p>
            <a:r>
              <a:rPr lang="zh-CN" altLang="en-US" sz="4000"/>
              <a:t>三、电功率的大小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F866F8E-3090-4153-B0D6-3593B30D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16" y="850000"/>
            <a:ext cx="11470783" cy="58888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电功率等于电压与电流的乘积。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公式：</a:t>
            </a:r>
            <a:r>
              <a:rPr lang="en-US" altLang="zh-CN" sz="3200" i="1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 i="1">
                <a:latin typeface="Times New Roman" pitchFamily="18" charset="0"/>
              </a:rPr>
              <a:t>UI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3.</a:t>
            </a:r>
            <a:r>
              <a:rPr lang="zh-CN" altLang="en-US" sz="3200">
                <a:latin typeface="Times New Roman" pitchFamily="18" charset="0"/>
              </a:rPr>
              <a:t>单位：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4.</a:t>
            </a:r>
            <a:r>
              <a:rPr lang="zh-CN" altLang="en-US" sz="3200">
                <a:latin typeface="Times New Roman" pitchFamily="18" charset="0"/>
              </a:rPr>
              <a:t> 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应针对同一导体或同一段电路的同一时刻进行计算。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latin typeface="Times New Roman" pitchFamily="18" charset="0"/>
              </a:rPr>
              <a:t>由</a:t>
            </a:r>
            <a:r>
              <a:rPr lang="en-US" altLang="zh-CN" sz="3200" i="1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 i="1">
                <a:latin typeface="Times New Roman" pitchFamily="18" charset="0"/>
              </a:rPr>
              <a:t>UI</a:t>
            </a:r>
            <a:r>
              <a:rPr lang="zh-CN" altLang="en-US" sz="3200">
                <a:latin typeface="Times New Roman" pitchFamily="18" charset="0"/>
              </a:rPr>
              <a:t>及                 、                   可知：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75F382C-42FC-4DAD-A01D-21CD7416BB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82840"/>
              </p:ext>
            </p:extLst>
          </p:nvPr>
        </p:nvGraphicFramePr>
        <p:xfrm>
          <a:off x="5294312" y="2369939"/>
          <a:ext cx="16033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4312" y="2369939"/>
                        <a:ext cx="160337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对话气泡: 圆角矩形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A2BB491-63D4-4A14-9231-9B59A030AD74}"/>
              </a:ext>
            </a:extLst>
          </p:cNvPr>
          <p:cNvSpPr/>
          <p:nvPr/>
        </p:nvSpPr>
        <p:spPr>
          <a:xfrm>
            <a:off x="5451875" y="2812525"/>
            <a:ext cx="685399" cy="597969"/>
          </a:xfrm>
          <a:prstGeom prst="wedgeRoundRectCallout">
            <a:avLst>
              <a:gd name="adj1" fmla="val 79992"/>
              <a:gd name="adj2" fmla="val -50177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V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4069519-1965-4943-B648-AA1D2A27D49E}"/>
              </a:ext>
            </a:extLst>
          </p:cNvPr>
          <p:cNvSpPr/>
          <p:nvPr/>
        </p:nvSpPr>
        <p:spPr>
          <a:xfrm>
            <a:off x="7063890" y="2401227"/>
            <a:ext cx="685399" cy="597969"/>
          </a:xfrm>
          <a:prstGeom prst="wedgeRoundRectCallout">
            <a:avLst>
              <a:gd name="adj1" fmla="val -103881"/>
              <a:gd name="adj2" fmla="val -1766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A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156FC00-FE2A-434B-98A7-7CB1A272D866}"/>
              </a:ext>
            </a:extLst>
          </p:cNvPr>
          <p:cNvSpPr/>
          <p:nvPr/>
        </p:nvSpPr>
        <p:spPr>
          <a:xfrm>
            <a:off x="4507105" y="2164116"/>
            <a:ext cx="685399" cy="597969"/>
          </a:xfrm>
          <a:prstGeom prst="wedgeRoundRectCallout">
            <a:avLst>
              <a:gd name="adj1" fmla="val 86966"/>
              <a:gd name="adj2" fmla="val 3615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D6BD14A-305F-4AC2-9340-9C83465B9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39017"/>
              </p:ext>
            </p:extLst>
          </p:nvPr>
        </p:nvGraphicFramePr>
        <p:xfrm>
          <a:off x="5183737" y="4613967"/>
          <a:ext cx="1367837" cy="511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3737" y="4613967"/>
                        <a:ext cx="1367837" cy="511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F86B13E-6D46-481E-B7C3-4EB19A09E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162083"/>
              </p:ext>
            </p:extLst>
          </p:nvPr>
        </p:nvGraphicFramePr>
        <p:xfrm>
          <a:off x="3218012" y="4243207"/>
          <a:ext cx="1195842" cy="115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18012" y="4243207"/>
                        <a:ext cx="1195842" cy="1151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669C447-6BA4-4449-8F06-40CB5709B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944033"/>
              </p:ext>
            </p:extLst>
          </p:nvPr>
        </p:nvGraphicFramePr>
        <p:xfrm>
          <a:off x="3240483" y="5598544"/>
          <a:ext cx="1543958" cy="55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40483" y="5598544"/>
                        <a:ext cx="1543958" cy="556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15AA079-C55D-469B-AF6E-49E5FDFBFB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029793"/>
              </p:ext>
            </p:extLst>
          </p:nvPr>
        </p:nvGraphicFramePr>
        <p:xfrm>
          <a:off x="5206816" y="5307913"/>
          <a:ext cx="1495141" cy="119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06816" y="5307913"/>
                        <a:ext cx="1495141" cy="119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608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1" animBg="1"/>
      <p:bldP spid="6" grpId="2" animBg="1"/>
      <p:bldP spid="7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7419547-AE50-4AB9-96A3-29CAACDA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" y="203199"/>
            <a:ext cx="11466286" cy="653142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1</a:t>
            </a:r>
            <a:r>
              <a:rPr lang="zh-CN" altLang="en-US" sz="3200"/>
              <a:t>）纯电阻电路（只将电能转化为内能的电路）： 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                                                                       </a:t>
            </a:r>
            <a:r>
              <a:rPr lang="zh-CN" altLang="en-US" sz="3200"/>
              <a:t>均适用、无差别；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2</a:t>
            </a:r>
            <a:r>
              <a:rPr lang="zh-CN" altLang="en-US" sz="3200"/>
              <a:t>）非纯电阻电路（如：电动机将电能转化为机械能和内能）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用：</a:t>
            </a:r>
            <a:r>
              <a:rPr lang="en-US" altLang="zh-CN" sz="3200"/>
              <a:t>                                  </a:t>
            </a:r>
            <a:r>
              <a:rPr lang="zh-CN" altLang="en-US" sz="3200"/>
              <a:t>计算电路总的电功率；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用：                            计算电路中的电热功率；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3</a:t>
            </a:r>
            <a:r>
              <a:rPr lang="zh-CN" altLang="en-US" sz="3200"/>
              <a:t>）                常用于串联电路中电功率大小的比较；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                  常用于并联电路中电功率大小的比较；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74C5E0D-8170-4974-917D-40A2A2CF65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357870"/>
              </p:ext>
            </p:extLst>
          </p:nvPr>
        </p:nvGraphicFramePr>
        <p:xfrm>
          <a:off x="2646364" y="1418007"/>
          <a:ext cx="1197514" cy="4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6364" y="1418007"/>
                        <a:ext cx="1197514" cy="448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DA60D60-5B1A-49A9-BE2B-F7B04B6F0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919574"/>
              </p:ext>
            </p:extLst>
          </p:nvPr>
        </p:nvGraphicFramePr>
        <p:xfrm>
          <a:off x="4247501" y="1330087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7501" y="1330087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E76E564-2627-4C11-93F6-2A805BE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086255"/>
              </p:ext>
            </p:extLst>
          </p:nvPr>
        </p:nvGraphicFramePr>
        <p:xfrm>
          <a:off x="5981105" y="1007365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1105" y="1007365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3115ADF-B907-4A10-B075-91D83E972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70921"/>
              </p:ext>
            </p:extLst>
          </p:nvPr>
        </p:nvGraphicFramePr>
        <p:xfrm>
          <a:off x="1113800" y="1054983"/>
          <a:ext cx="1197514" cy="108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3800" y="1054983"/>
                        <a:ext cx="1197514" cy="1081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BED91A8-793A-42C3-96BE-4E8FC2A4D8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052192"/>
              </p:ext>
            </p:extLst>
          </p:nvPr>
        </p:nvGraphicFramePr>
        <p:xfrm>
          <a:off x="3647369" y="3135951"/>
          <a:ext cx="1197514" cy="4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7369" y="3135951"/>
                        <a:ext cx="1197514" cy="448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C87F1B4-DC6F-4084-9E29-1D7D35A3A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381707"/>
              </p:ext>
            </p:extLst>
          </p:nvPr>
        </p:nvGraphicFramePr>
        <p:xfrm>
          <a:off x="1826857" y="2816862"/>
          <a:ext cx="1197514" cy="108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2" imgW="0" imgH="0" progId="Equation.DSMT4">
                  <p:embed/>
                </p:oleObj>
              </mc:Choice>
              <mc:Fallback>
                <p:oleObj name="Equation" r:id="rId12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26857" y="2816862"/>
                        <a:ext cx="1197514" cy="1081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663FDFE-85AB-451F-A760-00BD755AE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915012"/>
              </p:ext>
            </p:extLst>
          </p:nvPr>
        </p:nvGraphicFramePr>
        <p:xfrm>
          <a:off x="2390506" y="3902119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4" imgW="0" imgH="0" progId="Equation.DSMT4">
                  <p:embed/>
                </p:oleObj>
              </mc:Choice>
              <mc:Fallback>
                <p:oleObj name="Equation" r:id="rId1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0506" y="3902119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72BF157-8BC1-48CF-913B-2D5C1FB5B4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053732"/>
              </p:ext>
            </p:extLst>
          </p:nvPr>
        </p:nvGraphicFramePr>
        <p:xfrm>
          <a:off x="1910086" y="4749854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5" imgW="0" imgH="0" progId="Equation.DSMT4">
                  <p:embed/>
                </p:oleObj>
              </mc:Choice>
              <mc:Fallback>
                <p:oleObj name="Equation" r:id="rId1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0086" y="4749854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C46F570-A1C0-4CDF-A084-D13455397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12187"/>
              </p:ext>
            </p:extLst>
          </p:nvPr>
        </p:nvGraphicFramePr>
        <p:xfrm>
          <a:off x="1090579" y="5335289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6" imgW="0" imgH="0" progId="Equation.DSMT4">
                  <p:embed/>
                </p:oleObj>
              </mc:Choice>
              <mc:Fallback>
                <p:oleObj name="Equation" r:id="rId1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0579" y="5335289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531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7FD86EE-CD7A-43F4-8DF2-8319A8D12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975" y="3541690"/>
            <a:ext cx="11230377" cy="27063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如图甲所示的电路，为何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比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亮？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如图乙所示的电路，为何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比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亮？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5147237-B916-4304-A7C2-97B88E086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20" y="376073"/>
            <a:ext cx="2742330" cy="216771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57951FB-EA8D-490D-9CA4-B5495060DF3F}"/>
              </a:ext>
            </a:extLst>
          </p:cNvPr>
          <p:cNvSpPr/>
          <p:nvPr/>
        </p:nvSpPr>
        <p:spPr>
          <a:xfrm>
            <a:off x="3350840" y="2442192"/>
            <a:ext cx="587291" cy="68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甲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924E1E2-7C7B-4DA4-8382-96EEE8A58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700" y="609968"/>
            <a:ext cx="2720392" cy="19465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B66FE69-C288-4457-BBA7-4976A43C009E}"/>
              </a:ext>
            </a:extLst>
          </p:cNvPr>
          <p:cNvSpPr/>
          <p:nvPr/>
        </p:nvSpPr>
        <p:spPr>
          <a:xfrm>
            <a:off x="7877008" y="2442192"/>
            <a:ext cx="571776" cy="68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3581511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9E6DE5D-779A-40AB-82FA-EEB3C4E15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3" y="0"/>
            <a:ext cx="11321143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6.</a:t>
            </a:r>
            <a:r>
              <a:rPr lang="zh-CN" altLang="en-US" sz="3200">
                <a:latin typeface="Times New Roman" pitchFamily="18" charset="0"/>
              </a:rPr>
              <a:t>计算电功：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）由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Pt</a:t>
            </a:r>
            <a:r>
              <a:rPr lang="zh-CN" altLang="en-US" sz="3200">
                <a:latin typeface="Times New Roman" pitchFamily="18" charset="0"/>
              </a:rPr>
              <a:t>及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UI</a:t>
            </a:r>
            <a:r>
              <a:rPr lang="zh-CN" altLang="en-US" sz="3200">
                <a:latin typeface="Times New Roman" pitchFamily="18" charset="0"/>
              </a:rPr>
              <a:t>可知：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 err="1">
                <a:solidFill>
                  <a:srgbClr val="FF0000"/>
                </a:solidFill>
                <a:latin typeface="Times New Roman" pitchFamily="18" charset="0"/>
              </a:rPr>
              <a:t>UIt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）由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Pt</a:t>
            </a:r>
            <a:r>
              <a:rPr lang="zh-CN" altLang="en-US" sz="3200">
                <a:latin typeface="Times New Roman" pitchFamily="18" charset="0"/>
              </a:rPr>
              <a:t>及                                可知：              、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①纯电阻电路（只将电能转化为内能的电路）： </a:t>
            </a:r>
            <a:endParaRPr lang="en-US" altLang="zh-CN" sz="3200"/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/>
              <a:t>                                                                       </a:t>
            </a:r>
            <a:r>
              <a:rPr lang="zh-CN" altLang="en-US" sz="3200"/>
              <a:t>均适用、无差别；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②非纯电阻电路（如：电动机将电能转化为机械能和内能）</a:t>
            </a:r>
            <a:endParaRPr lang="en-US" altLang="zh-CN" sz="3200"/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用：</a:t>
            </a:r>
            <a:r>
              <a:rPr lang="en-US" altLang="zh-CN" sz="3200"/>
              <a:t>                                  </a:t>
            </a:r>
            <a:r>
              <a:rPr lang="zh-CN" altLang="en-US" sz="3200"/>
              <a:t>计算电路消耗的总电能；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用：                       计算电路中的电热；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endParaRPr lang="zh-CN" altLang="en-US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406F6F9-1607-4523-8445-27667DBA6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65148"/>
              </p:ext>
            </p:extLst>
          </p:nvPr>
        </p:nvGraphicFramePr>
        <p:xfrm>
          <a:off x="3797557" y="1736489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7557" y="1736489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54F2AD6-CFA8-4FD7-A537-2BE149DCD2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13891"/>
              </p:ext>
            </p:extLst>
          </p:nvPr>
        </p:nvGraphicFramePr>
        <p:xfrm>
          <a:off x="5531161" y="1413767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1161" y="1413767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39E032E-EE28-47CD-B215-FB38EDBC6D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173149"/>
              </p:ext>
            </p:extLst>
          </p:nvPr>
        </p:nvGraphicFramePr>
        <p:xfrm>
          <a:off x="7944303" y="1715864"/>
          <a:ext cx="17192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44303" y="1715864"/>
                        <a:ext cx="1719263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789F9F-AF53-40B5-9B70-901CEFAE74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856327"/>
              </p:ext>
            </p:extLst>
          </p:nvPr>
        </p:nvGraphicFramePr>
        <p:xfrm>
          <a:off x="9888082" y="1412652"/>
          <a:ext cx="17224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888082" y="1412652"/>
                        <a:ext cx="1722437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19CE77-3562-4238-A700-E9EC77C77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656678"/>
              </p:ext>
            </p:extLst>
          </p:nvPr>
        </p:nvGraphicFramePr>
        <p:xfrm>
          <a:off x="785813" y="3309938"/>
          <a:ext cx="135096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5813" y="3309938"/>
                        <a:ext cx="1350962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D1AAB7A-BBAD-4573-83C3-EDD285224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52908"/>
              </p:ext>
            </p:extLst>
          </p:nvPr>
        </p:nvGraphicFramePr>
        <p:xfrm>
          <a:off x="2187237" y="3309938"/>
          <a:ext cx="14732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3" imgW="0" imgH="0" progId="Equation.DSMT4">
                  <p:embed/>
                </p:oleObj>
              </mc:Choice>
              <mc:Fallback>
                <p:oleObj name="Equation" r:id="rId1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87237" y="3309938"/>
                        <a:ext cx="147320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1918210-1FF8-4F51-91C8-DD31E5AE44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893920"/>
              </p:ext>
            </p:extLst>
          </p:nvPr>
        </p:nvGraphicFramePr>
        <p:xfrm>
          <a:off x="3852863" y="3227388"/>
          <a:ext cx="16367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5" imgW="0" imgH="0" progId="Equation.DSMT4">
                  <p:embed/>
                </p:oleObj>
              </mc:Choice>
              <mc:Fallback>
                <p:oleObj name="Equation" r:id="rId1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852863" y="3227388"/>
                        <a:ext cx="1636712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66FF8D5-07B6-4F59-AE11-A40133B5B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856327"/>
              </p:ext>
            </p:extLst>
          </p:nvPr>
        </p:nvGraphicFramePr>
        <p:xfrm>
          <a:off x="5732463" y="2965450"/>
          <a:ext cx="17224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7" imgW="0" imgH="0" progId="Equation.DSMT4">
                  <p:embed/>
                </p:oleObj>
              </mc:Choice>
              <mc:Fallback>
                <p:oleObj name="Equation" r:id="rId1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32463" y="2965450"/>
                        <a:ext cx="1722437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7B303E3-2AF5-4ABE-98B8-D13DF6135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717730"/>
              </p:ext>
            </p:extLst>
          </p:nvPr>
        </p:nvGraphicFramePr>
        <p:xfrm>
          <a:off x="3391922" y="4919663"/>
          <a:ext cx="14732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8" imgW="0" imgH="0" progId="Equation.DSMT4">
                  <p:embed/>
                </p:oleObj>
              </mc:Choice>
              <mc:Fallback>
                <p:oleObj name="Equation" r:id="rId18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391922" y="4919663"/>
                        <a:ext cx="147320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CE03F7A-8EBC-43FC-9970-43FAA28586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92851"/>
              </p:ext>
            </p:extLst>
          </p:nvPr>
        </p:nvGraphicFramePr>
        <p:xfrm>
          <a:off x="1758270" y="4919663"/>
          <a:ext cx="135096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20" imgW="0" imgH="0" progId="Equation.DSMT4">
                  <p:embed/>
                </p:oleObj>
              </mc:Choice>
              <mc:Fallback>
                <p:oleObj name="Equation" r:id="rId20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758270" y="4919663"/>
                        <a:ext cx="1350962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BA44175-1B79-4A8F-8370-B2CE400EE3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607634"/>
              </p:ext>
            </p:extLst>
          </p:nvPr>
        </p:nvGraphicFramePr>
        <p:xfrm>
          <a:off x="2105481" y="5593216"/>
          <a:ext cx="16367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22" imgW="0" imgH="0" progId="Equation.DSMT4">
                  <p:embed/>
                </p:oleObj>
              </mc:Choice>
              <mc:Fallback>
                <p:oleObj name="Equation" r:id="rId22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05481" y="5593216"/>
                        <a:ext cx="1636712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F565F9-4D06-421D-BAF6-0594536D9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913142"/>
              </p:ext>
            </p:extLst>
          </p:nvPr>
        </p:nvGraphicFramePr>
        <p:xfrm>
          <a:off x="8701425" y="5445461"/>
          <a:ext cx="23733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24" imgW="0" imgH="0" progId="Equation.DSMT4">
                  <p:embed/>
                </p:oleObj>
              </mc:Choice>
              <mc:Fallback>
                <p:oleObj name="Equation" r:id="rId2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701425" y="5445461"/>
                        <a:ext cx="2373313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A026AA1-BB9D-4019-B321-AE3E86E649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16917"/>
              </p:ext>
            </p:extLst>
          </p:nvPr>
        </p:nvGraphicFramePr>
        <p:xfrm>
          <a:off x="8449809" y="6099511"/>
          <a:ext cx="28225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26" imgW="0" imgH="0" progId="Equation.DSMT4">
                  <p:embed/>
                </p:oleObj>
              </mc:Choice>
              <mc:Fallback>
                <p:oleObj name="Equation" r:id="rId2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449809" y="6099511"/>
                        <a:ext cx="2822575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431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9D536BA-3712-42F9-96B9-D8CAAB7BA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725715"/>
            <a:ext cx="11190514" cy="56460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7.</a:t>
            </a:r>
            <a:r>
              <a:rPr lang="zh-CN" altLang="en-US" sz="3200">
                <a:latin typeface="Times New Roman" pitchFamily="18" charset="0"/>
              </a:rPr>
              <a:t>电路消耗的总功率等于每个用电器消耗的功率之和。即：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 err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 err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8.</a:t>
            </a:r>
            <a:r>
              <a:rPr lang="zh-CN" altLang="en-US" sz="3200">
                <a:latin typeface="Times New Roman" pitchFamily="18" charset="0"/>
              </a:rPr>
              <a:t>电路消耗的总电能等于每个用电器消耗的电能之和。即：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9.</a:t>
            </a:r>
            <a:r>
              <a:rPr lang="zh-CN" altLang="en-US" sz="3200">
                <a:latin typeface="Times New Roman" pitchFamily="18" charset="0"/>
              </a:rPr>
              <a:t>对于串联电路：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10.</a:t>
            </a:r>
            <a:r>
              <a:rPr lang="zh-CN" altLang="en-US" sz="3200">
                <a:latin typeface="Times New Roman" pitchFamily="18" charset="0"/>
              </a:rPr>
              <a:t>对于并联电路：</a:t>
            </a:r>
            <a:endParaRPr lang="en-US" altLang="zh-CN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2686640-3C79-4F66-97A5-89F97D3F48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961671"/>
              </p:ext>
            </p:extLst>
          </p:nvPr>
        </p:nvGraphicFramePr>
        <p:xfrm>
          <a:off x="4048578" y="3951514"/>
          <a:ext cx="2826618" cy="10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8578" y="3951514"/>
                        <a:ext cx="2826618" cy="1021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17C4C61-0B36-4C2C-8448-D2DB04B4D0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926530"/>
              </p:ext>
            </p:extLst>
          </p:nvPr>
        </p:nvGraphicFramePr>
        <p:xfrm>
          <a:off x="4098925" y="4973864"/>
          <a:ext cx="272415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8925" y="4973864"/>
                        <a:ext cx="2724150" cy="102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272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F5B6930-5153-471E-B74E-1E3226B22B60}"/>
              </a:ext>
            </a:extLst>
          </p:cNvPr>
          <p:cNvSpPr txBox="1"/>
          <p:nvPr/>
        </p:nvSpPr>
        <p:spPr>
          <a:xfrm>
            <a:off x="1284183" y="82559"/>
            <a:ext cx="10312460" cy="1495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例题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：标有“</a:t>
            </a:r>
            <a:r>
              <a:rPr lang="en-US" altLang="zh-CN" sz="3200">
                <a:latin typeface="Times New Roman" pitchFamily="18" charset="0"/>
              </a:rPr>
              <a:t>220V 100W</a:t>
            </a:r>
            <a:r>
              <a:rPr lang="zh-CN" altLang="en-US" sz="3200">
                <a:latin typeface="Times New Roman" pitchFamily="18" charset="0"/>
              </a:rPr>
              <a:t>”的灯泡，在正常工作时，通过它的电流是多少？正常发光时的电阻是多少？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4B963BA-A858-4EF9-BF6E-DF936D4B85AB}"/>
              </a:ext>
            </a:extLst>
          </p:cNvPr>
          <p:cNvSpPr txBox="1"/>
          <p:nvPr/>
        </p:nvSpPr>
        <p:spPr>
          <a:xfrm>
            <a:off x="1284182" y="1639428"/>
            <a:ext cx="10175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解：灯泡正常发光时的电压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，正常发光时的电功率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100W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64AE63A-0784-45F6-AF56-3C3D72B483A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0295" y="2895105"/>
            <a:ext cx="10931705" cy="803682"/>
          </a:xfrm>
          <a:prstGeom prst="rect">
            <a:avLst/>
          </a:prstGeom>
          <a:blipFill>
            <a:blip r:embed="rId2"/>
            <a:stretch>
              <a:fillRect l="-1450" b="-1212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12A2EB-9ECE-4853-A25F-88091383108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0295" y="3936341"/>
            <a:ext cx="10931705" cy="803682"/>
          </a:xfrm>
          <a:prstGeom prst="rect">
            <a:avLst/>
          </a:prstGeom>
          <a:blipFill>
            <a:blip r:embed="rId3"/>
            <a:stretch>
              <a:fillRect l="-1450" b="-1212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635046C-1344-46BF-AF40-81CCB9DA5FA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84182" y="5245738"/>
            <a:ext cx="10787844" cy="825995"/>
          </a:xfrm>
          <a:prstGeom prst="rect">
            <a:avLst/>
          </a:prstGeom>
          <a:blipFill>
            <a:blip r:embed="rId4"/>
            <a:stretch>
              <a:fillRect l="-1470" r="-1244" b="-11852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2361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1" animBg="1"/>
      <p:bldP spid="9" grpId="2" animBg="1"/>
      <p:bldP spid="10" grpId="3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961E7F4-41F6-4AF7-9AAC-917AEAE34848}"/>
              </a:ext>
            </a:extLst>
          </p:cNvPr>
          <p:cNvSpPr txBox="1"/>
          <p:nvPr/>
        </p:nvSpPr>
        <p:spPr>
          <a:xfrm>
            <a:off x="817122" y="83504"/>
            <a:ext cx="11374877" cy="1495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例题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：教室中并联着</a:t>
            </a:r>
            <a:r>
              <a:rPr lang="en-US" altLang="zh-CN" sz="3200">
                <a:latin typeface="Times New Roman" pitchFamily="18" charset="0"/>
              </a:rPr>
              <a:t>10</a:t>
            </a:r>
            <a:r>
              <a:rPr lang="zh-CN" altLang="en-US" sz="3200">
                <a:latin typeface="Times New Roman" pitchFamily="18" charset="0"/>
              </a:rPr>
              <a:t>只规格是“</a:t>
            </a:r>
            <a:r>
              <a:rPr lang="en-US" altLang="zh-CN" sz="3200">
                <a:latin typeface="Times New Roman" pitchFamily="18" charset="0"/>
              </a:rPr>
              <a:t>220V 40W</a:t>
            </a:r>
            <a:r>
              <a:rPr lang="zh-CN" altLang="en-US" sz="3200">
                <a:latin typeface="Times New Roman" pitchFamily="18" charset="0"/>
              </a:rPr>
              <a:t>”的日光灯，这些灯全部正常工作时，总电流是多少？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B8264B8-0725-4C28-BA44-5351EEAAD149}"/>
              </a:ext>
            </a:extLst>
          </p:cNvPr>
          <p:cNvSpPr txBox="1"/>
          <p:nvPr/>
        </p:nvSpPr>
        <p:spPr>
          <a:xfrm>
            <a:off x="886027" y="1623716"/>
            <a:ext cx="8362949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解：法一：由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UI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得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2494F27-5A7C-4F18-87F7-0130253278E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42569" y="2126159"/>
            <a:ext cx="7220760" cy="1070486"/>
          </a:xfrm>
          <a:prstGeom prst="rect">
            <a:avLst/>
          </a:prstGeom>
          <a:blipFill>
            <a:blip r:embed="rId2"/>
            <a:stretch>
              <a:fillRect l="-2196" r="-1436" b="-9143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00997C7-E79A-470F-A4A7-29472F33D467}"/>
              </a:ext>
            </a:extLst>
          </p:cNvPr>
          <p:cNvSpPr txBox="1"/>
          <p:nvPr/>
        </p:nvSpPr>
        <p:spPr>
          <a:xfrm>
            <a:off x="942569" y="3205720"/>
            <a:ext cx="7639050" cy="756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则通过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只灯的电流：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zh-CN" altLang="en-US" sz="3200" baseline="-25000">
                <a:solidFill>
                  <a:srgbClr val="0000FF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10·I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1.82A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E08D619-7B07-4D22-8C39-042CB794A1D8}"/>
              </a:ext>
            </a:extLst>
          </p:cNvPr>
          <p:cNvSpPr txBox="1"/>
          <p:nvPr/>
        </p:nvSpPr>
        <p:spPr>
          <a:xfrm>
            <a:off x="942569" y="3830850"/>
            <a:ext cx="1595336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法二：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7537637-ED51-42D5-86BF-D578B321994B}"/>
              </a:ext>
            </a:extLst>
          </p:cNvPr>
          <p:cNvSpPr txBox="1"/>
          <p:nvPr/>
        </p:nvSpPr>
        <p:spPr>
          <a:xfrm>
            <a:off x="942569" y="4587467"/>
            <a:ext cx="1037252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电路消耗的总功率：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 P</a:t>
            </a:r>
            <a:r>
              <a:rPr lang="zh-CN" altLang="en-US" sz="3200" baseline="-25000">
                <a:solidFill>
                  <a:srgbClr val="0000FF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10·P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10×40W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400W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DD4B261-0C89-4F46-9612-083B0FC9108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42569" y="5403779"/>
            <a:ext cx="10022665" cy="1070486"/>
          </a:xfrm>
          <a:prstGeom prst="rect">
            <a:avLst/>
          </a:prstGeom>
          <a:blipFill>
            <a:blip r:embed="rId3"/>
            <a:stretch>
              <a:fillRect l="-1582" b="-8523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959302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  <p:bldP spid="7" grpId="2"/>
      <p:bldP spid="8" grpId="3"/>
      <p:bldP spid="9" grpId="4"/>
      <p:bldP spid="10" grpId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CCA9B53-E822-4502-B4D5-1828B9863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0"/>
            <a:ext cx="11175023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一电能表标有“</a:t>
            </a:r>
            <a:r>
              <a:rPr lang="en-US" altLang="zh-CN" sz="3200">
                <a:latin typeface="Times New Roman" pitchFamily="18" charset="0"/>
              </a:rPr>
              <a:t>1600imp/kW·h</a:t>
            </a:r>
            <a:r>
              <a:rPr lang="zh-CN" altLang="en-US" sz="3200">
                <a:latin typeface="Times New Roman" pitchFamily="18" charset="0"/>
              </a:rPr>
              <a:t>”表示什么含义？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小明发现当家中空调工作时，指示灯闪烁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的很快，说明了什么？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标有“</a:t>
            </a:r>
            <a:r>
              <a:rPr lang="en-US" altLang="zh-CN" sz="3200">
                <a:latin typeface="Times New Roman" pitchFamily="18" charset="0"/>
              </a:rPr>
              <a:t>220V 100W”</a:t>
            </a:r>
            <a:r>
              <a:rPr lang="zh-CN" altLang="en-US" sz="3200">
                <a:latin typeface="Times New Roman" pitchFamily="18" charset="0"/>
              </a:rPr>
              <a:t>和“</a:t>
            </a:r>
            <a:r>
              <a:rPr lang="en-US" altLang="zh-CN" sz="3200">
                <a:latin typeface="Times New Roman" pitchFamily="18" charset="0"/>
              </a:rPr>
              <a:t>220V 40W”</a:t>
            </a:r>
            <a:r>
              <a:rPr lang="zh-CN" altLang="en-US" sz="3200">
                <a:latin typeface="Times New Roman" pitchFamily="18" charset="0"/>
              </a:rPr>
              <a:t>的灯泡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正常发光时，哪个亮？</a:t>
            </a: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灯泡的亮度大小说明了什么？</a:t>
            </a: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在相同时间内</a:t>
            </a:r>
            <a:r>
              <a:rPr lang="en-US" altLang="zh-CN" sz="3200">
                <a:latin typeface="Times New Roman" pitchFamily="18" charset="0"/>
              </a:rPr>
              <a:t>100W</a:t>
            </a:r>
            <a:r>
              <a:rPr lang="zh-CN" altLang="en-US" sz="3200">
                <a:latin typeface="Times New Roman" pitchFamily="18" charset="0"/>
              </a:rPr>
              <a:t>的灯泡将较多的电能转化为光能和内能。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如何表示物体做功的快慢？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BEF95F2-230F-47F8-97AB-3DFFD296A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137" y="1080655"/>
            <a:ext cx="3441437" cy="342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9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25B34F6-DB00-4DEB-9B44-68F248AAB06F}"/>
              </a:ext>
            </a:extLst>
          </p:cNvPr>
          <p:cNvSpPr/>
          <p:nvPr/>
        </p:nvSpPr>
        <p:spPr>
          <a:xfrm>
            <a:off x="721215" y="527010"/>
            <a:ext cx="11294773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如图的电路中，电源电压恒定，灯泡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标有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3V  1.5W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断开，灯泡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正常发光；开关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均闭合时，电流表的示数为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1.5A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，求：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正常发光时的电流；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的阻值；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均闭合时电路的总功率．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5F3DFFA-0650-446D-9F50-112E5FF9B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988861"/>
              </p:ext>
            </p:extLst>
          </p:nvPr>
        </p:nvGraphicFramePr>
        <p:xfrm>
          <a:off x="7934825" y="2294897"/>
          <a:ext cx="3784949" cy="285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934825" y="2294897"/>
                        <a:ext cx="3784949" cy="2856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829242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68FC38A-C301-4E7A-94C4-4997AAED2D49}"/>
              </a:ext>
            </a:extLst>
          </p:cNvPr>
          <p:cNvSpPr/>
          <p:nvPr/>
        </p:nvSpPr>
        <p:spPr>
          <a:xfrm>
            <a:off x="721216" y="483315"/>
            <a:ext cx="11333409" cy="5908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小明家买了一台电烤箱，有低、中、高三个档位的发热功率，如图是其内部简化电路图，开关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可分别与接血点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接触．（已知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48.4Ω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96.8Ω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电源电压保持不变）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）当开关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置于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端、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</a:t>
            </a:r>
            <a:endParaRPr lang="en-US" altLang="zh-CN" sz="3200" kern="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电路的连接方式是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联．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）当开关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置于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端、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闭合时，</a:t>
            </a:r>
            <a:endParaRPr lang="en-US" altLang="zh-CN" sz="3200" kern="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此电路消耗的电功率是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W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）电烤箱在高档位正常工作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100s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消耗的电能是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J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3F81111-08F9-4113-833E-8093CB1047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370103"/>
              </p:ext>
            </p:extLst>
          </p:nvPr>
        </p:nvGraphicFramePr>
        <p:xfrm>
          <a:off x="7829238" y="2754536"/>
          <a:ext cx="3641546" cy="28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829238" y="2754536"/>
                        <a:ext cx="3641546" cy="284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56543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0E8D546-8E1A-4E5C-A260-734E4F34C86D}"/>
              </a:ext>
            </a:extLst>
          </p:cNvPr>
          <p:cNvSpPr/>
          <p:nvPr/>
        </p:nvSpPr>
        <p:spPr>
          <a:xfrm>
            <a:off x="759853" y="1420100"/>
            <a:ext cx="11432147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甲、乙两灯泡铭牌分别是“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PZ220﹣25”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PZ220﹣100”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，关于这两个灯泡的描述正确的是（  ）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．甲灯的灯丝粗，电阻大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．甲灯的灯丝细，电阻大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．乙灯的灯丝细，电阻小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．乙灯的灯丝粗，电阻大</a:t>
            </a:r>
          </a:p>
        </p:txBody>
      </p:sp>
    </p:spTree>
    <p:extLst>
      <p:ext uri="{BB962C8B-B14F-4D97-AF65-F5344CB8AC3E}">
        <p14:creationId xmlns:p14="http://schemas.microsoft.com/office/powerpoint/2010/main" val="362442101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CEDA222-FE29-4A39-B049-B9B71603633E}"/>
              </a:ext>
            </a:extLst>
          </p:cNvPr>
          <p:cNvSpPr/>
          <p:nvPr/>
        </p:nvSpPr>
        <p:spPr>
          <a:xfrm>
            <a:off x="746976" y="1291923"/>
            <a:ext cx="11256134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如图所示的电路，当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都闭合时，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25W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，当把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，则此时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FA0E001-B59F-4D93-B023-C08ACC4424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032423"/>
              </p:ext>
            </p:extLst>
          </p:nvPr>
        </p:nvGraphicFramePr>
        <p:xfrm>
          <a:off x="3947285" y="3583546"/>
          <a:ext cx="3598222" cy="304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947285" y="3583546"/>
                        <a:ext cx="3598222" cy="304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84420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99FBA09-90B7-428B-B437-7E6980566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355680"/>
              </p:ext>
            </p:extLst>
          </p:nvPr>
        </p:nvGraphicFramePr>
        <p:xfrm>
          <a:off x="8679431" y="902576"/>
          <a:ext cx="2678805" cy="100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679431" y="902576"/>
                        <a:ext cx="2678805" cy="1008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A3E2086-D26C-4EB2-8462-3D77AA9E7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862967"/>
              </p:ext>
            </p:extLst>
          </p:nvPr>
        </p:nvGraphicFramePr>
        <p:xfrm>
          <a:off x="2550018" y="1632703"/>
          <a:ext cx="2678805" cy="100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50018" y="1632703"/>
                        <a:ext cx="2678805" cy="1008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82101B3-96A0-455E-A42B-1B31DD62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17" y="982177"/>
            <a:ext cx="11088709" cy="221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．小明一家外出旅游，出门时电能表示数为                         ，回来时为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                          ，这期间消耗了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______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度电．这些电能可使标有“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220V  25W”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的灯泡正常工作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______h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．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FB42D6D-4742-4966-B745-D2E1DFC7EB33}"/>
              </a:ext>
            </a:extLst>
          </p:cNvPr>
          <p:cNvSpPr/>
          <p:nvPr/>
        </p:nvSpPr>
        <p:spPr>
          <a:xfrm>
            <a:off x="721217" y="3574842"/>
            <a:ext cx="11200166" cy="22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，把它们并联在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U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3V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的电路中，则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并联后的总电阻为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；通电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30s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，电阻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消耗的电能为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______J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8991256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9657A3E-70E5-43B8-A334-E384709FB098}"/>
              </a:ext>
            </a:extLst>
          </p:cNvPr>
          <p:cNvSpPr/>
          <p:nvPr/>
        </p:nvSpPr>
        <p:spPr>
          <a:xfrm>
            <a:off x="734097" y="785611"/>
            <a:ext cx="11075830" cy="369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．在如图所示的电路中，电阻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20Ω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，电源电压保持不变．当开关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0.2A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．当开关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．为了保障电路安全，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两个开关不能同时闭合．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F801006-B913-49D0-96A5-4AC01D6598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675688"/>
              </p:ext>
            </p:extLst>
          </p:nvPr>
        </p:nvGraphicFramePr>
        <p:xfrm>
          <a:off x="6921724" y="3928056"/>
          <a:ext cx="3871652" cy="2773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21724" y="3928056"/>
                        <a:ext cx="3871652" cy="2773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345170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FBF5DD2-804E-4238-A3B2-F3702AEA0CD7}"/>
              </a:ext>
            </a:extLst>
          </p:cNvPr>
          <p:cNvSpPr/>
          <p:nvPr/>
        </p:nvSpPr>
        <p:spPr>
          <a:xfrm>
            <a:off x="721217" y="1636279"/>
            <a:ext cx="11217498" cy="369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．有一块手机用的锂电池，上面标明电压为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3.7V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，容量为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1800mA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，它充满电后，大约储存了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______J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的电能；某同学观察到家中电能表上标有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600revs/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kW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）的字样，他断开家中其他用电器仅使电水壶工作，测得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1min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内该电能表的转盘转了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圈，则该电水壶的电功率是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7705686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6823D4E-2703-42B7-9D94-F8BE30990C28}"/>
              </a:ext>
            </a:extLst>
          </p:cNvPr>
          <p:cNvSpPr/>
          <p:nvPr/>
        </p:nvSpPr>
        <p:spPr>
          <a:xfrm>
            <a:off x="721217" y="313128"/>
            <a:ext cx="11153104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．某品牌电饭煲的工作原理如图甲所示，图乙为它的部分参数：如将开关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闭合，则电饭煲处于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（选填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加热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保温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）状态，其中电阻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=______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868348F-CECC-4152-B6CF-377BC8774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29761"/>
              </p:ext>
            </p:extLst>
          </p:nvPr>
        </p:nvGraphicFramePr>
        <p:xfrm>
          <a:off x="5338293" y="2956935"/>
          <a:ext cx="60840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0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211428700"/>
                    </a:ext>
                  </a:extLst>
                </a:gridCol>
                <a:gridCol w="20280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3832478696"/>
                    </a:ext>
                  </a:extLst>
                </a:gridCol>
                <a:gridCol w="2028000">
                  <a:extLst>
                    <a:ext uri="{9D8B030D-6E8A-4147-A177-3AD203B41FA5}">
                      <a16:colId xmlns:a16="http://schemas.microsoft.com/office/drawing/2014/main" xmlns:p15="http://schemas.microsoft.com/office/powerpoint/2012/main" xmlns:p14="http://schemas.microsoft.com/office/powerpoint/2010/main" xmlns="" val="162917951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×××牌电饭煲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1661377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额定电压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220V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404181536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额定功率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加热档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1210W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40487996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保温档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22W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2629515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频率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50Hz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15="http://schemas.microsoft.com/office/powerpoint/2012/main" xmlns:p14="http://schemas.microsoft.com/office/powerpoint/2010/main" xmlns="" val="3636470445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37690FF-E0C8-4CAF-9D74-9E849650C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040102"/>
              </p:ext>
            </p:extLst>
          </p:nvPr>
        </p:nvGraphicFramePr>
        <p:xfrm>
          <a:off x="1043189" y="3236574"/>
          <a:ext cx="3902298" cy="2645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43189" y="3236574"/>
                        <a:ext cx="3902298" cy="26451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449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8F27FCB-2BCE-4055-9564-4D74D05E7BDF}"/>
              </a:ext>
            </a:extLst>
          </p:cNvPr>
          <p:cNvSpPr/>
          <p:nvPr/>
        </p:nvSpPr>
        <p:spPr>
          <a:xfrm>
            <a:off x="729801" y="1193859"/>
            <a:ext cx="11080125" cy="4440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．研究电功率与电压、电流的关系时，连接了如图所示电路进行实验．下列关于该实验的说法，不合理的是（　）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．该电路所示实验研究电功率与电压的关系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．该实验能得出电流相同时，电功率与电压成正比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．小灯泡电功率的大小通过灯泡的亮度来比较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．该实验选择的两个小灯泡灯丝的电阻不同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612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33E06C8-FC7C-4720-95C1-7A6552D3BDB8}"/>
              </a:ext>
            </a:extLst>
          </p:cNvPr>
          <p:cNvSpPr/>
          <p:nvPr/>
        </p:nvSpPr>
        <p:spPr>
          <a:xfrm>
            <a:off x="772998" y="1021805"/>
            <a:ext cx="11246177" cy="5179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．如图所示，将标有“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8V  8W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”的灯泡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和“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8V  16W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”的灯泡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接在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12V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的电路中，闭合开关，不考虑温度对灯丝电阻的影响，下列说法中正确的是（</a:t>
            </a:r>
            <a:r>
              <a:rPr lang="zh-CN" altLang="zh-CN" sz="3200" kern="100">
                <a:latin typeface="等线" panose="02010600030101010101" pitchFamily="2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都能正常发光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一样亮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比灯泡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亮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比灯泡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亮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3F014E9-7BB7-472F-BF4A-14C7617D99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376235"/>
              </p:ext>
            </p:extLst>
          </p:nvPr>
        </p:nvGraphicFramePr>
        <p:xfrm>
          <a:off x="7442512" y="3817856"/>
          <a:ext cx="3686467" cy="2132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42512" y="3817856"/>
                        <a:ext cx="3686467" cy="2132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5768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8382BC9-4766-4F55-9E39-026694C0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95" y="127534"/>
            <a:ext cx="10250905" cy="680987"/>
          </a:xfrm>
        </p:spPr>
        <p:txBody>
          <a:bodyPr>
            <a:normAutofit/>
          </a:bodyPr>
          <a:lstStyle/>
          <a:p>
            <a:r>
              <a:rPr lang="zh-CN" altLang="en-US" sz="3600"/>
              <a:t>一、认识电功率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C7EC597-B6A9-4269-A60F-59C40BE2D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5" y="702645"/>
            <a:ext cx="11155680" cy="602782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定义：用电器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消耗的电能与所用时间之比</a:t>
            </a:r>
            <a:r>
              <a:rPr lang="zh-CN" altLang="en-US" sz="3200">
                <a:latin typeface="Times New Roman" pitchFamily="18" charset="0"/>
              </a:rPr>
              <a:t>叫做电功率。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电功率的定义式：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3.</a:t>
            </a:r>
            <a:r>
              <a:rPr lang="zh-CN" altLang="en-US" sz="3200">
                <a:latin typeface="Times New Roman" pitchFamily="18" charset="0"/>
              </a:rPr>
              <a:t>电功率的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大小等于用电器在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1s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时间内所做的功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4.</a:t>
            </a:r>
            <a:r>
              <a:rPr lang="zh-CN" altLang="en-US" sz="3200">
                <a:latin typeface="Times New Roman" pitchFamily="18" charset="0"/>
              </a:rPr>
              <a:t>物理意义：电功率是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表示电流做功快慢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的物理量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讨论：（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）用电器消耗电能越多，用电器的电功率越大吗？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）用电器所用时间越长，用电器的电功率越小吗？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电功率的大小与用电器消耗电能的多少及时间长短无关</a:t>
            </a:r>
            <a:r>
              <a:rPr lang="zh-CN" altLang="en-US" sz="3200">
                <a:latin typeface="Times New Roman" pitchFamily="18" charset="0"/>
              </a:rPr>
              <a:t>。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C94FEB0-98FF-4187-85EB-AD799E8151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113595"/>
              </p:ext>
            </p:extLst>
          </p:nvPr>
        </p:nvGraphicFramePr>
        <p:xfrm>
          <a:off x="4328091" y="1479884"/>
          <a:ext cx="1042805" cy="941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28091" y="1479884"/>
                        <a:ext cx="1042805" cy="941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23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0E5666D-72C2-40F3-80CD-F08C4A0D1F1B}"/>
              </a:ext>
            </a:extLst>
          </p:cNvPr>
          <p:cNvSpPr/>
          <p:nvPr/>
        </p:nvSpPr>
        <p:spPr>
          <a:xfrm>
            <a:off x="759854" y="1299744"/>
            <a:ext cx="11127346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．将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两个灯泡，按甲、乙两种方式连接，已知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，电源电压相同，下面分析正确的是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．图乙中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灯比图乙中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．图甲中的总功率比图乙中的总功率要大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E78F14C-9412-4708-82CE-6558AB453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29574"/>
              </p:ext>
            </p:extLst>
          </p:nvPr>
        </p:nvGraphicFramePr>
        <p:xfrm>
          <a:off x="6637382" y="2846232"/>
          <a:ext cx="4974589" cy="206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37382" y="2846232"/>
                        <a:ext cx="4974589" cy="2061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24377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F7BAD6F-CCB5-4474-A507-A79F4BB22BC6}"/>
              </a:ext>
            </a:extLst>
          </p:cNvPr>
          <p:cNvSpPr/>
          <p:nvPr/>
        </p:nvSpPr>
        <p:spPr>
          <a:xfrm>
            <a:off x="734095" y="480757"/>
            <a:ext cx="11165983" cy="5169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．两个定值电阻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并联在电路中．如图甲所示，它们的电流与其两端的电压关系如图乙所示，闭合开关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，则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产生的热量之比为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2:1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4:1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1:4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EF8381D-2186-4186-8F3E-81FD4312D2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32868"/>
              </p:ext>
            </p:extLst>
          </p:nvPr>
        </p:nvGraphicFramePr>
        <p:xfrm>
          <a:off x="4664518" y="2602064"/>
          <a:ext cx="6793387" cy="3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664518" y="2602064"/>
                        <a:ext cx="6793387" cy="349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7834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3048C01-86EE-4403-B149-59C80B9C9081}"/>
              </a:ext>
            </a:extLst>
          </p:cNvPr>
          <p:cNvSpPr/>
          <p:nvPr/>
        </p:nvSpPr>
        <p:spPr>
          <a:xfrm>
            <a:off x="734096" y="523634"/>
            <a:ext cx="11294772" cy="5908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．如图所示，电源电压保持不变，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15Ω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，断开开关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，电流表示数为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0.2A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；同时闭合开关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，电流表示数为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0.5A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，此时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的电功率分别为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．下列判断正确的是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2:3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2:5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2:3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2:5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BDAABB1-97F5-4775-AF3F-97D7FAFCB7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663962"/>
              </p:ext>
            </p:extLst>
          </p:nvPr>
        </p:nvGraphicFramePr>
        <p:xfrm>
          <a:off x="6096000" y="3074825"/>
          <a:ext cx="5207122" cy="316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96000" y="3074825"/>
                        <a:ext cx="5207122" cy="316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1087100" y="12331700"/>
            <a:ext cx="3302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44512740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70B21E0-5CC6-4AD5-BAC8-303931819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0"/>
            <a:ext cx="11460481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latin typeface="Times New Roman" pitchFamily="18" charset="0"/>
              </a:rPr>
              <a:t>单位：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）国际单位是“瓦特”，简称“瓦”，用字母“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”表示；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）常用单位“千瓦”（</a:t>
            </a:r>
            <a:r>
              <a:rPr lang="en-US" altLang="zh-CN" sz="3200">
                <a:latin typeface="Times New Roman" pitchFamily="18" charset="0"/>
              </a:rPr>
              <a:t>kW</a:t>
            </a:r>
            <a:r>
              <a:rPr lang="zh-CN" altLang="en-US" sz="3200">
                <a:latin typeface="Times New Roman" pitchFamily="18" charset="0"/>
              </a:rPr>
              <a:t>）、“兆瓦”（</a:t>
            </a:r>
            <a:r>
              <a:rPr lang="en-US" altLang="zh-CN" sz="3200">
                <a:latin typeface="Times New Roman" pitchFamily="18" charset="0"/>
              </a:rPr>
              <a:t>MW</a:t>
            </a:r>
            <a:r>
              <a:rPr lang="zh-CN" altLang="en-US" sz="3200">
                <a:latin typeface="Times New Roman" pitchFamily="18" charset="0"/>
              </a:rPr>
              <a:t>）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）换算关系：</a:t>
            </a:r>
            <a:r>
              <a:rPr lang="en-US" altLang="zh-CN" sz="3200">
                <a:latin typeface="Times New Roman" pitchFamily="18" charset="0"/>
              </a:rPr>
              <a:t>1 MW 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1×10</a:t>
            </a:r>
            <a:r>
              <a:rPr lang="en-US" altLang="zh-CN" sz="3200" baseline="30000">
                <a:latin typeface="Times New Roman" pitchFamily="18" charset="0"/>
              </a:rPr>
              <a:t>6</a:t>
            </a:r>
            <a:r>
              <a:rPr lang="en-US" altLang="zh-CN" sz="3200">
                <a:latin typeface="Times New Roman" pitchFamily="18" charset="0"/>
              </a:rPr>
              <a:t>W        1kW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1×10</a:t>
            </a:r>
            <a:r>
              <a:rPr lang="en-US" altLang="zh-CN" sz="3200" baseline="30000">
                <a:latin typeface="Times New Roman" pitchFamily="18" charset="0"/>
              </a:rPr>
              <a:t>3</a:t>
            </a:r>
            <a:r>
              <a:rPr lang="en-US" altLang="zh-CN" sz="3200">
                <a:latin typeface="Times New Roman" pitchFamily="18" charset="0"/>
              </a:rPr>
              <a:t>W</a:t>
            </a: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4</a:t>
            </a:r>
            <a:r>
              <a:rPr lang="zh-CN" altLang="en-US" sz="3200">
                <a:latin typeface="Times New Roman" pitchFamily="18" charset="0"/>
              </a:rPr>
              <a:t>）注意单位的对应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6.</a:t>
            </a:r>
            <a:r>
              <a:rPr lang="zh-CN" altLang="en-US" sz="3200">
                <a:latin typeface="Times New Roman" pitchFamily="18" charset="0"/>
              </a:rPr>
              <a:t>计算电功：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Pt  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做功多少由功率大小和时间长短共同决定</a:t>
            </a:r>
            <a:r>
              <a:rPr lang="zh-CN" altLang="en-US" sz="3200">
                <a:latin typeface="Times New Roman" pitchFamily="18" charset="0"/>
              </a:rPr>
              <a:t>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计算电流做功所用的时间：</a:t>
            </a:r>
            <a:endParaRPr lang="en-US" altLang="zh-CN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B0BE93F-7DCB-4806-8FAE-CFF8A609BD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872824"/>
              </p:ext>
            </p:extLst>
          </p:nvPr>
        </p:nvGraphicFramePr>
        <p:xfrm>
          <a:off x="3592571" y="3429000"/>
          <a:ext cx="1552945" cy="140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92571" y="3429000"/>
                        <a:ext cx="1552945" cy="1402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对话气泡: 圆角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9F522D7-D713-4EBB-94EA-1A2C3F3D175E}"/>
              </a:ext>
            </a:extLst>
          </p:cNvPr>
          <p:cNvSpPr/>
          <p:nvPr/>
        </p:nvSpPr>
        <p:spPr>
          <a:xfrm>
            <a:off x="5272648" y="3375660"/>
            <a:ext cx="685399" cy="597969"/>
          </a:xfrm>
          <a:prstGeom prst="wedgeRoundRectCallout">
            <a:avLst>
              <a:gd name="adj1" fmla="val -109816"/>
              <a:gd name="adj2" fmla="val 2723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J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FA531E1-BCA0-40D0-AD13-458537DD477C}"/>
              </a:ext>
            </a:extLst>
          </p:cNvPr>
          <p:cNvSpPr/>
          <p:nvPr/>
        </p:nvSpPr>
        <p:spPr>
          <a:xfrm>
            <a:off x="5120449" y="4233692"/>
            <a:ext cx="685399" cy="597969"/>
          </a:xfrm>
          <a:prstGeom prst="wedgeRoundRectCallout">
            <a:avLst>
              <a:gd name="adj1" fmla="val -77575"/>
              <a:gd name="adj2" fmla="val 10331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对话气泡: 圆角矩形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DADAF20-029D-4D73-8B74-33D0EBF3ABCA}"/>
              </a:ext>
            </a:extLst>
          </p:cNvPr>
          <p:cNvSpPr/>
          <p:nvPr/>
        </p:nvSpPr>
        <p:spPr>
          <a:xfrm>
            <a:off x="2780040" y="3623801"/>
            <a:ext cx="685399" cy="597969"/>
          </a:xfrm>
          <a:prstGeom prst="wedgeRoundRectCallout">
            <a:avLst>
              <a:gd name="adj1" fmla="val 86966"/>
              <a:gd name="adj2" fmla="val 3615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12F6741-1EA4-465B-A073-658F2722E4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598307"/>
              </p:ext>
            </p:extLst>
          </p:nvPr>
        </p:nvGraphicFramePr>
        <p:xfrm>
          <a:off x="7426499" y="3375660"/>
          <a:ext cx="1552945" cy="140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6499" y="3375660"/>
                        <a:ext cx="1552945" cy="1402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对话气泡: 圆角矩形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616CC9B-43A1-4904-ABD9-AB54812C4578}"/>
              </a:ext>
            </a:extLst>
          </p:cNvPr>
          <p:cNvSpPr/>
          <p:nvPr/>
        </p:nvSpPr>
        <p:spPr>
          <a:xfrm>
            <a:off x="9106576" y="3322320"/>
            <a:ext cx="1289449" cy="597969"/>
          </a:xfrm>
          <a:prstGeom prst="wedgeRoundRectCallout">
            <a:avLst>
              <a:gd name="adj1" fmla="val -83223"/>
              <a:gd name="adj2" fmla="val 3785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err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kW·h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对话气泡: 圆角矩形 1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EBB58A8-FFFE-400D-9215-E2CD6562DC88}"/>
              </a:ext>
            </a:extLst>
          </p:cNvPr>
          <p:cNvSpPr/>
          <p:nvPr/>
        </p:nvSpPr>
        <p:spPr>
          <a:xfrm>
            <a:off x="8954377" y="4180352"/>
            <a:ext cx="685399" cy="597969"/>
          </a:xfrm>
          <a:prstGeom prst="wedgeRoundRectCallout">
            <a:avLst>
              <a:gd name="adj1" fmla="val -77575"/>
              <a:gd name="adj2" fmla="val 10331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对话气泡: 圆角矩形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E964234-C4E4-4B33-B295-490A5E942BD8}"/>
              </a:ext>
            </a:extLst>
          </p:cNvPr>
          <p:cNvSpPr/>
          <p:nvPr/>
        </p:nvSpPr>
        <p:spPr>
          <a:xfrm>
            <a:off x="6395526" y="3570461"/>
            <a:ext cx="903842" cy="597969"/>
          </a:xfrm>
          <a:prstGeom prst="wedgeRoundRectCallout">
            <a:avLst>
              <a:gd name="adj1" fmla="val 83278"/>
              <a:gd name="adj2" fmla="val 4093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kW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2441215-B5A9-488B-B2AC-409CE848F8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70141"/>
              </p:ext>
            </p:extLst>
          </p:nvPr>
        </p:nvGraphicFramePr>
        <p:xfrm>
          <a:off x="5584644" y="5278320"/>
          <a:ext cx="1237676" cy="119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6" imgW="0" imgH="0" progId="Equation.DSMT4">
                  <p:embed/>
                </p:oleObj>
              </mc:Choice>
              <mc:Fallback>
                <p:oleObj name="Equation" r:id="rId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84644" y="5278320"/>
                        <a:ext cx="1237676" cy="119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307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 animBg="1"/>
      <p:bldP spid="7" grpId="2" animBg="1"/>
      <p:bldP spid="8" grpId="3" animBg="1"/>
      <p:bldP spid="16" grpId="4" animBg="1"/>
      <p:bldP spid="17" grpId="5" animBg="1"/>
      <p:bldP spid="18" grpId="6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D2C910A-B426-4C41-8FA6-3F976D7C9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5223473"/>
            <a:ext cx="11455730" cy="159395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7.</a:t>
            </a:r>
            <a:r>
              <a:rPr lang="zh-CN" altLang="en-US" sz="3200"/>
              <a:t>电功率是</a:t>
            </a:r>
            <a:r>
              <a:rPr lang="zh-CN" altLang="en-US" sz="3200">
                <a:solidFill>
                  <a:srgbClr val="FF0000"/>
                </a:solidFill>
              </a:rPr>
              <a:t>家电的重要性能指标</a:t>
            </a:r>
            <a:r>
              <a:rPr lang="zh-CN" altLang="en-US" sz="3200"/>
              <a:t>。</a:t>
            </a:r>
            <a:r>
              <a:rPr lang="zh-CN" altLang="en-US" sz="3200">
                <a:solidFill>
                  <a:srgbClr val="FF0000"/>
                </a:solidFill>
              </a:rPr>
              <a:t>电功率越大，表示相同时间内消耗的电能越多</a:t>
            </a:r>
            <a:r>
              <a:rPr lang="zh-CN" altLang="en-US" sz="3200"/>
              <a:t>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0C73A25-F772-47BE-9BFD-5946E3ABAB46}"/>
              </a:ext>
            </a:extLst>
          </p:cNvPr>
          <p:cNvGrpSpPr/>
          <p:nvPr/>
        </p:nvGrpSpPr>
        <p:grpSpPr>
          <a:xfrm>
            <a:off x="4384043" y="17894"/>
            <a:ext cx="3709097" cy="2512620"/>
            <a:chOff x="-43698" y="2040733"/>
            <a:chExt cx="2331202" cy="157920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EBD9245-70BA-47BE-B645-216A5FA79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3698" y="2040733"/>
              <a:ext cx="2331202" cy="15621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椭圆 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90E022BA-7EA8-4377-A003-DDE65107663B}"/>
                </a:ext>
              </a:extLst>
            </p:cNvPr>
            <p:cNvSpPr/>
            <p:nvPr/>
          </p:nvSpPr>
          <p:spPr bwMode="auto">
            <a:xfrm>
              <a:off x="677116" y="3298330"/>
              <a:ext cx="948484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05ECF88-2A52-492D-B90F-E77064F08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70" y="0"/>
            <a:ext cx="3362592" cy="247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694DDE8-5E40-48B2-90D0-B8FDA7BB2639}"/>
              </a:ext>
            </a:extLst>
          </p:cNvPr>
          <p:cNvGrpSpPr/>
          <p:nvPr/>
        </p:nvGrpSpPr>
        <p:grpSpPr>
          <a:xfrm>
            <a:off x="736270" y="2700143"/>
            <a:ext cx="3647773" cy="2350236"/>
            <a:chOff x="3129482" y="4991100"/>
            <a:chExt cx="2305050" cy="1866900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95BD610-7600-40E5-87F4-0663BE4EF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9482" y="4991100"/>
              <a:ext cx="2305050" cy="18669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7CAF580-1F08-4C85-AA27-A658535974F9}"/>
                </a:ext>
              </a:extLst>
            </p:cNvPr>
            <p:cNvSpPr/>
            <p:nvPr/>
          </p:nvSpPr>
          <p:spPr bwMode="auto">
            <a:xfrm>
              <a:off x="4851400" y="5728712"/>
              <a:ext cx="583132" cy="913387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3C504B7-1528-4E71-B77B-BA8747906D06}"/>
              </a:ext>
            </a:extLst>
          </p:cNvPr>
          <p:cNvGrpSpPr/>
          <p:nvPr/>
        </p:nvGrpSpPr>
        <p:grpSpPr>
          <a:xfrm>
            <a:off x="4866991" y="2612986"/>
            <a:ext cx="2743199" cy="2654299"/>
            <a:chOff x="1104405" y="2544068"/>
            <a:chExt cx="2743199" cy="2654299"/>
          </a:xfrm>
        </p:grpSpPr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331EB0F2-581E-4094-A4D9-7707BCFA9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04405" y="2544068"/>
              <a:ext cx="2743199" cy="265429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43B8052-7259-4D04-A809-6BB5CDDC3943}"/>
                </a:ext>
              </a:extLst>
            </p:cNvPr>
            <p:cNvSpPr/>
            <p:nvPr/>
          </p:nvSpPr>
          <p:spPr bwMode="auto">
            <a:xfrm>
              <a:off x="2338503" y="3650992"/>
              <a:ext cx="1509101" cy="511700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E844761-F58E-483F-AA45-05963A8D44F0}"/>
              </a:ext>
            </a:extLst>
          </p:cNvPr>
          <p:cNvGrpSpPr/>
          <p:nvPr/>
        </p:nvGrpSpPr>
        <p:grpSpPr>
          <a:xfrm>
            <a:off x="8202791" y="121874"/>
            <a:ext cx="3877401" cy="2329852"/>
            <a:chOff x="6096000" y="5018887"/>
            <a:chExt cx="3060700" cy="1839113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DD8B99A-00E4-4649-AE5F-B57F2DFA7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018887"/>
              <a:ext cx="3048000" cy="1839113"/>
            </a:xfrm>
            <a:prstGeom prst="rect">
              <a:avLst/>
            </a:prstGeom>
          </p:spPr>
        </p:pic>
        <p:sp>
          <p:nvSpPr>
            <p:cNvPr id="21" name="椭圆 2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2E5D7C1-7B0B-43CA-AD62-2EDA206DCBFC}"/>
                </a:ext>
              </a:extLst>
            </p:cNvPr>
            <p:cNvSpPr/>
            <p:nvPr/>
          </p:nvSpPr>
          <p:spPr bwMode="auto">
            <a:xfrm>
              <a:off x="8547100" y="5721855"/>
              <a:ext cx="609600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4521B0D-8822-42B1-B2DF-B56610B538C4}"/>
              </a:ext>
            </a:extLst>
          </p:cNvPr>
          <p:cNvGrpSpPr/>
          <p:nvPr/>
        </p:nvGrpSpPr>
        <p:grpSpPr>
          <a:xfrm>
            <a:off x="8376254" y="2700143"/>
            <a:ext cx="3475320" cy="2329852"/>
            <a:chOff x="6852254" y="3363893"/>
            <a:chExt cx="2291746" cy="1346200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B3DFA62-A548-49F9-A86A-2256C2C34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2254" y="3363893"/>
              <a:ext cx="2291746" cy="1346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4" name="椭圆 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A75DD2C-A1AE-42B0-AB44-9C658DEF73CE}"/>
                </a:ext>
              </a:extLst>
            </p:cNvPr>
            <p:cNvSpPr/>
            <p:nvPr/>
          </p:nvSpPr>
          <p:spPr bwMode="auto">
            <a:xfrm>
              <a:off x="7721274" y="4080367"/>
              <a:ext cx="948484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8167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5CB6C79-27FD-4BBF-934A-6E6348E5F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19" y="103910"/>
            <a:ext cx="9601200" cy="857991"/>
          </a:xfrm>
        </p:spPr>
        <p:txBody>
          <a:bodyPr>
            <a:normAutofit/>
          </a:bodyPr>
          <a:lstStyle/>
          <a:p>
            <a:r>
              <a:rPr lang="zh-CN" altLang="en-US" sz="3600"/>
              <a:t>讨论交流：消耗了多少电能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EA0A60E-19CA-413A-92C1-B4CE0D85D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676894"/>
            <a:ext cx="11479481" cy="618110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）根据铭牌，计算看两个小时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的电视所消耗的电能是多少焦耳？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）若该电视机每天工作</a:t>
            </a:r>
            <a:r>
              <a:rPr lang="en-US" altLang="zh-CN" sz="3200">
                <a:latin typeface="Times New Roman" pitchFamily="18" charset="0"/>
              </a:rPr>
              <a:t>3h</a:t>
            </a:r>
            <a:r>
              <a:rPr lang="zh-CN" altLang="en-US" sz="3200">
                <a:latin typeface="Times New Roman" pitchFamily="18" charset="0"/>
              </a:rPr>
              <a:t>，一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个月消耗的电能是多少度？（按</a:t>
            </a:r>
            <a:r>
              <a:rPr lang="en-US" altLang="zh-CN" sz="3200">
                <a:latin typeface="Times New Roman" pitchFamily="18" charset="0"/>
              </a:rPr>
              <a:t>30</a:t>
            </a:r>
            <a:r>
              <a:rPr lang="zh-CN" altLang="en-US" sz="3200">
                <a:latin typeface="Times New Roman" pitchFamily="18" charset="0"/>
              </a:rPr>
              <a:t>天）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解：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140W 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2h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7200s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30×3h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90h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，由           得：</a:t>
            </a:r>
            <a:endParaRPr lang="pl-PL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W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=140W×7200s=1.008×10</a:t>
            </a:r>
            <a:r>
              <a:rPr lang="pl-PL" altLang="zh-CN" sz="3200" baseline="30000">
                <a:solidFill>
                  <a:srgbClr val="0000FF"/>
                </a:solidFill>
                <a:latin typeface="Times New Roman" pitchFamily="18" charset="0"/>
              </a:rPr>
              <a:t>6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J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W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 0.14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W×90h=12.6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W·h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8AF6E3B-CC20-4591-AEE6-D6D64D41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912" y="253895"/>
            <a:ext cx="5131638" cy="2561980"/>
          </a:xfrm>
          <a:prstGeom prst="rect">
            <a:avLst/>
          </a:prstGeom>
        </p:spPr>
      </p:pic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E0837EA-A28D-4EBD-8FE1-66620355D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86142"/>
              </p:ext>
            </p:extLst>
          </p:nvPr>
        </p:nvGraphicFramePr>
        <p:xfrm>
          <a:off x="10040122" y="3825076"/>
          <a:ext cx="1042805" cy="941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40122" y="3825076"/>
                        <a:ext cx="1042805" cy="941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8839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21" y="316428"/>
            <a:ext cx="3097613" cy="1797380"/>
          </a:xfrm>
          <a:prstGeom prst="rect">
            <a:avLst/>
          </a:prstGeom>
        </p:spPr>
      </p:pic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49F675D-88C5-4942-8CD7-6CDDC671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2" y="486889"/>
            <a:ext cx="11462407" cy="623454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8.</a:t>
            </a:r>
            <a:r>
              <a:rPr lang="zh-CN" altLang="en-US" sz="3200">
                <a:latin typeface="Times New Roman" pitchFamily="18" charset="0"/>
              </a:rPr>
              <a:t>铭牌“</a:t>
            </a:r>
            <a:r>
              <a:rPr lang="en-US" altLang="zh-CN" sz="3200">
                <a:latin typeface="Times New Roman" pitchFamily="18" charset="0"/>
              </a:rPr>
              <a:t>220V  40W</a:t>
            </a:r>
            <a:r>
              <a:rPr lang="zh-CN" altLang="en-US" sz="3200">
                <a:latin typeface="Times New Roman" pitchFamily="18" charset="0"/>
              </a:rPr>
              <a:t>”的含义：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”表示灯泡的正常工作电压是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40W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”表示在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的电压下正常工作时消耗的电功率是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40W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。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该灯泡在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的电压下正常发光，若该灯泡两端的电压高于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，则灯泡的发光情况如何？功率大小如何？低于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呢？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电压不同，灯泡的亮度不同说明了电功率的大小与电压有关，电功率的大小还可能与什么因素有关？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台灯的灯泡中电流发生改变，灯泡的亮度改变。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endParaRPr lang="zh-CN" altLang="en-US" sz="3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047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144B094-F26B-497A-8706-A4E1B5FA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43" y="68286"/>
            <a:ext cx="11269683" cy="703613"/>
          </a:xfrm>
        </p:spPr>
        <p:txBody>
          <a:bodyPr/>
          <a:lstStyle/>
          <a:p>
            <a:r>
              <a:rPr lang="zh-CN" altLang="en-US"/>
              <a:t>二、实验探究  电功率跟电流、电压的关系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05E7FEF-4B9A-4C2E-9569-AE2776507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393" y="914400"/>
            <a:ext cx="11467607" cy="59495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猜想与假设：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）电功率的大小可能与用电器两端的电压有关；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）电功率的大小可能与通过用电器的电流有关；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设计实验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）科学方法：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①控制变量法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利用两只灯泡探究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的关系，如何比较灯泡电功率的大小？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②转换法（将电功率大小的比较转化为灯泡亮度的比较）</a:t>
            </a:r>
          </a:p>
        </p:txBody>
      </p:sp>
    </p:spTree>
    <p:extLst>
      <p:ext uri="{BB962C8B-B14F-4D97-AF65-F5344CB8AC3E}">
        <p14:creationId xmlns:p14="http://schemas.microsoft.com/office/powerpoint/2010/main" val="1240501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0728E8C-9599-4BD0-B801-E280CDFA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11875"/>
            <a:ext cx="11479482" cy="430612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保持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相同，探究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关系时，两个灯泡两端的电压应不同，对两个灯泡规格的选择有何要求？电路连接有何要求？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保持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相同，探究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关系时，通过两个灯泡的电流应不同，对两个灯泡规格的选择有何要求？电路连接有何要求？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）选择实验器材：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两个规格不同的小灯泡</a:t>
            </a:r>
            <a:r>
              <a:rPr lang="zh-CN" altLang="en-US" sz="3200">
                <a:latin typeface="Times New Roman" pitchFamily="18" charset="0"/>
              </a:rPr>
              <a:t>、电流表、电压表、电源、开关、导线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）设计实验电路：</a:t>
            </a:r>
            <a:endParaRPr lang="zh-CN" altLang="en-US" sz="320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42398DB-4325-4D57-8281-D792C0040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70" y="4007915"/>
            <a:ext cx="2742330" cy="216771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E241B5-FBB8-4DB0-8A7B-FD364A51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254" y="4241810"/>
            <a:ext cx="2720392" cy="19465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975A81E-D00E-411E-9BCF-3556E009CCC5}"/>
              </a:ext>
            </a:extLst>
          </p:cNvPr>
          <p:cNvSpPr/>
          <p:nvPr/>
        </p:nvSpPr>
        <p:spPr>
          <a:xfrm>
            <a:off x="2127226" y="6074034"/>
            <a:ext cx="4128053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相同，探究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与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关系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BB7D651-007A-4979-B5A4-320208ED8D73}"/>
              </a:ext>
            </a:extLst>
          </p:cNvPr>
          <p:cNvSpPr/>
          <p:nvPr/>
        </p:nvSpPr>
        <p:spPr>
          <a:xfrm>
            <a:off x="6870424" y="6074034"/>
            <a:ext cx="4128053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相同，探究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与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关系</a:t>
            </a:r>
          </a:p>
        </p:txBody>
      </p:sp>
    </p:spTree>
    <p:extLst>
      <p:ext uri="{BB962C8B-B14F-4D97-AF65-F5344CB8AC3E}">
        <p14:creationId xmlns:p14="http://schemas.microsoft.com/office/powerpoint/2010/main" val="1600558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/>
      <p:bldP spid="7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3231</Words>
  <Application>Microsoft Office PowerPoint</Application>
  <PresentationFormat>自定义</PresentationFormat>
  <Paragraphs>192</Paragraphs>
  <Slides>32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35" baseType="lpstr">
      <vt:lpstr>剪切</vt:lpstr>
      <vt:lpstr>Equation</vt:lpstr>
      <vt:lpstr>Visio</vt:lpstr>
      <vt:lpstr>6.2电功率</vt:lpstr>
      <vt:lpstr>PowerPoint 演示文稿</vt:lpstr>
      <vt:lpstr>一、认识电功率</vt:lpstr>
      <vt:lpstr>PowerPoint 演示文稿</vt:lpstr>
      <vt:lpstr>PowerPoint 演示文稿</vt:lpstr>
      <vt:lpstr>讨论交流：消耗了多少电能</vt:lpstr>
      <vt:lpstr>PowerPoint 演示文稿</vt:lpstr>
      <vt:lpstr>二、实验探究  电功率跟电流、电压的关系</vt:lpstr>
      <vt:lpstr>PowerPoint 演示文稿</vt:lpstr>
      <vt:lpstr>PowerPoint 演示文稿</vt:lpstr>
      <vt:lpstr>3.进行实验</vt:lpstr>
      <vt:lpstr>PowerPoint 演示文稿</vt:lpstr>
      <vt:lpstr>三、电功率的大小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2020-09-23T09:45:30Z</cp:lastPrinted>
  <dcterms:created xsi:type="dcterms:W3CDTF">2020-09-23T09:45:30Z</dcterms:created>
  <dcterms:modified xsi:type="dcterms:W3CDTF">2020-10-19T14:04:58Z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