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D2A50-CCD6-4150-B206-861B093F68C8}" type="doc">
      <dgm:prSet loTypeId="urn:microsoft.com/office/officeart/2005/8/layout/process5#1" loCatId="process" qsTypeId="urn:microsoft.com/office/officeart/2005/8/quickstyle/simple1#1" qsCatId="simple" csTypeId="urn:microsoft.com/office/officeart/2005/8/colors/accent2_2#1" csCatId="accent2" phldr="1"/>
      <dgm:spPr/>
      <dgm:t>
        <a:bodyPr/>
        <a:lstStyle/>
        <a:p>
          <a:endParaRPr/>
        </a:p>
      </dgm:t>
    </dgm:pt>
    <dgm:pt modelId="{0AA8AE29-17E6-494F-9055-B0D530E08861}" type="parTrans" cxnId="{E4BB1168-A192-43A9-8926-37D0E6AD5D98}">
      <dgm:prSet/>
      <dgm:spPr/>
      <dgm:t>
        <a:bodyPr/>
        <a:lstStyle/>
        <a:p>
          <a:endParaRPr lang="zh-CN" altLang="en-US"/>
        </a:p>
      </dgm:t>
    </dgm:pt>
    <dgm:pt modelId="{06E49D59-681F-426F-9E2B-9CAB75EFEE6F}">
      <dgm:prSet phldrT="[文本]"/>
      <dgm:spPr/>
      <dgm:t>
        <a:bodyPr/>
        <a:lstStyle/>
        <a:p>
          <a:r>
            <a:rPr lang="zh-CN" altLang="en-US" smtClean="0"/>
            <a:t>提出问题</a:t>
          </a:r>
          <a:endParaRPr lang="zh-CN" altLang="en-US"/>
        </a:p>
      </dgm:t>
    </dgm:pt>
    <dgm:pt modelId="{148AE90E-C0A1-4CEC-9CDB-600F70EDDC80}" type="sibTrans" cxnId="{E4BB1168-A192-43A9-8926-37D0E6AD5D98}">
      <dgm:prSet/>
      <dgm:spPr/>
      <dgm:t>
        <a:bodyPr/>
        <a:lstStyle/>
        <a:p>
          <a:endParaRPr lang="zh-CN" altLang="en-US"/>
        </a:p>
      </dgm:t>
    </dgm:pt>
    <dgm:pt modelId="{15F0FE0B-21AA-4B50-85C3-A7427BB1E24D}" type="parTrans" cxnId="{B933F008-70FD-4D14-8778-04C3713F25C1}">
      <dgm:prSet/>
      <dgm:spPr/>
      <dgm:t>
        <a:bodyPr/>
        <a:lstStyle/>
        <a:p>
          <a:endParaRPr lang="zh-CN" altLang="en-US"/>
        </a:p>
      </dgm:t>
    </dgm:pt>
    <dgm:pt modelId="{EE295A77-754A-4CAC-8D5C-8C79544736C6}">
      <dgm:prSet phldrT="[文本]"/>
      <dgm:spPr/>
      <dgm:t>
        <a:bodyPr/>
        <a:lstStyle/>
        <a:p>
          <a:r>
            <a:rPr lang="zh-CN" altLang="en-US" smtClean="0"/>
            <a:t>猜想与假设</a:t>
          </a:r>
          <a:endParaRPr lang="zh-CN" altLang="en-US"/>
        </a:p>
      </dgm:t>
    </dgm:pt>
    <dgm:pt modelId="{2B5B4A29-550D-48A4-B0EC-E1FE43CD9A49}" type="sibTrans" cxnId="{B933F008-70FD-4D14-8778-04C3713F25C1}">
      <dgm:prSet/>
      <dgm:spPr/>
      <dgm:t>
        <a:bodyPr/>
        <a:lstStyle/>
        <a:p>
          <a:endParaRPr lang="zh-CN" altLang="en-US"/>
        </a:p>
      </dgm:t>
    </dgm:pt>
    <dgm:pt modelId="{C7100344-0A30-4FD9-BCB2-C7C1031212BB}" type="parTrans" cxnId="{331D1A6B-3917-491D-A4B3-FD631D5A9349}">
      <dgm:prSet/>
      <dgm:spPr/>
      <dgm:t>
        <a:bodyPr/>
        <a:lstStyle/>
        <a:p>
          <a:endParaRPr lang="zh-CN" altLang="en-US"/>
        </a:p>
      </dgm:t>
    </dgm:pt>
    <dgm:pt modelId="{5E36083D-60C0-465B-BF06-CDFD0E023851}">
      <dgm:prSet phldrT="[文本]"/>
      <dgm:spPr/>
      <dgm:t>
        <a:bodyPr/>
        <a:lstStyle/>
        <a:p>
          <a:r>
            <a:rPr lang="zh-CN" altLang="en-US" smtClean="0"/>
            <a:t>制定计划、设计实验</a:t>
          </a:r>
          <a:endParaRPr lang="zh-CN" altLang="en-US"/>
        </a:p>
      </dgm:t>
    </dgm:pt>
    <dgm:pt modelId="{C5FE8EEB-E6B1-4BA7-8099-2C7ED1863C93}" type="sibTrans" cxnId="{331D1A6B-3917-491D-A4B3-FD631D5A9349}">
      <dgm:prSet/>
      <dgm:spPr/>
      <dgm:t>
        <a:bodyPr/>
        <a:lstStyle/>
        <a:p>
          <a:endParaRPr lang="zh-CN" altLang="en-US"/>
        </a:p>
      </dgm:t>
    </dgm:pt>
    <dgm:pt modelId="{F3256147-4527-4648-9031-E71B20EBE5DC}" type="parTrans" cxnId="{28B10AA0-2BC0-4BCE-856D-79F709803920}">
      <dgm:prSet/>
      <dgm:spPr/>
      <dgm:t>
        <a:bodyPr/>
        <a:lstStyle/>
        <a:p>
          <a:endParaRPr lang="zh-CN" altLang="en-US"/>
        </a:p>
      </dgm:t>
    </dgm:pt>
    <dgm:pt modelId="{219CB97A-691E-4D80-85D0-DD95ACF37637}">
      <dgm:prSet phldrT="[文本]"/>
      <dgm:spPr/>
      <dgm:t>
        <a:bodyPr/>
        <a:lstStyle/>
        <a:p>
          <a:r>
            <a:rPr lang="zh-CN" altLang="en-US" smtClean="0"/>
            <a:t>进行试验，收集数据</a:t>
          </a:r>
          <a:endParaRPr lang="zh-CN" altLang="en-US"/>
        </a:p>
      </dgm:t>
    </dgm:pt>
    <dgm:pt modelId="{AB9CF8CE-DA58-4647-BCE9-DDA4FDE5D08D}" type="sibTrans" cxnId="{28B10AA0-2BC0-4BCE-856D-79F709803920}">
      <dgm:prSet/>
      <dgm:spPr/>
      <dgm:t>
        <a:bodyPr/>
        <a:lstStyle/>
        <a:p>
          <a:endParaRPr lang="zh-CN" altLang="en-US"/>
        </a:p>
      </dgm:t>
    </dgm:pt>
    <dgm:pt modelId="{68F75BC3-853A-47A5-AEEC-3A05A3A49E49}" type="parTrans" cxnId="{E712D87E-D5D6-4600-B72D-FF19BAF43DF1}">
      <dgm:prSet/>
      <dgm:spPr/>
      <dgm:t>
        <a:bodyPr/>
        <a:lstStyle/>
        <a:p>
          <a:endParaRPr lang="zh-CN" altLang="en-US"/>
        </a:p>
      </dgm:t>
    </dgm:pt>
    <dgm:pt modelId="{DC33103F-9648-4C2D-BE6E-C3BBF3F7AF24}">
      <dgm:prSet phldrT="[文本]"/>
      <dgm:spPr/>
      <dgm:t>
        <a:bodyPr/>
        <a:lstStyle/>
        <a:p>
          <a:r>
            <a:rPr lang="zh-CN" altLang="en-US" smtClean="0"/>
            <a:t>分析论证</a:t>
          </a:r>
          <a:endParaRPr lang="zh-CN" altLang="en-US"/>
        </a:p>
      </dgm:t>
    </dgm:pt>
    <dgm:pt modelId="{B61651A8-329F-4C2D-901B-A369882CE54A}" type="sibTrans" cxnId="{E712D87E-D5D6-4600-B72D-FF19BAF43DF1}">
      <dgm:prSet/>
      <dgm:spPr/>
      <dgm:t>
        <a:bodyPr/>
        <a:lstStyle/>
        <a:p>
          <a:endParaRPr lang="zh-CN" altLang="en-US"/>
        </a:p>
      </dgm:t>
    </dgm:pt>
    <dgm:pt modelId="{478417E5-A608-4E5C-BFC1-5C747829D009}" type="parTrans" cxnId="{CA1BA739-F262-417A-B178-A8FA546D0450}">
      <dgm:prSet/>
      <dgm:spPr/>
      <dgm:t>
        <a:bodyPr/>
        <a:lstStyle/>
        <a:p>
          <a:endParaRPr lang="zh-CN" altLang="en-US"/>
        </a:p>
      </dgm:t>
    </dgm:pt>
    <dgm:pt modelId="{BD1D3526-29B6-41ED-B084-8EA50215FB75}">
      <dgm:prSet phldrT="[文本]"/>
      <dgm:spPr/>
      <dgm:t>
        <a:bodyPr/>
        <a:lstStyle/>
        <a:p>
          <a:r>
            <a:rPr lang="zh-CN" altLang="en-US" smtClean="0"/>
            <a:t>评估</a:t>
          </a:r>
          <a:endParaRPr lang="zh-CN" altLang="en-US"/>
        </a:p>
      </dgm:t>
    </dgm:pt>
    <dgm:pt modelId="{07F2B06F-4CA7-44AC-82D2-BC791A5E39E2}" type="sibTrans" cxnId="{CA1BA739-F262-417A-B178-A8FA546D0450}">
      <dgm:prSet/>
      <dgm:spPr/>
      <dgm:t>
        <a:bodyPr/>
        <a:lstStyle/>
        <a:p>
          <a:endParaRPr lang="zh-CN" altLang="en-US"/>
        </a:p>
      </dgm:t>
    </dgm:pt>
    <dgm:pt modelId="{0CC348F5-F8A9-4149-9876-93530A0ECE96}" type="parTrans" cxnId="{48A57F7D-F56B-4140-9A07-BA96D7CC41A7}">
      <dgm:prSet/>
      <dgm:spPr/>
      <dgm:t>
        <a:bodyPr/>
        <a:lstStyle/>
        <a:p>
          <a:endParaRPr lang="zh-CN" altLang="en-US"/>
        </a:p>
      </dgm:t>
    </dgm:pt>
    <dgm:pt modelId="{AF6A073B-8C05-4C9A-9DF8-97B481A97A63}">
      <dgm:prSet phldrT="[文本]"/>
      <dgm:spPr/>
      <dgm:t>
        <a:bodyPr/>
        <a:lstStyle/>
        <a:p>
          <a:r>
            <a:rPr lang="zh-CN" altLang="en-US" smtClean="0"/>
            <a:t>交流与合作</a:t>
          </a:r>
          <a:endParaRPr lang="zh-CN" altLang="en-US"/>
        </a:p>
      </dgm:t>
    </dgm:pt>
    <dgm:pt modelId="{C9B91B17-0E97-4442-8278-A1C2AF303D27}" type="sibTrans" cxnId="{48A57F7D-F56B-4140-9A07-BA96D7CC41A7}">
      <dgm:prSet/>
      <dgm:spPr/>
      <dgm:t>
        <a:bodyPr/>
        <a:lstStyle/>
        <a:p>
          <a:endParaRPr lang="zh-CN" altLang="en-US"/>
        </a:p>
      </dgm:t>
    </dgm:pt>
    <dgm:pt modelId="{FF6B9D1E-13E1-4DF3-B9B4-EEE00B4CB74F}" type="pres">
      <dgm:prSet presAssocID="{A61D2A50-CCD6-4150-B206-861B093F68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AB54083E-1822-4D8C-A44A-0DA65840574A}" type="pres">
      <dgm:prSet presAssocID="{06E49D59-681F-426F-9E2B-9CAB75EFEE6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B1293A-7431-43C4-BCBF-8ACA6DD93AF9}" type="pres">
      <dgm:prSet presAssocID="{148AE90E-C0A1-4CEC-9CDB-600F70EDDC80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2886D0E7-BF0B-409D-B246-713ACCCAF499}" type="pres">
      <dgm:prSet presAssocID="{148AE90E-C0A1-4CEC-9CDB-600F70EDDC80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E87BD80B-73CE-4B7D-A660-47FD8F3299AB}" type="pres">
      <dgm:prSet presAssocID="{EE295A77-754A-4CAC-8D5C-8C79544736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E4E69C-9735-4641-8A94-F8DA6437A854}" type="pres">
      <dgm:prSet presAssocID="{2B5B4A29-550D-48A4-B0EC-E1FE43CD9A49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7E98B589-2E8C-4F3F-87CD-B63D25D319A7}" type="pres">
      <dgm:prSet presAssocID="{2B5B4A29-550D-48A4-B0EC-E1FE43CD9A49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C499204E-CEBA-4CA5-944B-06BCACECA9CD}" type="pres">
      <dgm:prSet presAssocID="{5E36083D-60C0-465B-BF06-CDFD0E02385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CF7F26-C859-4BC6-ACB2-9665CC32E00A}" type="pres">
      <dgm:prSet presAssocID="{C5FE8EEB-E6B1-4BA7-8099-2C7ED1863C93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C3EB8C84-C190-472E-8051-9C72C9311323}" type="pres">
      <dgm:prSet presAssocID="{C5FE8EEB-E6B1-4BA7-8099-2C7ED1863C93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41E08A6A-F246-4AB9-9F18-4FCF3250B6CB}" type="pres">
      <dgm:prSet presAssocID="{219CB97A-691E-4D80-85D0-DD95ACF376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3A3E03-F110-4DCC-86E8-2B8E9930E8FF}" type="pres">
      <dgm:prSet presAssocID="{AB9CF8CE-DA58-4647-BCE9-DDA4FDE5D08D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B0C7D4C6-691F-40DB-B899-C699A46200B8}" type="pres">
      <dgm:prSet presAssocID="{AB9CF8CE-DA58-4647-BCE9-DDA4FDE5D08D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0852AB83-1BFA-4482-B7D8-EB9960606DD7}" type="pres">
      <dgm:prSet presAssocID="{DC33103F-9648-4C2D-BE6E-C3BBF3F7AF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9C0533-886C-476F-90E3-910D7B259240}" type="pres">
      <dgm:prSet presAssocID="{B61651A8-329F-4C2D-901B-A369882CE54A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A250BF24-7392-4E2C-AE97-71ED1B778E58}" type="pres">
      <dgm:prSet presAssocID="{B61651A8-329F-4C2D-901B-A369882CE54A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8A42ADE7-76A7-4B2E-8E8C-84FB83230F83}" type="pres">
      <dgm:prSet presAssocID="{BD1D3526-29B6-41ED-B084-8EA50215FB7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C0C656-F3FD-4DF8-A7F2-7DFB557ED568}" type="pres">
      <dgm:prSet presAssocID="{07F2B06F-4CA7-44AC-82D2-BC791A5E39E2}" presName="sibTrans" presStyleLbl="sibTrans2D1" presStyleIdx="5" presStyleCnt="6"/>
      <dgm:spPr/>
      <dgm:t>
        <a:bodyPr/>
        <a:lstStyle/>
        <a:p>
          <a:endParaRPr lang="zh-CN" altLang="en-US"/>
        </a:p>
      </dgm:t>
    </dgm:pt>
    <dgm:pt modelId="{4FF0EAA8-D281-4827-A1A1-76CC0E6C0C4B}" type="pres">
      <dgm:prSet presAssocID="{07F2B06F-4CA7-44AC-82D2-BC791A5E39E2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  <dgm:pt modelId="{48DCA6F1-628A-4EB0-A9AE-F9AC4CD64386}" type="pres">
      <dgm:prSet presAssocID="{AF6A073B-8C05-4C9A-9DF8-97B481A97A6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369AD8E-261B-43A7-AE2E-A8FCA31F7C2E}" type="presOf" srcId="{DC33103F-9648-4C2D-BE6E-C3BBF3F7AF24}" destId="{0852AB83-1BFA-4482-B7D8-EB9960606DD7}" srcOrd="0" destOrd="0" presId="urn:microsoft.com/office/officeart/2005/8/layout/process5#1"/>
    <dgm:cxn modelId="{9461BDFD-7339-461B-B5B2-636276D113CF}" type="presOf" srcId="{06E49D59-681F-426F-9E2B-9CAB75EFEE6F}" destId="{AB54083E-1822-4D8C-A44A-0DA65840574A}" srcOrd="0" destOrd="0" presId="urn:microsoft.com/office/officeart/2005/8/layout/process5#1"/>
    <dgm:cxn modelId="{E712D87E-D5D6-4600-B72D-FF19BAF43DF1}" srcId="{A61D2A50-CCD6-4150-B206-861B093F68C8}" destId="{DC33103F-9648-4C2D-BE6E-C3BBF3F7AF24}" srcOrd="4" destOrd="0" parTransId="{68F75BC3-853A-47A5-AEEC-3A05A3A49E49}" sibTransId="{B61651A8-329F-4C2D-901B-A369882CE54A}"/>
    <dgm:cxn modelId="{CA1BA739-F262-417A-B178-A8FA546D0450}" srcId="{A61D2A50-CCD6-4150-B206-861B093F68C8}" destId="{BD1D3526-29B6-41ED-B084-8EA50215FB75}" srcOrd="5" destOrd="0" parTransId="{478417E5-A608-4E5C-BFC1-5C747829D009}" sibTransId="{07F2B06F-4CA7-44AC-82D2-BC791A5E39E2}"/>
    <dgm:cxn modelId="{331D1A6B-3917-491D-A4B3-FD631D5A9349}" srcId="{A61D2A50-CCD6-4150-B206-861B093F68C8}" destId="{5E36083D-60C0-465B-BF06-CDFD0E023851}" srcOrd="2" destOrd="0" parTransId="{C7100344-0A30-4FD9-BCB2-C7C1031212BB}" sibTransId="{C5FE8EEB-E6B1-4BA7-8099-2C7ED1863C93}"/>
    <dgm:cxn modelId="{7CD68A13-A760-445D-B060-5EE56F5064C4}" type="presOf" srcId="{C5FE8EEB-E6B1-4BA7-8099-2C7ED1863C93}" destId="{3CCF7F26-C859-4BC6-ACB2-9665CC32E00A}" srcOrd="0" destOrd="0" presId="urn:microsoft.com/office/officeart/2005/8/layout/process5#1"/>
    <dgm:cxn modelId="{C214F025-F819-45C9-8125-DD4224C30282}" type="presOf" srcId="{5E36083D-60C0-465B-BF06-CDFD0E023851}" destId="{C499204E-CEBA-4CA5-944B-06BCACECA9CD}" srcOrd="0" destOrd="0" presId="urn:microsoft.com/office/officeart/2005/8/layout/process5#1"/>
    <dgm:cxn modelId="{BE9AF6B1-43D0-4AA0-A6B3-8206918C275C}" type="presOf" srcId="{07F2B06F-4CA7-44AC-82D2-BC791A5E39E2}" destId="{4FF0EAA8-D281-4827-A1A1-76CC0E6C0C4B}" srcOrd="1" destOrd="0" presId="urn:microsoft.com/office/officeart/2005/8/layout/process5#1"/>
    <dgm:cxn modelId="{E88C0081-6699-4333-83BE-3C864968D6E0}" type="presOf" srcId="{148AE90E-C0A1-4CEC-9CDB-600F70EDDC80}" destId="{0AB1293A-7431-43C4-BCBF-8ACA6DD93AF9}" srcOrd="0" destOrd="0" presId="urn:microsoft.com/office/officeart/2005/8/layout/process5#1"/>
    <dgm:cxn modelId="{AA0A1C90-31A1-4C41-993A-EDADEC264950}" type="presOf" srcId="{148AE90E-C0A1-4CEC-9CDB-600F70EDDC80}" destId="{2886D0E7-BF0B-409D-B246-713ACCCAF499}" srcOrd="1" destOrd="0" presId="urn:microsoft.com/office/officeart/2005/8/layout/process5#1"/>
    <dgm:cxn modelId="{70591826-D847-4200-B056-DAFD10484F01}" type="presOf" srcId="{AB9CF8CE-DA58-4647-BCE9-DDA4FDE5D08D}" destId="{B53A3E03-F110-4DCC-86E8-2B8E9930E8FF}" srcOrd="0" destOrd="0" presId="urn:microsoft.com/office/officeart/2005/8/layout/process5#1"/>
    <dgm:cxn modelId="{B54181B8-BDA2-4B89-BA9D-BFF7C0B11CE5}" type="presOf" srcId="{AF6A073B-8C05-4C9A-9DF8-97B481A97A63}" destId="{48DCA6F1-628A-4EB0-A9AE-F9AC4CD64386}" srcOrd="0" destOrd="0" presId="urn:microsoft.com/office/officeart/2005/8/layout/process5#1"/>
    <dgm:cxn modelId="{C7FDDA93-95F0-4B58-B6A9-7AB43D740AB3}" type="presOf" srcId="{B61651A8-329F-4C2D-901B-A369882CE54A}" destId="{A250BF24-7392-4E2C-AE97-71ED1B778E58}" srcOrd="1" destOrd="0" presId="urn:microsoft.com/office/officeart/2005/8/layout/process5#1"/>
    <dgm:cxn modelId="{B8D641BE-AF1A-4131-ABD2-280F23C24B91}" type="presOf" srcId="{B61651A8-329F-4C2D-901B-A369882CE54A}" destId="{4C9C0533-886C-476F-90E3-910D7B259240}" srcOrd="0" destOrd="0" presId="urn:microsoft.com/office/officeart/2005/8/layout/process5#1"/>
    <dgm:cxn modelId="{C2BF3D89-2A43-449E-9AD4-AE342AC1ADDD}" type="presOf" srcId="{2B5B4A29-550D-48A4-B0EC-E1FE43CD9A49}" destId="{43E4E69C-9735-4641-8A94-F8DA6437A854}" srcOrd="0" destOrd="0" presId="urn:microsoft.com/office/officeart/2005/8/layout/process5#1"/>
    <dgm:cxn modelId="{1A55C2DF-338C-428E-88C4-1C0EC9A152B9}" type="presOf" srcId="{2B5B4A29-550D-48A4-B0EC-E1FE43CD9A49}" destId="{7E98B589-2E8C-4F3F-87CD-B63D25D319A7}" srcOrd="1" destOrd="0" presId="urn:microsoft.com/office/officeart/2005/8/layout/process5#1"/>
    <dgm:cxn modelId="{48A57F7D-F56B-4140-9A07-BA96D7CC41A7}" srcId="{A61D2A50-CCD6-4150-B206-861B093F68C8}" destId="{AF6A073B-8C05-4C9A-9DF8-97B481A97A63}" srcOrd="6" destOrd="0" parTransId="{0CC348F5-F8A9-4149-9876-93530A0ECE96}" sibTransId="{C9B91B17-0E97-4442-8278-A1C2AF303D27}"/>
    <dgm:cxn modelId="{28B10AA0-2BC0-4BCE-856D-79F709803920}" srcId="{A61D2A50-CCD6-4150-B206-861B093F68C8}" destId="{219CB97A-691E-4D80-85D0-DD95ACF37637}" srcOrd="3" destOrd="0" parTransId="{F3256147-4527-4648-9031-E71B20EBE5DC}" sibTransId="{AB9CF8CE-DA58-4647-BCE9-DDA4FDE5D08D}"/>
    <dgm:cxn modelId="{185EDBF5-DB50-4905-9F7C-2024210F711B}" type="presOf" srcId="{AB9CF8CE-DA58-4647-BCE9-DDA4FDE5D08D}" destId="{B0C7D4C6-691F-40DB-B899-C699A46200B8}" srcOrd="1" destOrd="0" presId="urn:microsoft.com/office/officeart/2005/8/layout/process5#1"/>
    <dgm:cxn modelId="{B933F008-70FD-4D14-8778-04C3713F25C1}" srcId="{A61D2A50-CCD6-4150-B206-861B093F68C8}" destId="{EE295A77-754A-4CAC-8D5C-8C79544736C6}" srcOrd="1" destOrd="0" parTransId="{15F0FE0B-21AA-4B50-85C3-A7427BB1E24D}" sibTransId="{2B5B4A29-550D-48A4-B0EC-E1FE43CD9A49}"/>
    <dgm:cxn modelId="{0FCFE244-29B9-4AE3-B0A9-AE3B837A27AF}" type="presOf" srcId="{A61D2A50-CCD6-4150-B206-861B093F68C8}" destId="{FF6B9D1E-13E1-4DF3-B9B4-EEE00B4CB74F}" srcOrd="0" destOrd="0" presId="urn:microsoft.com/office/officeart/2005/8/layout/process5#1"/>
    <dgm:cxn modelId="{1B9E59E6-07C5-4A52-8715-EFE7B133E757}" type="presOf" srcId="{EE295A77-754A-4CAC-8D5C-8C79544736C6}" destId="{E87BD80B-73CE-4B7D-A660-47FD8F3299AB}" srcOrd="0" destOrd="0" presId="urn:microsoft.com/office/officeart/2005/8/layout/process5#1"/>
    <dgm:cxn modelId="{D2C2CF7E-96C2-4523-9859-623830175E83}" type="presOf" srcId="{C5FE8EEB-E6B1-4BA7-8099-2C7ED1863C93}" destId="{C3EB8C84-C190-472E-8051-9C72C9311323}" srcOrd="1" destOrd="0" presId="urn:microsoft.com/office/officeart/2005/8/layout/process5#1"/>
    <dgm:cxn modelId="{B109660C-6F99-40D0-AE9A-F24C6FFAB028}" type="presOf" srcId="{219CB97A-691E-4D80-85D0-DD95ACF37637}" destId="{41E08A6A-F246-4AB9-9F18-4FCF3250B6CB}" srcOrd="0" destOrd="0" presId="urn:microsoft.com/office/officeart/2005/8/layout/process5#1"/>
    <dgm:cxn modelId="{E4BB1168-A192-43A9-8926-37D0E6AD5D98}" srcId="{A61D2A50-CCD6-4150-B206-861B093F68C8}" destId="{06E49D59-681F-426F-9E2B-9CAB75EFEE6F}" srcOrd="0" destOrd="0" parTransId="{0AA8AE29-17E6-494F-9055-B0D530E08861}" sibTransId="{148AE90E-C0A1-4CEC-9CDB-600F70EDDC80}"/>
    <dgm:cxn modelId="{A5AE4474-47FD-49A1-965E-E0DA440D0492}" type="presOf" srcId="{07F2B06F-4CA7-44AC-82D2-BC791A5E39E2}" destId="{36C0C656-F3FD-4DF8-A7F2-7DFB557ED568}" srcOrd="0" destOrd="0" presId="urn:microsoft.com/office/officeart/2005/8/layout/process5#1"/>
    <dgm:cxn modelId="{84C36724-7283-4816-B784-A5C689CB6AC3}" type="presOf" srcId="{BD1D3526-29B6-41ED-B084-8EA50215FB75}" destId="{8A42ADE7-76A7-4B2E-8E8C-84FB83230F83}" srcOrd="0" destOrd="0" presId="urn:microsoft.com/office/officeart/2005/8/layout/process5#1"/>
    <dgm:cxn modelId="{2E56B3A4-9000-48CA-8269-6ED4AABF8799}" type="presParOf" srcId="{FF6B9D1E-13E1-4DF3-B9B4-EEE00B4CB74F}" destId="{AB54083E-1822-4D8C-A44A-0DA65840574A}" srcOrd="0" destOrd="0" presId="urn:microsoft.com/office/officeart/2005/8/layout/process5#1"/>
    <dgm:cxn modelId="{47EDC73B-F859-4A4B-B153-FF26661268C2}" type="presParOf" srcId="{FF6B9D1E-13E1-4DF3-B9B4-EEE00B4CB74F}" destId="{0AB1293A-7431-43C4-BCBF-8ACA6DD93AF9}" srcOrd="1" destOrd="0" presId="urn:microsoft.com/office/officeart/2005/8/layout/process5#1"/>
    <dgm:cxn modelId="{3C538FEC-0982-4EE7-B560-0B05AD61D23A}" type="presParOf" srcId="{0AB1293A-7431-43C4-BCBF-8ACA6DD93AF9}" destId="{2886D0E7-BF0B-409D-B246-713ACCCAF499}" srcOrd="0" destOrd="0" presId="urn:microsoft.com/office/officeart/2005/8/layout/process5#1"/>
    <dgm:cxn modelId="{18CD0311-21BE-48B8-870F-E61828812C5D}" type="presParOf" srcId="{FF6B9D1E-13E1-4DF3-B9B4-EEE00B4CB74F}" destId="{E87BD80B-73CE-4B7D-A660-47FD8F3299AB}" srcOrd="2" destOrd="0" presId="urn:microsoft.com/office/officeart/2005/8/layout/process5#1"/>
    <dgm:cxn modelId="{1FFE05F5-1E34-45E2-AF74-48B32011216B}" type="presParOf" srcId="{FF6B9D1E-13E1-4DF3-B9B4-EEE00B4CB74F}" destId="{43E4E69C-9735-4641-8A94-F8DA6437A854}" srcOrd="3" destOrd="0" presId="urn:microsoft.com/office/officeart/2005/8/layout/process5#1"/>
    <dgm:cxn modelId="{6A2DCA14-45BD-47A8-BA63-AB7AE1BFB6E6}" type="presParOf" srcId="{43E4E69C-9735-4641-8A94-F8DA6437A854}" destId="{7E98B589-2E8C-4F3F-87CD-B63D25D319A7}" srcOrd="0" destOrd="0" presId="urn:microsoft.com/office/officeart/2005/8/layout/process5#1"/>
    <dgm:cxn modelId="{79A4236F-03C4-47E1-8764-40AC445E99B2}" type="presParOf" srcId="{FF6B9D1E-13E1-4DF3-B9B4-EEE00B4CB74F}" destId="{C499204E-CEBA-4CA5-944B-06BCACECA9CD}" srcOrd="4" destOrd="0" presId="urn:microsoft.com/office/officeart/2005/8/layout/process5#1"/>
    <dgm:cxn modelId="{EAC7E4E0-4AD4-4E3D-BE45-803FD57AF0A4}" type="presParOf" srcId="{FF6B9D1E-13E1-4DF3-B9B4-EEE00B4CB74F}" destId="{3CCF7F26-C859-4BC6-ACB2-9665CC32E00A}" srcOrd="5" destOrd="0" presId="urn:microsoft.com/office/officeart/2005/8/layout/process5#1"/>
    <dgm:cxn modelId="{4C51BA89-EC46-4D9C-ADD1-349842448FCF}" type="presParOf" srcId="{3CCF7F26-C859-4BC6-ACB2-9665CC32E00A}" destId="{C3EB8C84-C190-472E-8051-9C72C9311323}" srcOrd="0" destOrd="0" presId="urn:microsoft.com/office/officeart/2005/8/layout/process5#1"/>
    <dgm:cxn modelId="{7082D089-3065-4ACB-8100-3935ED34C194}" type="presParOf" srcId="{FF6B9D1E-13E1-4DF3-B9B4-EEE00B4CB74F}" destId="{41E08A6A-F246-4AB9-9F18-4FCF3250B6CB}" srcOrd="6" destOrd="0" presId="urn:microsoft.com/office/officeart/2005/8/layout/process5#1"/>
    <dgm:cxn modelId="{D0F74A9A-706C-4286-9ED3-CECEFB0BE4FF}" type="presParOf" srcId="{FF6B9D1E-13E1-4DF3-B9B4-EEE00B4CB74F}" destId="{B53A3E03-F110-4DCC-86E8-2B8E9930E8FF}" srcOrd="7" destOrd="0" presId="urn:microsoft.com/office/officeart/2005/8/layout/process5#1"/>
    <dgm:cxn modelId="{4028B7C9-07E4-4A06-B981-FBB1AA8EDAF4}" type="presParOf" srcId="{B53A3E03-F110-4DCC-86E8-2B8E9930E8FF}" destId="{B0C7D4C6-691F-40DB-B899-C699A46200B8}" srcOrd="0" destOrd="0" presId="urn:microsoft.com/office/officeart/2005/8/layout/process5#1"/>
    <dgm:cxn modelId="{AF1D3CE0-4266-4F54-92D3-65CC0B006F9F}" type="presParOf" srcId="{FF6B9D1E-13E1-4DF3-B9B4-EEE00B4CB74F}" destId="{0852AB83-1BFA-4482-B7D8-EB9960606DD7}" srcOrd="8" destOrd="0" presId="urn:microsoft.com/office/officeart/2005/8/layout/process5#1"/>
    <dgm:cxn modelId="{4118ED35-1385-41CC-9A97-A7B151A6C61F}" type="presParOf" srcId="{FF6B9D1E-13E1-4DF3-B9B4-EEE00B4CB74F}" destId="{4C9C0533-886C-476F-90E3-910D7B259240}" srcOrd="9" destOrd="0" presId="urn:microsoft.com/office/officeart/2005/8/layout/process5#1"/>
    <dgm:cxn modelId="{468A441A-9F5E-4453-A4C5-28A9AF81AD08}" type="presParOf" srcId="{4C9C0533-886C-476F-90E3-910D7B259240}" destId="{A250BF24-7392-4E2C-AE97-71ED1B778E58}" srcOrd="0" destOrd="0" presId="urn:microsoft.com/office/officeart/2005/8/layout/process5#1"/>
    <dgm:cxn modelId="{25C7E9D4-8D8D-42AD-87AA-1616EFF316FC}" type="presParOf" srcId="{FF6B9D1E-13E1-4DF3-B9B4-EEE00B4CB74F}" destId="{8A42ADE7-76A7-4B2E-8E8C-84FB83230F83}" srcOrd="10" destOrd="0" presId="urn:microsoft.com/office/officeart/2005/8/layout/process5#1"/>
    <dgm:cxn modelId="{CFCED478-C200-4358-A34C-C7CCDB4B5ECD}" type="presParOf" srcId="{FF6B9D1E-13E1-4DF3-B9B4-EEE00B4CB74F}" destId="{36C0C656-F3FD-4DF8-A7F2-7DFB557ED568}" srcOrd="11" destOrd="0" presId="urn:microsoft.com/office/officeart/2005/8/layout/process5#1"/>
    <dgm:cxn modelId="{A7424918-F103-4436-9939-C2B3C4A88323}" type="presParOf" srcId="{36C0C656-F3FD-4DF8-A7F2-7DFB557ED568}" destId="{4FF0EAA8-D281-4827-A1A1-76CC0E6C0C4B}" srcOrd="0" destOrd="0" presId="urn:microsoft.com/office/officeart/2005/8/layout/process5#1"/>
    <dgm:cxn modelId="{24E7A3C3-4C48-4F5D-83BF-E527B6440921}" type="presParOf" srcId="{FF6B9D1E-13E1-4DF3-B9B4-EEE00B4CB74F}" destId="{48DCA6F1-628A-4EB0-A9AE-F9AC4CD64386}" srcOrd="12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4083E-1822-4D8C-A44A-0DA65840574A}">
      <dsp:nvSpPr>
        <dsp:cNvPr id="0" name=""/>
        <dsp:cNvSpPr/>
      </dsp:nvSpPr>
      <dsp:spPr>
        <a:xfrm>
          <a:off x="354732" y="1963"/>
          <a:ext cx="1595882" cy="957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提出问题</a:t>
          </a:r>
          <a:endParaRPr lang="zh-CN" altLang="en-US" sz="2400" kern="1200"/>
        </a:p>
      </dsp:txBody>
      <dsp:txXfrm>
        <a:off x="382777" y="30008"/>
        <a:ext cx="1539792" cy="901439"/>
      </dsp:txXfrm>
    </dsp:sp>
    <dsp:sp modelId="{0AB1293A-7431-43C4-BCBF-8ACA6DD93AF9}">
      <dsp:nvSpPr>
        <dsp:cNvPr id="0" name=""/>
        <dsp:cNvSpPr/>
      </dsp:nvSpPr>
      <dsp:spPr>
        <a:xfrm>
          <a:off x="2091052" y="282838"/>
          <a:ext cx="338327" cy="395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2091052" y="361994"/>
        <a:ext cx="236829" cy="237466"/>
      </dsp:txXfrm>
    </dsp:sp>
    <dsp:sp modelId="{E87BD80B-73CE-4B7D-A660-47FD8F3299AB}">
      <dsp:nvSpPr>
        <dsp:cNvPr id="0" name=""/>
        <dsp:cNvSpPr/>
      </dsp:nvSpPr>
      <dsp:spPr>
        <a:xfrm>
          <a:off x="2588967" y="1963"/>
          <a:ext cx="1595882" cy="957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猜想与假设</a:t>
          </a:r>
          <a:endParaRPr lang="zh-CN" altLang="en-US" sz="2400" kern="1200"/>
        </a:p>
      </dsp:txBody>
      <dsp:txXfrm>
        <a:off x="2617012" y="30008"/>
        <a:ext cx="1539792" cy="901439"/>
      </dsp:txXfrm>
    </dsp:sp>
    <dsp:sp modelId="{43E4E69C-9735-4641-8A94-F8DA6437A854}">
      <dsp:nvSpPr>
        <dsp:cNvPr id="0" name=""/>
        <dsp:cNvSpPr/>
      </dsp:nvSpPr>
      <dsp:spPr>
        <a:xfrm>
          <a:off x="4325287" y="282838"/>
          <a:ext cx="338327" cy="395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4325287" y="361994"/>
        <a:ext cx="236829" cy="237466"/>
      </dsp:txXfrm>
    </dsp:sp>
    <dsp:sp modelId="{C499204E-CEBA-4CA5-944B-06BCACECA9CD}">
      <dsp:nvSpPr>
        <dsp:cNvPr id="0" name=""/>
        <dsp:cNvSpPr/>
      </dsp:nvSpPr>
      <dsp:spPr>
        <a:xfrm>
          <a:off x="4823203" y="1963"/>
          <a:ext cx="1595882" cy="957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制定计划、设计实验</a:t>
          </a:r>
          <a:endParaRPr lang="zh-CN" altLang="en-US" sz="2400" kern="1200"/>
        </a:p>
      </dsp:txBody>
      <dsp:txXfrm>
        <a:off x="4851248" y="30008"/>
        <a:ext cx="1539792" cy="901439"/>
      </dsp:txXfrm>
    </dsp:sp>
    <dsp:sp modelId="{3CCF7F26-C859-4BC6-ACB2-9665CC32E00A}">
      <dsp:nvSpPr>
        <dsp:cNvPr id="0" name=""/>
        <dsp:cNvSpPr/>
      </dsp:nvSpPr>
      <dsp:spPr>
        <a:xfrm rot="5400000">
          <a:off x="5451980" y="1071204"/>
          <a:ext cx="338327" cy="395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-5400000">
        <a:off x="5502411" y="1099929"/>
        <a:ext cx="237466" cy="236829"/>
      </dsp:txXfrm>
    </dsp:sp>
    <dsp:sp modelId="{41E08A6A-F246-4AB9-9F18-4FCF3250B6CB}">
      <dsp:nvSpPr>
        <dsp:cNvPr id="0" name=""/>
        <dsp:cNvSpPr/>
      </dsp:nvSpPr>
      <dsp:spPr>
        <a:xfrm>
          <a:off x="4823203" y="1597845"/>
          <a:ext cx="1595882" cy="957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进行试验，收集数据</a:t>
          </a:r>
          <a:endParaRPr lang="zh-CN" altLang="en-US" sz="2400" kern="1200"/>
        </a:p>
      </dsp:txBody>
      <dsp:txXfrm>
        <a:off x="4851248" y="1625890"/>
        <a:ext cx="1539792" cy="901439"/>
      </dsp:txXfrm>
    </dsp:sp>
    <dsp:sp modelId="{B53A3E03-F110-4DCC-86E8-2B8E9930E8FF}">
      <dsp:nvSpPr>
        <dsp:cNvPr id="0" name=""/>
        <dsp:cNvSpPr/>
      </dsp:nvSpPr>
      <dsp:spPr>
        <a:xfrm rot="10800000">
          <a:off x="4344438" y="1878721"/>
          <a:ext cx="338327" cy="395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4445936" y="1957877"/>
        <a:ext cx="236829" cy="237466"/>
      </dsp:txXfrm>
    </dsp:sp>
    <dsp:sp modelId="{0852AB83-1BFA-4482-B7D8-EB9960606DD7}">
      <dsp:nvSpPr>
        <dsp:cNvPr id="0" name=""/>
        <dsp:cNvSpPr/>
      </dsp:nvSpPr>
      <dsp:spPr>
        <a:xfrm>
          <a:off x="2588967" y="1597845"/>
          <a:ext cx="1595882" cy="957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分析论证</a:t>
          </a:r>
          <a:endParaRPr lang="zh-CN" altLang="en-US" sz="2400" kern="1200"/>
        </a:p>
      </dsp:txBody>
      <dsp:txXfrm>
        <a:off x="2617012" y="1625890"/>
        <a:ext cx="1539792" cy="901439"/>
      </dsp:txXfrm>
    </dsp:sp>
    <dsp:sp modelId="{4C9C0533-886C-476F-90E3-910D7B259240}">
      <dsp:nvSpPr>
        <dsp:cNvPr id="0" name=""/>
        <dsp:cNvSpPr/>
      </dsp:nvSpPr>
      <dsp:spPr>
        <a:xfrm rot="10800000">
          <a:off x="2110203" y="1878721"/>
          <a:ext cx="338327" cy="395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0800000">
        <a:off x="2211701" y="1957877"/>
        <a:ext cx="236829" cy="237466"/>
      </dsp:txXfrm>
    </dsp:sp>
    <dsp:sp modelId="{8A42ADE7-76A7-4B2E-8E8C-84FB83230F83}">
      <dsp:nvSpPr>
        <dsp:cNvPr id="0" name=""/>
        <dsp:cNvSpPr/>
      </dsp:nvSpPr>
      <dsp:spPr>
        <a:xfrm>
          <a:off x="354732" y="1597845"/>
          <a:ext cx="1595882" cy="957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评估</a:t>
          </a:r>
          <a:endParaRPr lang="zh-CN" altLang="en-US" sz="2400" kern="1200"/>
        </a:p>
      </dsp:txBody>
      <dsp:txXfrm>
        <a:off x="382777" y="1625890"/>
        <a:ext cx="1539792" cy="901439"/>
      </dsp:txXfrm>
    </dsp:sp>
    <dsp:sp modelId="{36C0C656-F3FD-4DF8-A7F2-7DFB557ED568}">
      <dsp:nvSpPr>
        <dsp:cNvPr id="0" name=""/>
        <dsp:cNvSpPr/>
      </dsp:nvSpPr>
      <dsp:spPr>
        <a:xfrm rot="5400000">
          <a:off x="983510" y="2667086"/>
          <a:ext cx="338327" cy="395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-5400000">
        <a:off x="1033941" y="2695811"/>
        <a:ext cx="237466" cy="236829"/>
      </dsp:txXfrm>
    </dsp:sp>
    <dsp:sp modelId="{48DCA6F1-628A-4EB0-A9AE-F9AC4CD64386}">
      <dsp:nvSpPr>
        <dsp:cNvPr id="0" name=""/>
        <dsp:cNvSpPr/>
      </dsp:nvSpPr>
      <dsp:spPr>
        <a:xfrm>
          <a:off x="354732" y="3193728"/>
          <a:ext cx="1595882" cy="957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交流与合作</a:t>
          </a:r>
          <a:endParaRPr lang="zh-CN" altLang="en-US" sz="2400" kern="1200"/>
        </a:p>
      </dsp:txBody>
      <dsp:txXfrm>
        <a:off x="382777" y="3221773"/>
        <a:ext cx="1539792" cy="901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778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-2197338" y="1033681"/>
            <a:ext cx="16190133" cy="2746982"/>
          </a:xfrm>
          <a:prstGeom prst="parallelogram">
            <a:avLst>
              <a:gd name="adj" fmla="val 45244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>
              <a:latin typeface="Arial" pitchFamily="34" charset="0"/>
              <a:ea typeface="微软雅黑"/>
              <a:sym typeface="Arial" pitchFamily="34" charset="0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-1342178" y="1033681"/>
            <a:ext cx="4831546" cy="2746982"/>
          </a:xfrm>
          <a:prstGeom prst="parallelogram">
            <a:avLst>
              <a:gd name="adj" fmla="val 44396"/>
            </a:avLst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>
              <a:latin typeface="Arial" pitchFamily="34" charset="0"/>
              <a:ea typeface="微软雅黑"/>
              <a:sym typeface="Arial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9920" y="1805477"/>
            <a:ext cx="7827019" cy="1060234"/>
          </a:xfrm>
          <a:prstGeom prst="rect">
            <a:avLst/>
          </a:prstGeom>
          <a:noFill/>
        </p:spPr>
        <p:txBody>
          <a:bodyPr wrap="square" lIns="89860" tIns="44930" rIns="89860" bIns="44930" rtlCol="0">
            <a:spAutoFit/>
          </a:bodyPr>
          <a:lstStyle/>
          <a:p>
            <a:pPr algn="ctr"/>
            <a:r>
              <a:rPr lang="zh-CN" altLang="en-US" sz="6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</a:rPr>
              <a:t>第四章  光现象</a:t>
            </a:r>
          </a:p>
        </p:txBody>
      </p:sp>
      <p:sp>
        <p:nvSpPr>
          <p:cNvPr id="9" name="Rectangle 5"/>
          <p:cNvSpPr/>
          <p:nvPr/>
        </p:nvSpPr>
        <p:spPr>
          <a:xfrm>
            <a:off x="3508187" y="4137396"/>
            <a:ext cx="5791914" cy="783235"/>
          </a:xfrm>
          <a:prstGeom prst="rect">
            <a:avLst/>
          </a:prstGeom>
          <a:noFill/>
          <a:ln w="9525">
            <a:noFill/>
          </a:ln>
        </p:spPr>
        <p:txBody>
          <a:bodyPr wrap="squar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algn="ctr">
              <a:buNone/>
            </a:pPr>
            <a:r>
              <a:rPr lang="en-US" altLang="zh-CN" sz="4500" dirty="0" smtClean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4.4</a:t>
            </a:r>
            <a:r>
              <a:rPr lang="zh-CN" altLang="en-US" sz="4500" dirty="0" smtClean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光</a:t>
            </a:r>
            <a:r>
              <a:rPr lang="zh-CN" altLang="en-US" sz="4500" dirty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的折射</a:t>
            </a:r>
          </a:p>
        </p:txBody>
      </p:sp>
    </p:spTree>
    <p:extLst>
      <p:ext uri="{BB962C8B-B14F-4D97-AF65-F5344CB8AC3E}">
        <p14:creationId xmlns:p14="http://schemas.microsoft.com/office/powerpoint/2010/main" val="119545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3" fill="hold" grpId="0" nodeType="afterEffect"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74319" y="1058977"/>
            <a:ext cx="10114778" cy="3830951"/>
            <a:chOff x="691979" y="1061679"/>
            <a:chExt cx="10379676" cy="3840730"/>
          </a:xfrm>
        </p:grpSpPr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691979" y="1061679"/>
              <a:ext cx="10379676" cy="7868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所示，光的折射现象也遵循光路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原理。</a:t>
              </a:r>
            </a:p>
          </p:txBody>
        </p:sp>
        <p:pic>
          <p:nvPicPr>
            <p:cNvPr id="24577" name="Picture 1" descr="I:\19秋人教物理八上学练考PPT和word(李强)\AV80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633784" y="2187146"/>
              <a:ext cx="2335863" cy="1927654"/>
            </a:xfrm>
            <a:prstGeom prst="rect">
              <a:avLst/>
            </a:prstGeom>
            <a:noFill/>
          </p:spPr>
        </p:pic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4893276" y="4115576"/>
              <a:ext cx="2060178" cy="7868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693893" y="1208090"/>
            <a:ext cx="800234" cy="460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9860" tIns="44930" rIns="89860" bIns="4493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可逆</a:t>
            </a:r>
          </a:p>
        </p:txBody>
      </p:sp>
    </p:spTree>
    <p:extLst>
      <p:ext uri="{BB962C8B-B14F-4D97-AF65-F5344CB8AC3E}">
        <p14:creationId xmlns:p14="http://schemas.microsoft.com/office/powerpoint/2010/main" val="3801974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29823" y="756722"/>
            <a:ext cx="10199068" cy="5628160"/>
            <a:chOff x="543698" y="758654"/>
            <a:chExt cx="10466173" cy="5642527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auto">
            <a:xfrm>
              <a:off x="543698" y="758654"/>
              <a:ext cx="10466173" cy="50783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光的折射中折射角与入射角的关系</a:t>
              </a:r>
            </a:p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（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）折射角随入射角的增大（或减小）而增大（或减小）。（如图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所示）</a:t>
              </a:r>
            </a:p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（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）当光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从光密介质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斜射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入光疏介质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中时，折射角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入射角。</a:t>
              </a:r>
            </a:p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（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）当光从光疏介质斜射入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光密介质中时，</a:t>
              </a:r>
              <a:endPara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980144" lvl="1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折射角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入射角。</a:t>
              </a:r>
              <a:endPara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9937" name="Picture 1" descr="I:\19秋人教物理八上学练考PPT和word(李强)\8RD21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822724" y="3645242"/>
              <a:ext cx="1977081" cy="2009760"/>
            </a:xfrm>
            <a:prstGeom prst="rect">
              <a:avLst/>
            </a:prstGeom>
            <a:noFill/>
          </p:spPr>
        </p:pic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8872151" y="5614348"/>
              <a:ext cx="2060178" cy="7868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9945" y="3780378"/>
            <a:ext cx="800234" cy="460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9860" tIns="44930" rIns="89860" bIns="4493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小于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96758" y="5117748"/>
            <a:ext cx="800234" cy="460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9860" tIns="44930" rIns="89860" bIns="4493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大于</a:t>
            </a:r>
          </a:p>
        </p:txBody>
      </p:sp>
    </p:spTree>
    <p:extLst>
      <p:ext uri="{BB962C8B-B14F-4D97-AF65-F5344CB8AC3E}">
        <p14:creationId xmlns:p14="http://schemas.microsoft.com/office/powerpoint/2010/main" val="2257146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0"/>
          <p:cNvSpPr/>
          <p:nvPr/>
        </p:nvSpPr>
        <p:spPr>
          <a:xfrm>
            <a:off x="504937" y="995947"/>
            <a:ext cx="6844883" cy="501421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三　运用光的折射规律分析生活中的折射现象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50237" y="1625542"/>
            <a:ext cx="10006406" cy="36225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60" tIns="44930" rIns="89860" bIns="44930" numCol="1" anchor="ctr" anchorCtr="0" compatLnSpc="1">
            <a:spAutoFit/>
          </a:bodyPr>
          <a:lstStyle/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透过透明的介质看物体时，我们看到的是由光的折射所形成的物体的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像。</a:t>
            </a: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从空气中看水中的物体，或从水中看空气中的物体，看到的其实都不是物体本身，而是由光的折射形成的比物体实际位置都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些的虚像（如图所示）。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91837" y="2508835"/>
            <a:ext cx="490855" cy="460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9860" tIns="44930" rIns="89860" bIns="4493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92932" y="4560569"/>
            <a:ext cx="490855" cy="460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9860" tIns="44930" rIns="89860" bIns="4493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</a:p>
        </p:txBody>
      </p:sp>
    </p:spTree>
    <p:extLst>
      <p:ext uri="{BB962C8B-B14F-4D97-AF65-F5344CB8AC3E}">
        <p14:creationId xmlns:p14="http://schemas.microsoft.com/office/powerpoint/2010/main" val="1077819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55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4" name="Line 2"/>
          <p:cNvSpPr/>
          <p:nvPr/>
        </p:nvSpPr>
        <p:spPr>
          <a:xfrm flipH="1">
            <a:off x="3914802" y="300509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9814" tIns="59907" rIns="119814" bIns="59907"/>
          <a:lstStyle/>
          <a:p>
            <a:endParaRPr/>
          </a:p>
        </p:txBody>
      </p:sp>
      <p:grpSp>
        <p:nvGrpSpPr>
          <p:cNvPr id="5" name="Group 3"/>
          <p:cNvGrpSpPr/>
          <p:nvPr/>
        </p:nvGrpSpPr>
        <p:grpSpPr>
          <a:xfrm>
            <a:off x="2726717" y="3005096"/>
            <a:ext cx="1559362" cy="2888227"/>
            <a:chOff x="2592" y="1776"/>
            <a:chExt cx="1008" cy="1824"/>
          </a:xfrm>
        </p:grpSpPr>
        <p:sp>
          <p:nvSpPr>
            <p:cNvPr id="6" name="Line 4"/>
            <p:cNvSpPr/>
            <p:nvPr/>
          </p:nvSpPr>
          <p:spPr>
            <a:xfrm flipV="1">
              <a:off x="2592" y="1776"/>
              <a:ext cx="480" cy="182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Line 5"/>
            <p:cNvSpPr/>
            <p:nvPr/>
          </p:nvSpPr>
          <p:spPr>
            <a:xfrm flipV="1">
              <a:off x="2592" y="1776"/>
              <a:ext cx="1008" cy="182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Line 6"/>
            <p:cNvSpPr/>
            <p:nvPr/>
          </p:nvSpPr>
          <p:spPr>
            <a:xfrm flipH="1">
              <a:off x="2784" y="2400"/>
              <a:ext cx="144" cy="48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Line 7"/>
            <p:cNvSpPr/>
            <p:nvPr/>
          </p:nvSpPr>
          <p:spPr>
            <a:xfrm flipV="1">
              <a:off x="2976" y="2496"/>
              <a:ext cx="240" cy="38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5" name="Line 13"/>
          <p:cNvSpPr/>
          <p:nvPr/>
        </p:nvSpPr>
        <p:spPr>
          <a:xfrm flipH="1">
            <a:off x="3469271" y="292909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9814" tIns="59907" rIns="119814" bIns="59907"/>
          <a:lstStyle/>
          <a:p>
            <a:endParaRPr/>
          </a:p>
        </p:txBody>
      </p:sp>
      <p:grpSp>
        <p:nvGrpSpPr>
          <p:cNvPr id="19" name="Group 17"/>
          <p:cNvGrpSpPr/>
          <p:nvPr/>
        </p:nvGrpSpPr>
        <p:grpSpPr>
          <a:xfrm>
            <a:off x="4524314" y="1027356"/>
            <a:ext cx="1410851" cy="836066"/>
            <a:chOff x="3840" y="336"/>
            <a:chExt cx="912" cy="528"/>
          </a:xfrm>
        </p:grpSpPr>
        <p:sp>
          <p:nvSpPr>
            <p:cNvPr id="20" name="AutoShape 18"/>
            <p:cNvSpPr/>
            <p:nvPr/>
          </p:nvSpPr>
          <p:spPr>
            <a:xfrm rot="4382799">
              <a:off x="4272" y="192"/>
              <a:ext cx="96" cy="672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lang="zh-CN" altLang="en-US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1" name="AutoShape 19"/>
            <p:cNvSpPr/>
            <p:nvPr/>
          </p:nvSpPr>
          <p:spPr>
            <a:xfrm rot="-7017195">
              <a:off x="4344" y="360"/>
              <a:ext cx="96" cy="720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>
              <a:off x="4224" y="57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>
              <a:off x="4176" y="528"/>
              <a:ext cx="240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4" name="Arc 22"/>
            <p:cNvSpPr/>
            <p:nvPr/>
          </p:nvSpPr>
          <p:spPr>
            <a:xfrm rot="-4715379" flipH="1">
              <a:off x="4296" y="312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5" name="Group 23"/>
            <p:cNvGrpSpPr/>
            <p:nvPr/>
          </p:nvGrpSpPr>
          <p:grpSpPr>
            <a:xfrm>
              <a:off x="3840" y="336"/>
              <a:ext cx="864" cy="528"/>
              <a:chOff x="3840" y="336"/>
              <a:chExt cx="864" cy="528"/>
            </a:xfrm>
          </p:grpSpPr>
          <p:grpSp>
            <p:nvGrpSpPr>
              <p:cNvPr id="26" name="Group 24"/>
              <p:cNvGrpSpPr/>
              <p:nvPr/>
            </p:nvGrpSpPr>
            <p:grpSpPr>
              <a:xfrm>
                <a:off x="3840" y="336"/>
                <a:ext cx="768" cy="528"/>
                <a:chOff x="3840" y="336"/>
                <a:chExt cx="768" cy="528"/>
              </a:xfrm>
            </p:grpSpPr>
            <p:sp>
              <p:nvSpPr>
                <p:cNvPr id="28" name="Arc 25"/>
                <p:cNvSpPr/>
                <p:nvPr/>
              </p:nvSpPr>
              <p:spPr>
                <a:xfrm rot="-4715379" flipH="1">
                  <a:off x="4104" y="360"/>
                  <a:ext cx="48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" name="Group 26"/>
                <p:cNvGrpSpPr/>
                <p:nvPr/>
              </p:nvGrpSpPr>
              <p:grpSpPr>
                <a:xfrm>
                  <a:off x="3840" y="336"/>
                  <a:ext cx="768" cy="528"/>
                  <a:chOff x="3840" y="336"/>
                  <a:chExt cx="768" cy="528"/>
                </a:xfrm>
              </p:grpSpPr>
              <p:sp>
                <p:nvSpPr>
                  <p:cNvPr id="30" name="Oval 27"/>
                  <p:cNvSpPr/>
                  <p:nvPr/>
                </p:nvSpPr>
                <p:spPr>
                  <a:xfrm>
                    <a:off x="4272" y="624"/>
                    <a:ext cx="48" cy="4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ahoma" panose="020B0604030504040204" pitchFamily="2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" name="Arc 28"/>
                  <p:cNvSpPr/>
                  <p:nvPr/>
                </p:nvSpPr>
                <p:spPr>
                  <a:xfrm rot="-4715379" flipH="1">
                    <a:off x="4426" y="301"/>
                    <a:ext cx="51" cy="1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Arc 29"/>
                  <p:cNvSpPr/>
                  <p:nvPr/>
                </p:nvSpPr>
                <p:spPr>
                  <a:xfrm rot="-4715379" flipH="1">
                    <a:off x="3946" y="469"/>
                    <a:ext cx="51" cy="1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" name="AutoShape 30"/>
                  <p:cNvSpPr/>
                  <p:nvPr/>
                </p:nvSpPr>
                <p:spPr>
                  <a:xfrm rot="4309761">
                    <a:off x="4200" y="-24"/>
                    <a:ext cx="48" cy="768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rot="10800000" vert="eaVert" wrap="none" anchor="ctr"/>
                  <a:lstStyle/>
                  <a:p>
                    <a:endParaRPr lang="zh-CN" altLang="en-US">
                      <a:latin typeface="Tahoma" panose="020B0604030504040204" pitchFamily="2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" name="Arc 31"/>
                  <p:cNvSpPr/>
                  <p:nvPr/>
                </p:nvSpPr>
                <p:spPr>
                  <a:xfrm rot="-1017082" flipV="1">
                    <a:off x="4128" y="720"/>
                    <a:ext cx="480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7" name="Arc 32"/>
              <p:cNvSpPr/>
              <p:nvPr/>
            </p:nvSpPr>
            <p:spPr>
              <a:xfrm rot="720688" flipV="1">
                <a:off x="4608" y="384"/>
                <a:ext cx="96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57" name="Picture 58" descr="{FCBE084F-B544-472F-8A2A-6272B9FB2B64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87" y="4187939"/>
            <a:ext cx="816808" cy="3895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" name="Picture 59" descr="{FCBE084F-B544-472F-8A2A-6272B9FB2B64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77" y="5695391"/>
            <a:ext cx="816808" cy="38953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6" name="Group 39"/>
          <p:cNvGrpSpPr/>
          <p:nvPr/>
        </p:nvGrpSpPr>
        <p:grpSpPr>
          <a:xfrm>
            <a:off x="1475206" y="3052511"/>
            <a:ext cx="4529574" cy="2660209"/>
            <a:chOff x="2148" y="1776"/>
            <a:chExt cx="2928" cy="1680"/>
          </a:xfrm>
        </p:grpSpPr>
        <p:sp>
          <p:nvSpPr>
            <p:cNvPr id="167" name="Line 41"/>
            <p:cNvSpPr/>
            <p:nvPr/>
          </p:nvSpPr>
          <p:spPr>
            <a:xfrm>
              <a:off x="2148" y="1776"/>
              <a:ext cx="2928" cy="0"/>
            </a:xfrm>
            <a:prstGeom prst="line">
              <a:avLst/>
            </a:prstGeom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168" name="Group 42"/>
            <p:cNvGrpSpPr/>
            <p:nvPr/>
          </p:nvGrpSpPr>
          <p:grpSpPr>
            <a:xfrm>
              <a:off x="2148" y="2064"/>
              <a:ext cx="2880" cy="1392"/>
              <a:chOff x="1344" y="2064"/>
              <a:chExt cx="2880" cy="1392"/>
            </a:xfrm>
          </p:grpSpPr>
          <p:sp>
            <p:nvSpPr>
              <p:cNvPr id="169" name="Line 43"/>
              <p:cNvSpPr/>
              <p:nvPr/>
            </p:nvSpPr>
            <p:spPr>
              <a:xfrm>
                <a:off x="2928" y="2400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0" name="Line 44"/>
              <p:cNvSpPr/>
              <p:nvPr/>
            </p:nvSpPr>
            <p:spPr>
              <a:xfrm>
                <a:off x="1488" y="2928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1" name="Line 45"/>
              <p:cNvSpPr/>
              <p:nvPr/>
            </p:nvSpPr>
            <p:spPr>
              <a:xfrm>
                <a:off x="1344" y="2112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2" name="Line 46"/>
              <p:cNvSpPr/>
              <p:nvPr/>
            </p:nvSpPr>
            <p:spPr>
              <a:xfrm>
                <a:off x="3792" y="2400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3" name="Line 47"/>
              <p:cNvSpPr/>
              <p:nvPr/>
            </p:nvSpPr>
            <p:spPr>
              <a:xfrm>
                <a:off x="1632" y="2400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4" name="Line 48"/>
              <p:cNvSpPr/>
              <p:nvPr/>
            </p:nvSpPr>
            <p:spPr>
              <a:xfrm>
                <a:off x="2160" y="2112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5" name="Line 49"/>
              <p:cNvSpPr/>
              <p:nvPr/>
            </p:nvSpPr>
            <p:spPr>
              <a:xfrm>
                <a:off x="3552" y="2880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6" name="Line 50"/>
              <p:cNvSpPr/>
              <p:nvPr/>
            </p:nvSpPr>
            <p:spPr>
              <a:xfrm>
                <a:off x="3456" y="2064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7" name="Line 51"/>
              <p:cNvSpPr/>
              <p:nvPr/>
            </p:nvSpPr>
            <p:spPr>
              <a:xfrm>
                <a:off x="2304" y="3360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8" name="Line 52"/>
              <p:cNvSpPr/>
              <p:nvPr/>
            </p:nvSpPr>
            <p:spPr>
              <a:xfrm>
                <a:off x="1344" y="3456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9" name="Line 53"/>
              <p:cNvSpPr/>
              <p:nvPr/>
            </p:nvSpPr>
            <p:spPr>
              <a:xfrm>
                <a:off x="3312" y="3408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80" name="Line 54"/>
              <p:cNvSpPr/>
              <p:nvPr/>
            </p:nvSpPr>
            <p:spPr>
              <a:xfrm>
                <a:off x="2448" y="2928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205" name="Group 14"/>
          <p:cNvGrpSpPr/>
          <p:nvPr/>
        </p:nvGrpSpPr>
        <p:grpSpPr>
          <a:xfrm>
            <a:off x="2768859" y="3070828"/>
            <a:ext cx="1485106" cy="1216096"/>
            <a:chOff x="2640" y="1776"/>
            <a:chExt cx="960" cy="768"/>
          </a:xfrm>
        </p:grpSpPr>
        <p:sp>
          <p:nvSpPr>
            <p:cNvPr id="206" name="Line 15"/>
            <p:cNvSpPr/>
            <p:nvPr/>
          </p:nvSpPr>
          <p:spPr>
            <a:xfrm flipH="1">
              <a:off x="2688" y="1776"/>
              <a:ext cx="384" cy="72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7" name="Line 16"/>
            <p:cNvSpPr/>
            <p:nvPr/>
          </p:nvSpPr>
          <p:spPr>
            <a:xfrm flipH="1">
              <a:off x="2640" y="1776"/>
              <a:ext cx="960" cy="76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10" name="Group 8"/>
          <p:cNvGrpSpPr/>
          <p:nvPr/>
        </p:nvGrpSpPr>
        <p:grpSpPr>
          <a:xfrm>
            <a:off x="3469271" y="1104946"/>
            <a:ext cx="2004893" cy="1900149"/>
            <a:chOff x="3072" y="576"/>
            <a:chExt cx="1296" cy="1200"/>
          </a:xfrm>
        </p:grpSpPr>
        <p:sp>
          <p:nvSpPr>
            <p:cNvPr id="211" name="Line 9"/>
            <p:cNvSpPr/>
            <p:nvPr/>
          </p:nvSpPr>
          <p:spPr>
            <a:xfrm flipV="1">
              <a:off x="3072" y="576"/>
              <a:ext cx="576" cy="120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2" name="Line 10"/>
            <p:cNvSpPr/>
            <p:nvPr/>
          </p:nvSpPr>
          <p:spPr>
            <a:xfrm flipV="1">
              <a:off x="3600" y="1248"/>
              <a:ext cx="768" cy="52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3" name="Line 11"/>
            <p:cNvSpPr/>
            <p:nvPr/>
          </p:nvSpPr>
          <p:spPr>
            <a:xfrm rot="-209484" flipV="1">
              <a:off x="3792" y="1440"/>
              <a:ext cx="288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4" name="Line 12"/>
            <p:cNvSpPr/>
            <p:nvPr/>
          </p:nvSpPr>
          <p:spPr>
            <a:xfrm flipV="1">
              <a:off x="3264" y="1008"/>
              <a:ext cx="192" cy="38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33" name="Line 2"/>
          <p:cNvSpPr/>
          <p:nvPr/>
        </p:nvSpPr>
        <p:spPr>
          <a:xfrm rot="10800000" flipH="1">
            <a:off x="7615526" y="3009204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9814" tIns="59907" rIns="119814" bIns="59907"/>
          <a:lstStyle/>
          <a:p>
            <a:endParaRPr/>
          </a:p>
        </p:txBody>
      </p:sp>
      <p:sp>
        <p:nvSpPr>
          <p:cNvPr id="234" name="Line 13"/>
          <p:cNvSpPr/>
          <p:nvPr/>
        </p:nvSpPr>
        <p:spPr>
          <a:xfrm rot="10800000" flipH="1">
            <a:off x="7169994" y="293319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9814" tIns="59907" rIns="119814" bIns="59907"/>
          <a:lstStyle/>
          <a:p>
            <a:endParaRPr/>
          </a:p>
        </p:txBody>
      </p:sp>
      <p:grpSp>
        <p:nvGrpSpPr>
          <p:cNvPr id="271" name="Group 39"/>
          <p:cNvGrpSpPr/>
          <p:nvPr/>
        </p:nvGrpSpPr>
        <p:grpSpPr>
          <a:xfrm>
            <a:off x="6155296" y="3060730"/>
            <a:ext cx="4529574" cy="2660209"/>
            <a:chOff x="2148" y="1776"/>
            <a:chExt cx="2928" cy="1680"/>
          </a:xfrm>
        </p:grpSpPr>
        <p:sp>
          <p:nvSpPr>
            <p:cNvPr id="272" name="Line 41"/>
            <p:cNvSpPr/>
            <p:nvPr/>
          </p:nvSpPr>
          <p:spPr>
            <a:xfrm>
              <a:off x="2148" y="1776"/>
              <a:ext cx="2928" cy="0"/>
            </a:xfrm>
            <a:prstGeom prst="line">
              <a:avLst/>
            </a:prstGeom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73" name="Group 42"/>
            <p:cNvGrpSpPr/>
            <p:nvPr/>
          </p:nvGrpSpPr>
          <p:grpSpPr>
            <a:xfrm>
              <a:off x="2148" y="2064"/>
              <a:ext cx="2880" cy="1392"/>
              <a:chOff x="1344" y="2064"/>
              <a:chExt cx="2880" cy="1392"/>
            </a:xfrm>
          </p:grpSpPr>
          <p:sp>
            <p:nvSpPr>
              <p:cNvPr id="274" name="Line 43"/>
              <p:cNvSpPr/>
              <p:nvPr/>
            </p:nvSpPr>
            <p:spPr>
              <a:xfrm>
                <a:off x="2928" y="2400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75" name="Line 44"/>
              <p:cNvSpPr/>
              <p:nvPr/>
            </p:nvSpPr>
            <p:spPr>
              <a:xfrm>
                <a:off x="1488" y="2928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76" name="Line 45"/>
              <p:cNvSpPr/>
              <p:nvPr/>
            </p:nvSpPr>
            <p:spPr>
              <a:xfrm>
                <a:off x="1344" y="2112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77" name="Line 46"/>
              <p:cNvSpPr/>
              <p:nvPr/>
            </p:nvSpPr>
            <p:spPr>
              <a:xfrm>
                <a:off x="3792" y="2400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78" name="Line 47"/>
              <p:cNvSpPr/>
              <p:nvPr/>
            </p:nvSpPr>
            <p:spPr>
              <a:xfrm>
                <a:off x="1632" y="2400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79" name="Line 48"/>
              <p:cNvSpPr/>
              <p:nvPr/>
            </p:nvSpPr>
            <p:spPr>
              <a:xfrm>
                <a:off x="2160" y="2112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0" name="Line 49"/>
              <p:cNvSpPr/>
              <p:nvPr/>
            </p:nvSpPr>
            <p:spPr>
              <a:xfrm>
                <a:off x="3552" y="2880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1" name="Line 50"/>
              <p:cNvSpPr/>
              <p:nvPr/>
            </p:nvSpPr>
            <p:spPr>
              <a:xfrm>
                <a:off x="3456" y="2064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2" name="Line 51"/>
              <p:cNvSpPr/>
              <p:nvPr/>
            </p:nvSpPr>
            <p:spPr>
              <a:xfrm>
                <a:off x="2304" y="3360"/>
                <a:ext cx="43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3" name="Line 52"/>
              <p:cNvSpPr/>
              <p:nvPr/>
            </p:nvSpPr>
            <p:spPr>
              <a:xfrm>
                <a:off x="1344" y="3456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4" name="Line 53"/>
              <p:cNvSpPr/>
              <p:nvPr/>
            </p:nvSpPr>
            <p:spPr>
              <a:xfrm>
                <a:off x="3312" y="3408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5" name="Line 54"/>
              <p:cNvSpPr/>
              <p:nvPr/>
            </p:nvSpPr>
            <p:spPr>
              <a:xfrm>
                <a:off x="2448" y="2928"/>
                <a:ext cx="672" cy="0"/>
              </a:xfrm>
              <a:prstGeom prst="line">
                <a:avLst/>
              </a:prstGeom>
              <a:ln w="9525" cap="flat" cmpd="sng">
                <a:solidFill>
                  <a:srgbClr val="00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286" name="Text Box 19"/>
          <p:cNvSpPr txBox="1"/>
          <p:nvPr/>
        </p:nvSpPr>
        <p:spPr>
          <a:xfrm>
            <a:off x="9476090" y="1735816"/>
            <a:ext cx="313571" cy="521888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endParaRPr lang="en-US" altLang="zh-CN" sz="2800" b="1">
              <a:solidFill>
                <a:srgbClr val="FF0066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  <p:grpSp>
        <p:nvGrpSpPr>
          <p:cNvPr id="287" name="Group 3"/>
          <p:cNvGrpSpPr/>
          <p:nvPr/>
        </p:nvGrpSpPr>
        <p:grpSpPr>
          <a:xfrm rot="12766337">
            <a:off x="8433785" y="1600212"/>
            <a:ext cx="581695" cy="1744021"/>
            <a:chOff x="2894" y="1464"/>
            <a:chExt cx="616" cy="1840"/>
          </a:xfrm>
        </p:grpSpPr>
        <p:sp>
          <p:nvSpPr>
            <p:cNvPr id="288" name="Line 4"/>
            <p:cNvSpPr/>
            <p:nvPr/>
          </p:nvSpPr>
          <p:spPr>
            <a:xfrm flipV="1">
              <a:off x="2894" y="1776"/>
              <a:ext cx="178" cy="150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9" name="Line 5"/>
            <p:cNvSpPr/>
            <p:nvPr/>
          </p:nvSpPr>
          <p:spPr>
            <a:xfrm flipV="1">
              <a:off x="2897" y="1464"/>
              <a:ext cx="613" cy="184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0" name="Line 6"/>
            <p:cNvSpPr/>
            <p:nvPr/>
          </p:nvSpPr>
          <p:spPr>
            <a:xfrm flipH="1">
              <a:off x="2956" y="2351"/>
              <a:ext cx="47" cy="4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1" name="Line 7"/>
            <p:cNvSpPr/>
            <p:nvPr/>
          </p:nvSpPr>
          <p:spPr>
            <a:xfrm flipV="1">
              <a:off x="3075" y="2254"/>
              <a:ext cx="174" cy="51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92" name="直接连接符 291"/>
          <p:cNvSpPr/>
          <p:nvPr/>
        </p:nvSpPr>
        <p:spPr>
          <a:xfrm flipV="1">
            <a:off x="8487297" y="2247310"/>
            <a:ext cx="54071" cy="1516010"/>
          </a:xfrm>
          <a:prstGeom prst="line">
            <a:avLst/>
          </a:prstGeom>
          <a:ln w="254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19814" tIns="59907" rIns="119814" bIns="59907"/>
          <a:lstStyle/>
          <a:p>
            <a:endParaRPr/>
          </a:p>
        </p:txBody>
      </p:sp>
      <p:sp>
        <p:nvSpPr>
          <p:cNvPr id="293" name="直接连接符 292"/>
          <p:cNvSpPr/>
          <p:nvPr/>
        </p:nvSpPr>
        <p:spPr>
          <a:xfrm flipV="1">
            <a:off x="8013669" y="2156926"/>
            <a:ext cx="54071" cy="1516010"/>
          </a:xfrm>
          <a:prstGeom prst="line">
            <a:avLst/>
          </a:prstGeom>
          <a:ln w="254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19814" tIns="59907" rIns="119814" bIns="59907"/>
          <a:lstStyle/>
          <a:p>
            <a:endParaRPr/>
          </a:p>
        </p:txBody>
      </p:sp>
      <p:grpSp>
        <p:nvGrpSpPr>
          <p:cNvPr id="294" name="组合 2"/>
          <p:cNvGrpSpPr/>
          <p:nvPr/>
        </p:nvGrpSpPr>
        <p:grpSpPr>
          <a:xfrm flipH="1">
            <a:off x="8276459" y="2701208"/>
            <a:ext cx="224771" cy="293838"/>
            <a:chOff x="7198" y="6791"/>
            <a:chExt cx="454" cy="340"/>
          </a:xfrm>
        </p:grpSpPr>
        <p:sp>
          <p:nvSpPr>
            <p:cNvPr id="295" name="直接连接符 13395"/>
            <p:cNvSpPr/>
            <p:nvPr/>
          </p:nvSpPr>
          <p:spPr>
            <a:xfrm>
              <a:off x="7198" y="6790"/>
              <a:ext cx="455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6" name="直接连接符 13396"/>
            <p:cNvSpPr/>
            <p:nvPr/>
          </p:nvSpPr>
          <p:spPr>
            <a:xfrm flipH="1">
              <a:off x="7650" y="6790"/>
              <a:ext cx="0" cy="34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97" name="组合 2"/>
          <p:cNvGrpSpPr/>
          <p:nvPr/>
        </p:nvGrpSpPr>
        <p:grpSpPr>
          <a:xfrm flipH="1">
            <a:off x="7778749" y="2709426"/>
            <a:ext cx="240826" cy="297946"/>
            <a:chOff x="7198" y="6791"/>
            <a:chExt cx="454" cy="340"/>
          </a:xfrm>
        </p:grpSpPr>
        <p:sp>
          <p:nvSpPr>
            <p:cNvPr id="298" name="直接连接符 13395"/>
            <p:cNvSpPr/>
            <p:nvPr/>
          </p:nvSpPr>
          <p:spPr>
            <a:xfrm>
              <a:off x="7198" y="6790"/>
              <a:ext cx="455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9" name="直接连接符 13396"/>
            <p:cNvSpPr/>
            <p:nvPr/>
          </p:nvSpPr>
          <p:spPr>
            <a:xfrm flipH="1">
              <a:off x="7650" y="6790"/>
              <a:ext cx="0" cy="34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00" name="Group 8"/>
          <p:cNvGrpSpPr/>
          <p:nvPr/>
        </p:nvGrpSpPr>
        <p:grpSpPr>
          <a:xfrm rot="10055048">
            <a:off x="6805311" y="3153731"/>
            <a:ext cx="1879590" cy="1680050"/>
            <a:chOff x="3149" y="606"/>
            <a:chExt cx="1215" cy="1061"/>
          </a:xfrm>
        </p:grpSpPr>
        <p:sp>
          <p:nvSpPr>
            <p:cNvPr id="301" name="Line 9"/>
            <p:cNvSpPr/>
            <p:nvPr/>
          </p:nvSpPr>
          <p:spPr>
            <a:xfrm flipV="1">
              <a:off x="3149" y="606"/>
              <a:ext cx="806" cy="101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2" name="Line 10"/>
            <p:cNvSpPr/>
            <p:nvPr/>
          </p:nvSpPr>
          <p:spPr>
            <a:xfrm flipV="1">
              <a:off x="3450" y="880"/>
              <a:ext cx="914" cy="78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3" name="Line 11"/>
            <p:cNvSpPr/>
            <p:nvPr/>
          </p:nvSpPr>
          <p:spPr>
            <a:xfrm rot="21390516" flipV="1">
              <a:off x="3764" y="1146"/>
              <a:ext cx="287" cy="24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4" name="Line 12"/>
            <p:cNvSpPr/>
            <p:nvPr/>
          </p:nvSpPr>
          <p:spPr>
            <a:xfrm flipV="1">
              <a:off x="3378" y="981"/>
              <a:ext cx="286" cy="35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05" name="Group 17"/>
          <p:cNvGrpSpPr/>
          <p:nvPr/>
        </p:nvGrpSpPr>
        <p:grpSpPr>
          <a:xfrm rot="9315374">
            <a:off x="6741794" y="4845133"/>
            <a:ext cx="852259" cy="564628"/>
            <a:chOff x="3840" y="336"/>
            <a:chExt cx="912" cy="528"/>
          </a:xfrm>
        </p:grpSpPr>
        <p:sp>
          <p:nvSpPr>
            <p:cNvPr id="306" name="AutoShape 18"/>
            <p:cNvSpPr/>
            <p:nvPr/>
          </p:nvSpPr>
          <p:spPr>
            <a:xfrm rot="4382799">
              <a:off x="4272" y="192"/>
              <a:ext cx="96" cy="672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endParaRPr lang="zh-CN" altLang="en-US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307" name="AutoShape 19"/>
            <p:cNvSpPr/>
            <p:nvPr/>
          </p:nvSpPr>
          <p:spPr>
            <a:xfrm rot="-7017195">
              <a:off x="4344" y="360"/>
              <a:ext cx="96" cy="720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308" name="Oval 20"/>
            <p:cNvSpPr/>
            <p:nvPr/>
          </p:nvSpPr>
          <p:spPr>
            <a:xfrm>
              <a:off x="4224" y="57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309" name="Oval 21"/>
            <p:cNvSpPr/>
            <p:nvPr/>
          </p:nvSpPr>
          <p:spPr>
            <a:xfrm>
              <a:off x="4176" y="528"/>
              <a:ext cx="240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310" name="Arc 22"/>
            <p:cNvSpPr/>
            <p:nvPr/>
          </p:nvSpPr>
          <p:spPr>
            <a:xfrm rot="-4715379" flipH="1">
              <a:off x="4296" y="312"/>
              <a:ext cx="48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" name="Group 23"/>
            <p:cNvGrpSpPr/>
            <p:nvPr/>
          </p:nvGrpSpPr>
          <p:grpSpPr>
            <a:xfrm>
              <a:off x="3840" y="336"/>
              <a:ext cx="864" cy="528"/>
              <a:chOff x="3840" y="336"/>
              <a:chExt cx="864" cy="528"/>
            </a:xfrm>
          </p:grpSpPr>
          <p:grpSp>
            <p:nvGrpSpPr>
              <p:cNvPr id="312" name="Group 24"/>
              <p:cNvGrpSpPr/>
              <p:nvPr/>
            </p:nvGrpSpPr>
            <p:grpSpPr>
              <a:xfrm>
                <a:off x="3840" y="336"/>
                <a:ext cx="768" cy="528"/>
                <a:chOff x="3840" y="336"/>
                <a:chExt cx="768" cy="528"/>
              </a:xfrm>
            </p:grpSpPr>
            <p:sp>
              <p:nvSpPr>
                <p:cNvPr id="314" name="Arc 25"/>
                <p:cNvSpPr/>
                <p:nvPr/>
              </p:nvSpPr>
              <p:spPr>
                <a:xfrm rot="-4715379" flipH="1">
                  <a:off x="4104" y="360"/>
                  <a:ext cx="48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15" name="Group 26"/>
                <p:cNvGrpSpPr/>
                <p:nvPr/>
              </p:nvGrpSpPr>
              <p:grpSpPr>
                <a:xfrm>
                  <a:off x="3840" y="336"/>
                  <a:ext cx="768" cy="528"/>
                  <a:chOff x="3840" y="336"/>
                  <a:chExt cx="768" cy="528"/>
                </a:xfrm>
              </p:grpSpPr>
              <p:sp>
                <p:nvSpPr>
                  <p:cNvPr id="316" name="Oval 27"/>
                  <p:cNvSpPr/>
                  <p:nvPr/>
                </p:nvSpPr>
                <p:spPr>
                  <a:xfrm>
                    <a:off x="4272" y="624"/>
                    <a:ext cx="48" cy="4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ahoma" panose="020B0604030504040204" pitchFamily="2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" name="Arc 28"/>
                  <p:cNvSpPr/>
                  <p:nvPr/>
                </p:nvSpPr>
                <p:spPr>
                  <a:xfrm rot="-4715379" flipH="1">
                    <a:off x="4426" y="301"/>
                    <a:ext cx="51" cy="1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" name="Arc 29"/>
                  <p:cNvSpPr/>
                  <p:nvPr/>
                </p:nvSpPr>
                <p:spPr>
                  <a:xfrm rot="-4715379" flipH="1">
                    <a:off x="3946" y="469"/>
                    <a:ext cx="51" cy="1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AutoShape 30"/>
                  <p:cNvSpPr/>
                  <p:nvPr/>
                </p:nvSpPr>
                <p:spPr>
                  <a:xfrm rot="4309761">
                    <a:off x="4200" y="-24"/>
                    <a:ext cx="48" cy="768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rot="10800000" vert="eaVert" wrap="none" anchor="ctr"/>
                  <a:lstStyle/>
                  <a:p>
                    <a:endParaRPr lang="zh-CN" altLang="en-US">
                      <a:latin typeface="Tahoma" panose="020B0604030504040204" pitchFamily="2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20" name="Arc 31"/>
                  <p:cNvSpPr/>
                  <p:nvPr/>
                </p:nvSpPr>
                <p:spPr>
                  <a:xfrm rot="-1017082" flipV="1">
                    <a:off x="4128" y="720"/>
                    <a:ext cx="480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13" name="Arc 32"/>
              <p:cNvSpPr/>
              <p:nvPr/>
            </p:nvSpPr>
            <p:spPr>
              <a:xfrm rot="720688" flipV="1">
                <a:off x="4608" y="384"/>
                <a:ext cx="96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21" name="Group 14"/>
          <p:cNvGrpSpPr/>
          <p:nvPr/>
        </p:nvGrpSpPr>
        <p:grpSpPr>
          <a:xfrm rot="10301978">
            <a:off x="7950599" y="1699158"/>
            <a:ext cx="1335049" cy="1307936"/>
            <a:chOff x="2821" y="1894"/>
            <a:chExt cx="863" cy="826"/>
          </a:xfrm>
        </p:grpSpPr>
        <p:sp>
          <p:nvSpPr>
            <p:cNvPr id="322" name="Line 15"/>
            <p:cNvSpPr/>
            <p:nvPr/>
          </p:nvSpPr>
          <p:spPr>
            <a:xfrm flipH="1">
              <a:off x="2821" y="1894"/>
              <a:ext cx="572" cy="82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3" name="Line 16"/>
            <p:cNvSpPr/>
            <p:nvPr/>
          </p:nvSpPr>
          <p:spPr>
            <a:xfrm flipH="1">
              <a:off x="2852" y="1929"/>
              <a:ext cx="832" cy="79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24" name="Text Box 19"/>
          <p:cNvSpPr txBox="1"/>
          <p:nvPr/>
        </p:nvSpPr>
        <p:spPr>
          <a:xfrm>
            <a:off x="9215194" y="1148311"/>
            <a:ext cx="851419" cy="521888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baseline="3000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′</a:t>
            </a:r>
          </a:p>
        </p:txBody>
      </p:sp>
    </p:spTree>
    <p:extLst>
      <p:ext uri="{BB962C8B-B14F-4D97-AF65-F5344CB8AC3E}">
        <p14:creationId xmlns:p14="http://schemas.microsoft.com/office/powerpoint/2010/main" val="1077712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3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38196" y="1599270"/>
            <a:ext cx="10042529" cy="22103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60" tIns="44930" rIns="89860" bIns="44930" numCol="1" anchor="ctr" anchorCtr="0" compatLnSpc="1">
            <a:spAutoFit/>
          </a:bodyPr>
          <a:lstStyle/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光在同一种不均匀的物质中传播时，传播方向不断改变，这也是折射现象。海市蜃楼、星星“眨眼”等都是由光的折射使光的传播径迹发生弯曲形成的。</a:t>
            </a:r>
          </a:p>
        </p:txBody>
      </p:sp>
    </p:spTree>
    <p:extLst>
      <p:ext uri="{BB962C8B-B14F-4D97-AF65-F5344CB8AC3E}">
        <p14:creationId xmlns:p14="http://schemas.microsoft.com/office/powerpoint/2010/main" val="3228909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9"/>
          <p:cNvGrpSpPr/>
          <p:nvPr/>
        </p:nvGrpSpPr>
        <p:grpSpPr>
          <a:xfrm>
            <a:off x="571148" y="970342"/>
            <a:ext cx="2286445" cy="571311"/>
            <a:chOff x="923" y="1532"/>
            <a:chExt cx="3695" cy="90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56" y="1532"/>
              <a:ext cx="28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应用示例</a:t>
              </a:r>
            </a:p>
          </p:txBody>
        </p:sp>
      </p:grpSp>
      <p:sp>
        <p:nvSpPr>
          <p:cNvPr id="7" name="Rectangle 9"/>
          <p:cNvSpPr/>
          <p:nvPr/>
        </p:nvSpPr>
        <p:spPr>
          <a:xfrm>
            <a:off x="582899" y="1586932"/>
            <a:ext cx="4178911" cy="706084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类型一　探究光的折射规律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6415" y="2028153"/>
            <a:ext cx="10460718" cy="4364010"/>
            <a:chOff x="204" y="1491"/>
            <a:chExt cx="6762" cy="275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04" y="1491"/>
              <a:ext cx="6762" cy="23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solidFill>
                    <a:srgbClr val="57C6C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000" b="1">
                  <a:solidFill>
                    <a:srgbClr val="57C6C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某同学在做“探究光的折射特点”实验，图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是光从空气射入水中的光路。实验中发现，入射光线、折射光线和法线在同一平面内，折射光线和入射光线</a:t>
              </a:r>
              <a:endPara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分别位于法线的两侧，通过实验还得到如</a:t>
              </a:r>
              <a:endPara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下数据： </a:t>
              </a:r>
            </a:p>
          </p:txBody>
        </p:sp>
        <p:pic>
          <p:nvPicPr>
            <p:cNvPr id="11" name="Picture 9" descr="F:\人教物理八上学练考三校\4SED123.EPS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150" y="2444"/>
              <a:ext cx="1587" cy="1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140" y="3751"/>
              <a:ext cx="1370" cy="49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545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372595" y="1130632"/>
          <a:ext cx="8007657" cy="1553784"/>
        </p:xfrm>
        <a:graphic>
          <a:graphicData uri="http://schemas.openxmlformats.org/drawingml/2006/table">
            <a:tbl>
              <a:tblPr/>
              <a:tblGrid>
                <a:gridCol w="1644473"/>
                <a:gridCol w="982866"/>
                <a:gridCol w="1334344"/>
                <a:gridCol w="1348658"/>
                <a:gridCol w="1348658"/>
                <a:gridCol w="1348658"/>
              </a:tblGrid>
              <a:tr h="516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入射角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反射角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折射角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γ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11.3°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22.1°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35.4°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40.9°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106" marR="89106" marT="45604" marB="456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810373" y="3043465"/>
            <a:ext cx="10532629" cy="15042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分析表中数据，可得出结论：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①当光从空气斜射到水面时，将同时发生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现象。 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7644284" y="3855246"/>
            <a:ext cx="800234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折射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9010859" y="3866888"/>
            <a:ext cx="800234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反射</a:t>
            </a:r>
          </a:p>
        </p:txBody>
      </p:sp>
    </p:spTree>
    <p:extLst>
      <p:ext uri="{BB962C8B-B14F-4D97-AF65-F5344CB8AC3E}">
        <p14:creationId xmlns:p14="http://schemas.microsoft.com/office/powerpoint/2010/main" val="199397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581584" y="1578381"/>
            <a:ext cx="10689170" cy="362251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②当光从空气斜射到水面时，折射角随入射角的变化关系是：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，且折射角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_______(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选填“大于”“小于”或“等于”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入射角；当光从空气垂直入射到水面时，折射角等于零。该同学根据上述实验中的发现和结论②总结出了光的折射特点。 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957502" y="2342791"/>
            <a:ext cx="8774589" cy="46049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折射角随入射角的增大而增大</a:t>
            </a: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或折射角随入射角的减小而减小</a:t>
            </a: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1757461" y="3139652"/>
            <a:ext cx="800234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小于</a:t>
            </a:r>
          </a:p>
        </p:txBody>
      </p:sp>
    </p:spTree>
    <p:extLst>
      <p:ext uri="{BB962C8B-B14F-4D97-AF65-F5344CB8AC3E}">
        <p14:creationId xmlns:p14="http://schemas.microsoft.com/office/powerpoint/2010/main" val="1928408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7500" y="1215653"/>
            <a:ext cx="10904026" cy="29164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请你对该同学通过上述探究实验得出光的折射特点的过程作出评价。是否存在不足？答：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______(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选填“是”或“否”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；请简要说明理由：</a:t>
            </a:r>
            <a:endParaRPr lang="en-US" altLang="zh-CN" sz="30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91915" y="2042101"/>
            <a:ext cx="490855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55035" y="3466658"/>
            <a:ext cx="8534724" cy="4600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探究过程不完整，还应该做其他多种透明介质之间的折射实验</a:t>
            </a:r>
          </a:p>
        </p:txBody>
      </p:sp>
    </p:spTree>
    <p:extLst>
      <p:ext uri="{BB962C8B-B14F-4D97-AF65-F5344CB8AC3E}">
        <p14:creationId xmlns:p14="http://schemas.microsoft.com/office/powerpoint/2010/main" val="404759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48922" y="1430803"/>
            <a:ext cx="10250058" cy="2384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规律总结</a:t>
            </a:r>
            <a:r>
              <a:rPr lang="en-US" altLang="zh-CN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发生折射的三个条件：</a:t>
            </a:r>
            <a:r>
              <a:rPr lang="en-US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①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光要斜射；</a:t>
            </a:r>
            <a:r>
              <a:rPr lang="en-US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发生折射的两种介质可以是任意的，但必须是透明介质，光在其中的传播速度应是不相同的；③光在同种介质中也能发生折射，此时介质应是不均匀的透明介质。</a:t>
            </a:r>
          </a:p>
        </p:txBody>
      </p:sp>
    </p:spTree>
    <p:extLst>
      <p:ext uri="{BB962C8B-B14F-4D97-AF65-F5344CB8AC3E}">
        <p14:creationId xmlns:p14="http://schemas.microsoft.com/office/powerpoint/2010/main" val="3317053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040195" y="-52571"/>
            <a:ext cx="11590636" cy="1496052"/>
          </a:xfrm>
          <a:prstGeom prst="parallelogram">
            <a:avLst>
              <a:gd name="adj" fmla="val 45244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>
              <a:latin typeface="Arial" pitchFamily="34" charset="0"/>
              <a:ea typeface="微软雅黑"/>
              <a:sym typeface="Arial" pitchFamily="34" charset="0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-753691" y="-52571"/>
            <a:ext cx="2631113" cy="1496052"/>
          </a:xfrm>
          <a:prstGeom prst="parallelogram">
            <a:avLst>
              <a:gd name="adj" fmla="val 44396"/>
            </a:avLst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>
              <a:latin typeface="Arial" pitchFamily="34" charset="0"/>
              <a:ea typeface="微软雅黑"/>
              <a:sym typeface="Arial" pitchFamily="34" charset="0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1849028" y="421256"/>
            <a:ext cx="2887344" cy="583180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>
              <a:buNone/>
            </a:pPr>
            <a:r>
              <a: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第四章  光现象</a:t>
            </a:r>
          </a:p>
        </p:txBody>
      </p:sp>
      <p:sp>
        <p:nvSpPr>
          <p:cNvPr id="13" name="Rectangle 5"/>
          <p:cNvSpPr/>
          <p:nvPr/>
        </p:nvSpPr>
        <p:spPr>
          <a:xfrm>
            <a:off x="2206445" y="1767755"/>
            <a:ext cx="8030183" cy="1105175"/>
          </a:xfrm>
          <a:prstGeom prst="rect">
            <a:avLst/>
          </a:prstGeom>
          <a:noFill/>
          <a:ln w="9525">
            <a:noFill/>
          </a:ln>
        </p:spPr>
        <p:txBody>
          <a:bodyPr wrap="squar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sz="6600">
                <a:latin typeface="微软雅黑" panose="020B0503020204020204" charset="-122"/>
                <a:ea typeface="微软雅黑"/>
              </a:rPr>
              <a:t>第</a:t>
            </a:r>
            <a:r>
              <a:rPr lang="en-US" altLang="zh-CN" sz="6600">
                <a:latin typeface="微软雅黑" panose="020B0503020204020204" charset="-122"/>
                <a:ea typeface="微软雅黑"/>
              </a:rPr>
              <a:t>4</a:t>
            </a:r>
            <a:r>
              <a:rPr lang="zh-CN" altLang="en-US" sz="6600">
                <a:latin typeface="微软雅黑" panose="020B0503020204020204" charset="-122"/>
                <a:ea typeface="微软雅黑"/>
              </a:rPr>
              <a:t>节　光的折射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603225" y="3633818"/>
            <a:ext cx="2286445" cy="569387"/>
            <a:chOff x="6134735" y="3164614"/>
            <a:chExt cx="2346325" cy="570841"/>
          </a:xfrm>
        </p:grpSpPr>
        <p:pic>
          <p:nvPicPr>
            <p:cNvPr id="16" name="图片 15" descr="00 图标-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735" y="3164614"/>
              <a:ext cx="2346325" cy="560070"/>
            </a:xfrm>
            <a:prstGeom prst="rect">
              <a:avLst/>
            </a:prstGeom>
          </p:spPr>
        </p:pic>
        <p:sp>
          <p:nvSpPr>
            <p:cNvPr id="17" name="文本框 3">
              <a:hlinkClick r:id="rId4" action="ppaction://hlinksldjump"/>
            </p:cNvPr>
            <p:cNvSpPr txBox="1"/>
            <p:nvPr/>
          </p:nvSpPr>
          <p:spPr>
            <a:xfrm>
              <a:off x="6312628" y="3164614"/>
              <a:ext cx="1821327" cy="570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新知梳理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18929" y="4715633"/>
            <a:ext cx="2286445" cy="582079"/>
            <a:chOff x="5086985" y="4027579"/>
            <a:chExt cx="2346325" cy="583565"/>
          </a:xfrm>
        </p:grpSpPr>
        <p:pic>
          <p:nvPicPr>
            <p:cNvPr id="19" name="图片 18" descr="00 图标-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6985" y="4051074"/>
              <a:ext cx="2346325" cy="560070"/>
            </a:xfrm>
            <a:prstGeom prst="rect">
              <a:avLst/>
            </a:prstGeom>
          </p:spPr>
        </p:pic>
        <p:sp>
          <p:nvSpPr>
            <p:cNvPr id="20" name="文本框 3">
              <a:hlinkClick r:id="rId5" action="ppaction://hlinksldjump"/>
            </p:cNvPr>
            <p:cNvSpPr txBox="1"/>
            <p:nvPr/>
          </p:nvSpPr>
          <p:spPr>
            <a:xfrm>
              <a:off x="5234940" y="4027579"/>
              <a:ext cx="1821327" cy="57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应用示例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46448" y="5268661"/>
            <a:ext cx="2286445" cy="582079"/>
            <a:chOff x="4307840" y="4889274"/>
            <a:chExt cx="2346325" cy="583565"/>
          </a:xfrm>
        </p:grpSpPr>
        <p:pic>
          <p:nvPicPr>
            <p:cNvPr id="23" name="图片 22" descr="00 图标-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7840" y="4912769"/>
              <a:ext cx="2346325" cy="560070"/>
            </a:xfrm>
            <a:prstGeom prst="rect">
              <a:avLst/>
            </a:prstGeom>
          </p:spPr>
        </p:pic>
        <p:sp>
          <p:nvSpPr>
            <p:cNvPr id="24" name="文本框 3">
              <a:hlinkClick r:id="rId6" action="ppaction://hlinksldjump"/>
            </p:cNvPr>
            <p:cNvSpPr txBox="1"/>
            <p:nvPr/>
          </p:nvSpPr>
          <p:spPr>
            <a:xfrm>
              <a:off x="4484371" y="4889274"/>
              <a:ext cx="1900101" cy="570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02172" y="5968382"/>
            <a:ext cx="2286445" cy="582079"/>
            <a:chOff x="3365525" y="5762898"/>
            <a:chExt cx="2346325" cy="583565"/>
          </a:xfrm>
        </p:grpSpPr>
        <p:pic>
          <p:nvPicPr>
            <p:cNvPr id="26" name="图片 25" descr="00 图标-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5525" y="5786393"/>
              <a:ext cx="2346325" cy="560070"/>
            </a:xfrm>
            <a:prstGeom prst="rect">
              <a:avLst/>
            </a:prstGeom>
          </p:spPr>
        </p:pic>
        <p:sp>
          <p:nvSpPr>
            <p:cNvPr id="27" name="文本框 3">
              <a:hlinkClick r:id="rId7" action="ppaction://hlinksldjump"/>
            </p:cNvPr>
            <p:cNvSpPr txBox="1"/>
            <p:nvPr/>
          </p:nvSpPr>
          <p:spPr>
            <a:xfrm>
              <a:off x="3542056" y="5762898"/>
              <a:ext cx="1938946" cy="570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课堂反馈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34407" y="3073283"/>
            <a:ext cx="2286445" cy="569387"/>
            <a:chOff x="6134735" y="3164614"/>
            <a:chExt cx="2346325" cy="570841"/>
          </a:xfrm>
        </p:grpSpPr>
        <p:pic>
          <p:nvPicPr>
            <p:cNvPr id="28" name="图片 27" descr="00 图标-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735" y="3164614"/>
              <a:ext cx="2346325" cy="560070"/>
            </a:xfrm>
            <a:prstGeom prst="rect">
              <a:avLst/>
            </a:prstGeom>
          </p:spPr>
        </p:pic>
        <p:sp>
          <p:nvSpPr>
            <p:cNvPr id="29" name="文本框 3">
              <a:hlinkClick r:id="rId4" action="ppaction://hlinksldjump"/>
            </p:cNvPr>
            <p:cNvSpPr txBox="1"/>
            <p:nvPr/>
          </p:nvSpPr>
          <p:spPr>
            <a:xfrm>
              <a:off x="6312628" y="3164614"/>
              <a:ext cx="1821327" cy="570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新课引入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591801" y="4186638"/>
            <a:ext cx="2286445" cy="569387"/>
            <a:chOff x="6134735" y="3164614"/>
            <a:chExt cx="2346325" cy="570841"/>
          </a:xfrm>
        </p:grpSpPr>
        <p:pic>
          <p:nvPicPr>
            <p:cNvPr id="31" name="图片 30" descr="00 图标-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735" y="3164614"/>
              <a:ext cx="2346325" cy="560070"/>
            </a:xfrm>
            <a:prstGeom prst="rect">
              <a:avLst/>
            </a:prstGeom>
          </p:spPr>
        </p:pic>
        <p:sp>
          <p:nvSpPr>
            <p:cNvPr id="32" name="文本框 3">
              <a:hlinkClick r:id="rId4" action="ppaction://hlinksldjump"/>
            </p:cNvPr>
            <p:cNvSpPr txBox="1"/>
            <p:nvPr/>
          </p:nvSpPr>
          <p:spPr>
            <a:xfrm>
              <a:off x="6312628" y="3164614"/>
              <a:ext cx="1821327" cy="570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实验探究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013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613987" y="241424"/>
            <a:ext cx="4512158" cy="706084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类型二　光的折射规律的应用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428349" y="1040406"/>
            <a:ext cx="10847464" cy="4873883"/>
            <a:chOff x="129" y="1183"/>
            <a:chExt cx="7012" cy="307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9" y="1183"/>
              <a:ext cx="6892" cy="141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>
                  <a:solidFill>
                    <a:srgbClr val="57C6C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000" b="1">
                  <a:solidFill>
                    <a:srgbClr val="57C6C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所示，小明陪着爷爷到湖里去叉鱼。小明将钢叉向看到的鱼的方向投掷，但总是叉不到鱼。如图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所示的四幅光路图中，能正确说明叉不到鱼的原因的是（　　）</a:t>
              </a:r>
            </a:p>
          </p:txBody>
        </p:sp>
        <p:pic>
          <p:nvPicPr>
            <p:cNvPr id="8" name="Picture 6" descr="F:\人教物理八上学练考三校\5RW105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29" y="2598"/>
              <a:ext cx="1689" cy="12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04" y="3765"/>
              <a:ext cx="1370" cy="49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7 </a:t>
              </a:r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484207" y="2608230"/>
            <a:ext cx="336967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3718621" y="3373895"/>
            <a:ext cx="7249175" cy="2571537"/>
            <a:chOff x="476" y="1298"/>
            <a:chExt cx="4686" cy="1624"/>
          </a:xfrm>
        </p:grpSpPr>
        <p:pic>
          <p:nvPicPr>
            <p:cNvPr id="12" name="Picture 4" descr="F:\人教物理八上学练考三校\5RW104.eps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76" y="1298"/>
              <a:ext cx="4686" cy="10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2241" y="2426"/>
              <a:ext cx="1370" cy="49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170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48922" y="1710168"/>
            <a:ext cx="10250058" cy="2384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规律总结</a:t>
            </a:r>
            <a:r>
              <a:rPr lang="en-US" altLang="zh-CN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在岸上看到水中鱼的位置在鱼的实际位置的上方，从水中看到岸上树梢的位置在树梢的实际位置的上方。因此我们可以用一句话来进行概括：不管从岸上看水中的物体，还是从水中看岸上的物体，看到的虚像在物体实际位置的上方。</a:t>
            </a:r>
          </a:p>
        </p:txBody>
      </p:sp>
    </p:spTree>
    <p:extLst>
      <p:ext uri="{BB962C8B-B14F-4D97-AF65-F5344CB8AC3E}">
        <p14:creationId xmlns:p14="http://schemas.microsoft.com/office/powerpoint/2010/main" val="1211182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17708" y="1101018"/>
            <a:ext cx="10448342" cy="4758291"/>
            <a:chOff x="158" y="851"/>
            <a:chExt cx="6754" cy="300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58" y="851"/>
              <a:ext cx="6754" cy="275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solidFill>
                    <a:srgbClr val="57C6C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000" b="1">
                  <a:solidFill>
                    <a:srgbClr val="57C6C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>
                  <a:solidFill>
                    <a:srgbClr val="57C6C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所示，光在玻璃和空气的界面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CD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上同时发生了反射和折射，以下说法正确的是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．入射角为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40°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，左边是空气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．入射角为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50°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，右边是空气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．折射角为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20°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，右边是玻璃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．折射角为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70°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，左边是玻璃 </a:t>
              </a:r>
              <a:endPara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5" descr="F:\人教物理八上学练考三校\5RW107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280" y="1787"/>
              <a:ext cx="1587" cy="15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415" y="3360"/>
              <a:ext cx="1370" cy="49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9 </a:t>
              </a:r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03227" y="2067435"/>
            <a:ext cx="336967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4282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543184" y="1233622"/>
            <a:ext cx="10250058" cy="4867400"/>
            <a:chOff x="557410" y="1236769"/>
            <a:chExt cx="10518498" cy="4879826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557410" y="1236769"/>
              <a:ext cx="10518498" cy="24499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altLang="zh-CN" sz="26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zh-CN" altLang="en-US" sz="26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解析</a:t>
              </a:r>
              <a:r>
                <a:rPr lang="en-US" altLang="zh-CN" sz="26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]</a:t>
              </a:r>
              <a:r>
                <a:rPr lang="en-US" sz="2800"/>
                <a:t> 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CD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是界面，入射光线与反射光线在同一介质中，由图可知，∠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AOC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40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，则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∠BOD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40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，入射角为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90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－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40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50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，而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∠COE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70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，则折射角为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90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－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70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20</a:t>
              </a:r>
              <a:r>
                <a:rPr lang="en-US" altLang="zh-CN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°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，因折射角小于入射角，所以</a:t>
              </a:r>
              <a:r>
                <a:rPr lang="en-US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CD</a:t>
              </a:r>
              <a:r>
                <a:rPr lang="zh-CN" altLang="en-US" sz="2600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的左边是空气，右边是玻璃。</a:t>
              </a:r>
            </a:p>
          </p:txBody>
        </p:sp>
        <p:pic>
          <p:nvPicPr>
            <p:cNvPr id="1026" name="Picture 2" descr="5RW108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744994" y="3818238"/>
              <a:ext cx="2298357" cy="22983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2778761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48924" y="791310"/>
            <a:ext cx="10645912" cy="5003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方法指导</a:t>
            </a:r>
            <a:r>
              <a:rPr lang="en-US" altLang="zh-CN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光的反射和折射综合光路的辨析</a:t>
            </a:r>
          </a:p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①首先根据反射光线与入射光线分别位于法线两侧且在同种介质中，确定反射光线和入射光线；再根据箭头方向可确定入射角和反射角。</a:t>
            </a:r>
          </a:p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②根据折射光线与入射光线也分别位于法线两侧，但在两种不同介质中，确定折射光线，从而确定折射角。</a:t>
            </a:r>
          </a:p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③根据入射角和折射角的大小关系及</a:t>
            </a:r>
            <a:r>
              <a:rPr lang="en-US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光由空气斜射入其他透明介质时，折射角小于入射角”，可确定界面哪一侧是空气，哪一侧是其他透明介质。</a:t>
            </a:r>
          </a:p>
        </p:txBody>
      </p:sp>
    </p:spTree>
    <p:extLst>
      <p:ext uri="{BB962C8B-B14F-4D97-AF65-F5344CB8AC3E}">
        <p14:creationId xmlns:p14="http://schemas.microsoft.com/office/powerpoint/2010/main" val="3909856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631062" y="989454"/>
            <a:ext cx="3512418" cy="706084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类型三　光的折射作图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19674" y="1757554"/>
            <a:ext cx="10180711" cy="3971311"/>
            <a:chOff x="635902" y="1762039"/>
            <a:chExt cx="10447336" cy="3981449"/>
          </a:xfrm>
        </p:grpSpPr>
        <p:grpSp>
          <p:nvGrpSpPr>
            <p:cNvPr id="2" name="Group 4"/>
            <p:cNvGrpSpPr/>
            <p:nvPr/>
          </p:nvGrpSpPr>
          <p:grpSpPr>
            <a:xfrm>
              <a:off x="635902" y="1762039"/>
              <a:ext cx="10447336" cy="3981449"/>
              <a:chOff x="97" y="1180"/>
              <a:chExt cx="6581" cy="2508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97" y="1180"/>
                <a:ext cx="6581" cy="96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000" b="1">
                    <a:solidFill>
                      <a:srgbClr val="57C6C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en-US" sz="3000" b="1">
                    <a:solidFill>
                      <a:srgbClr val="57C6C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4 </a:t>
                </a:r>
                <a:r>
                  <a:rPr lang="en-US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2018·</a:t>
                </a:r>
                <a:r>
                  <a:rPr lang="zh-CN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新疆 根据图</a:t>
                </a:r>
                <a:r>
                  <a:rPr lang="en-US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中的入射光线和法线，画出对应折射光线的大致方向。</a:t>
                </a: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707" y="3192"/>
                <a:ext cx="1370" cy="49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50000"/>
                  </a:lnSpc>
                  <a:buFont typeface="Arial" pitchFamily="34" charset="0"/>
                  <a:buNone/>
                </a:pPr>
                <a:r>
                  <a:rPr lang="zh-CN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0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pic>
          <p:nvPicPr>
            <p:cNvPr id="8193" name="Picture 1" descr="I:\19秋人教物理八上学练考PPT和word(李强)\9WRN103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556951" y="3225113"/>
              <a:ext cx="2082675" cy="17793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4990709" y="3108411"/>
            <a:ext cx="3949348" cy="2536574"/>
            <a:chOff x="5121411" y="3116345"/>
            <a:chExt cx="4052779" cy="2543049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121411" y="3116345"/>
              <a:ext cx="2597759" cy="4937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b="1">
                  <a:solidFill>
                    <a:srgbClr val="57C6C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zh-CN" altLang="en-US" sz="2600" b="1">
                  <a:solidFill>
                    <a:srgbClr val="57C6C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答案</a:t>
              </a:r>
              <a:r>
                <a:rPr lang="en-US" altLang="zh-CN" sz="2600" b="1">
                  <a:solidFill>
                    <a:srgbClr val="57C6C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]</a:t>
              </a:r>
              <a:r>
                <a:rPr lang="zh-CN" altLang="en-US" sz="2600" b="1">
                  <a:latin typeface="仿宋" panose="02010609060101010101" charset="-122"/>
                  <a:ea typeface="仿宋" panose="02010609060101010101" charset="-122"/>
                  <a:cs typeface="Times New Roman" panose="02020603050405020304" pitchFamily="18" charset="0"/>
                </a:rPr>
                <a:t>如图所示</a:t>
              </a:r>
            </a:p>
          </p:txBody>
        </p:sp>
        <p:pic>
          <p:nvPicPr>
            <p:cNvPr id="8194" name="Picture 2" descr="9WRN10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845643" y="3669956"/>
              <a:ext cx="2328547" cy="19894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3852606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27474" y="1425644"/>
            <a:ext cx="10250058" cy="1811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图中已经过入射点作出垂直于界面的法线，光由水中斜射入空气中时，折射角大于入射角，据此在法线左侧的空气中画出折射光线。</a:t>
            </a:r>
          </a:p>
        </p:txBody>
      </p:sp>
    </p:spTree>
    <p:extLst>
      <p:ext uri="{BB962C8B-B14F-4D97-AF65-F5344CB8AC3E}">
        <p14:creationId xmlns:p14="http://schemas.microsoft.com/office/powerpoint/2010/main" val="4029657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48922" y="1794567"/>
            <a:ext cx="10250058" cy="1934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方法指导</a:t>
            </a:r>
            <a:r>
              <a:rPr lang="en-US" altLang="zh-CN" sz="26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光的折射作图技巧</a:t>
            </a:r>
          </a:p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已知入射光线作折射光线时，按照以下步骤作图：</a:t>
            </a:r>
            <a:r>
              <a:rPr lang="en-US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①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找入射点，过入射点作法线；</a:t>
            </a:r>
            <a:r>
              <a:rPr lang="en-US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en-US" sz="26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根据折射角与入射角的大小关系，作出折射光线。</a:t>
            </a:r>
          </a:p>
        </p:txBody>
      </p:sp>
    </p:spTree>
    <p:extLst>
      <p:ext uri="{BB962C8B-B14F-4D97-AF65-F5344CB8AC3E}">
        <p14:creationId xmlns:p14="http://schemas.microsoft.com/office/powerpoint/2010/main" val="113051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9"/>
          <p:cNvGrpSpPr/>
          <p:nvPr/>
        </p:nvGrpSpPr>
        <p:grpSpPr>
          <a:xfrm>
            <a:off x="571148" y="970342"/>
            <a:ext cx="2286445" cy="571311"/>
            <a:chOff x="923" y="1532"/>
            <a:chExt cx="3695" cy="90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56" y="1532"/>
              <a:ext cx="28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5" b="7553"/>
          <a:stretch>
            <a:fillRect/>
          </a:stretch>
        </p:blipFill>
        <p:spPr>
          <a:xfrm>
            <a:off x="2857593" y="970343"/>
            <a:ext cx="8504533" cy="58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34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9"/>
          <p:cNvGrpSpPr/>
          <p:nvPr/>
        </p:nvGrpSpPr>
        <p:grpSpPr>
          <a:xfrm>
            <a:off x="571148" y="970342"/>
            <a:ext cx="2354913" cy="571311"/>
            <a:chOff x="923" y="1532"/>
            <a:chExt cx="3695" cy="90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56" y="1532"/>
              <a:ext cx="2785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课堂反馈</a:t>
              </a:r>
            </a:p>
          </p:txBody>
        </p:sp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7862" y="1746642"/>
            <a:ext cx="10584517" cy="43286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89860" tIns="44930" rIns="89860" bIns="44930" anchor="ctr">
            <a:spAutoFit/>
          </a:bodyPr>
          <a:lstStyle/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．生活处处是物理。看看我们身边的美丽风光，下列描述情景属于光的折射的是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A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．广场上的雕塑在水池中的倒影</a:t>
            </a: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B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．人们在运动场上奔跑时的影子</a:t>
            </a: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C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．阳光穿过树叶洒落在地上的光斑</a:t>
            </a: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D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．我们看到湖水中欢快游动的鱼儿</a:t>
            </a:r>
            <a:endParaRPr lang="en-US" altLang="zh-CN" sz="30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92719" y="2691028"/>
            <a:ext cx="336967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63188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71148" y="970342"/>
            <a:ext cx="2286445" cy="571311"/>
            <a:chOff x="923" y="1532"/>
            <a:chExt cx="3695" cy="90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56" y="1532"/>
              <a:ext cx="28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新课引入</a:t>
              </a:r>
              <a:endParaRPr lang="zh-CN" altLang="en-US" sz="31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15327" y="1799077"/>
            <a:ext cx="1512939" cy="501421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海市蜃楼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49" y="1799078"/>
            <a:ext cx="6144460" cy="456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294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88869" y="1211008"/>
            <a:ext cx="10504755" cy="4148051"/>
            <a:chOff x="706909" y="1214099"/>
            <a:chExt cx="10779866" cy="415864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706909" y="1214099"/>
              <a:ext cx="10779866" cy="153888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．一束光由水中斜射向空气，同时发生反射和折射，下列光路图中正确的是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5" descr="C:\Users\l\Desktop\人教物理八上学练考做PPT WORD\5RW111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049720" y="2731873"/>
              <a:ext cx="7200900" cy="1660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829174" y="4585906"/>
              <a:ext cx="1579515" cy="7868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16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04510" y="2066751"/>
            <a:ext cx="336967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15082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491177" y="143375"/>
            <a:ext cx="2916198" cy="521625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/>
              </a:rPr>
              <a:t>第</a:t>
            </a:r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/>
              </a:rPr>
              <a:t>4</a:t>
            </a:r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/>
              </a:rPr>
              <a:t>节　光的折射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6413" y="991972"/>
            <a:ext cx="10750465" cy="5065383"/>
            <a:chOff x="570985" y="994505"/>
            <a:chExt cx="11032010" cy="5078313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0985" y="994505"/>
              <a:ext cx="11032010" cy="507831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．如图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16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所示，在“探究光的折射规律”的实验中，小米同学将呈现折射光线的活动纸板向后折，发现在纸板上看不到折射光线，就此现象可以说明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  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</a:p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A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．当纸板向后折时，折射光线消失了</a:t>
              </a:r>
            </a:p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B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．折射光线与入射光线分居在法线两侧</a:t>
              </a:r>
            </a:p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C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．光发生折射时，光路是可逆的</a:t>
              </a:r>
            </a:p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D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．折射光线、入射光线和法线在同一平面内</a:t>
              </a:r>
            </a:p>
          </p:txBody>
        </p:sp>
        <p:pic>
          <p:nvPicPr>
            <p:cNvPr id="7" name="Picture 6" descr="C:\Users\l\Desktop\人教物理八上学练考做PPT WORD\AA1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835682" y="2869814"/>
              <a:ext cx="1368425" cy="15843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771797" y="4573549"/>
              <a:ext cx="1579514" cy="7868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16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915524" y="2632471"/>
            <a:ext cx="336967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10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53779" y="1099749"/>
            <a:ext cx="10779620" cy="4560254"/>
            <a:chOff x="568281" y="1102555"/>
            <a:chExt cx="11061930" cy="457189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568281" y="1102555"/>
              <a:ext cx="11061930" cy="224676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marL="530842" indent="-44930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．如图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16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所示为光线从空气斜射入水中的光路图，则折射光线是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，入射角是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，反射角是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，折射角是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6" descr="C:\Users\l\Desktop\人教物理八上学练考做PPT WORD\SA128.EP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388494" y="2996514"/>
              <a:ext cx="2881312" cy="189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40339" y="4887617"/>
              <a:ext cx="1579515" cy="7868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16</a:t>
              </a:r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72305" y="1969264"/>
            <a:ext cx="492458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OB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73832" y="1956938"/>
            <a:ext cx="490855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487308" y="1942816"/>
            <a:ext cx="490855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82429" y="2630337"/>
            <a:ext cx="490855" cy="460069"/>
          </a:xfrm>
          <a:prstGeom prst="rect">
            <a:avLst/>
          </a:prstGeom>
        </p:spPr>
        <p:txBody>
          <a:bodyPr wrap="none" lIns="89860" tIns="44930" rIns="89860" bIns="4493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⑥</a:t>
            </a:r>
          </a:p>
        </p:txBody>
      </p:sp>
    </p:spTree>
    <p:extLst>
      <p:ext uri="{BB962C8B-B14F-4D97-AF65-F5344CB8AC3E}">
        <p14:creationId xmlns:p14="http://schemas.microsoft.com/office/powerpoint/2010/main" val="2130462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040195" y="-52571"/>
            <a:ext cx="11590636" cy="1496052"/>
          </a:xfrm>
          <a:prstGeom prst="parallelogram">
            <a:avLst>
              <a:gd name="adj" fmla="val 45244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>
              <a:latin typeface="Arial" pitchFamily="34" charset="0"/>
              <a:ea typeface="微软雅黑"/>
              <a:sym typeface="Arial" pitchFamily="34" charset="0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-753691" y="-52571"/>
            <a:ext cx="2631113" cy="1496052"/>
          </a:xfrm>
          <a:prstGeom prst="parallelogram">
            <a:avLst>
              <a:gd name="adj" fmla="val 44396"/>
            </a:avLst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>
              <a:latin typeface="Arial" pitchFamily="34" charset="0"/>
              <a:ea typeface="微软雅黑"/>
              <a:sym typeface="Arial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3455" y="1523920"/>
            <a:ext cx="10059120" cy="2854025"/>
          </a:xfrm>
          <a:prstGeom prst="rect">
            <a:avLst/>
          </a:prstGeom>
          <a:noFill/>
        </p:spPr>
        <p:txBody>
          <a:bodyPr wrap="square" lIns="89860" tIns="44930" rIns="89860" bIns="4493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900"/>
              <a:t>             </a:t>
            </a:r>
            <a:endParaRPr lang="zh-CN" altLang="en-US" sz="59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59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3112449" y="2840716"/>
            <a:ext cx="6036644" cy="1115407"/>
          </a:xfrm>
          <a:prstGeom prst="rect">
            <a:avLst/>
          </a:prstGeom>
          <a:noFill/>
          <a:ln w="9525">
            <a:noFill/>
          </a:ln>
        </p:spPr>
        <p:txBody>
          <a:bodyPr wrap="squar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sz="6600">
                <a:latin typeface="微软雅黑" panose="020B0503020204020204" charset="-122"/>
                <a:ea typeface="微软雅黑"/>
              </a:rPr>
              <a:t>谢 谢 观 看！</a:t>
            </a:r>
          </a:p>
        </p:txBody>
      </p:sp>
      <p:pic>
        <p:nvPicPr>
          <p:cNvPr id="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71157" y="16771986"/>
            <a:ext cx="396028" cy="304024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233406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626220" y="1601461"/>
            <a:ext cx="2512679" cy="501421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师生互动小实验</a:t>
            </a:r>
            <a:endParaRPr lang="zh-CN" altLang="en-US" sz="2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4478" r="829" b="8529"/>
          <a:stretch>
            <a:fillRect/>
          </a:stretch>
        </p:blipFill>
        <p:spPr>
          <a:xfrm>
            <a:off x="4232552" y="1966072"/>
            <a:ext cx="5613703" cy="4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0"/>
          <p:cNvSpPr/>
          <p:nvPr/>
        </p:nvSpPr>
        <p:spPr>
          <a:xfrm>
            <a:off x="504936" y="1768675"/>
            <a:ext cx="2179432" cy="501421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一　光的折射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1148" y="970342"/>
            <a:ext cx="2286445" cy="571311"/>
            <a:chOff x="923" y="1532"/>
            <a:chExt cx="3695" cy="90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56" y="1532"/>
              <a:ext cx="28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新知梳理</a:t>
              </a:r>
            </a:p>
          </p:txBody>
        </p:sp>
      </p:grp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65946" y="2200180"/>
            <a:ext cx="10150903" cy="29164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60" tIns="44930" rIns="89860" bIns="4493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光的折射：光从一种介质斜射入另一种介质时，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发生偏折，这种现象叫做光的折射。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说明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光射向两种透明物质的界面时，常同时发生反射和折射，如图所示。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561437" y="2378993"/>
            <a:ext cx="1418993" cy="4600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89860" tIns="44930" rIns="89860" bIns="4493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57C6C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传播方向</a:t>
            </a:r>
            <a:endParaRPr lang="zh-CN" altLang="en-US" sz="2400" b="1">
              <a:solidFill>
                <a:srgbClr val="57C6C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981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649" grpId="0"/>
      <p:bldP spid="276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74" name="Text Box 34"/>
          <p:cNvSpPr txBox="1"/>
          <p:nvPr/>
        </p:nvSpPr>
        <p:spPr>
          <a:xfrm>
            <a:off x="6597193" y="2783036"/>
            <a:ext cx="1037056" cy="521888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空气</a:t>
            </a:r>
          </a:p>
        </p:txBody>
      </p:sp>
      <p:sp>
        <p:nvSpPr>
          <p:cNvPr id="79" name="立方体 78"/>
          <p:cNvSpPr/>
          <p:nvPr/>
        </p:nvSpPr>
        <p:spPr>
          <a:xfrm>
            <a:off x="2015431" y="3525033"/>
            <a:ext cx="6144628" cy="3091543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99CCFF">
                  <a:alpha val="47000"/>
                </a:srgbClr>
              </a:gs>
              <a:gs pos="100000">
                <a:srgbClr val="7095BA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 w="9525" cap="flat" cmpd="sng">
            <a:solidFill>
              <a:srgbClr val="D1E7F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9860" tIns="44930" rIns="89860" bIns="44930"/>
          <a:lstStyle/>
          <a:p>
            <a:pPr fontAlgn="base"/>
            <a:endParaRPr lang="zh-CN" altLang="en-US" b="1" strike="noStrike" noProof="1"/>
          </a:p>
        </p:txBody>
      </p:sp>
      <p:sp>
        <p:nvSpPr>
          <p:cNvPr id="80" name="Text Box 32"/>
          <p:cNvSpPr txBox="1"/>
          <p:nvPr/>
        </p:nvSpPr>
        <p:spPr>
          <a:xfrm>
            <a:off x="6403025" y="3531416"/>
            <a:ext cx="1098768" cy="521888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界  面</a:t>
            </a:r>
          </a:p>
        </p:txBody>
      </p:sp>
      <p:sp>
        <p:nvSpPr>
          <p:cNvPr id="86" name="Text Box 33"/>
          <p:cNvSpPr txBox="1"/>
          <p:nvPr/>
        </p:nvSpPr>
        <p:spPr>
          <a:xfrm>
            <a:off x="6792866" y="4364011"/>
            <a:ext cx="540349" cy="521888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</a:p>
        </p:txBody>
      </p:sp>
      <p:sp>
        <p:nvSpPr>
          <p:cNvPr id="116" name="Text Box 12"/>
          <p:cNvSpPr txBox="1"/>
          <p:nvPr/>
        </p:nvSpPr>
        <p:spPr>
          <a:xfrm>
            <a:off x="2783078" y="1376027"/>
            <a:ext cx="492183" cy="1814286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入射光线</a:t>
            </a:r>
          </a:p>
        </p:txBody>
      </p:sp>
      <p:grpSp>
        <p:nvGrpSpPr>
          <p:cNvPr id="117" name="Group 25"/>
          <p:cNvGrpSpPr/>
          <p:nvPr/>
        </p:nvGrpSpPr>
        <p:grpSpPr>
          <a:xfrm>
            <a:off x="3258041" y="2023573"/>
            <a:ext cx="1782128" cy="1824143"/>
            <a:chOff x="1584" y="768"/>
            <a:chExt cx="1152" cy="1152"/>
          </a:xfrm>
        </p:grpSpPr>
        <p:sp>
          <p:nvSpPr>
            <p:cNvPr id="118" name="Line 26"/>
            <p:cNvSpPr/>
            <p:nvPr/>
          </p:nvSpPr>
          <p:spPr>
            <a:xfrm flipH="1" flipV="1">
              <a:off x="1584" y="768"/>
              <a:ext cx="1152" cy="1152"/>
            </a:xfrm>
            <a:prstGeom prst="line">
              <a:avLst/>
            </a:prstGeom>
            <a:ln w="31750" cap="sq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9" name="AutoShape 27"/>
            <p:cNvSpPr/>
            <p:nvPr/>
          </p:nvSpPr>
          <p:spPr>
            <a:xfrm rot="8200322">
              <a:off x="1971" y="1152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3175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anose="05000000000000000000" pitchFamily="2" charset="2"/>
                <a:buNone/>
              </a:pPr>
              <a:endParaRPr lang="zh-CN" altLang="en-US" sz="3100" b="1">
                <a:latin typeface="Arial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0" name="Text Box 18"/>
          <p:cNvSpPr txBox="1"/>
          <p:nvPr/>
        </p:nvSpPr>
        <p:spPr>
          <a:xfrm>
            <a:off x="4593053" y="1719637"/>
            <a:ext cx="1054366" cy="952512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 线</a:t>
            </a:r>
          </a:p>
        </p:txBody>
      </p:sp>
      <p:sp>
        <p:nvSpPr>
          <p:cNvPr id="121" name="直接连接符 120"/>
          <p:cNvSpPr/>
          <p:nvPr/>
        </p:nvSpPr>
        <p:spPr>
          <a:xfrm flipV="1">
            <a:off x="5063528" y="2292520"/>
            <a:ext cx="44552" cy="3875065"/>
          </a:xfrm>
          <a:prstGeom prst="line">
            <a:avLst/>
          </a:prstGeom>
          <a:ln w="381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19814" tIns="59907" rIns="119814" bIns="59907"/>
          <a:lstStyle/>
          <a:p>
            <a:endParaRPr/>
          </a:p>
        </p:txBody>
      </p:sp>
      <p:sp>
        <p:nvSpPr>
          <p:cNvPr id="125" name="Text Box 19"/>
          <p:cNvSpPr txBox="1"/>
          <p:nvPr/>
        </p:nvSpPr>
        <p:spPr>
          <a:xfrm>
            <a:off x="3479473" y="3695538"/>
            <a:ext cx="1541792" cy="521888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入射点</a:t>
            </a:r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O</a:t>
            </a:r>
          </a:p>
        </p:txBody>
      </p:sp>
      <p:sp>
        <p:nvSpPr>
          <p:cNvPr id="126" name="Oval 38"/>
          <p:cNvSpPr/>
          <p:nvPr/>
        </p:nvSpPr>
        <p:spPr>
          <a:xfrm>
            <a:off x="4986655" y="3817590"/>
            <a:ext cx="174809" cy="169430"/>
          </a:xfrm>
          <a:prstGeom prst="ellipse">
            <a:avLst/>
          </a:prstGeom>
          <a:solidFill>
            <a:srgbClr val="FF0066"/>
          </a:solidFill>
          <a:ln w="12700">
            <a:noFill/>
          </a:ln>
        </p:spPr>
        <p:txBody>
          <a:bodyPr wrap="none" lIns="89860" tIns="44930" rIns="89860" bIns="44930" anchor="ctr"/>
          <a:lstStyle/>
          <a:p>
            <a:pPr>
              <a:buFont typeface="Wingdings" panose="05000000000000000000" pitchFamily="2" charset="2"/>
              <a:buNone/>
            </a:pPr>
            <a:endParaRPr lang="zh-CN" altLang="en-US" sz="2400" b="1">
              <a:latin typeface="Arial" pitchFamily="34" charset="0"/>
              <a:ea typeface="宋体" panose="02010600030101010101" pitchFamily="2" charset="-122"/>
            </a:endParaRPr>
          </a:p>
        </p:txBody>
      </p:sp>
      <p:sp>
        <p:nvSpPr>
          <p:cNvPr id="127" name="Arc 23"/>
          <p:cNvSpPr/>
          <p:nvPr/>
        </p:nvSpPr>
        <p:spPr>
          <a:xfrm rot="-5631702">
            <a:off x="4290167" y="2940078"/>
            <a:ext cx="912072" cy="637359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1600" h="15453" fill="none">
                <a:moveTo>
                  <a:pt x="15090" y="0"/>
                </a:moveTo>
                <a:cubicBezTo>
                  <a:pt x="19253" y="4064"/>
                  <a:pt x="21600" y="9636"/>
                  <a:pt x="21600" y="15454"/>
                </a:cubicBezTo>
              </a:path>
              <a:path w="21600" h="15453" stroke="0">
                <a:moveTo>
                  <a:pt x="15090" y="0"/>
                </a:moveTo>
                <a:cubicBezTo>
                  <a:pt x="19253" y="4064"/>
                  <a:pt x="21600" y="9636"/>
                  <a:pt x="21600" y="15454"/>
                </a:cubicBezTo>
                <a:lnTo>
                  <a:pt x="0" y="15454"/>
                </a:lnTo>
                <a:lnTo>
                  <a:pt x="15090" y="0"/>
                </a:lnTo>
                <a:close/>
              </a:path>
            </a:pathLst>
          </a:custGeom>
          <a:noFill/>
          <a:ln w="317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89860" tIns="44930" rIns="89860" bIns="44930"/>
          <a:lstStyle/>
          <a:p>
            <a:endParaRPr lang="zh-CN" altLang="en-US"/>
          </a:p>
        </p:txBody>
      </p:sp>
      <p:sp>
        <p:nvSpPr>
          <p:cNvPr id="128" name="Text Box 16"/>
          <p:cNvSpPr txBox="1"/>
          <p:nvPr/>
        </p:nvSpPr>
        <p:spPr>
          <a:xfrm rot="-1302123">
            <a:off x="4042635" y="1643921"/>
            <a:ext cx="612362" cy="1278950"/>
          </a:xfrm>
          <a:prstGeom prst="rect">
            <a:avLst/>
          </a:prstGeom>
          <a:noFill/>
          <a:ln w="12700">
            <a:noFill/>
          </a:ln>
        </p:spPr>
        <p:txBody>
          <a:bodyPr vert="eaVert"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入射角</a:t>
            </a:r>
          </a:p>
        </p:txBody>
      </p:sp>
      <p:grpSp>
        <p:nvGrpSpPr>
          <p:cNvPr id="129" name="Group 25"/>
          <p:cNvGrpSpPr/>
          <p:nvPr/>
        </p:nvGrpSpPr>
        <p:grpSpPr>
          <a:xfrm flipV="1">
            <a:off x="5116434" y="1848795"/>
            <a:ext cx="1795332" cy="2027680"/>
            <a:chOff x="1584" y="768"/>
            <a:chExt cx="1152" cy="1152"/>
          </a:xfrm>
        </p:grpSpPr>
        <p:sp>
          <p:nvSpPr>
            <p:cNvPr id="130" name="Line 26"/>
            <p:cNvSpPr/>
            <p:nvPr/>
          </p:nvSpPr>
          <p:spPr>
            <a:xfrm flipH="1" flipV="1">
              <a:off x="1584" y="768"/>
              <a:ext cx="1152" cy="1152"/>
            </a:xfrm>
            <a:prstGeom prst="line">
              <a:avLst/>
            </a:prstGeom>
            <a:ln w="31750" cap="sq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1" name="AutoShape 27"/>
            <p:cNvSpPr/>
            <p:nvPr/>
          </p:nvSpPr>
          <p:spPr>
            <a:xfrm rot="8200322">
              <a:off x="1971" y="1152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3175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anose="05000000000000000000" pitchFamily="2" charset="2"/>
                <a:buNone/>
              </a:pPr>
              <a:endParaRPr lang="zh-CN" altLang="en-US" sz="3100" b="1">
                <a:latin typeface="Arial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2" name="Text Box 12"/>
          <p:cNvSpPr txBox="1"/>
          <p:nvPr/>
        </p:nvSpPr>
        <p:spPr>
          <a:xfrm>
            <a:off x="6965458" y="973401"/>
            <a:ext cx="492183" cy="1811259"/>
          </a:xfrm>
          <a:prstGeom prst="rect">
            <a:avLst/>
          </a:prstGeom>
          <a:noFill/>
          <a:ln w="12700">
            <a:noFill/>
          </a:ln>
        </p:spPr>
        <p:txBody>
          <a:bodyPr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反射光线</a:t>
            </a:r>
          </a:p>
        </p:txBody>
      </p:sp>
      <p:sp>
        <p:nvSpPr>
          <p:cNvPr id="133" name="Arc 23"/>
          <p:cNvSpPr/>
          <p:nvPr/>
        </p:nvSpPr>
        <p:spPr>
          <a:xfrm rot="18333050">
            <a:off x="4928737" y="2558314"/>
            <a:ext cx="962652" cy="804786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1600" h="15453" fill="none">
                <a:moveTo>
                  <a:pt x="15090" y="0"/>
                </a:moveTo>
                <a:cubicBezTo>
                  <a:pt x="19253" y="4064"/>
                  <a:pt x="21600" y="9636"/>
                  <a:pt x="21600" y="15454"/>
                </a:cubicBezTo>
              </a:path>
              <a:path w="21600" h="15453" stroke="0">
                <a:moveTo>
                  <a:pt x="15090" y="0"/>
                </a:moveTo>
                <a:cubicBezTo>
                  <a:pt x="19253" y="4064"/>
                  <a:pt x="21600" y="9636"/>
                  <a:pt x="21600" y="15454"/>
                </a:cubicBezTo>
                <a:lnTo>
                  <a:pt x="0" y="15454"/>
                </a:lnTo>
                <a:lnTo>
                  <a:pt x="15090" y="0"/>
                </a:lnTo>
                <a:close/>
              </a:path>
            </a:pathLst>
          </a:custGeom>
          <a:noFill/>
          <a:ln w="317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89860" tIns="44930" rIns="89860" bIns="44930"/>
          <a:lstStyle/>
          <a:p>
            <a:endParaRPr lang="zh-CN" altLang="en-US"/>
          </a:p>
        </p:txBody>
      </p:sp>
      <p:sp>
        <p:nvSpPr>
          <p:cNvPr id="134" name="Text Box 16"/>
          <p:cNvSpPr txBox="1"/>
          <p:nvPr/>
        </p:nvSpPr>
        <p:spPr>
          <a:xfrm rot="2165021">
            <a:off x="5828776" y="1389196"/>
            <a:ext cx="612362" cy="1278950"/>
          </a:xfrm>
          <a:prstGeom prst="rect">
            <a:avLst/>
          </a:prstGeom>
          <a:noFill/>
          <a:ln w="12700">
            <a:noFill/>
          </a:ln>
        </p:spPr>
        <p:txBody>
          <a:bodyPr vert="eaVert"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反射角</a:t>
            </a:r>
          </a:p>
        </p:txBody>
      </p:sp>
      <p:grpSp>
        <p:nvGrpSpPr>
          <p:cNvPr id="135" name="Group 3"/>
          <p:cNvGrpSpPr/>
          <p:nvPr/>
        </p:nvGrpSpPr>
        <p:grpSpPr>
          <a:xfrm>
            <a:off x="5097035" y="3868945"/>
            <a:ext cx="965319" cy="2204173"/>
            <a:chOff x="2736" y="1920"/>
            <a:chExt cx="528" cy="1248"/>
          </a:xfrm>
        </p:grpSpPr>
        <p:sp>
          <p:nvSpPr>
            <p:cNvPr id="136" name="Line 4"/>
            <p:cNvSpPr/>
            <p:nvPr/>
          </p:nvSpPr>
          <p:spPr>
            <a:xfrm>
              <a:off x="2736" y="1920"/>
              <a:ext cx="528" cy="1248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7" name="AutoShape 5"/>
            <p:cNvSpPr/>
            <p:nvPr/>
          </p:nvSpPr>
          <p:spPr>
            <a:xfrm rot="9209269">
              <a:off x="2836" y="227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1270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anose="05000000000000000000" pitchFamily="2" charset="2"/>
                <a:buNone/>
              </a:pPr>
              <a:endParaRPr lang="zh-CN" altLang="en-US" sz="3100" b="1">
                <a:latin typeface="Arial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8" name="Text Box 15"/>
          <p:cNvSpPr txBox="1"/>
          <p:nvPr/>
        </p:nvSpPr>
        <p:spPr>
          <a:xfrm>
            <a:off x="6021165" y="4940390"/>
            <a:ext cx="612362" cy="1542715"/>
          </a:xfrm>
          <a:prstGeom prst="rect">
            <a:avLst/>
          </a:prstGeom>
          <a:noFill/>
          <a:ln w="12700">
            <a:noFill/>
          </a:ln>
        </p:spPr>
        <p:txBody>
          <a:bodyPr vert="eaVert" wrap="square" lIns="89860" tIns="44930" rIns="89860" bIns="44930"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折射光线</a:t>
            </a:r>
          </a:p>
        </p:txBody>
      </p:sp>
      <p:sp>
        <p:nvSpPr>
          <p:cNvPr id="139" name="Arc 40"/>
          <p:cNvSpPr/>
          <p:nvPr/>
        </p:nvSpPr>
        <p:spPr>
          <a:xfrm rot="6238657">
            <a:off x="4905303" y="4504101"/>
            <a:ext cx="961160" cy="73481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1029" h="14701" fill="none">
                <a:moveTo>
                  <a:pt x="15825" y="0"/>
                </a:moveTo>
                <a:cubicBezTo>
                  <a:pt x="18378" y="2749"/>
                  <a:pt x="20172" y="6115"/>
                  <a:pt x="21029" y="9767"/>
                </a:cubicBezTo>
              </a:path>
              <a:path w="21029" h="14701" stroke="0">
                <a:moveTo>
                  <a:pt x="15825" y="0"/>
                </a:moveTo>
                <a:cubicBezTo>
                  <a:pt x="18378" y="2749"/>
                  <a:pt x="20172" y="6115"/>
                  <a:pt x="21029" y="9767"/>
                </a:cubicBezTo>
                <a:lnTo>
                  <a:pt x="0" y="14701"/>
                </a:lnTo>
                <a:lnTo>
                  <a:pt x="15825" y="0"/>
                </a:lnTo>
                <a:close/>
              </a:path>
            </a:pathLst>
          </a:custGeom>
          <a:noFill/>
          <a:ln w="317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89860" tIns="44930" rIns="89860" bIns="44930"/>
          <a:lstStyle/>
          <a:p>
            <a:endParaRPr lang="zh-CN" altLang="en-US"/>
          </a:p>
        </p:txBody>
      </p:sp>
      <p:sp>
        <p:nvSpPr>
          <p:cNvPr id="140" name="Rectangle 17"/>
          <p:cNvSpPr/>
          <p:nvPr/>
        </p:nvSpPr>
        <p:spPr>
          <a:xfrm rot="-925838">
            <a:off x="5285431" y="5281294"/>
            <a:ext cx="623435" cy="1383399"/>
          </a:xfrm>
          <a:prstGeom prst="rect">
            <a:avLst/>
          </a:prstGeom>
          <a:noFill/>
          <a:ln w="12700">
            <a:noFill/>
          </a:ln>
        </p:spPr>
        <p:txBody>
          <a:bodyPr lIns="89860" tIns="44930" rIns="89860" bIns="44930"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折射角</a:t>
            </a:r>
          </a:p>
        </p:txBody>
      </p:sp>
    </p:spTree>
    <p:extLst>
      <p:ext uri="{BB962C8B-B14F-4D97-AF65-F5344CB8AC3E}">
        <p14:creationId xmlns:p14="http://schemas.microsoft.com/office/powerpoint/2010/main" val="222358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3" presetClass="entr" presetSubtype="272" fill="hold" grpId="0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3" presetClass="entr" presetSubtype="272" fill="hold" grpId="0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7" presetClass="entr" presetSubtype="8" fill="hold" nodeType="afterEffect"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3" presetClass="entr" presetSubtype="528" fill="hold" grpId="0" nodeType="afterEffect"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3" presetClass="entr" presetSubtype="272" fill="hold" grpId="0" nodeType="afterEffect"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 animBg="1"/>
      <p:bldP spid="80" grpId="0"/>
      <p:bldP spid="86" grpId="0"/>
      <p:bldP spid="116" grpId="0"/>
      <p:bldP spid="120" grpId="0"/>
      <p:bldP spid="125" grpId="0"/>
      <p:bldP spid="126" grpId="0" animBg="1"/>
      <p:bldP spid="127" grpId="0" animBg="1"/>
      <p:bldP spid="128" grpId="0"/>
      <p:bldP spid="132" grpId="0"/>
      <p:bldP spid="133" grpId="0" animBg="1"/>
      <p:bldP spid="134" grpId="0"/>
      <p:bldP spid="138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50236" y="554608"/>
            <a:ext cx="10078653" cy="574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60" tIns="44930" rIns="89860" bIns="4493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注意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无论是入射角、反射角还是折射角，均指相应光线与法线的夹角。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拓展</a:t>
            </a: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]“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反射与折射”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①光在两种介质的界面上同时发生反射与折射，所以反射光和折射光的亮度相对于入射光来说，都要暗一些。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②发生反射时，光的传播速度不变；而发生折射时，光的传播速度要发生改变，因为此时光是在不同的介质中传播的。</a:t>
            </a:r>
          </a:p>
        </p:txBody>
      </p:sp>
    </p:spTree>
    <p:extLst>
      <p:ext uri="{BB962C8B-B14F-4D97-AF65-F5344CB8AC3E}">
        <p14:creationId xmlns:p14="http://schemas.microsoft.com/office/powerpoint/2010/main" val="2696521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71148" y="970342"/>
            <a:ext cx="2286444" cy="571311"/>
            <a:chOff x="923" y="1532"/>
            <a:chExt cx="3695" cy="90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56" y="1532"/>
              <a:ext cx="2868" cy="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1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实验探究</a:t>
              </a:r>
              <a:endParaRPr lang="zh-CN" altLang="en-US" sz="31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aphicFrame>
        <p:nvGraphicFramePr>
          <p:cNvPr id="5" name="图示 4"/>
          <p:cNvGraphicFramePr/>
          <p:nvPr/>
        </p:nvGraphicFramePr>
        <p:xfrm>
          <a:off x="2857591" y="2024546"/>
          <a:ext cx="6773818" cy="415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63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" y="142512"/>
            <a:ext cx="154079" cy="53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0" tIns="44930" rIns="89860" bIns="44930"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0"/>
          <p:cNvSpPr/>
          <p:nvPr/>
        </p:nvSpPr>
        <p:spPr>
          <a:xfrm>
            <a:off x="504938" y="986838"/>
            <a:ext cx="2845925" cy="501421"/>
          </a:xfrm>
          <a:prstGeom prst="rect">
            <a:avLst/>
          </a:prstGeom>
          <a:noFill/>
          <a:ln w="9525">
            <a:noFill/>
          </a:ln>
        </p:spPr>
        <p:txBody>
          <a:bodyPr wrap="none" lIns="89860" tIns="44930" rIns="89860" bIns="4493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二　光的折射规律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4938" y="1835369"/>
            <a:ext cx="10114778" cy="43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60" tIns="44930" rIns="89860" bIns="44930" numCol="1" anchor="ctr" anchorCtr="0" compatLnSpc="1">
            <a:spAutoFit/>
          </a:bodyPr>
          <a:lstStyle/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光的折射规律</a:t>
            </a: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入射光线、折射光线、法线在同一平面内；</a:t>
            </a:r>
            <a:endParaRPr lang="en-US" altLang="zh-CN" sz="30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折射光线和入射光线分居法线两侧；</a:t>
            </a:r>
            <a:endParaRPr lang="en-US" altLang="zh-CN" sz="30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折射角随入射角的增大而增大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30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0842" indent="-44930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光从空气垂直射入水中或其他介质中时，传播方向不变</a:t>
            </a:r>
            <a:r>
              <a:rPr lang="zh-CN" altLang="en-US" sz="30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0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2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60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2121</Words>
  <Application>Microsoft Office PowerPoint</Application>
  <PresentationFormat>自定义</PresentationFormat>
  <Paragraphs>154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18</cp:revision>
  <dcterms:created xsi:type="dcterms:W3CDTF">2021-01-05T11:00:49Z</dcterms:created>
  <dcterms:modified xsi:type="dcterms:W3CDTF">2021-01-05T11:28:35Z</dcterms:modified>
</cp:coreProperties>
</file>