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标题 1"/>
          <p:cNvSpPr>
            <a:spLocks noGrp="1"/>
          </p:cNvSpPr>
          <p:nvPr>
            <p:ph type="ctrTitle"/>
          </p:nvPr>
        </p:nvSpPr>
        <p:spPr>
          <a:xfrm>
            <a:off x="3420145" y="2484165"/>
            <a:ext cx="5472608" cy="871535"/>
          </a:xfrm>
        </p:spPr>
        <p:txBody>
          <a:bodyPr>
            <a:noAutofit/>
          </a:bodyPr>
          <a:lstStyle/>
          <a:p>
            <a:r>
              <a:rPr lang="en-US" altLang="zh-CN" sz="6600" dirty="0" smtClean="0">
                <a:solidFill>
                  <a:srgbClr val="FF0000"/>
                </a:solidFill>
              </a:rPr>
              <a:t>4.2</a:t>
            </a:r>
            <a:r>
              <a:rPr lang="zh-CN" altLang="en-US" sz="6600" dirty="0" smtClean="0">
                <a:solidFill>
                  <a:srgbClr val="FF0000"/>
                </a:solidFill>
              </a:rPr>
              <a:t>光</a:t>
            </a:r>
            <a:r>
              <a:rPr lang="zh-CN" altLang="en-US" sz="6600" dirty="0" smtClean="0">
                <a:solidFill>
                  <a:srgbClr val="FF0000"/>
                </a:solidFill>
              </a:rPr>
              <a:t>的反射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1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04859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练习</a:t>
            </a:r>
            <a:endParaRPr lang="zh-CN"/>
          </a:p>
        </p:txBody>
      </p:sp>
      <p:sp>
        <p:nvSpPr>
          <p:cNvPr id="1048595" name="内容占位符 104859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/>
              <a:t>根据光的反射定律，完成下图中的光路图。</a:t>
            </a:r>
            <a:endParaRPr lang="zh-CN"/>
          </a:p>
        </p:txBody>
      </p:sp>
      <p:pic>
        <p:nvPicPr>
          <p:cNvPr id="2097156" name="图片 2097155"/>
          <p:cNvPicPr/>
          <p:nvPr/>
        </p:nvPicPr>
        <p:blipFill>
          <a:blip r:embed="rId2"/>
          <a:stretch>
            <a:fillRect/>
          </a:stretch>
        </p:blipFill>
        <p:spPr>
          <a:xfrm>
            <a:off x="2041342" y="3047588"/>
            <a:ext cx="7910618" cy="17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1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光的反射应用——潜望镜</a:t>
            </a:r>
            <a:endParaRPr lang="zh-CN" altLang="en-US"/>
          </a:p>
        </p:txBody>
      </p:sp>
      <p:pic>
        <p:nvPicPr>
          <p:cNvPr id="2097158" name="图片 2097170"/>
          <p:cNvPicPr/>
          <p:nvPr/>
        </p:nvPicPr>
        <p:blipFill>
          <a:blip r:embed="rId2"/>
          <a:stretch>
            <a:fillRect/>
          </a:stretch>
        </p:blipFill>
        <p:spPr>
          <a:xfrm>
            <a:off x="1630965" y="2097728"/>
            <a:ext cx="3488492" cy="3272786"/>
          </a:xfrm>
          <a:prstGeom prst="rect">
            <a:avLst/>
          </a:prstGeom>
        </p:spPr>
      </p:pic>
      <p:cxnSp>
        <p:nvCxnSpPr>
          <p:cNvPr id="3145728" name="直接连接符 6"/>
          <p:cNvCxnSpPr/>
          <p:nvPr/>
        </p:nvCxnSpPr>
        <p:spPr>
          <a:xfrm>
            <a:off x="5947762" y="2177288"/>
            <a:ext cx="21299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9"/>
          <p:cNvCxnSpPr/>
          <p:nvPr/>
        </p:nvCxnSpPr>
        <p:spPr>
          <a:xfrm flipH="1">
            <a:off x="8092316" y="2177288"/>
            <a:ext cx="1" cy="21923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11"/>
          <p:cNvCxnSpPr/>
          <p:nvPr/>
        </p:nvCxnSpPr>
        <p:spPr>
          <a:xfrm>
            <a:off x="8077672" y="4369637"/>
            <a:ext cx="14969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13"/>
          <p:cNvCxnSpPr/>
          <p:nvPr/>
        </p:nvCxnSpPr>
        <p:spPr>
          <a:xfrm>
            <a:off x="5947761" y="2823709"/>
            <a:ext cx="12089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17"/>
          <p:cNvCxnSpPr/>
          <p:nvPr/>
        </p:nvCxnSpPr>
        <p:spPr>
          <a:xfrm flipH="1">
            <a:off x="7156710" y="2823709"/>
            <a:ext cx="0" cy="21547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19"/>
          <p:cNvCxnSpPr/>
          <p:nvPr/>
        </p:nvCxnSpPr>
        <p:spPr>
          <a:xfrm>
            <a:off x="7142068" y="5000411"/>
            <a:ext cx="24325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直接连接符 23"/>
          <p:cNvCxnSpPr/>
          <p:nvPr/>
        </p:nvCxnSpPr>
        <p:spPr>
          <a:xfrm>
            <a:off x="7156710" y="2177288"/>
            <a:ext cx="935604" cy="6683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直接连接符 25"/>
          <p:cNvCxnSpPr/>
          <p:nvPr/>
        </p:nvCxnSpPr>
        <p:spPr>
          <a:xfrm>
            <a:off x="7156711" y="4375885"/>
            <a:ext cx="885156" cy="6245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直接箭头连接符 1048607"/>
          <p:cNvCxnSpPr/>
          <p:nvPr/>
        </p:nvCxnSpPr>
        <p:spPr>
          <a:xfrm flipH="1">
            <a:off x="7592476" y="2488866"/>
            <a:ext cx="0" cy="22016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直接箭头连接符 1048615"/>
          <p:cNvCxnSpPr/>
          <p:nvPr/>
        </p:nvCxnSpPr>
        <p:spPr>
          <a:xfrm flipV="1">
            <a:off x="7624513" y="4688148"/>
            <a:ext cx="1950126" cy="2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8" name="直接箭头连接符 1048619"/>
          <p:cNvCxnSpPr/>
          <p:nvPr/>
        </p:nvCxnSpPr>
        <p:spPr>
          <a:xfrm>
            <a:off x="5566183" y="2511480"/>
            <a:ext cx="203310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直接箭头连接符 1048621"/>
          <p:cNvCxnSpPr/>
          <p:nvPr/>
        </p:nvCxnSpPr>
        <p:spPr>
          <a:xfrm>
            <a:off x="5566184" y="2651332"/>
            <a:ext cx="220350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0" name="直接箭头连接符 1048623"/>
          <p:cNvCxnSpPr/>
          <p:nvPr/>
        </p:nvCxnSpPr>
        <p:spPr>
          <a:xfrm flipH="1">
            <a:off x="7745038" y="2651332"/>
            <a:ext cx="0" cy="216557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1" name="直接箭头连接符 1048629"/>
          <p:cNvCxnSpPr/>
          <p:nvPr/>
        </p:nvCxnSpPr>
        <p:spPr>
          <a:xfrm>
            <a:off x="7745039" y="4816911"/>
            <a:ext cx="1829600" cy="183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2" name="直接箭头连接符 2097152"/>
          <p:cNvCxnSpPr/>
          <p:nvPr/>
        </p:nvCxnSpPr>
        <p:spPr>
          <a:xfrm flipH="1">
            <a:off x="7343831" y="2342899"/>
            <a:ext cx="0" cy="2154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直接箭头连接符 2097158"/>
          <p:cNvCxnSpPr/>
          <p:nvPr/>
        </p:nvCxnSpPr>
        <p:spPr>
          <a:xfrm>
            <a:off x="5566184" y="2342899"/>
            <a:ext cx="177764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4" name="直接箭头连接符 2097160"/>
          <p:cNvCxnSpPr/>
          <p:nvPr/>
        </p:nvCxnSpPr>
        <p:spPr>
          <a:xfrm>
            <a:off x="7343831" y="4497639"/>
            <a:ext cx="223080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9" name="图片 2097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316" y="4418101"/>
            <a:ext cx="924712" cy="544795"/>
          </a:xfrm>
          <a:prstGeom prst="rect">
            <a:avLst/>
          </a:prstGeom>
        </p:spPr>
      </p:pic>
      <p:cxnSp>
        <p:nvCxnSpPr>
          <p:cNvPr id="3145745" name="直接连接符 2097167"/>
          <p:cNvCxnSpPr/>
          <p:nvPr/>
        </p:nvCxnSpPr>
        <p:spPr>
          <a:xfrm flipH="1" flipV="1">
            <a:off x="7415613" y="2251363"/>
            <a:ext cx="1" cy="91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6" name="直接连接符 95"/>
          <p:cNvCxnSpPr/>
          <p:nvPr/>
        </p:nvCxnSpPr>
        <p:spPr>
          <a:xfrm flipH="1" flipV="1">
            <a:off x="7560439" y="2391142"/>
            <a:ext cx="1" cy="91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7" name="直接连接符 96"/>
          <p:cNvCxnSpPr/>
          <p:nvPr/>
        </p:nvCxnSpPr>
        <p:spPr>
          <a:xfrm flipH="1" flipV="1">
            <a:off x="7745038" y="2511480"/>
            <a:ext cx="1" cy="91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8" name="直接连接符 97"/>
          <p:cNvCxnSpPr/>
          <p:nvPr/>
        </p:nvCxnSpPr>
        <p:spPr>
          <a:xfrm flipH="1" flipV="1">
            <a:off x="7940034" y="2603017"/>
            <a:ext cx="0" cy="137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9" name="直接连接符 68"/>
          <p:cNvCxnSpPr/>
          <p:nvPr/>
        </p:nvCxnSpPr>
        <p:spPr>
          <a:xfrm>
            <a:off x="7435064" y="4584347"/>
            <a:ext cx="1" cy="106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0" name="直接连接符 113"/>
          <p:cNvCxnSpPr/>
          <p:nvPr/>
        </p:nvCxnSpPr>
        <p:spPr>
          <a:xfrm>
            <a:off x="7613627" y="4690499"/>
            <a:ext cx="1" cy="106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1" name="直接连接符 114"/>
          <p:cNvCxnSpPr/>
          <p:nvPr/>
        </p:nvCxnSpPr>
        <p:spPr>
          <a:xfrm>
            <a:off x="7811640" y="4835294"/>
            <a:ext cx="1" cy="106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2" name="直接连接符 115"/>
          <p:cNvCxnSpPr/>
          <p:nvPr/>
        </p:nvCxnSpPr>
        <p:spPr>
          <a:xfrm>
            <a:off x="7338627" y="4531270"/>
            <a:ext cx="1" cy="106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58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45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4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4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145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45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45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mtClean="0"/>
              <a:t>光的反射遵循以下规律：</a:t>
            </a:r>
            <a:endParaRPr lang="zh-CN" altLang="en-US"/>
          </a:p>
        </p:txBody>
      </p:sp>
      <p:sp>
        <p:nvSpPr>
          <p:cNvPr id="1048603" name="内容占位符 2"/>
          <p:cNvSpPr>
            <a:spLocks noGrp="1"/>
          </p:cNvSpPr>
          <p:nvPr>
            <p:ph idx="1"/>
          </p:nvPr>
        </p:nvSpPr>
        <p:spPr>
          <a:xfrm>
            <a:off x="1900936" y="2113861"/>
            <a:ext cx="8249707" cy="3594636"/>
          </a:xfrm>
        </p:spPr>
        <p:txBody>
          <a:bodyPr>
            <a:normAutofit/>
          </a:bodyPr>
          <a:lstStyle/>
          <a:p>
            <a:r>
              <a:rPr lang="zh-CN" altLang="en-US" sz="3000" smtClean="0"/>
              <a:t>反射光线、入射光线、法线在同一</a:t>
            </a:r>
            <a:r>
              <a:rPr lang="zh-CN" altLang="en-US" sz="3000"/>
              <a:t>平面</a:t>
            </a:r>
            <a:r>
              <a:rPr lang="zh-CN" altLang="en-US" sz="3000" smtClean="0"/>
              <a:t>内；</a:t>
            </a:r>
            <a:endParaRPr lang="en-US" altLang="zh-CN" sz="3000" smtClean="0"/>
          </a:p>
          <a:p>
            <a:r>
              <a:rPr lang="zh-CN" altLang="en-US" sz="3000" smtClean="0"/>
              <a:t>反射角与入射角相等；</a:t>
            </a:r>
            <a:endParaRPr lang="en-US" altLang="zh-CN" sz="3000" smtClean="0">
              <a:solidFill>
                <a:srgbClr val="FF0000"/>
              </a:solidFill>
            </a:endParaRPr>
          </a:p>
          <a:p>
            <a:r>
              <a:rPr lang="zh-CN" altLang="en-US" sz="3000" smtClean="0"/>
              <a:t>反射光线、入射光线分居法线的两侧；</a:t>
            </a:r>
            <a:endParaRPr lang="en-US" altLang="zh-CN" sz="3000"/>
          </a:p>
          <a:p>
            <a:r>
              <a:rPr lang="zh-CN" altLang="en-US" sz="3000" smtClean="0"/>
              <a:t>光路可逆。</a:t>
            </a:r>
            <a:endParaRPr lang="en-US" altLang="zh-CN" sz="3000"/>
          </a:p>
        </p:txBody>
      </p:sp>
      <p:sp>
        <p:nvSpPr>
          <p:cNvPr id="1048604" name="TextBox 1"/>
          <p:cNvSpPr txBox="1"/>
          <p:nvPr/>
        </p:nvSpPr>
        <p:spPr>
          <a:xfrm>
            <a:off x="4053148" y="2603936"/>
            <a:ext cx="27132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</a:t>
            </a:r>
            <a:r>
              <a:rPr lang="zh-CN" altLang="zh-CN" sz="2800">
                <a:solidFill>
                  <a:srgbClr val="FF0000"/>
                </a:solidFill>
              </a:rPr>
              <a:t>三线共面</a:t>
            </a:r>
            <a:r>
              <a:rPr lang="zh-CN" altLang="en-US" sz="2800">
                <a:solidFill>
                  <a:srgbClr val="FF0000"/>
                </a:solidFill>
              </a:rPr>
              <a:t>）</a:t>
            </a:r>
            <a:endParaRPr lang="en-US" altLang="zh-CN" sz="2800">
              <a:solidFill>
                <a:srgbClr val="FF0000"/>
              </a:solidFill>
            </a:endParaRPr>
          </a:p>
          <a:p>
            <a:endParaRPr lang="zh-CN" altLang="en-US"/>
          </a:p>
        </p:txBody>
      </p:sp>
      <p:sp>
        <p:nvSpPr>
          <p:cNvPr id="1048605" name="TextBox 2"/>
          <p:cNvSpPr txBox="1"/>
          <p:nvPr/>
        </p:nvSpPr>
        <p:spPr>
          <a:xfrm>
            <a:off x="3074189" y="4308229"/>
            <a:ext cx="350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</a:t>
            </a:r>
            <a:r>
              <a:rPr lang="zh-CN" altLang="zh-CN" sz="2800">
                <a:solidFill>
                  <a:srgbClr val="FF0000"/>
                </a:solidFill>
              </a:rPr>
              <a:t>两</a:t>
            </a:r>
            <a:r>
              <a:rPr lang="zh-CN" altLang="zh-CN" sz="2800" smtClean="0">
                <a:solidFill>
                  <a:srgbClr val="FF0000"/>
                </a:solidFill>
              </a:rPr>
              <a:t>线</a:t>
            </a:r>
            <a:r>
              <a:rPr lang="zh-CN" altLang="en-US" sz="2800" smtClean="0">
                <a:solidFill>
                  <a:srgbClr val="FF0000"/>
                </a:solidFill>
              </a:rPr>
              <a:t>分</a:t>
            </a:r>
            <a:r>
              <a:rPr lang="zh-CN" altLang="zh-CN" sz="2800" smtClean="0">
                <a:solidFill>
                  <a:srgbClr val="FF0000"/>
                </a:solidFill>
              </a:rPr>
              <a:t>居</a:t>
            </a:r>
            <a:r>
              <a:rPr lang="zh-CN" altLang="en-US" sz="2800">
                <a:solidFill>
                  <a:srgbClr val="FF0000"/>
                </a:solidFill>
              </a:rPr>
              <a:t>）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1048606" name="TextBox 4"/>
          <p:cNvSpPr txBox="1"/>
          <p:nvPr/>
        </p:nvSpPr>
        <p:spPr>
          <a:xfrm>
            <a:off x="7055115" y="3181582"/>
            <a:ext cx="280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</a:t>
            </a:r>
            <a:r>
              <a:rPr lang="zh-CN" altLang="zh-CN" sz="2800" smtClean="0">
                <a:solidFill>
                  <a:srgbClr val="FF0000"/>
                </a:solidFill>
              </a:rPr>
              <a:t>两角相等</a:t>
            </a:r>
            <a:r>
              <a:rPr lang="zh-CN" altLang="en-US" sz="2800" smtClean="0">
                <a:solidFill>
                  <a:srgbClr val="FF0000"/>
                </a:solidFill>
              </a:rPr>
              <a:t>）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7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/>
      <p:bldP spid="1048605" grpId="0"/>
      <p:bldP spid="10486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0486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课后作业</a:t>
            </a:r>
            <a:endParaRPr lang="zh-CN"/>
          </a:p>
        </p:txBody>
      </p:sp>
      <p:sp>
        <p:nvSpPr>
          <p:cNvPr id="1048644" name="内容占位符 1048643"/>
          <p:cNvSpPr>
            <a:spLocks noGrp="1"/>
          </p:cNvSpPr>
          <p:nvPr>
            <p:ph idx="1"/>
          </p:nvPr>
        </p:nvSpPr>
        <p:spPr>
          <a:xfrm>
            <a:off x="2772073" y="2196133"/>
            <a:ext cx="7653052" cy="627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/>
              <a:t>完成课本后习题第</a:t>
            </a:r>
            <a:r>
              <a:rPr lang="en-US" altLang="en-US" sz="4000" dirty="0"/>
              <a:t>2</a:t>
            </a:r>
            <a:r>
              <a:rPr lang="zh-CN" altLang="en-US" sz="4000" dirty="0"/>
              <a:t>题、第</a:t>
            </a:r>
            <a:r>
              <a:rPr lang="en-US" altLang="en-US" sz="4000" dirty="0"/>
              <a:t>4</a:t>
            </a:r>
            <a:r>
              <a:rPr lang="zh-CN" altLang="en-US" sz="4000" dirty="0"/>
              <a:t>题。</a:t>
            </a:r>
            <a:endParaRPr lang="zh-CN" sz="4000" dirty="0"/>
          </a:p>
        </p:txBody>
      </p:sp>
    </p:spTree>
    <p:extLst>
      <p:ext uri="{BB962C8B-B14F-4D97-AF65-F5344CB8AC3E}">
        <p14:creationId xmlns:p14="http://schemas.microsoft.com/office/powerpoint/2010/main" val="2686293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64" y="764263"/>
            <a:ext cx="10104523" cy="5528992"/>
          </a:xfrm>
          <a:prstGeom prst="rect">
            <a:avLst/>
          </a:prstGeom>
        </p:spPr>
      </p:pic>
      <p:sp>
        <p:nvSpPr>
          <p:cNvPr id="1048648" name="TextBox 1048751"/>
          <p:cNvSpPr txBox="1"/>
          <p:nvPr/>
        </p:nvSpPr>
        <p:spPr>
          <a:xfrm>
            <a:off x="3320734" y="2376779"/>
            <a:ext cx="5239382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7200" b="1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MS PGothic" panose="020B0600070205080204" pitchFamily="34" charset="-128"/>
                <a:ea typeface="MS PGothic" panose="020B0600070205080204" pitchFamily="34" charset="-128"/>
              </a:rPr>
              <a:t>THANKS!</a:t>
            </a:r>
            <a:endParaRPr lang="zh-CN" sz="7200" b="1">
              <a:ln w="900" cmpd="sng">
                <a:solidFill>
                  <a:schemeClr val="tx1">
                    <a:lumMod val="95000"/>
                    <a:lumOff val="5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pic>
        <p:nvPicPr>
          <p:cNvPr id="2097168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072150" y="10653505"/>
            <a:ext cx="462033" cy="266021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373209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标题 1"/>
          <p:cNvSpPr>
            <a:spLocks noGrp="1"/>
          </p:cNvSpPr>
          <p:nvPr>
            <p:ph type="title"/>
          </p:nvPr>
        </p:nvSpPr>
        <p:spPr>
          <a:xfrm>
            <a:off x="1422403" y="815798"/>
            <a:ext cx="9050072" cy="853800"/>
          </a:xfrm>
        </p:spPr>
        <p:txBody>
          <a:bodyPr/>
          <a:lstStyle/>
          <a:p>
            <a:r>
              <a:rPr lang="zh-CN" altLang="en-US"/>
              <a:t>课</a:t>
            </a:r>
            <a:r>
              <a:rPr lang="zh-CN" altLang="en-US" smtClean="0"/>
              <a:t>前思考</a:t>
            </a:r>
            <a:endParaRPr lang="zh-CN" altLang="en-US"/>
          </a:p>
        </p:txBody>
      </p:sp>
      <p:sp>
        <p:nvSpPr>
          <p:cNvPr id="1048621" name="内容占位符 2"/>
          <p:cNvSpPr>
            <a:spLocks noGrp="1"/>
          </p:cNvSpPr>
          <p:nvPr>
            <p:ph idx="1"/>
          </p:nvPr>
        </p:nvSpPr>
        <p:spPr>
          <a:xfrm>
            <a:off x="1650943" y="1669599"/>
            <a:ext cx="8578964" cy="3594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/>
              <a:t>我们为什么能看见太阳、电灯等本身发光的物体？</a:t>
            </a:r>
            <a:endParaRPr lang="en-US" altLang="zh-CN" sz="2800" b="1" dirty="0" smtClean="0"/>
          </a:p>
        </p:txBody>
      </p:sp>
      <p:pic>
        <p:nvPicPr>
          <p:cNvPr id="2097162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64" y="2971667"/>
            <a:ext cx="3742416" cy="1991937"/>
          </a:xfrm>
          <a:prstGeom prst="rect">
            <a:avLst/>
          </a:prstGeom>
        </p:spPr>
      </p:pic>
      <p:pic>
        <p:nvPicPr>
          <p:cNvPr id="209716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06" y="2906691"/>
            <a:ext cx="4023097" cy="2056914"/>
          </a:xfrm>
          <a:prstGeom prst="rect">
            <a:avLst/>
          </a:prstGeom>
        </p:spPr>
      </p:pic>
      <p:sp>
        <p:nvSpPr>
          <p:cNvPr id="1048622" name="矩形 2"/>
          <p:cNvSpPr/>
          <p:nvPr/>
        </p:nvSpPr>
        <p:spPr>
          <a:xfrm>
            <a:off x="1650569" y="5506861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/>
              <a:t>是因为物体发出的光进入我们的眼睛。</a:t>
            </a:r>
          </a:p>
        </p:txBody>
      </p:sp>
    </p:spTree>
    <p:extLst>
      <p:ext uri="{BB962C8B-B14F-4D97-AF65-F5344CB8AC3E}">
        <p14:creationId xmlns:p14="http://schemas.microsoft.com/office/powerpoint/2010/main" val="4210291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48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1" grpId="0" build="p"/>
      <p:bldP spid="1048621" grpId="1" build="p"/>
      <p:bldP spid="1048622" grpId="0"/>
      <p:bldP spid="10486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内容占位符 2"/>
          <p:cNvSpPr>
            <a:spLocks noGrp="1"/>
          </p:cNvSpPr>
          <p:nvPr>
            <p:ph idx="1"/>
          </p:nvPr>
        </p:nvSpPr>
        <p:spPr>
          <a:xfrm>
            <a:off x="1744146" y="1039812"/>
            <a:ext cx="8051023" cy="3594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/>
              <a:t>我们为什么能够看到教室、书本等这些本身不发光的物体呢</a:t>
            </a:r>
            <a:r>
              <a:rPr lang="zh-CN" altLang="en-US" sz="2800" smtClean="0"/>
              <a:t>？</a:t>
            </a:r>
            <a:endParaRPr lang="en-US" altLang="zh-CN" sz="2800"/>
          </a:p>
        </p:txBody>
      </p:sp>
      <p:pic>
        <p:nvPicPr>
          <p:cNvPr id="209716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49" y="2391637"/>
            <a:ext cx="4406334" cy="1902749"/>
          </a:xfrm>
          <a:prstGeom prst="rect">
            <a:avLst/>
          </a:prstGeom>
        </p:spPr>
      </p:pic>
      <p:pic>
        <p:nvPicPr>
          <p:cNvPr id="209716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50" y="2097748"/>
            <a:ext cx="2351418" cy="2536700"/>
          </a:xfrm>
          <a:prstGeom prst="rect">
            <a:avLst/>
          </a:prstGeom>
        </p:spPr>
      </p:pic>
      <p:sp>
        <p:nvSpPr>
          <p:cNvPr id="1048624" name="矩形 5"/>
          <p:cNvSpPr/>
          <p:nvPr/>
        </p:nvSpPr>
        <p:spPr>
          <a:xfrm>
            <a:off x="1917329" y="4829250"/>
            <a:ext cx="59298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/>
              <a:t>是</a:t>
            </a:r>
            <a:r>
              <a:rPr lang="zh-CN" altLang="en-US" sz="2800" smtClean="0"/>
              <a:t>因为</a:t>
            </a:r>
            <a:r>
              <a:rPr lang="zh-CN" altLang="en-US" sz="2800"/>
              <a:t>不</a:t>
            </a:r>
            <a:r>
              <a:rPr lang="zh-CN" altLang="en-US" sz="2800" smtClean="0"/>
              <a:t>发光的物体表面能反射光，</a:t>
            </a:r>
            <a:endParaRPr lang="en-US" altLang="zh-CN" sz="2800" smtClean="0"/>
          </a:p>
          <a:p>
            <a:r>
              <a:rPr lang="zh-CN" altLang="en-US" sz="2800" smtClean="0"/>
              <a:t>反射</a:t>
            </a:r>
            <a:r>
              <a:rPr lang="zh-CN" altLang="en-US" sz="2800"/>
              <a:t>的光进入我们的眼睛。</a:t>
            </a:r>
          </a:p>
        </p:txBody>
      </p:sp>
    </p:spTree>
    <p:extLst>
      <p:ext uri="{BB962C8B-B14F-4D97-AF65-F5344CB8AC3E}">
        <p14:creationId xmlns:p14="http://schemas.microsoft.com/office/powerpoint/2010/main" val="64377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48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build="p"/>
      <p:bldP spid="1048623" grpId="1" build="p"/>
      <p:bldP spid="10486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光的反射</a:t>
            </a:r>
          </a:p>
        </p:txBody>
      </p:sp>
      <p:sp>
        <p:nvSpPr>
          <p:cNvPr id="1048626" name="内容占位符 2"/>
          <p:cNvSpPr>
            <a:spLocks noGrp="1"/>
          </p:cNvSpPr>
          <p:nvPr>
            <p:ph idx="1"/>
          </p:nvPr>
        </p:nvSpPr>
        <p:spPr>
          <a:xfrm>
            <a:off x="1914736" y="1692077"/>
            <a:ext cx="8050926" cy="4099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b="1" dirty="0" smtClean="0"/>
              <a:t>光射到物体表面，有一部分光会被物体反射出来，这种现象叫做</a:t>
            </a:r>
            <a:r>
              <a:rPr lang="zh-CN" altLang="en-US" sz="2800" b="1" dirty="0"/>
              <a:t>光的反射</a:t>
            </a:r>
            <a:r>
              <a:rPr lang="zh-CN" altLang="en-US" sz="2800" b="1" dirty="0" smtClean="0"/>
              <a:t>。</a:t>
            </a:r>
            <a:endParaRPr lang="zh-CN" altLang="en-US" sz="2800" b="1" dirty="0"/>
          </a:p>
        </p:txBody>
      </p:sp>
      <p:pic>
        <p:nvPicPr>
          <p:cNvPr id="2097166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92" y="3159641"/>
            <a:ext cx="5987414" cy="27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0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smtClean="0"/>
              <a:t>光的反射</a:t>
            </a:r>
            <a:endParaRPr lang="zh-CN" altLang="en-US" sz="4000"/>
          </a:p>
        </p:txBody>
      </p:sp>
      <p:sp>
        <p:nvSpPr>
          <p:cNvPr id="1048628" name="内容占位符 2"/>
          <p:cNvSpPr>
            <a:spLocks noGrp="1"/>
          </p:cNvSpPr>
          <p:nvPr>
            <p:ph idx="1"/>
          </p:nvPr>
        </p:nvSpPr>
        <p:spPr>
          <a:xfrm>
            <a:off x="2268088" y="1909650"/>
            <a:ext cx="7518763" cy="566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800" smtClean="0"/>
              <a:t>光的反射路径：</a:t>
            </a:r>
            <a:endParaRPr lang="zh-CN" altLang="en-US" sz="2800"/>
          </a:p>
        </p:txBody>
      </p:sp>
      <p:cxnSp>
        <p:nvCxnSpPr>
          <p:cNvPr id="3145753" name="直接连接符 21"/>
          <p:cNvCxnSpPr/>
          <p:nvPr/>
        </p:nvCxnSpPr>
        <p:spPr>
          <a:xfrm>
            <a:off x="3320734" y="5000411"/>
            <a:ext cx="533294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4" name="直接连接符 23"/>
          <p:cNvCxnSpPr/>
          <p:nvPr/>
        </p:nvCxnSpPr>
        <p:spPr>
          <a:xfrm flipH="1" flipV="1">
            <a:off x="5987205" y="3276620"/>
            <a:ext cx="0" cy="1723792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5" name="直接箭头连接符 25"/>
          <p:cNvCxnSpPr/>
          <p:nvPr/>
        </p:nvCxnSpPr>
        <p:spPr>
          <a:xfrm flipV="1">
            <a:off x="5987205" y="3585928"/>
            <a:ext cx="1964768" cy="141448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6" name="直接箭头连接符 27"/>
          <p:cNvCxnSpPr/>
          <p:nvPr/>
        </p:nvCxnSpPr>
        <p:spPr>
          <a:xfrm>
            <a:off x="3928439" y="3548001"/>
            <a:ext cx="2063097" cy="14521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7" name="直接连接符 7"/>
          <p:cNvCxnSpPr/>
          <p:nvPr/>
        </p:nvCxnSpPr>
        <p:spPr>
          <a:xfrm>
            <a:off x="3489904" y="5000411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8" name="直接连接符 32"/>
          <p:cNvCxnSpPr/>
          <p:nvPr/>
        </p:nvCxnSpPr>
        <p:spPr>
          <a:xfrm>
            <a:off x="3956283" y="5000411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59" name="直接连接符 33"/>
          <p:cNvCxnSpPr/>
          <p:nvPr/>
        </p:nvCxnSpPr>
        <p:spPr>
          <a:xfrm>
            <a:off x="4388961" y="5006937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0" name="直接连接符 34"/>
          <p:cNvCxnSpPr/>
          <p:nvPr/>
        </p:nvCxnSpPr>
        <p:spPr>
          <a:xfrm>
            <a:off x="4841090" y="5006937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1" name="直接连接符 35"/>
          <p:cNvCxnSpPr/>
          <p:nvPr/>
        </p:nvCxnSpPr>
        <p:spPr>
          <a:xfrm>
            <a:off x="5307150" y="5000411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2" name="直接连接符 36"/>
          <p:cNvCxnSpPr/>
          <p:nvPr/>
        </p:nvCxnSpPr>
        <p:spPr>
          <a:xfrm>
            <a:off x="5734446" y="5006937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3" name="直接连接符 37"/>
          <p:cNvCxnSpPr/>
          <p:nvPr/>
        </p:nvCxnSpPr>
        <p:spPr>
          <a:xfrm>
            <a:off x="6158615" y="5000411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4" name="直接连接符 38"/>
          <p:cNvCxnSpPr/>
          <p:nvPr/>
        </p:nvCxnSpPr>
        <p:spPr>
          <a:xfrm>
            <a:off x="6571958" y="5000108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5" name="直接连接符 39"/>
          <p:cNvCxnSpPr/>
          <p:nvPr/>
        </p:nvCxnSpPr>
        <p:spPr>
          <a:xfrm>
            <a:off x="8224148" y="5000108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6" name="直接连接符 40"/>
          <p:cNvCxnSpPr/>
          <p:nvPr/>
        </p:nvCxnSpPr>
        <p:spPr>
          <a:xfrm>
            <a:off x="7811633" y="5000411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7" name="直接连接符 41"/>
          <p:cNvCxnSpPr/>
          <p:nvPr/>
        </p:nvCxnSpPr>
        <p:spPr>
          <a:xfrm>
            <a:off x="7385735" y="5000108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68" name="直接连接符 42"/>
          <p:cNvCxnSpPr/>
          <p:nvPr/>
        </p:nvCxnSpPr>
        <p:spPr>
          <a:xfrm>
            <a:off x="6977436" y="5000411"/>
            <a:ext cx="280681" cy="12646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29" name="TextBox 44"/>
          <p:cNvSpPr txBox="1"/>
          <p:nvPr/>
        </p:nvSpPr>
        <p:spPr>
          <a:xfrm>
            <a:off x="5943907" y="2941243"/>
            <a:ext cx="41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法线</a:t>
            </a:r>
            <a:endParaRPr lang="zh-CN" altLang="en-US"/>
          </a:p>
        </p:txBody>
      </p:sp>
      <p:sp>
        <p:nvSpPr>
          <p:cNvPr id="1048630" name="TextBox 45"/>
          <p:cNvSpPr txBox="1"/>
          <p:nvPr/>
        </p:nvSpPr>
        <p:spPr>
          <a:xfrm>
            <a:off x="5531088" y="4395639"/>
            <a:ext cx="286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200" smtClean="0"/>
              <a:t>α</a:t>
            </a:r>
            <a:endParaRPr lang="zh-CN" altLang="en-US" sz="2200"/>
          </a:p>
        </p:txBody>
      </p:sp>
      <p:sp>
        <p:nvSpPr>
          <p:cNvPr id="1048631" name="TextBox 46"/>
          <p:cNvSpPr txBox="1"/>
          <p:nvPr/>
        </p:nvSpPr>
        <p:spPr>
          <a:xfrm>
            <a:off x="6010239" y="4395639"/>
            <a:ext cx="288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200" smtClean="0"/>
              <a:t>β</a:t>
            </a:r>
            <a:endParaRPr lang="zh-CN" altLang="en-US" sz="2200"/>
          </a:p>
        </p:txBody>
      </p:sp>
      <p:sp>
        <p:nvSpPr>
          <p:cNvPr id="1048632" name="TextBox 47"/>
          <p:cNvSpPr txBox="1"/>
          <p:nvPr/>
        </p:nvSpPr>
        <p:spPr>
          <a:xfrm>
            <a:off x="5818043" y="5002277"/>
            <a:ext cx="1848374" cy="46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/>
              <a:t>O </a:t>
            </a:r>
            <a:r>
              <a:rPr lang="zh-CN" altLang="en-US" sz="2000" smtClean="0"/>
              <a:t>入射点</a:t>
            </a:r>
            <a:endParaRPr lang="zh-CN" altLang="en-US" sz="2000"/>
          </a:p>
        </p:txBody>
      </p:sp>
      <p:sp>
        <p:nvSpPr>
          <p:cNvPr id="1048633" name="TextBox 48"/>
          <p:cNvSpPr txBox="1"/>
          <p:nvPr/>
        </p:nvSpPr>
        <p:spPr>
          <a:xfrm>
            <a:off x="8653677" y="4765009"/>
            <a:ext cx="149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物体表面</a:t>
            </a:r>
            <a:endParaRPr lang="zh-CN" altLang="en-US"/>
          </a:p>
        </p:txBody>
      </p:sp>
      <p:sp>
        <p:nvSpPr>
          <p:cNvPr id="1048634" name="TextBox 52"/>
          <p:cNvSpPr txBox="1"/>
          <p:nvPr/>
        </p:nvSpPr>
        <p:spPr>
          <a:xfrm rot="2564505">
            <a:off x="3735370" y="4056506"/>
            <a:ext cx="149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入射光线</a:t>
            </a:r>
            <a:endParaRPr lang="zh-CN" altLang="en-US"/>
          </a:p>
        </p:txBody>
      </p:sp>
      <p:sp>
        <p:nvSpPr>
          <p:cNvPr id="1048635" name="TextBox 53"/>
          <p:cNvSpPr txBox="1"/>
          <p:nvPr/>
        </p:nvSpPr>
        <p:spPr>
          <a:xfrm rot="18986232">
            <a:off x="6676781" y="3992877"/>
            <a:ext cx="167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反射光线</a:t>
            </a:r>
            <a:endParaRPr lang="zh-CN" altLang="en-US"/>
          </a:p>
        </p:txBody>
      </p:sp>
      <p:sp>
        <p:nvSpPr>
          <p:cNvPr id="1048636" name="TextBox 54"/>
          <p:cNvSpPr txBox="1"/>
          <p:nvPr/>
        </p:nvSpPr>
        <p:spPr>
          <a:xfrm>
            <a:off x="5410409" y="3599045"/>
            <a:ext cx="407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入射角</a:t>
            </a:r>
            <a:endParaRPr lang="zh-CN" altLang="en-US"/>
          </a:p>
        </p:txBody>
      </p:sp>
      <p:sp>
        <p:nvSpPr>
          <p:cNvPr id="1048637" name="TextBox 55"/>
          <p:cNvSpPr txBox="1"/>
          <p:nvPr/>
        </p:nvSpPr>
        <p:spPr>
          <a:xfrm>
            <a:off x="6059051" y="3599045"/>
            <a:ext cx="569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反射角</a:t>
            </a:r>
            <a:endParaRPr lang="zh-CN" altLang="en-US"/>
          </a:p>
        </p:txBody>
      </p:sp>
      <p:sp>
        <p:nvSpPr>
          <p:cNvPr id="1048638" name="TextBox 56"/>
          <p:cNvSpPr txBox="1"/>
          <p:nvPr/>
        </p:nvSpPr>
        <p:spPr>
          <a:xfrm>
            <a:off x="5654203" y="2833796"/>
            <a:ext cx="289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/>
              <a:t>N</a:t>
            </a:r>
            <a:endParaRPr lang="zh-CN" altLang="en-US" sz="2200"/>
          </a:p>
        </p:txBody>
      </p:sp>
      <p:sp>
        <p:nvSpPr>
          <p:cNvPr id="1048639" name="TextBox 61"/>
          <p:cNvSpPr txBox="1"/>
          <p:nvPr/>
        </p:nvSpPr>
        <p:spPr>
          <a:xfrm>
            <a:off x="3489904" y="3263585"/>
            <a:ext cx="326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/>
              <a:t>A</a:t>
            </a:r>
            <a:endParaRPr lang="zh-CN" altLang="en-US" sz="2200"/>
          </a:p>
        </p:txBody>
      </p:sp>
      <p:sp>
        <p:nvSpPr>
          <p:cNvPr id="1048640" name="TextBox 62"/>
          <p:cNvSpPr txBox="1"/>
          <p:nvPr/>
        </p:nvSpPr>
        <p:spPr>
          <a:xfrm>
            <a:off x="7969295" y="3276620"/>
            <a:ext cx="395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smtClean="0"/>
              <a:t>B</a:t>
            </a:r>
            <a:endParaRPr lang="zh-CN" altLang="en-US" sz="2200"/>
          </a:p>
        </p:txBody>
      </p:sp>
      <p:sp>
        <p:nvSpPr>
          <p:cNvPr id="1048641" name="TextBox 65"/>
          <p:cNvSpPr txBox="1"/>
          <p:nvPr/>
        </p:nvSpPr>
        <p:spPr>
          <a:xfrm>
            <a:off x="8653677" y="3478480"/>
            <a:ext cx="102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/>
              <a:t>空气</a:t>
            </a:r>
            <a:endParaRPr lang="zh-CN" altLang="en-US"/>
          </a:p>
        </p:txBody>
      </p:sp>
      <p:sp>
        <p:nvSpPr>
          <p:cNvPr id="1048642" name="TextBox 1048647"/>
          <p:cNvSpPr txBox="1"/>
          <p:nvPr/>
        </p:nvSpPr>
        <p:spPr>
          <a:xfrm>
            <a:off x="4096623" y="5568573"/>
            <a:ext cx="452094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FF0000"/>
                </a:solidFill>
              </a:rPr>
              <a:t>一点、两角、三线</a:t>
            </a:r>
          </a:p>
        </p:txBody>
      </p:sp>
      <p:cxnSp>
        <p:nvCxnSpPr>
          <p:cNvPr id="3145769" name="肘形连接符 2"/>
          <p:cNvCxnSpPr/>
          <p:nvPr/>
        </p:nvCxnSpPr>
        <p:spPr>
          <a:xfrm>
            <a:off x="5987205" y="4808460"/>
            <a:ext cx="369892" cy="198477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02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5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45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5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45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45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45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45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4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9" grpId="0"/>
      <p:bldP spid="1048630" grpId="0"/>
      <p:bldP spid="1048631" grpId="0"/>
      <p:bldP spid="1048632" grpId="0"/>
      <p:bldP spid="1048634" grpId="0"/>
      <p:bldP spid="1048635" grpId="0"/>
      <p:bldP spid="1048636" grpId="0"/>
      <p:bldP spid="1048637" grpId="0"/>
      <p:bldP spid="1048638" grpId="0"/>
      <p:bldP spid="1048639" grpId="0"/>
      <p:bldP spid="10486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标题 1"/>
          <p:cNvSpPr>
            <a:spLocks noGrp="1"/>
          </p:cNvSpPr>
          <p:nvPr>
            <p:ph type="title"/>
          </p:nvPr>
        </p:nvSpPr>
        <p:spPr>
          <a:xfrm>
            <a:off x="1355966" y="906406"/>
            <a:ext cx="7792269" cy="952802"/>
          </a:xfrm>
        </p:spPr>
        <p:txBody>
          <a:bodyPr>
            <a:normAutofit/>
          </a:bodyPr>
          <a:lstStyle/>
          <a:p>
            <a:r>
              <a:rPr lang="zh-CN" altLang="en-US" sz="3600" smtClean="0"/>
              <a:t>实验：探究光的反射规律</a:t>
            </a:r>
            <a:endParaRPr lang="zh-CN" altLang="en-US" sz="3600"/>
          </a:p>
        </p:txBody>
      </p:sp>
      <p:sp>
        <p:nvSpPr>
          <p:cNvPr id="104860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mtClean="0"/>
              <a:t>提出问题：光在反射时遵循什么规律？</a:t>
            </a:r>
            <a:endParaRPr lang="en-US" altLang="zh-CN" smtClean="0"/>
          </a:p>
          <a:p>
            <a:pPr marL="0" indent="0">
              <a:buNone/>
            </a:pPr>
            <a:r>
              <a:rPr lang="zh-CN" altLang="en-US"/>
              <a:t>做出</a:t>
            </a:r>
            <a:r>
              <a:rPr lang="zh-CN" altLang="en-US" smtClean="0"/>
              <a:t>猜想：</a:t>
            </a:r>
            <a:endParaRPr lang="en-US" altLang="zh-CN" smtClean="0"/>
          </a:p>
          <a:p>
            <a:pPr marL="868680" lvl="1" indent="-457200">
              <a:buFont typeface="+mj-lt"/>
              <a:buAutoNum type="alphaUcPeriod"/>
            </a:pPr>
            <a:r>
              <a:rPr lang="zh-CN" altLang="en-US" smtClean="0"/>
              <a:t>反射光线、入射光线、法线</a:t>
            </a:r>
            <a:r>
              <a:rPr lang="en-US" altLang="zh-CN" smtClean="0"/>
              <a:t>____(</a:t>
            </a:r>
            <a:r>
              <a:rPr lang="zh-CN" altLang="en-US" smtClean="0"/>
              <a:t>在</a:t>
            </a:r>
            <a:r>
              <a:rPr lang="en-US" altLang="zh-CN" smtClean="0"/>
              <a:t>/</a:t>
            </a:r>
            <a:r>
              <a:rPr lang="zh-CN" altLang="en-US" smtClean="0"/>
              <a:t>不在</a:t>
            </a:r>
            <a:r>
              <a:rPr lang="en-US" altLang="zh-CN" smtClean="0"/>
              <a:t>)</a:t>
            </a:r>
            <a:r>
              <a:rPr lang="zh-CN" altLang="en-US" smtClean="0"/>
              <a:t>同一平面内；</a:t>
            </a:r>
            <a:endParaRPr lang="en-US" altLang="zh-CN" smtClean="0"/>
          </a:p>
          <a:p>
            <a:pPr marL="868680" lvl="1" indent="-457200">
              <a:buFont typeface="+mj-lt"/>
              <a:buAutoNum type="alphaUcPeriod"/>
            </a:pPr>
            <a:r>
              <a:rPr lang="zh-CN" altLang="en-US" smtClean="0"/>
              <a:t>光在反射时反射角的大小</a:t>
            </a:r>
            <a:r>
              <a:rPr lang="en-US" altLang="zh-CN" smtClean="0"/>
              <a:t>______(</a:t>
            </a:r>
            <a:r>
              <a:rPr lang="zh-CN" altLang="en-US" smtClean="0"/>
              <a:t>等于</a:t>
            </a:r>
            <a:r>
              <a:rPr lang="en-US" altLang="zh-CN" smtClean="0"/>
              <a:t>/</a:t>
            </a:r>
            <a:r>
              <a:rPr lang="zh-CN" altLang="en-US" smtClean="0"/>
              <a:t>不等于</a:t>
            </a:r>
            <a:r>
              <a:rPr lang="en-US" altLang="zh-CN" smtClean="0"/>
              <a:t>)</a:t>
            </a:r>
            <a:r>
              <a:rPr lang="zh-CN" altLang="en-US" smtClean="0"/>
              <a:t>入射角的大小；</a:t>
            </a:r>
            <a:endParaRPr lang="en-US" altLang="zh-CN" smtClean="0"/>
          </a:p>
          <a:p>
            <a:pPr marL="868680" lvl="1" indent="-457200">
              <a:buFont typeface="+mj-lt"/>
              <a:buAutoNum type="alphaUcPeriod"/>
            </a:pPr>
            <a:r>
              <a:rPr lang="zh-CN" altLang="en-US" smtClean="0"/>
              <a:t>反射光线和入射光线是在法线</a:t>
            </a:r>
            <a:r>
              <a:rPr lang="en-US" altLang="zh-CN" smtClean="0"/>
              <a:t>_____</a:t>
            </a:r>
            <a:r>
              <a:rPr lang="zh-CN" altLang="en-US" smtClean="0"/>
              <a:t>（两侧</a:t>
            </a:r>
            <a:r>
              <a:rPr lang="en-US" altLang="zh-CN" smtClean="0"/>
              <a:t>/</a:t>
            </a:r>
            <a:r>
              <a:rPr lang="zh-CN" altLang="en-US" smtClean="0"/>
              <a:t>同侧）。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837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8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 txBox="1"/>
          <p:nvPr/>
        </p:nvSpPr>
        <p:spPr>
          <a:xfrm>
            <a:off x="2340025" y="2196133"/>
            <a:ext cx="7095508" cy="95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dirty="0" smtClean="0"/>
              <a:t>实验：探究光的反射规律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461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83" y="1894271"/>
            <a:ext cx="5804861" cy="2386427"/>
          </a:xfrm>
          <a:prstGeom prst="rect">
            <a:avLst/>
          </a:prstGeom>
        </p:spPr>
      </p:pic>
      <p:sp>
        <p:nvSpPr>
          <p:cNvPr id="1048596" name="标题 1"/>
          <p:cNvSpPr txBox="1"/>
          <p:nvPr/>
        </p:nvSpPr>
        <p:spPr>
          <a:xfrm>
            <a:off x="1355966" y="906406"/>
            <a:ext cx="7792269" cy="952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实验：探究光的反射规律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97" name="TextBox 1048748"/>
          <p:cNvSpPr txBox="1"/>
          <p:nvPr/>
        </p:nvSpPr>
        <p:spPr>
          <a:xfrm>
            <a:off x="6782468" y="1768303"/>
            <a:ext cx="406713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改变入射角的角度：</a:t>
            </a:r>
          </a:p>
        </p:txBody>
      </p:sp>
      <p:sp>
        <p:nvSpPr>
          <p:cNvPr id="1048598" name="TextBox 1048749"/>
          <p:cNvSpPr txBox="1"/>
          <p:nvPr/>
        </p:nvSpPr>
        <p:spPr>
          <a:xfrm>
            <a:off x="1351849" y="4853013"/>
            <a:ext cx="9497755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FF0000"/>
                </a:solidFill>
              </a:rPr>
              <a:t>结论</a:t>
            </a:r>
            <a:r>
              <a:rPr lang="zh-CN" altLang="en-US" sz="2800">
                <a:solidFill>
                  <a:srgbClr val="FF0000"/>
                </a:solidFill>
              </a:rPr>
              <a:t>：</a:t>
            </a:r>
            <a:r>
              <a:rPr lang="zh-CN" altLang="zh-CN" sz="2800">
                <a:solidFill>
                  <a:srgbClr val="FF0000"/>
                </a:solidFill>
              </a:rPr>
              <a:t>反射角等于入射角；反射角随入射角的增大而增大</a:t>
            </a:r>
            <a:r>
              <a:rPr lang="zh-CN" altLang="zh-CN" sz="2800" smtClean="0">
                <a:solidFill>
                  <a:srgbClr val="FF0000"/>
                </a:solidFill>
              </a:rPr>
              <a:t>；</a:t>
            </a:r>
            <a:r>
              <a:rPr lang="zh-CN" altLang="en-US" sz="2800" smtClean="0">
                <a:solidFill>
                  <a:srgbClr val="FF0000"/>
                </a:solidFill>
              </a:rPr>
              <a:t>反射光线与入射光线分居法线的两侧；光路可逆。</a:t>
            </a:r>
            <a:endParaRPr lang="zh-CN" sz="2800">
              <a:solidFill>
                <a:srgbClr val="FF0000"/>
              </a:solidFill>
            </a:endParaRPr>
          </a:p>
        </p:txBody>
      </p:sp>
      <p:graphicFrame>
        <p:nvGraphicFramePr>
          <p:cNvPr id="4194304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250271" y="2417233"/>
          <a:ext cx="3492482" cy="2248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46241"/>
                <a:gridCol w="1746241"/>
              </a:tblGrid>
              <a:tr h="562110">
                <a:tc>
                  <a:txBody>
                    <a:bodyPr/>
                    <a:lstStyle/>
                    <a:p>
                      <a:r>
                        <a:rPr lang="zh-CN" altLang="en-US" sz="2400" b="1" smtClean="0"/>
                        <a:t>入射角</a:t>
                      </a:r>
                      <a:endParaRPr lang="zh-CN" altLang="en-US" sz="2400" b="1"/>
                    </a:p>
                  </a:txBody>
                  <a:tcPr marL="118809" marR="118809" marT="45604" marB="45604"/>
                </a:tc>
                <a:tc>
                  <a:txBody>
                    <a:bodyPr/>
                    <a:lstStyle/>
                    <a:p>
                      <a:r>
                        <a:rPr lang="zh-CN" altLang="en-US" sz="2400" b="1" smtClean="0"/>
                        <a:t>反射角</a:t>
                      </a:r>
                      <a:endParaRPr lang="zh-CN" altLang="en-US" sz="2400" b="1"/>
                    </a:p>
                  </a:txBody>
                  <a:tcPr marL="118809" marR="118809" marT="45604" marB="45604"/>
                </a:tc>
              </a:tr>
              <a:tr h="562110">
                <a:tc>
                  <a:txBody>
                    <a:bodyPr/>
                    <a:lstStyle/>
                    <a:p>
                      <a:r>
                        <a:rPr lang="en-US" altLang="zh-CN" sz="2400" b="1" smtClean="0"/>
                        <a:t>20°</a:t>
                      </a:r>
                      <a:endParaRPr lang="zh-CN" altLang="en-US" sz="2400" b="1"/>
                    </a:p>
                  </a:txBody>
                  <a:tcPr marL="118809" marR="118809" marT="45604" marB="45604"/>
                </a:tc>
                <a:tc>
                  <a:txBody>
                    <a:bodyPr/>
                    <a:lstStyle/>
                    <a:p>
                      <a:r>
                        <a:rPr lang="en-US" altLang="zh-CN" sz="2400" b="1" smtClean="0"/>
                        <a:t>20°</a:t>
                      </a:r>
                      <a:endParaRPr lang="zh-CN" altLang="en-US" sz="2400" b="1"/>
                    </a:p>
                  </a:txBody>
                  <a:tcPr marL="118809" marR="118809" marT="45604" marB="45604"/>
                </a:tc>
              </a:tr>
              <a:tr h="562110">
                <a:tc>
                  <a:txBody>
                    <a:bodyPr/>
                    <a:lstStyle/>
                    <a:p>
                      <a:r>
                        <a:rPr lang="en-US" altLang="zh-CN" sz="2400" b="1" smtClean="0"/>
                        <a:t>40°</a:t>
                      </a:r>
                      <a:endParaRPr lang="zh-CN" altLang="en-US" sz="2400" b="1"/>
                    </a:p>
                  </a:txBody>
                  <a:tcPr marL="118809" marR="118809" marT="45604" marB="45604"/>
                </a:tc>
                <a:tc>
                  <a:txBody>
                    <a:bodyPr/>
                    <a:lstStyle/>
                    <a:p>
                      <a:r>
                        <a:rPr lang="en-US" altLang="zh-CN" sz="2400" b="1" smtClean="0"/>
                        <a:t>40°</a:t>
                      </a:r>
                      <a:endParaRPr lang="zh-CN" altLang="en-US" sz="2400" b="1"/>
                    </a:p>
                  </a:txBody>
                  <a:tcPr marL="118809" marR="118809" marT="45604" marB="45604"/>
                </a:tc>
              </a:tr>
              <a:tr h="562110">
                <a:tc>
                  <a:txBody>
                    <a:bodyPr/>
                    <a:lstStyle/>
                    <a:p>
                      <a:r>
                        <a:rPr lang="en-US" altLang="zh-CN" sz="2400" b="1" smtClean="0"/>
                        <a:t>50°</a:t>
                      </a:r>
                      <a:endParaRPr lang="zh-CN" altLang="en-US" sz="2400" b="1"/>
                    </a:p>
                  </a:txBody>
                  <a:tcPr marL="118809" marR="118809" marT="45604" marB="45604"/>
                </a:tc>
                <a:tc>
                  <a:txBody>
                    <a:bodyPr/>
                    <a:lstStyle/>
                    <a:p>
                      <a:r>
                        <a:rPr lang="en-US" altLang="zh-CN" sz="2400" b="1" smtClean="0"/>
                        <a:t>50°</a:t>
                      </a:r>
                      <a:endParaRPr lang="zh-CN" altLang="en-US" sz="2400" b="1"/>
                    </a:p>
                  </a:txBody>
                  <a:tcPr marL="118809" marR="118809" marT="45604" marB="4560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71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标题 104859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光的反射类型</a:t>
            </a:r>
            <a:endParaRPr lang="zh-CN"/>
          </a:p>
        </p:txBody>
      </p:sp>
      <p:sp>
        <p:nvSpPr>
          <p:cNvPr id="1048592" name="内容占位符 1048591"/>
          <p:cNvSpPr>
            <a:spLocks noGrp="1"/>
          </p:cNvSpPr>
          <p:nvPr>
            <p:ph idx="1"/>
          </p:nvPr>
        </p:nvSpPr>
        <p:spPr>
          <a:xfrm>
            <a:off x="1758462" y="1913099"/>
            <a:ext cx="8051023" cy="3594636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镜面反射：</a:t>
            </a:r>
            <a:endParaRPr lang="zh-CN"/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endParaRPr lang="zh-CN"/>
          </a:p>
          <a:p>
            <a:pPr marL="0" indent="0">
              <a:buNone/>
            </a:pPr>
            <a:r>
              <a:rPr lang="zh-CN" altLang="en-US"/>
              <a:t>漫反射：</a:t>
            </a:r>
            <a:endParaRPr lang="zh-CN"/>
          </a:p>
        </p:txBody>
      </p:sp>
      <p:pic>
        <p:nvPicPr>
          <p:cNvPr id="2097154" name="图片 2097153"/>
          <p:cNvPicPr/>
          <p:nvPr/>
        </p:nvPicPr>
        <p:blipFill>
          <a:blip r:embed="rId2"/>
          <a:stretch>
            <a:fillRect/>
          </a:stretch>
        </p:blipFill>
        <p:spPr>
          <a:xfrm>
            <a:off x="3866361" y="2014923"/>
            <a:ext cx="4556576" cy="1445016"/>
          </a:xfrm>
          <a:prstGeom prst="rect">
            <a:avLst/>
          </a:prstGeom>
        </p:spPr>
      </p:pic>
      <p:pic>
        <p:nvPicPr>
          <p:cNvPr id="2097155" name="图片 2097154"/>
          <p:cNvPicPr/>
          <p:nvPr/>
        </p:nvPicPr>
        <p:blipFill>
          <a:blip r:embed="rId3"/>
          <a:stretch>
            <a:fillRect/>
          </a:stretch>
        </p:blipFill>
        <p:spPr>
          <a:xfrm>
            <a:off x="3472581" y="3710418"/>
            <a:ext cx="4950354" cy="1291109"/>
          </a:xfrm>
          <a:prstGeom prst="rect">
            <a:avLst/>
          </a:prstGeom>
        </p:spPr>
      </p:pic>
      <p:sp>
        <p:nvSpPr>
          <p:cNvPr id="1048593" name="文本框 1048592"/>
          <p:cNvSpPr txBox="1"/>
          <p:nvPr/>
        </p:nvSpPr>
        <p:spPr>
          <a:xfrm>
            <a:off x="3594308" y="5252006"/>
            <a:ext cx="4692235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BF0000"/>
                </a:solidFill>
              </a:rPr>
              <a:t>都遵循光的反射规律</a:t>
            </a:r>
            <a:endParaRPr lang="zh-CN" sz="2800">
              <a:solidFill>
                <a:srgbClr val="B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02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48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48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 build="p"/>
      <p:bldP spid="1048592" grpId="1" build="p"/>
      <p:bldP spid="1048593" grpId="0"/>
      <p:bldP spid="104859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2a4e3852-a376-4c24-850b-8f07d0d9f6fa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547</Words>
  <Application>Microsoft Office PowerPoint</Application>
  <PresentationFormat>自定义</PresentationFormat>
  <Paragraphs>64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4.2光的反射</vt:lpstr>
      <vt:lpstr>课前思考</vt:lpstr>
      <vt:lpstr>PowerPoint 演示文稿</vt:lpstr>
      <vt:lpstr>光的反射</vt:lpstr>
      <vt:lpstr>光的反射</vt:lpstr>
      <vt:lpstr>实验：探究光的反射规律</vt:lpstr>
      <vt:lpstr>PowerPoint 演示文稿</vt:lpstr>
      <vt:lpstr>PowerPoint 演示文稿</vt:lpstr>
      <vt:lpstr>光的反射类型</vt:lpstr>
      <vt:lpstr>练习</vt:lpstr>
      <vt:lpstr>光的反射应用——潜望镜</vt:lpstr>
      <vt:lpstr>光的反射遵循以下规律：</vt:lpstr>
      <vt:lpstr>课后作业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16</cp:revision>
  <dcterms:created xsi:type="dcterms:W3CDTF">2021-01-05T11:00:49Z</dcterms:created>
  <dcterms:modified xsi:type="dcterms:W3CDTF">2021-01-05T11:27:12Z</dcterms:modified>
</cp:coreProperties>
</file>