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2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3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4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notesSlides/notesSlide5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62B1-906A-4165-B8A4-DDD02BB29FA2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C70EF-9996-4260-B65F-27D106FC54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2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4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4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4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4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ln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>
              <a:lnSpc>
                <a:spcPct val="118000"/>
              </a:lnSpc>
            </a:pPr>
            <a:endParaRPr lang="zh-CN" altLang="zh-CN" sz="2200"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tags" Target="../tags/tag95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tags" Target="../tags/tag94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6" Type="http://schemas.openxmlformats.org/officeDocument/2006/relationships/tags" Target="../tags/tag98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5" Type="http://schemas.openxmlformats.org/officeDocument/2006/relationships/tags" Target="../tags/tag9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Relationship Id="rId14" Type="http://schemas.openxmlformats.org/officeDocument/2006/relationships/tags" Target="../tags/tag9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13" Type="http://schemas.openxmlformats.org/officeDocument/2006/relationships/tags" Target="../tags/tag111.xml"/><Relationship Id="rId18" Type="http://schemas.openxmlformats.org/officeDocument/2006/relationships/tags" Target="../tags/tag116.xml"/><Relationship Id="rId26" Type="http://schemas.openxmlformats.org/officeDocument/2006/relationships/tags" Target="../tags/tag124.xml"/><Relationship Id="rId3" Type="http://schemas.openxmlformats.org/officeDocument/2006/relationships/tags" Target="../tags/tag101.xml"/><Relationship Id="rId21" Type="http://schemas.openxmlformats.org/officeDocument/2006/relationships/tags" Target="../tags/tag119.xml"/><Relationship Id="rId7" Type="http://schemas.openxmlformats.org/officeDocument/2006/relationships/tags" Target="../tags/tag105.xml"/><Relationship Id="rId12" Type="http://schemas.openxmlformats.org/officeDocument/2006/relationships/tags" Target="../tags/tag110.xml"/><Relationship Id="rId17" Type="http://schemas.openxmlformats.org/officeDocument/2006/relationships/tags" Target="../tags/tag115.xml"/><Relationship Id="rId25" Type="http://schemas.openxmlformats.org/officeDocument/2006/relationships/tags" Target="../tags/tag123.xml"/><Relationship Id="rId2" Type="http://schemas.openxmlformats.org/officeDocument/2006/relationships/tags" Target="../tags/tag100.xml"/><Relationship Id="rId16" Type="http://schemas.openxmlformats.org/officeDocument/2006/relationships/tags" Target="../tags/tag114.xml"/><Relationship Id="rId20" Type="http://schemas.openxmlformats.org/officeDocument/2006/relationships/tags" Target="../tags/tag118.xml"/><Relationship Id="rId29" Type="http://schemas.openxmlformats.org/officeDocument/2006/relationships/tags" Target="../tags/tag127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tags" Target="../tags/tag109.xml"/><Relationship Id="rId24" Type="http://schemas.openxmlformats.org/officeDocument/2006/relationships/tags" Target="../tags/tag122.xml"/><Relationship Id="rId32" Type="http://schemas.openxmlformats.org/officeDocument/2006/relationships/notesSlide" Target="../notesSlides/notesSlide2.xml"/><Relationship Id="rId5" Type="http://schemas.openxmlformats.org/officeDocument/2006/relationships/tags" Target="../tags/tag103.xml"/><Relationship Id="rId15" Type="http://schemas.openxmlformats.org/officeDocument/2006/relationships/tags" Target="../tags/tag113.xml"/><Relationship Id="rId23" Type="http://schemas.openxmlformats.org/officeDocument/2006/relationships/tags" Target="../tags/tag121.xml"/><Relationship Id="rId28" Type="http://schemas.openxmlformats.org/officeDocument/2006/relationships/tags" Target="../tags/tag126.xml"/><Relationship Id="rId10" Type="http://schemas.openxmlformats.org/officeDocument/2006/relationships/tags" Target="../tags/tag108.xml"/><Relationship Id="rId19" Type="http://schemas.openxmlformats.org/officeDocument/2006/relationships/tags" Target="../tags/tag117.xml"/><Relationship Id="rId31" Type="http://schemas.openxmlformats.org/officeDocument/2006/relationships/slideLayout" Target="../slideLayouts/slideLayout7.xml"/><Relationship Id="rId4" Type="http://schemas.openxmlformats.org/officeDocument/2006/relationships/tags" Target="../tags/tag102.xml"/><Relationship Id="rId9" Type="http://schemas.openxmlformats.org/officeDocument/2006/relationships/tags" Target="../tags/tag107.xml"/><Relationship Id="rId14" Type="http://schemas.openxmlformats.org/officeDocument/2006/relationships/tags" Target="../tags/tag112.xml"/><Relationship Id="rId22" Type="http://schemas.openxmlformats.org/officeDocument/2006/relationships/tags" Target="../tags/tag120.xml"/><Relationship Id="rId27" Type="http://schemas.openxmlformats.org/officeDocument/2006/relationships/tags" Target="../tags/tag125.xml"/><Relationship Id="rId30" Type="http://schemas.openxmlformats.org/officeDocument/2006/relationships/tags" Target="../tags/tag1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image" Target="../media/image20.jpeg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2.xml"/><Relationship Id="rId16" Type="http://schemas.openxmlformats.org/officeDocument/2006/relationships/image" Target="../media/image21.png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hyperlink" Target="&#29289;&#20307;&#23545;&#22806;&#20570;&#21151;.mp4" TargetMode="External"/><Relationship Id="rId10" Type="http://schemas.openxmlformats.org/officeDocument/2006/relationships/tags" Target="../tags/tag140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hyperlink" Target="&#27963;&#22622;&#20570;&#21151;.wmv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49.xml"/><Relationship Id="rId13" Type="http://schemas.openxmlformats.org/officeDocument/2006/relationships/image" Target="../media/image23.png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12" Type="http://schemas.openxmlformats.org/officeDocument/2006/relationships/image" Target="../media/image22.pn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14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45.xml"/><Relationship Id="rId9" Type="http://schemas.openxmlformats.org/officeDocument/2006/relationships/tags" Target="../tags/tag150.xml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image" Target="../media/image19.png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7.xml"/><Relationship Id="rId4" Type="http://schemas.openxmlformats.org/officeDocument/2006/relationships/tags" Target="../tags/tag15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6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73.xml"/><Relationship Id="rId3" Type="http://schemas.openxmlformats.org/officeDocument/2006/relationships/tags" Target="../tags/tag168.xml"/><Relationship Id="rId7" Type="http://schemas.openxmlformats.org/officeDocument/2006/relationships/tags" Target="../tags/tag172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tags" Target="../tags/tag171.xml"/><Relationship Id="rId11" Type="http://schemas.openxmlformats.org/officeDocument/2006/relationships/tags" Target="../tags/tag176.xml"/><Relationship Id="rId5" Type="http://schemas.openxmlformats.org/officeDocument/2006/relationships/tags" Target="../tags/tag170.xml"/><Relationship Id="rId10" Type="http://schemas.openxmlformats.org/officeDocument/2006/relationships/tags" Target="../tags/tag175.xml"/><Relationship Id="rId4" Type="http://schemas.openxmlformats.org/officeDocument/2006/relationships/tags" Target="../tags/tag169.xml"/><Relationship Id="rId9" Type="http://schemas.openxmlformats.org/officeDocument/2006/relationships/tags" Target="../tags/tag17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80.xml"/><Relationship Id="rId9" Type="http://schemas.openxmlformats.org/officeDocument/2006/relationships/tags" Target="../tags/tag18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tags" Target="../tags/tag198.xml"/><Relationship Id="rId18" Type="http://schemas.openxmlformats.org/officeDocument/2006/relationships/tags" Target="../tags/tag203.xml"/><Relationship Id="rId26" Type="http://schemas.openxmlformats.org/officeDocument/2006/relationships/tags" Target="../tags/tag211.xml"/><Relationship Id="rId39" Type="http://schemas.openxmlformats.org/officeDocument/2006/relationships/slideLayout" Target="../slideLayouts/slideLayout7.xml"/><Relationship Id="rId3" Type="http://schemas.openxmlformats.org/officeDocument/2006/relationships/tags" Target="../tags/tag188.xml"/><Relationship Id="rId21" Type="http://schemas.openxmlformats.org/officeDocument/2006/relationships/tags" Target="../tags/tag206.xml"/><Relationship Id="rId34" Type="http://schemas.openxmlformats.org/officeDocument/2006/relationships/tags" Target="../tags/tag219.xml"/><Relationship Id="rId7" Type="http://schemas.openxmlformats.org/officeDocument/2006/relationships/tags" Target="../tags/tag192.xml"/><Relationship Id="rId12" Type="http://schemas.openxmlformats.org/officeDocument/2006/relationships/tags" Target="../tags/tag197.xml"/><Relationship Id="rId17" Type="http://schemas.openxmlformats.org/officeDocument/2006/relationships/tags" Target="../tags/tag202.xml"/><Relationship Id="rId25" Type="http://schemas.openxmlformats.org/officeDocument/2006/relationships/tags" Target="../tags/tag210.xml"/><Relationship Id="rId33" Type="http://schemas.openxmlformats.org/officeDocument/2006/relationships/tags" Target="../tags/tag218.xml"/><Relationship Id="rId38" Type="http://schemas.openxmlformats.org/officeDocument/2006/relationships/tags" Target="../tags/tag223.xml"/><Relationship Id="rId2" Type="http://schemas.openxmlformats.org/officeDocument/2006/relationships/tags" Target="../tags/tag187.xml"/><Relationship Id="rId16" Type="http://schemas.openxmlformats.org/officeDocument/2006/relationships/tags" Target="../tags/tag201.xml"/><Relationship Id="rId20" Type="http://schemas.openxmlformats.org/officeDocument/2006/relationships/tags" Target="../tags/tag205.xml"/><Relationship Id="rId29" Type="http://schemas.openxmlformats.org/officeDocument/2006/relationships/tags" Target="../tags/tag214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tags" Target="../tags/tag196.xml"/><Relationship Id="rId24" Type="http://schemas.openxmlformats.org/officeDocument/2006/relationships/tags" Target="../tags/tag209.xml"/><Relationship Id="rId32" Type="http://schemas.openxmlformats.org/officeDocument/2006/relationships/tags" Target="../tags/tag217.xml"/><Relationship Id="rId37" Type="http://schemas.openxmlformats.org/officeDocument/2006/relationships/tags" Target="../tags/tag222.xml"/><Relationship Id="rId40" Type="http://schemas.openxmlformats.org/officeDocument/2006/relationships/image" Target="../media/image3.png"/><Relationship Id="rId5" Type="http://schemas.openxmlformats.org/officeDocument/2006/relationships/tags" Target="../tags/tag190.xml"/><Relationship Id="rId15" Type="http://schemas.openxmlformats.org/officeDocument/2006/relationships/tags" Target="../tags/tag200.xml"/><Relationship Id="rId23" Type="http://schemas.openxmlformats.org/officeDocument/2006/relationships/tags" Target="../tags/tag208.xml"/><Relationship Id="rId28" Type="http://schemas.openxmlformats.org/officeDocument/2006/relationships/tags" Target="../tags/tag213.xml"/><Relationship Id="rId36" Type="http://schemas.openxmlformats.org/officeDocument/2006/relationships/tags" Target="../tags/tag221.xml"/><Relationship Id="rId10" Type="http://schemas.openxmlformats.org/officeDocument/2006/relationships/tags" Target="../tags/tag195.xml"/><Relationship Id="rId19" Type="http://schemas.openxmlformats.org/officeDocument/2006/relationships/tags" Target="../tags/tag204.xml"/><Relationship Id="rId31" Type="http://schemas.openxmlformats.org/officeDocument/2006/relationships/tags" Target="../tags/tag216.xml"/><Relationship Id="rId4" Type="http://schemas.openxmlformats.org/officeDocument/2006/relationships/tags" Target="../tags/tag189.xml"/><Relationship Id="rId9" Type="http://schemas.openxmlformats.org/officeDocument/2006/relationships/tags" Target="../tags/tag194.xml"/><Relationship Id="rId14" Type="http://schemas.openxmlformats.org/officeDocument/2006/relationships/tags" Target="../tags/tag199.xml"/><Relationship Id="rId22" Type="http://schemas.openxmlformats.org/officeDocument/2006/relationships/tags" Target="../tags/tag207.xml"/><Relationship Id="rId27" Type="http://schemas.openxmlformats.org/officeDocument/2006/relationships/tags" Target="../tags/tag212.xml"/><Relationship Id="rId30" Type="http://schemas.openxmlformats.org/officeDocument/2006/relationships/tags" Target="../tags/tag215.xml"/><Relationship Id="rId35" Type="http://schemas.openxmlformats.org/officeDocument/2006/relationships/tags" Target="../tags/tag2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image" Target="../media/image3.png"/><Relationship Id="rId5" Type="http://schemas.openxmlformats.org/officeDocument/2006/relationships/tags" Target="../tags/tag228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27.xml"/><Relationship Id="rId9" Type="http://schemas.openxmlformats.org/officeDocument/2006/relationships/tags" Target="../tags/tag23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../media/image5.png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3.png"/><Relationship Id="rId5" Type="http://schemas.openxmlformats.org/officeDocument/2006/relationships/tags" Target="../tags/tag1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13" Type="http://schemas.openxmlformats.org/officeDocument/2006/relationships/tags" Target="../tags/tag248.xml"/><Relationship Id="rId18" Type="http://schemas.openxmlformats.org/officeDocument/2006/relationships/image" Target="../media/image28.png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12" Type="http://schemas.openxmlformats.org/officeDocument/2006/relationships/tags" Target="../tags/tag247.xml"/><Relationship Id="rId17" Type="http://schemas.openxmlformats.org/officeDocument/2006/relationships/image" Target="../media/image27.png"/><Relationship Id="rId2" Type="http://schemas.openxmlformats.org/officeDocument/2006/relationships/tags" Target="../tags/tag237.xml"/><Relationship Id="rId16" Type="http://schemas.openxmlformats.org/officeDocument/2006/relationships/image" Target="../media/image26.png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tags" Target="../tags/tag246.xml"/><Relationship Id="rId5" Type="http://schemas.openxmlformats.org/officeDocument/2006/relationships/tags" Target="../tags/tag240.xml"/><Relationship Id="rId15" Type="http://schemas.openxmlformats.org/officeDocument/2006/relationships/image" Target="../media/image25.png"/><Relationship Id="rId10" Type="http://schemas.openxmlformats.org/officeDocument/2006/relationships/tags" Target="../tags/tag245.xml"/><Relationship Id="rId4" Type="http://schemas.openxmlformats.org/officeDocument/2006/relationships/tags" Target="../tags/tag239.xml"/><Relationship Id="rId9" Type="http://schemas.openxmlformats.org/officeDocument/2006/relationships/tags" Target="../tags/tag244.xml"/><Relationship Id="rId1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51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50.xml"/><Relationship Id="rId1" Type="http://schemas.openxmlformats.org/officeDocument/2006/relationships/tags" Target="../tags/tag24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3.xml"/><Relationship Id="rId4" Type="http://schemas.openxmlformats.org/officeDocument/2006/relationships/tags" Target="../tags/tag25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tags" Target="../tags/tag25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7.png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image" Target="../media/image3.png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12" Type="http://schemas.openxmlformats.org/officeDocument/2006/relationships/notesSlide" Target="../notesSlides/notesSlide1.xml"/><Relationship Id="rId17" Type="http://schemas.openxmlformats.org/officeDocument/2006/relationships/image" Target="../media/image12.png"/><Relationship Id="rId2" Type="http://schemas.openxmlformats.org/officeDocument/2006/relationships/tags" Target="../tags/tag35.xml"/><Relationship Id="rId16" Type="http://schemas.openxmlformats.org/officeDocument/2006/relationships/image" Target="../media/image11.png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38.xml"/><Relationship Id="rId15" Type="http://schemas.openxmlformats.org/officeDocument/2006/relationships/image" Target="../media/image10.wmf"/><Relationship Id="rId10" Type="http://schemas.openxmlformats.org/officeDocument/2006/relationships/tags" Target="../tags/tag43.xml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image" Target="../media/image14.jpe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image" Target="../media/image13.png"/><Relationship Id="rId5" Type="http://schemas.openxmlformats.org/officeDocument/2006/relationships/tags" Target="../tags/tag50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49.xml"/><Relationship Id="rId9" Type="http://schemas.openxmlformats.org/officeDocument/2006/relationships/tags" Target="../tags/tag5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2.xml"/><Relationship Id="rId13" Type="http://schemas.openxmlformats.org/officeDocument/2006/relationships/image" Target="../media/image16.pn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15.png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3.png"/><Relationship Id="rId5" Type="http://schemas.openxmlformats.org/officeDocument/2006/relationships/tags" Target="../tags/tag59.xml"/><Relationship Id="rId15" Type="http://schemas.openxmlformats.org/officeDocument/2006/relationships/image" Target="../media/image18.png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8.xml"/><Relationship Id="rId9" Type="http://schemas.openxmlformats.org/officeDocument/2006/relationships/tags" Target="../tags/tag63.xml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1"/>
          <p:cNvSpPr txBox="1"/>
          <p:nvPr>
            <p:custDataLst>
              <p:tags r:id="rId1"/>
            </p:custDataLst>
          </p:nvPr>
        </p:nvSpPr>
        <p:spPr>
          <a:xfrm>
            <a:off x="1333500" y="1939953"/>
            <a:ext cx="1828800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 b="1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中物理</a:t>
            </a:r>
            <a:endParaRPr lang="zh-CN" altLang="en-US" sz="24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Shape 4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932040" y="2091543"/>
            <a:ext cx="2957512" cy="50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40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第一章  </a:t>
            </a:r>
            <a:r>
              <a:rPr lang="zh-CN" altLang="en-US" sz="40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第二节</a:t>
            </a:r>
            <a:endParaRPr lang="zh-CN" altLang="en-US" sz="40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52" name="Shape 4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16400" y="800978"/>
            <a:ext cx="4848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="1" baseline="-25000" dirty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教科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姚体" pitchFamily="2" charset="-122"/>
                <a:ea typeface="方正姚体" pitchFamily="2" charset="-122"/>
                <a:sym typeface="微软雅黑" pitchFamily="34" charset="-122"/>
              </a:rPr>
              <a:t>版九年级物理</a:t>
            </a:r>
            <a:endParaRPr lang="zh-CN" altLang="en-US" sz="1600" b="1" baseline="-25000" dirty="0">
              <a:solidFill>
                <a:srgbClr val="0070C0"/>
              </a:solidFill>
              <a:latin typeface="方正姚体" pitchFamily="2" charset="-122"/>
              <a:ea typeface="方正姚体" pitchFamily="2" charset="-122"/>
              <a:sym typeface="微软雅黑" pitchFamily="34" charset="-122"/>
            </a:endParaRPr>
          </a:p>
        </p:txBody>
      </p:sp>
      <p:grpSp>
        <p:nvGrpSpPr>
          <p:cNvPr id="2054" name="矩形 3"/>
          <p:cNvGrpSpPr>
            <a:grpSpLocks/>
          </p:cNvGrpSpPr>
          <p:nvPr/>
        </p:nvGrpSpPr>
        <p:grpSpPr bwMode="auto">
          <a:xfrm>
            <a:off x="139701" y="208478"/>
            <a:ext cx="1592263" cy="383534"/>
            <a:chOff x="88" y="131"/>
            <a:chExt cx="1003" cy="241"/>
          </a:xfrm>
        </p:grpSpPr>
        <p:pic>
          <p:nvPicPr>
            <p:cNvPr id="2055" name="矩形 3"/>
            <p:cNvPicPr>
              <a:picLocks noChangeArrowheads="1"/>
            </p:cNvPicPr>
            <p:nvPr>
              <p:custDataLst>
                <p:tags r:id="rId5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" y="131"/>
              <a:ext cx="1003" cy="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 algn="ctr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2056" name="Rectangl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37" y="129"/>
              <a:ext cx="834" cy="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9" tIns="45719" rIns="45719" bIns="45719" anchor="ctr">
              <a:spAutoFit/>
            </a:bodyPr>
            <a:lstStyle/>
            <a:p>
              <a:pPr algn="dist" latinLnBrk="1" hangingPunct="0"/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精</a:t>
              </a:r>
              <a:r>
                <a:rPr lang="zh-CN" altLang="en-US" sz="1400" b="1" dirty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品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腾祥范笑歌楷书简繁合集"/>
                  <a:ea typeface="腾祥范笑歌楷书简繁合集"/>
                  <a:cs typeface="腾祥范笑歌楷书简繁合集"/>
                  <a:sym typeface="微软雅黑" pitchFamily="34" charset="-122"/>
                </a:rPr>
                <a:t>课件</a:t>
              </a:r>
              <a:endParaRPr lang="zh-CN" altLang="en-US" sz="1400" b="1" dirty="0">
                <a:solidFill>
                  <a:schemeClr val="bg1"/>
                </a:solidFill>
                <a:latin typeface="腾祥范笑歌楷书简繁合集"/>
                <a:ea typeface="腾祥范笑歌楷书简繁合集"/>
                <a:cs typeface="腾祥范笑歌楷书简繁合集"/>
                <a:sym typeface="微软雅黑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27" y="699542"/>
            <a:ext cx="3783323" cy="3783323"/>
          </a:xfrm>
          <a:prstGeom prst="rect">
            <a:avLst/>
          </a:prstGeom>
        </p:spPr>
      </p:pic>
      <p:sp>
        <p:nvSpPr>
          <p:cNvPr id="10" name="Shape 4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916219" y="3075806"/>
            <a:ext cx="38417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r>
              <a:rPr lang="zh-CN" altLang="en-US" sz="5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内能和热量</a:t>
            </a:r>
          </a:p>
        </p:txBody>
      </p:sp>
    </p:spTree>
    <p:extLst>
      <p:ext uri="{BB962C8B-B14F-4D97-AF65-F5344CB8AC3E}">
        <p14:creationId xmlns:p14="http://schemas.microsoft.com/office/powerpoint/2010/main" val="216444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3"/>
          <p:cNvGrpSpPr>
            <a:grpSpLocks/>
          </p:cNvGrpSpPr>
          <p:nvPr/>
        </p:nvGrpSpPr>
        <p:grpSpPr bwMode="auto">
          <a:xfrm>
            <a:off x="4543426" y="817995"/>
            <a:ext cx="1724025" cy="1761713"/>
            <a:chOff x="-17" y="-11"/>
            <a:chExt cx="1763" cy="1089"/>
          </a:xfrm>
        </p:grpSpPr>
        <p:sp>
          <p:nvSpPr>
            <p:cNvPr id="11267" name="Rectangle 20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83" y="46"/>
              <a:ext cx="1563" cy="664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3D8F9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700" b="1">
                  <a:solidFill>
                    <a:srgbClr val="000000"/>
                  </a:solidFill>
                  <a:latin typeface="宋体" charset="-122"/>
                  <a:ea typeface="宋体" charset="-122"/>
                  <a:cs typeface="Arial" charset="0"/>
                </a:rPr>
                <a:t>用温度更高的物体使笔杆温度升高</a:t>
              </a:r>
            </a:p>
          </p:txBody>
        </p:sp>
        <p:sp>
          <p:nvSpPr>
            <p:cNvPr id="11268" name="AutoShape 5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-17" y="-11"/>
              <a:ext cx="161" cy="1089"/>
            </a:xfrm>
            <a:prstGeom prst="rightBrace">
              <a:avLst>
                <a:gd name="adj1" fmla="val 72306"/>
                <a:gd name="adj2" fmla="val 50000"/>
              </a:avLst>
            </a:prstGeom>
            <a:noFill/>
            <a:ln w="28575" algn="ctr">
              <a:solidFill>
                <a:srgbClr val="3D8F9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700" b="1">
                <a:ea typeface="宋体" charset="-122"/>
                <a:cs typeface="Arial" charset="0"/>
              </a:endParaRPr>
            </a:p>
          </p:txBody>
        </p:sp>
      </p:grpSp>
      <p:grpSp>
        <p:nvGrpSpPr>
          <p:cNvPr id="11269" name="Group 6"/>
          <p:cNvGrpSpPr>
            <a:grpSpLocks/>
          </p:cNvGrpSpPr>
          <p:nvPr/>
        </p:nvGrpSpPr>
        <p:grpSpPr bwMode="auto">
          <a:xfrm>
            <a:off x="4543426" y="2767496"/>
            <a:ext cx="1724025" cy="1462523"/>
            <a:chOff x="29" y="-105"/>
            <a:chExt cx="1728" cy="1180"/>
          </a:xfrm>
        </p:grpSpPr>
        <p:sp>
          <p:nvSpPr>
            <p:cNvPr id="11270" name="AutoShape 7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29" y="-105"/>
              <a:ext cx="135" cy="1180"/>
            </a:xfrm>
            <a:prstGeom prst="rightBrace">
              <a:avLst>
                <a:gd name="adj1" fmla="val 72313"/>
                <a:gd name="adj2" fmla="val 50000"/>
              </a:avLst>
            </a:prstGeom>
            <a:noFill/>
            <a:ln w="28575" algn="ctr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700" b="1">
                <a:ea typeface="宋体" charset="-122"/>
                <a:cs typeface="Arial" charset="0"/>
              </a:endParaRPr>
            </a:p>
          </p:txBody>
        </p:sp>
        <p:sp>
          <p:nvSpPr>
            <p:cNvPr id="11271" name="Rectangle 2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26" y="0"/>
              <a:ext cx="1531" cy="866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CC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700" b="1">
                  <a:solidFill>
                    <a:srgbClr val="000000"/>
                  </a:solidFill>
                  <a:latin typeface="宋体" charset="-122"/>
                  <a:ea typeface="宋体" charset="-122"/>
                  <a:cs typeface="Arial" charset="0"/>
                </a:rPr>
                <a:t>温度升高的过程，往往伴随着运动</a:t>
              </a:r>
            </a:p>
          </p:txBody>
        </p:sp>
      </p:grpSp>
      <p:grpSp>
        <p:nvGrpSpPr>
          <p:cNvPr id="11272" name="Group 9"/>
          <p:cNvGrpSpPr>
            <a:grpSpLocks/>
          </p:cNvGrpSpPr>
          <p:nvPr/>
        </p:nvGrpSpPr>
        <p:grpSpPr bwMode="auto">
          <a:xfrm>
            <a:off x="6267450" y="958041"/>
            <a:ext cx="971550" cy="1073145"/>
            <a:chOff x="0" y="114"/>
            <a:chExt cx="815" cy="901"/>
          </a:xfrm>
        </p:grpSpPr>
        <p:sp>
          <p:nvSpPr>
            <p:cNvPr id="11273" name="Text Box 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21" y="114"/>
              <a:ext cx="394" cy="901"/>
            </a:xfrm>
            <a:prstGeom prst="rect">
              <a:avLst/>
            </a:prstGeom>
            <a:solidFill>
              <a:srgbClr val="BBE0E3"/>
            </a:solidFill>
            <a:ln w="25400" algn="ctr">
              <a:solidFill>
                <a:srgbClr val="3D8F9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Clr>
                  <a:schemeClr val="hlink"/>
                </a:buClr>
                <a:buSzPct val="70000"/>
                <a:buFont typeface="Wingdings" pitchFamily="2" charset="2"/>
                <a:buNone/>
              </a:pPr>
              <a:r>
                <a:rPr lang="zh-CN" altLang="en-US" sz="1700" b="1">
                  <a:latin typeface="宋体" charset="-122"/>
                  <a:ea typeface="宋体" charset="-122"/>
                  <a:cs typeface="Arial" charset="0"/>
                </a:rPr>
                <a:t>热传递</a:t>
              </a:r>
            </a:p>
          </p:txBody>
        </p:sp>
        <p:sp>
          <p:nvSpPr>
            <p:cNvPr id="11274" name="AutoShape 1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0" y="492"/>
              <a:ext cx="408" cy="136"/>
            </a:xfrm>
            <a:prstGeom prst="rightArrow">
              <a:avLst>
                <a:gd name="adj1" fmla="val 50000"/>
                <a:gd name="adj2" fmla="val 74458"/>
              </a:avLst>
            </a:prstGeom>
            <a:solidFill>
              <a:srgbClr val="3D8F95"/>
            </a:solidFill>
            <a:ln w="9525" algn="ctr">
              <a:solidFill>
                <a:srgbClr val="3D8F95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700" b="1">
                <a:ea typeface="宋体" charset="-122"/>
                <a:cs typeface="Arial" charset="0"/>
              </a:endParaRPr>
            </a:p>
          </p:txBody>
        </p:sp>
      </p:grpSp>
      <p:grpSp>
        <p:nvGrpSpPr>
          <p:cNvPr id="11275" name="Group 12"/>
          <p:cNvGrpSpPr>
            <a:grpSpLocks/>
          </p:cNvGrpSpPr>
          <p:nvPr/>
        </p:nvGrpSpPr>
        <p:grpSpPr bwMode="auto">
          <a:xfrm>
            <a:off x="6267450" y="3041223"/>
            <a:ext cx="971550" cy="746476"/>
            <a:chOff x="0" y="99"/>
            <a:chExt cx="772" cy="627"/>
          </a:xfrm>
        </p:grpSpPr>
        <p:sp>
          <p:nvSpPr>
            <p:cNvPr id="11276" name="Text Box 3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12" y="99"/>
              <a:ext cx="360" cy="627"/>
            </a:xfrm>
            <a:prstGeom prst="rect">
              <a:avLst/>
            </a:prstGeom>
            <a:solidFill>
              <a:srgbClr val="FFCC99"/>
            </a:solidFill>
            <a:ln w="25400" algn="ctr">
              <a:solidFill>
                <a:srgbClr val="CC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Clr>
                  <a:schemeClr val="hlink"/>
                </a:buClr>
                <a:buSzPct val="70000"/>
                <a:buFont typeface="Wingdings" pitchFamily="2" charset="2"/>
                <a:buNone/>
              </a:pPr>
              <a:r>
                <a:rPr lang="zh-CN" altLang="en-US" sz="1700" b="1">
                  <a:latin typeface="宋体" charset="-122"/>
                  <a:ea typeface="宋体" charset="-122"/>
                  <a:cs typeface="Arial" charset="0"/>
                </a:rPr>
                <a:t>做功</a:t>
              </a:r>
            </a:p>
          </p:txBody>
        </p:sp>
        <p:sp>
          <p:nvSpPr>
            <p:cNvPr id="11277" name="AutoShape 1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0" y="346"/>
              <a:ext cx="407" cy="136"/>
            </a:xfrm>
            <a:prstGeom prst="rightArrow">
              <a:avLst>
                <a:gd name="adj1" fmla="val 50000"/>
                <a:gd name="adj2" fmla="val 74996"/>
              </a:avLst>
            </a:prstGeom>
            <a:solidFill>
              <a:srgbClr val="CC0000"/>
            </a:solidFill>
            <a:ln w="9525" algn="ctr">
              <a:solidFill>
                <a:srgbClr val="CC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1700" b="1">
                <a:ea typeface="宋体" charset="-122"/>
                <a:cs typeface="Arial" charset="0"/>
              </a:endParaRPr>
            </a:p>
          </p:txBody>
        </p:sp>
      </p:grpSp>
      <p:grpSp>
        <p:nvGrpSpPr>
          <p:cNvPr id="11278" name="Group 37"/>
          <p:cNvGrpSpPr>
            <a:grpSpLocks/>
          </p:cNvGrpSpPr>
          <p:nvPr/>
        </p:nvGrpSpPr>
        <p:grpSpPr bwMode="auto">
          <a:xfrm>
            <a:off x="781051" y="910298"/>
            <a:ext cx="1127125" cy="2915499"/>
            <a:chOff x="301" y="999"/>
            <a:chExt cx="950" cy="2449"/>
          </a:xfrm>
        </p:grpSpPr>
        <p:sp>
          <p:nvSpPr>
            <p:cNvPr id="11279" name="Rectangle 2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01" y="1818"/>
              <a:ext cx="789" cy="73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rgbClr val="FFC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700" b="1">
                  <a:solidFill>
                    <a:srgbClr val="000000"/>
                  </a:solidFill>
                  <a:latin typeface="宋体" charset="-122"/>
                  <a:ea typeface="宋体" charset="-122"/>
                  <a:cs typeface="Arial" charset="0"/>
                </a:rPr>
                <a:t>使笔杆温度升高</a:t>
              </a:r>
            </a:p>
          </p:txBody>
        </p:sp>
        <p:sp>
          <p:nvSpPr>
            <p:cNvPr id="11280" name="AutoShape 2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160" y="999"/>
              <a:ext cx="91" cy="2449"/>
            </a:xfrm>
            <a:prstGeom prst="leftBrace">
              <a:avLst>
                <a:gd name="adj1" fmla="val 104035"/>
                <a:gd name="adj2" fmla="val 50000"/>
              </a:avLst>
            </a:prstGeom>
            <a:noFill/>
            <a:ln w="28575" algn="ctr">
              <a:solidFill>
                <a:srgbClr val="FFC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700" b="1">
                <a:ea typeface="宋体" charset="-122"/>
                <a:cs typeface="Arial" charset="0"/>
              </a:endParaRPr>
            </a:p>
          </p:txBody>
        </p:sp>
      </p:grpSp>
      <p:sp>
        <p:nvSpPr>
          <p:cNvPr id="11281" name="Text Box 1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46314" y="700229"/>
            <a:ext cx="1989137" cy="40104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>
                <a:latin typeface="Times New Roman" pitchFamily="18" charset="0"/>
                <a:ea typeface="宋体" charset="-122"/>
                <a:cs typeface="Arial" charset="0"/>
              </a:rPr>
              <a:t>放在太阳下晒</a:t>
            </a:r>
          </a:p>
        </p:txBody>
      </p:sp>
      <p:sp>
        <p:nvSpPr>
          <p:cNvPr id="11282" name="Text Box 1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46313" y="1191981"/>
            <a:ext cx="1803400" cy="40104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>
                <a:latin typeface="Times New Roman" pitchFamily="18" charset="0"/>
                <a:ea typeface="宋体" charset="-122"/>
                <a:cs typeface="Arial" charset="0"/>
              </a:rPr>
              <a:t>放在热水中烫</a:t>
            </a:r>
          </a:p>
        </p:txBody>
      </p:sp>
      <p:sp>
        <p:nvSpPr>
          <p:cNvPr id="11283" name="Text Box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254251" y="1672593"/>
            <a:ext cx="1260475" cy="40104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>
                <a:latin typeface="Times New Roman" pitchFamily="18" charset="0"/>
                <a:ea typeface="宋体" charset="-122"/>
                <a:cs typeface="Arial" charset="0"/>
              </a:rPr>
              <a:t>用火烤</a:t>
            </a:r>
          </a:p>
        </p:txBody>
      </p:sp>
      <p:sp>
        <p:nvSpPr>
          <p:cNvPr id="11284" name="Text Box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41550" y="2153205"/>
            <a:ext cx="1474788" cy="40104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>
                <a:latin typeface="Times New Roman" pitchFamily="18" charset="0"/>
                <a:ea typeface="宋体" charset="-122"/>
                <a:cs typeface="Arial" charset="0"/>
              </a:rPr>
              <a:t>用手焐</a:t>
            </a:r>
          </a:p>
        </p:txBody>
      </p:sp>
      <p:sp>
        <p:nvSpPr>
          <p:cNvPr id="11285" name="Text Box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38376" y="2945737"/>
            <a:ext cx="2252663" cy="40104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>
                <a:latin typeface="Times New Roman" pitchFamily="18" charset="0"/>
                <a:ea typeface="宋体" charset="-122"/>
                <a:cs typeface="Arial" charset="0"/>
              </a:rPr>
              <a:t>与桌面来回摩擦</a:t>
            </a:r>
          </a:p>
        </p:txBody>
      </p:sp>
      <p:sp>
        <p:nvSpPr>
          <p:cNvPr id="11286" name="Text Box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38376" y="3529791"/>
            <a:ext cx="1643063" cy="40104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2000" b="1">
                <a:latin typeface="Times New Roman" pitchFamily="18" charset="0"/>
                <a:ea typeface="宋体" charset="-122"/>
                <a:cs typeface="Arial" charset="0"/>
              </a:rPr>
              <a:t>用手来回搓</a:t>
            </a:r>
          </a:p>
        </p:txBody>
      </p:sp>
    </p:spTree>
    <p:extLst>
      <p:ext uri="{BB962C8B-B14F-4D97-AF65-F5344CB8AC3E}">
        <p14:creationId xmlns:p14="http://schemas.microsoft.com/office/powerpoint/2010/main" val="261842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2"/>
          <p:cNvSpPr txBox="1"/>
          <p:nvPr>
            <p:custDataLst>
              <p:tags r:id="rId1"/>
            </p:custDataLst>
          </p:nvPr>
        </p:nvSpPr>
        <p:spPr>
          <a:xfrm>
            <a:off x="569914" y="323061"/>
            <a:ext cx="7456487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、改变物体内能的方式：热传递和做功</a:t>
            </a:r>
          </a:p>
        </p:txBody>
      </p:sp>
      <p:sp>
        <p:nvSpPr>
          <p:cNvPr id="12291" name="Text Box 3"/>
          <p:cNvSpPr/>
          <p:nvPr>
            <p:custDataLst>
              <p:tags r:id="rId2"/>
            </p:custDataLst>
          </p:nvPr>
        </p:nvSpPr>
        <p:spPr>
          <a:xfrm>
            <a:off x="471488" y="841867"/>
            <a:ext cx="2520950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（</a:t>
            </a:r>
            <a:r>
              <a:rPr kumimoji="1"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1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）热传递：</a:t>
            </a:r>
          </a:p>
        </p:txBody>
      </p:sp>
      <p:sp>
        <p:nvSpPr>
          <p:cNvPr id="12292" name="矩形 4"/>
          <p:cNvSpPr/>
          <p:nvPr>
            <p:custDataLst>
              <p:tags r:id="rId3"/>
            </p:custDataLst>
          </p:nvPr>
        </p:nvSpPr>
        <p:spPr>
          <a:xfrm>
            <a:off x="741364" y="1242907"/>
            <a:ext cx="8402637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a.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定义：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以内能的形式从一个物体向另一个物体直接传递，叫做热传递。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2293" name="文本框 9"/>
          <p:cNvSpPr txBox="1"/>
          <p:nvPr>
            <p:custDataLst>
              <p:tags r:id="rId4"/>
            </p:custDataLst>
          </p:nvPr>
        </p:nvSpPr>
        <p:spPr>
          <a:xfrm>
            <a:off x="741363" y="2022707"/>
            <a:ext cx="1122362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b.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方向：</a:t>
            </a:r>
            <a:endParaRPr lang="en-US" altLang="zh-CN" sz="2000" b="1">
              <a:solidFill>
                <a:srgbClr val="0039AC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2294" name="AutoShape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14514" y="1933588"/>
            <a:ext cx="155575" cy="607926"/>
          </a:xfrm>
          <a:prstGeom prst="leftBrace">
            <a:avLst>
              <a:gd name="adj1" fmla="val 88697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kumimoji="1" lang="zh-CN" altLang="en-US" sz="2000" b="1">
              <a:latin typeface="宋体" charset="-122"/>
              <a:ea typeface="宋体" charset="-122"/>
              <a:cs typeface="Arial" charset="0"/>
            </a:endParaRPr>
          </a:p>
        </p:txBody>
      </p:sp>
      <p:sp>
        <p:nvSpPr>
          <p:cNvPr id="12295" name="Text Box 17"/>
          <p:cNvSpPr/>
          <p:nvPr>
            <p:custDataLst>
              <p:tags r:id="rId6"/>
            </p:custDataLst>
          </p:nvPr>
        </p:nvSpPr>
        <p:spPr>
          <a:xfrm>
            <a:off x="1974850" y="1822187"/>
            <a:ext cx="1449388" cy="40104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高温物体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2296" name="AutoShape 1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40126" y="2022708"/>
            <a:ext cx="657225" cy="127314"/>
          </a:xfrm>
          <a:prstGeom prst="rightArrow">
            <a:avLst>
              <a:gd name="adj1" fmla="val 50000"/>
              <a:gd name="adj2" fmla="val 8680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en-US" sz="2000" b="1">
              <a:latin typeface="宋体" charset="-122"/>
              <a:ea typeface="宋体" charset="-122"/>
              <a:cs typeface="Arial" charset="0"/>
            </a:endParaRPr>
          </a:p>
        </p:txBody>
      </p:sp>
      <p:sp>
        <p:nvSpPr>
          <p:cNvPr id="12297" name="Text Box 19"/>
          <p:cNvSpPr/>
          <p:nvPr>
            <p:custDataLst>
              <p:tags r:id="rId8"/>
            </p:custDataLst>
          </p:nvPr>
        </p:nvSpPr>
        <p:spPr>
          <a:xfrm>
            <a:off x="4295775" y="1836510"/>
            <a:ext cx="1246188" cy="40104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低温物体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2298" name="Text Box 21"/>
          <p:cNvSpPr/>
          <p:nvPr>
            <p:custDataLst>
              <p:tags r:id="rId9"/>
            </p:custDataLst>
          </p:nvPr>
        </p:nvSpPr>
        <p:spPr>
          <a:xfrm>
            <a:off x="5681664" y="1844467"/>
            <a:ext cx="2344737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(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不同物体之间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)</a:t>
            </a:r>
            <a:endParaRPr kumimoji="1" lang="en-US" altLang="zh-CN" sz="2000" b="1">
              <a:latin typeface="宋体" charset="-122"/>
              <a:ea typeface="宋体" charset="-122"/>
            </a:endParaRPr>
          </a:p>
        </p:txBody>
      </p:sp>
      <p:sp>
        <p:nvSpPr>
          <p:cNvPr id="12299" name="Text Box 22"/>
          <p:cNvSpPr/>
          <p:nvPr>
            <p:custDataLst>
              <p:tags r:id="rId10"/>
            </p:custDataLst>
          </p:nvPr>
        </p:nvSpPr>
        <p:spPr>
          <a:xfrm>
            <a:off x="1970088" y="2348950"/>
            <a:ext cx="1447800" cy="40104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高温部分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2300" name="AutoShape 2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40126" y="2479448"/>
            <a:ext cx="657225" cy="132089"/>
          </a:xfrm>
          <a:prstGeom prst="rightArrow">
            <a:avLst>
              <a:gd name="adj1" fmla="val 50000"/>
              <a:gd name="adj2" fmla="val 8705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en-US" sz="2000" b="1">
              <a:latin typeface="宋体" charset="-122"/>
              <a:ea typeface="宋体" charset="-122"/>
              <a:cs typeface="Arial" charset="0"/>
            </a:endParaRPr>
          </a:p>
        </p:txBody>
      </p:sp>
      <p:sp>
        <p:nvSpPr>
          <p:cNvPr id="12301" name="Text Box 24"/>
          <p:cNvSpPr/>
          <p:nvPr>
            <p:custDataLst>
              <p:tags r:id="rId12"/>
            </p:custDataLst>
          </p:nvPr>
        </p:nvSpPr>
        <p:spPr>
          <a:xfrm>
            <a:off x="4295775" y="2348950"/>
            <a:ext cx="1246188" cy="401040"/>
          </a:xfrm>
          <a:prstGeom prst="rect">
            <a:avLst/>
          </a:prstGeom>
          <a:noFill/>
          <a:ln>
            <a:solidFill>
              <a:srgbClr val="FF33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低温部分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2302" name="Text Box 25"/>
          <p:cNvSpPr/>
          <p:nvPr>
            <p:custDataLst>
              <p:tags r:id="rId13"/>
            </p:custDataLst>
          </p:nvPr>
        </p:nvSpPr>
        <p:spPr>
          <a:xfrm>
            <a:off x="5719763" y="2348950"/>
            <a:ext cx="2398712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(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同一物体之间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)</a:t>
            </a:r>
            <a:endParaRPr kumimoji="1" lang="en-US" altLang="zh-CN" sz="2000" b="1">
              <a:latin typeface="宋体" charset="-122"/>
              <a:ea typeface="宋体" charset="-122"/>
            </a:endParaRPr>
          </a:p>
        </p:txBody>
      </p:sp>
      <p:sp>
        <p:nvSpPr>
          <p:cNvPr id="12303" name="文本框 21"/>
          <p:cNvSpPr txBox="1"/>
          <p:nvPr>
            <p:custDataLst>
              <p:tags r:id="rId14"/>
            </p:custDataLst>
          </p:nvPr>
        </p:nvSpPr>
        <p:spPr>
          <a:xfrm>
            <a:off x="769938" y="2974382"/>
            <a:ext cx="1122362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c.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条件：</a:t>
            </a:r>
            <a:endParaRPr lang="en-US" altLang="zh-CN" sz="2000" b="1">
              <a:solidFill>
                <a:srgbClr val="0039AC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2304" name="文本框 10"/>
          <p:cNvSpPr txBox="1"/>
          <p:nvPr>
            <p:custDataLst>
              <p:tags r:id="rId15"/>
            </p:custDataLst>
          </p:nvPr>
        </p:nvSpPr>
        <p:spPr>
          <a:xfrm>
            <a:off x="1731964" y="2982339"/>
            <a:ext cx="7412037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发生热传递的两个物体（一个物体的不同部分）之间存在温度差</a:t>
            </a:r>
          </a:p>
        </p:txBody>
      </p:sp>
      <p:sp>
        <p:nvSpPr>
          <p:cNvPr id="12305" name="文本框 23"/>
          <p:cNvSpPr txBox="1"/>
          <p:nvPr>
            <p:custDataLst>
              <p:tags r:id="rId16"/>
            </p:custDataLst>
          </p:nvPr>
        </p:nvSpPr>
        <p:spPr>
          <a:xfrm>
            <a:off x="795338" y="3644374"/>
            <a:ext cx="1122362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d.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结果：</a:t>
            </a:r>
            <a:endParaRPr lang="en-US" altLang="zh-CN" sz="2000" b="1">
              <a:solidFill>
                <a:srgbClr val="0039AC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2306" name="矩形 22"/>
          <p:cNvSpPr/>
          <p:nvPr>
            <p:custDataLst>
              <p:tags r:id="rId17"/>
            </p:custDataLst>
          </p:nvPr>
        </p:nvSpPr>
        <p:spPr>
          <a:xfrm>
            <a:off x="7180264" y="3668246"/>
            <a:ext cx="172402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最终温度相同</a:t>
            </a:r>
            <a:endParaRPr kumimoji="1" lang="en-US" altLang="zh-CN" sz="20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2307" name="文本框 26"/>
          <p:cNvSpPr txBox="1"/>
          <p:nvPr>
            <p:custDataLst>
              <p:tags r:id="rId18"/>
            </p:custDataLst>
          </p:nvPr>
        </p:nvSpPr>
        <p:spPr>
          <a:xfrm>
            <a:off x="769938" y="4424174"/>
            <a:ext cx="1122362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e.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实质：</a:t>
            </a:r>
            <a:endParaRPr lang="en-US" altLang="zh-CN" sz="2000" b="1">
              <a:solidFill>
                <a:srgbClr val="0039AC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2308" name="文本框 25"/>
          <p:cNvSpPr txBox="1"/>
          <p:nvPr>
            <p:custDataLst>
              <p:tags r:id="rId19"/>
            </p:custDataLst>
          </p:nvPr>
        </p:nvSpPr>
        <p:spPr>
          <a:xfrm>
            <a:off x="1892301" y="4424174"/>
            <a:ext cx="3571875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内能的转移</a:t>
            </a:r>
          </a:p>
        </p:txBody>
      </p:sp>
      <p:grpSp>
        <p:nvGrpSpPr>
          <p:cNvPr id="12309" name="组合 39"/>
          <p:cNvGrpSpPr>
            <a:grpSpLocks/>
          </p:cNvGrpSpPr>
          <p:nvPr/>
        </p:nvGrpSpPr>
        <p:grpSpPr bwMode="auto">
          <a:xfrm>
            <a:off x="1892300" y="3426349"/>
            <a:ext cx="5329238" cy="881652"/>
            <a:chOff x="827088" y="1672879"/>
            <a:chExt cx="5329088" cy="879869"/>
          </a:xfrm>
        </p:grpSpPr>
        <p:sp>
          <p:nvSpPr>
            <p:cNvPr id="12310" name="Text Box 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827088" y="1672879"/>
              <a:ext cx="2305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>
                  <a:latin typeface="宋体" charset="-122"/>
                  <a:ea typeface="宋体" charset="-122"/>
                  <a:cs typeface="Arial" charset="0"/>
                </a:rPr>
                <a:t>低温物体吸热</a:t>
              </a:r>
            </a:p>
          </p:txBody>
        </p:sp>
        <p:sp>
          <p:nvSpPr>
            <p:cNvPr id="12311" name="Text Box 6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905375" y="1719576"/>
              <a:ext cx="125080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>
                  <a:latin typeface="宋体" charset="-122"/>
                  <a:ea typeface="宋体" charset="-122"/>
                  <a:cs typeface="Arial" charset="0"/>
                </a:rPr>
                <a:t>内能增加</a:t>
              </a:r>
            </a:p>
          </p:txBody>
        </p:sp>
        <p:sp>
          <p:nvSpPr>
            <p:cNvPr id="12312" name="Text Box 7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838200" y="2133600"/>
              <a:ext cx="25908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>
                  <a:latin typeface="宋体" charset="-122"/>
                  <a:ea typeface="宋体" charset="-122"/>
                  <a:cs typeface="Arial" charset="0"/>
                </a:rPr>
                <a:t>高温物体放热</a:t>
              </a:r>
            </a:p>
          </p:txBody>
        </p:sp>
        <p:sp>
          <p:nvSpPr>
            <p:cNvPr id="12313" name="Text Box 8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154488" y="1717270"/>
              <a:ext cx="12086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>
                  <a:latin typeface="宋体" charset="-122"/>
                  <a:ea typeface="宋体" charset="-122"/>
                  <a:cs typeface="Arial" charset="0"/>
                </a:rPr>
                <a:t>温度升高</a:t>
              </a:r>
            </a:p>
          </p:txBody>
        </p:sp>
        <p:sp>
          <p:nvSpPr>
            <p:cNvPr id="12314" name="AutoShape 1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497401" y="2298641"/>
              <a:ext cx="580558" cy="149285"/>
            </a:xfrm>
            <a:prstGeom prst="rightArrow">
              <a:avLst>
                <a:gd name="adj1" fmla="val 50000"/>
                <a:gd name="adj2" fmla="val 8750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en-US" sz="2000" b="1">
                <a:latin typeface="宋体" charset="-122"/>
                <a:ea typeface="宋体" charset="-122"/>
                <a:cs typeface="Arial" charset="0"/>
              </a:endParaRPr>
            </a:p>
          </p:txBody>
        </p:sp>
        <p:sp>
          <p:nvSpPr>
            <p:cNvPr id="12315" name="Text Box 11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3160028" y="2138304"/>
              <a:ext cx="131600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>
                  <a:latin typeface="宋体" charset="-122"/>
                  <a:ea typeface="宋体" charset="-122"/>
                  <a:cs typeface="Arial" charset="0"/>
                </a:rPr>
                <a:t>温度降低</a:t>
              </a:r>
            </a:p>
          </p:txBody>
        </p:sp>
        <p:sp>
          <p:nvSpPr>
            <p:cNvPr id="12316" name="Text Box 13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4878388" y="2152638"/>
              <a:ext cx="120578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000" b="1">
                  <a:latin typeface="宋体" charset="-122"/>
                  <a:ea typeface="宋体" charset="-122"/>
                  <a:cs typeface="Arial" charset="0"/>
                </a:rPr>
                <a:t>内能减少</a:t>
              </a:r>
            </a:p>
          </p:txBody>
        </p:sp>
        <p:sp>
          <p:nvSpPr>
            <p:cNvPr id="12317" name="AutoShape 1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497401" y="1855382"/>
              <a:ext cx="580558" cy="149285"/>
            </a:xfrm>
            <a:prstGeom prst="rightArrow">
              <a:avLst>
                <a:gd name="adj1" fmla="val 50000"/>
                <a:gd name="adj2" fmla="val 8750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en-US" sz="2000" b="1">
                <a:latin typeface="宋体" charset="-122"/>
                <a:ea typeface="宋体" charset="-122"/>
                <a:cs typeface="Arial" charset="0"/>
              </a:endParaRPr>
            </a:p>
          </p:txBody>
        </p:sp>
        <p:sp>
          <p:nvSpPr>
            <p:cNvPr id="12318" name="AutoShape 10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4314273" y="1858558"/>
              <a:ext cx="580558" cy="149285"/>
            </a:xfrm>
            <a:prstGeom prst="rightArrow">
              <a:avLst>
                <a:gd name="adj1" fmla="val 50000"/>
                <a:gd name="adj2" fmla="val 8750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en-US" sz="2000" b="1">
                <a:latin typeface="宋体" charset="-122"/>
                <a:ea typeface="宋体" charset="-122"/>
                <a:cs typeface="Arial" charset="0"/>
              </a:endParaRPr>
            </a:p>
          </p:txBody>
        </p:sp>
        <p:sp>
          <p:nvSpPr>
            <p:cNvPr id="12319" name="AutoShape 10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4282515" y="2298641"/>
              <a:ext cx="580558" cy="149285"/>
            </a:xfrm>
            <a:prstGeom prst="rightArrow">
              <a:avLst>
                <a:gd name="adj1" fmla="val 50000"/>
                <a:gd name="adj2" fmla="val 87501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en-US" sz="2000" b="1">
                <a:latin typeface="宋体" charset="-122"/>
                <a:ea typeface="宋体" charset="-122"/>
                <a:cs typeface="Arial" charset="0"/>
              </a:endParaRPr>
            </a:p>
          </p:txBody>
        </p:sp>
      </p:grpSp>
      <p:sp>
        <p:nvSpPr>
          <p:cNvPr id="12320" name="AutoShape 1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820864" y="3579126"/>
            <a:ext cx="155575" cy="607926"/>
          </a:xfrm>
          <a:prstGeom prst="leftBrace">
            <a:avLst>
              <a:gd name="adj1" fmla="val 88697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kumimoji="1" lang="zh-CN" altLang="en-US" sz="2000" b="1">
              <a:latin typeface="宋体" charset="-122"/>
              <a:ea typeface="宋体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62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8963" y="292823"/>
            <a:ext cx="2520950" cy="4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（</a:t>
            </a:r>
            <a:r>
              <a:rPr kumimoji="1"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2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）做功：</a:t>
            </a:r>
          </a:p>
        </p:txBody>
      </p:sp>
      <p:sp>
        <p:nvSpPr>
          <p:cNvPr id="13315" name="Text Box 3"/>
          <p:cNvSpPr/>
          <p:nvPr>
            <p:custDataLst>
              <p:tags r:id="rId2"/>
            </p:custDataLst>
          </p:nvPr>
        </p:nvSpPr>
        <p:spPr>
          <a:xfrm>
            <a:off x="990601" y="735241"/>
            <a:ext cx="2259013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a.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外界对物体做功</a:t>
            </a:r>
          </a:p>
        </p:txBody>
      </p:sp>
      <p:sp>
        <p:nvSpPr>
          <p:cNvPr id="13316" name="矩形 8"/>
          <p:cNvSpPr/>
          <p:nvPr>
            <p:custDataLst>
              <p:tags r:id="rId3"/>
            </p:custDataLst>
          </p:nvPr>
        </p:nvSpPr>
        <p:spPr>
          <a:xfrm>
            <a:off x="1249363" y="2447618"/>
            <a:ext cx="5530850" cy="37080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宋体" charset="-122"/>
                <a:ea typeface="宋体" charset="-122"/>
              </a:rPr>
              <a:t>结论：外界对物体做功，物体内能增加，温度升高。</a:t>
            </a:r>
          </a:p>
        </p:txBody>
      </p:sp>
      <p:pic>
        <p:nvPicPr>
          <p:cNvPr id="13317" name="Picture 2" descr="2003-1~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>
            <a:lum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95" t="50685" r="6667" b="6653"/>
          <a:stretch>
            <a:fillRect/>
          </a:stretch>
        </p:blipFill>
        <p:spPr bwMode="auto">
          <a:xfrm>
            <a:off x="7581900" y="794124"/>
            <a:ext cx="692150" cy="144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矩形 12"/>
          <p:cNvSpPr/>
          <p:nvPr>
            <p:custDataLst>
              <p:tags r:id="rId5"/>
            </p:custDataLst>
          </p:nvPr>
        </p:nvSpPr>
        <p:spPr>
          <a:xfrm>
            <a:off x="1228726" y="1047161"/>
            <a:ext cx="6086475" cy="1018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在一个配有活塞的厚玻璃筒里放一小团硝化棉，把活塞迅速压下去，观察发生的现象。（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  <a:hlinkClick r:id="rId14" action="ppaction://hlinkfile"/>
              </a:rPr>
              <a:t>点击播放视频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3319" name="文本框 13"/>
          <p:cNvSpPr txBox="1"/>
          <p:nvPr>
            <p:custDataLst>
              <p:tags r:id="rId6"/>
            </p:custDataLst>
          </p:nvPr>
        </p:nvSpPr>
        <p:spPr>
          <a:xfrm>
            <a:off x="1249363" y="1995653"/>
            <a:ext cx="3097212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现象：硝化棉燃烧</a:t>
            </a:r>
          </a:p>
        </p:txBody>
      </p:sp>
      <p:sp>
        <p:nvSpPr>
          <p:cNvPr id="13320" name="Text Box 3"/>
          <p:cNvSpPr/>
          <p:nvPr>
            <p:custDataLst>
              <p:tags r:id="rId7"/>
            </p:custDataLst>
          </p:nvPr>
        </p:nvSpPr>
        <p:spPr>
          <a:xfrm>
            <a:off x="990601" y="2872531"/>
            <a:ext cx="2259013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b.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物体对外界做功</a:t>
            </a:r>
          </a:p>
        </p:txBody>
      </p:sp>
      <p:sp>
        <p:nvSpPr>
          <p:cNvPr id="13321" name="矩形 15"/>
          <p:cNvSpPr/>
          <p:nvPr>
            <p:custDataLst>
              <p:tags r:id="rId8"/>
            </p:custDataLst>
          </p:nvPr>
        </p:nvSpPr>
        <p:spPr>
          <a:xfrm>
            <a:off x="1228726" y="3329270"/>
            <a:ext cx="6086475" cy="708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在一个可乐瓶中放少许酒精，然后向瓶内打气，观察发生的现象。（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  <a:hlinkClick r:id="rId15" action="ppaction://hlinkfile"/>
              </a:rPr>
              <a:t>点击播放视频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pic>
        <p:nvPicPr>
          <p:cNvPr id="13322" name="图片 16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6" y="2633816"/>
            <a:ext cx="1204913" cy="184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文本框 17"/>
          <p:cNvSpPr txBox="1"/>
          <p:nvPr>
            <p:custDataLst>
              <p:tags r:id="rId10"/>
            </p:custDataLst>
          </p:nvPr>
        </p:nvSpPr>
        <p:spPr>
          <a:xfrm>
            <a:off x="1228726" y="4037457"/>
            <a:ext cx="4729163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现象：瓶塞被冲开，瓶内出现白雾</a:t>
            </a:r>
          </a:p>
        </p:txBody>
      </p:sp>
      <p:sp>
        <p:nvSpPr>
          <p:cNvPr id="13324" name="矩形 18"/>
          <p:cNvSpPr/>
          <p:nvPr>
            <p:custDataLst>
              <p:tags r:id="rId11"/>
            </p:custDataLst>
          </p:nvPr>
        </p:nvSpPr>
        <p:spPr>
          <a:xfrm>
            <a:off x="1166813" y="4483058"/>
            <a:ext cx="5530850" cy="3708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宋体" charset="-122"/>
                <a:ea typeface="宋体" charset="-122"/>
              </a:rPr>
              <a:t>结论：物体对外界做功，物体内能减少，温度降低。</a:t>
            </a:r>
          </a:p>
        </p:txBody>
      </p:sp>
    </p:spTree>
    <p:extLst>
      <p:ext uri="{BB962C8B-B14F-4D97-AF65-F5344CB8AC3E}">
        <p14:creationId xmlns:p14="http://schemas.microsoft.com/office/powerpoint/2010/main" val="815043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 animBg="1"/>
      <p:bldP spid="13318" grpId="0" animBg="1"/>
      <p:bldP spid="13319" grpId="0" animBg="1"/>
      <p:bldP spid="13320" grpId="0" animBg="1"/>
      <p:bldP spid="13321" grpId="0" animBg="1"/>
      <p:bldP spid="13323" grpId="0" animBg="1"/>
      <p:bldP spid="133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1850" y="316695"/>
            <a:ext cx="5422900" cy="4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  <a:cs typeface="Arial" charset="0"/>
              </a:rPr>
              <a:t>c.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  <a:cs typeface="Arial" charset="0"/>
              </a:rPr>
              <a:t>做功改变物体内能的实质：</a:t>
            </a:r>
          </a:p>
        </p:txBody>
      </p:sp>
      <p:sp>
        <p:nvSpPr>
          <p:cNvPr id="14339" name="文本框 2"/>
          <p:cNvSpPr txBox="1"/>
          <p:nvPr>
            <p:custDataLst>
              <p:tags r:id="rId2"/>
            </p:custDataLst>
          </p:nvPr>
        </p:nvSpPr>
        <p:spPr>
          <a:xfrm>
            <a:off x="4246563" y="316695"/>
            <a:ext cx="3171825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内能与其他形式能的转化。</a:t>
            </a:r>
          </a:p>
        </p:txBody>
      </p:sp>
      <p:sp>
        <p:nvSpPr>
          <p:cNvPr id="14340" name="Text Box 3"/>
          <p:cNvSpPr/>
          <p:nvPr>
            <p:custDataLst>
              <p:tags r:id="rId3"/>
            </p:custDataLst>
          </p:nvPr>
        </p:nvSpPr>
        <p:spPr>
          <a:xfrm>
            <a:off x="831850" y="864147"/>
            <a:ext cx="5422900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d.</a:t>
            </a:r>
            <a:r>
              <a:rPr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做功改变物体内能的实例：</a:t>
            </a:r>
          </a:p>
        </p:txBody>
      </p:sp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1157288" y="1411599"/>
            <a:ext cx="2360612" cy="3082598"/>
            <a:chOff x="1156855" y="1407779"/>
            <a:chExt cx="2360940" cy="3075105"/>
          </a:xfrm>
        </p:grpSpPr>
        <p:pic>
          <p:nvPicPr>
            <p:cNvPr id="14342" name="Picture 3" descr="csqn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6855" y="1407779"/>
              <a:ext cx="2074863" cy="2657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3" name="Text Box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219201" y="4113552"/>
              <a:ext cx="229859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b="1">
                  <a:latin typeface="宋体" charset="-122"/>
                  <a:ea typeface="宋体" charset="-122"/>
                  <a:cs typeface="Arial" charset="0"/>
                </a:rPr>
                <a:t>搓手时手变热了</a:t>
              </a:r>
            </a:p>
          </p:txBody>
        </p:sp>
      </p:grpSp>
      <p:grpSp>
        <p:nvGrpSpPr>
          <p:cNvPr id="14344" name="组合 13"/>
          <p:cNvGrpSpPr>
            <a:grpSpLocks/>
          </p:cNvGrpSpPr>
          <p:nvPr/>
        </p:nvGrpSpPr>
        <p:grpSpPr bwMode="auto">
          <a:xfrm>
            <a:off x="3587750" y="1411599"/>
            <a:ext cx="2198688" cy="3033174"/>
            <a:chOff x="3588327" y="1407778"/>
            <a:chExt cx="2022763" cy="3025727"/>
          </a:xfrm>
        </p:grpSpPr>
        <p:pic>
          <p:nvPicPr>
            <p:cNvPr id="14345" name="Picture 4" descr="ht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8327" y="1407778"/>
              <a:ext cx="1906588" cy="2657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6" name="Text Box 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588327" y="4065080"/>
              <a:ext cx="2022763" cy="36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b="1">
                  <a:latin typeface="宋体" charset="-122"/>
                  <a:ea typeface="宋体" charset="-122"/>
                  <a:cs typeface="Arial" charset="0"/>
                </a:rPr>
                <a:t>滑下时摩擦发烫了</a:t>
              </a:r>
            </a:p>
          </p:txBody>
        </p:sp>
      </p:grpSp>
      <p:grpSp>
        <p:nvGrpSpPr>
          <p:cNvPr id="14347" name="组合 14"/>
          <p:cNvGrpSpPr>
            <a:grpSpLocks/>
          </p:cNvGrpSpPr>
          <p:nvPr/>
        </p:nvGrpSpPr>
        <p:grpSpPr bwMode="auto">
          <a:xfrm>
            <a:off x="5929314" y="1397275"/>
            <a:ext cx="2714625" cy="3047376"/>
            <a:chOff x="5728855" y="1394112"/>
            <a:chExt cx="2590800" cy="3039323"/>
          </a:xfrm>
        </p:grpSpPr>
        <p:pic>
          <p:nvPicPr>
            <p:cNvPr id="14348" name="Picture 5" descr="zmqh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8855" y="1394112"/>
              <a:ext cx="2590800" cy="2670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9" name="Text Box 9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400802" y="4065079"/>
              <a:ext cx="1101436" cy="368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b="1">
                  <a:latin typeface="宋体" charset="-122"/>
                  <a:ea typeface="宋体" charset="-122"/>
                  <a:cs typeface="Arial" charset="0"/>
                </a:rPr>
                <a:t>钻木取火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3268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"/>
          <p:cNvSpPr/>
          <p:nvPr>
            <p:custDataLst>
              <p:tags r:id="rId1"/>
            </p:custDataLst>
          </p:nvPr>
        </p:nvSpPr>
        <p:spPr>
          <a:xfrm>
            <a:off x="574676" y="316695"/>
            <a:ext cx="6608763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kumimoji="1"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2</a:t>
            </a:r>
            <a:r>
              <a:rPr kumimoji="1"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、做功和热传递在改变物体内能上是等效的。</a:t>
            </a:r>
            <a:endParaRPr lang="zh-CN" altLang="en-US" sz="24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5363" name="矩形 3"/>
          <p:cNvSpPr/>
          <p:nvPr>
            <p:custDataLst>
              <p:tags r:id="rId2"/>
            </p:custDataLst>
          </p:nvPr>
        </p:nvSpPr>
        <p:spPr>
          <a:xfrm>
            <a:off x="1008063" y="3165354"/>
            <a:ext cx="4832350" cy="14773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改变物体的内能，既可以通过做功的方式，也可以通过热传递的方式，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在改变物体内能上，效果是一样的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5364" name="文本框 4"/>
          <p:cNvSpPr txBox="1"/>
          <p:nvPr>
            <p:custDataLst>
              <p:tags r:id="rId3"/>
            </p:custDataLst>
          </p:nvPr>
        </p:nvSpPr>
        <p:spPr>
          <a:xfrm>
            <a:off x="1081089" y="1605753"/>
            <a:ext cx="4897437" cy="1018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结合让笔杆热起来，讨论做功和热传递在改变物体的内能上，哪种方法更好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?</a:t>
            </a:r>
            <a:endParaRPr lang="zh-CN" altLang="en-US" sz="2000" b="1">
              <a:solidFill>
                <a:srgbClr val="00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5365" name="文本框 5"/>
          <p:cNvSpPr txBox="1"/>
          <p:nvPr>
            <p:custDataLst>
              <p:tags r:id="rId4"/>
            </p:custDataLst>
          </p:nvPr>
        </p:nvSpPr>
        <p:spPr>
          <a:xfrm>
            <a:off x="1081088" y="988279"/>
            <a:ext cx="2271712" cy="5251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宋体" charset="-122"/>
                <a:ea typeface="宋体" charset="-122"/>
              </a:rPr>
              <a:t>思考并讨论：</a:t>
            </a:r>
          </a:p>
        </p:txBody>
      </p:sp>
      <p:pic>
        <p:nvPicPr>
          <p:cNvPr id="15366" name="图片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64" y="1309748"/>
            <a:ext cx="2465387" cy="28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457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8863" y="415364"/>
            <a:ext cx="7239000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思考：</a:t>
            </a:r>
            <a:r>
              <a:rPr kumimoji="1" lang="zh-CN" altLang="en-US" sz="2400" b="1">
                <a:latin typeface="宋体" charset="-122"/>
                <a:ea typeface="宋体" charset="-122"/>
                <a:cs typeface="Arial" charset="0"/>
              </a:rPr>
              <a:t>内能改变多少可以用什么来量度呢？</a:t>
            </a:r>
          </a:p>
        </p:txBody>
      </p:sp>
      <p:sp>
        <p:nvSpPr>
          <p:cNvPr id="16387" name="Text Box 5"/>
          <p:cNvSpPr/>
          <p:nvPr>
            <p:custDataLst>
              <p:tags r:id="rId2"/>
            </p:custDataLst>
          </p:nvPr>
        </p:nvSpPr>
        <p:spPr>
          <a:xfrm>
            <a:off x="560388" y="943719"/>
            <a:ext cx="3968750" cy="52517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a typeface="宋体" charset="-122"/>
              </a:rPr>
              <a:t>四、燃烧：放出热量</a:t>
            </a:r>
            <a:endParaRPr lang="zh-CN" altLang="en-US" sz="2800" b="1">
              <a:ea typeface="宋体" charset="-122"/>
            </a:endParaRPr>
          </a:p>
        </p:txBody>
      </p:sp>
      <p:sp>
        <p:nvSpPr>
          <p:cNvPr id="16388" name="Text Box 5"/>
          <p:cNvSpPr/>
          <p:nvPr>
            <p:custDataLst>
              <p:tags r:id="rId3"/>
            </p:custDataLst>
          </p:nvPr>
        </p:nvSpPr>
        <p:spPr>
          <a:xfrm>
            <a:off x="671513" y="1384544"/>
            <a:ext cx="7848600" cy="6477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、热量：</a:t>
            </a:r>
          </a:p>
        </p:txBody>
      </p:sp>
      <p:sp>
        <p:nvSpPr>
          <p:cNvPr id="16389" name="Text Box 8"/>
          <p:cNvSpPr/>
          <p:nvPr>
            <p:custDataLst>
              <p:tags r:id="rId4"/>
            </p:custDataLst>
          </p:nvPr>
        </p:nvSpPr>
        <p:spPr>
          <a:xfrm>
            <a:off x="830264" y="3789194"/>
            <a:ext cx="7997825" cy="101692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）物体只放出（吸收）热量，吸收（放出）多少焦耳的热量，内能</a:t>
            </a:r>
            <a:endParaRPr lang="en-US" altLang="zh-CN" sz="2000" b="1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    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就改变多少焦耳，所以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热量是物体内能改变的一种量度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6390" name="矩形 8"/>
          <p:cNvSpPr/>
          <p:nvPr>
            <p:custDataLst>
              <p:tags r:id="rId5"/>
            </p:custDataLst>
          </p:nvPr>
        </p:nvSpPr>
        <p:spPr>
          <a:xfrm>
            <a:off x="830264" y="2770680"/>
            <a:ext cx="7959725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）热量是一个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过程量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，只有发生热传递的时候才有热量，不能说 </a:t>
            </a:r>
            <a:endParaRPr kumimoji="1" lang="en-US" altLang="zh-CN" sz="2000" b="1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    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“含有”“具有”，只能说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“吸收” 或者“放出”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6391" name="矩形 9"/>
          <p:cNvSpPr/>
          <p:nvPr>
            <p:custDataLst>
              <p:tags r:id="rId6"/>
            </p:custDataLst>
          </p:nvPr>
        </p:nvSpPr>
        <p:spPr>
          <a:xfrm>
            <a:off x="830264" y="1879479"/>
            <a:ext cx="7737475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）定义：在热传递过程中，物体内能改变的多少叫热量，用字母   </a:t>
            </a:r>
            <a:endParaRPr lang="en-US" altLang="zh-CN" sz="2000" b="1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           Q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表示，单位是焦耳（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J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8475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/>
      <p:bldP spid="16388" grpId="0" animBg="1"/>
      <p:bldP spid="16389" grpId="0" animBg="1"/>
      <p:bldP spid="16390" grpId="0" animBg="1"/>
      <p:bldP spid="163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>
            <p:custDataLst>
              <p:tags r:id="rId1"/>
            </p:custDataLst>
          </p:nvPr>
        </p:nvSpPr>
        <p:spPr>
          <a:xfrm>
            <a:off x="796926" y="1287467"/>
            <a:ext cx="7896225" cy="1018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）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燃料的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燃烧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是一种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化学变化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，在燃烧过程中将燃料的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化学能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转化为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内能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</a:p>
        </p:txBody>
      </p:sp>
      <p:sp>
        <p:nvSpPr>
          <p:cNvPr id="17411" name="文本框 2"/>
          <p:cNvSpPr txBox="1"/>
          <p:nvPr>
            <p:custDataLst>
              <p:tags r:id="rId2"/>
            </p:custDataLst>
          </p:nvPr>
        </p:nvSpPr>
        <p:spPr>
          <a:xfrm>
            <a:off x="727075" y="385127"/>
            <a:ext cx="3297238" cy="463106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、燃料的热值：</a:t>
            </a:r>
          </a:p>
        </p:txBody>
      </p:sp>
      <p:sp>
        <p:nvSpPr>
          <p:cNvPr id="17412" name="Text Box 5"/>
          <p:cNvSpPr/>
          <p:nvPr>
            <p:custDataLst>
              <p:tags r:id="rId3"/>
            </p:custDataLst>
          </p:nvPr>
        </p:nvSpPr>
        <p:spPr>
          <a:xfrm>
            <a:off x="727076" y="918255"/>
            <a:ext cx="820737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）燃料分类：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固体燃料、液体燃料、气体燃料。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7413" name="Text Box 11"/>
          <p:cNvSpPr/>
          <p:nvPr>
            <p:custDataLst>
              <p:tags r:id="rId4"/>
            </p:custDataLst>
          </p:nvPr>
        </p:nvSpPr>
        <p:spPr>
          <a:xfrm>
            <a:off x="582613" y="2196173"/>
            <a:ext cx="9144000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 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（</a:t>
            </a:r>
            <a:r>
              <a:rPr kumimoji="1"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3</a:t>
            </a:r>
            <a:r>
              <a:rPr kumimoji="1"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）热值：</a:t>
            </a:r>
            <a:endParaRPr kumimoji="1" lang="en-US" altLang="zh-CN" sz="20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7414" name="矩形 6"/>
          <p:cNvSpPr/>
          <p:nvPr>
            <p:custDataLst>
              <p:tags r:id="rId5"/>
            </p:custDataLst>
          </p:nvPr>
        </p:nvSpPr>
        <p:spPr>
          <a:xfrm>
            <a:off x="996950" y="2597213"/>
            <a:ext cx="7696200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a.</a:t>
            </a:r>
            <a:r>
              <a:rPr kumimoji="1"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定义：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燃料完全燃烧放出的热量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Q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与燃料质量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m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的比，叫做这种燃料的</a:t>
            </a:r>
            <a:r>
              <a:rPr kumimoji="1" lang="zh-CN" altLang="en-US" sz="2000" b="1">
                <a:solidFill>
                  <a:srgbClr val="FF0066"/>
                </a:solidFill>
                <a:latin typeface="宋体" charset="-122"/>
                <a:ea typeface="宋体" charset="-122"/>
              </a:rPr>
              <a:t>热值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，热值用符号</a:t>
            </a:r>
            <a:r>
              <a:rPr kumimoji="1" lang="en-US" altLang="zh-CN" sz="2000" b="1" i="1">
                <a:solidFill>
                  <a:srgbClr val="FF0066"/>
                </a:solidFill>
                <a:latin typeface="宋体" charset="-122"/>
                <a:ea typeface="宋体" charset="-122"/>
              </a:rPr>
              <a:t>q</a:t>
            </a:r>
            <a:r>
              <a:rPr kumimoji="1" lang="en-US" altLang="zh-CN" sz="2000" b="1">
                <a:solidFill>
                  <a:srgbClr val="FF0066"/>
                </a:solidFill>
                <a:latin typeface="宋体" charset="-122"/>
                <a:ea typeface="宋体" charset="-122"/>
              </a:rPr>
              <a:t> 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表示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7415" name="矩形 7"/>
          <p:cNvSpPr/>
          <p:nvPr>
            <p:custDataLst>
              <p:tags r:id="rId6"/>
            </p:custDataLst>
          </p:nvPr>
        </p:nvSpPr>
        <p:spPr>
          <a:xfrm>
            <a:off x="1066800" y="3531383"/>
            <a:ext cx="1270000" cy="5554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b.</a:t>
            </a:r>
            <a:r>
              <a:rPr kumimoji="1" lang="zh-CN" altLang="en-US" sz="2000" b="1">
                <a:solidFill>
                  <a:srgbClr val="0039AC"/>
                </a:solidFill>
                <a:latin typeface="宋体" charset="-122"/>
                <a:ea typeface="宋体" charset="-122"/>
              </a:rPr>
              <a:t>公式：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grpSp>
        <p:nvGrpSpPr>
          <p:cNvPr id="17416" name="组合 22"/>
          <p:cNvGrpSpPr>
            <a:grpSpLocks/>
          </p:cNvGrpSpPr>
          <p:nvPr/>
        </p:nvGrpSpPr>
        <p:grpSpPr bwMode="auto">
          <a:xfrm>
            <a:off x="1325564" y="4086791"/>
            <a:ext cx="1050925" cy="641347"/>
            <a:chOff x="1361206" y="4002678"/>
            <a:chExt cx="1073733" cy="640699"/>
          </a:xfrm>
        </p:grpSpPr>
        <p:grpSp>
          <p:nvGrpSpPr>
            <p:cNvPr id="17417" name="组合 20"/>
            <p:cNvGrpSpPr>
              <a:grpSpLocks/>
            </p:cNvGrpSpPr>
            <p:nvPr/>
          </p:nvGrpSpPr>
          <p:grpSpPr bwMode="auto">
            <a:xfrm>
              <a:off x="1361206" y="4002678"/>
              <a:ext cx="834736" cy="553995"/>
              <a:chOff x="1361206" y="4002678"/>
              <a:chExt cx="834736" cy="553995"/>
            </a:xfrm>
          </p:grpSpPr>
          <p:sp>
            <p:nvSpPr>
              <p:cNvPr id="17418" name="文本框 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361206" y="4187097"/>
                <a:ext cx="825573" cy="36883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 lIns="45719" tIns="45719" rIns="45719" bIns="45719">
                <a:spAutoFit/>
              </a:bodyPr>
              <a:lstStyle/>
              <a:p>
                <a:pPr eaLnBrk="0" hangingPunct="0"/>
                <a:r>
                  <a:rPr lang="en-US" altLang="zh-CN" b="1" i="1">
                    <a:solidFill>
                      <a:srgbClr val="000000"/>
                    </a:solidFill>
                    <a:latin typeface="宋体" charset="-122"/>
                    <a:ea typeface="宋体" charset="-122"/>
                  </a:rPr>
                  <a:t>q </a:t>
                </a:r>
                <a:r>
                  <a:rPr lang="en-US" altLang="zh-CN" b="1">
                    <a:solidFill>
                      <a:srgbClr val="000000"/>
                    </a:solidFill>
                    <a:latin typeface="宋体" charset="-122"/>
                    <a:ea typeface="宋体" charset="-122"/>
                  </a:rPr>
                  <a:t>=</a:t>
                </a:r>
                <a:endParaRPr lang="zh-CN" altLang="en-US" b="1">
                  <a:solidFill>
                    <a:srgbClr val="000000"/>
                  </a:solidFill>
                  <a:latin typeface="宋体" charset="-122"/>
                  <a:ea typeface="宋体" charset="-122"/>
                </a:endParaRPr>
              </a:p>
            </p:txBody>
          </p:sp>
          <p:sp>
            <p:nvSpPr>
              <p:cNvPr id="17419" name="文本框 11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773182" y="4002678"/>
                <a:ext cx="423329" cy="368839"/>
              </a:xfrm>
              <a:prstGeom prst="rect">
                <a:avLst/>
              </a:prstGeom>
              <a:noFill/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</p:spPr>
            <p:txBody>
              <a:bodyPr lIns="45719" tIns="45719" rIns="45719" bIns="45719">
                <a:spAutoFit/>
              </a:bodyPr>
              <a:lstStyle/>
              <a:p>
                <a:pPr eaLnBrk="0" hangingPunct="0"/>
                <a:r>
                  <a:rPr lang="en-US" altLang="zh-CN" b="1" i="1">
                    <a:solidFill>
                      <a:srgbClr val="000000"/>
                    </a:solidFill>
                    <a:latin typeface="宋体" charset="-122"/>
                    <a:ea typeface="宋体" charset="-122"/>
                  </a:rPr>
                  <a:t>Q</a:t>
                </a:r>
                <a:endParaRPr lang="zh-CN" altLang="en-US" sz="2000" b="1" i="1">
                  <a:solidFill>
                    <a:srgbClr val="000000"/>
                  </a:solidFill>
                  <a:latin typeface="宋体" charset="-122"/>
                  <a:ea typeface="宋体" charset="-122"/>
                </a:endParaRPr>
              </a:p>
            </p:txBody>
          </p:sp>
          <p:sp>
            <p:nvSpPr>
              <p:cNvPr id="17420" name="直接连接符 17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784535" y="4371517"/>
                <a:ext cx="201122" cy="0"/>
              </a:xfrm>
              <a:prstGeom prst="line">
                <a:avLst/>
              </a:prstGeom>
              <a:noFill/>
              <a:ln w="19050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21" name="文本框 19"/>
            <p:cNvSpPr txBox="1"/>
            <p:nvPr>
              <p:custDataLst>
                <p:tags r:id="rId8"/>
              </p:custDataLst>
            </p:nvPr>
          </p:nvSpPr>
          <p:spPr>
            <a:xfrm>
              <a:off x="1773182" y="4274538"/>
              <a:ext cx="661757" cy="36883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</p:spPr>
          <p:txBody>
            <a:bodyPr lIns="45719" tIns="45719" rIns="45719" bIns="45719">
              <a:spAutoFit/>
            </a:bodyPr>
            <a:lstStyle/>
            <a:p>
              <a:pPr eaLnBrk="0" hangingPunct="0"/>
              <a:r>
                <a:rPr lang="en-US" altLang="zh-CN" i="1">
                  <a:solidFill>
                    <a:srgbClr val="000000"/>
                  </a:solidFill>
                  <a:latin typeface="宋体" charset="-122"/>
                  <a:ea typeface="宋体" charset="-122"/>
                </a:rPr>
                <a:t>m</a:t>
              </a:r>
              <a:endParaRPr lang="zh-CN" altLang="en-US" i="1">
                <a:solidFill>
                  <a:srgbClr val="000000"/>
                </a:solidFill>
                <a:latin typeface="宋体" charset="-122"/>
                <a:ea typeface="宋体" charset="-122"/>
              </a:endParaRPr>
            </a:p>
          </p:txBody>
        </p:sp>
      </p:grpSp>
      <p:sp>
        <p:nvSpPr>
          <p:cNvPr id="17422" name="Text Box 16"/>
          <p:cNvSpPr/>
          <p:nvPr>
            <p:custDataLst>
              <p:tags r:id="rId7"/>
            </p:custDataLst>
          </p:nvPr>
        </p:nvSpPr>
        <p:spPr>
          <a:xfrm>
            <a:off x="2336801" y="3682568"/>
            <a:ext cx="6264275" cy="1203121"/>
          </a:xfrm>
          <a:prstGeom prst="rect">
            <a:avLst/>
          </a:prstGeom>
          <a:solidFill>
            <a:srgbClr val="FFFF99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1pPr>
            <a:lvl2pPr marL="782638" indent="-325438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2pPr>
            <a:lvl3pPr marL="1219200" indent="-304800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3pPr>
            <a:lvl4pPr marL="17367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4pPr>
            <a:lvl5pPr marL="2193925" indent="-365125" algn="l" defTabSz="914400" rtl="0" eaLnBrk="0" fontAlgn="base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200" b="0" i="0" u="none" baseline="0">
                <a:solidFill>
                  <a:schemeClr val="tx1"/>
                </a:solidFill>
                <a:latin typeface="Arial"/>
                <a:ea typeface="Arial"/>
                <a:cs typeface="Arial"/>
                <a:sym typeface="Arial" pitchFamily="34" charset="0"/>
              </a:defRPr>
            </a:lvl5pPr>
            <a:lvl6pPr marL="2692400" indent="-406400">
              <a:spcBef>
                <a:spcPts val="700"/>
              </a:spcBef>
              <a:buSzTx/>
              <a:buChar char="•"/>
              <a:defRPr lang="zh-CN" altLang="en-US" sz="3200">
                <a:latin typeface="Arial"/>
                <a:ea typeface="Arial"/>
                <a:cs typeface="Arial"/>
                <a:sym typeface="Arial"/>
              </a:defRPr>
            </a:lvl6pPr>
            <a:lvl7pPr marL="3149600" indent="-406400">
              <a:spcBef>
                <a:spcPts val="700"/>
              </a:spcBef>
              <a:buSzTx/>
              <a:buChar char="•"/>
              <a:defRPr lang="zh-CN" altLang="en-US" sz="3200">
                <a:latin typeface="Arial"/>
                <a:ea typeface="Arial"/>
                <a:cs typeface="Arial"/>
                <a:sym typeface="Arial"/>
              </a:defRPr>
            </a:lvl7pPr>
            <a:lvl8pPr marL="3606800" indent="-406400">
              <a:spcBef>
                <a:spcPts val="700"/>
              </a:spcBef>
              <a:buSzTx/>
              <a:buChar char="•"/>
              <a:defRPr lang="zh-CN" altLang="en-US" sz="3200">
                <a:latin typeface="Arial"/>
                <a:ea typeface="Arial"/>
                <a:cs typeface="Arial"/>
                <a:sym typeface="Arial"/>
              </a:defRPr>
            </a:lvl8pPr>
            <a:lvl9pPr marL="4064000" indent="-406400">
              <a:spcBef>
                <a:spcPts val="700"/>
              </a:spcBef>
              <a:buSzTx/>
              <a:buChar char="•"/>
              <a:defRPr lang="zh-CN" altLang="en-US" sz="3200"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ｑ：燃料的热值（单位：</a:t>
            </a: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J/kg</a:t>
            </a: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Q</a:t>
            </a:r>
            <a:r>
              <a:rPr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：燃料完全燃烧释放的热量（单位：</a:t>
            </a: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J</a:t>
            </a: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)</a:t>
            </a:r>
          </a:p>
          <a:p>
            <a:pPr marL="0" indent="0" eaLnBrk="1" hangingPunct="1">
              <a:spcBef>
                <a:spcPct val="50000"/>
              </a:spcBef>
              <a:buFontTx/>
              <a:buNone/>
            </a:pPr>
            <a:r>
              <a:rPr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ｍ：燃料的质量（单位：</a:t>
            </a: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kg</a:t>
            </a:r>
            <a:r>
              <a:rPr lang="en-US" altLang="zh-CN" sz="1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)</a:t>
            </a:r>
            <a:endParaRPr lang="en-US" altLang="zh-CN" sz="1800" b="1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0176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2"/>
          <p:cNvSpPr/>
          <p:nvPr>
            <p:custDataLst>
              <p:tags r:id="rId1"/>
            </p:custDataLst>
          </p:nvPr>
        </p:nvSpPr>
        <p:spPr>
          <a:xfrm>
            <a:off x="463550" y="291232"/>
            <a:ext cx="8369300" cy="14816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c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、热值是燃料的一种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特性</a:t>
            </a:r>
            <a:r>
              <a:rPr lang="zh-CN" altLang="en-US" sz="2000" b="1">
                <a:solidFill>
                  <a:srgbClr val="FF0066"/>
                </a:solidFill>
                <a:latin typeface="宋体" charset="-122"/>
                <a:ea typeface="宋体" charset="-122"/>
              </a:rPr>
              <a:t>，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热值的大小</a:t>
            </a:r>
            <a:r>
              <a:rPr lang="zh-CN" altLang="en-US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只与燃料的种类有关</a:t>
            </a:r>
            <a:r>
              <a:rPr lang="zh-CN" altLang="en-US" sz="2000" b="1">
                <a:solidFill>
                  <a:srgbClr val="FF0066"/>
                </a:solidFill>
                <a:latin typeface="宋体" charset="-122"/>
                <a:ea typeface="宋体" charset="-122"/>
              </a:rPr>
              <a:t>，</a:t>
            </a:r>
            <a:endParaRPr lang="en-US" altLang="zh-CN" sz="2000" b="1">
              <a:solidFill>
                <a:srgbClr val="FF0066"/>
              </a:solidFill>
              <a:latin typeface="宋体" charset="-122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与燃料的质量、燃料是否完全燃烧、放出热量的多少等因素都无关。同种燃料的热值一定相同，不同种燃料的热值一般不同。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8435" name="Text Box 13"/>
          <p:cNvSpPr/>
          <p:nvPr>
            <p:custDataLst>
              <p:tags r:id="rId2"/>
            </p:custDataLst>
          </p:nvPr>
        </p:nvSpPr>
        <p:spPr>
          <a:xfrm>
            <a:off x="463551" y="1699647"/>
            <a:ext cx="8501063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d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、无烟煤的热值为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3.4×10</a:t>
            </a:r>
            <a:r>
              <a:rPr kumimoji="1"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7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J/kg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，其意义是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1kg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的煤在完全燃烧时所放出的热量为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3.4×10</a:t>
            </a:r>
            <a:r>
              <a:rPr kumimoji="1"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7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J</a:t>
            </a:r>
            <a:r>
              <a:rPr kumimoji="1"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r>
              <a:rPr kumimoji="1"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 </a:t>
            </a:r>
            <a:endParaRPr kumimoji="1"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8436" name="文本框 4"/>
          <p:cNvSpPr txBox="1"/>
          <p:nvPr>
            <p:custDataLst>
              <p:tags r:id="rId3"/>
            </p:custDataLst>
          </p:nvPr>
        </p:nvSpPr>
        <p:spPr>
          <a:xfrm>
            <a:off x="463551" y="2646548"/>
            <a:ext cx="4752975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、利用热值计算热量：</a:t>
            </a:r>
          </a:p>
        </p:txBody>
      </p:sp>
      <p:sp>
        <p:nvSpPr>
          <p:cNvPr id="18437" name="文本框 5"/>
          <p:cNvSpPr txBox="1"/>
          <p:nvPr>
            <p:custDataLst>
              <p:tags r:id="rId4"/>
            </p:custDataLst>
          </p:nvPr>
        </p:nvSpPr>
        <p:spPr>
          <a:xfrm>
            <a:off x="3730625" y="2692698"/>
            <a:ext cx="2971800" cy="370804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en-US" altLang="zh-CN" b="1" i="1">
                <a:solidFill>
                  <a:srgbClr val="000000"/>
                </a:solidFill>
                <a:latin typeface="宋体" charset="-122"/>
                <a:ea typeface="宋体" charset="-122"/>
              </a:rPr>
              <a:t>Q </a:t>
            </a:r>
            <a:r>
              <a:rPr lang="en-US" altLang="zh-CN" b="1">
                <a:solidFill>
                  <a:srgbClr val="000000"/>
                </a:solidFill>
                <a:latin typeface="宋体" charset="-122"/>
                <a:ea typeface="宋体" charset="-122"/>
              </a:rPr>
              <a:t>=</a:t>
            </a:r>
            <a:r>
              <a:rPr lang="en-US" altLang="zh-CN" b="1" i="1">
                <a:solidFill>
                  <a:srgbClr val="000000"/>
                </a:solidFill>
                <a:latin typeface="宋体" charset="-122"/>
                <a:ea typeface="宋体" charset="-122"/>
              </a:rPr>
              <a:t>mq</a:t>
            </a:r>
            <a:endParaRPr lang="zh-CN" altLang="en-US" b="1" i="1">
              <a:solidFill>
                <a:srgbClr val="00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18438" name="矩形 6"/>
          <p:cNvSpPr/>
          <p:nvPr>
            <p:custDataLst>
              <p:tags r:id="rId5"/>
            </p:custDataLst>
          </p:nvPr>
        </p:nvSpPr>
        <p:spPr>
          <a:xfrm>
            <a:off x="692151" y="3254474"/>
            <a:ext cx="3789363" cy="37080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计算</a:t>
            </a:r>
            <a:r>
              <a:rPr lang="en-US" altLang="zh-CN" b="1">
                <a:solidFill>
                  <a:srgbClr val="000000"/>
                </a:solidFill>
                <a:latin typeface="宋体" charset="-122"/>
                <a:ea typeface="宋体" charset="-122"/>
              </a:rPr>
              <a:t>4kg</a:t>
            </a:r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柴油完全燃烧释放的热量：</a:t>
            </a:r>
            <a:endParaRPr lang="zh-CN" altLang="en-US" b="1">
              <a:latin typeface="宋体" charset="-122"/>
              <a:ea typeface="宋体" charset="-122"/>
            </a:endParaRPr>
          </a:p>
        </p:txBody>
      </p:sp>
      <p:sp>
        <p:nvSpPr>
          <p:cNvPr id="18439" name="Text Box 6"/>
          <p:cNvSpPr/>
          <p:nvPr>
            <p:custDataLst>
              <p:tags r:id="rId6"/>
            </p:custDataLst>
          </p:nvPr>
        </p:nvSpPr>
        <p:spPr>
          <a:xfrm>
            <a:off x="4310064" y="3197183"/>
            <a:ext cx="4522787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Q = mq=4kg×3.3×10</a:t>
            </a:r>
            <a:r>
              <a:rPr lang="en-US" altLang="zh-CN" sz="24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7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J/kg</a:t>
            </a:r>
            <a:endParaRPr lang="en-US" altLang="zh-CN" sz="2400" b="1">
              <a:latin typeface="宋体" charset="-122"/>
              <a:ea typeface="宋体" charset="-122"/>
            </a:endParaRPr>
          </a:p>
        </p:txBody>
      </p:sp>
      <p:sp>
        <p:nvSpPr>
          <p:cNvPr id="18440" name="Text Box 8"/>
          <p:cNvSpPr/>
          <p:nvPr>
            <p:custDataLst>
              <p:tags r:id="rId7"/>
            </p:custDataLst>
          </p:nvPr>
        </p:nvSpPr>
        <p:spPr>
          <a:xfrm>
            <a:off x="4310063" y="3591857"/>
            <a:ext cx="2216150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0000"/>
                </a:solidFill>
                <a:latin typeface="宋体" charset="-122"/>
                <a:ea typeface="宋体" charset="-122"/>
              </a:rPr>
              <a:t>  </a:t>
            </a:r>
            <a:r>
              <a:rPr lang="en-US" altLang="zh-CN" sz="2400">
                <a:solidFill>
                  <a:srgbClr val="000000"/>
                </a:solidFill>
                <a:latin typeface="宋体" charset="-122"/>
                <a:ea typeface="宋体" charset="-122"/>
              </a:rPr>
              <a:t>=1.32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×10</a:t>
            </a:r>
            <a:r>
              <a:rPr lang="en-US" altLang="zh-CN" sz="24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8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J</a:t>
            </a:r>
            <a:endParaRPr lang="en-US" altLang="zh-CN" sz="2400" b="1">
              <a:latin typeface="宋体" charset="-122"/>
              <a:ea typeface="宋体" charset="-122"/>
            </a:endParaRPr>
          </a:p>
        </p:txBody>
      </p:sp>
      <p:sp>
        <p:nvSpPr>
          <p:cNvPr id="18441" name="文本框 10"/>
          <p:cNvSpPr txBox="1"/>
          <p:nvPr>
            <p:custDataLst>
              <p:tags r:id="rId8"/>
            </p:custDataLst>
          </p:nvPr>
        </p:nvSpPr>
        <p:spPr>
          <a:xfrm>
            <a:off x="692151" y="4045414"/>
            <a:ext cx="1635125" cy="463106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特别注意：</a:t>
            </a:r>
          </a:p>
        </p:txBody>
      </p:sp>
      <p:sp>
        <p:nvSpPr>
          <p:cNvPr id="18442" name="矩形 11"/>
          <p:cNvSpPr/>
          <p:nvPr>
            <p:custDataLst>
              <p:tags r:id="rId9"/>
            </p:custDataLst>
          </p:nvPr>
        </p:nvSpPr>
        <p:spPr>
          <a:xfrm>
            <a:off x="2239963" y="4085200"/>
            <a:ext cx="6356350" cy="64771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燃料放出热量的多少与燃料种类、燃料的多少、燃料是否完全燃烧都有关。</a:t>
            </a:r>
          </a:p>
        </p:txBody>
      </p:sp>
    </p:spTree>
    <p:extLst>
      <p:ext uri="{BB962C8B-B14F-4D97-AF65-F5344CB8AC3E}">
        <p14:creationId xmlns:p14="http://schemas.microsoft.com/office/powerpoint/2010/main" val="3876821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/>
      <p:bldP spid="18435" grpId="0" animBg="1"/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hape 108"/>
          <p:cNvSpPr/>
          <p:nvPr>
            <p:custDataLst>
              <p:tags r:id="rId1"/>
            </p:custDataLst>
          </p:nvPr>
        </p:nvSpPr>
        <p:spPr>
          <a:xfrm>
            <a:off x="174625" y="170283"/>
            <a:ext cx="723900" cy="69863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459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1764" y="211661"/>
            <a:ext cx="809625" cy="5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3</a:t>
            </a:r>
          </a:p>
        </p:txBody>
      </p:sp>
      <p:sp>
        <p:nvSpPr>
          <p:cNvPr id="19460" name="文本框 1"/>
          <p:cNvSpPr txBox="1"/>
          <p:nvPr>
            <p:custDataLst>
              <p:tags r:id="rId3"/>
            </p:custDataLst>
          </p:nvPr>
        </p:nvSpPr>
        <p:spPr>
          <a:xfrm>
            <a:off x="1050926" y="211661"/>
            <a:ext cx="1528763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课堂小结</a:t>
            </a:r>
          </a:p>
        </p:txBody>
      </p:sp>
      <p:cxnSp>
        <p:nvCxnSpPr>
          <p:cNvPr id="19461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08050" y="703412"/>
            <a:ext cx="4668838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9462" name="图片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文本框 14342"/>
          <p:cNvSpPr txBox="1"/>
          <p:nvPr>
            <p:custDataLst>
              <p:tags r:id="rId6"/>
            </p:custDataLst>
          </p:nvPr>
        </p:nvSpPr>
        <p:spPr>
          <a:xfrm>
            <a:off x="1022350" y="1707604"/>
            <a:ext cx="285750" cy="22518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宋体" charset="-122"/>
                <a:ea typeface="宋体" charset="-122"/>
              </a:rPr>
              <a:t>内能和热量</a:t>
            </a:r>
          </a:p>
        </p:txBody>
      </p:sp>
      <p:sp>
        <p:nvSpPr>
          <p:cNvPr id="19464" name="左大括号 1434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81138" y="1244498"/>
            <a:ext cx="207962" cy="3042813"/>
          </a:xfrm>
          <a:prstGeom prst="leftBrace">
            <a:avLst>
              <a:gd name="adj1" fmla="val 8311"/>
              <a:gd name="adj2" fmla="val 50000"/>
            </a:avLst>
          </a:prstGeom>
          <a:noFill/>
          <a:ln w="19050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9" tIns="45719" rIns="91439" bIns="45719"/>
          <a:lstStyle/>
          <a:p>
            <a:pPr eaLnBrk="0" latinLnBrk="1" hangingPunct="0"/>
            <a:endParaRPr lang="zh-CN" altLang="en-US">
              <a:solidFill>
                <a:srgbClr val="000000"/>
              </a:solidFill>
              <a:latin typeface="Helvetica" pitchFamily="34" charset="0"/>
              <a:ea typeface="宋体" charset="-122"/>
            </a:endParaRPr>
          </a:p>
        </p:txBody>
      </p:sp>
      <p:sp>
        <p:nvSpPr>
          <p:cNvPr id="19465" name="文本框 14344"/>
          <p:cNvSpPr txBox="1"/>
          <p:nvPr>
            <p:custDataLst>
              <p:tags r:id="rId8"/>
            </p:custDataLst>
          </p:nvPr>
        </p:nvSpPr>
        <p:spPr>
          <a:xfrm>
            <a:off x="1676400" y="1470481"/>
            <a:ext cx="719138" cy="369212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内能</a:t>
            </a:r>
          </a:p>
        </p:txBody>
      </p:sp>
      <p:sp>
        <p:nvSpPr>
          <p:cNvPr id="19466" name="文本框 14345"/>
          <p:cNvSpPr txBox="1"/>
          <p:nvPr>
            <p:custDataLst>
              <p:tags r:id="rId9"/>
            </p:custDataLst>
          </p:nvPr>
        </p:nvSpPr>
        <p:spPr>
          <a:xfrm>
            <a:off x="1674814" y="2624267"/>
            <a:ext cx="720725" cy="369212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热量</a:t>
            </a:r>
          </a:p>
        </p:txBody>
      </p:sp>
      <p:sp>
        <p:nvSpPr>
          <p:cNvPr id="19467" name="文本框 14346"/>
          <p:cNvSpPr txBox="1"/>
          <p:nvPr>
            <p:custDataLst>
              <p:tags r:id="rId10"/>
            </p:custDataLst>
          </p:nvPr>
        </p:nvSpPr>
        <p:spPr>
          <a:xfrm>
            <a:off x="1682751" y="3738269"/>
            <a:ext cx="703263" cy="370803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热值</a:t>
            </a:r>
          </a:p>
        </p:txBody>
      </p:sp>
      <p:sp>
        <p:nvSpPr>
          <p:cNvPr id="19468" name="文本框 14347"/>
          <p:cNvSpPr txBox="1"/>
          <p:nvPr>
            <p:custDataLst>
              <p:tags r:id="rId11"/>
            </p:custDataLst>
          </p:nvPr>
        </p:nvSpPr>
        <p:spPr>
          <a:xfrm>
            <a:off x="3154364" y="1066258"/>
            <a:ext cx="2473325" cy="37080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定义</a:t>
            </a:r>
          </a:p>
        </p:txBody>
      </p:sp>
      <p:sp>
        <p:nvSpPr>
          <p:cNvPr id="19469" name="文本框 14348"/>
          <p:cNvSpPr txBox="1"/>
          <p:nvPr>
            <p:custDataLst>
              <p:tags r:id="rId12"/>
            </p:custDataLst>
          </p:nvPr>
        </p:nvSpPr>
        <p:spPr>
          <a:xfrm>
            <a:off x="3154364" y="1460932"/>
            <a:ext cx="2473325" cy="37080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一切物体都具有内能</a:t>
            </a:r>
          </a:p>
        </p:txBody>
      </p:sp>
      <p:sp>
        <p:nvSpPr>
          <p:cNvPr id="19470" name="文本框 14350"/>
          <p:cNvSpPr txBox="1"/>
          <p:nvPr>
            <p:custDataLst>
              <p:tags r:id="rId13"/>
            </p:custDataLst>
          </p:nvPr>
        </p:nvSpPr>
        <p:spPr>
          <a:xfrm>
            <a:off x="3136901" y="3017350"/>
            <a:ext cx="1751013" cy="37080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计算：</a:t>
            </a:r>
            <a:r>
              <a:rPr lang="en-US" altLang="zh-CN" b="1">
                <a:solidFill>
                  <a:srgbClr val="000000"/>
                </a:solidFill>
                <a:latin typeface="宋体" charset="-122"/>
                <a:ea typeface="宋体" charset="-122"/>
              </a:rPr>
              <a:t>Q=mq</a:t>
            </a:r>
            <a:endParaRPr lang="zh-CN" altLang="en-US" b="1">
              <a:solidFill>
                <a:srgbClr val="000000"/>
              </a:solidFill>
              <a:latin typeface="宋体" charset="-122"/>
              <a:ea typeface="宋体" charset="-122"/>
            </a:endParaRPr>
          </a:p>
        </p:txBody>
      </p:sp>
      <p:grpSp>
        <p:nvGrpSpPr>
          <p:cNvPr id="19471" name="组合 62"/>
          <p:cNvGrpSpPr>
            <a:grpSpLocks/>
          </p:cNvGrpSpPr>
          <p:nvPr/>
        </p:nvGrpSpPr>
        <p:grpSpPr bwMode="auto">
          <a:xfrm>
            <a:off x="2471738" y="2524007"/>
            <a:ext cx="665162" cy="663627"/>
            <a:chOff x="2785486" y="2686917"/>
            <a:chExt cx="727580" cy="497257"/>
          </a:xfrm>
        </p:grpSpPr>
        <p:sp>
          <p:nvSpPr>
            <p:cNvPr id="19472" name="直接连接符 63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V="1">
              <a:off x="2785486" y="2895598"/>
              <a:ext cx="600818" cy="5962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直接连接符 64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H="1" flipV="1">
              <a:off x="3393250" y="2686917"/>
              <a:ext cx="119816" cy="2385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直接连接符 65"/>
            <p:cNvSpPr>
              <a:spLocks noChangeShapeType="1"/>
            </p:cNvSpPr>
            <p:nvPr>
              <p:custDataLst>
                <p:tags r:id="rId37"/>
              </p:custDataLst>
            </p:nvPr>
          </p:nvSpPr>
          <p:spPr bwMode="auto">
            <a:xfrm flipH="1" flipV="1">
              <a:off x="3386304" y="3174634"/>
              <a:ext cx="118080" cy="2385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直接连接符 66"/>
            <p:cNvSpPr>
              <a:spLocks noChangeShapeType="1"/>
            </p:cNvSpPr>
            <p:nvPr>
              <p:custDataLst>
                <p:tags r:id="rId38"/>
              </p:custDataLst>
            </p:nvPr>
          </p:nvSpPr>
          <p:spPr bwMode="auto">
            <a:xfrm>
              <a:off x="3393250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6" name="矩形 1436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162300" y="3504327"/>
            <a:ext cx="649288" cy="370804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charset="-122"/>
                <a:ea typeface="宋体" charset="-122"/>
              </a:rPr>
              <a:t>定义</a:t>
            </a:r>
          </a:p>
        </p:txBody>
      </p:sp>
      <p:grpSp>
        <p:nvGrpSpPr>
          <p:cNvPr id="19477" name="组合 9"/>
          <p:cNvGrpSpPr>
            <a:grpSpLocks/>
          </p:cNvGrpSpPr>
          <p:nvPr/>
        </p:nvGrpSpPr>
        <p:grpSpPr bwMode="auto">
          <a:xfrm>
            <a:off x="2403476" y="1225401"/>
            <a:ext cx="758825" cy="886427"/>
            <a:chOff x="2403666" y="1222626"/>
            <a:chExt cx="758571" cy="884238"/>
          </a:xfrm>
        </p:grpSpPr>
        <p:sp>
          <p:nvSpPr>
            <p:cNvPr id="19478" name="直接连接符 47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flipV="1">
              <a:off x="2403666" y="1671889"/>
              <a:ext cx="614157" cy="11112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79" name="组合 8"/>
            <p:cNvGrpSpPr>
              <a:grpSpLocks/>
            </p:cNvGrpSpPr>
            <p:nvPr/>
          </p:nvGrpSpPr>
          <p:grpSpPr bwMode="auto">
            <a:xfrm>
              <a:off x="3032187" y="1222626"/>
              <a:ext cx="130050" cy="884238"/>
              <a:chOff x="3279206" y="1146172"/>
              <a:chExt cx="130050" cy="884238"/>
            </a:xfrm>
          </p:grpSpPr>
          <p:grpSp>
            <p:nvGrpSpPr>
              <p:cNvPr id="19480" name="组合 2"/>
              <p:cNvGrpSpPr>
                <a:grpSpLocks/>
              </p:cNvGrpSpPr>
              <p:nvPr/>
            </p:nvGrpSpPr>
            <p:grpSpPr bwMode="auto">
              <a:xfrm>
                <a:off x="3279206" y="1146172"/>
                <a:ext cx="130050" cy="884238"/>
                <a:chOff x="3279206" y="1146172"/>
                <a:chExt cx="130050" cy="884238"/>
              </a:xfrm>
            </p:grpSpPr>
            <p:sp>
              <p:nvSpPr>
                <p:cNvPr id="19481" name="直接连接符 48"/>
                <p:cNvSpPr>
                  <a:spLocks noChangeShapeType="1"/>
                </p:cNvSpPr>
                <p:nvPr>
                  <p:custDataLst>
                    <p:tags r:id="rId32"/>
                  </p:custDataLst>
                </p:nvPr>
              </p:nvSpPr>
              <p:spPr bwMode="auto">
                <a:xfrm flipH="1" flipV="1">
                  <a:off x="3287060" y="1146172"/>
                  <a:ext cx="122196" cy="4763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2" name="直接连接符 49"/>
                <p:cNvSpPr>
                  <a:spLocks noChangeShapeType="1"/>
                </p:cNvSpPr>
                <p:nvPr>
                  <p:custDataLst>
                    <p:tags r:id="rId33"/>
                  </p:custDataLst>
                </p:nvPr>
              </p:nvSpPr>
              <p:spPr bwMode="auto">
                <a:xfrm flipH="1" flipV="1">
                  <a:off x="3279125" y="2012947"/>
                  <a:ext cx="122197" cy="4763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3" name="直接连接符 50"/>
                <p:cNvSpPr>
                  <a:spLocks noChangeShapeType="1"/>
                </p:cNvSpPr>
                <p:nvPr>
                  <p:custDataLst>
                    <p:tags r:id="rId34"/>
                  </p:custDataLst>
                </p:nvPr>
              </p:nvSpPr>
              <p:spPr bwMode="auto">
                <a:xfrm>
                  <a:off x="3287060" y="1146172"/>
                  <a:ext cx="0" cy="884238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484" name="直接连接符 52"/>
              <p:cNvSpPr>
                <a:spLocks noChangeShapeType="1"/>
              </p:cNvSpPr>
              <p:nvPr>
                <p:custDataLst>
                  <p:tags r:id="rId31"/>
                </p:custDataLst>
              </p:nvPr>
            </p:nvSpPr>
            <p:spPr bwMode="auto">
              <a:xfrm flipV="1">
                <a:off x="3279125" y="1595435"/>
                <a:ext cx="125371" cy="3175"/>
              </a:xfrm>
              <a:prstGeom prst="line">
                <a:avLst/>
              </a:prstGeom>
              <a:noFill/>
              <a:ln w="222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85" name="文本框 54"/>
          <p:cNvSpPr txBox="1"/>
          <p:nvPr>
            <p:custDataLst>
              <p:tags r:id="rId15"/>
            </p:custDataLst>
          </p:nvPr>
        </p:nvSpPr>
        <p:spPr>
          <a:xfrm>
            <a:off x="3162301" y="1877887"/>
            <a:ext cx="2473325" cy="37080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改变物体内能的方式</a:t>
            </a:r>
          </a:p>
        </p:txBody>
      </p:sp>
      <p:grpSp>
        <p:nvGrpSpPr>
          <p:cNvPr id="19486" name="组合 67"/>
          <p:cNvGrpSpPr>
            <a:grpSpLocks/>
          </p:cNvGrpSpPr>
          <p:nvPr/>
        </p:nvGrpSpPr>
        <p:grpSpPr bwMode="auto">
          <a:xfrm>
            <a:off x="5611814" y="1783993"/>
            <a:ext cx="498475" cy="498117"/>
            <a:chOff x="2785486" y="2686917"/>
            <a:chExt cx="727580" cy="497257"/>
          </a:xfrm>
        </p:grpSpPr>
        <p:sp>
          <p:nvSpPr>
            <p:cNvPr id="19487" name="直接连接符 60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2785486" y="2895034"/>
              <a:ext cx="600137" cy="6355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直接连接符 61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H="1" flipV="1">
              <a:off x="3394891" y="2686917"/>
              <a:ext cx="118175" cy="317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直接连接符 62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H="1" flipV="1">
              <a:off x="3385623" y="3174642"/>
              <a:ext cx="120491" cy="1589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直接连接符 67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>
              <a:off x="3394891" y="2686917"/>
              <a:ext cx="0" cy="497257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91" name="矩形 1435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143626" y="1578698"/>
            <a:ext cx="881063" cy="370804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charset="-122"/>
                <a:ea typeface="宋体" charset="-122"/>
              </a:rPr>
              <a:t>热传递</a:t>
            </a:r>
          </a:p>
        </p:txBody>
      </p:sp>
      <p:sp>
        <p:nvSpPr>
          <p:cNvPr id="19492" name="矩形 1435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143625" y="2019525"/>
            <a:ext cx="649288" cy="37080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charset="-122"/>
                <a:ea typeface="宋体" charset="-122"/>
              </a:rPr>
              <a:t>做功</a:t>
            </a:r>
          </a:p>
        </p:txBody>
      </p:sp>
      <p:sp>
        <p:nvSpPr>
          <p:cNvPr id="19493" name="文本框 78"/>
          <p:cNvSpPr txBox="1"/>
          <p:nvPr>
            <p:custDataLst>
              <p:tags r:id="rId18"/>
            </p:custDataLst>
          </p:nvPr>
        </p:nvSpPr>
        <p:spPr>
          <a:xfrm>
            <a:off x="3144838" y="2369639"/>
            <a:ext cx="1079500" cy="369212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定义</a:t>
            </a:r>
          </a:p>
        </p:txBody>
      </p:sp>
      <p:sp>
        <p:nvSpPr>
          <p:cNvPr id="19494" name="矩形 1436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171825" y="3959476"/>
            <a:ext cx="649288" cy="370804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charset="-122"/>
                <a:ea typeface="宋体" charset="-122"/>
              </a:rPr>
              <a:t>意义</a:t>
            </a:r>
          </a:p>
        </p:txBody>
      </p:sp>
      <p:grpSp>
        <p:nvGrpSpPr>
          <p:cNvPr id="19495" name="组合 10"/>
          <p:cNvGrpSpPr>
            <a:grpSpLocks/>
          </p:cNvGrpSpPr>
          <p:nvPr/>
        </p:nvGrpSpPr>
        <p:grpSpPr bwMode="auto">
          <a:xfrm>
            <a:off x="2378075" y="3601406"/>
            <a:ext cx="736600" cy="886426"/>
            <a:chOff x="2392557" y="3467373"/>
            <a:chExt cx="736410" cy="884238"/>
          </a:xfrm>
        </p:grpSpPr>
        <p:grpSp>
          <p:nvGrpSpPr>
            <p:cNvPr id="19496" name="组合 84"/>
            <p:cNvGrpSpPr>
              <a:grpSpLocks/>
            </p:cNvGrpSpPr>
            <p:nvPr/>
          </p:nvGrpSpPr>
          <p:grpSpPr bwMode="auto">
            <a:xfrm>
              <a:off x="2998917" y="3467373"/>
              <a:ext cx="130050" cy="884238"/>
              <a:chOff x="3279206" y="1146172"/>
              <a:chExt cx="130050" cy="884238"/>
            </a:xfrm>
          </p:grpSpPr>
          <p:grpSp>
            <p:nvGrpSpPr>
              <p:cNvPr id="19497" name="组合 85"/>
              <p:cNvGrpSpPr>
                <a:grpSpLocks/>
              </p:cNvGrpSpPr>
              <p:nvPr/>
            </p:nvGrpSpPr>
            <p:grpSpPr bwMode="auto">
              <a:xfrm>
                <a:off x="3279206" y="1146172"/>
                <a:ext cx="130050" cy="884238"/>
                <a:chOff x="3279206" y="1146172"/>
                <a:chExt cx="130050" cy="884238"/>
              </a:xfrm>
            </p:grpSpPr>
            <p:sp>
              <p:nvSpPr>
                <p:cNvPr id="19498" name="直接连接符 87"/>
                <p:cNvSpPr>
                  <a:spLocks noChangeShapeType="1"/>
                </p:cNvSpPr>
                <p:nvPr>
                  <p:custDataLst>
                    <p:tags r:id="rId23"/>
                  </p:custDataLst>
                </p:nvPr>
              </p:nvSpPr>
              <p:spPr bwMode="auto">
                <a:xfrm flipH="1" flipV="1">
                  <a:off x="3287051" y="1146172"/>
                  <a:ext cx="122205" cy="4762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99" name="直接连接符 88"/>
                <p:cNvSpPr>
                  <a:spLocks noChangeShapeType="1"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 flipH="1" flipV="1">
                  <a:off x="3279115" y="2012948"/>
                  <a:ext cx="122206" cy="4762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00" name="直接连接符 89"/>
                <p:cNvSpPr>
                  <a:spLocks noChangeShapeType="1"/>
                </p:cNvSpPr>
                <p:nvPr>
                  <p:custDataLst>
                    <p:tags r:id="rId25"/>
                  </p:custDataLst>
                </p:nvPr>
              </p:nvSpPr>
              <p:spPr bwMode="auto">
                <a:xfrm>
                  <a:off x="3287051" y="1146172"/>
                  <a:ext cx="0" cy="884238"/>
                </a:xfrm>
                <a:prstGeom prst="line">
                  <a:avLst/>
                </a:prstGeom>
                <a:noFill/>
                <a:ln w="22225" algn="ctr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01" name="直接连接符 86"/>
              <p:cNvSpPr>
                <a:spLocks noChangeShapeType="1"/>
              </p:cNvSpPr>
              <p:nvPr>
                <p:custDataLst>
                  <p:tags r:id="rId22"/>
                </p:custDataLst>
              </p:nvPr>
            </p:nvSpPr>
            <p:spPr bwMode="auto">
              <a:xfrm flipV="1">
                <a:off x="3279115" y="1595435"/>
                <a:ext cx="125380" cy="3175"/>
              </a:xfrm>
              <a:prstGeom prst="line">
                <a:avLst/>
              </a:prstGeom>
              <a:noFill/>
              <a:ln w="222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02" name="直接连接符 90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2392557" y="3916636"/>
              <a:ext cx="614205" cy="9525"/>
            </a:xfrm>
            <a:prstGeom prst="line">
              <a:avLst/>
            </a:prstGeom>
            <a:noFill/>
            <a:ln w="22225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03" name="矩形 14361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171825" y="4403486"/>
            <a:ext cx="649288" cy="369212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latin typeface="宋体" charset="-122"/>
                <a:ea typeface="宋体" charset="-122"/>
              </a:rPr>
              <a:t>特性</a:t>
            </a:r>
          </a:p>
        </p:txBody>
      </p:sp>
    </p:spTree>
    <p:extLst>
      <p:ext uri="{BB962C8B-B14F-4D97-AF65-F5344CB8AC3E}">
        <p14:creationId xmlns:p14="http://schemas.microsoft.com/office/powerpoint/2010/main" val="1797918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hape 108"/>
          <p:cNvSpPr/>
          <p:nvPr>
            <p:custDataLst>
              <p:tags r:id="rId1"/>
            </p:custDataLst>
          </p:nvPr>
        </p:nvSpPr>
        <p:spPr>
          <a:xfrm>
            <a:off x="174625" y="170283"/>
            <a:ext cx="723900" cy="698637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483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1764" y="211661"/>
            <a:ext cx="809625" cy="5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4</a:t>
            </a:r>
          </a:p>
        </p:txBody>
      </p:sp>
      <p:sp>
        <p:nvSpPr>
          <p:cNvPr id="20484" name="文本框 1"/>
          <p:cNvSpPr txBox="1"/>
          <p:nvPr>
            <p:custDataLst>
              <p:tags r:id="rId3"/>
            </p:custDataLst>
          </p:nvPr>
        </p:nvSpPr>
        <p:spPr>
          <a:xfrm>
            <a:off x="1050926" y="211661"/>
            <a:ext cx="1528763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典例分析</a:t>
            </a:r>
          </a:p>
        </p:txBody>
      </p:sp>
      <p:cxnSp>
        <p:nvCxnSpPr>
          <p:cNvPr id="20485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08050" y="703412"/>
            <a:ext cx="4668838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486" name="图片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矩形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08051" y="771844"/>
            <a:ext cx="6804025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 b="1">
                <a:solidFill>
                  <a:srgbClr val="FF0000"/>
                </a:solidFill>
                <a:latin typeface="宋体" charset="-122"/>
                <a:ea typeface="宋体" charset="-122"/>
              </a:rPr>
              <a:t>考点一：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ea typeface="宋体" charset="-122"/>
              </a:rPr>
              <a:t>内能</a:t>
            </a:r>
            <a:endParaRPr lang="zh-CN" altLang="zh-CN" sz="28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20488" name="矩形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6714" y="1314521"/>
            <a:ext cx="2212975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20489" name="矩形 5"/>
          <p:cNvSpPr/>
          <p:nvPr>
            <p:custDataLst>
              <p:tags r:id="rId8"/>
            </p:custDataLst>
          </p:nvPr>
        </p:nvSpPr>
        <p:spPr>
          <a:xfrm>
            <a:off x="679450" y="1596204"/>
            <a:ext cx="8180388" cy="34247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2020·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山东临沂）关于温度，热量和内能，下列说法正确的是（　　）</a:t>
            </a:r>
            <a:endParaRPr lang="zh-CN" altLang="zh-CN" sz="24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A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0℃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的冰块内能为零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	   </a:t>
            </a: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B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．温度高的物体含有的热量多</a:t>
            </a:r>
            <a:endParaRPr lang="zh-CN" altLang="zh-CN" sz="24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C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．热传递的方向由内能大小决定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	</a:t>
            </a: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D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．物体吸收热量温度不一定升高</a:t>
            </a:r>
            <a:endParaRPr lang="zh-CN" altLang="zh-CN" sz="2400">
              <a:latin typeface="宋体" charset="-122"/>
              <a:ea typeface="宋体" charset="-122"/>
            </a:endParaRPr>
          </a:p>
        </p:txBody>
      </p:sp>
      <p:sp>
        <p:nvSpPr>
          <p:cNvPr id="20490" name="矩形 3"/>
          <p:cNvSpPr/>
          <p:nvPr>
            <p:custDataLst>
              <p:tags r:id="rId9"/>
            </p:custDataLst>
          </p:nvPr>
        </p:nvSpPr>
        <p:spPr>
          <a:xfrm>
            <a:off x="1870076" y="2293251"/>
            <a:ext cx="493713" cy="46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D </a:t>
            </a:r>
            <a:endParaRPr lang="zh-CN" altLang="en-US" sz="2400" b="1">
              <a:solidFill>
                <a:srgbClr val="FF0000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2322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hape 108"/>
          <p:cNvSpPr/>
          <p:nvPr>
            <p:custDataLst>
              <p:tags r:id="rId1"/>
            </p:custDataLst>
          </p:nvPr>
        </p:nvSpPr>
        <p:spPr>
          <a:xfrm>
            <a:off x="217489" y="148003"/>
            <a:ext cx="725487" cy="70022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75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4626" y="189381"/>
            <a:ext cx="811213" cy="58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1</a:t>
            </a:r>
          </a:p>
        </p:txBody>
      </p:sp>
      <p:sp>
        <p:nvSpPr>
          <p:cNvPr id="3076" name="文本框 1"/>
          <p:cNvSpPr txBox="1"/>
          <p:nvPr>
            <p:custDataLst>
              <p:tags r:id="rId3"/>
            </p:custDataLst>
          </p:nvPr>
        </p:nvSpPr>
        <p:spPr>
          <a:xfrm>
            <a:off x="1095376" y="189381"/>
            <a:ext cx="1528763" cy="5251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课堂导入</a:t>
            </a:r>
          </a:p>
        </p:txBody>
      </p:sp>
      <p:cxnSp>
        <p:nvCxnSpPr>
          <p:cNvPr id="3077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50914" y="681132"/>
            <a:ext cx="4668837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078" name="图片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9439" y="3442263"/>
            <a:ext cx="75469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“热”是一种能量吗？它能做功吗？</a:t>
            </a:r>
            <a:r>
              <a:rPr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自古以来，人们就在不断地寻找与热有关的某种能量。</a:t>
            </a:r>
            <a:endParaRPr lang="zh-CN" altLang="en-US" sz="2000" b="1">
              <a:latin typeface="Times New Roman" pitchFamily="18" charset="0"/>
              <a:ea typeface="宋体" charset="-122"/>
            </a:endParaRPr>
          </a:p>
        </p:txBody>
      </p:sp>
      <p:pic>
        <p:nvPicPr>
          <p:cNvPr id="3080" name="图片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234949"/>
            <a:ext cx="1982788" cy="1803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11" descr="359b033b5bb5c9ea030d7750d539b6003bf3b38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4" y="1258822"/>
            <a:ext cx="2681287" cy="179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3082" name="Picture 12" descr="10367896_80105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188" y="1314521"/>
            <a:ext cx="2487612" cy="172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28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/>
          <p:nvPr>
            <p:custDataLst>
              <p:tags r:id="rId1"/>
            </p:custDataLst>
          </p:nvPr>
        </p:nvSpPr>
        <p:spPr>
          <a:xfrm>
            <a:off x="492126" y="851415"/>
            <a:ext cx="8042275" cy="342475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2020·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广东省初三二模）下列说法正确的是（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  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）</a:t>
            </a:r>
            <a:endParaRPr lang="zh-CN" altLang="zh-CN" sz="24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A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．内能相同的两个物体，其机械能也相同</a:t>
            </a:r>
            <a:endParaRPr lang="zh-CN" altLang="zh-CN" sz="24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B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．两物体相比，分子运动越剧烈的物体，其内能也越大</a:t>
            </a:r>
            <a:endParaRPr lang="zh-CN" altLang="zh-CN" sz="24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C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．分子热运动表明，分子只能从高温物体运动到低温物体</a:t>
            </a:r>
            <a:endParaRPr lang="zh-CN" altLang="zh-CN" sz="24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D</a:t>
            </a: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．甲物体传递了热量给乙物体，乙物体的内能可能比甲物体大</a:t>
            </a:r>
            <a:endParaRPr lang="zh-CN" altLang="zh-CN" sz="2400">
              <a:latin typeface="宋体" charset="-122"/>
              <a:ea typeface="宋体" charset="-122"/>
            </a:endParaRPr>
          </a:p>
        </p:txBody>
      </p:sp>
      <p:sp>
        <p:nvSpPr>
          <p:cNvPr id="21507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9889" y="326244"/>
            <a:ext cx="2617787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8" name="矩形 4"/>
          <p:cNvSpPr/>
          <p:nvPr>
            <p:custDataLst>
              <p:tags r:id="rId3"/>
            </p:custDataLst>
          </p:nvPr>
        </p:nvSpPr>
        <p:spPr>
          <a:xfrm>
            <a:off x="7002464" y="1021698"/>
            <a:ext cx="49212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D </a:t>
            </a:r>
            <a:endParaRPr lang="zh-CN" altLang="en-US" sz="2400" b="1">
              <a:solidFill>
                <a:srgbClr val="FF0000"/>
              </a:solidFill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201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3"/>
          <p:cNvSpPr/>
          <p:nvPr>
            <p:custDataLst>
              <p:tags r:id="rId1"/>
            </p:custDataLst>
          </p:nvPr>
        </p:nvSpPr>
        <p:spPr>
          <a:xfrm>
            <a:off x="695326" y="1187206"/>
            <a:ext cx="7789863" cy="17585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2020·</a:t>
            </a:r>
            <a:r>
              <a:rPr lang="zh-CN" altLang="en-US" sz="2400" b="1">
                <a:solidFill>
                  <a:srgbClr val="000000"/>
                </a:solidFill>
                <a:latin typeface="宋体" charset="-122"/>
                <a:ea typeface="宋体" charset="-122"/>
              </a:rPr>
              <a:t>北京首都师大二附初三三模）下列事例中，改变物体内能的途径与其他三项不同的是（　　）</a:t>
            </a:r>
          </a:p>
          <a:p>
            <a:pPr eaLnBrk="0" fontAlgn="ctr" hangingPunct="0">
              <a:lnSpc>
                <a:spcPct val="150000"/>
              </a:lnSpc>
            </a:pPr>
            <a:endParaRPr lang="zh-CN" altLang="en-US" sz="2400" b="1">
              <a:latin typeface="宋体" charset="-122"/>
              <a:ea typeface="宋体" charset="-122"/>
            </a:endParaRPr>
          </a:p>
        </p:txBody>
      </p:sp>
      <p:sp>
        <p:nvSpPr>
          <p:cNvPr id="22531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8176" y="179832"/>
            <a:ext cx="6804025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FF0000"/>
                </a:solidFill>
                <a:latin typeface="宋体" charset="-122"/>
                <a:ea typeface="宋体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  <a:ea typeface="宋体" charset="-122"/>
              </a:rPr>
              <a:t>二</a:t>
            </a:r>
            <a:r>
              <a:rPr lang="zh-CN" altLang="zh-CN" sz="2800">
                <a:solidFill>
                  <a:srgbClr val="FF0000"/>
                </a:solidFill>
                <a:latin typeface="宋体" charset="-122"/>
                <a:ea typeface="宋体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  <a:ea typeface="宋体" charset="-122"/>
              </a:rPr>
              <a:t>改变物体内能的方式</a:t>
            </a:r>
            <a:endParaRPr lang="zh-CN" altLang="zh-CN" sz="2800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22532" name="矩形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8175" y="905524"/>
            <a:ext cx="2211388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22533" name="矩形 4"/>
          <p:cNvSpPr/>
          <p:nvPr>
            <p:custDataLst>
              <p:tags r:id="rId4"/>
            </p:custDataLst>
          </p:nvPr>
        </p:nvSpPr>
        <p:spPr>
          <a:xfrm>
            <a:off x="6394450" y="1742616"/>
            <a:ext cx="338138" cy="64771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A</a:t>
            </a:r>
            <a:endParaRPr lang="zh-CN" altLang="zh-CN" sz="24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pic>
        <p:nvPicPr>
          <p:cNvPr id="22534" name="Picture 18" descr="figure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1" y="2637000"/>
            <a:ext cx="1363663" cy="125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17" descr="figure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413" y="2637000"/>
            <a:ext cx="857250" cy="1274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6" descr="figure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2662462"/>
            <a:ext cx="1428750" cy="124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5" descr="figure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75" y="2637000"/>
            <a:ext cx="1273175" cy="1274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Rectangle 2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2001" y="3532973"/>
            <a:ext cx="1108075" cy="2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ctr" hangingPunct="0"/>
            <a:r>
              <a:rPr lang="zh-CN" altLang="en-US" sz="1000" b="1">
                <a:latin typeface="宋体" charset="-122"/>
                <a:ea typeface="宋体" charset="-122"/>
              </a:rPr>
              <a:t>	</a:t>
            </a:r>
            <a:endParaRPr lang="zh-CN" altLang="en-US">
              <a:ea typeface="宋体" charset="-122"/>
            </a:endParaRPr>
          </a:p>
        </p:txBody>
      </p:sp>
      <p:sp>
        <p:nvSpPr>
          <p:cNvPr id="22539" name="矩形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11238" y="3916508"/>
            <a:ext cx="1465262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宋体" charset="-122"/>
                <a:ea typeface="宋体" charset="-122"/>
              </a:rPr>
              <a:t>A</a:t>
            </a:r>
            <a:r>
              <a:rPr lang="zh-CN" altLang="en-US" b="1">
                <a:latin typeface="宋体" charset="-122"/>
                <a:ea typeface="宋体" charset="-122"/>
              </a:rPr>
              <a:t>．</a:t>
            </a:r>
            <a:r>
              <a:rPr lang="zh-CN" altLang="zh-CN" b="1">
                <a:latin typeface="Times New Roman" pitchFamily="18" charset="0"/>
                <a:ea typeface="宋体" charset="-122"/>
              </a:rPr>
              <a:t>柴火烧水</a:t>
            </a:r>
            <a:endParaRPr lang="zh-CN" altLang="en-US">
              <a:ea typeface="宋体" charset="-122"/>
            </a:endParaRPr>
          </a:p>
        </p:txBody>
      </p:sp>
      <p:sp>
        <p:nvSpPr>
          <p:cNvPr id="22540" name="矩形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662238" y="3953111"/>
            <a:ext cx="1928812" cy="37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ctr" hangingPunct="0"/>
            <a:r>
              <a:rPr lang="en-US" altLang="zh-CN" b="1">
                <a:latin typeface="宋体" charset="-122"/>
                <a:ea typeface="宋体" charset="-122"/>
              </a:rPr>
              <a:t>B</a:t>
            </a:r>
            <a:r>
              <a:rPr lang="zh-CN" altLang="en-US" b="1">
                <a:latin typeface="宋体" charset="-122"/>
                <a:ea typeface="宋体" charset="-122"/>
              </a:rPr>
              <a:t>．</a:t>
            </a:r>
            <a:r>
              <a:rPr lang="zh-CN" altLang="zh-CN" b="1">
                <a:latin typeface="Times New Roman" pitchFamily="18" charset="0"/>
                <a:ea typeface="宋体" charset="-122"/>
              </a:rPr>
              <a:t>压缩空气发热</a:t>
            </a:r>
            <a:endParaRPr lang="zh-CN" altLang="en-US">
              <a:ea typeface="宋体" charset="-122"/>
            </a:endParaRPr>
          </a:p>
        </p:txBody>
      </p:sp>
      <p:sp>
        <p:nvSpPr>
          <p:cNvPr id="22541" name="矩形 1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591050" y="3961068"/>
            <a:ext cx="1803400" cy="36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Times New Roman" pitchFamily="18" charset="0"/>
                <a:ea typeface="宋体" charset="-122"/>
              </a:rPr>
              <a:t>C.</a:t>
            </a:r>
            <a:r>
              <a:rPr lang="zh-CN" altLang="zh-CN" b="1">
                <a:latin typeface="Times New Roman" pitchFamily="18" charset="0"/>
                <a:ea typeface="宋体" charset="-122"/>
              </a:rPr>
              <a:t>冬天搓手取暖</a:t>
            </a:r>
            <a:endParaRPr lang="zh-CN" altLang="en-US">
              <a:ea typeface="宋体" charset="-122"/>
            </a:endParaRPr>
          </a:p>
        </p:txBody>
      </p:sp>
      <p:sp>
        <p:nvSpPr>
          <p:cNvPr id="22542" name="矩形 1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772275" y="3790785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ctr" hangingPunct="0"/>
            <a:r>
              <a:rPr lang="en-US" altLang="zh-CN" b="1">
                <a:latin typeface="Times New Roman" pitchFamily="18" charset="0"/>
                <a:ea typeface="宋体" charset="-122"/>
              </a:rPr>
              <a:t>D.</a:t>
            </a:r>
            <a:r>
              <a:rPr lang="zh-CN" altLang="zh-CN" b="1">
                <a:latin typeface="Times New Roman" pitchFamily="18" charset="0"/>
                <a:ea typeface="宋体" charset="-122"/>
              </a:rPr>
              <a:t>钻木取火</a:t>
            </a:r>
            <a:endParaRPr lang="zh-CN" altLang="zh-CN" sz="4000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2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5"/>
          <p:cNvSpPr/>
          <p:nvPr>
            <p:custDataLst>
              <p:tags r:id="rId1"/>
            </p:custDataLst>
          </p:nvPr>
        </p:nvSpPr>
        <p:spPr>
          <a:xfrm>
            <a:off x="520701" y="692273"/>
            <a:ext cx="8315325" cy="1943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fontAlgn="ctr" hangingPunct="0"/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2020·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北京初二期末）（多选）如图所示，把一个薄壁金属管固定在支座上，管中装一些酒精，然后用软木塞塞紧管口。用结实的软绳在金属管上绕一圈，再用两手很快地牵动绳子，让绳子跟金属管摩擦。过一会发现金属管发热了，接着金属管内的酒精沸腾了，金属管中的蒸气把软木塞冲起。关于上面实验，下列说法中正确的是（　　）</a:t>
            </a:r>
            <a:endParaRPr lang="zh-CN" altLang="en-US" sz="20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hangingPunct="0"/>
            <a:endParaRPr lang="zh-CN" altLang="en-US" sz="2000">
              <a:latin typeface="宋体" charset="-122"/>
              <a:ea typeface="宋体" charset="-122"/>
            </a:endParaRPr>
          </a:p>
        </p:txBody>
      </p:sp>
      <p:sp>
        <p:nvSpPr>
          <p:cNvPr id="23555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7825" y="159143"/>
            <a:ext cx="2616200" cy="52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6" name="矩形 3"/>
          <p:cNvSpPr/>
          <p:nvPr>
            <p:custDataLst>
              <p:tags r:id="rId3"/>
            </p:custDataLst>
          </p:nvPr>
        </p:nvSpPr>
        <p:spPr>
          <a:xfrm>
            <a:off x="6446838" y="1868338"/>
            <a:ext cx="646112" cy="461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ABD</a:t>
            </a:r>
            <a:endParaRPr lang="zh-CN" altLang="en-US" sz="24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pic>
        <p:nvPicPr>
          <p:cNvPr id="23557" name="Picture 5" descr="figur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2269378"/>
            <a:ext cx="1847850" cy="110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20700" y="2391920"/>
            <a:ext cx="8218488" cy="256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000" b="1">
                <a:latin typeface="宋体" charset="-122"/>
                <a:ea typeface="宋体" charset="-122"/>
              </a:rPr>
              <a:t>A</a:t>
            </a:r>
            <a:r>
              <a:rPr lang="zh-CN" altLang="en-US" sz="2000" b="1">
                <a:latin typeface="宋体" charset="-122"/>
                <a:ea typeface="宋体" charset="-122"/>
              </a:rPr>
              <a:t>．人拉动软绳使金属管发热过程中，主要通过</a:t>
            </a:r>
            <a:endParaRPr lang="en-US" altLang="zh-CN" sz="2000" b="1">
              <a:latin typeface="宋体" charset="-122"/>
              <a:ea typeface="宋体" charset="-122"/>
            </a:endParaRPr>
          </a:p>
          <a:p>
            <a:pPr eaLnBrk="0" fontAlgn="ctr" hangingPunct="0"/>
            <a:r>
              <a:rPr lang="zh-CN" altLang="en-US" sz="2000" b="1">
                <a:latin typeface="宋体" charset="-122"/>
                <a:ea typeface="宋体" charset="-122"/>
              </a:rPr>
              <a:t>做功方式使金属管的内能增加</a:t>
            </a:r>
            <a:endParaRPr lang="zh-CN" altLang="en-US" sz="2000">
              <a:latin typeface="宋体" charset="-122"/>
              <a:ea typeface="宋体" charset="-122"/>
            </a:endParaRPr>
          </a:p>
          <a:p>
            <a:pPr eaLnBrk="0" fontAlgn="ctr" hangingPunct="0"/>
            <a:r>
              <a:rPr lang="en-US" altLang="zh-CN" sz="2000" b="1">
                <a:latin typeface="宋体" charset="-122"/>
                <a:ea typeface="宋体" charset="-122"/>
              </a:rPr>
              <a:t>B</a:t>
            </a:r>
            <a:r>
              <a:rPr lang="zh-CN" altLang="en-US" sz="2000" b="1">
                <a:latin typeface="宋体" charset="-122"/>
                <a:ea typeface="宋体" charset="-122"/>
              </a:rPr>
              <a:t>．金属管内的酒精升温过程中，主要是通过热</a:t>
            </a:r>
            <a:endParaRPr lang="en-US" altLang="zh-CN" sz="2000" b="1">
              <a:latin typeface="宋体" charset="-122"/>
              <a:ea typeface="宋体" charset="-122"/>
            </a:endParaRPr>
          </a:p>
          <a:p>
            <a:pPr eaLnBrk="0" fontAlgn="ctr" hangingPunct="0"/>
            <a:r>
              <a:rPr lang="zh-CN" altLang="en-US" sz="2000" b="1">
                <a:latin typeface="宋体" charset="-122"/>
                <a:ea typeface="宋体" charset="-122"/>
              </a:rPr>
              <a:t>传递方式使酒精的内能增加</a:t>
            </a:r>
            <a:endParaRPr lang="zh-CN" altLang="en-US" sz="2000">
              <a:latin typeface="宋体" charset="-122"/>
              <a:ea typeface="宋体" charset="-122"/>
            </a:endParaRPr>
          </a:p>
          <a:p>
            <a:pPr eaLnBrk="0" fontAlgn="ctr" hangingPunct="0"/>
            <a:r>
              <a:rPr lang="en-US" altLang="zh-CN" sz="2000" b="1">
                <a:latin typeface="宋体" charset="-122"/>
                <a:ea typeface="宋体" charset="-122"/>
              </a:rPr>
              <a:t>C</a:t>
            </a:r>
            <a:r>
              <a:rPr lang="zh-CN" altLang="en-US" sz="2000" b="1">
                <a:latin typeface="宋体" charset="-122"/>
                <a:ea typeface="宋体" charset="-122"/>
              </a:rPr>
              <a:t>．酒精变成酒精蒸气的汽化过程中，需要放出热量</a:t>
            </a:r>
            <a:endParaRPr lang="zh-CN" altLang="en-US" sz="2000">
              <a:latin typeface="宋体" charset="-122"/>
              <a:ea typeface="宋体" charset="-122"/>
            </a:endParaRPr>
          </a:p>
          <a:p>
            <a:pPr eaLnBrk="0" fontAlgn="ctr" hangingPunct="0"/>
            <a:r>
              <a:rPr lang="en-US" altLang="zh-CN" sz="2000" b="1">
                <a:latin typeface="宋体" charset="-122"/>
                <a:ea typeface="宋体" charset="-122"/>
              </a:rPr>
              <a:t>D</a:t>
            </a:r>
            <a:r>
              <a:rPr lang="zh-CN" altLang="en-US" sz="2000" b="1">
                <a:latin typeface="宋体" charset="-122"/>
                <a:ea typeface="宋体" charset="-122"/>
              </a:rPr>
              <a:t>．金属管中的蒸气把软木塞冲起的过程中，酒精蒸气的一部分内能转化为软木</a:t>
            </a:r>
            <a:endParaRPr lang="en-US" altLang="zh-CN" sz="2000" b="1">
              <a:latin typeface="宋体" charset="-122"/>
              <a:ea typeface="宋体" charset="-122"/>
            </a:endParaRPr>
          </a:p>
          <a:p>
            <a:pPr eaLnBrk="0" fontAlgn="ctr" hangingPunct="0"/>
            <a:r>
              <a:rPr lang="zh-CN" altLang="en-US" sz="2000" b="1">
                <a:latin typeface="宋体" charset="-122"/>
                <a:ea typeface="宋体" charset="-122"/>
              </a:rPr>
              <a:t>塞的机械能</a:t>
            </a:r>
            <a:endParaRPr lang="zh-CN" altLang="en-US" sz="2000">
              <a:latin typeface="宋体" charset="-122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637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8176" y="179832"/>
            <a:ext cx="6804025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FF0000"/>
                </a:solidFill>
                <a:latin typeface="宋体" charset="-122"/>
                <a:ea typeface="宋体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  <a:ea typeface="宋体" charset="-122"/>
              </a:rPr>
              <a:t>三</a:t>
            </a:r>
            <a:r>
              <a:rPr lang="zh-CN" altLang="zh-CN" sz="2800">
                <a:solidFill>
                  <a:srgbClr val="FF0000"/>
                </a:solidFill>
                <a:latin typeface="宋体" charset="-122"/>
                <a:ea typeface="宋体" charset="-122"/>
              </a:rPr>
              <a:t>：</a:t>
            </a:r>
            <a:r>
              <a:rPr lang="zh-CN" altLang="en-US" sz="2800">
                <a:solidFill>
                  <a:srgbClr val="FF0000"/>
                </a:solidFill>
                <a:latin typeface="宋体" charset="-122"/>
                <a:ea typeface="宋体" charset="-122"/>
              </a:rPr>
              <a:t>热量和热值：</a:t>
            </a:r>
            <a:endParaRPr lang="zh-CN" altLang="zh-CN" sz="2800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24579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8175" y="705004"/>
            <a:ext cx="2211388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24580" name="Rectangle 2"/>
          <p:cNvSpPr/>
          <p:nvPr>
            <p:custDataLst>
              <p:tags r:id="rId3"/>
            </p:custDataLst>
          </p:nvPr>
        </p:nvSpPr>
        <p:spPr>
          <a:xfrm>
            <a:off x="814388" y="1034115"/>
            <a:ext cx="7816850" cy="1938992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2020·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湖南省初三一模）如图是“长征六号”运载发射场景，它首次采用了我国最新研制的大推力液氧煤油发动机。下列说法正确的是（  ）</a:t>
            </a:r>
            <a:endParaRPr lang="zh-CN" altLang="en-US" sz="20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000">
              <a:latin typeface="宋体" charset="-122"/>
              <a:ea typeface="宋体" charset="-122"/>
            </a:endParaRPr>
          </a:p>
        </p:txBody>
      </p:sp>
      <p:pic>
        <p:nvPicPr>
          <p:cNvPr id="24581" name="Picture 1" descr="figure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2111827"/>
            <a:ext cx="1219200" cy="281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65189" y="2496954"/>
            <a:ext cx="6251575" cy="1944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latin typeface="宋体" charset="-122"/>
                <a:ea typeface="宋体" charset="-122"/>
              </a:rPr>
              <a:t>A</a:t>
            </a:r>
            <a:r>
              <a:rPr lang="zh-CN" altLang="en-US" sz="2000" b="1">
                <a:latin typeface="宋体" charset="-122"/>
                <a:ea typeface="宋体" charset="-122"/>
              </a:rPr>
              <a:t>．煤油燃烧得越充分，其热值就越大</a:t>
            </a:r>
            <a:endParaRPr lang="zh-CN" altLang="en-US" sz="2000"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latin typeface="宋体" charset="-122"/>
                <a:ea typeface="宋体" charset="-122"/>
              </a:rPr>
              <a:t>B</a:t>
            </a:r>
            <a:r>
              <a:rPr lang="zh-CN" altLang="en-US" sz="2000" b="1">
                <a:latin typeface="宋体" charset="-122"/>
                <a:ea typeface="宋体" charset="-122"/>
              </a:rPr>
              <a:t>．燃气对火箭做功，燃气的内能会增加</a:t>
            </a:r>
            <a:endParaRPr lang="zh-CN" altLang="en-US" sz="2000"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latin typeface="宋体" charset="-122"/>
                <a:ea typeface="宋体" charset="-122"/>
              </a:rPr>
              <a:t>C</a:t>
            </a:r>
            <a:r>
              <a:rPr lang="zh-CN" altLang="en-US" sz="2000" b="1">
                <a:latin typeface="宋体" charset="-122"/>
                <a:ea typeface="宋体" charset="-122"/>
              </a:rPr>
              <a:t>．高温高压的燃气推动火箭升空把内能转化成机械能</a:t>
            </a:r>
            <a:endParaRPr lang="zh-CN" altLang="en-US" sz="2000"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latin typeface="宋体" charset="-122"/>
                <a:ea typeface="宋体" charset="-122"/>
              </a:rPr>
              <a:t>D</a:t>
            </a:r>
            <a:r>
              <a:rPr lang="zh-CN" altLang="en-US" sz="2000" b="1">
                <a:latin typeface="宋体" charset="-122"/>
                <a:ea typeface="宋体" charset="-122"/>
              </a:rPr>
              <a:t>．使用煤油作燃料，是因为它是可再生能源</a:t>
            </a:r>
            <a:endParaRPr lang="zh-CN" altLang="en-US" sz="2000">
              <a:latin typeface="宋体" charset="-122"/>
              <a:ea typeface="宋体" charset="-122"/>
            </a:endParaRPr>
          </a:p>
        </p:txBody>
      </p:sp>
      <p:sp>
        <p:nvSpPr>
          <p:cNvPr id="24583" name="矩形 6"/>
          <p:cNvSpPr/>
          <p:nvPr>
            <p:custDataLst>
              <p:tags r:id="rId6"/>
            </p:custDataLst>
          </p:nvPr>
        </p:nvSpPr>
        <p:spPr>
          <a:xfrm>
            <a:off x="1625601" y="2033848"/>
            <a:ext cx="492125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C </a:t>
            </a:r>
            <a:endParaRPr lang="zh-CN" altLang="en-US" sz="24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313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1"/>
          <p:cNvSpPr/>
          <p:nvPr>
            <p:custDataLst>
              <p:tags r:id="rId1"/>
            </p:custDataLst>
          </p:nvPr>
        </p:nvSpPr>
        <p:spPr>
          <a:xfrm>
            <a:off x="547688" y="1012150"/>
            <a:ext cx="7993062" cy="333245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2018·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全国初三单元测试）天然气具有热值高、投资成本低、价格实惠、污染少、安全等优点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我市今年天然气用户预计达到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6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万户，年用气量将达到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1350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万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m</a:t>
            </a:r>
            <a:r>
              <a:rPr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以上，小李家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5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月份使用天然气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10m</a:t>
            </a:r>
            <a:r>
              <a:rPr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，已知天然气价格为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3.27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元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/m</a:t>
            </a:r>
            <a:r>
              <a:rPr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，热值为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8.4×10</a:t>
            </a:r>
            <a:r>
              <a:rPr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7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J/m</a:t>
            </a:r>
            <a:r>
              <a:rPr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求：</a:t>
            </a:r>
            <a:endParaRPr lang="zh-CN" altLang="zh-CN" sz="20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）完全燃烧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10m</a:t>
            </a:r>
            <a:r>
              <a:rPr lang="en-US" altLang="zh-CN" sz="2000" b="1" baseline="30000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天然气放出的热量；</a:t>
            </a:r>
            <a:endParaRPr lang="zh-CN" altLang="zh-CN" sz="2000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）小李家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5</a:t>
            </a:r>
            <a:r>
              <a:rPr lang="zh-CN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月份天然气的费用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。</a:t>
            </a:r>
            <a:endParaRPr lang="zh-CN" altLang="zh-CN" sz="2000">
              <a:solidFill>
                <a:srgbClr val="FF0000"/>
              </a:solidFill>
              <a:latin typeface="宋体" charset="-122"/>
              <a:ea typeface="宋体" charset="-122"/>
            </a:endParaRPr>
          </a:p>
          <a:p>
            <a:pPr eaLnBrk="0" fontAlgn="ctr" hangingPunct="0">
              <a:lnSpc>
                <a:spcPct val="150000"/>
              </a:lnSpc>
            </a:pPr>
            <a:endParaRPr lang="zh-CN" altLang="zh-CN" sz="2000">
              <a:latin typeface="宋体" charset="-122"/>
              <a:ea typeface="宋体" charset="-122"/>
            </a:endParaRPr>
          </a:p>
        </p:txBody>
      </p:sp>
      <p:sp>
        <p:nvSpPr>
          <p:cNvPr id="25603" name="矩形 2"/>
          <p:cNvSpPr/>
          <p:nvPr>
            <p:custDataLst>
              <p:tags r:id="rId2"/>
            </p:custDataLst>
          </p:nvPr>
        </p:nvSpPr>
        <p:spPr>
          <a:xfrm>
            <a:off x="4954588" y="2862983"/>
            <a:ext cx="1566862" cy="5554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8.4×10</a:t>
            </a:r>
            <a:r>
              <a:rPr lang="en-US" altLang="zh-CN" sz="2000" b="1" baseline="30000">
                <a:solidFill>
                  <a:srgbClr val="FF0000"/>
                </a:solidFill>
                <a:latin typeface="宋体" charset="-122"/>
                <a:ea typeface="宋体" charset="-122"/>
              </a:rPr>
              <a:t>8</a:t>
            </a:r>
            <a:r>
              <a:rPr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J</a:t>
            </a:r>
            <a:r>
              <a:rPr lang="zh-CN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；</a:t>
            </a:r>
          </a:p>
        </p:txBody>
      </p:sp>
      <p:sp>
        <p:nvSpPr>
          <p:cNvPr id="25604" name="矩形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7688" y="423320"/>
            <a:ext cx="2616200" cy="523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5" name="矩形 4"/>
          <p:cNvSpPr/>
          <p:nvPr>
            <p:custDataLst>
              <p:tags r:id="rId4"/>
            </p:custDataLst>
          </p:nvPr>
        </p:nvSpPr>
        <p:spPr>
          <a:xfrm>
            <a:off x="4394201" y="3488413"/>
            <a:ext cx="96202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32.7</a:t>
            </a:r>
            <a:r>
              <a:rPr lang="zh-CN" altLang="zh-CN" sz="2000" b="1">
                <a:solidFill>
                  <a:srgbClr val="FF0000"/>
                </a:solidFill>
                <a:latin typeface="宋体" charset="-122"/>
                <a:ea typeface="宋体" charset="-122"/>
              </a:rPr>
              <a:t>元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342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hape 108"/>
          <p:cNvSpPr/>
          <p:nvPr>
            <p:custDataLst>
              <p:tags r:id="rId1"/>
            </p:custDataLst>
          </p:nvPr>
        </p:nvSpPr>
        <p:spPr>
          <a:xfrm>
            <a:off x="185738" y="181423"/>
            <a:ext cx="723900" cy="69863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99" name="Shape 1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2876" y="221210"/>
            <a:ext cx="809625" cy="58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Helvetica" pitchFamily="34" charset="0"/>
                <a:ea typeface="方正舒体" pitchFamily="2" charset="-122"/>
                <a:sym typeface="微软雅黑" pitchFamily="34" charset="-122"/>
              </a:rPr>
              <a:t>2</a:t>
            </a:r>
          </a:p>
        </p:txBody>
      </p:sp>
      <p:sp>
        <p:nvSpPr>
          <p:cNvPr id="4100" name="文本框 1"/>
          <p:cNvSpPr txBox="1"/>
          <p:nvPr>
            <p:custDataLst>
              <p:tags r:id="rId3"/>
            </p:custDataLst>
          </p:nvPr>
        </p:nvSpPr>
        <p:spPr>
          <a:xfrm>
            <a:off x="1050926" y="211661"/>
            <a:ext cx="1528763" cy="52358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wrap="none" lIns="45719" tIns="45719" rIns="45719" bIns="45719">
            <a:spAutoFit/>
          </a:bodyPr>
          <a:lstStyle/>
          <a:p>
            <a:pPr hangingPunct="0"/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课堂活动</a:t>
            </a:r>
          </a:p>
        </p:txBody>
      </p:sp>
      <p:cxnSp>
        <p:nvCxnSpPr>
          <p:cNvPr id="4101" name="直接连接符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917576" y="712960"/>
            <a:ext cx="4670425" cy="0"/>
          </a:xfrm>
          <a:prstGeom prst="line">
            <a:avLst/>
          </a:prstGeom>
          <a:noFill/>
          <a:ln w="28575" algn="ctr">
            <a:solidFill>
              <a:srgbClr val="007E27"/>
            </a:solidFill>
            <a:round/>
            <a:headEnd/>
            <a:tailEnd/>
          </a:ln>
          <a:effectLst>
            <a:outerShdw blurRad="50800" dist="38100" dir="10800000" algn="r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102" name="图片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7400" y="4783837"/>
            <a:ext cx="736600" cy="3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Box 6"/>
          <p:cNvSpPr txBox="1"/>
          <p:nvPr>
            <p:custDataLst>
              <p:tags r:id="rId6"/>
            </p:custDataLst>
          </p:nvPr>
        </p:nvSpPr>
        <p:spPr>
          <a:xfrm>
            <a:off x="285750" y="786167"/>
            <a:ext cx="4806950" cy="525172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800" b="1">
                <a:solidFill>
                  <a:srgbClr val="000000"/>
                </a:solidFill>
                <a:latin typeface="宋体" charset="-122"/>
                <a:ea typeface="宋体" charset="-122"/>
              </a:rPr>
              <a:t>一、温度与热运动</a:t>
            </a:r>
          </a:p>
        </p:txBody>
      </p:sp>
      <p:sp>
        <p:nvSpPr>
          <p:cNvPr id="4104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19150" y="1287467"/>
            <a:ext cx="79565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solidFill>
                  <a:srgbClr val="FF0000"/>
                </a:solidFill>
                <a:latin typeface="宋体" charset="-122"/>
                <a:ea typeface="宋体" charset="-122"/>
              </a:rPr>
              <a:t>演示实验：</a:t>
            </a:r>
          </a:p>
        </p:txBody>
      </p:sp>
      <p:sp>
        <p:nvSpPr>
          <p:cNvPr id="4105" name="矩形 10"/>
          <p:cNvSpPr/>
          <p:nvPr>
            <p:custDataLst>
              <p:tags r:id="rId8"/>
            </p:custDataLst>
          </p:nvPr>
        </p:nvSpPr>
        <p:spPr>
          <a:xfrm>
            <a:off x="835025" y="3182859"/>
            <a:ext cx="5208588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实验现象：</a:t>
            </a:r>
          </a:p>
        </p:txBody>
      </p:sp>
      <p:sp>
        <p:nvSpPr>
          <p:cNvPr id="4106" name="矩形 11"/>
          <p:cNvSpPr/>
          <p:nvPr>
            <p:custDataLst>
              <p:tags r:id="rId9"/>
            </p:custDataLst>
          </p:nvPr>
        </p:nvSpPr>
        <p:spPr>
          <a:xfrm>
            <a:off x="835025" y="3744634"/>
            <a:ext cx="7956550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结论：</a:t>
            </a:r>
            <a:endParaRPr lang="zh-CN" altLang="zh-CN" sz="24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pic>
        <p:nvPicPr>
          <p:cNvPr id="4107" name="图片 3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1406824"/>
            <a:ext cx="6292850" cy="1839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文本框 5"/>
          <p:cNvSpPr txBox="1"/>
          <p:nvPr>
            <p:custDataLst>
              <p:tags r:id="rId11"/>
            </p:custDataLst>
          </p:nvPr>
        </p:nvSpPr>
        <p:spPr>
          <a:xfrm>
            <a:off x="2435226" y="3343594"/>
            <a:ext cx="6340475" cy="401040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墨水在热水中扩散比在冷水中的扩散的速度更快。</a:t>
            </a:r>
          </a:p>
        </p:txBody>
      </p:sp>
      <p:sp>
        <p:nvSpPr>
          <p:cNvPr id="4109" name="矩形 10"/>
          <p:cNvSpPr/>
          <p:nvPr>
            <p:custDataLst>
              <p:tags r:id="rId12"/>
            </p:custDataLst>
          </p:nvPr>
        </p:nvSpPr>
        <p:spPr>
          <a:xfrm>
            <a:off x="1814513" y="3905368"/>
            <a:ext cx="6318250" cy="70977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扩散的快慢跟温度有关，温度越高，分子运动越剧烈。</a:t>
            </a:r>
            <a:b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</a:br>
            <a:endParaRPr lang="zh-CN" altLang="en-US" sz="2000" b="1">
              <a:latin typeface="宋体" charset="-122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35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animBg="1"/>
      <p:bldP spid="4106" grpId="0" animBg="1"/>
      <p:bldP spid="4108" grpId="0" animBg="1"/>
      <p:bldP spid="41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51" y="981913"/>
            <a:ext cx="2454275" cy="31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2450" y="294415"/>
            <a:ext cx="4884738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、温度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:              </a:t>
            </a:r>
          </a:p>
        </p:txBody>
      </p:sp>
      <p:sp>
        <p:nvSpPr>
          <p:cNvPr id="5124" name="矩形 3"/>
          <p:cNvSpPr/>
          <p:nvPr>
            <p:custDataLst>
              <p:tags r:id="rId3"/>
            </p:custDataLst>
          </p:nvPr>
        </p:nvSpPr>
        <p:spPr>
          <a:xfrm>
            <a:off x="796925" y="1343167"/>
            <a:ext cx="5437188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微观：温度反映了构成物体的大量分子作无规则运动的剧烈程度。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5125" name="矩形 5"/>
          <p:cNvSpPr/>
          <p:nvPr>
            <p:custDataLst>
              <p:tags r:id="rId4"/>
            </p:custDataLst>
          </p:nvPr>
        </p:nvSpPr>
        <p:spPr>
          <a:xfrm>
            <a:off x="796925" y="808446"/>
            <a:ext cx="4572000" cy="55399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宏观：温度表示物体的冷热程度。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5126" name="Text Box 3"/>
          <p:cNvSpPr/>
          <p:nvPr>
            <p:custDataLst>
              <p:tags r:id="rId5"/>
            </p:custDataLst>
          </p:nvPr>
        </p:nvSpPr>
        <p:spPr>
          <a:xfrm>
            <a:off x="552450" y="2797734"/>
            <a:ext cx="2273300" cy="46310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623888" indent="-623888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、热运动：</a:t>
            </a:r>
            <a:endParaRPr lang="en-US" altLang="zh-CN" sz="2400" b="1">
              <a:solidFill>
                <a:srgbClr val="FF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5127" name="Text Box 3"/>
          <p:cNvSpPr/>
          <p:nvPr>
            <p:custDataLst>
              <p:tags r:id="rId6"/>
            </p:custDataLst>
          </p:nvPr>
        </p:nvSpPr>
        <p:spPr>
          <a:xfrm>
            <a:off x="796926" y="3391337"/>
            <a:ext cx="552767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623888" indent="-623888"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Comic Sans MS" pitchFamily="66" charset="0"/>
                <a:ea typeface="宋体" charset="-122"/>
              </a:rPr>
              <a:t>把物体内部大量分子的无规则运动叫做热运动。</a:t>
            </a:r>
            <a:endParaRPr lang="en-US" altLang="zh-CN" sz="2000" b="1">
              <a:latin typeface="Comic Sans MS" pitchFamily="66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2961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5126" grpId="0" animBg="1"/>
      <p:bldP spid="51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/>
          <p:cNvSpPr txBox="1"/>
          <p:nvPr>
            <p:custDataLst>
              <p:tags r:id="rId2"/>
            </p:custDataLst>
          </p:nvPr>
        </p:nvSpPr>
        <p:spPr>
          <a:xfrm>
            <a:off x="717551" y="264178"/>
            <a:ext cx="1268413" cy="46151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hangingPunct="0"/>
            <a:r>
              <a:rPr lang="zh-CN" altLang="en-US" sz="2400">
                <a:solidFill>
                  <a:srgbClr val="FF0000"/>
                </a:solidFill>
                <a:latin typeface="宋体" charset="-122"/>
                <a:ea typeface="宋体" charset="-122"/>
              </a:rPr>
              <a:t>思考：</a:t>
            </a:r>
          </a:p>
        </p:txBody>
      </p:sp>
      <p:sp>
        <p:nvSpPr>
          <p:cNvPr id="6148" name="Text Box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70500" y="919846"/>
            <a:ext cx="339883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latin typeface="宋体" charset="-122"/>
                <a:ea typeface="宋体" charset="-122"/>
                <a:cs typeface="Arial" charset="0"/>
              </a:rPr>
              <a:t>运动的物体具有动能，那么处于热运动的分子是否具有动能呢？    </a:t>
            </a:r>
          </a:p>
        </p:txBody>
      </p:sp>
      <p:pic>
        <p:nvPicPr>
          <p:cNvPr id="6149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013" y="899159"/>
            <a:ext cx="1414462" cy="1573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899158"/>
            <a:ext cx="1703388" cy="155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矩形 2"/>
          <p:cNvSpPr/>
          <p:nvPr>
            <p:custDataLst>
              <p:tags r:id="rId6"/>
            </p:custDataLst>
          </p:nvPr>
        </p:nvSpPr>
        <p:spPr>
          <a:xfrm>
            <a:off x="5322888" y="2552653"/>
            <a:ext cx="3460750" cy="194313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自由下落的苹果，具有重力势能；分子与分子之间也有相互作用力，分子之间是否也具有势能呢？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6152" name="右箭头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693988" y="1414777"/>
            <a:ext cx="538162" cy="733659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FF0000"/>
          </a:solidFill>
          <a:ln w="12700" algn="ctr">
            <a:solidFill>
              <a:srgbClr val="BBE0E3"/>
            </a:solidFill>
            <a:miter lim="800000"/>
            <a:headEnd/>
            <a:tailEnd/>
          </a:ln>
        </p:spPr>
        <p:txBody>
          <a:bodyPr lIns="45719" tIns="45719" rIns="45719" bIns="45719" anchor="ctr">
            <a:spAutoFit/>
          </a:bodyPr>
          <a:lstStyle/>
          <a:p>
            <a:pPr eaLnBrk="0" latinLnBrk="1" hangingPunct="0"/>
            <a:endParaRPr lang="zh-CN" alt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153" name="组合 16"/>
          <p:cNvGrpSpPr>
            <a:grpSpLocks/>
          </p:cNvGrpSpPr>
          <p:nvPr/>
        </p:nvGrpSpPr>
        <p:grpSpPr bwMode="auto">
          <a:xfrm>
            <a:off x="973139" y="2840702"/>
            <a:ext cx="3716337" cy="1702830"/>
            <a:chOff x="973726" y="2833807"/>
            <a:chExt cx="3716038" cy="1698577"/>
          </a:xfrm>
        </p:grpSpPr>
        <p:pic>
          <p:nvPicPr>
            <p:cNvPr id="6154" name="Picture 4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4291" y="2833807"/>
              <a:ext cx="1415473" cy="1693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5" name="右箭头 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718248" y="3397349"/>
              <a:ext cx="538120" cy="731827"/>
            </a:xfrm>
            <a:prstGeom prst="rightArrow">
              <a:avLst>
                <a:gd name="adj1" fmla="val 50000"/>
                <a:gd name="adj2" fmla="val 49995"/>
              </a:avLst>
            </a:prstGeom>
            <a:solidFill>
              <a:srgbClr val="FF0000"/>
            </a:solidFill>
            <a:ln w="12700" algn="ctr">
              <a:solidFill>
                <a:srgbClr val="BBE0E3"/>
              </a:solidFill>
              <a:miter lim="800000"/>
              <a:headEnd/>
              <a:tailEnd/>
            </a:ln>
          </p:spPr>
          <p:txBody>
            <a:bodyPr lIns="45719" tIns="45719" rIns="45719" bIns="45719" anchor="ctr">
              <a:spAutoFit/>
            </a:bodyPr>
            <a:lstStyle/>
            <a:p>
              <a:pPr eaLnBrk="0" latinLnBrk="1" hangingPunct="0"/>
              <a:endPara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pic>
          <p:nvPicPr>
            <p:cNvPr id="6156" name="图片 5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726" y="2854036"/>
              <a:ext cx="1745661" cy="1678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22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/>
          <p:nvPr>
            <p:custDataLst>
              <p:tags r:id="rId1"/>
            </p:custDataLst>
          </p:nvPr>
        </p:nvSpPr>
        <p:spPr>
          <a:xfrm>
            <a:off x="1138238" y="687498"/>
            <a:ext cx="7200900" cy="15739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、定义：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物体</a:t>
            </a:r>
            <a:r>
              <a:rPr lang="zh-CN" altLang="en-US" sz="2000" b="1">
                <a:solidFill>
                  <a:srgbClr val="C00000"/>
                </a:solidFill>
                <a:latin typeface="宋体" charset="-122"/>
                <a:ea typeface="宋体" charset="-122"/>
              </a:rPr>
              <a:t>内所有分子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做无规则运动的</a:t>
            </a:r>
            <a:r>
              <a:rPr lang="zh-CN" altLang="en-US" sz="2000" b="1">
                <a:solidFill>
                  <a:srgbClr val="C00000"/>
                </a:solidFill>
                <a:latin typeface="宋体" charset="-122"/>
                <a:ea typeface="宋体" charset="-122"/>
              </a:rPr>
              <a:t>动能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和分子间相互作用的</a:t>
            </a:r>
            <a:r>
              <a:rPr lang="zh-CN" altLang="en-US" sz="2000" b="1">
                <a:solidFill>
                  <a:srgbClr val="C00000"/>
                </a:solidFill>
                <a:latin typeface="宋体" charset="-122"/>
                <a:ea typeface="宋体" charset="-122"/>
              </a:rPr>
              <a:t>势能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的</a:t>
            </a:r>
            <a:r>
              <a:rPr lang="zh-CN" altLang="en-US" sz="2000" b="1">
                <a:solidFill>
                  <a:srgbClr val="C00000"/>
                </a:solidFill>
                <a:latin typeface="宋体" charset="-122"/>
                <a:ea typeface="宋体" charset="-122"/>
              </a:rPr>
              <a:t>总和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叫做物体的内能。内能是储存在物体内部的能量，单位：焦耳（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J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7171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95325" y="81164"/>
            <a:ext cx="198804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latin typeface="宋体" charset="-122"/>
                <a:ea typeface="宋体" charset="-122"/>
              </a:rPr>
              <a:t>二、内能：</a:t>
            </a:r>
            <a:endParaRPr lang="en-US" altLang="zh-CN" sz="2800" b="1">
              <a:latin typeface="宋体" charset="-122"/>
              <a:ea typeface="宋体" charset="-122"/>
            </a:endParaRPr>
          </a:p>
        </p:txBody>
      </p:sp>
      <p:sp>
        <p:nvSpPr>
          <p:cNvPr id="7172" name="文本框 5"/>
          <p:cNvSpPr txBox="1"/>
          <p:nvPr>
            <p:custDataLst>
              <p:tags r:id="rId3"/>
            </p:custDataLst>
          </p:nvPr>
        </p:nvSpPr>
        <p:spPr>
          <a:xfrm>
            <a:off x="1138238" y="2391919"/>
            <a:ext cx="1778000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讨论交流：</a:t>
            </a:r>
          </a:p>
        </p:txBody>
      </p:sp>
      <p:sp>
        <p:nvSpPr>
          <p:cNvPr id="7173" name="矩形 6"/>
          <p:cNvSpPr/>
          <p:nvPr>
            <p:custDataLst>
              <p:tags r:id="rId4"/>
            </p:custDataLst>
          </p:nvPr>
        </p:nvSpPr>
        <p:spPr>
          <a:xfrm>
            <a:off x="1138239" y="2808874"/>
            <a:ext cx="2001837" cy="13388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宋体" charset="-122"/>
                <a:ea typeface="宋体" charset="-122"/>
              </a:rPr>
              <a:t>高温的铁水和南极的冰山都有内能吗？</a:t>
            </a:r>
            <a:endParaRPr lang="zh-CN" altLang="en-US">
              <a:latin typeface="宋体" charset="-122"/>
              <a:ea typeface="宋体" charset="-122"/>
            </a:endParaRPr>
          </a:p>
        </p:txBody>
      </p:sp>
      <p:grpSp>
        <p:nvGrpSpPr>
          <p:cNvPr id="7174" name="组合 14"/>
          <p:cNvGrpSpPr>
            <a:grpSpLocks/>
          </p:cNvGrpSpPr>
          <p:nvPr/>
        </p:nvGrpSpPr>
        <p:grpSpPr bwMode="auto">
          <a:xfrm>
            <a:off x="3314701" y="2283702"/>
            <a:ext cx="2284413" cy="2116601"/>
            <a:chOff x="3314383" y="2278827"/>
            <a:chExt cx="2122920" cy="2109955"/>
          </a:xfrm>
        </p:grpSpPr>
        <p:pic>
          <p:nvPicPr>
            <p:cNvPr id="7175" name="Picture 2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6747" y="2278827"/>
              <a:ext cx="2050556" cy="1740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6" name="Text Box 6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314383" y="4019450"/>
              <a:ext cx="21229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omic Sans MS" pitchFamily="66" charset="0"/>
                  <a:ea typeface="宋体" charset="-122"/>
                  <a:cs typeface="Arial" charset="0"/>
                </a:rPr>
                <a:t> 熔炉里高温的铁水</a:t>
              </a:r>
            </a:p>
          </p:txBody>
        </p:sp>
      </p:grpSp>
      <p:grpSp>
        <p:nvGrpSpPr>
          <p:cNvPr id="7177" name="组合 12"/>
          <p:cNvGrpSpPr>
            <a:grpSpLocks/>
          </p:cNvGrpSpPr>
          <p:nvPr/>
        </p:nvGrpSpPr>
        <p:grpSpPr bwMode="auto">
          <a:xfrm>
            <a:off x="5681663" y="2261422"/>
            <a:ext cx="2735262" cy="2138881"/>
            <a:chOff x="4441181" y="2502721"/>
            <a:chExt cx="2735474" cy="2106276"/>
          </a:xfrm>
        </p:grpSpPr>
        <p:sp>
          <p:nvSpPr>
            <p:cNvPr id="7178" name="Text Box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127548" y="4239665"/>
              <a:ext cx="13563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Comic Sans MS" pitchFamily="66" charset="0"/>
                  <a:ea typeface="宋体" charset="-122"/>
                  <a:cs typeface="Arial" charset="0"/>
                </a:rPr>
                <a:t>南极的冰山</a:t>
              </a:r>
            </a:p>
          </p:txBody>
        </p:sp>
        <p:pic>
          <p:nvPicPr>
            <p:cNvPr id="7179" name="Picture 3" descr="12-图片-18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1181" y="2502721"/>
              <a:ext cx="2735474" cy="173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80" name="Rectangle 4"/>
          <p:cNvSpPr/>
          <p:nvPr>
            <p:custDataLst>
              <p:tags r:id="rId5"/>
            </p:custDataLst>
          </p:nvPr>
        </p:nvSpPr>
        <p:spPr>
          <a:xfrm>
            <a:off x="1138238" y="4400303"/>
            <a:ext cx="5816600" cy="461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、一切物体，在任何情况下都具有内能。</a:t>
            </a:r>
          </a:p>
        </p:txBody>
      </p:sp>
    </p:spTree>
    <p:extLst>
      <p:ext uri="{BB962C8B-B14F-4D97-AF65-F5344CB8AC3E}">
        <p14:creationId xmlns:p14="http://schemas.microsoft.com/office/powerpoint/2010/main" val="1405460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038" y="4702675"/>
            <a:ext cx="736600" cy="3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79975" y="891201"/>
            <a:ext cx="3435350" cy="40104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宋体" charset="-122"/>
                <a:cs typeface="Arial" charset="0"/>
              </a:rPr>
              <a:t>等量热水和冷水谁的内能大？</a:t>
            </a:r>
          </a:p>
        </p:txBody>
      </p:sp>
      <p:pic>
        <p:nvPicPr>
          <p:cNvPr id="8196" name="图片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1" y="375578"/>
            <a:ext cx="1687513" cy="139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矩形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79976" y="2369639"/>
            <a:ext cx="4314825" cy="4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宋体" charset="-122"/>
                <a:ea typeface="宋体" charset="-122"/>
              </a:rPr>
              <a:t>炽热灯丝和不亮灯丝的谁的内能大？</a:t>
            </a:r>
          </a:p>
        </p:txBody>
      </p:sp>
      <p:grpSp>
        <p:nvGrpSpPr>
          <p:cNvPr id="8198" name="组合 12"/>
          <p:cNvGrpSpPr>
            <a:grpSpLocks/>
          </p:cNvGrpSpPr>
          <p:nvPr/>
        </p:nvGrpSpPr>
        <p:grpSpPr bwMode="auto">
          <a:xfrm>
            <a:off x="2382839" y="1998835"/>
            <a:ext cx="2217737" cy="1147421"/>
            <a:chOff x="4562475" y="698553"/>
            <a:chExt cx="2890405" cy="1435564"/>
          </a:xfrm>
        </p:grpSpPr>
        <p:pic>
          <p:nvPicPr>
            <p:cNvPr id="8199" name="图片 9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2475" y="698553"/>
              <a:ext cx="1390650" cy="142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图片 11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3974" y="705367"/>
              <a:ext cx="1288906" cy="142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01" name="文本框 33"/>
          <p:cNvSpPr txBox="1"/>
          <p:nvPr>
            <p:custDataLst>
              <p:tags r:id="rId5"/>
            </p:custDataLst>
          </p:nvPr>
        </p:nvSpPr>
        <p:spPr>
          <a:xfrm>
            <a:off x="695325" y="428095"/>
            <a:ext cx="1778000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讨论交流：</a:t>
            </a:r>
          </a:p>
        </p:txBody>
      </p:sp>
      <p:sp>
        <p:nvSpPr>
          <p:cNvPr id="8202" name="矩形 1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79976" y="3461359"/>
            <a:ext cx="3878263" cy="101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>
                <a:latin typeface="宋体" charset="-122"/>
                <a:ea typeface="宋体" charset="-122"/>
              </a:rPr>
              <a:t>质量、温度相同的滑轮和木块能不能比较内能大小？</a:t>
            </a:r>
          </a:p>
        </p:txBody>
      </p:sp>
      <p:pic>
        <p:nvPicPr>
          <p:cNvPr id="8203" name="图片 1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6" y="3461360"/>
            <a:ext cx="1973263" cy="1029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0344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9451" y="323061"/>
            <a:ext cx="3497263" cy="46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  <a:cs typeface="Arial" charset="0"/>
              </a:rPr>
              <a:t>、影响内能大小的因素：</a:t>
            </a:r>
          </a:p>
        </p:txBody>
      </p:sp>
      <p:sp>
        <p:nvSpPr>
          <p:cNvPr id="9219" name="矩形 2"/>
          <p:cNvSpPr/>
          <p:nvPr>
            <p:custDataLst>
              <p:tags r:id="rId2"/>
            </p:custDataLst>
          </p:nvPr>
        </p:nvSpPr>
        <p:spPr>
          <a:xfrm>
            <a:off x="874714" y="919846"/>
            <a:ext cx="5475287" cy="4010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）温度：同一物体，温度越高，内能越大。</a:t>
            </a:r>
            <a:endParaRPr lang="zh-CN" altLang="en-US" b="1">
              <a:solidFill>
                <a:srgbClr val="000000"/>
              </a:solidFill>
              <a:latin typeface="宋体" charset="-122"/>
              <a:ea typeface="宋体" charset="-122"/>
            </a:endParaRPr>
          </a:p>
        </p:txBody>
      </p:sp>
      <p:sp>
        <p:nvSpPr>
          <p:cNvPr id="9220" name="矩形 3"/>
          <p:cNvSpPr/>
          <p:nvPr>
            <p:custDataLst>
              <p:tags r:id="rId3"/>
            </p:custDataLst>
          </p:nvPr>
        </p:nvSpPr>
        <p:spPr>
          <a:xfrm>
            <a:off x="868364" y="1355898"/>
            <a:ext cx="6765925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）质量：同种物质，温度相同，质量越大，内能越大。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9221" name="矩形 4"/>
          <p:cNvSpPr/>
          <p:nvPr>
            <p:custDataLst>
              <p:tags r:id="rId4"/>
            </p:custDataLst>
          </p:nvPr>
        </p:nvSpPr>
        <p:spPr>
          <a:xfrm>
            <a:off x="874713" y="1725109"/>
            <a:ext cx="8102600" cy="1018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（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3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）种类、结构、状态、体积：物体这些因素不同，是无法比较内能   </a:t>
            </a:r>
            <a:endParaRPr lang="en-US" altLang="zh-CN" sz="2000" b="1">
              <a:solidFill>
                <a:srgbClr val="000000"/>
              </a:solidFill>
              <a:latin typeface="宋体" charset="-122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     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大小的。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9222" name="文本框 5"/>
          <p:cNvSpPr txBox="1"/>
          <p:nvPr>
            <p:custDataLst>
              <p:tags r:id="rId5"/>
            </p:custDataLst>
          </p:nvPr>
        </p:nvSpPr>
        <p:spPr>
          <a:xfrm>
            <a:off x="650876" y="2675194"/>
            <a:ext cx="1776413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特别注意：</a:t>
            </a:r>
          </a:p>
        </p:txBody>
      </p:sp>
      <p:sp>
        <p:nvSpPr>
          <p:cNvPr id="9223" name="矩形 6"/>
          <p:cNvSpPr/>
          <p:nvPr>
            <p:custDataLst>
              <p:tags r:id="rId6"/>
            </p:custDataLst>
          </p:nvPr>
        </p:nvSpPr>
        <p:spPr>
          <a:xfrm>
            <a:off x="1020763" y="3042814"/>
            <a:ext cx="7810500" cy="1016924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1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、内能有不可测量性，我们不能准确的知道一个物体的内能的具体数值。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9224" name="矩形 7"/>
          <p:cNvSpPr/>
          <p:nvPr>
            <p:custDataLst>
              <p:tags r:id="rId7"/>
            </p:custDataLst>
          </p:nvPr>
        </p:nvSpPr>
        <p:spPr>
          <a:xfrm>
            <a:off x="1020763" y="3891046"/>
            <a:ext cx="7810500" cy="10156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2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、内能和物体对应的，可以说物体的内能，但不能说一个或几个分子的内能。内能对分子无意义。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759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 animBg="1"/>
      <p:bldP spid="9221" grpId="0" animBg="1"/>
      <p:bldP spid="9222" grpId="0" animBg="1"/>
      <p:bldP spid="9223" grpId="0" animBg="1"/>
      <p:bldP spid="92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1488" y="329427"/>
            <a:ext cx="3968750" cy="523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charset="-122"/>
                <a:cs typeface="Arial" charset="0"/>
              </a:rPr>
              <a:t>三、改变内能的方式</a:t>
            </a:r>
          </a:p>
        </p:txBody>
      </p:sp>
      <p:sp>
        <p:nvSpPr>
          <p:cNvPr id="10243" name="文本框 1"/>
          <p:cNvSpPr txBox="1"/>
          <p:nvPr>
            <p:custDataLst>
              <p:tags r:id="rId2"/>
            </p:custDataLst>
          </p:nvPr>
        </p:nvSpPr>
        <p:spPr>
          <a:xfrm>
            <a:off x="920751" y="930987"/>
            <a:ext cx="2473325" cy="463105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实验探究：</a:t>
            </a:r>
          </a:p>
        </p:txBody>
      </p:sp>
      <p:pic>
        <p:nvPicPr>
          <p:cNvPr id="10244" name="图片 1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853007"/>
            <a:ext cx="1766888" cy="20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矩形 13"/>
          <p:cNvSpPr/>
          <p:nvPr>
            <p:custDataLst>
              <p:tags r:id="rId4"/>
            </p:custDataLst>
          </p:nvPr>
        </p:nvSpPr>
        <p:spPr>
          <a:xfrm>
            <a:off x="852488" y="1394092"/>
            <a:ext cx="5378450" cy="70977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拿一支铅笔， 你怎样做能让笔杆热起来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?</a:t>
            </a:r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试一试，你有几种方法</a:t>
            </a:r>
            <a:r>
              <a:rPr lang="en-US" altLang="zh-CN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?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0246" name="矩形 14"/>
          <p:cNvSpPr/>
          <p:nvPr>
            <p:custDataLst>
              <p:tags r:id="rId5"/>
            </p:custDataLst>
          </p:nvPr>
        </p:nvSpPr>
        <p:spPr>
          <a:xfrm>
            <a:off x="852488" y="4158406"/>
            <a:ext cx="7910512" cy="40104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latin typeface="宋体" charset="-122"/>
                <a:ea typeface="宋体" charset="-122"/>
              </a:rPr>
              <a:t>和同学进行交流，统计所有的方法，并进行归纳分类。</a:t>
            </a:r>
            <a:endParaRPr lang="zh-CN" altLang="en-US" sz="2000" b="1">
              <a:latin typeface="宋体" charset="-122"/>
              <a:ea typeface="宋体" charset="-122"/>
            </a:endParaRPr>
          </a:p>
        </p:txBody>
      </p:sp>
      <p:sp>
        <p:nvSpPr>
          <p:cNvPr id="10247" name="文本框 24"/>
          <p:cNvSpPr txBox="1"/>
          <p:nvPr>
            <p:custDataLst>
              <p:tags r:id="rId6"/>
            </p:custDataLst>
          </p:nvPr>
        </p:nvSpPr>
        <p:spPr>
          <a:xfrm>
            <a:off x="920751" y="3644374"/>
            <a:ext cx="2473325" cy="463106"/>
          </a:xfrm>
          <a:prstGeom prst="rect">
            <a:avLst/>
          </a:prstGeom>
          <a:noFill/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</p:spPr>
        <p:txBody>
          <a:bodyPr lIns="45719" tIns="45719" rIns="45719" bIns="45719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宋体" charset="-122"/>
                <a:ea typeface="宋体" charset="-122"/>
              </a:rPr>
              <a:t>交流讨论：</a:t>
            </a:r>
          </a:p>
        </p:txBody>
      </p:sp>
      <p:sp>
        <p:nvSpPr>
          <p:cNvPr id="10248" name="Text Box 8"/>
          <p:cNvSpPr/>
          <p:nvPr>
            <p:custDataLst>
              <p:tags r:id="rId7"/>
            </p:custDataLst>
          </p:nvPr>
        </p:nvSpPr>
        <p:spPr>
          <a:xfrm>
            <a:off x="3240088" y="2164344"/>
            <a:ext cx="2252662" cy="40104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与桌面来回摩擦</a:t>
            </a:r>
            <a:endParaRPr kumimoji="1" lang="zh-CN" altLang="en-US" sz="20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10249" name="Text Box 12"/>
          <p:cNvSpPr/>
          <p:nvPr>
            <p:custDataLst>
              <p:tags r:id="rId8"/>
            </p:custDataLst>
          </p:nvPr>
        </p:nvSpPr>
        <p:spPr>
          <a:xfrm>
            <a:off x="974726" y="2644956"/>
            <a:ext cx="1643063" cy="40104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用手来回搓</a:t>
            </a:r>
            <a:endParaRPr kumimoji="1" lang="zh-CN" altLang="en-US" sz="20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10250" name="Text Box 13"/>
          <p:cNvSpPr/>
          <p:nvPr>
            <p:custDataLst>
              <p:tags r:id="rId9"/>
            </p:custDataLst>
          </p:nvPr>
        </p:nvSpPr>
        <p:spPr>
          <a:xfrm>
            <a:off x="974726" y="2185033"/>
            <a:ext cx="1990725" cy="40104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放在太阳下晒</a:t>
            </a:r>
            <a:endParaRPr kumimoji="1" lang="zh-CN" altLang="en-US" sz="20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10251" name="Text Box 14"/>
          <p:cNvSpPr/>
          <p:nvPr>
            <p:custDataLst>
              <p:tags r:id="rId10"/>
            </p:custDataLst>
          </p:nvPr>
        </p:nvSpPr>
        <p:spPr>
          <a:xfrm>
            <a:off x="3240088" y="2640182"/>
            <a:ext cx="1803400" cy="40104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放在热水中烫</a:t>
            </a:r>
            <a:endParaRPr kumimoji="1" lang="zh-CN" altLang="en-US" sz="20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10252" name="Text Box 12"/>
          <p:cNvSpPr/>
          <p:nvPr>
            <p:custDataLst>
              <p:tags r:id="rId11"/>
            </p:custDataLst>
          </p:nvPr>
        </p:nvSpPr>
        <p:spPr>
          <a:xfrm>
            <a:off x="984251" y="3112836"/>
            <a:ext cx="1260475" cy="40104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用火烤</a:t>
            </a:r>
            <a:endParaRPr kumimoji="1" lang="zh-CN" altLang="en-US" sz="2000" b="1">
              <a:latin typeface="Times New Roman" pitchFamily="18" charset="0"/>
              <a:ea typeface="宋体" charset="-122"/>
            </a:endParaRPr>
          </a:p>
        </p:txBody>
      </p:sp>
      <p:sp>
        <p:nvSpPr>
          <p:cNvPr id="10253" name="Text Box 12"/>
          <p:cNvSpPr/>
          <p:nvPr>
            <p:custDataLst>
              <p:tags r:id="rId12"/>
            </p:custDataLst>
          </p:nvPr>
        </p:nvSpPr>
        <p:spPr>
          <a:xfrm>
            <a:off x="3240089" y="3116019"/>
            <a:ext cx="1474787" cy="40104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用手焐</a:t>
            </a:r>
            <a:endParaRPr kumimoji="1" lang="zh-CN" altLang="en-US" sz="2000" b="1">
              <a:latin typeface="Times New Roman" pitchFamily="18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116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5" grpId="0" animBg="1"/>
      <p:bldP spid="10246" grpId="0" animBg="1"/>
      <p:bldP spid="10247" grpId="0" animBg="1"/>
      <p:bldP spid="10248" grpId="0" animBg="1"/>
      <p:bldP spid="10249" grpId="0" animBg="1"/>
      <p:bldP spid="10250" grpId="0" animBg="1"/>
      <p:bldP spid="10251" grpId="0" animBg="1"/>
      <p:bldP spid="10252" grpId="0" animBg="1"/>
      <p:bldP spid="102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2752</Words>
  <Application>Microsoft Office PowerPoint</Application>
  <PresentationFormat>全屏显示(16:9)</PresentationFormat>
  <Paragraphs>203</Paragraphs>
  <Slides>24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2021-01-02T10:52:16Z</dcterms:created>
  <dcterms:modified xsi:type="dcterms:W3CDTF">2021-01-02T12:06:04Z</dcterms:modified>
</cp:coreProperties>
</file>