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activeX/activeX1.xml" ContentType="application/vnd.ms-office.activeX+xml"/>
  <Override PartName="/ppt/activeX/activeX2.xml" ContentType="application/vnd.ms-office.activeX+xml"/>
  <Override PartName="/ppt/embeddings/oleObject1.bin" ContentType="application/vnd.openxmlformats-officedocument.oleObject"/>
  <Override PartName="/ppt/activeX/activeX3.xml" ContentType="application/vnd.ms-office.activeX+xml"/>
  <Override PartName="/ppt/notesSlides/notesSlide1.xml" ContentType="application/vnd.openxmlformats-officedocument.presentationml.notesSlide+xml"/>
  <Override PartName="/ppt/activeX/activeX4.xml" ContentType="application/vnd.ms-office.activeX+xml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activeX/activeX5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2062B1-906A-4165-B8A4-DDD02BB29FA2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6C70EF-9996-4260-B65F-27D106FC54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832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90113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374650" y="685800"/>
            <a:ext cx="6108700" cy="3429000"/>
          </a:xfrm>
          <a:prstGeom prst="rect">
            <a:avLst/>
          </a:prstGeom>
          <a:noFill/>
          <a:ln>
            <a:miter lim="800000"/>
          </a:ln>
        </p:spPr>
      </p:sp>
      <p:sp>
        <p:nvSpPr>
          <p:cNvPr id="15362" name="文本占位符 90114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18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200" b="0" i="0" u="none" baseline="0">
                <a:solidFill>
                  <a:srgbClr val="000000"/>
                </a:solidFill>
                <a:latin typeface="Helvetica Neue"/>
                <a:ea typeface="Helvetica Neue"/>
                <a:sym typeface="Helvetica Neue"/>
              </a:defRPr>
            </a:lvl1pPr>
            <a:lvl2pPr marL="742950" indent="-285750" algn="l" defTabSz="914400" rtl="0" eaLnBrk="1" fontAlgn="base" hangingPunct="1">
              <a:lnSpc>
                <a:spcPct val="118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200" b="0" i="0" u="none" baseline="0">
                <a:solidFill>
                  <a:srgbClr val="000000"/>
                </a:solidFill>
                <a:latin typeface="Helvetica Neue"/>
                <a:ea typeface="Helvetica Neue"/>
                <a:sym typeface="Helvetica Neue"/>
              </a:defRPr>
            </a:lvl2pPr>
            <a:lvl3pPr marL="1143000" indent="-228600" algn="l" defTabSz="914400" rtl="0" eaLnBrk="1" fontAlgn="base" hangingPunct="1">
              <a:lnSpc>
                <a:spcPct val="118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200" b="0" i="0" u="none" baseline="0">
                <a:solidFill>
                  <a:srgbClr val="000000"/>
                </a:solidFill>
                <a:latin typeface="Helvetica Neue"/>
                <a:ea typeface="Helvetica Neue"/>
                <a:sym typeface="Helvetica Neue"/>
              </a:defRPr>
            </a:lvl3pPr>
            <a:lvl4pPr marL="1600200" indent="-228600" algn="l" defTabSz="914400" rtl="0" eaLnBrk="1" fontAlgn="base" hangingPunct="1">
              <a:lnSpc>
                <a:spcPct val="118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200" b="0" i="0" u="none" baseline="0">
                <a:solidFill>
                  <a:srgbClr val="000000"/>
                </a:solidFill>
                <a:latin typeface="Helvetica Neue"/>
                <a:ea typeface="Helvetica Neue"/>
                <a:sym typeface="Helvetica Neue"/>
              </a:defRPr>
            </a:lvl4pPr>
            <a:lvl5pPr marL="2057400" indent="-228600" algn="l" defTabSz="914400" rtl="0" eaLnBrk="1" fontAlgn="base" hangingPunct="1">
              <a:lnSpc>
                <a:spcPct val="118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2200" b="0" i="0" u="none" baseline="0">
                <a:solidFill>
                  <a:srgbClr val="000000"/>
                </a:solidFill>
                <a:latin typeface="Helvetica Neue"/>
                <a:ea typeface="Helvetica Neue"/>
                <a:sym typeface="Helvetica Neue"/>
              </a:defRPr>
            </a:lvl5pPr>
          </a:lstStyle>
          <a:p>
            <a:pPr lvl="0"/>
            <a:r>
              <a:rPr lang="zh-CN" altLang="en-US"/>
              <a:t>可能的问题：</a:t>
            </a:r>
            <a:r>
              <a:rPr lang="en-US" altLang="zh-CN"/>
              <a:t>1</a:t>
            </a:r>
            <a:r>
              <a:rPr lang="zh-CN" altLang="en-US"/>
              <a:t>、电阻跟哪些因素有关？</a:t>
            </a:r>
            <a:r>
              <a:rPr lang="en-US" altLang="zh-CN"/>
              <a:t>2</a:t>
            </a:r>
            <a:r>
              <a:rPr lang="zh-CN" altLang="en-US"/>
              <a:t>、导体的长度、横截面积、温度相同时，材料不同，电阻不同。</a:t>
            </a:r>
            <a:r>
              <a:rPr lang="en-US" altLang="zh-CN"/>
              <a:t>3</a:t>
            </a:r>
            <a:r>
              <a:rPr lang="zh-CN" altLang="en-US"/>
              <a:t>、银的电阻最小。</a:t>
            </a:r>
            <a:r>
              <a:rPr lang="en-US" altLang="zh-CN"/>
              <a:t>4</a:t>
            </a:r>
            <a:r>
              <a:rPr lang="zh-CN" altLang="en-US"/>
              <a:t>、铁的电阻最大。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4" name="Shape 23"/>
          <p:cNvSpPr>
            <a:spLocks noGrp="1"/>
          </p:cNvSpPr>
          <p:nvPr>
            <p:ph type="title"/>
          </p:nvPr>
        </p:nvSpPr>
        <p:spPr>
          <a:xfrm>
            <a:off x="630237" y="0"/>
            <a:ext cx="2949576" cy="1546869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8875" name="Shape 24"/>
          <p:cNvSpPr>
            <a:spLocks noGrp="1"/>
          </p:cNvSpPr>
          <p:nvPr>
            <p:ph type="body" idx="1"/>
          </p:nvPr>
        </p:nvSpPr>
        <p:spPr>
          <a:xfrm>
            <a:off x="3887788" y="741607"/>
            <a:ext cx="4629151" cy="440189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97352285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726"/>
            <a:ext cx="7886700" cy="486977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437611475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369219"/>
            <a:ext cx="3886200" cy="326350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268727122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.xml"/><Relationship Id="rId7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png"/><Relationship Id="rId4" Type="http://schemas.openxmlformats.org/officeDocument/2006/relationships/image" Target="../media/image12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4.wmf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1.wmf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3.png"/><Relationship Id="rId2" Type="http://schemas.openxmlformats.org/officeDocument/2006/relationships/hyperlink" Target="&#28369;&#21160;&#21464;&#38459;&#22120;&#30340;&#21407;&#29702;.swf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hyperlink" Target="&#28369;&#21160;&#21464;&#38459;&#22120;&#30340;&#32467;&#26500;&#21644;&#21407;&#29702;.swf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oleObject" Target="../embeddings/oleObject7.bin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7.png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5" Type="http://schemas.openxmlformats.org/officeDocument/2006/relationships/image" Target="../media/image3.png"/><Relationship Id="rId10" Type="http://schemas.openxmlformats.org/officeDocument/2006/relationships/image" Target="../media/image29.png"/><Relationship Id="rId4" Type="http://schemas.openxmlformats.org/officeDocument/2006/relationships/image" Target="../media/image26.png"/><Relationship Id="rId9" Type="http://schemas.openxmlformats.org/officeDocument/2006/relationships/oleObject" Target="../embeddings/oleObject5.bin"/><Relationship Id="rId1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33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wmf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1.wmf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1"/>
          <p:cNvSpPr txBox="1"/>
          <p:nvPr>
            <p:custDataLst>
              <p:tags r:id="rId1"/>
            </p:custDataLst>
          </p:nvPr>
        </p:nvSpPr>
        <p:spPr>
          <a:xfrm>
            <a:off x="1333500" y="1939953"/>
            <a:ext cx="1828800" cy="461515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hangingPunct="0"/>
            <a:r>
              <a:rPr lang="zh-CN" altLang="en-US" sz="24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中物理</a:t>
            </a:r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1" name="Shape 4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644008" y="1779662"/>
            <a:ext cx="2957512" cy="504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>
            <a:spAutoFit/>
          </a:bodyPr>
          <a:lstStyle/>
          <a:p>
            <a:r>
              <a:rPr lang="zh-CN" altLang="en-US" sz="40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第四章  第三节</a:t>
            </a:r>
            <a:endParaRPr lang="zh-CN" altLang="en-US" sz="40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52" name="Shape 4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216400" y="800978"/>
            <a:ext cx="48482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>
            <a:spAutoFit/>
          </a:bodyPr>
          <a:lstStyle/>
          <a:p>
            <a:r>
              <a:rPr lang="zh-CN" altLang="en-US" sz="5400" b="1" baseline="-25000" dirty="0">
                <a:solidFill>
                  <a:srgbClr val="0070C0"/>
                </a:solidFill>
                <a:latin typeface="方正姚体" pitchFamily="2" charset="-122"/>
                <a:ea typeface="方正姚体" pitchFamily="2" charset="-122"/>
                <a:sym typeface="微软雅黑" pitchFamily="34" charset="-122"/>
              </a:rPr>
              <a:t>教科</a:t>
            </a:r>
            <a:r>
              <a:rPr lang="zh-CN" altLang="en-US" sz="5400" b="1" baseline="-25000" dirty="0" smtClean="0">
                <a:solidFill>
                  <a:srgbClr val="0070C0"/>
                </a:solidFill>
                <a:latin typeface="方正姚体" pitchFamily="2" charset="-122"/>
                <a:ea typeface="方正姚体" pitchFamily="2" charset="-122"/>
                <a:sym typeface="微软雅黑" pitchFamily="34" charset="-122"/>
              </a:rPr>
              <a:t>版九年级物理</a:t>
            </a:r>
            <a:endParaRPr lang="zh-CN" altLang="en-US" sz="1600" b="1" baseline="-25000" dirty="0">
              <a:solidFill>
                <a:srgbClr val="0070C0"/>
              </a:solidFill>
              <a:latin typeface="方正姚体" pitchFamily="2" charset="-122"/>
              <a:ea typeface="方正姚体" pitchFamily="2" charset="-122"/>
              <a:sym typeface="微软雅黑" pitchFamily="34" charset="-122"/>
            </a:endParaRPr>
          </a:p>
        </p:txBody>
      </p:sp>
      <p:grpSp>
        <p:nvGrpSpPr>
          <p:cNvPr id="2054" name="矩形 3"/>
          <p:cNvGrpSpPr>
            <a:grpSpLocks/>
          </p:cNvGrpSpPr>
          <p:nvPr/>
        </p:nvGrpSpPr>
        <p:grpSpPr bwMode="auto">
          <a:xfrm>
            <a:off x="139701" y="208478"/>
            <a:ext cx="1592263" cy="383534"/>
            <a:chOff x="88" y="131"/>
            <a:chExt cx="1003" cy="241"/>
          </a:xfrm>
        </p:grpSpPr>
        <p:pic>
          <p:nvPicPr>
            <p:cNvPr id="2055" name="矩形 3"/>
            <p:cNvPicPr>
              <a:picLocks noChangeArrowheads="1"/>
            </p:cNvPicPr>
            <p:nvPr>
              <p:custDataLst>
                <p:tags r:id="rId4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" y="131"/>
              <a:ext cx="1003" cy="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2056" name="Rectangle 8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37" y="129"/>
              <a:ext cx="834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9" tIns="45719" rIns="45719" bIns="45719" anchor="ctr">
              <a:spAutoFit/>
            </a:bodyPr>
            <a:lstStyle/>
            <a:p>
              <a:pPr algn="dist" latinLnBrk="1" hangingPunct="0"/>
              <a:r>
                <a:rPr lang="zh-CN" altLang="en-US" sz="1400" b="1" dirty="0" smtClean="0">
                  <a:solidFill>
                    <a:schemeClr val="bg1"/>
                  </a:solidFill>
                  <a:latin typeface="腾祥范笑歌楷书简繁合集"/>
                  <a:ea typeface="腾祥范笑歌楷书简繁合集"/>
                  <a:cs typeface="腾祥范笑歌楷书简繁合集"/>
                  <a:sym typeface="微软雅黑" pitchFamily="34" charset="-122"/>
                </a:rPr>
                <a:t>精</a:t>
              </a:r>
              <a:r>
                <a:rPr lang="zh-CN" altLang="en-US" sz="1400" b="1" dirty="0">
                  <a:solidFill>
                    <a:schemeClr val="bg1"/>
                  </a:solidFill>
                  <a:latin typeface="腾祥范笑歌楷书简繁合集"/>
                  <a:ea typeface="腾祥范笑歌楷书简繁合集"/>
                  <a:cs typeface="腾祥范笑歌楷书简繁合集"/>
                  <a:sym typeface="微软雅黑" pitchFamily="34" charset="-122"/>
                </a:rPr>
                <a:t>品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腾祥范笑歌楷书简繁合集"/>
                  <a:ea typeface="腾祥范笑歌楷书简繁合集"/>
                  <a:cs typeface="腾祥范笑歌楷书简繁合集"/>
                  <a:sym typeface="微软雅黑" pitchFamily="34" charset="-122"/>
                </a:rPr>
                <a:t>课件</a:t>
              </a:r>
              <a:endParaRPr lang="zh-CN" altLang="en-US" sz="1400" b="1" dirty="0">
                <a:solidFill>
                  <a:schemeClr val="bg1"/>
                </a:solidFill>
                <a:latin typeface="腾祥范笑歌楷书简繁合集"/>
                <a:ea typeface="腾祥范笑歌楷书简繁合集"/>
                <a:cs typeface="腾祥范笑歌楷书简繁合集"/>
                <a:sym typeface="微软雅黑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27" y="699542"/>
            <a:ext cx="3783323" cy="3783323"/>
          </a:xfrm>
          <a:prstGeom prst="rect">
            <a:avLst/>
          </a:prstGeom>
        </p:spPr>
      </p:pic>
      <p:sp>
        <p:nvSpPr>
          <p:cNvPr id="11" name="矩形 1048580"/>
          <p:cNvSpPr/>
          <p:nvPr/>
        </p:nvSpPr>
        <p:spPr>
          <a:xfrm>
            <a:off x="2928367" y="2931790"/>
            <a:ext cx="6215633" cy="584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45719" rIns="45719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4800" baseline="-25000" dirty="0">
                <a:solidFill>
                  <a:srgbClr val="FF0000"/>
                </a:solidFill>
                <a:latin typeface="微软雅黑" charset="-122"/>
                <a:ea typeface="微软雅黑" charset="-122"/>
                <a:sym typeface="微软雅黑" charset="-122"/>
              </a:rPr>
              <a:t>      电阻：导体对电流的阻碍作用</a:t>
            </a:r>
          </a:p>
        </p:txBody>
      </p:sp>
    </p:spTree>
    <p:extLst>
      <p:ext uri="{BB962C8B-B14F-4D97-AF65-F5344CB8AC3E}">
        <p14:creationId xmlns:p14="http://schemas.microsoft.com/office/powerpoint/2010/main" val="216444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86017"/>
          <p:cNvSpPr/>
          <p:nvPr/>
        </p:nvSpPr>
        <p:spPr>
          <a:xfrm>
            <a:off x="606425" y="307146"/>
            <a:ext cx="130175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  <a:ea typeface="宋体" pitchFamily="2" charset="-122"/>
              </a:rPr>
              <a:t>总结：</a:t>
            </a:r>
          </a:p>
        </p:txBody>
      </p:sp>
      <p:sp>
        <p:nvSpPr>
          <p:cNvPr id="12290" name="矩形 86026"/>
          <p:cNvSpPr/>
          <p:nvPr/>
        </p:nvSpPr>
        <p:spPr>
          <a:xfrm>
            <a:off x="663576" y="841867"/>
            <a:ext cx="7667625" cy="119038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>
                <a:ea typeface="宋体" pitchFamily="2" charset="-122"/>
              </a:rPr>
              <a:t>导体的电阻是导体本身的一种性质，导体电阻的大小不仅与材料有关，还与其长度和横截面积有关。</a:t>
            </a:r>
          </a:p>
        </p:txBody>
      </p:sp>
      <p:grpSp>
        <p:nvGrpSpPr>
          <p:cNvPr id="12291" name="组合 86029"/>
          <p:cNvGrpSpPr/>
          <p:nvPr/>
        </p:nvGrpSpPr>
        <p:grpSpPr>
          <a:xfrm>
            <a:off x="709613" y="2105461"/>
            <a:ext cx="7693025" cy="1174475"/>
            <a:chOff x="525" y="1309"/>
            <a:chExt cx="4846" cy="738"/>
          </a:xfrm>
        </p:grpSpPr>
        <p:sp>
          <p:nvSpPr>
            <p:cNvPr id="12292" name="文本框 86027"/>
            <p:cNvSpPr/>
            <p:nvPr/>
          </p:nvSpPr>
          <p:spPr>
            <a:xfrm>
              <a:off x="525" y="1414"/>
              <a:ext cx="4846" cy="63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>
                <a:spcBef>
                  <a:spcPct val="50000"/>
                </a:spcBef>
              </a:pPr>
              <a:r>
                <a:rPr lang="zh-CN" altLang="en-US" sz="2400">
                  <a:latin typeface="宋体" pitchFamily="2" charset="-122"/>
                  <a:ea typeface="宋体" pitchFamily="2" charset="-122"/>
                </a:rPr>
                <a:t>公式：　     （ </a:t>
              </a:r>
              <a:r>
                <a:rPr lang="en-US" altLang="zh-CN" sz="2400">
                  <a:latin typeface="宋体" pitchFamily="2" charset="-122"/>
                  <a:ea typeface="宋体" pitchFamily="2" charset="-122"/>
                </a:rPr>
                <a:t>ρ</a:t>
              </a:r>
              <a:r>
                <a:rPr lang="zh-CN" altLang="en-US" sz="2400">
                  <a:latin typeface="宋体" pitchFamily="2" charset="-122"/>
                  <a:ea typeface="宋体" pitchFamily="2" charset="-122"/>
                </a:rPr>
                <a:t>是电阻率，</a:t>
              </a:r>
              <a:r>
                <a:rPr lang="en-US" altLang="zh-CN" sz="2400">
                  <a:latin typeface="宋体" pitchFamily="2" charset="-122"/>
                  <a:ea typeface="宋体" pitchFamily="2" charset="-122"/>
                </a:rPr>
                <a:t>L</a:t>
              </a:r>
              <a:r>
                <a:rPr lang="zh-CN" altLang="en-US" sz="2400">
                  <a:latin typeface="宋体" pitchFamily="2" charset="-122"/>
                  <a:ea typeface="宋体" pitchFamily="2" charset="-122"/>
                </a:rPr>
                <a:t>是导线长度，</a:t>
              </a:r>
              <a:r>
                <a:rPr lang="en-US" altLang="zh-CN" sz="2400">
                  <a:latin typeface="宋体" pitchFamily="2" charset="-122"/>
                  <a:ea typeface="宋体" pitchFamily="2" charset="-122"/>
                </a:rPr>
                <a:t>S</a:t>
              </a:r>
              <a:r>
                <a:rPr lang="zh-CN" altLang="en-US" sz="2400">
                  <a:latin typeface="宋体" pitchFamily="2" charset="-122"/>
                  <a:ea typeface="宋体" pitchFamily="2" charset="-122"/>
                </a:rPr>
                <a:t>是导</a:t>
              </a:r>
            </a:p>
            <a:p>
              <a:pPr lvl="0">
                <a:spcBef>
                  <a:spcPct val="50000"/>
                </a:spcBef>
              </a:pPr>
              <a:r>
                <a:rPr lang="zh-CN" altLang="en-US" sz="2400">
                  <a:latin typeface="宋体" pitchFamily="2" charset="-122"/>
                  <a:ea typeface="宋体" pitchFamily="2" charset="-122"/>
                </a:rPr>
                <a:t>线的横截面积）</a:t>
              </a:r>
            </a:p>
          </p:txBody>
        </p:sp>
        <p:graphicFrame>
          <p:nvGraphicFramePr>
            <p:cNvPr id="12293" name="对象 86028"/>
            <p:cNvGraphicFramePr>
              <a:graphicFrameLocks noChangeAspect="1"/>
            </p:cNvGraphicFramePr>
            <p:nvPr/>
          </p:nvGraphicFramePr>
          <p:xfrm>
            <a:off x="1106" y="1309"/>
            <a:ext cx="749" cy="5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674" r:id="rId3" imgW="0" imgH="0" progId="Equation.DSMT4">
                    <p:embed/>
                  </p:oleObj>
                </mc:Choice>
                <mc:Fallback>
                  <p:oleObj r:id="rId3" imgW="0" imgH="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106" y="1309"/>
                          <a:ext cx="749" cy="541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294" name="矩形 86030"/>
          <p:cNvSpPr/>
          <p:nvPr/>
        </p:nvSpPr>
        <p:spPr>
          <a:xfrm>
            <a:off x="722312" y="3426348"/>
            <a:ext cx="3554412" cy="64134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>
                <a:ea typeface="宋体" pitchFamily="2" charset="-122"/>
              </a:rPr>
              <a:t>另外，电阻受温度影响。</a:t>
            </a:r>
          </a:p>
        </p:txBody>
      </p:sp>
      <p:pic>
        <p:nvPicPr>
          <p:cNvPr id="12295" name="图片 2097154"/>
          <p:cNvPicPr/>
          <p:nvPr/>
        </p:nvPicPr>
        <p:blipFill>
          <a:blip r:embed="rId5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22723668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88066"/>
          <p:cNvSpPr/>
          <p:nvPr/>
        </p:nvSpPr>
        <p:spPr>
          <a:xfrm>
            <a:off x="1447800" y="4413034"/>
            <a:ext cx="554513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>
                <a:latin typeface="宋体" pitchFamily="2" charset="-122"/>
                <a:ea typeface="宋体" pitchFamily="2" charset="-122"/>
              </a:rPr>
              <a:t>结论：加热电阻丝，电阻变大</a:t>
            </a:r>
          </a:p>
        </p:txBody>
      </p:sp>
      <p:pic>
        <p:nvPicPr>
          <p:cNvPr id="13315" name="图片 2097154"/>
          <p:cNvPicPr/>
          <p:nvPr/>
        </p:nvPicPr>
        <p:blipFill>
          <a:blip r:embed="rId4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ontrols>
      <mc:AlternateContent xmlns:mc="http://schemas.openxmlformats.org/markup-compatibility/2006">
        <mc:Choice xmlns:v="urn:schemas-microsoft-com:vml" Requires="v">
          <p:control spid="25602" name="ShockwaveFlash1" r:id="rId2" imgW="7486560" imgH="3990960"/>
        </mc:Choice>
        <mc:Fallback>
          <p:control name="ShockwaveFlash1" r:id="rId2" imgW="7486560" imgH="3990960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7363" y="223838"/>
                  <a:ext cx="7483475" cy="39973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941553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89089"/>
          <p:cNvSpPr/>
          <p:nvPr/>
        </p:nvSpPr>
        <p:spPr>
          <a:xfrm>
            <a:off x="727075" y="1600979"/>
            <a:ext cx="4379912" cy="8243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>
                <a:latin typeface="宋体" pitchFamily="2" charset="-122"/>
                <a:ea typeface="宋体" pitchFamily="2" charset="-122"/>
              </a:rPr>
              <a:t>右表是 长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1m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，横截面积是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1mm</a:t>
            </a:r>
            <a:r>
              <a:rPr lang="en-US" altLang="zh-CN" sz="2400" baseline="3000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的导体在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20℃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时的电阻值。</a:t>
            </a:r>
          </a:p>
        </p:txBody>
      </p:sp>
      <p:sp>
        <p:nvSpPr>
          <p:cNvPr id="14338" name="矩形 89092"/>
          <p:cNvSpPr/>
          <p:nvPr/>
        </p:nvSpPr>
        <p:spPr>
          <a:xfrm>
            <a:off x="1966912" y="-802080"/>
            <a:ext cx="2579688" cy="256220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endParaRPr lang="en-US" altLang="zh-CN" sz="2400">
              <a:latin typeface="宋体" pitchFamily="2" charset="-122"/>
              <a:ea typeface="宋体" pitchFamily="2" charset="-122"/>
            </a:endParaRPr>
          </a:p>
          <a:p>
            <a:pPr lvl="0"/>
            <a:r>
              <a:rPr lang="en-US" altLang="zh-CN" sz="2400">
                <a:latin typeface="宋体" pitchFamily="2" charset="-122"/>
                <a:ea typeface="宋体" pitchFamily="2" charset="-122"/>
              </a:rPr>
              <a:t/>
            </a:r>
            <a:br>
              <a:rPr lang="en-US" altLang="zh-CN" sz="2400">
                <a:latin typeface="宋体" pitchFamily="2" charset="-122"/>
                <a:ea typeface="宋体" pitchFamily="2" charset="-122"/>
              </a:rPr>
            </a:br>
            <a:r>
              <a:rPr lang="en-US" altLang="zh-CN" sz="2400">
                <a:latin typeface="宋体" pitchFamily="2" charset="-122"/>
                <a:ea typeface="宋体" pitchFamily="2" charset="-122"/>
              </a:rPr>
              <a:t/>
            </a:r>
            <a:br>
              <a:rPr lang="en-US" altLang="zh-CN" sz="2400">
                <a:latin typeface="宋体" pitchFamily="2" charset="-122"/>
                <a:ea typeface="宋体" pitchFamily="2" charset="-122"/>
              </a:rPr>
            </a:br>
            <a:r>
              <a:rPr lang="en-US" altLang="zh-CN" sz="2400">
                <a:latin typeface="宋体" pitchFamily="2" charset="-122"/>
                <a:ea typeface="宋体" pitchFamily="2" charset="-122"/>
              </a:rPr>
              <a:t/>
            </a:r>
            <a:br>
              <a:rPr lang="en-US" altLang="zh-CN" sz="2400">
                <a:latin typeface="宋体" pitchFamily="2" charset="-122"/>
                <a:ea typeface="宋体" pitchFamily="2" charset="-122"/>
              </a:rPr>
            </a:br>
            <a:r>
              <a:rPr lang="en-US" altLang="zh-CN" sz="2400">
                <a:latin typeface="宋体" pitchFamily="2" charset="-122"/>
                <a:ea typeface="宋体" pitchFamily="2" charset="-122"/>
              </a:rPr>
              <a:t/>
            </a:r>
            <a:br>
              <a:rPr lang="en-US" altLang="zh-CN" sz="2400">
                <a:latin typeface="宋体" pitchFamily="2" charset="-122"/>
                <a:ea typeface="宋体" pitchFamily="2" charset="-122"/>
              </a:rPr>
            </a:br>
            <a:r>
              <a:rPr lang="en-US" altLang="zh-CN" sz="2400">
                <a:latin typeface="宋体" pitchFamily="2" charset="-122"/>
                <a:ea typeface="宋体" pitchFamily="2" charset="-122"/>
              </a:rPr>
              <a:t/>
            </a:r>
            <a:br>
              <a:rPr lang="en-US" altLang="zh-CN" sz="2400">
                <a:latin typeface="宋体" pitchFamily="2" charset="-122"/>
                <a:ea typeface="宋体" pitchFamily="2" charset="-122"/>
              </a:rPr>
            </a:br>
            <a:endParaRPr lang="en-US" altLang="zh-CN" sz="240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339" name="矩形 89106"/>
          <p:cNvSpPr/>
          <p:nvPr/>
        </p:nvSpPr>
        <p:spPr>
          <a:xfrm>
            <a:off x="755651" y="2679967"/>
            <a:ext cx="4968875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通常用什么材料做导线，为什么？</a:t>
            </a:r>
          </a:p>
        </p:txBody>
      </p:sp>
      <p:sp>
        <p:nvSpPr>
          <p:cNvPr id="14340" name="矩形 89107"/>
          <p:cNvSpPr/>
          <p:nvPr/>
        </p:nvSpPr>
        <p:spPr>
          <a:xfrm>
            <a:off x="684212" y="3273571"/>
            <a:ext cx="5041900" cy="155641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其它条件都相同时，银、铜、铝的电阻小，导电能力强，但是银的价格昂贵，成本太高。常见的导线多用铜或铝。</a:t>
            </a:r>
          </a:p>
        </p:txBody>
      </p:sp>
      <p:sp>
        <p:nvSpPr>
          <p:cNvPr id="14341" name="矩形 89108"/>
          <p:cNvSpPr/>
          <p:nvPr/>
        </p:nvSpPr>
        <p:spPr>
          <a:xfrm>
            <a:off x="565150" y="510850"/>
            <a:ext cx="8037512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>
                <a:ea typeface="宋体" pitchFamily="2" charset="-122"/>
              </a:rPr>
              <a:t>阅读表格中的数据，你能从中得出一些结论或提出问题吗？</a:t>
            </a:r>
          </a:p>
        </p:txBody>
      </p:sp>
      <p:graphicFrame>
        <p:nvGraphicFramePr>
          <p:cNvPr id="14342" name="表格 89191"/>
          <p:cNvGraphicFramePr>
            <a:graphicFrameLocks noGrp="1"/>
          </p:cNvGraphicFramePr>
          <p:nvPr/>
        </p:nvGraphicFramePr>
        <p:xfrm>
          <a:off x="5578476" y="1029655"/>
          <a:ext cx="3055937" cy="3692114"/>
        </p:xfrm>
        <a:graphic>
          <a:graphicData uri="http://schemas.openxmlformats.org/drawingml/2006/table">
            <a:tbl>
              <a:tblPr/>
              <a:tblGrid>
                <a:gridCol w="1624012"/>
                <a:gridCol w="1431925"/>
              </a:tblGrid>
              <a:tr h="458332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eaLnBrk="0" hangingPunct="0">
                        <a:spcBef>
                          <a:spcPts val="700"/>
                        </a:spcBef>
                        <a:buSzTx/>
                      </a:pPr>
                      <a:r>
                        <a:rPr lang="zh-CN" altLang="en-US" sz="2400">
                          <a:latin typeface="宋体" pitchFamily="2" charset="-122"/>
                          <a:ea typeface="宋体" pitchFamily="2" charset="-122"/>
                        </a:rPr>
                        <a:t>导体</a:t>
                      </a:r>
                    </a:p>
                  </a:txBody>
                  <a:tcPr marT="45833" marB="45833">
                    <a:lnL w="28575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eaLnBrk="0" hangingPunct="0">
                        <a:spcBef>
                          <a:spcPts val="700"/>
                        </a:spcBef>
                        <a:buSzTx/>
                      </a:pPr>
                      <a:r>
                        <a:rPr lang="zh-CN" altLang="en-US" sz="2400">
                          <a:latin typeface="宋体" pitchFamily="2" charset="-122"/>
                          <a:ea typeface="宋体" pitchFamily="2" charset="-122"/>
                        </a:rPr>
                        <a:t>电阻</a:t>
                      </a:r>
                      <a:r>
                        <a:rPr lang="en-US" altLang="zh-CN" sz="2400">
                          <a:latin typeface="宋体" pitchFamily="2" charset="-122"/>
                          <a:ea typeface="宋体" pitchFamily="2" charset="-122"/>
                        </a:rPr>
                        <a:t>/ Ω</a:t>
                      </a:r>
                      <a:endParaRPr lang="zh-CN" altLang="en-US" sz="240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458332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eaLnBrk="0" hangingPunct="0">
                        <a:spcBef>
                          <a:spcPts val="700"/>
                        </a:spcBef>
                        <a:buSzTx/>
                      </a:pPr>
                      <a:r>
                        <a:rPr lang="zh-CN" altLang="en-US" sz="2400">
                          <a:latin typeface="宋体" pitchFamily="2" charset="-122"/>
                          <a:ea typeface="宋体" pitchFamily="2" charset="-122"/>
                        </a:rPr>
                        <a:t>银</a:t>
                      </a:r>
                    </a:p>
                  </a:txBody>
                  <a:tcPr marT="45833" marB="45833">
                    <a:lnL w="28575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eaLnBrk="0" hangingPunct="0">
                        <a:spcBef>
                          <a:spcPts val="700"/>
                        </a:spcBef>
                        <a:buSzTx/>
                      </a:pPr>
                      <a:r>
                        <a:rPr lang="en-US" altLang="zh-CN" sz="2400">
                          <a:latin typeface="宋体" pitchFamily="2" charset="-122"/>
                          <a:ea typeface="宋体" pitchFamily="2" charset="-122"/>
                        </a:rPr>
                        <a:t>0.016</a:t>
                      </a:r>
                      <a:endParaRPr lang="zh-CN" altLang="en-US" sz="240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463105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eaLnBrk="0" hangingPunct="0">
                        <a:spcBef>
                          <a:spcPts val="700"/>
                        </a:spcBef>
                        <a:buSzTx/>
                      </a:pPr>
                      <a:r>
                        <a:rPr lang="zh-CN" altLang="en-US" sz="2400">
                          <a:latin typeface="宋体" pitchFamily="2" charset="-122"/>
                          <a:ea typeface="宋体" pitchFamily="2" charset="-122"/>
                        </a:rPr>
                        <a:t>铜</a:t>
                      </a:r>
                    </a:p>
                  </a:txBody>
                  <a:tcPr marT="45833" marB="45833">
                    <a:lnL w="28575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eaLnBrk="0" hangingPunct="0">
                        <a:spcBef>
                          <a:spcPts val="700"/>
                        </a:spcBef>
                        <a:buSzTx/>
                      </a:pPr>
                      <a:r>
                        <a:rPr lang="en-US" altLang="zh-CN" sz="2400">
                          <a:latin typeface="宋体" pitchFamily="2" charset="-122"/>
                          <a:ea typeface="宋体" pitchFamily="2" charset="-122"/>
                        </a:rPr>
                        <a:t>0.017</a:t>
                      </a:r>
                      <a:endParaRPr lang="zh-CN" altLang="en-US" sz="240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461515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eaLnBrk="0" hangingPunct="0">
                        <a:spcBef>
                          <a:spcPts val="700"/>
                        </a:spcBef>
                        <a:buSzTx/>
                      </a:pPr>
                      <a:r>
                        <a:rPr lang="zh-CN" altLang="en-US" sz="2400">
                          <a:latin typeface="宋体" pitchFamily="2" charset="-122"/>
                          <a:ea typeface="宋体" pitchFamily="2" charset="-122"/>
                        </a:rPr>
                        <a:t>铝</a:t>
                      </a:r>
                    </a:p>
                  </a:txBody>
                  <a:tcPr marT="45833" marB="45833">
                    <a:lnL w="28575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eaLnBrk="0" hangingPunct="0">
                        <a:spcBef>
                          <a:spcPts val="700"/>
                        </a:spcBef>
                        <a:buSzTx/>
                      </a:pPr>
                      <a:r>
                        <a:rPr lang="en-US" altLang="zh-CN" sz="2400">
                          <a:latin typeface="宋体" pitchFamily="2" charset="-122"/>
                          <a:ea typeface="宋体" pitchFamily="2" charset="-122"/>
                        </a:rPr>
                        <a:t>0.027</a:t>
                      </a:r>
                      <a:endParaRPr lang="zh-CN" altLang="en-US" sz="240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463105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/>
                      <a:r>
                        <a:rPr lang="zh-CN" altLang="en-US" sz="2400">
                          <a:latin typeface="宋体" pitchFamily="2" charset="-122"/>
                          <a:ea typeface="宋体" pitchFamily="2" charset="-122"/>
                        </a:rPr>
                        <a:t>钨</a:t>
                      </a:r>
                    </a:p>
                  </a:txBody>
                  <a:tcPr marT="45833" marB="45833">
                    <a:lnL w="28575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eaLnBrk="0" hangingPunct="0">
                        <a:spcBef>
                          <a:spcPts val="700"/>
                        </a:spcBef>
                        <a:buSzTx/>
                      </a:pPr>
                      <a:r>
                        <a:rPr lang="en-US" altLang="zh-CN" sz="2400">
                          <a:latin typeface="宋体" pitchFamily="2" charset="-122"/>
                          <a:ea typeface="宋体" pitchFamily="2" charset="-122"/>
                        </a:rPr>
                        <a:t>0.052</a:t>
                      </a:r>
                      <a:endParaRPr lang="zh-CN" altLang="en-US" sz="240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461515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eaLnBrk="0" hangingPunct="0">
                        <a:spcBef>
                          <a:spcPts val="700"/>
                        </a:spcBef>
                        <a:buSzTx/>
                      </a:pPr>
                      <a:r>
                        <a:rPr lang="zh-CN" altLang="en-US" sz="2400">
                          <a:latin typeface="宋体" pitchFamily="2" charset="-122"/>
                          <a:ea typeface="宋体" pitchFamily="2" charset="-122"/>
                        </a:rPr>
                        <a:t>铁</a:t>
                      </a:r>
                    </a:p>
                  </a:txBody>
                  <a:tcPr marT="45833" marB="45833">
                    <a:lnL w="28575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eaLnBrk="0" hangingPunct="0">
                        <a:spcBef>
                          <a:spcPts val="700"/>
                        </a:spcBef>
                        <a:buSzTx/>
                      </a:pPr>
                      <a:r>
                        <a:rPr lang="en-US" altLang="zh-CN" sz="2400">
                          <a:latin typeface="宋体" pitchFamily="2" charset="-122"/>
                          <a:ea typeface="宋体" pitchFamily="2" charset="-122"/>
                        </a:rPr>
                        <a:t>0.096</a:t>
                      </a:r>
                      <a:endParaRPr lang="zh-CN" altLang="en-US" sz="240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463105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eaLnBrk="0" hangingPunct="0">
                        <a:spcBef>
                          <a:spcPts val="700"/>
                        </a:spcBef>
                        <a:buSzTx/>
                      </a:pPr>
                      <a:r>
                        <a:rPr lang="zh-CN" altLang="en-US" sz="2400">
                          <a:latin typeface="宋体" pitchFamily="2" charset="-122"/>
                          <a:ea typeface="宋体" pitchFamily="2" charset="-122"/>
                        </a:rPr>
                        <a:t>锰铜</a:t>
                      </a:r>
                    </a:p>
                  </a:txBody>
                  <a:tcPr marT="45833" marB="45833">
                    <a:lnL w="28575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eaLnBrk="0" hangingPunct="0">
                        <a:spcBef>
                          <a:spcPts val="700"/>
                        </a:spcBef>
                        <a:buSzTx/>
                      </a:pPr>
                      <a:r>
                        <a:rPr lang="en-US" altLang="zh-CN" sz="2400">
                          <a:latin typeface="宋体" pitchFamily="2" charset="-122"/>
                          <a:ea typeface="宋体" pitchFamily="2" charset="-122"/>
                        </a:rPr>
                        <a:t>0.44</a:t>
                      </a:r>
                      <a:endParaRPr lang="zh-CN" altLang="en-US" sz="240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463105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/>
                      <a:r>
                        <a:rPr lang="zh-CN" altLang="en-US" sz="2400">
                          <a:latin typeface="宋体" pitchFamily="2" charset="-122"/>
                          <a:ea typeface="宋体" pitchFamily="2" charset="-122"/>
                        </a:rPr>
                        <a:t>镍铬合金</a:t>
                      </a:r>
                    </a:p>
                  </a:txBody>
                  <a:tcPr marT="45833" marB="45833">
                    <a:lnL w="28575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/>
                      <a:r>
                        <a:rPr lang="en-US" altLang="zh-CN" sz="2400">
                          <a:latin typeface="宋体" pitchFamily="2" charset="-122"/>
                          <a:ea typeface="宋体" pitchFamily="2" charset="-122"/>
                        </a:rPr>
                        <a:t>1.1</a:t>
                      </a:r>
                      <a:endParaRPr lang="zh-CN" altLang="en-US" sz="240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4371" name="图片 2097154"/>
          <p:cNvPicPr/>
          <p:nvPr/>
        </p:nvPicPr>
        <p:blipFill>
          <a:blip r:embed="rId3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617388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91141"/>
          <p:cNvSpPr/>
          <p:nvPr/>
        </p:nvSpPr>
        <p:spPr>
          <a:xfrm>
            <a:off x="630238" y="135272"/>
            <a:ext cx="344328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ea typeface="宋体" pitchFamily="2" charset="-122"/>
              </a:rPr>
              <a:t>思考：</a:t>
            </a:r>
          </a:p>
        </p:txBody>
      </p:sp>
      <p:sp>
        <p:nvSpPr>
          <p:cNvPr id="16386" name="矩形 91142"/>
          <p:cNvSpPr/>
          <p:nvPr/>
        </p:nvSpPr>
        <p:spPr>
          <a:xfrm>
            <a:off x="862012" y="442418"/>
            <a:ext cx="8050212" cy="9707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>
                <a:latin typeface="宋体" pitchFamily="2" charset="-122"/>
                <a:ea typeface="宋体" pitchFamily="2" charset="-122"/>
              </a:rPr>
              <a:t>台灯的亮度，或者电视音响的音量，都是连续变化。我们怎么样使电路中的电流连续变化呢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?</a:t>
            </a:r>
          </a:p>
        </p:txBody>
      </p:sp>
      <p:sp>
        <p:nvSpPr>
          <p:cNvPr id="16387" name="矩形 91143"/>
          <p:cNvSpPr/>
          <p:nvPr/>
        </p:nvSpPr>
        <p:spPr>
          <a:xfrm>
            <a:off x="923925" y="1812637"/>
            <a:ext cx="646588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40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、通过改变电阻来控制电流的装置叫变阻器。</a:t>
            </a:r>
          </a:p>
        </p:txBody>
      </p:sp>
      <p:sp>
        <p:nvSpPr>
          <p:cNvPr id="16388" name="矩形 91144"/>
          <p:cNvSpPr/>
          <p:nvPr/>
        </p:nvSpPr>
        <p:spPr>
          <a:xfrm>
            <a:off x="554038" y="1392500"/>
            <a:ext cx="171608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400">
                <a:latin typeface="宋体" pitchFamily="2" charset="-122"/>
                <a:ea typeface="宋体" pitchFamily="2" charset="-122"/>
              </a:rPr>
              <a:t>三、变阻器</a:t>
            </a:r>
          </a:p>
        </p:txBody>
      </p:sp>
      <p:sp>
        <p:nvSpPr>
          <p:cNvPr id="16389" name="矩形 91145"/>
          <p:cNvSpPr/>
          <p:nvPr/>
        </p:nvSpPr>
        <p:spPr>
          <a:xfrm>
            <a:off x="936625" y="2150021"/>
            <a:ext cx="7021512" cy="5315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240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、电阻器：简称电阻，种类很多。   </a:t>
            </a:r>
          </a:p>
        </p:txBody>
      </p:sp>
      <p:grpSp>
        <p:nvGrpSpPr>
          <p:cNvPr id="16390" name="组合 91155"/>
          <p:cNvGrpSpPr/>
          <p:nvPr/>
        </p:nvGrpSpPr>
        <p:grpSpPr>
          <a:xfrm>
            <a:off x="1030288" y="4115437"/>
            <a:ext cx="7429500" cy="824360"/>
            <a:chOff x="649" y="2586"/>
            <a:chExt cx="4680" cy="518"/>
          </a:xfrm>
        </p:grpSpPr>
        <p:sp>
          <p:nvSpPr>
            <p:cNvPr id="16391" name="矩形 91154"/>
            <p:cNvSpPr/>
            <p:nvPr/>
          </p:nvSpPr>
          <p:spPr>
            <a:xfrm>
              <a:off x="649" y="2586"/>
              <a:ext cx="4680" cy="51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zh-CN" altLang="en-US" sz="2400">
                  <a:latin typeface="宋体" pitchFamily="2" charset="-122"/>
                  <a:ea typeface="宋体" pitchFamily="2" charset="-122"/>
                </a:rPr>
                <a:t>按阻值是否可变，分为定值电阻       </a:t>
              </a:r>
            </a:p>
            <a:p>
              <a:pPr lvl="0"/>
              <a:r>
                <a:rPr lang="zh-CN" altLang="en-US" sz="2400">
                  <a:latin typeface="宋体" pitchFamily="2" charset="-122"/>
                  <a:ea typeface="宋体" pitchFamily="2" charset="-122"/>
                </a:rPr>
                <a:t>                    可变电阻</a:t>
              </a:r>
            </a:p>
          </p:txBody>
        </p:sp>
        <p:pic>
          <p:nvPicPr>
            <p:cNvPr id="16392" name="图片 91146" descr="E:/惠老师交接材料1/个人原创精品专辑制作/初中物理/8. 初中物理 杨进春 dysyjc/4.2020-2021学年九年级物理上册同步精品课堂（教科版）   作者： dysyjc（课件3元，练习2元）/4.3电阻：导体对电流的阻碍作用/4.3电阻：导体对电流的阻碍作用/4.3电阻：导体对电流的阻碍作用/http:/360edu.com/tongbu/chusan/8913/c3wljk913.files/image025.jpg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3499" y="2644"/>
              <a:ext cx="771" cy="169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grpSp>
          <p:nvGrpSpPr>
            <p:cNvPr id="16393" name="组合 91147"/>
            <p:cNvGrpSpPr/>
            <p:nvPr/>
          </p:nvGrpSpPr>
          <p:grpSpPr>
            <a:xfrm>
              <a:off x="3503" y="2791"/>
              <a:ext cx="771" cy="272"/>
              <a:chOff x="1202" y="1298"/>
              <a:chExt cx="771" cy="363"/>
            </a:xfrm>
          </p:grpSpPr>
          <p:pic>
            <p:nvPicPr>
              <p:cNvPr id="16394" name="图片 91148" descr="E:/惠老师交接材料1/个人原创精品专辑制作/初中物理/8. 初中物理 杨进春 dysyjc/4.2020-2021学年九年级物理上册同步精品课堂（教科版）   作者： dysyjc（课件3元，练习2元）/4.3电阻：导体对电流的阻碍作用/4.3电阻：导体对电流的阻碍作用/4.3电阻：导体对电流的阻碍作用/http:/360edu.com/tongbu/chusan/8913/c3wljk913.files/image025.jpg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202" y="1389"/>
                <a:ext cx="771" cy="226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cxnSp>
            <p:nvCxnSpPr>
              <p:cNvPr id="16395" name="直接连接符 91149"/>
              <p:cNvCxnSpPr/>
              <p:nvPr/>
            </p:nvCxnSpPr>
            <p:spPr>
              <a:xfrm flipV="1">
                <a:off x="1429" y="1298"/>
                <a:ext cx="272" cy="363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  <a:bevel/>
                <a:tailEnd type="triangle"/>
              </a:ln>
            </p:spPr>
          </p:cxnSp>
        </p:grpSp>
      </p:grpSp>
      <p:pic>
        <p:nvPicPr>
          <p:cNvPr id="16396" name="图片 91150"/>
          <p:cNvPicPr/>
          <p:nvPr/>
        </p:nvPicPr>
        <p:blipFill>
          <a:blip r:embed="rId3"/>
          <a:stretch>
            <a:fillRect/>
          </a:stretch>
        </p:blipFill>
        <p:spPr>
          <a:xfrm>
            <a:off x="1230312" y="2695882"/>
            <a:ext cx="2201862" cy="1344758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6397" name="图片 91151"/>
          <p:cNvPicPr/>
          <p:nvPr/>
        </p:nvPicPr>
        <p:blipFill>
          <a:blip r:embed="rId4"/>
          <a:stretch>
            <a:fillRect/>
          </a:stretch>
        </p:blipFill>
        <p:spPr>
          <a:xfrm>
            <a:off x="3586162" y="2683150"/>
            <a:ext cx="1423988" cy="1295424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6398" name="图片 91152"/>
          <p:cNvPicPr/>
          <p:nvPr/>
        </p:nvPicPr>
        <p:blipFill>
          <a:blip r:embed="rId5"/>
          <a:stretch>
            <a:fillRect/>
          </a:stretch>
        </p:blipFill>
        <p:spPr>
          <a:xfrm>
            <a:off x="7092950" y="2660870"/>
            <a:ext cx="1608138" cy="1314521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6399" name="图片 91153"/>
          <p:cNvPicPr/>
          <p:nvPr/>
        </p:nvPicPr>
        <p:blipFill>
          <a:blip r:embed="rId6"/>
          <a:stretch>
            <a:fillRect/>
          </a:stretch>
        </p:blipFill>
        <p:spPr>
          <a:xfrm>
            <a:off x="5181600" y="2699064"/>
            <a:ext cx="1854200" cy="133043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6400" name="图片 2097154"/>
          <p:cNvPicPr/>
          <p:nvPr/>
        </p:nvPicPr>
        <p:blipFill>
          <a:blip r:embed="rId7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027283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02402"/>
          <p:cNvSpPr/>
          <p:nvPr/>
        </p:nvSpPr>
        <p:spPr>
          <a:xfrm>
            <a:off x="644526" y="140046"/>
            <a:ext cx="561657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>
                <a:ea typeface="宋体" pitchFamily="2" charset="-122"/>
              </a:rPr>
              <a:t>演示：让灯泡逐渐亮起来</a:t>
            </a:r>
          </a:p>
        </p:txBody>
      </p:sp>
      <p:pic>
        <p:nvPicPr>
          <p:cNvPr id="17411" name="图片 2097154"/>
          <p:cNvPicPr/>
          <p:nvPr/>
        </p:nvPicPr>
        <p:blipFill>
          <a:blip r:embed="rId4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ontrols>
      <mc:AlternateContent xmlns:mc="http://schemas.openxmlformats.org/markup-compatibility/2006">
        <mc:Choice xmlns:v="urn:schemas-microsoft-com:vml" Requires="v">
          <p:control spid="26626" name="ShockwaveFlash1" r:id="rId2" imgW="8582040" imgH="4191120"/>
        </mc:Choice>
        <mc:Fallback>
          <p:control name="ShockwaveFlash1" r:id="rId2" imgW="8582040" imgH="4191120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49238" y="684213"/>
                  <a:ext cx="8578850" cy="42052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52654605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93185"/>
          <p:cNvSpPr/>
          <p:nvPr/>
        </p:nvSpPr>
        <p:spPr>
          <a:xfrm>
            <a:off x="660400" y="219617"/>
            <a:ext cx="640873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  <a:ea typeface="宋体" pitchFamily="2" charset="-122"/>
              </a:rPr>
              <a:t>变阻器</a:t>
            </a:r>
            <a:r>
              <a:rPr lang="en-US" altLang="zh-CN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2400">
                <a:solidFill>
                  <a:srgbClr val="FF0000"/>
                </a:solidFill>
                <a:ea typeface="宋体" pitchFamily="2" charset="-122"/>
              </a:rPr>
              <a:t>滑动变阻器 </a:t>
            </a:r>
          </a:p>
        </p:txBody>
      </p:sp>
      <p:sp>
        <p:nvSpPr>
          <p:cNvPr id="18434" name="矩形 93187"/>
          <p:cNvSpPr/>
          <p:nvPr/>
        </p:nvSpPr>
        <p:spPr>
          <a:xfrm>
            <a:off x="4067175" y="2708478"/>
            <a:ext cx="184731" cy="8309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endParaRPr lang="zh-CN" altLang="en-US" sz="2400">
              <a:latin typeface="宋体" pitchFamily="2" charset="-122"/>
              <a:ea typeface="宋体" pitchFamily="2" charset="-122"/>
            </a:endParaRPr>
          </a:p>
          <a:p>
            <a:pPr lvl="0" eaLnBrk="0" hangingPunct="0"/>
            <a:endParaRPr lang="zh-CN" altLang="en-US" sz="240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8435" name="矩形 93188"/>
          <p:cNvSpPr/>
          <p:nvPr/>
        </p:nvSpPr>
        <p:spPr>
          <a:xfrm>
            <a:off x="641351" y="1196755"/>
            <a:ext cx="8035925" cy="119038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>
                <a:solidFill>
                  <a:srgbClr val="444444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>
                <a:solidFill>
                  <a:srgbClr val="444444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>
                <a:solidFill>
                  <a:srgbClr val="444444"/>
                </a:solidFill>
                <a:latin typeface="宋体" pitchFamily="2" charset="-122"/>
                <a:ea typeface="宋体" pitchFamily="2" charset="-122"/>
              </a:rPr>
              <a:t>）工作原理：通过移动滑片</a:t>
            </a:r>
            <a:r>
              <a:rPr lang="zh-CN" altLang="en-US" sz="2400">
                <a:solidFill>
                  <a:srgbClr val="2D2DF7"/>
                </a:solidFill>
                <a:latin typeface="宋体" pitchFamily="2" charset="-122"/>
                <a:ea typeface="宋体" pitchFamily="2" charset="-122"/>
              </a:rPr>
              <a:t>改变接入电路中的电阻丝的长度，从而改变接入电路中的电阻值</a:t>
            </a:r>
            <a:r>
              <a:rPr lang="zh-CN" altLang="en-US" sz="2400">
                <a:solidFill>
                  <a:srgbClr val="444444"/>
                </a:solidFill>
                <a:latin typeface="宋体" pitchFamily="2" charset="-122"/>
                <a:ea typeface="宋体" pitchFamily="2" charset="-122"/>
              </a:rPr>
              <a:t>，控制电路中电流大小的变化。</a:t>
            </a:r>
          </a:p>
        </p:txBody>
      </p:sp>
      <p:grpSp>
        <p:nvGrpSpPr>
          <p:cNvPr id="18436" name="组合 93189"/>
          <p:cNvGrpSpPr/>
          <p:nvPr/>
        </p:nvGrpSpPr>
        <p:grpSpPr>
          <a:xfrm>
            <a:off x="3397251" y="2995070"/>
            <a:ext cx="5184775" cy="1924039"/>
            <a:chOff x="1066" y="1117"/>
            <a:chExt cx="3266" cy="1408"/>
          </a:xfrm>
        </p:grpSpPr>
        <p:pic>
          <p:nvPicPr>
            <p:cNvPr id="18437" name="图片 93190">
              <a:hlinkClick r:id="rId2"/>
            </p:cNvPr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066" y="1162"/>
              <a:ext cx="3266" cy="1363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18438" name="矩形 93191"/>
            <p:cNvSpPr/>
            <p:nvPr/>
          </p:nvSpPr>
          <p:spPr>
            <a:xfrm>
              <a:off x="3923" y="1162"/>
              <a:ext cx="213" cy="33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en-US" altLang="zh-CN" sz="2400">
                  <a:solidFill>
                    <a:srgbClr val="FF3300"/>
                  </a:solidFill>
                  <a:latin typeface="宋体" pitchFamily="2" charset="-122"/>
                  <a:ea typeface="宋体" pitchFamily="2" charset="-122"/>
                </a:rPr>
                <a:t>D</a:t>
              </a:r>
            </a:p>
          </p:txBody>
        </p:sp>
        <p:sp>
          <p:nvSpPr>
            <p:cNvPr id="18439" name="矩形 93192"/>
            <p:cNvSpPr/>
            <p:nvPr/>
          </p:nvSpPr>
          <p:spPr>
            <a:xfrm>
              <a:off x="1973" y="2024"/>
              <a:ext cx="213" cy="33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en-US" altLang="zh-CN" sz="2400">
                  <a:solidFill>
                    <a:srgbClr val="FF3300"/>
                  </a:solidFill>
                  <a:latin typeface="宋体" pitchFamily="2" charset="-122"/>
                  <a:ea typeface="宋体" pitchFamily="2" charset="-122"/>
                </a:rPr>
                <a:t>A</a:t>
              </a:r>
            </a:p>
          </p:txBody>
        </p:sp>
        <p:sp>
          <p:nvSpPr>
            <p:cNvPr id="18440" name="矩形 93193"/>
            <p:cNvSpPr/>
            <p:nvPr/>
          </p:nvSpPr>
          <p:spPr>
            <a:xfrm>
              <a:off x="3107" y="2115"/>
              <a:ext cx="213" cy="33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en-US" altLang="zh-CN" sz="2400">
                  <a:solidFill>
                    <a:srgbClr val="FF3300"/>
                  </a:solidFill>
                  <a:latin typeface="宋体" pitchFamily="2" charset="-122"/>
                  <a:ea typeface="宋体" pitchFamily="2" charset="-122"/>
                </a:rPr>
                <a:t>B</a:t>
              </a:r>
            </a:p>
          </p:txBody>
        </p:sp>
        <p:sp>
          <p:nvSpPr>
            <p:cNvPr id="18441" name="矩形 93194"/>
            <p:cNvSpPr/>
            <p:nvPr/>
          </p:nvSpPr>
          <p:spPr>
            <a:xfrm>
              <a:off x="1111" y="1117"/>
              <a:ext cx="213" cy="33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en-US" altLang="zh-CN" sz="2400">
                  <a:solidFill>
                    <a:srgbClr val="FF3300"/>
                  </a:solidFill>
                  <a:latin typeface="宋体" pitchFamily="2" charset="-122"/>
                  <a:ea typeface="宋体" pitchFamily="2" charset="-122"/>
                </a:rPr>
                <a:t>C</a:t>
              </a:r>
            </a:p>
          </p:txBody>
        </p:sp>
        <p:sp>
          <p:nvSpPr>
            <p:cNvPr id="18442" name="矩形 93195"/>
            <p:cNvSpPr/>
            <p:nvPr/>
          </p:nvSpPr>
          <p:spPr>
            <a:xfrm>
              <a:off x="2200" y="1207"/>
              <a:ext cx="213" cy="33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en-US" altLang="zh-CN" sz="2400">
                  <a:solidFill>
                    <a:srgbClr val="FF3300"/>
                  </a:solidFill>
                  <a:latin typeface="宋体" pitchFamily="2" charset="-122"/>
                  <a:ea typeface="宋体" pitchFamily="2" charset="-122"/>
                </a:rPr>
                <a:t>P</a:t>
              </a:r>
            </a:p>
          </p:txBody>
        </p:sp>
      </p:grpSp>
      <p:sp>
        <p:nvSpPr>
          <p:cNvPr id="18443" name="矩形 93196"/>
          <p:cNvSpPr/>
          <p:nvPr/>
        </p:nvSpPr>
        <p:spPr>
          <a:xfrm>
            <a:off x="657225" y="674766"/>
            <a:ext cx="370840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>
                <a:solidFill>
                  <a:srgbClr val="444444"/>
                </a:solidFill>
                <a:latin typeface="宋体" pitchFamily="2" charset="-122"/>
                <a:ea typeface="宋体" pitchFamily="2" charset="-122"/>
                <a:hlinkClick r:id="rId4"/>
              </a:rPr>
              <a:t>（</a:t>
            </a:r>
            <a:r>
              <a:rPr lang="en-US" altLang="zh-CN" sz="2400">
                <a:solidFill>
                  <a:srgbClr val="444444"/>
                </a:solidFill>
                <a:latin typeface="宋体" pitchFamily="2" charset="-122"/>
                <a:ea typeface="宋体" pitchFamily="2" charset="-122"/>
                <a:hlinkClick r:id="rId4"/>
              </a:rPr>
              <a:t>1</a:t>
            </a:r>
            <a:r>
              <a:rPr lang="zh-CN" altLang="en-US" sz="2400">
                <a:solidFill>
                  <a:srgbClr val="444444"/>
                </a:solidFill>
                <a:latin typeface="宋体" pitchFamily="2" charset="-122"/>
                <a:ea typeface="宋体" pitchFamily="2" charset="-122"/>
                <a:hlinkClick r:id="rId4"/>
              </a:rPr>
              <a:t>）滑动变阻器的结构：</a:t>
            </a:r>
            <a:endParaRPr lang="zh-CN" altLang="en-US" sz="2400">
              <a:solidFill>
                <a:srgbClr val="444444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8444" name="文本框 93197"/>
          <p:cNvSpPr/>
          <p:nvPr/>
        </p:nvSpPr>
        <p:spPr>
          <a:xfrm>
            <a:off x="615950" y="2453984"/>
            <a:ext cx="475138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40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）实物图与电路图符号：</a:t>
            </a:r>
          </a:p>
        </p:txBody>
      </p:sp>
      <p:pic>
        <p:nvPicPr>
          <p:cNvPr id="18445" name="图片 93198"/>
          <p:cNvPicPr/>
          <p:nvPr/>
        </p:nvPicPr>
        <p:blipFill>
          <a:blip r:embed="rId5"/>
          <a:stretch>
            <a:fillRect/>
          </a:stretch>
        </p:blipFill>
        <p:spPr>
          <a:xfrm>
            <a:off x="1220788" y="3198774"/>
            <a:ext cx="1439862" cy="5570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8446" name="图片 93199"/>
          <p:cNvPicPr/>
          <p:nvPr/>
        </p:nvPicPr>
        <p:blipFill>
          <a:blip r:embed="rId6"/>
          <a:stretch>
            <a:fillRect/>
          </a:stretch>
        </p:blipFill>
        <p:spPr>
          <a:xfrm>
            <a:off x="1258889" y="4187050"/>
            <a:ext cx="1368425" cy="477429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8447" name="图片 2097154"/>
          <p:cNvPicPr/>
          <p:nvPr/>
        </p:nvPicPr>
        <p:blipFill>
          <a:blip r:embed="rId7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1645448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组合 94209"/>
          <p:cNvGrpSpPr/>
          <p:nvPr/>
        </p:nvGrpSpPr>
        <p:grpSpPr>
          <a:xfrm>
            <a:off x="701675" y="181423"/>
            <a:ext cx="6170612" cy="910298"/>
            <a:chOff x="385" y="3142"/>
            <a:chExt cx="3887" cy="765"/>
          </a:xfrm>
        </p:grpSpPr>
        <p:pic>
          <p:nvPicPr>
            <p:cNvPr id="19458" name="图片 94210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3016" y="3249"/>
              <a:ext cx="1104" cy="49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19459" name="矩形 94211"/>
            <p:cNvSpPr/>
            <p:nvPr/>
          </p:nvSpPr>
          <p:spPr>
            <a:xfrm>
              <a:off x="385" y="3335"/>
              <a:ext cx="2529" cy="38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zh-CN" altLang="en-US" sz="2400">
                  <a:solidFill>
                    <a:srgbClr val="444444"/>
                  </a:solidFill>
                  <a:latin typeface="宋体" pitchFamily="2" charset="-122"/>
                  <a:ea typeface="宋体" pitchFamily="2" charset="-122"/>
                </a:rPr>
                <a:t>（</a:t>
              </a:r>
              <a:r>
                <a:rPr lang="en-US" altLang="zh-CN" sz="2400">
                  <a:solidFill>
                    <a:srgbClr val="444444"/>
                  </a:solidFill>
                  <a:latin typeface="宋体" pitchFamily="2" charset="-122"/>
                  <a:ea typeface="宋体" pitchFamily="2" charset="-122"/>
                </a:rPr>
                <a:t>4</a:t>
              </a:r>
              <a:r>
                <a:rPr lang="zh-CN" altLang="en-US" sz="2400">
                  <a:solidFill>
                    <a:srgbClr val="444444"/>
                  </a:solidFill>
                  <a:latin typeface="宋体" pitchFamily="2" charset="-122"/>
                  <a:ea typeface="宋体" pitchFamily="2" charset="-122"/>
                </a:rPr>
                <a:t>）滑动变阻器结构示意图</a:t>
              </a:r>
            </a:p>
          </p:txBody>
        </p:sp>
        <p:sp>
          <p:nvSpPr>
            <p:cNvPr id="19460" name="矩形 94212"/>
            <p:cNvSpPr/>
            <p:nvPr/>
          </p:nvSpPr>
          <p:spPr>
            <a:xfrm>
              <a:off x="4059" y="3142"/>
              <a:ext cx="213" cy="38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en-US" altLang="zh-CN" sz="2400">
                  <a:solidFill>
                    <a:srgbClr val="FF3300"/>
                  </a:solidFill>
                  <a:latin typeface="宋体" pitchFamily="2" charset="-122"/>
                  <a:ea typeface="宋体" pitchFamily="2" charset="-122"/>
                </a:rPr>
                <a:t>D</a:t>
              </a:r>
            </a:p>
          </p:txBody>
        </p:sp>
        <p:sp>
          <p:nvSpPr>
            <p:cNvPr id="19461" name="矩形 94213"/>
            <p:cNvSpPr/>
            <p:nvPr/>
          </p:nvSpPr>
          <p:spPr>
            <a:xfrm>
              <a:off x="2835" y="3520"/>
              <a:ext cx="213" cy="38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en-US" altLang="zh-CN" sz="2400">
                  <a:solidFill>
                    <a:srgbClr val="FF3300"/>
                  </a:solidFill>
                  <a:latin typeface="宋体" pitchFamily="2" charset="-122"/>
                  <a:ea typeface="宋体" pitchFamily="2" charset="-122"/>
                </a:rPr>
                <a:t>A</a:t>
              </a:r>
            </a:p>
          </p:txBody>
        </p:sp>
        <p:sp>
          <p:nvSpPr>
            <p:cNvPr id="19462" name="矩形 94214"/>
            <p:cNvSpPr/>
            <p:nvPr/>
          </p:nvSpPr>
          <p:spPr>
            <a:xfrm>
              <a:off x="4059" y="3522"/>
              <a:ext cx="213" cy="38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en-US" altLang="zh-CN" sz="2400">
                  <a:solidFill>
                    <a:srgbClr val="FF3300"/>
                  </a:solidFill>
                  <a:latin typeface="宋体" pitchFamily="2" charset="-122"/>
                  <a:ea typeface="宋体" pitchFamily="2" charset="-122"/>
                </a:rPr>
                <a:t>B</a:t>
              </a:r>
            </a:p>
          </p:txBody>
        </p:sp>
        <p:sp>
          <p:nvSpPr>
            <p:cNvPr id="19463" name="矩形 94215"/>
            <p:cNvSpPr/>
            <p:nvPr/>
          </p:nvSpPr>
          <p:spPr>
            <a:xfrm>
              <a:off x="2835" y="3158"/>
              <a:ext cx="213" cy="38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en-US" altLang="zh-CN" sz="2400">
                  <a:solidFill>
                    <a:srgbClr val="FF3300"/>
                  </a:solidFill>
                  <a:latin typeface="宋体" pitchFamily="2" charset="-122"/>
                  <a:ea typeface="宋体" pitchFamily="2" charset="-122"/>
                </a:rPr>
                <a:t>C</a:t>
              </a:r>
            </a:p>
          </p:txBody>
        </p:sp>
        <p:sp>
          <p:nvSpPr>
            <p:cNvPr id="19464" name="矩形 94216"/>
            <p:cNvSpPr/>
            <p:nvPr/>
          </p:nvSpPr>
          <p:spPr>
            <a:xfrm>
              <a:off x="3515" y="3249"/>
              <a:ext cx="213" cy="38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en-US" altLang="zh-CN" sz="2400">
                  <a:solidFill>
                    <a:srgbClr val="FF3300"/>
                  </a:solidFill>
                  <a:latin typeface="宋体" pitchFamily="2" charset="-122"/>
                  <a:ea typeface="宋体" pitchFamily="2" charset="-122"/>
                </a:rPr>
                <a:t>P</a:t>
              </a:r>
            </a:p>
          </p:txBody>
        </p:sp>
      </p:grpSp>
      <p:sp>
        <p:nvSpPr>
          <p:cNvPr id="19465" name="矩形 94217"/>
          <p:cNvSpPr/>
          <p:nvPr/>
        </p:nvSpPr>
        <p:spPr>
          <a:xfrm>
            <a:off x="685800" y="865737"/>
            <a:ext cx="820896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）规格：</a:t>
            </a:r>
          </a:p>
        </p:txBody>
      </p:sp>
      <p:sp>
        <p:nvSpPr>
          <p:cNvPr id="19466" name="矩形 94218"/>
          <p:cNvSpPr/>
          <p:nvPr/>
        </p:nvSpPr>
        <p:spPr>
          <a:xfrm>
            <a:off x="1385888" y="1324070"/>
            <a:ext cx="7416800" cy="9707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400">
                <a:latin typeface="宋体" pitchFamily="2" charset="-122"/>
                <a:ea typeface="宋体" pitchFamily="2" charset="-122"/>
              </a:rPr>
              <a:t>铭牌上标有“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50Ω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1A”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的字样，它表示此滑动变阻的最大阻值是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50Ω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，允许通的最大电流是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1A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19467" name="矩形 94220"/>
          <p:cNvSpPr/>
          <p:nvPr/>
        </p:nvSpPr>
        <p:spPr>
          <a:xfrm>
            <a:off x="719138" y="2340992"/>
            <a:ext cx="401478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）滑动变阻器的使用方法</a:t>
            </a:r>
          </a:p>
        </p:txBody>
      </p:sp>
      <p:sp>
        <p:nvSpPr>
          <p:cNvPr id="19468" name="矩形 94221"/>
          <p:cNvSpPr/>
          <p:nvPr/>
        </p:nvSpPr>
        <p:spPr>
          <a:xfrm>
            <a:off x="1438275" y="2890037"/>
            <a:ext cx="7112000" cy="141000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400">
                <a:ea typeface="宋体" pitchFamily="2" charset="-122"/>
              </a:rPr>
              <a:t>①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滑动变阻器的连接方法是“一上一下”；</a:t>
            </a:r>
          </a:p>
          <a:p>
            <a:pPr lvl="0">
              <a:lnSpc>
                <a:spcPct val="120000"/>
              </a:lnSpc>
            </a:pPr>
            <a:r>
              <a:rPr lang="zh-CN" altLang="en-US" sz="2400">
                <a:ea typeface="宋体" pitchFamily="2" charset="-122"/>
              </a:rPr>
              <a:t>②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接入电路闭合开关前，应使滑片位于阻值最大的位置；</a:t>
            </a:r>
          </a:p>
        </p:txBody>
      </p:sp>
      <p:sp>
        <p:nvSpPr>
          <p:cNvPr id="19469" name="矩形 94222"/>
          <p:cNvSpPr/>
          <p:nvPr/>
        </p:nvSpPr>
        <p:spPr>
          <a:xfrm>
            <a:off x="1446212" y="4300042"/>
            <a:ext cx="646588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>
                <a:latin typeface="宋体" pitchFamily="2" charset="-122"/>
                <a:ea typeface="宋体" pitchFamily="2" charset="-122"/>
              </a:rPr>
              <a:t>③使用前应观察铭牌，不允许超过最大电流。 </a:t>
            </a:r>
          </a:p>
        </p:txBody>
      </p:sp>
      <p:pic>
        <p:nvPicPr>
          <p:cNvPr id="19470" name="图片 2097154"/>
          <p:cNvPicPr/>
          <p:nvPr/>
        </p:nvPicPr>
        <p:blipFill>
          <a:blip r:embed="rId3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2917012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5" grpId="0"/>
      <p:bldP spid="19466" grpId="0"/>
      <p:bldP spid="19467" grpId="0"/>
      <p:bldP spid="19468" grpId="0"/>
      <p:bldP spid="1946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95233"/>
          <p:cNvGrpSpPr/>
          <p:nvPr/>
        </p:nvGrpSpPr>
        <p:grpSpPr>
          <a:xfrm>
            <a:off x="673100" y="1776036"/>
            <a:ext cx="7421562" cy="2422156"/>
            <a:chOff x="431" y="1434"/>
            <a:chExt cx="4718" cy="1603"/>
          </a:xfrm>
        </p:grpSpPr>
        <p:graphicFrame>
          <p:nvGraphicFramePr>
            <p:cNvPr id="20482" name="对象 95234"/>
            <p:cNvGraphicFramePr>
              <a:graphicFrameLocks noChangeAspect="1"/>
            </p:cNvGraphicFramePr>
            <p:nvPr/>
          </p:nvGraphicFramePr>
          <p:xfrm>
            <a:off x="431" y="1479"/>
            <a:ext cx="1301" cy="4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698" r:id="rId3" imgW="0" imgH="0" progId="Paint.Picture">
                    <p:embed/>
                  </p:oleObj>
                </mc:Choice>
                <mc:Fallback>
                  <p:oleObj r:id="rId3" imgW="0" imgH="0" progId="Paint.Picture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31" y="1479"/>
                          <a:ext cx="1301" cy="449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483" name="对象 95235"/>
            <p:cNvGraphicFramePr>
              <a:graphicFrameLocks noChangeAspect="1"/>
            </p:cNvGraphicFramePr>
            <p:nvPr/>
          </p:nvGraphicFramePr>
          <p:xfrm>
            <a:off x="2200" y="1479"/>
            <a:ext cx="1262" cy="4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699" r:id="rId5" imgW="0" imgH="0" progId="Paint.Picture">
                    <p:embed/>
                  </p:oleObj>
                </mc:Choice>
                <mc:Fallback>
                  <p:oleObj r:id="rId5" imgW="0" imgH="0" progId="Paint.Picture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200" y="1479"/>
                          <a:ext cx="1262" cy="44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484" name="对象 95236"/>
            <p:cNvGraphicFramePr>
              <a:graphicFrameLocks noChangeAspect="1"/>
            </p:cNvGraphicFramePr>
            <p:nvPr/>
          </p:nvGraphicFramePr>
          <p:xfrm>
            <a:off x="3800" y="1434"/>
            <a:ext cx="1314" cy="4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700" r:id="rId7" imgW="0" imgH="0" progId="Paint.Picture">
                    <p:embed/>
                  </p:oleObj>
                </mc:Choice>
                <mc:Fallback>
                  <p:oleObj r:id="rId7" imgW="0" imgH="0" progId="Paint.Picture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800" y="1434"/>
                          <a:ext cx="1314" cy="46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485" name="对象 95237"/>
            <p:cNvGraphicFramePr>
              <a:graphicFrameLocks noChangeAspect="1"/>
            </p:cNvGraphicFramePr>
            <p:nvPr/>
          </p:nvGraphicFramePr>
          <p:xfrm>
            <a:off x="522" y="2228"/>
            <a:ext cx="1213" cy="4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701" r:id="rId9" imgW="0" imgH="0" progId="Paint.Picture">
                    <p:embed/>
                  </p:oleObj>
                </mc:Choice>
                <mc:Fallback>
                  <p:oleObj r:id="rId9" imgW="0" imgH="0" progId="Paint.Picture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522" y="2228"/>
                          <a:ext cx="1213" cy="471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486" name="对象 95238"/>
            <p:cNvGraphicFramePr>
              <a:graphicFrameLocks noChangeAspect="1"/>
            </p:cNvGraphicFramePr>
            <p:nvPr/>
          </p:nvGraphicFramePr>
          <p:xfrm>
            <a:off x="2200" y="2250"/>
            <a:ext cx="1296" cy="50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702" r:id="rId11" imgW="0" imgH="0" progId="Paint.Picture">
                    <p:embed/>
                  </p:oleObj>
                </mc:Choice>
                <mc:Fallback>
                  <p:oleObj r:id="rId11" imgW="0" imgH="0" progId="Paint.Picture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200" y="2250"/>
                          <a:ext cx="1296" cy="501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487" name="对象 95239"/>
            <p:cNvGraphicFramePr>
              <a:graphicFrameLocks noChangeAspect="1"/>
            </p:cNvGraphicFramePr>
            <p:nvPr/>
          </p:nvGraphicFramePr>
          <p:xfrm>
            <a:off x="3936" y="2160"/>
            <a:ext cx="1213" cy="4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703" r:id="rId13" imgW="0" imgH="0" progId="Paint.Picture">
                    <p:embed/>
                  </p:oleObj>
                </mc:Choice>
                <mc:Fallback>
                  <p:oleObj r:id="rId13" imgW="0" imgH="0" progId="Paint.Picture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3936" y="2160"/>
                          <a:ext cx="1213" cy="482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488" name="文本框 95240"/>
            <p:cNvSpPr/>
            <p:nvPr/>
          </p:nvSpPr>
          <p:spPr>
            <a:xfrm>
              <a:off x="794" y="1865"/>
              <a:ext cx="672" cy="30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 algn="ctr">
                <a:spcBef>
                  <a:spcPct val="50000"/>
                </a:spcBef>
              </a:pPr>
              <a:r>
                <a:rPr lang="en-US" altLang="zh-CN" sz="2400">
                  <a:latin typeface="宋体" pitchFamily="2" charset="-122"/>
                  <a:ea typeface="宋体" pitchFamily="2" charset="-122"/>
                </a:rPr>
                <a:t>A</a:t>
              </a:r>
            </a:p>
          </p:txBody>
        </p:sp>
        <p:sp>
          <p:nvSpPr>
            <p:cNvPr id="20489" name="文本框 95241"/>
            <p:cNvSpPr/>
            <p:nvPr/>
          </p:nvSpPr>
          <p:spPr>
            <a:xfrm>
              <a:off x="2491" y="1842"/>
              <a:ext cx="672" cy="30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 algn="ctr">
                <a:spcBef>
                  <a:spcPct val="50000"/>
                </a:spcBef>
              </a:pPr>
              <a:r>
                <a:rPr lang="en-US" altLang="zh-CN" sz="2400">
                  <a:latin typeface="宋体" pitchFamily="2" charset="-122"/>
                  <a:ea typeface="宋体" pitchFamily="2" charset="-122"/>
                </a:rPr>
                <a:t>B</a:t>
              </a:r>
            </a:p>
          </p:txBody>
        </p:sp>
        <p:sp>
          <p:nvSpPr>
            <p:cNvPr id="20490" name="文本框 95242"/>
            <p:cNvSpPr/>
            <p:nvPr/>
          </p:nvSpPr>
          <p:spPr>
            <a:xfrm>
              <a:off x="4163" y="1843"/>
              <a:ext cx="672" cy="30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 algn="ctr">
                <a:spcBef>
                  <a:spcPct val="50000"/>
                </a:spcBef>
              </a:pPr>
              <a:r>
                <a:rPr lang="en-US" altLang="zh-CN" sz="2400">
                  <a:latin typeface="宋体" pitchFamily="2" charset="-122"/>
                  <a:ea typeface="宋体" pitchFamily="2" charset="-122"/>
                </a:rPr>
                <a:t>C</a:t>
              </a:r>
            </a:p>
          </p:txBody>
        </p:sp>
        <p:sp>
          <p:nvSpPr>
            <p:cNvPr id="20491" name="文本框 95243"/>
            <p:cNvSpPr/>
            <p:nvPr/>
          </p:nvSpPr>
          <p:spPr>
            <a:xfrm>
              <a:off x="749" y="2688"/>
              <a:ext cx="672" cy="30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 algn="ctr">
                <a:spcBef>
                  <a:spcPct val="50000"/>
                </a:spcBef>
              </a:pPr>
              <a:r>
                <a:rPr lang="en-US" altLang="zh-CN" sz="2400">
                  <a:latin typeface="宋体" pitchFamily="2" charset="-122"/>
                  <a:ea typeface="宋体" pitchFamily="2" charset="-122"/>
                </a:rPr>
                <a:t>D</a:t>
              </a:r>
            </a:p>
          </p:txBody>
        </p:sp>
        <p:sp>
          <p:nvSpPr>
            <p:cNvPr id="20492" name="文本框 95244"/>
            <p:cNvSpPr/>
            <p:nvPr/>
          </p:nvSpPr>
          <p:spPr>
            <a:xfrm>
              <a:off x="2518" y="2704"/>
              <a:ext cx="672" cy="30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 algn="ctr">
                <a:spcBef>
                  <a:spcPct val="50000"/>
                </a:spcBef>
              </a:pPr>
              <a:r>
                <a:rPr lang="en-US" altLang="zh-CN" sz="2400">
                  <a:latin typeface="宋体" pitchFamily="2" charset="-122"/>
                  <a:ea typeface="宋体" pitchFamily="2" charset="-122"/>
                </a:rPr>
                <a:t>E</a:t>
              </a:r>
            </a:p>
          </p:txBody>
        </p:sp>
        <p:sp>
          <p:nvSpPr>
            <p:cNvPr id="20493" name="文本框 95245"/>
            <p:cNvSpPr/>
            <p:nvPr/>
          </p:nvSpPr>
          <p:spPr>
            <a:xfrm>
              <a:off x="4114" y="2734"/>
              <a:ext cx="672" cy="30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 algn="ctr">
                <a:spcBef>
                  <a:spcPct val="50000"/>
                </a:spcBef>
              </a:pPr>
              <a:r>
                <a:rPr lang="en-US" altLang="zh-CN" sz="2400">
                  <a:latin typeface="宋体" pitchFamily="2" charset="-122"/>
                  <a:ea typeface="宋体" pitchFamily="2" charset="-122"/>
                </a:rPr>
                <a:t>F</a:t>
              </a:r>
            </a:p>
          </p:txBody>
        </p:sp>
      </p:grpSp>
      <p:sp>
        <p:nvSpPr>
          <p:cNvPr id="20494" name="文本框 95246"/>
          <p:cNvSpPr/>
          <p:nvPr/>
        </p:nvSpPr>
        <p:spPr>
          <a:xfrm>
            <a:off x="627062" y="461515"/>
            <a:ext cx="4419600" cy="1007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  <a:buFont typeface="Wingdings" pitchFamily="2" charset="2"/>
            </a:pPr>
            <a:r>
              <a:rPr lang="zh-CN" altLang="en-US" sz="2400">
                <a:latin typeface="宋体" pitchFamily="2" charset="-122"/>
                <a:ea typeface="宋体" pitchFamily="2" charset="-122"/>
              </a:rPr>
              <a:t>能改变电阻大小的接法有：</a:t>
            </a:r>
          </a:p>
          <a:p>
            <a:pPr lvl="0">
              <a:spcBef>
                <a:spcPct val="50000"/>
              </a:spcBef>
              <a:buFont typeface="Wingdings" pitchFamily="2" charset="2"/>
            </a:pPr>
            <a:r>
              <a:rPr lang="zh-CN" altLang="en-US" sz="2400">
                <a:latin typeface="宋体" pitchFamily="2" charset="-122"/>
                <a:ea typeface="宋体" pitchFamily="2" charset="-122"/>
              </a:rPr>
              <a:t>不能改变电阻大小的接法有：</a:t>
            </a:r>
          </a:p>
        </p:txBody>
      </p:sp>
      <p:sp>
        <p:nvSpPr>
          <p:cNvPr id="20495" name="文本框 95247"/>
          <p:cNvSpPr/>
          <p:nvPr/>
        </p:nvSpPr>
        <p:spPr>
          <a:xfrm>
            <a:off x="4511675" y="461514"/>
            <a:ext cx="274320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lang="en-US" altLang="zh-CN" sz="24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4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en-US" sz="24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en-US" sz="24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四种</a:t>
            </a:r>
          </a:p>
        </p:txBody>
      </p:sp>
      <p:sp>
        <p:nvSpPr>
          <p:cNvPr id="20496" name="文本框 95248"/>
          <p:cNvSpPr/>
          <p:nvPr/>
        </p:nvSpPr>
        <p:spPr>
          <a:xfrm>
            <a:off x="4848225" y="996235"/>
            <a:ext cx="274320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4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E</a:t>
            </a:r>
            <a:r>
              <a:rPr lang="zh-CN" altLang="en-US" sz="24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F</a:t>
            </a:r>
            <a:r>
              <a:rPr lang="zh-CN" altLang="en-US" sz="24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两种</a:t>
            </a:r>
          </a:p>
        </p:txBody>
      </p:sp>
      <p:sp>
        <p:nvSpPr>
          <p:cNvPr id="20497" name="矩形 95249"/>
          <p:cNvSpPr/>
          <p:nvPr/>
        </p:nvSpPr>
        <p:spPr>
          <a:xfrm>
            <a:off x="323850" y="843457"/>
            <a:ext cx="864076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endParaRPr lang="zh-CN" altLang="en-US" sz="240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0498" name="文本框 95251"/>
          <p:cNvSpPr/>
          <p:nvPr/>
        </p:nvSpPr>
        <p:spPr>
          <a:xfrm>
            <a:off x="7118351" y="451966"/>
            <a:ext cx="158432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400">
                <a:solidFill>
                  <a:srgbClr val="FF3300"/>
                </a:solidFill>
                <a:ea typeface="宋体" pitchFamily="2" charset="-122"/>
              </a:rPr>
              <a:t>一上一下</a:t>
            </a:r>
          </a:p>
        </p:txBody>
      </p:sp>
      <p:pic>
        <p:nvPicPr>
          <p:cNvPr id="20499" name="图片 2097154"/>
          <p:cNvPicPr/>
          <p:nvPr/>
        </p:nvPicPr>
        <p:blipFill>
          <a:blip r:embed="rId15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623174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4" grpId="0"/>
      <p:bldP spid="20495" grpId="0"/>
      <p:bldP spid="20496" grpId="0"/>
      <p:bldP spid="20497" grpId="0"/>
      <p:bldP spid="2049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7650" name="ShockwaveFlash1" r:id="rId2" imgW="8153280" imgH="4829040"/>
        </mc:Choice>
        <mc:Fallback>
          <p:control name="ShockwaveFlash1" r:id="rId2" imgW="8153280" imgH="4829040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304800"/>
                  <a:ext cx="8156575" cy="4838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190141137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96257"/>
          <p:cNvSpPr/>
          <p:nvPr/>
        </p:nvSpPr>
        <p:spPr>
          <a:xfrm>
            <a:off x="250826" y="512440"/>
            <a:ext cx="8893175" cy="192244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>
                <a:latin typeface="宋体" pitchFamily="2" charset="-122"/>
                <a:ea typeface="宋体" pitchFamily="2" charset="-122"/>
              </a:rPr>
              <a:t> 如图，当滑片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P 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向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a 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端移动时，会出现的现象是（    ） </a:t>
            </a:r>
          </a:p>
          <a:p>
            <a:pPr lvl="0"/>
            <a:r>
              <a:rPr lang="zh-CN" altLang="en-US" sz="240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电流表示数变小，灯泡变暗</a:t>
            </a:r>
          </a:p>
          <a:p>
            <a:pPr lvl="0"/>
            <a:r>
              <a:rPr lang="zh-CN" altLang="en-US" sz="240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B.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电流表示数变大，灯泡变亮</a:t>
            </a:r>
          </a:p>
          <a:p>
            <a:pPr lvl="0"/>
            <a:r>
              <a:rPr lang="zh-CN" altLang="en-US" sz="240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电流表示数变大，灯泡变暗</a:t>
            </a:r>
          </a:p>
          <a:p>
            <a:pPr lvl="0"/>
            <a:r>
              <a:rPr lang="zh-CN" altLang="en-US" sz="240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D.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电流表示数变小，灯泡变亮</a:t>
            </a:r>
          </a:p>
        </p:txBody>
      </p:sp>
      <p:sp>
        <p:nvSpPr>
          <p:cNvPr id="22530" name="矩形 96258"/>
          <p:cNvSpPr/>
          <p:nvPr/>
        </p:nvSpPr>
        <p:spPr>
          <a:xfrm>
            <a:off x="395288" y="2600396"/>
            <a:ext cx="8424862" cy="192244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>
                <a:solidFill>
                  <a:srgbClr val="2D2DF7"/>
                </a:solidFill>
                <a:latin typeface="宋体" pitchFamily="2" charset="-122"/>
                <a:ea typeface="宋体" pitchFamily="2" charset="-122"/>
              </a:rPr>
              <a:t>判断滑动变阻器电阻变化的方法</a:t>
            </a:r>
          </a:p>
          <a:p>
            <a:pPr lvl="0" eaLnBrk="0" hangingPunct="0"/>
            <a:r>
              <a:rPr lang="zh-CN" altLang="en-US" sz="24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  </a:t>
            </a:r>
            <a:r>
              <a:rPr lang="en-US" altLang="zh-CN" sz="24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en-US" sz="24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判断电流通过滑动变阻器的哪段；</a:t>
            </a:r>
          </a:p>
          <a:p>
            <a:pPr lvl="0" eaLnBrk="0" hangingPunct="0"/>
            <a:r>
              <a:rPr lang="zh-CN" altLang="en-US" sz="24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  </a:t>
            </a:r>
            <a:r>
              <a:rPr lang="en-US" altLang="zh-CN" sz="24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b.</a:t>
            </a:r>
            <a:r>
              <a:rPr lang="zh-CN" altLang="en-US" sz="24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判断电阻丝长短的变化；</a:t>
            </a:r>
          </a:p>
          <a:p>
            <a:pPr lvl="0" eaLnBrk="0" hangingPunct="0"/>
            <a:r>
              <a:rPr lang="zh-CN" altLang="en-US" sz="24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  </a:t>
            </a:r>
            <a:r>
              <a:rPr lang="en-US" altLang="zh-CN" sz="24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en-US" sz="24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由电阻丝长度的变化，判断接在电路中的滑动变阻器电</a:t>
            </a:r>
          </a:p>
          <a:p>
            <a:pPr lvl="0" eaLnBrk="0" hangingPunct="0"/>
            <a:r>
              <a:rPr lang="zh-CN" altLang="en-US" sz="24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    阻大小的变化。</a:t>
            </a:r>
          </a:p>
        </p:txBody>
      </p:sp>
      <p:sp>
        <p:nvSpPr>
          <p:cNvPr id="22531" name="矩形 96259"/>
          <p:cNvSpPr/>
          <p:nvPr/>
        </p:nvSpPr>
        <p:spPr>
          <a:xfrm>
            <a:off x="7346950" y="553817"/>
            <a:ext cx="33813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en-US" altLang="zh-CN" sz="24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B</a:t>
            </a:r>
          </a:p>
        </p:txBody>
      </p:sp>
      <p:pic>
        <p:nvPicPr>
          <p:cNvPr id="22532" name="图片 96260"/>
          <p:cNvPicPr/>
          <p:nvPr/>
        </p:nvPicPr>
        <p:blipFill>
          <a:blip r:embed="rId2"/>
          <a:stretch>
            <a:fillRect/>
          </a:stretch>
        </p:blipFill>
        <p:spPr>
          <a:xfrm>
            <a:off x="5427662" y="1131506"/>
            <a:ext cx="2457450" cy="167259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2533" name="图片 2097154"/>
          <p:cNvPicPr/>
          <p:nvPr/>
        </p:nvPicPr>
        <p:blipFill>
          <a:blip r:embed="rId3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5362931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矩形 1048583"/>
          <p:cNvSpPr/>
          <p:nvPr/>
        </p:nvSpPr>
        <p:spPr>
          <a:xfrm>
            <a:off x="217488" y="148003"/>
            <a:ext cx="725488" cy="700229"/>
          </a:xfrm>
          <a:prstGeom prst="rect">
            <a:avLst/>
          </a:prstGeom>
          <a:solidFill>
            <a:srgbClr val="007E27">
              <a:alpha val="79999"/>
            </a:srgbClr>
          </a:solidFill>
          <a:ln>
            <a:noFill/>
          </a:ln>
          <a:effectLst>
            <a:outerShdw dist="38100" dir="13500000" algn="br">
              <a:srgbClr val="000000">
                <a:alpha val="39999"/>
              </a:srgbClr>
            </a:outerShdw>
          </a:effectLst>
        </p:spPr>
        <p:txBody>
          <a:bodyPr lIns="0" tIns="0" rIns="0" bIns="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marL="0" marR="0" lvl="0" indent="0"/>
            <a:endParaRPr lang="en-US" altLang="en-US" sz="1800" b="0">
              <a:solidFill>
                <a:srgbClr val="000000"/>
              </a:solidFill>
              <a:latin typeface="微软雅黑" charset="-122"/>
              <a:ea typeface="微软雅黑" charset="-122"/>
              <a:sym typeface="微软雅黑" charset="-122"/>
            </a:endParaRPr>
          </a:p>
        </p:txBody>
      </p:sp>
      <p:sp>
        <p:nvSpPr>
          <p:cNvPr id="4098" name="矩形 1048584"/>
          <p:cNvSpPr/>
          <p:nvPr/>
        </p:nvSpPr>
        <p:spPr>
          <a:xfrm>
            <a:off x="174625" y="189380"/>
            <a:ext cx="811212" cy="5808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rIns="45719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 algn="ctr"/>
            <a:r>
              <a:rPr lang="en-US" altLang="zh-CN" sz="3200" b="0">
                <a:solidFill>
                  <a:srgbClr val="FFFFFF"/>
                </a:solidFill>
                <a:latin typeface="Helvetica" pitchFamily="34" charset="0"/>
                <a:ea typeface="方正舒体" pitchFamily="2" charset="-122"/>
                <a:sym typeface="微软雅黑" charset="-122"/>
              </a:rPr>
              <a:t>1</a:t>
            </a:r>
          </a:p>
        </p:txBody>
      </p:sp>
      <p:sp>
        <p:nvSpPr>
          <p:cNvPr id="4099" name="文本框 1048585"/>
          <p:cNvSpPr/>
          <p:nvPr/>
        </p:nvSpPr>
        <p:spPr>
          <a:xfrm>
            <a:off x="1095376" y="189380"/>
            <a:ext cx="1520825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45719" tIns="45719" rIns="45719" bIns="45719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800">
                <a:solidFill>
                  <a:srgbClr val="000000"/>
                </a:solidFill>
                <a:latin typeface="微软雅黑" charset="-122"/>
                <a:ea typeface="微软雅黑" charset="-122"/>
              </a:rPr>
              <a:t>课堂导入</a:t>
            </a:r>
          </a:p>
        </p:txBody>
      </p:sp>
      <p:cxnSp>
        <p:nvCxnSpPr>
          <p:cNvPr id="4100" name="直接连接符 3145727"/>
          <p:cNvCxnSpPr/>
          <p:nvPr/>
        </p:nvCxnSpPr>
        <p:spPr>
          <a:xfrm>
            <a:off x="950912" y="681132"/>
            <a:ext cx="4668838" cy="0"/>
          </a:xfrm>
          <a:prstGeom prst="line">
            <a:avLst/>
          </a:prstGeom>
          <a:noFill/>
          <a:ln w="28575">
            <a:solidFill>
              <a:srgbClr val="007E27"/>
            </a:solidFill>
            <a:round/>
          </a:ln>
          <a:effectLst>
            <a:outerShdw dist="38100" dir="10800000" algn="r">
              <a:srgbClr val="000000">
                <a:alpha val="39998"/>
              </a:srgbClr>
            </a:outerShdw>
          </a:effectLst>
        </p:spPr>
      </p:cxnSp>
      <p:pic>
        <p:nvPicPr>
          <p:cNvPr id="4101" name="图片 2097154"/>
          <p:cNvPicPr/>
          <p:nvPr/>
        </p:nvPicPr>
        <p:blipFill>
          <a:blip r:embed="rId2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4102" name="矩形 15380"/>
          <p:cNvSpPr/>
          <p:nvPr/>
        </p:nvSpPr>
        <p:spPr>
          <a:xfrm>
            <a:off x="744538" y="868920"/>
            <a:ext cx="7848600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800">
                <a:solidFill>
                  <a:srgbClr val="FF0000"/>
                </a:solidFill>
                <a:ea typeface="宋体" pitchFamily="2" charset="-122"/>
              </a:rPr>
              <a:t>动手做：做一个导电性检测器</a:t>
            </a:r>
          </a:p>
        </p:txBody>
      </p:sp>
      <p:sp>
        <p:nvSpPr>
          <p:cNvPr id="4103" name="矩形 15381"/>
          <p:cNvSpPr/>
          <p:nvPr/>
        </p:nvSpPr>
        <p:spPr>
          <a:xfrm>
            <a:off x="757238" y="1394093"/>
            <a:ext cx="8137525" cy="8243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>
                <a:ea typeface="宋体" pitchFamily="2" charset="-122"/>
              </a:rPr>
              <a:t>       将电流表、小灯泡、开关、电源等串联起来，并接出两条导线，就做成了一个导电性检测器。</a:t>
            </a:r>
          </a:p>
        </p:txBody>
      </p:sp>
      <p:pic>
        <p:nvPicPr>
          <p:cNvPr id="4104" name="图片 15382"/>
          <p:cNvPicPr/>
          <p:nvPr/>
        </p:nvPicPr>
        <p:blipFill>
          <a:blip r:embed="rId3"/>
          <a:stretch>
            <a:fillRect/>
          </a:stretch>
        </p:blipFill>
        <p:spPr>
          <a:xfrm>
            <a:off x="4781550" y="2235959"/>
            <a:ext cx="3270250" cy="241897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4105" name="矩形 15383"/>
          <p:cNvSpPr/>
          <p:nvPr/>
        </p:nvSpPr>
        <p:spPr>
          <a:xfrm>
            <a:off x="893762" y="2344176"/>
            <a:ext cx="3498850" cy="228847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>
                <a:ea typeface="宋体" pitchFamily="2" charset="-122"/>
              </a:rPr>
              <a:t>在导线间分别接入细铜线、细铁线、铅笔芯、橡皮、塑料尺、木片等，观察小灯泡的亮度和电流表的示数，你有什么发现？</a:t>
            </a:r>
          </a:p>
        </p:txBody>
      </p:sp>
    </p:spTree>
    <p:extLst>
      <p:ext uri="{BB962C8B-B14F-4D97-AF65-F5344CB8AC3E}">
        <p14:creationId xmlns:p14="http://schemas.microsoft.com/office/powerpoint/2010/main" val="86295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97281"/>
          <p:cNvSpPr/>
          <p:nvPr/>
        </p:nvSpPr>
        <p:spPr>
          <a:xfrm>
            <a:off x="755650" y="1600978"/>
            <a:ext cx="5329238" cy="1572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en-US" altLang="zh-CN" sz="240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、读数方法：</a:t>
            </a:r>
          </a:p>
          <a:p>
            <a:pPr lvl="0"/>
            <a:r>
              <a:rPr lang="zh-CN" altLang="en-US" sz="240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）将旋钮标记对准的数字在乘以相对的倍数得出每个旋钮所接电阻值。 </a:t>
            </a:r>
          </a:p>
          <a:p>
            <a:pPr lvl="0"/>
            <a:r>
              <a:rPr lang="zh-CN" altLang="en-US" sz="240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）将各组电阻值相加得总电阻值</a:t>
            </a:r>
            <a:endParaRPr lang="en-US" altLang="zh-CN" sz="240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3554" name="文本框 97282"/>
          <p:cNvSpPr/>
          <p:nvPr/>
        </p:nvSpPr>
        <p:spPr>
          <a:xfrm>
            <a:off x="1455738" y="3252882"/>
            <a:ext cx="4464050" cy="119038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400">
                <a:latin typeface="宋体" pitchFamily="2" charset="-122"/>
                <a:ea typeface="宋体" pitchFamily="2" charset="-122"/>
              </a:rPr>
              <a:t>左图电阻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R=1000Ω+200Ω+50Ω+8Ω    =1258Ω</a:t>
            </a:r>
          </a:p>
        </p:txBody>
      </p:sp>
      <p:sp>
        <p:nvSpPr>
          <p:cNvPr id="23555" name="矩形 97283"/>
          <p:cNvSpPr/>
          <p:nvPr/>
        </p:nvSpPr>
        <p:spPr>
          <a:xfrm>
            <a:off x="858838" y="356480"/>
            <a:ext cx="3587842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  <a:ea typeface="宋体" pitchFamily="2" charset="-122"/>
              </a:rPr>
              <a:t>变阻器</a:t>
            </a:r>
            <a:r>
              <a:rPr lang="en-US" altLang="zh-CN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2400">
                <a:solidFill>
                  <a:srgbClr val="FF0000"/>
                </a:solidFill>
                <a:ea typeface="宋体" pitchFamily="2" charset="-122"/>
              </a:rPr>
              <a:t>旋钮变阻箱式</a:t>
            </a:r>
            <a:endParaRPr lang="en-US" altLang="zh-CN" sz="2400">
              <a:solidFill>
                <a:srgbClr val="FF0000"/>
              </a:solidFill>
              <a:ea typeface="宋体" pitchFamily="2" charset="-122"/>
            </a:endParaRPr>
          </a:p>
        </p:txBody>
      </p:sp>
      <p:pic>
        <p:nvPicPr>
          <p:cNvPr id="23556" name="图片 97284"/>
          <p:cNvPicPr/>
          <p:nvPr/>
        </p:nvPicPr>
        <p:blipFill>
          <a:blip r:embed="rId2"/>
          <a:stretch>
            <a:fillRect/>
          </a:stretch>
        </p:blipFill>
        <p:spPr>
          <a:xfrm>
            <a:off x="6276975" y="1769669"/>
            <a:ext cx="2020888" cy="250968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3557" name="文本框 97285"/>
          <p:cNvSpPr/>
          <p:nvPr/>
        </p:nvSpPr>
        <p:spPr>
          <a:xfrm>
            <a:off x="755650" y="843458"/>
            <a:ext cx="7848600" cy="8243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40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、原理：通过旋转面板上的旋钮改变改变接入电路在电阻，从面板上能读出电阻的大小。</a:t>
            </a:r>
          </a:p>
        </p:txBody>
      </p:sp>
      <p:pic>
        <p:nvPicPr>
          <p:cNvPr id="23558" name="图片 2097154"/>
          <p:cNvPicPr/>
          <p:nvPr/>
        </p:nvPicPr>
        <p:blipFill>
          <a:blip r:embed="rId3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579573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  <p:bldP spid="23554" grpId="0"/>
      <p:bldP spid="2355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98305" descr="20110917081525-1424570210"/>
          <p:cNvPicPr/>
          <p:nvPr/>
        </p:nvPicPr>
        <p:blipFill>
          <a:blip r:embed="rId2"/>
          <a:stretch>
            <a:fillRect/>
          </a:stretch>
        </p:blipFill>
        <p:spPr>
          <a:xfrm>
            <a:off x="1058862" y="3197182"/>
            <a:ext cx="4897438" cy="132884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4578" name="文本占位符 98306"/>
          <p:cNvSpPr>
            <a:spLocks noGrp="1"/>
          </p:cNvSpPr>
          <p:nvPr>
            <p:ph type="body" idx="4294967295"/>
          </p:nvPr>
        </p:nvSpPr>
        <p:spPr>
          <a:xfrm>
            <a:off x="836613" y="2356908"/>
            <a:ext cx="7108825" cy="717734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lIns="45719" rIns="45719" anchor="t" anchorCtr="0">
            <a:normAutofit fontScale="92500" lnSpcReduction="10000"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•"/>
              <a:defRPr lang="en-US" altLang="en-US" sz="3200">
                <a:solidFill>
                  <a:schemeClr val="tx1"/>
                </a:solidFill>
                <a:latin typeface="Arial"/>
                <a:ea typeface="Arial"/>
                <a:cs typeface="Arial"/>
                <a:sym typeface="Arial" pitchFamily="34" charset="0"/>
              </a:defRPr>
            </a:lvl1pPr>
            <a:lvl2pPr marL="782955" indent="-325755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–"/>
              <a:defRPr lang="en-US" altLang="en-US" sz="3200">
                <a:solidFill>
                  <a:schemeClr val="tx1"/>
                </a:solidFill>
                <a:latin typeface="Arial"/>
                <a:ea typeface="Arial"/>
                <a:cs typeface="Arial"/>
                <a:sym typeface="Arial" pitchFamily="34" charset="0"/>
              </a:defRPr>
            </a:lvl2pPr>
            <a:lvl3pPr marL="1219200" indent="-304800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•"/>
              <a:defRPr lang="en-US" altLang="en-US" sz="3200">
                <a:solidFill>
                  <a:schemeClr val="tx1"/>
                </a:solidFill>
                <a:latin typeface="Arial"/>
                <a:ea typeface="Arial"/>
                <a:cs typeface="Arial"/>
                <a:sym typeface="Arial" pitchFamily="34" charset="0"/>
              </a:defRPr>
            </a:lvl3pPr>
            <a:lvl4pPr marL="1736725" indent="-365125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–"/>
              <a:defRPr lang="en-US" altLang="en-US" sz="3200">
                <a:solidFill>
                  <a:schemeClr val="tx1"/>
                </a:solidFill>
                <a:latin typeface="Arial"/>
                <a:ea typeface="Arial"/>
                <a:cs typeface="Arial"/>
                <a:sym typeface="Arial" pitchFamily="34" charset="0"/>
              </a:defRPr>
            </a:lvl4pPr>
            <a:lvl5pPr marL="2193925" indent="-365125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»"/>
              <a:defRPr lang="en-US" altLang="en-US" sz="3200">
                <a:solidFill>
                  <a:schemeClr val="tx1"/>
                </a:solidFill>
                <a:latin typeface="Arial"/>
                <a:ea typeface="Arial"/>
                <a:cs typeface="Arial"/>
                <a:sym typeface="Arial" pitchFamily="34" charset="0"/>
              </a:defRPr>
            </a:lvl5pPr>
            <a:lvl6pPr marL="2692400" indent="-406400">
              <a:spcBef>
                <a:spcPts val="700"/>
              </a:spcBef>
              <a:buSzTx/>
              <a:buChar char="•"/>
              <a:defRPr lang="en-US" altLang="en-US" sz="3200">
                <a:latin typeface="Arial"/>
                <a:ea typeface="Arial"/>
                <a:cs typeface="Arial"/>
                <a:sym typeface="Arial"/>
              </a:defRPr>
            </a:lvl6pPr>
            <a:lvl7pPr marL="3149600" indent="-406400">
              <a:spcBef>
                <a:spcPts val="700"/>
              </a:spcBef>
              <a:buSzTx/>
              <a:buChar char="•"/>
              <a:defRPr lang="en-US" altLang="en-US" sz="3200">
                <a:latin typeface="Arial"/>
                <a:ea typeface="Arial"/>
                <a:cs typeface="Arial"/>
                <a:sym typeface="Arial"/>
              </a:defRPr>
            </a:lvl7pPr>
            <a:lvl8pPr marL="3606800" indent="-406400">
              <a:spcBef>
                <a:spcPts val="700"/>
              </a:spcBef>
              <a:buSzTx/>
              <a:buChar char="•"/>
              <a:defRPr lang="en-US" altLang="en-US" sz="3200">
                <a:latin typeface="Arial"/>
                <a:ea typeface="Arial"/>
                <a:cs typeface="Arial"/>
                <a:sym typeface="Arial"/>
              </a:defRPr>
            </a:lvl8pPr>
            <a:lvl9pPr marL="4064000" indent="-406400">
              <a:spcBef>
                <a:spcPts val="700"/>
              </a:spcBef>
              <a:buSzTx/>
              <a:buChar char="•"/>
              <a:defRPr lang="en-US" altLang="en-US" sz="3200"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buNone/>
            </a:pPr>
            <a:r>
              <a:rPr lang="en-US" altLang="zh-CN" sz="2400" b="1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、计算电阻的方法：插销拔起所对应的电阻丝的阻值之和就为接入电路中的总电阻。</a:t>
            </a:r>
          </a:p>
        </p:txBody>
      </p:sp>
      <p:sp>
        <p:nvSpPr>
          <p:cNvPr id="24579" name="文本框 98307"/>
          <p:cNvSpPr/>
          <p:nvPr/>
        </p:nvSpPr>
        <p:spPr>
          <a:xfrm>
            <a:off x="755650" y="789350"/>
            <a:ext cx="7920038" cy="155641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40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、原理：当插销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拔起，电流就会经过这两部分的电阻，而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插入，则相当于把这两部分电阻丝给短路了，因此这两部分电阻没有接入电路，此时接入电路中的电阻就是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两部分电阻。</a:t>
            </a:r>
          </a:p>
        </p:txBody>
      </p:sp>
      <p:sp>
        <p:nvSpPr>
          <p:cNvPr id="24580" name="矩形 98308"/>
          <p:cNvSpPr/>
          <p:nvPr/>
        </p:nvSpPr>
        <p:spPr>
          <a:xfrm>
            <a:off x="684212" y="302371"/>
            <a:ext cx="355441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  <a:ea typeface="宋体" pitchFamily="2" charset="-122"/>
              </a:rPr>
              <a:t>变阻器</a:t>
            </a:r>
            <a:r>
              <a:rPr lang="en-US" altLang="zh-CN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2400">
                <a:solidFill>
                  <a:srgbClr val="FF0000"/>
                </a:solidFill>
                <a:ea typeface="宋体" pitchFamily="2" charset="-122"/>
              </a:rPr>
              <a:t>插入式变阻箱</a:t>
            </a:r>
            <a:endParaRPr lang="zh-CN" altLang="en-US" sz="2400" b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581" name="矩形 98309"/>
          <p:cNvSpPr/>
          <p:nvPr/>
        </p:nvSpPr>
        <p:spPr>
          <a:xfrm>
            <a:off x="6126162" y="3413617"/>
            <a:ext cx="2697162" cy="8243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400">
                <a:latin typeface="宋体" pitchFamily="2" charset="-122"/>
                <a:ea typeface="宋体" pitchFamily="2" charset="-122"/>
              </a:rPr>
              <a:t>接入电路中的总电阻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R=5+2=7Ω</a:t>
            </a:r>
          </a:p>
        </p:txBody>
      </p:sp>
      <p:pic>
        <p:nvPicPr>
          <p:cNvPr id="24582" name="图片 2097154"/>
          <p:cNvPicPr/>
          <p:nvPr/>
        </p:nvPicPr>
        <p:blipFill>
          <a:blip r:embed="rId3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414327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uild="p"/>
      <p:bldP spid="24579" grpId="0"/>
      <p:bldP spid="2458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1048829"/>
          <p:cNvSpPr/>
          <p:nvPr/>
        </p:nvSpPr>
        <p:spPr>
          <a:xfrm>
            <a:off x="174625" y="170284"/>
            <a:ext cx="723900" cy="698638"/>
          </a:xfrm>
          <a:prstGeom prst="rect">
            <a:avLst/>
          </a:prstGeom>
          <a:solidFill>
            <a:srgbClr val="007E27">
              <a:alpha val="79999"/>
            </a:srgbClr>
          </a:solidFill>
          <a:ln>
            <a:noFill/>
          </a:ln>
          <a:effectLst>
            <a:outerShdw dist="38100" dir="13500000" algn="br">
              <a:srgbClr val="000000">
                <a:alpha val="39999"/>
              </a:srgbClr>
            </a:outerShdw>
          </a:effectLst>
        </p:spPr>
        <p:txBody>
          <a:bodyPr lIns="0" tIns="0" rIns="0" bIns="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marL="0" marR="0" lvl="0" indent="0"/>
            <a:endParaRPr lang="en-US" altLang="en-US" sz="1800" b="0">
              <a:solidFill>
                <a:srgbClr val="000000"/>
              </a:solidFill>
              <a:latin typeface="微软雅黑" charset="-122"/>
              <a:ea typeface="微软雅黑" charset="-122"/>
              <a:sym typeface="微软雅黑" charset="-122"/>
            </a:endParaRPr>
          </a:p>
        </p:txBody>
      </p:sp>
      <p:sp>
        <p:nvSpPr>
          <p:cNvPr id="25602" name="矩形 1048830"/>
          <p:cNvSpPr/>
          <p:nvPr/>
        </p:nvSpPr>
        <p:spPr>
          <a:xfrm>
            <a:off x="131763" y="211661"/>
            <a:ext cx="809625" cy="5808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rIns="45719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 algn="ctr"/>
            <a:r>
              <a:rPr lang="en-US" altLang="zh-CN" sz="3200" b="0">
                <a:solidFill>
                  <a:srgbClr val="FFFFFF"/>
                </a:solidFill>
                <a:latin typeface="Helvetica" pitchFamily="34" charset="0"/>
                <a:ea typeface="方正舒体" pitchFamily="2" charset="-122"/>
                <a:sym typeface="微软雅黑" charset="-122"/>
              </a:rPr>
              <a:t>3</a:t>
            </a:r>
          </a:p>
        </p:txBody>
      </p:sp>
      <p:sp>
        <p:nvSpPr>
          <p:cNvPr id="25603" name="文本框 1048831"/>
          <p:cNvSpPr/>
          <p:nvPr/>
        </p:nvSpPr>
        <p:spPr>
          <a:xfrm>
            <a:off x="1050925" y="211661"/>
            <a:ext cx="1528762" cy="52358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45719" tIns="45719" rIns="45719" bIns="45719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800" b="0">
                <a:solidFill>
                  <a:srgbClr val="000000"/>
                </a:solidFill>
                <a:latin typeface="微软雅黑" charset="-122"/>
                <a:ea typeface="微软雅黑" charset="-122"/>
              </a:rPr>
              <a:t>课堂小结</a:t>
            </a:r>
          </a:p>
        </p:txBody>
      </p:sp>
      <p:pic>
        <p:nvPicPr>
          <p:cNvPr id="25604" name="图片 2097172"/>
          <p:cNvPicPr/>
          <p:nvPr/>
        </p:nvPicPr>
        <p:blipFill>
          <a:blip r:embed="rId2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5605" name="文本框 1048832"/>
          <p:cNvSpPr/>
          <p:nvPr/>
        </p:nvSpPr>
        <p:spPr>
          <a:xfrm>
            <a:off x="1052513" y="2380779"/>
            <a:ext cx="485775" cy="8243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tIns="45719" rIns="45719" bIns="45719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电阻</a:t>
            </a:r>
          </a:p>
        </p:txBody>
      </p:sp>
      <p:sp>
        <p:nvSpPr>
          <p:cNvPr id="25606" name="左大括号 1048833"/>
          <p:cNvSpPr/>
          <p:nvPr/>
        </p:nvSpPr>
        <p:spPr>
          <a:xfrm>
            <a:off x="1463676" y="1685323"/>
            <a:ext cx="123825" cy="2251872"/>
          </a:xfrm>
          <a:prstGeom prst="leftBrace">
            <a:avLst>
              <a:gd name="adj1" fmla="val 9742"/>
              <a:gd name="adj2" fmla="val 50000"/>
            </a:avLst>
          </a:prstGeom>
          <a:noFill/>
          <a:ln w="19050">
            <a:solidFill>
              <a:prstClr val="black"/>
            </a:solidFill>
            <a:bevel/>
          </a:ln>
        </p:spPr>
        <p:txBody>
          <a:bodyPr lIns="91439" tIns="45719" rIns="91439" bIns="45719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endParaRPr lang="zh-CN" altLang="en-US" b="0">
              <a:solidFill>
                <a:srgbClr val="000000"/>
              </a:solidFill>
              <a:latin typeface="Helvetica" pitchFamily="34" charset="0"/>
              <a:ea typeface="宋体" pitchFamily="2" charset="-122"/>
            </a:endParaRPr>
          </a:p>
        </p:txBody>
      </p:sp>
      <p:sp>
        <p:nvSpPr>
          <p:cNvPr id="25607" name="文本框 1048834"/>
          <p:cNvSpPr/>
          <p:nvPr/>
        </p:nvSpPr>
        <p:spPr>
          <a:xfrm>
            <a:off x="1552576" y="1304973"/>
            <a:ext cx="1412875" cy="703412"/>
          </a:xfrm>
          <a:prstGeom prst="rect">
            <a:avLst/>
          </a:prstGeom>
          <a:solidFill>
            <a:srgbClr val="92D050"/>
          </a:solidFill>
          <a:ln>
            <a:noFill/>
            <a:miter lim="800000"/>
          </a:ln>
        </p:spPr>
        <p:txBody>
          <a:bodyPr lIns="45719" tIns="45719" rIns="45719" bIns="45719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导体与绝缘体体</a:t>
            </a:r>
          </a:p>
        </p:txBody>
      </p:sp>
      <p:sp>
        <p:nvSpPr>
          <p:cNvPr id="25608" name="文本框 1048836"/>
          <p:cNvSpPr/>
          <p:nvPr/>
        </p:nvSpPr>
        <p:spPr>
          <a:xfrm>
            <a:off x="1584326" y="2554245"/>
            <a:ext cx="1431925" cy="703412"/>
          </a:xfrm>
          <a:prstGeom prst="rect">
            <a:avLst/>
          </a:prstGeom>
          <a:solidFill>
            <a:srgbClr val="92D050"/>
          </a:solidFill>
          <a:ln>
            <a:noFill/>
            <a:miter lim="800000"/>
          </a:ln>
        </p:spPr>
        <p:txBody>
          <a:bodyPr lIns="45719" tIns="45719" rIns="45719" bIns="45719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影响电阻大小的因素</a:t>
            </a:r>
          </a:p>
        </p:txBody>
      </p:sp>
      <p:sp>
        <p:nvSpPr>
          <p:cNvPr id="25609" name="文本框 1048843"/>
          <p:cNvSpPr/>
          <p:nvPr/>
        </p:nvSpPr>
        <p:spPr>
          <a:xfrm>
            <a:off x="3679825" y="1777627"/>
            <a:ext cx="869950" cy="369212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 algn="ctr"/>
            <a:r>
              <a:rPr lang="zh-CN" altLang="en-US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绝缘体</a:t>
            </a:r>
          </a:p>
        </p:txBody>
      </p:sp>
      <p:cxnSp>
        <p:nvCxnSpPr>
          <p:cNvPr id="25610" name="直接连接符 47"/>
          <p:cNvCxnSpPr/>
          <p:nvPr/>
        </p:nvCxnSpPr>
        <p:spPr>
          <a:xfrm>
            <a:off x="3327400" y="2474673"/>
            <a:ext cx="1588" cy="862555"/>
          </a:xfrm>
          <a:prstGeom prst="line">
            <a:avLst/>
          </a:prstGeom>
          <a:noFill/>
          <a:ln w="22225">
            <a:solidFill>
              <a:prstClr val="black"/>
            </a:solidFill>
            <a:bevel/>
          </a:ln>
        </p:spPr>
      </p:cxnSp>
      <p:sp>
        <p:nvSpPr>
          <p:cNvPr id="25611" name="文本框 52"/>
          <p:cNvSpPr/>
          <p:nvPr/>
        </p:nvSpPr>
        <p:spPr>
          <a:xfrm>
            <a:off x="3670300" y="1169700"/>
            <a:ext cx="865188" cy="367620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 algn="ctr"/>
            <a:r>
              <a:rPr lang="zh-CN" altLang="en-US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导体</a:t>
            </a:r>
          </a:p>
        </p:txBody>
      </p:sp>
      <p:cxnSp>
        <p:nvCxnSpPr>
          <p:cNvPr id="25612" name="直接连接符 3145729"/>
          <p:cNvCxnSpPr/>
          <p:nvPr/>
        </p:nvCxnSpPr>
        <p:spPr>
          <a:xfrm>
            <a:off x="908050" y="749563"/>
            <a:ext cx="4668838" cy="0"/>
          </a:xfrm>
          <a:prstGeom prst="line">
            <a:avLst/>
          </a:prstGeom>
          <a:noFill/>
          <a:ln w="28575">
            <a:solidFill>
              <a:srgbClr val="007E27"/>
            </a:solidFill>
            <a:round/>
          </a:ln>
          <a:effectLst>
            <a:outerShdw dist="38100" dir="10800000" algn="r">
              <a:srgbClr val="000000">
                <a:alpha val="39998"/>
              </a:srgbClr>
            </a:outerShdw>
          </a:effectLst>
        </p:spPr>
      </p:cxnSp>
      <p:cxnSp>
        <p:nvCxnSpPr>
          <p:cNvPr id="25613" name="直接连接符 3145743"/>
          <p:cNvCxnSpPr/>
          <p:nvPr/>
        </p:nvCxnSpPr>
        <p:spPr>
          <a:xfrm>
            <a:off x="3189288" y="1379769"/>
            <a:ext cx="488950" cy="0"/>
          </a:xfrm>
          <a:prstGeom prst="line">
            <a:avLst/>
          </a:prstGeom>
          <a:noFill/>
          <a:ln w="22225">
            <a:solidFill>
              <a:prstClr val="black"/>
            </a:solidFill>
            <a:bevel/>
          </a:ln>
        </p:spPr>
      </p:cxnSp>
      <p:cxnSp>
        <p:nvCxnSpPr>
          <p:cNvPr id="25614" name="直接连接符 53"/>
          <p:cNvCxnSpPr/>
          <p:nvPr/>
        </p:nvCxnSpPr>
        <p:spPr>
          <a:xfrm>
            <a:off x="3189288" y="1998835"/>
            <a:ext cx="488950" cy="0"/>
          </a:xfrm>
          <a:prstGeom prst="line">
            <a:avLst/>
          </a:prstGeom>
          <a:noFill/>
          <a:ln w="22225">
            <a:solidFill>
              <a:prstClr val="black"/>
            </a:solidFill>
            <a:bevel/>
          </a:ln>
        </p:spPr>
      </p:cxnSp>
      <p:cxnSp>
        <p:nvCxnSpPr>
          <p:cNvPr id="25615" name="直接连接符 54"/>
          <p:cNvCxnSpPr/>
          <p:nvPr/>
        </p:nvCxnSpPr>
        <p:spPr>
          <a:xfrm>
            <a:off x="3332162" y="2504910"/>
            <a:ext cx="273050" cy="0"/>
          </a:xfrm>
          <a:prstGeom prst="line">
            <a:avLst/>
          </a:prstGeom>
          <a:noFill/>
          <a:ln w="22225">
            <a:solidFill>
              <a:prstClr val="black"/>
            </a:solidFill>
            <a:bevel/>
          </a:ln>
        </p:spPr>
      </p:cxnSp>
      <p:cxnSp>
        <p:nvCxnSpPr>
          <p:cNvPr id="25616" name="直接连接符 60"/>
          <p:cNvCxnSpPr/>
          <p:nvPr/>
        </p:nvCxnSpPr>
        <p:spPr>
          <a:xfrm>
            <a:off x="2986088" y="4051779"/>
            <a:ext cx="273050" cy="0"/>
          </a:xfrm>
          <a:prstGeom prst="line">
            <a:avLst/>
          </a:prstGeom>
          <a:noFill/>
          <a:ln w="22225">
            <a:solidFill>
              <a:prstClr val="black"/>
            </a:solidFill>
            <a:bevel/>
          </a:ln>
        </p:spPr>
      </p:cxnSp>
      <p:sp>
        <p:nvSpPr>
          <p:cNvPr id="25617" name="文本框 65"/>
          <p:cNvSpPr/>
          <p:nvPr/>
        </p:nvSpPr>
        <p:spPr>
          <a:xfrm>
            <a:off x="3703638" y="2275744"/>
            <a:ext cx="1079500" cy="367620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 algn="ctr"/>
            <a:r>
              <a:rPr lang="zh-CN" altLang="en-US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材料</a:t>
            </a:r>
          </a:p>
        </p:txBody>
      </p:sp>
      <p:sp>
        <p:nvSpPr>
          <p:cNvPr id="25618" name="文本框 76"/>
          <p:cNvSpPr/>
          <p:nvPr/>
        </p:nvSpPr>
        <p:spPr>
          <a:xfrm>
            <a:off x="3709988" y="3144664"/>
            <a:ext cx="1079500" cy="367620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 algn="ctr"/>
            <a:r>
              <a:rPr lang="zh-CN" altLang="en-US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横截面积</a:t>
            </a:r>
          </a:p>
        </p:txBody>
      </p:sp>
      <p:sp>
        <p:nvSpPr>
          <p:cNvPr id="25619" name="文本框 79"/>
          <p:cNvSpPr/>
          <p:nvPr/>
        </p:nvSpPr>
        <p:spPr>
          <a:xfrm>
            <a:off x="3709988" y="3556844"/>
            <a:ext cx="774700" cy="367620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 algn="ctr"/>
            <a:r>
              <a:rPr lang="zh-CN" altLang="en-US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原理</a:t>
            </a:r>
          </a:p>
        </p:txBody>
      </p:sp>
      <p:cxnSp>
        <p:nvCxnSpPr>
          <p:cNvPr id="25620" name="直接连接符 80"/>
          <p:cNvCxnSpPr/>
          <p:nvPr/>
        </p:nvCxnSpPr>
        <p:spPr>
          <a:xfrm>
            <a:off x="3346451" y="2929822"/>
            <a:ext cx="295275" cy="0"/>
          </a:xfrm>
          <a:prstGeom prst="line">
            <a:avLst/>
          </a:prstGeom>
          <a:noFill/>
          <a:ln w="22225">
            <a:solidFill>
              <a:prstClr val="black"/>
            </a:solidFill>
            <a:bevel/>
          </a:ln>
        </p:spPr>
      </p:cxnSp>
      <p:sp>
        <p:nvSpPr>
          <p:cNvPr id="25621" name="文本框 81"/>
          <p:cNvSpPr/>
          <p:nvPr/>
        </p:nvSpPr>
        <p:spPr>
          <a:xfrm>
            <a:off x="5410200" y="3108062"/>
            <a:ext cx="2679700" cy="367620"/>
          </a:xfrm>
          <a:prstGeom prst="rect">
            <a:avLst/>
          </a:prstGeom>
          <a:solidFill>
            <a:srgbClr val="00B0F0"/>
          </a:solidFill>
          <a:ln>
            <a:noFill/>
            <a:miter lim="800000"/>
          </a:ln>
        </p:spPr>
        <p:txBody>
          <a:bodyPr lIns="45719" tIns="45719" rIns="45719" bIns="45719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 algn="ctr"/>
            <a:r>
              <a:rPr lang="zh-CN" altLang="en-US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横截面积越大，电阻越小</a:t>
            </a:r>
          </a:p>
        </p:txBody>
      </p:sp>
      <p:cxnSp>
        <p:nvCxnSpPr>
          <p:cNvPr id="25622" name="直接连接符 82"/>
          <p:cNvCxnSpPr/>
          <p:nvPr/>
        </p:nvCxnSpPr>
        <p:spPr>
          <a:xfrm>
            <a:off x="3289300" y="3674611"/>
            <a:ext cx="361950" cy="0"/>
          </a:xfrm>
          <a:prstGeom prst="line">
            <a:avLst/>
          </a:prstGeom>
          <a:noFill/>
          <a:ln w="22225">
            <a:solidFill>
              <a:prstClr val="black"/>
            </a:solidFill>
            <a:bevel/>
          </a:ln>
        </p:spPr>
      </p:cxnSp>
      <p:sp>
        <p:nvSpPr>
          <p:cNvPr id="25623" name="文本框 83"/>
          <p:cNvSpPr/>
          <p:nvPr/>
        </p:nvSpPr>
        <p:spPr>
          <a:xfrm>
            <a:off x="5405439" y="2668828"/>
            <a:ext cx="2505075" cy="367620"/>
          </a:xfrm>
          <a:prstGeom prst="rect">
            <a:avLst/>
          </a:prstGeom>
          <a:solidFill>
            <a:srgbClr val="00B0F0"/>
          </a:solidFill>
          <a:ln>
            <a:noFill/>
            <a:miter lim="800000"/>
          </a:ln>
        </p:spPr>
        <p:txBody>
          <a:bodyPr lIns="45719" tIns="45719" rIns="45719" bIns="45719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 algn="ctr"/>
            <a:r>
              <a:rPr lang="zh-CN" altLang="en-US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长度越长，电阻越大</a:t>
            </a:r>
          </a:p>
        </p:txBody>
      </p:sp>
      <p:sp>
        <p:nvSpPr>
          <p:cNvPr id="25624" name="文本框 84"/>
          <p:cNvSpPr/>
          <p:nvPr/>
        </p:nvSpPr>
        <p:spPr>
          <a:xfrm>
            <a:off x="3711575" y="2719753"/>
            <a:ext cx="1079500" cy="367620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 algn="ctr"/>
            <a:r>
              <a:rPr lang="zh-CN" altLang="en-US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长度</a:t>
            </a:r>
          </a:p>
        </p:txBody>
      </p:sp>
      <p:sp>
        <p:nvSpPr>
          <p:cNvPr id="25625" name="文本框 86"/>
          <p:cNvSpPr/>
          <p:nvPr/>
        </p:nvSpPr>
        <p:spPr>
          <a:xfrm>
            <a:off x="5414962" y="3553662"/>
            <a:ext cx="2057400" cy="367620"/>
          </a:xfrm>
          <a:prstGeom prst="rect">
            <a:avLst/>
          </a:prstGeom>
          <a:solidFill>
            <a:srgbClr val="00B0F0"/>
          </a:solidFill>
          <a:ln>
            <a:noFill/>
            <a:miter lim="800000"/>
          </a:ln>
        </p:spPr>
        <p:txBody>
          <a:bodyPr lIns="45719" tIns="45719" rIns="45719" bIns="45719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 algn="ctr"/>
            <a:r>
              <a:rPr lang="zh-CN" altLang="en-US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改变电阻丝的长度</a:t>
            </a:r>
            <a:endParaRPr lang="zh-CN" altLang="en-US" baseline="-2500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5626" name="文本框 87"/>
          <p:cNvSpPr/>
          <p:nvPr/>
        </p:nvSpPr>
        <p:spPr>
          <a:xfrm>
            <a:off x="5391150" y="4276170"/>
            <a:ext cx="1992312" cy="369212"/>
          </a:xfrm>
          <a:prstGeom prst="rect">
            <a:avLst/>
          </a:prstGeom>
          <a:solidFill>
            <a:srgbClr val="00B0F0"/>
          </a:solidFill>
          <a:ln>
            <a:noFill/>
            <a:miter lim="800000"/>
          </a:ln>
        </p:spPr>
        <p:txBody>
          <a:bodyPr lIns="45719" tIns="45719" rIns="45719" bIns="45719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 algn="ctr"/>
            <a:r>
              <a:rPr lang="zh-CN" altLang="en-US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串联、一上一下</a:t>
            </a:r>
            <a:endParaRPr lang="zh-CN" altLang="en-US" baseline="-2500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25627" name="直接连接符 88"/>
          <p:cNvCxnSpPr/>
          <p:nvPr/>
        </p:nvCxnSpPr>
        <p:spPr>
          <a:xfrm flipV="1">
            <a:off x="3276600" y="4452819"/>
            <a:ext cx="442912" cy="6366"/>
          </a:xfrm>
          <a:prstGeom prst="line">
            <a:avLst/>
          </a:prstGeom>
          <a:noFill/>
          <a:ln w="22225">
            <a:solidFill>
              <a:prstClr val="black"/>
            </a:solidFill>
            <a:bevel/>
          </a:ln>
        </p:spPr>
      </p:cxnSp>
      <p:sp>
        <p:nvSpPr>
          <p:cNvPr id="25628" name="文本框 1048836"/>
          <p:cNvSpPr/>
          <p:nvPr/>
        </p:nvSpPr>
        <p:spPr>
          <a:xfrm>
            <a:off x="1608138" y="3867174"/>
            <a:ext cx="1389062" cy="397857"/>
          </a:xfrm>
          <a:prstGeom prst="rect">
            <a:avLst/>
          </a:prstGeom>
          <a:solidFill>
            <a:srgbClr val="92D050"/>
          </a:solidFill>
          <a:ln>
            <a:noFill/>
            <a:miter lim="800000"/>
          </a:ln>
        </p:spPr>
        <p:txBody>
          <a:bodyPr lIns="45719" tIns="45719" rIns="45719" bIns="45719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滑动变阻器</a:t>
            </a:r>
          </a:p>
        </p:txBody>
      </p:sp>
      <p:sp>
        <p:nvSpPr>
          <p:cNvPr id="25629" name="文本框 79"/>
          <p:cNvSpPr/>
          <p:nvPr/>
        </p:nvSpPr>
        <p:spPr>
          <a:xfrm>
            <a:off x="3713162" y="4271397"/>
            <a:ext cx="1282700" cy="367620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 algn="ctr"/>
            <a:r>
              <a:rPr lang="zh-CN" altLang="en-US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使用方法</a:t>
            </a:r>
          </a:p>
        </p:txBody>
      </p:sp>
      <p:cxnSp>
        <p:nvCxnSpPr>
          <p:cNvPr id="25630" name="直接连接符 58"/>
          <p:cNvCxnSpPr/>
          <p:nvPr/>
        </p:nvCxnSpPr>
        <p:spPr>
          <a:xfrm>
            <a:off x="4808538" y="2893219"/>
            <a:ext cx="588962" cy="0"/>
          </a:xfrm>
          <a:prstGeom prst="line">
            <a:avLst/>
          </a:prstGeom>
          <a:noFill/>
          <a:ln w="22225">
            <a:solidFill>
              <a:prstClr val="black"/>
            </a:solidFill>
            <a:bevel/>
          </a:ln>
        </p:spPr>
      </p:cxnSp>
      <p:cxnSp>
        <p:nvCxnSpPr>
          <p:cNvPr id="25631" name="直接连接符 58"/>
          <p:cNvCxnSpPr/>
          <p:nvPr/>
        </p:nvCxnSpPr>
        <p:spPr>
          <a:xfrm>
            <a:off x="4457700" y="3730311"/>
            <a:ext cx="950912" cy="0"/>
          </a:xfrm>
          <a:prstGeom prst="line">
            <a:avLst/>
          </a:prstGeom>
          <a:noFill/>
          <a:ln w="22225">
            <a:solidFill>
              <a:prstClr val="black"/>
            </a:solidFill>
            <a:bevel/>
          </a:ln>
        </p:spPr>
      </p:cxnSp>
      <p:cxnSp>
        <p:nvCxnSpPr>
          <p:cNvPr id="25632" name="直接连接符 58"/>
          <p:cNvCxnSpPr/>
          <p:nvPr/>
        </p:nvCxnSpPr>
        <p:spPr>
          <a:xfrm>
            <a:off x="4979989" y="4456002"/>
            <a:ext cx="422275" cy="0"/>
          </a:xfrm>
          <a:prstGeom prst="line">
            <a:avLst/>
          </a:prstGeom>
          <a:noFill/>
          <a:ln w="22225">
            <a:solidFill>
              <a:prstClr val="black"/>
            </a:solidFill>
            <a:bevel/>
          </a:ln>
        </p:spPr>
      </p:cxnSp>
      <p:cxnSp>
        <p:nvCxnSpPr>
          <p:cNvPr id="25633" name="直接连接符 80"/>
          <p:cNvCxnSpPr/>
          <p:nvPr/>
        </p:nvCxnSpPr>
        <p:spPr>
          <a:xfrm>
            <a:off x="3017839" y="2931413"/>
            <a:ext cx="295275" cy="0"/>
          </a:xfrm>
          <a:prstGeom prst="line">
            <a:avLst/>
          </a:prstGeom>
          <a:noFill/>
          <a:ln w="22225">
            <a:solidFill>
              <a:prstClr val="black"/>
            </a:solidFill>
            <a:bevel/>
          </a:ln>
        </p:spPr>
      </p:cxnSp>
      <p:cxnSp>
        <p:nvCxnSpPr>
          <p:cNvPr id="25634" name="直接连接符 58"/>
          <p:cNvCxnSpPr/>
          <p:nvPr/>
        </p:nvCxnSpPr>
        <p:spPr>
          <a:xfrm>
            <a:off x="4768850" y="3310173"/>
            <a:ext cx="588962" cy="0"/>
          </a:xfrm>
          <a:prstGeom prst="line">
            <a:avLst/>
          </a:prstGeom>
          <a:noFill/>
          <a:ln w="22225">
            <a:solidFill>
              <a:prstClr val="black"/>
            </a:solidFill>
            <a:bevel/>
          </a:ln>
        </p:spPr>
      </p:cxnSp>
      <p:cxnSp>
        <p:nvCxnSpPr>
          <p:cNvPr id="25635" name="直接连接符 47"/>
          <p:cNvCxnSpPr/>
          <p:nvPr/>
        </p:nvCxnSpPr>
        <p:spPr>
          <a:xfrm>
            <a:off x="3182938" y="1378178"/>
            <a:ext cx="1588" cy="612701"/>
          </a:xfrm>
          <a:prstGeom prst="line">
            <a:avLst/>
          </a:prstGeom>
          <a:noFill/>
          <a:ln w="22225">
            <a:solidFill>
              <a:prstClr val="black"/>
            </a:solidFill>
            <a:bevel/>
          </a:ln>
        </p:spPr>
      </p:cxnSp>
      <p:cxnSp>
        <p:nvCxnSpPr>
          <p:cNvPr id="25636" name="直接连接符 3145743"/>
          <p:cNvCxnSpPr/>
          <p:nvPr/>
        </p:nvCxnSpPr>
        <p:spPr>
          <a:xfrm>
            <a:off x="2974976" y="1651904"/>
            <a:ext cx="219075" cy="0"/>
          </a:xfrm>
          <a:prstGeom prst="line">
            <a:avLst/>
          </a:prstGeom>
          <a:noFill/>
          <a:ln w="22225">
            <a:solidFill>
              <a:prstClr val="black"/>
            </a:solidFill>
            <a:bevel/>
          </a:ln>
        </p:spPr>
      </p:cxnSp>
      <p:cxnSp>
        <p:nvCxnSpPr>
          <p:cNvPr id="25637" name="直接连接符 80"/>
          <p:cNvCxnSpPr/>
          <p:nvPr/>
        </p:nvCxnSpPr>
        <p:spPr>
          <a:xfrm>
            <a:off x="3346451" y="3326088"/>
            <a:ext cx="295275" cy="0"/>
          </a:xfrm>
          <a:prstGeom prst="line">
            <a:avLst/>
          </a:prstGeom>
          <a:noFill/>
          <a:ln w="22225">
            <a:solidFill>
              <a:prstClr val="black"/>
            </a:solidFill>
            <a:bevel/>
          </a:ln>
        </p:spPr>
      </p:cxnSp>
      <p:cxnSp>
        <p:nvCxnSpPr>
          <p:cNvPr id="25638" name="直接连接符 29759"/>
          <p:cNvCxnSpPr/>
          <p:nvPr/>
        </p:nvCxnSpPr>
        <p:spPr>
          <a:xfrm flipH="1">
            <a:off x="3295650" y="3666653"/>
            <a:ext cx="0" cy="814812"/>
          </a:xfrm>
          <a:prstGeom prst="line">
            <a:avLst/>
          </a:prstGeom>
          <a:noFill/>
          <a:ln w="28575">
            <a:solidFill>
              <a:schemeClr val="tx1"/>
            </a:solidFill>
            <a:bevel/>
          </a:ln>
        </p:spPr>
      </p:cxnSp>
      <p:cxnSp>
        <p:nvCxnSpPr>
          <p:cNvPr id="25639" name="直接连接符 58"/>
          <p:cNvCxnSpPr/>
          <p:nvPr/>
        </p:nvCxnSpPr>
        <p:spPr>
          <a:xfrm>
            <a:off x="4538662" y="1354306"/>
            <a:ext cx="407988" cy="11140"/>
          </a:xfrm>
          <a:prstGeom prst="line">
            <a:avLst/>
          </a:prstGeom>
          <a:noFill/>
          <a:ln w="22225">
            <a:solidFill>
              <a:prstClr val="black"/>
            </a:solidFill>
            <a:bevel/>
          </a:ln>
        </p:spPr>
      </p:cxnSp>
      <p:sp>
        <p:nvSpPr>
          <p:cNvPr id="25640" name="文本框 83"/>
          <p:cNvSpPr/>
          <p:nvPr/>
        </p:nvSpPr>
        <p:spPr>
          <a:xfrm>
            <a:off x="4921250" y="1131506"/>
            <a:ext cx="3814762" cy="367620"/>
          </a:xfrm>
          <a:prstGeom prst="rect">
            <a:avLst/>
          </a:prstGeom>
          <a:solidFill>
            <a:srgbClr val="00B0F0"/>
          </a:solidFill>
          <a:ln>
            <a:noFill/>
            <a:miter lim="800000"/>
          </a:ln>
        </p:spPr>
        <p:txBody>
          <a:bodyPr lIns="45719" tIns="45719" rIns="45719" bIns="45719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 algn="ctr"/>
            <a:r>
              <a:rPr lang="zh-CN" altLang="en-US">
                <a:ea typeface="宋体" pitchFamily="2" charset="-122"/>
              </a:rPr>
              <a:t>金属、人体、酸碱盐的水溶液、大地</a:t>
            </a:r>
            <a:endParaRPr lang="zh-CN" altLang="en-US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5641" name="文本框 83"/>
          <p:cNvSpPr/>
          <p:nvPr/>
        </p:nvSpPr>
        <p:spPr>
          <a:xfrm>
            <a:off x="4968875" y="1790358"/>
            <a:ext cx="3633788" cy="367620"/>
          </a:xfrm>
          <a:prstGeom prst="rect">
            <a:avLst/>
          </a:prstGeom>
          <a:solidFill>
            <a:srgbClr val="00B0F0"/>
          </a:solidFill>
          <a:ln>
            <a:noFill/>
            <a:miter lim="800000"/>
          </a:ln>
        </p:spPr>
        <p:txBody>
          <a:bodyPr lIns="45719" tIns="45719" rIns="45719" bIns="45719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 algn="ctr"/>
            <a:r>
              <a:rPr lang="zh-CN" altLang="en-US">
                <a:ea typeface="宋体" pitchFamily="2" charset="-122"/>
              </a:rPr>
              <a:t>干木、橡皮、橡胶、塑料、陶瓷</a:t>
            </a:r>
          </a:p>
        </p:txBody>
      </p:sp>
      <p:cxnSp>
        <p:nvCxnSpPr>
          <p:cNvPr id="25642" name="直接连接符 58"/>
          <p:cNvCxnSpPr/>
          <p:nvPr/>
        </p:nvCxnSpPr>
        <p:spPr>
          <a:xfrm>
            <a:off x="4551362" y="1944727"/>
            <a:ext cx="407988" cy="11140"/>
          </a:xfrm>
          <a:prstGeom prst="line">
            <a:avLst/>
          </a:prstGeom>
          <a:noFill/>
          <a:ln w="22225">
            <a:solidFill>
              <a:prstClr val="black"/>
            </a:solidFill>
            <a:bevel/>
          </a:ln>
        </p:spPr>
      </p:cxnSp>
    </p:spTree>
    <p:extLst>
      <p:ext uri="{BB962C8B-B14F-4D97-AF65-F5344CB8AC3E}">
        <p14:creationId xmlns:p14="http://schemas.microsoft.com/office/powerpoint/2010/main" val="447774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30741"/>
          <p:cNvSpPr/>
          <p:nvPr/>
        </p:nvSpPr>
        <p:spPr>
          <a:xfrm>
            <a:off x="623888" y="1207895"/>
            <a:ext cx="8210550" cy="272771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400">
                <a:latin typeface="宋体" pitchFamily="2" charset="-122"/>
                <a:ea typeface="宋体" pitchFamily="2" charset="-122"/>
              </a:rPr>
              <a:t>          （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2018·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玉林）下列关于导体电阻的说法正确的是（  ）</a:t>
            </a:r>
          </a:p>
          <a:p>
            <a:pPr lvl="0">
              <a:lnSpc>
                <a:spcPct val="120000"/>
              </a:lnSpc>
            </a:pPr>
            <a:r>
              <a:rPr lang="en-US" altLang="zh-CN" sz="240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．长度长的导体，电阻一定大</a:t>
            </a:r>
          </a:p>
          <a:p>
            <a:pPr lvl="0">
              <a:lnSpc>
                <a:spcPct val="120000"/>
              </a:lnSpc>
            </a:pPr>
            <a:r>
              <a:rPr lang="en-US" altLang="zh-CN" sz="240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．横截面积大的导体，电阻一定小</a:t>
            </a:r>
          </a:p>
          <a:p>
            <a:pPr lvl="0">
              <a:lnSpc>
                <a:spcPct val="120000"/>
              </a:lnSpc>
            </a:pPr>
            <a:r>
              <a:rPr lang="en-US" altLang="zh-CN" sz="2400"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．导体的电阻由其两端的电压和通过的电流来决定</a:t>
            </a:r>
          </a:p>
          <a:p>
            <a:pPr lvl="0">
              <a:lnSpc>
                <a:spcPct val="120000"/>
              </a:lnSpc>
            </a:pPr>
            <a:r>
              <a:rPr lang="en-US" altLang="zh-CN" sz="2400"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．导体的电阻与导体的材料、长度和横截面积等因素有关</a:t>
            </a:r>
          </a:p>
        </p:txBody>
      </p:sp>
      <p:sp>
        <p:nvSpPr>
          <p:cNvPr id="26626" name="矩形 1048846"/>
          <p:cNvSpPr/>
          <p:nvPr/>
        </p:nvSpPr>
        <p:spPr>
          <a:xfrm>
            <a:off x="174625" y="170284"/>
            <a:ext cx="723900" cy="698638"/>
          </a:xfrm>
          <a:prstGeom prst="rect">
            <a:avLst/>
          </a:prstGeom>
          <a:solidFill>
            <a:srgbClr val="007E27">
              <a:alpha val="79999"/>
            </a:srgbClr>
          </a:solidFill>
          <a:ln>
            <a:noFill/>
          </a:ln>
          <a:effectLst>
            <a:outerShdw dist="38100" dir="13500000" algn="br">
              <a:srgbClr val="000000">
                <a:alpha val="39999"/>
              </a:srgbClr>
            </a:outerShdw>
          </a:effectLst>
        </p:spPr>
        <p:txBody>
          <a:bodyPr lIns="0" tIns="0" rIns="0" bIns="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marL="0" marR="0" lvl="0" indent="0"/>
            <a:endParaRPr lang="en-US" altLang="en-US" sz="1800" b="0">
              <a:solidFill>
                <a:srgbClr val="000000"/>
              </a:solidFill>
              <a:latin typeface="微软雅黑" charset="-122"/>
              <a:ea typeface="微软雅黑" charset="-122"/>
              <a:sym typeface="微软雅黑" charset="-122"/>
            </a:endParaRPr>
          </a:p>
        </p:txBody>
      </p:sp>
      <p:sp>
        <p:nvSpPr>
          <p:cNvPr id="26627" name="矩形 1048847"/>
          <p:cNvSpPr/>
          <p:nvPr/>
        </p:nvSpPr>
        <p:spPr>
          <a:xfrm>
            <a:off x="131763" y="211661"/>
            <a:ext cx="809625" cy="5808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rIns="45719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 algn="ctr"/>
            <a:r>
              <a:rPr lang="en-US" altLang="zh-CN" sz="3200" b="0">
                <a:solidFill>
                  <a:srgbClr val="FFFFFF"/>
                </a:solidFill>
                <a:latin typeface="Helvetica" pitchFamily="34" charset="0"/>
                <a:ea typeface="方正舒体" pitchFamily="2" charset="-122"/>
                <a:sym typeface="微软雅黑" charset="-122"/>
              </a:rPr>
              <a:t>4</a:t>
            </a:r>
          </a:p>
        </p:txBody>
      </p:sp>
      <p:sp>
        <p:nvSpPr>
          <p:cNvPr id="26628" name="文本框 1048848"/>
          <p:cNvSpPr/>
          <p:nvPr/>
        </p:nvSpPr>
        <p:spPr>
          <a:xfrm>
            <a:off x="1046163" y="170282"/>
            <a:ext cx="1520825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45719" tIns="45719" rIns="45719" bIns="45719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800">
                <a:solidFill>
                  <a:srgbClr val="000000"/>
                </a:solidFill>
                <a:latin typeface="微软雅黑" charset="-122"/>
                <a:ea typeface="微软雅黑" charset="-122"/>
              </a:rPr>
              <a:t>典例分析</a:t>
            </a:r>
          </a:p>
        </p:txBody>
      </p:sp>
      <p:cxnSp>
        <p:nvCxnSpPr>
          <p:cNvPr id="26629" name="直接连接符 3145745"/>
          <p:cNvCxnSpPr/>
          <p:nvPr/>
        </p:nvCxnSpPr>
        <p:spPr>
          <a:xfrm>
            <a:off x="908050" y="703412"/>
            <a:ext cx="4668838" cy="0"/>
          </a:xfrm>
          <a:prstGeom prst="line">
            <a:avLst/>
          </a:prstGeom>
          <a:noFill/>
          <a:ln w="28575">
            <a:solidFill>
              <a:srgbClr val="007E27"/>
            </a:solidFill>
            <a:round/>
          </a:ln>
          <a:effectLst>
            <a:outerShdw dist="38100" dir="10800000" algn="r">
              <a:srgbClr val="000000">
                <a:alpha val="39998"/>
              </a:srgbClr>
            </a:outerShdw>
          </a:effectLst>
        </p:spPr>
      </p:cxnSp>
      <p:pic>
        <p:nvPicPr>
          <p:cNvPr id="26630" name="图片 2097173"/>
          <p:cNvPicPr/>
          <p:nvPr/>
        </p:nvPicPr>
        <p:blipFill>
          <a:blip r:embed="rId2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6631" name="矩形 1048849"/>
          <p:cNvSpPr/>
          <p:nvPr/>
        </p:nvSpPr>
        <p:spPr>
          <a:xfrm>
            <a:off x="827089" y="771844"/>
            <a:ext cx="6804025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考点</a:t>
            </a:r>
            <a:r>
              <a:rPr lang="en-US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电阻及理解</a:t>
            </a:r>
            <a:endParaRPr lang="en-US" altLang="zh-CN" sz="280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6632" name="矩形 1048850"/>
          <p:cNvSpPr/>
          <p:nvPr/>
        </p:nvSpPr>
        <p:spPr>
          <a:xfrm>
            <a:off x="131762" y="1226991"/>
            <a:ext cx="2214068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en-US" altLang="zh-CN" sz="2400">
                <a:solidFill>
                  <a:srgbClr val="008080"/>
                </a:solidFill>
                <a:latin typeface="微软雅黑" charset="-122"/>
                <a:ea typeface="微软雅黑" charset="-122"/>
              </a:rPr>
              <a:t>  </a:t>
            </a:r>
            <a:r>
              <a:rPr lang="zh-CN" altLang="zh-CN" sz="2400">
                <a:solidFill>
                  <a:srgbClr val="008080"/>
                </a:solidFill>
                <a:latin typeface="微软雅黑" charset="-122"/>
                <a:ea typeface="微软雅黑" charset="-122"/>
              </a:rPr>
              <a:t>【典型例题】</a:t>
            </a:r>
          </a:p>
        </p:txBody>
      </p:sp>
      <p:sp>
        <p:nvSpPr>
          <p:cNvPr id="26633" name="文本框 30735"/>
          <p:cNvSpPr/>
          <p:nvPr/>
        </p:nvSpPr>
        <p:spPr>
          <a:xfrm>
            <a:off x="1333500" y="1699647"/>
            <a:ext cx="66675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629619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31767"/>
          <p:cNvSpPr/>
          <p:nvPr/>
        </p:nvSpPr>
        <p:spPr>
          <a:xfrm>
            <a:off x="541338" y="1007375"/>
            <a:ext cx="8070850" cy="283751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2019·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盘锦）关于导体电阻，下列说法正确的是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(   )</a:t>
            </a: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．铜导线电阻比铁导线电阻小</a:t>
            </a: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．导体两端的电压为零时，导体的电阻为零</a:t>
            </a: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．只增加导体的横截面积，导体的电阻增大</a:t>
            </a: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．导体的电阻越小，表示导体对电流的阻碍作用越小</a:t>
            </a:r>
          </a:p>
        </p:txBody>
      </p:sp>
      <p:sp>
        <p:nvSpPr>
          <p:cNvPr id="27650" name="矩形 1"/>
          <p:cNvSpPr/>
          <p:nvPr/>
        </p:nvSpPr>
        <p:spPr>
          <a:xfrm>
            <a:off x="333375" y="404223"/>
            <a:ext cx="2617788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zh-CN" sz="2800">
                <a:solidFill>
                  <a:srgbClr val="008080"/>
                </a:solidFill>
                <a:latin typeface="微软雅黑" charset="-122"/>
                <a:ea typeface="微软雅黑" charset="-122"/>
              </a:rPr>
              <a:t>【迁移训练</a:t>
            </a:r>
            <a:r>
              <a:rPr lang="en-US" altLang="zh-CN" sz="2800">
                <a:solidFill>
                  <a:srgbClr val="008080"/>
                </a:solidFill>
                <a:latin typeface="微软雅黑" charset="-122"/>
                <a:ea typeface="微软雅黑" charset="-122"/>
              </a:rPr>
              <a:t>1</a:t>
            </a:r>
            <a:r>
              <a:rPr lang="zh-CN" altLang="zh-CN" sz="2800">
                <a:solidFill>
                  <a:srgbClr val="008080"/>
                </a:solidFill>
                <a:latin typeface="微软雅黑" charset="-122"/>
                <a:ea typeface="微软雅黑" charset="-122"/>
              </a:rPr>
              <a:t>】</a:t>
            </a:r>
          </a:p>
        </p:txBody>
      </p:sp>
      <p:pic>
        <p:nvPicPr>
          <p:cNvPr id="27651" name="图片 16"/>
          <p:cNvPicPr/>
          <p:nvPr/>
        </p:nvPicPr>
        <p:blipFill>
          <a:blip r:embed="rId2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7652" name="图片 31759" descr="figure"/>
          <p:cNvPicPr/>
          <p:nvPr/>
        </p:nvPicPr>
        <p:blipFill>
          <a:blip r:embed="rId3"/>
          <a:stretch>
            <a:fillRect/>
          </a:stretch>
        </p:blipFill>
        <p:spPr>
          <a:xfrm>
            <a:off x="-7870825" y="2062493"/>
            <a:ext cx="42862" cy="57291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7653" name="图片 31758" descr="figure"/>
          <p:cNvPicPr/>
          <p:nvPr/>
        </p:nvPicPr>
        <p:blipFill>
          <a:blip r:embed="rId3"/>
          <a:stretch>
            <a:fillRect/>
          </a:stretch>
        </p:blipFill>
        <p:spPr>
          <a:xfrm>
            <a:off x="-7870825" y="2498544"/>
            <a:ext cx="42862" cy="57291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7654" name="文本框 31766"/>
          <p:cNvSpPr/>
          <p:nvPr/>
        </p:nvSpPr>
        <p:spPr>
          <a:xfrm>
            <a:off x="7608888" y="1155378"/>
            <a:ext cx="66675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748032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32793"/>
          <p:cNvSpPr/>
          <p:nvPr/>
        </p:nvSpPr>
        <p:spPr>
          <a:xfrm>
            <a:off x="760412" y="2638590"/>
            <a:ext cx="3703638" cy="192244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en-US" altLang="zh-CN" sz="2400">
                <a:latin typeface="宋体" pitchFamily="2" charset="-122"/>
                <a:ea typeface="宋体" pitchFamily="2" charset="-122"/>
              </a:rPr>
              <a:t>(1)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该实验是通过观察电流表的示数来间接比较导线电阻的大小，这种科学研究问题的方法是</a:t>
            </a:r>
          </a:p>
          <a:p>
            <a:pPr lvl="0"/>
            <a:r>
              <a:rPr lang="en-US" altLang="zh-CN" sz="2400" u="sng">
                <a:latin typeface="宋体" pitchFamily="2" charset="-122"/>
                <a:ea typeface="宋体" pitchFamily="2" charset="-122"/>
              </a:rPr>
              <a:t>               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法；</a:t>
            </a:r>
          </a:p>
        </p:txBody>
      </p:sp>
      <p:sp>
        <p:nvSpPr>
          <p:cNvPr id="28674" name="矩形 32792"/>
          <p:cNvSpPr/>
          <p:nvPr/>
        </p:nvSpPr>
        <p:spPr>
          <a:xfrm>
            <a:off x="846138" y="967589"/>
            <a:ext cx="7867650" cy="192244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 fontAlgn="ctr"/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           （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2020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凉山）如图所示，是探究影响导体电阻大小因素的实验装置图，实验中分别把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四根导线接入电路，其中导线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长度相同，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粗细相同，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粗细不同。</a:t>
            </a:r>
          </a:p>
          <a:p>
            <a:pPr lvl="0" eaLnBrk="0" hangingPunct="0"/>
            <a:endParaRPr lang="zh-CN" altLang="en-US" sz="2400" b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8675" name="图片 32791" descr="figure"/>
          <p:cNvPicPr/>
          <p:nvPr/>
        </p:nvPicPr>
        <p:blipFill>
          <a:blip r:embed="rId2"/>
          <a:stretch>
            <a:fillRect/>
          </a:stretch>
        </p:blipFill>
        <p:spPr>
          <a:xfrm>
            <a:off x="4643438" y="2204130"/>
            <a:ext cx="4286250" cy="275794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8676" name="矩形 1"/>
          <p:cNvSpPr/>
          <p:nvPr/>
        </p:nvSpPr>
        <p:spPr>
          <a:xfrm>
            <a:off x="646113" y="345341"/>
            <a:ext cx="6804025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考点</a:t>
            </a:r>
            <a:r>
              <a:rPr lang="en-US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影响电阻大小的因素</a:t>
            </a:r>
          </a:p>
        </p:txBody>
      </p:sp>
      <p:sp>
        <p:nvSpPr>
          <p:cNvPr id="28677" name="矩形 2"/>
          <p:cNvSpPr/>
          <p:nvPr/>
        </p:nvSpPr>
        <p:spPr>
          <a:xfrm>
            <a:off x="398462" y="959631"/>
            <a:ext cx="2214068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en-US" altLang="zh-CN" sz="2400">
                <a:solidFill>
                  <a:srgbClr val="008080"/>
                </a:solidFill>
                <a:latin typeface="微软雅黑" charset="-122"/>
                <a:ea typeface="微软雅黑" charset="-122"/>
              </a:rPr>
              <a:t>  </a:t>
            </a:r>
            <a:r>
              <a:rPr lang="zh-CN" altLang="zh-CN" sz="2400">
                <a:solidFill>
                  <a:srgbClr val="008080"/>
                </a:solidFill>
                <a:latin typeface="微软雅黑" charset="-122"/>
                <a:ea typeface="微软雅黑" charset="-122"/>
              </a:rPr>
              <a:t>【典型例题】</a:t>
            </a:r>
          </a:p>
        </p:txBody>
      </p:sp>
      <p:sp>
        <p:nvSpPr>
          <p:cNvPr id="28678" name="Rectangle 11"/>
          <p:cNvSpPr/>
          <p:nvPr/>
        </p:nvSpPr>
        <p:spPr>
          <a:xfrm>
            <a:off x="517525" y="5186468"/>
            <a:ext cx="184150" cy="3676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endParaRPr lang="zh-CN" altLang="en-US" b="0">
              <a:solidFill>
                <a:srgbClr val="000000"/>
              </a:solidFill>
              <a:ea typeface="宋体" pitchFamily="2" charset="-122"/>
            </a:endParaRPr>
          </a:p>
        </p:txBody>
      </p:sp>
      <p:pic>
        <p:nvPicPr>
          <p:cNvPr id="28679" name="图片 12"/>
          <p:cNvPicPr/>
          <p:nvPr/>
        </p:nvPicPr>
        <p:blipFill>
          <a:blip r:embed="rId3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8680" name="Rectangle 3"/>
          <p:cNvSpPr/>
          <p:nvPr/>
        </p:nvSpPr>
        <p:spPr>
          <a:xfrm>
            <a:off x="0" y="1497535"/>
            <a:ext cx="184150" cy="3676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endParaRPr lang="zh-CN" altLang="en-US" b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8681" name="文本框 32787"/>
          <p:cNvSpPr/>
          <p:nvPr/>
        </p:nvSpPr>
        <p:spPr>
          <a:xfrm>
            <a:off x="1422400" y="4042231"/>
            <a:ext cx="164941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转换</a:t>
            </a:r>
          </a:p>
        </p:txBody>
      </p:sp>
    </p:spTree>
    <p:extLst>
      <p:ext uri="{BB962C8B-B14F-4D97-AF65-F5344CB8AC3E}">
        <p14:creationId xmlns:p14="http://schemas.microsoft.com/office/powerpoint/2010/main" val="2418014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矩形 99331"/>
          <p:cNvSpPr/>
          <p:nvPr/>
        </p:nvSpPr>
        <p:spPr>
          <a:xfrm>
            <a:off x="608012" y="383535"/>
            <a:ext cx="8262938" cy="119038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）选用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_______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两根导线分别接入电路中进行实验，</a:t>
            </a:r>
          </a:p>
          <a:p>
            <a:pPr lvl="0">
              <a:lnSpc>
                <a:spcPct val="150000"/>
              </a:lnSpc>
            </a:pPr>
            <a:r>
              <a:rPr lang="zh-CN" altLang="en-US" sz="2400">
                <a:latin typeface="宋体" pitchFamily="2" charset="-122"/>
                <a:ea typeface="宋体" pitchFamily="2" charset="-122"/>
              </a:rPr>
              <a:t>是为了探究电阻大小跟导体的长度有关；</a:t>
            </a:r>
          </a:p>
        </p:txBody>
      </p:sp>
      <p:sp>
        <p:nvSpPr>
          <p:cNvPr id="29698" name="矩形 99332"/>
          <p:cNvSpPr/>
          <p:nvPr/>
        </p:nvSpPr>
        <p:spPr>
          <a:xfrm>
            <a:off x="644525" y="1632807"/>
            <a:ext cx="7802562" cy="228847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）选用</a:t>
            </a:r>
            <a:r>
              <a:rPr lang="en-US" altLang="zh-CN" sz="2400" i="1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i="1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两根导线分别接入电路中进行实验，是为了探究电阻大小跟导体的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_______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有关；</a:t>
            </a:r>
          </a:p>
          <a:p>
            <a:pPr lvl="0">
              <a:lnSpc>
                <a:spcPct val="150000"/>
              </a:lnSpc>
            </a:pPr>
            <a:r>
              <a:rPr lang="en-US" altLang="zh-CN" sz="2400">
                <a:latin typeface="宋体" pitchFamily="2" charset="-122"/>
                <a:ea typeface="宋体" pitchFamily="2" charset="-122"/>
              </a:rPr>
              <a:t>(4)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选用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_______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两根导线分别接入电路中进行实验，是为了探究电阻大小跟导体的横截面积有关。</a:t>
            </a:r>
          </a:p>
        </p:txBody>
      </p:sp>
      <p:sp>
        <p:nvSpPr>
          <p:cNvPr id="29699" name="矩形 99333"/>
          <p:cNvSpPr/>
          <p:nvPr/>
        </p:nvSpPr>
        <p:spPr>
          <a:xfrm>
            <a:off x="1954212" y="2920272"/>
            <a:ext cx="709612" cy="3676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en-US" altLang="zh-CN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d</a:t>
            </a:r>
            <a:r>
              <a:rPr lang="en-US" altLang="zh-CN">
                <a:ea typeface="宋体" pitchFamily="2" charset="-122"/>
              </a:rPr>
              <a:t> </a:t>
            </a:r>
          </a:p>
        </p:txBody>
      </p:sp>
      <p:sp>
        <p:nvSpPr>
          <p:cNvPr id="29700" name="矩形 99334"/>
          <p:cNvSpPr/>
          <p:nvPr/>
        </p:nvSpPr>
        <p:spPr>
          <a:xfrm>
            <a:off x="2200275" y="507665"/>
            <a:ext cx="79851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en-US" altLang="zh-CN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</a:t>
            </a:r>
            <a:endParaRPr lang="zh-CN" altLang="en-US" sz="240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9701" name="矩形 99335"/>
          <p:cNvSpPr/>
          <p:nvPr/>
        </p:nvSpPr>
        <p:spPr>
          <a:xfrm>
            <a:off x="4300539" y="2286884"/>
            <a:ext cx="79692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  <a:ea typeface="宋体" pitchFamily="2" charset="-122"/>
              </a:rPr>
              <a:t>材料</a:t>
            </a:r>
          </a:p>
        </p:txBody>
      </p:sp>
    </p:spTree>
    <p:extLst>
      <p:ext uri="{BB962C8B-B14F-4D97-AF65-F5344CB8AC3E}">
        <p14:creationId xmlns:p14="http://schemas.microsoft.com/office/powerpoint/2010/main" val="22550513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0" grpId="0"/>
      <p:bldP spid="2970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矩形 33821"/>
          <p:cNvSpPr/>
          <p:nvPr/>
        </p:nvSpPr>
        <p:spPr>
          <a:xfrm>
            <a:off x="539750" y="2275744"/>
            <a:ext cx="3538538" cy="265450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）实验中电流表的示数越大，对应的导线电阻越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_____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；</a:t>
            </a:r>
          </a:p>
          <a:p>
            <a:pPr lvl="0"/>
            <a:r>
              <a:rPr lang="zh-CN" altLang="en-US" sz="240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）将导线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接在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M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N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之间，闭合开关，电流表示数如图乙所示，此时电流为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_____A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； </a:t>
            </a:r>
          </a:p>
        </p:txBody>
      </p:sp>
      <p:sp>
        <p:nvSpPr>
          <p:cNvPr id="30722" name="矩形 33819"/>
          <p:cNvSpPr/>
          <p:nvPr/>
        </p:nvSpPr>
        <p:spPr>
          <a:xfrm>
            <a:off x="446088" y="356480"/>
            <a:ext cx="8445500" cy="192244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 fontAlgn="ctr"/>
            <a:r>
              <a:rPr lang="zh-CN" altLang="en-US" sz="2400">
                <a:latin typeface="宋体" pitchFamily="2" charset="-122"/>
                <a:ea typeface="宋体" pitchFamily="2" charset="-122"/>
              </a:rPr>
              <a:t>              （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2019·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百色）在探究“电阻的大小与哪些因素有关”的实验中，采用如图甲所示的实验装置，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是镍铬合金制成的三根导线，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长度相同但粗细（横截面积）不同，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粗细相同而长短不同，导线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由锰铜合金制成，长短、粗细与导线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相同。</a:t>
            </a:r>
          </a:p>
        </p:txBody>
      </p:sp>
      <p:sp>
        <p:nvSpPr>
          <p:cNvPr id="30723" name="矩形 1"/>
          <p:cNvSpPr/>
          <p:nvPr/>
        </p:nvSpPr>
        <p:spPr>
          <a:xfrm>
            <a:off x="333375" y="291231"/>
            <a:ext cx="2617788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zh-CN" sz="2800">
                <a:solidFill>
                  <a:srgbClr val="008080"/>
                </a:solidFill>
                <a:latin typeface="微软雅黑" charset="-122"/>
                <a:ea typeface="微软雅黑" charset="-122"/>
              </a:rPr>
              <a:t>【迁移训练</a:t>
            </a:r>
            <a:r>
              <a:rPr lang="en-US" altLang="zh-CN" sz="2800">
                <a:solidFill>
                  <a:srgbClr val="008080"/>
                </a:solidFill>
                <a:latin typeface="微软雅黑" charset="-122"/>
                <a:ea typeface="微软雅黑" charset="-122"/>
              </a:rPr>
              <a:t>2</a:t>
            </a:r>
            <a:r>
              <a:rPr lang="zh-CN" altLang="zh-CN" sz="2800">
                <a:solidFill>
                  <a:srgbClr val="008080"/>
                </a:solidFill>
                <a:latin typeface="微软雅黑" charset="-122"/>
                <a:ea typeface="微软雅黑" charset="-122"/>
              </a:rPr>
              <a:t>】</a:t>
            </a:r>
          </a:p>
        </p:txBody>
      </p:sp>
      <p:pic>
        <p:nvPicPr>
          <p:cNvPr id="30724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0725" name="文本框 33817"/>
          <p:cNvSpPr/>
          <p:nvPr/>
        </p:nvSpPr>
        <p:spPr>
          <a:xfrm>
            <a:off x="1365250" y="2988704"/>
            <a:ext cx="57626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小</a:t>
            </a:r>
          </a:p>
        </p:txBody>
      </p:sp>
      <p:sp>
        <p:nvSpPr>
          <p:cNvPr id="30726" name="文本框 33822"/>
          <p:cNvSpPr/>
          <p:nvPr/>
        </p:nvSpPr>
        <p:spPr>
          <a:xfrm>
            <a:off x="1792288" y="4457594"/>
            <a:ext cx="86995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1.1</a:t>
            </a:r>
          </a:p>
        </p:txBody>
      </p:sp>
      <p:grpSp>
        <p:nvGrpSpPr>
          <p:cNvPr id="30727" name="组合 33826"/>
          <p:cNvGrpSpPr/>
          <p:nvPr/>
        </p:nvGrpSpPr>
        <p:grpSpPr>
          <a:xfrm>
            <a:off x="3698876" y="2255056"/>
            <a:ext cx="5445125" cy="2888444"/>
            <a:chOff x="2330" y="1417"/>
            <a:chExt cx="3430" cy="1815"/>
          </a:xfrm>
        </p:grpSpPr>
        <p:pic>
          <p:nvPicPr>
            <p:cNvPr id="30728" name="图片 33824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2330" y="1417"/>
              <a:ext cx="3430" cy="1815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30729" name="任意多边形 33825"/>
            <p:cNvSpPr/>
            <p:nvPr/>
          </p:nvSpPr>
          <p:spPr>
            <a:xfrm>
              <a:off x="5230" y="2404"/>
              <a:ext cx="280" cy="370"/>
            </a:xfrm>
            <a:custGeom>
              <a:avLst/>
              <a:gdLst/>
              <a:ahLst/>
              <a:cxnLst/>
              <a:rect l="0" t="0" r="0" b="0"/>
              <a:pathLst>
                <a:path w="280" h="370">
                  <a:moveTo>
                    <a:pt x="91" y="0"/>
                  </a:moveTo>
                  <a:cubicBezTo>
                    <a:pt x="117" y="13"/>
                    <a:pt x="144" y="27"/>
                    <a:pt x="173" y="73"/>
                  </a:cubicBezTo>
                  <a:cubicBezTo>
                    <a:pt x="202" y="119"/>
                    <a:pt x="280" y="226"/>
                    <a:pt x="265" y="275"/>
                  </a:cubicBezTo>
                  <a:cubicBezTo>
                    <a:pt x="250" y="324"/>
                    <a:pt x="126" y="362"/>
                    <a:pt x="82" y="366"/>
                  </a:cubicBezTo>
                  <a:cubicBezTo>
                    <a:pt x="38" y="370"/>
                    <a:pt x="19" y="336"/>
                    <a:pt x="0" y="302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bevel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88613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3072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矩形 100419"/>
          <p:cNvSpPr/>
          <p:nvPr/>
        </p:nvSpPr>
        <p:spPr>
          <a:xfrm>
            <a:off x="481012" y="2186624"/>
            <a:ext cx="8424862" cy="192244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 fontAlgn="ctr"/>
            <a:r>
              <a:rPr lang="zh-CN" altLang="en-US" sz="2400">
                <a:latin typeface="宋体" pitchFamily="2" charset="-122"/>
                <a:ea typeface="宋体" pitchFamily="2" charset="-122"/>
              </a:rPr>
              <a:t>①选导线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比较是为了探究导线电阻的大小与</a:t>
            </a:r>
            <a:r>
              <a:rPr lang="en-US" altLang="zh-CN" sz="2400" u="sng">
                <a:latin typeface="宋体" pitchFamily="2" charset="-122"/>
                <a:ea typeface="宋体" pitchFamily="2" charset="-122"/>
              </a:rPr>
              <a:t>        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的</a:t>
            </a:r>
          </a:p>
          <a:p>
            <a:pPr lvl="0" fontAlgn="ctr"/>
            <a:r>
              <a:rPr lang="zh-CN" altLang="en-US" sz="2400">
                <a:latin typeface="宋体" pitchFamily="2" charset="-122"/>
                <a:ea typeface="宋体" pitchFamily="2" charset="-122"/>
              </a:rPr>
              <a:t>关系；探究导线电阻的大小与材料的关系，应选用的两根导线是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_____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（填写导线代号）；</a:t>
            </a:r>
          </a:p>
          <a:p>
            <a:pPr lvl="0" eaLnBrk="0" fontAlgn="ctr" hangingPunct="0"/>
            <a:r>
              <a:rPr lang="zh-CN" altLang="en-US" sz="2400">
                <a:latin typeface="宋体" pitchFamily="2" charset="-122"/>
                <a:ea typeface="宋体" pitchFamily="2" charset="-122"/>
              </a:rPr>
              <a:t>②由此可知：导线电阻的大小与材料有关，用相同材料制成的导线长度越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_____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，横截面积越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_____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，电阻越大：</a:t>
            </a:r>
          </a:p>
        </p:txBody>
      </p:sp>
      <p:sp>
        <p:nvSpPr>
          <p:cNvPr id="31746" name="矩形 100426"/>
          <p:cNvSpPr/>
          <p:nvPr/>
        </p:nvSpPr>
        <p:spPr>
          <a:xfrm>
            <a:off x="5214938" y="3610954"/>
            <a:ext cx="49053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小</a:t>
            </a:r>
          </a:p>
        </p:txBody>
      </p:sp>
      <p:sp>
        <p:nvSpPr>
          <p:cNvPr id="31747" name="矩形 100355"/>
          <p:cNvSpPr/>
          <p:nvPr/>
        </p:nvSpPr>
        <p:spPr>
          <a:xfrm>
            <a:off x="379413" y="219618"/>
            <a:ext cx="7439025" cy="8243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 fontAlgn="ctr"/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）依次将导线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替换导线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接入电路，</a:t>
            </a:r>
          </a:p>
          <a:p>
            <a:pPr lvl="0" fontAlgn="ctr"/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电流表对应的示数如下表所示：</a:t>
            </a:r>
            <a:endParaRPr lang="zh-CN" altLang="en-US" sz="2400" b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31748" name="表格 100422"/>
          <p:cNvGraphicFramePr>
            <a:graphicFrameLocks noGrp="1"/>
          </p:cNvGraphicFramePr>
          <p:nvPr/>
        </p:nvGraphicFramePr>
        <p:xfrm>
          <a:off x="976312" y="1091721"/>
          <a:ext cx="7110414" cy="916664"/>
        </p:xfrm>
        <a:graphic>
          <a:graphicData uri="http://schemas.openxmlformats.org/drawingml/2006/table">
            <a:tbl>
              <a:tblPr/>
              <a:tblGrid>
                <a:gridCol w="3040062"/>
                <a:gridCol w="1004888"/>
                <a:gridCol w="1030288"/>
                <a:gridCol w="1004888"/>
                <a:gridCol w="1030288"/>
              </a:tblGrid>
              <a:tr h="458332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/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</a:rPr>
                        <a:t>导线代号</a:t>
                      </a:r>
                    </a:p>
                  </a:txBody>
                  <a:tcPr marT="45833" marB="45833"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fontAlgn="ctr"/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</a:rPr>
                        <a:t>a</a:t>
                      </a:r>
                    </a:p>
                  </a:txBody>
                  <a:tcPr marT="45833" marB="45833"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fontAlgn="ctr"/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</a:rPr>
                        <a:t>b</a:t>
                      </a:r>
                    </a:p>
                  </a:txBody>
                  <a:tcPr marT="45833" marB="45833"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fontAlgn="ctr"/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</a:rPr>
                        <a:t>c</a:t>
                      </a:r>
                    </a:p>
                  </a:txBody>
                  <a:tcPr marT="45833" marB="45833"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fontAlgn="ctr"/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</a:rPr>
                        <a:t>d</a:t>
                      </a:r>
                    </a:p>
                  </a:txBody>
                  <a:tcPr marT="45833" marB="45833"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458332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fontAlgn="ctr"/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</a:rPr>
                        <a:t>电流表的示数</a:t>
                      </a:r>
                    </a:p>
                  </a:txBody>
                  <a:tcPr marT="45833" marB="45833"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fontAlgn="ctr"/>
                      <a:r>
                        <a:rPr lang="en-US" altLang="zh-CN" sz="2400" u="sng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</a:rPr>
                        <a:t>   </a:t>
                      </a:r>
                    </a:p>
                  </a:txBody>
                  <a:tcPr marT="45833" marB="45833"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fontAlgn="ctr"/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</a:rPr>
                        <a:t>1.3A</a:t>
                      </a:r>
                    </a:p>
                  </a:txBody>
                  <a:tcPr marT="45833" marB="45833"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fontAlgn="ctr"/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</a:rPr>
                        <a:t>2.2A</a:t>
                      </a:r>
                    </a:p>
                  </a:txBody>
                  <a:tcPr marT="45833" marB="45833"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fontAlgn="ctr"/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itchFamily="2" charset="-122"/>
                          <a:ea typeface="宋体" pitchFamily="2" charset="-122"/>
                        </a:rPr>
                        <a:t>2.7A</a:t>
                      </a:r>
                    </a:p>
                  </a:txBody>
                  <a:tcPr marT="45833" marB="45833"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1768" name="矩形 100423"/>
          <p:cNvSpPr/>
          <p:nvPr/>
        </p:nvSpPr>
        <p:spPr>
          <a:xfrm>
            <a:off x="2503488" y="3645964"/>
            <a:ext cx="49053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长</a:t>
            </a:r>
          </a:p>
        </p:txBody>
      </p:sp>
      <p:sp>
        <p:nvSpPr>
          <p:cNvPr id="31769" name="矩形 100424"/>
          <p:cNvSpPr/>
          <p:nvPr/>
        </p:nvSpPr>
        <p:spPr>
          <a:xfrm>
            <a:off x="6929438" y="2173892"/>
            <a:ext cx="140970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  <a:ea typeface="宋体" pitchFamily="2" charset="-122"/>
              </a:rPr>
              <a:t>横截面积</a:t>
            </a:r>
          </a:p>
        </p:txBody>
      </p:sp>
      <p:sp>
        <p:nvSpPr>
          <p:cNvPr id="31770" name="矩形 100425"/>
          <p:cNvSpPr/>
          <p:nvPr/>
        </p:nvSpPr>
        <p:spPr>
          <a:xfrm>
            <a:off x="1230312" y="2896401"/>
            <a:ext cx="79851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en-US" altLang="zh-CN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d</a:t>
            </a:r>
            <a:endParaRPr lang="zh-CN" altLang="en-US" sz="240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2544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68" grpId="0"/>
      <p:bldP spid="31769" grpId="0"/>
      <p:bldP spid="3177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52241"/>
          <p:cNvSpPr/>
          <p:nvPr/>
        </p:nvSpPr>
        <p:spPr>
          <a:xfrm>
            <a:off x="528638" y="924621"/>
            <a:ext cx="8615362" cy="119038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 fontAlgn="ctr"/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          （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2020·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江苏淮安初三零模）如图所示，有关滑动变阻器的使用，说法正确的是（　　） </a:t>
            </a:r>
          </a:p>
          <a:p>
            <a:pPr lvl="0" eaLnBrk="0" hangingPunct="0"/>
            <a:endParaRPr lang="zh-CN" altLang="en-US" sz="2400" b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2770" name="矩形 52242"/>
          <p:cNvSpPr/>
          <p:nvPr/>
        </p:nvSpPr>
        <p:spPr>
          <a:xfrm>
            <a:off x="627062" y="1871522"/>
            <a:ext cx="4133850" cy="302053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 fontAlgn="ctr"/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．接线柱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端接进电路为定值电阻</a:t>
            </a:r>
          </a:p>
          <a:p>
            <a:pPr lvl="0" eaLnBrk="0" fontAlgn="ctr" hangingPunct="0"/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．接线柱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端接进电路为一根导线</a:t>
            </a:r>
          </a:p>
          <a:p>
            <a:pPr lvl="0" eaLnBrk="0" fontAlgn="ctr" hangingPunct="0"/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端接进电路，电流方向为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C→P→B</a:t>
            </a:r>
          </a:p>
          <a:p>
            <a:pPr lvl="0" eaLnBrk="0" fontAlgn="ctr" hangingPunct="0"/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端接进电路，向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端移动滑片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P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，电阻增大</a:t>
            </a:r>
          </a:p>
        </p:txBody>
      </p:sp>
      <p:sp>
        <p:nvSpPr>
          <p:cNvPr id="32771" name="矩形 1"/>
          <p:cNvSpPr/>
          <p:nvPr/>
        </p:nvSpPr>
        <p:spPr>
          <a:xfrm>
            <a:off x="646113" y="345341"/>
            <a:ext cx="6804025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考点</a:t>
            </a:r>
            <a:r>
              <a:rPr lang="en-US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滑动变阻器的使用</a:t>
            </a:r>
            <a:endParaRPr lang="en-US" altLang="zh-CN" sz="280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2772" name="矩形 2"/>
          <p:cNvSpPr/>
          <p:nvPr/>
        </p:nvSpPr>
        <p:spPr>
          <a:xfrm>
            <a:off x="139700" y="948492"/>
            <a:ext cx="2214068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en-US" altLang="zh-CN" sz="2400">
                <a:solidFill>
                  <a:srgbClr val="008080"/>
                </a:solidFill>
                <a:latin typeface="微软雅黑" charset="-122"/>
                <a:ea typeface="微软雅黑" charset="-122"/>
              </a:rPr>
              <a:t>  </a:t>
            </a:r>
            <a:r>
              <a:rPr lang="zh-CN" altLang="zh-CN" sz="2400">
                <a:solidFill>
                  <a:srgbClr val="008080"/>
                </a:solidFill>
                <a:latin typeface="微软雅黑" charset="-122"/>
                <a:ea typeface="微软雅黑" charset="-122"/>
              </a:rPr>
              <a:t>【典型例题】</a:t>
            </a:r>
          </a:p>
        </p:txBody>
      </p:sp>
      <p:pic>
        <p:nvPicPr>
          <p:cNvPr id="32773" name="图片 16"/>
          <p:cNvPicPr/>
          <p:nvPr/>
        </p:nvPicPr>
        <p:blipFill>
          <a:blip r:embed="rId2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2774" name="矩形 52236"/>
          <p:cNvSpPr/>
          <p:nvPr/>
        </p:nvSpPr>
        <p:spPr>
          <a:xfrm>
            <a:off x="5021262" y="1303380"/>
            <a:ext cx="33813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en-US" altLang="zh-CN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D</a:t>
            </a:r>
            <a:endParaRPr lang="zh-CN" altLang="en-US" sz="240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2775" name="图片 52240" descr="figure"/>
          <p:cNvPicPr/>
          <p:nvPr/>
        </p:nvPicPr>
        <p:blipFill>
          <a:blip r:embed="rId3"/>
          <a:stretch>
            <a:fillRect/>
          </a:stretch>
        </p:blipFill>
        <p:spPr>
          <a:xfrm>
            <a:off x="5302250" y="2500136"/>
            <a:ext cx="3233738" cy="1333618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8615710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矩形 1048591"/>
          <p:cNvSpPr/>
          <p:nvPr/>
        </p:nvSpPr>
        <p:spPr>
          <a:xfrm>
            <a:off x="185738" y="181423"/>
            <a:ext cx="723900" cy="698638"/>
          </a:xfrm>
          <a:prstGeom prst="rect">
            <a:avLst/>
          </a:prstGeom>
          <a:solidFill>
            <a:srgbClr val="007E27">
              <a:alpha val="79999"/>
            </a:srgbClr>
          </a:solidFill>
          <a:ln>
            <a:noFill/>
          </a:ln>
          <a:effectLst>
            <a:outerShdw dist="38100" dir="13500000" algn="br">
              <a:srgbClr val="000000">
                <a:alpha val="39999"/>
              </a:srgbClr>
            </a:outerShdw>
          </a:effectLst>
        </p:spPr>
        <p:txBody>
          <a:bodyPr lIns="0" tIns="0" rIns="0" bIns="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marL="0" marR="0" lvl="0" indent="0"/>
            <a:endParaRPr lang="en-US" altLang="en-US" sz="1800" b="0">
              <a:solidFill>
                <a:srgbClr val="000000"/>
              </a:solidFill>
              <a:latin typeface="微软雅黑" charset="-122"/>
              <a:ea typeface="微软雅黑" charset="-122"/>
              <a:sym typeface="微软雅黑" charset="-122"/>
            </a:endParaRPr>
          </a:p>
        </p:txBody>
      </p:sp>
      <p:sp>
        <p:nvSpPr>
          <p:cNvPr id="5122" name="矩形 1048592"/>
          <p:cNvSpPr/>
          <p:nvPr/>
        </p:nvSpPr>
        <p:spPr>
          <a:xfrm>
            <a:off x="142876" y="221208"/>
            <a:ext cx="809625" cy="5808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rIns="45719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 algn="ctr"/>
            <a:r>
              <a:rPr lang="en-US" altLang="zh-CN" sz="3200" b="0">
                <a:solidFill>
                  <a:srgbClr val="FFFFFF"/>
                </a:solidFill>
                <a:latin typeface="Helvetica" pitchFamily="34" charset="0"/>
                <a:ea typeface="方正舒体" pitchFamily="2" charset="-122"/>
                <a:sym typeface="微软雅黑" charset="-122"/>
              </a:rPr>
              <a:t>2</a:t>
            </a:r>
          </a:p>
        </p:txBody>
      </p:sp>
      <p:sp>
        <p:nvSpPr>
          <p:cNvPr id="5123" name="文本框 1048593"/>
          <p:cNvSpPr/>
          <p:nvPr/>
        </p:nvSpPr>
        <p:spPr>
          <a:xfrm>
            <a:off x="1050926" y="211661"/>
            <a:ext cx="1520825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45719" tIns="45719" rIns="45719" bIns="45719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800">
                <a:solidFill>
                  <a:srgbClr val="000000"/>
                </a:solidFill>
                <a:latin typeface="微软雅黑" charset="-122"/>
                <a:ea typeface="微软雅黑" charset="-122"/>
              </a:rPr>
              <a:t>课堂活动</a:t>
            </a:r>
          </a:p>
        </p:txBody>
      </p:sp>
      <p:cxnSp>
        <p:nvCxnSpPr>
          <p:cNvPr id="5124" name="直接连接符 3145728"/>
          <p:cNvCxnSpPr/>
          <p:nvPr/>
        </p:nvCxnSpPr>
        <p:spPr>
          <a:xfrm>
            <a:off x="917576" y="712960"/>
            <a:ext cx="4670425" cy="0"/>
          </a:xfrm>
          <a:prstGeom prst="line">
            <a:avLst/>
          </a:prstGeom>
          <a:noFill/>
          <a:ln w="28575">
            <a:solidFill>
              <a:srgbClr val="007E27"/>
            </a:solidFill>
            <a:round/>
          </a:ln>
          <a:effectLst>
            <a:outerShdw dist="38100" dir="10800000" algn="r">
              <a:srgbClr val="000000">
                <a:alpha val="39998"/>
              </a:srgbClr>
            </a:outerShdw>
          </a:effectLst>
        </p:spPr>
      </p:cxnSp>
      <p:pic>
        <p:nvPicPr>
          <p:cNvPr id="5125" name="图片 2097156"/>
          <p:cNvPicPr/>
          <p:nvPr/>
        </p:nvPicPr>
        <p:blipFill>
          <a:blip r:embed="rId2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5126" name="矩形 16418"/>
          <p:cNvSpPr/>
          <p:nvPr/>
        </p:nvSpPr>
        <p:spPr>
          <a:xfrm>
            <a:off x="349250" y="903932"/>
            <a:ext cx="3041650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800">
                <a:ea typeface="宋体" pitchFamily="2" charset="-122"/>
              </a:rPr>
              <a:t>一、物体的导电性</a:t>
            </a:r>
          </a:p>
        </p:txBody>
      </p:sp>
      <p:sp>
        <p:nvSpPr>
          <p:cNvPr id="5127" name="矩形 16419"/>
          <p:cNvSpPr/>
          <p:nvPr/>
        </p:nvSpPr>
        <p:spPr>
          <a:xfrm>
            <a:off x="790575" y="1519815"/>
            <a:ext cx="6027738" cy="119038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en-US" altLang="zh-CN" sz="240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、导体：对电流的阻碍作用较小，容易导电的物体，如：铅笔芯、金属、人体、酸碱盐的水溶液、大地等。</a:t>
            </a:r>
          </a:p>
        </p:txBody>
      </p:sp>
      <p:sp>
        <p:nvSpPr>
          <p:cNvPr id="5128" name="矩形 16420"/>
          <p:cNvSpPr/>
          <p:nvPr/>
        </p:nvSpPr>
        <p:spPr>
          <a:xfrm>
            <a:off x="792163" y="2845476"/>
            <a:ext cx="6061075" cy="119038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en-US" altLang="zh-CN" sz="240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、绝缘体：对电流的阻碍作用很大，不容易导电的物体，如：干木、橡皮、橡胶、塑料、陶瓷等。</a:t>
            </a:r>
          </a:p>
        </p:txBody>
      </p:sp>
      <p:sp>
        <p:nvSpPr>
          <p:cNvPr id="5129" name="矩形 16422"/>
          <p:cNvSpPr/>
          <p:nvPr/>
        </p:nvSpPr>
        <p:spPr>
          <a:xfrm>
            <a:off x="565151" y="2598805"/>
            <a:ext cx="36512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endParaRPr lang="zh-CN" altLang="en-US" sz="2400">
              <a:solidFill>
                <a:srgbClr val="2D2DF7"/>
              </a:solidFill>
              <a:ea typeface="宋体" pitchFamily="2" charset="-122"/>
            </a:endParaRPr>
          </a:p>
        </p:txBody>
      </p:sp>
      <p:sp>
        <p:nvSpPr>
          <p:cNvPr id="5130" name="矩形 16424"/>
          <p:cNvSpPr/>
          <p:nvPr/>
        </p:nvSpPr>
        <p:spPr>
          <a:xfrm>
            <a:off x="811213" y="4109071"/>
            <a:ext cx="432117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en-US" altLang="zh-CN" sz="240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、常温下物体导电能力排序：</a:t>
            </a:r>
          </a:p>
        </p:txBody>
      </p:sp>
      <p:grpSp>
        <p:nvGrpSpPr>
          <p:cNvPr id="5131" name="组合 16426"/>
          <p:cNvGrpSpPr/>
          <p:nvPr/>
        </p:nvGrpSpPr>
        <p:grpSpPr>
          <a:xfrm>
            <a:off x="6924676" y="354888"/>
            <a:ext cx="1571625" cy="4570585"/>
            <a:chOff x="3988" y="248"/>
            <a:chExt cx="878" cy="2872"/>
          </a:xfrm>
        </p:grpSpPr>
        <p:sp>
          <p:nvSpPr>
            <p:cNvPr id="5132" name="矩形 16425"/>
            <p:cNvSpPr/>
            <p:nvPr/>
          </p:nvSpPr>
          <p:spPr>
            <a:xfrm>
              <a:off x="3988" y="248"/>
              <a:ext cx="878" cy="287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33" name="矩形 16427"/>
            <p:cNvSpPr/>
            <p:nvPr/>
          </p:nvSpPr>
          <p:spPr>
            <a:xfrm>
              <a:off x="4156" y="281"/>
              <a:ext cx="260" cy="17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zh-CN" altLang="en-US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导体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34" name="矩形 16428"/>
            <p:cNvSpPr/>
            <p:nvPr/>
          </p:nvSpPr>
          <p:spPr>
            <a:xfrm>
              <a:off x="4156" y="437"/>
              <a:ext cx="130" cy="17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zh-CN" altLang="en-US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银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35" name="矩形 16429"/>
            <p:cNvSpPr/>
            <p:nvPr/>
          </p:nvSpPr>
          <p:spPr>
            <a:xfrm>
              <a:off x="4156" y="594"/>
              <a:ext cx="130" cy="17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zh-CN" altLang="en-US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铜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36" name="矩形 16430"/>
            <p:cNvSpPr/>
            <p:nvPr/>
          </p:nvSpPr>
          <p:spPr>
            <a:xfrm>
              <a:off x="4156" y="751"/>
              <a:ext cx="130" cy="17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zh-CN" altLang="en-US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铝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37" name="矩形 16431"/>
            <p:cNvSpPr/>
            <p:nvPr/>
          </p:nvSpPr>
          <p:spPr>
            <a:xfrm>
              <a:off x="4156" y="908"/>
              <a:ext cx="130" cy="17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zh-CN" altLang="en-US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铁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38" name="矩形 16432"/>
            <p:cNvSpPr/>
            <p:nvPr/>
          </p:nvSpPr>
          <p:spPr>
            <a:xfrm>
              <a:off x="4156" y="1065"/>
              <a:ext cx="260" cy="17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zh-CN" altLang="en-US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炭笔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39" name="矩形 16433"/>
            <p:cNvSpPr/>
            <p:nvPr/>
          </p:nvSpPr>
          <p:spPr>
            <a:xfrm>
              <a:off x="4156" y="1222"/>
              <a:ext cx="643" cy="17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zh-CN" altLang="en-US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电解质溶液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40" name="矩形 16434"/>
            <p:cNvSpPr/>
            <p:nvPr/>
          </p:nvSpPr>
          <p:spPr>
            <a:xfrm>
              <a:off x="4156" y="1378"/>
              <a:ext cx="260" cy="17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zh-CN" altLang="en-US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地表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41" name="矩形 16435"/>
            <p:cNvSpPr/>
            <p:nvPr/>
          </p:nvSpPr>
          <p:spPr>
            <a:xfrm>
              <a:off x="4156" y="1535"/>
              <a:ext cx="260" cy="17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zh-CN" altLang="en-US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湿木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42" name="矩形 16436"/>
            <p:cNvSpPr/>
            <p:nvPr/>
          </p:nvSpPr>
          <p:spPr>
            <a:xfrm>
              <a:off x="4156" y="1692"/>
              <a:ext cx="130" cy="17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zh-CN" altLang="en-US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锗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43" name="矩形 16437"/>
            <p:cNvSpPr/>
            <p:nvPr/>
          </p:nvSpPr>
          <p:spPr>
            <a:xfrm>
              <a:off x="4156" y="1849"/>
              <a:ext cx="130" cy="17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zh-CN" altLang="en-US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硅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44" name="矩形 16438"/>
            <p:cNvSpPr/>
            <p:nvPr/>
          </p:nvSpPr>
          <p:spPr>
            <a:xfrm>
              <a:off x="4156" y="2005"/>
              <a:ext cx="260" cy="17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zh-CN" altLang="en-US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汽油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45" name="矩形 16439"/>
            <p:cNvSpPr/>
            <p:nvPr/>
          </p:nvSpPr>
          <p:spPr>
            <a:xfrm>
              <a:off x="4156" y="2162"/>
              <a:ext cx="260" cy="17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zh-CN" altLang="en-US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干纸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46" name="矩形 16440"/>
            <p:cNvSpPr/>
            <p:nvPr/>
          </p:nvSpPr>
          <p:spPr>
            <a:xfrm>
              <a:off x="4156" y="2319"/>
              <a:ext cx="260" cy="17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zh-CN" altLang="en-US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干布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47" name="矩形 16441"/>
            <p:cNvSpPr/>
            <p:nvPr/>
          </p:nvSpPr>
          <p:spPr>
            <a:xfrm>
              <a:off x="4156" y="2476"/>
              <a:ext cx="260" cy="17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zh-CN" altLang="en-US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玻璃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48" name="矩形 16442"/>
            <p:cNvSpPr/>
            <p:nvPr/>
          </p:nvSpPr>
          <p:spPr>
            <a:xfrm>
              <a:off x="4156" y="2633"/>
              <a:ext cx="260" cy="17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zh-CN" altLang="en-US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橡胶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49" name="矩形 16443"/>
            <p:cNvSpPr/>
            <p:nvPr/>
          </p:nvSpPr>
          <p:spPr>
            <a:xfrm>
              <a:off x="4156" y="2790"/>
              <a:ext cx="260" cy="17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zh-CN" altLang="en-US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陶瓷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50" name="矩形 16444"/>
            <p:cNvSpPr/>
            <p:nvPr/>
          </p:nvSpPr>
          <p:spPr>
            <a:xfrm>
              <a:off x="4156" y="2946"/>
              <a:ext cx="455" cy="17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zh-CN" altLang="en-US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绝缘体 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51" name="矩形 16445"/>
            <p:cNvSpPr/>
            <p:nvPr/>
          </p:nvSpPr>
          <p:spPr>
            <a:xfrm>
              <a:off x="4033" y="2312"/>
              <a:ext cx="52" cy="40"/>
            </a:xfrm>
            <a:prstGeom prst="rect">
              <a:avLst/>
            </a:prstGeom>
            <a:solidFill>
              <a:srgbClr val="E519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52" name="矩形 16446"/>
            <p:cNvSpPr/>
            <p:nvPr/>
          </p:nvSpPr>
          <p:spPr>
            <a:xfrm>
              <a:off x="4033" y="2271"/>
              <a:ext cx="52" cy="41"/>
            </a:xfrm>
            <a:prstGeom prst="rect">
              <a:avLst/>
            </a:prstGeom>
            <a:solidFill>
              <a:srgbClr val="E21C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53" name="矩形 16447"/>
            <p:cNvSpPr/>
            <p:nvPr/>
          </p:nvSpPr>
          <p:spPr>
            <a:xfrm>
              <a:off x="4033" y="2190"/>
              <a:ext cx="52" cy="40"/>
            </a:xfrm>
            <a:prstGeom prst="rect">
              <a:avLst/>
            </a:prstGeom>
            <a:solidFill>
              <a:srgbClr val="D826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54" name="矩形 16448"/>
            <p:cNvSpPr/>
            <p:nvPr/>
          </p:nvSpPr>
          <p:spPr>
            <a:xfrm>
              <a:off x="4033" y="2352"/>
              <a:ext cx="52" cy="41"/>
            </a:xfrm>
            <a:prstGeom prst="rect">
              <a:avLst/>
            </a:prstGeom>
            <a:solidFill>
              <a:srgbClr val="E915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55" name="矩形 16449"/>
            <p:cNvSpPr/>
            <p:nvPr/>
          </p:nvSpPr>
          <p:spPr>
            <a:xfrm>
              <a:off x="4033" y="2149"/>
              <a:ext cx="52" cy="41"/>
            </a:xfrm>
            <a:prstGeom prst="rect">
              <a:avLst/>
            </a:prstGeom>
            <a:solidFill>
              <a:srgbClr val="D12D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56" name="矩形 16450"/>
            <p:cNvSpPr/>
            <p:nvPr/>
          </p:nvSpPr>
          <p:spPr>
            <a:xfrm>
              <a:off x="4033" y="2230"/>
              <a:ext cx="52" cy="41"/>
            </a:xfrm>
            <a:prstGeom prst="rect">
              <a:avLst/>
            </a:prstGeom>
            <a:solidFill>
              <a:srgbClr val="DB23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57" name="矩形 16451"/>
            <p:cNvSpPr/>
            <p:nvPr/>
          </p:nvSpPr>
          <p:spPr>
            <a:xfrm>
              <a:off x="4033" y="2109"/>
              <a:ext cx="52" cy="40"/>
            </a:xfrm>
            <a:prstGeom prst="rect">
              <a:avLst/>
            </a:prstGeom>
            <a:solidFill>
              <a:srgbClr val="CF2F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58" name="矩形 16452"/>
            <p:cNvSpPr/>
            <p:nvPr/>
          </p:nvSpPr>
          <p:spPr>
            <a:xfrm>
              <a:off x="4033" y="2068"/>
              <a:ext cx="52" cy="41"/>
            </a:xfrm>
            <a:prstGeom prst="rect">
              <a:avLst/>
            </a:prstGeom>
            <a:solidFill>
              <a:srgbClr val="CA34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59" name="矩形 16453"/>
            <p:cNvSpPr/>
            <p:nvPr/>
          </p:nvSpPr>
          <p:spPr>
            <a:xfrm>
              <a:off x="4033" y="1946"/>
              <a:ext cx="52" cy="41"/>
            </a:xfrm>
            <a:prstGeom prst="rect">
              <a:avLst/>
            </a:prstGeom>
            <a:solidFill>
              <a:srgbClr val="BB43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60" name="矩形 16454"/>
            <p:cNvSpPr/>
            <p:nvPr/>
          </p:nvSpPr>
          <p:spPr>
            <a:xfrm>
              <a:off x="4033" y="1987"/>
              <a:ext cx="52" cy="40"/>
            </a:xfrm>
            <a:prstGeom prst="rect">
              <a:avLst/>
            </a:prstGeom>
            <a:solidFill>
              <a:srgbClr val="BF3F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61" name="矩形 16455"/>
            <p:cNvSpPr/>
            <p:nvPr/>
          </p:nvSpPr>
          <p:spPr>
            <a:xfrm>
              <a:off x="4033" y="2027"/>
              <a:ext cx="52" cy="41"/>
            </a:xfrm>
            <a:prstGeom prst="rect">
              <a:avLst/>
            </a:prstGeom>
            <a:solidFill>
              <a:srgbClr val="C33B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62" name="矩形 16456"/>
            <p:cNvSpPr/>
            <p:nvPr/>
          </p:nvSpPr>
          <p:spPr>
            <a:xfrm>
              <a:off x="4033" y="1906"/>
              <a:ext cx="52" cy="40"/>
            </a:xfrm>
            <a:prstGeom prst="rect">
              <a:avLst/>
            </a:prstGeom>
            <a:solidFill>
              <a:srgbClr val="B44A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63" name="任意多边形 16457"/>
            <p:cNvSpPr/>
            <p:nvPr/>
          </p:nvSpPr>
          <p:spPr>
            <a:xfrm>
              <a:off x="4007" y="2555"/>
              <a:ext cx="102" cy="406"/>
            </a:xfrm>
            <a:custGeom>
              <a:avLst/>
              <a:gdLst/>
              <a:ahLst/>
              <a:cxnLst/>
              <a:rect l="0" t="0" r="0" b="0"/>
              <a:pathLst>
                <a:path w="508" h="2030">
                  <a:moveTo>
                    <a:pt x="0" y="992"/>
                  </a:moveTo>
                  <a:lnTo>
                    <a:pt x="131" y="992"/>
                  </a:lnTo>
                  <a:lnTo>
                    <a:pt x="131" y="0"/>
                  </a:lnTo>
                  <a:lnTo>
                    <a:pt x="391" y="0"/>
                  </a:lnTo>
                  <a:lnTo>
                    <a:pt x="391" y="992"/>
                  </a:lnTo>
                  <a:lnTo>
                    <a:pt x="508" y="992"/>
                  </a:lnTo>
                  <a:lnTo>
                    <a:pt x="275" y="2031"/>
                  </a:lnTo>
                  <a:lnTo>
                    <a:pt x="0" y="99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64" name="矩形 16458"/>
            <p:cNvSpPr/>
            <p:nvPr/>
          </p:nvSpPr>
          <p:spPr>
            <a:xfrm>
              <a:off x="4033" y="2515"/>
              <a:ext cx="52" cy="40"/>
            </a:xfrm>
            <a:prstGeom prst="rect">
              <a:avLst/>
            </a:prstGeom>
            <a:solidFill>
              <a:srgbClr val="FD01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65" name="矩形 16459"/>
            <p:cNvSpPr/>
            <p:nvPr/>
          </p:nvSpPr>
          <p:spPr>
            <a:xfrm>
              <a:off x="4033" y="2393"/>
              <a:ext cx="52" cy="40"/>
            </a:xfrm>
            <a:prstGeom prst="rect">
              <a:avLst/>
            </a:prstGeom>
            <a:solidFill>
              <a:srgbClr val="F00E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66" name="矩形 16460"/>
            <p:cNvSpPr/>
            <p:nvPr/>
          </p:nvSpPr>
          <p:spPr>
            <a:xfrm>
              <a:off x="4033" y="2433"/>
              <a:ext cx="52" cy="41"/>
            </a:xfrm>
            <a:prstGeom prst="rect">
              <a:avLst/>
            </a:prstGeom>
            <a:solidFill>
              <a:srgbClr val="F509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67" name="矩形 16461"/>
            <p:cNvSpPr/>
            <p:nvPr/>
          </p:nvSpPr>
          <p:spPr>
            <a:xfrm>
              <a:off x="4033" y="2474"/>
              <a:ext cx="52" cy="41"/>
            </a:xfrm>
            <a:prstGeom prst="rect">
              <a:avLst/>
            </a:prstGeom>
            <a:solidFill>
              <a:srgbClr val="F707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68" name="矩形 16462"/>
            <p:cNvSpPr/>
            <p:nvPr/>
          </p:nvSpPr>
          <p:spPr>
            <a:xfrm>
              <a:off x="4033" y="1378"/>
              <a:ext cx="52" cy="40"/>
            </a:xfrm>
            <a:prstGeom prst="rect">
              <a:avLst/>
            </a:prstGeom>
            <a:solidFill>
              <a:srgbClr val="7886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69" name="矩形 16463"/>
            <p:cNvSpPr/>
            <p:nvPr/>
          </p:nvSpPr>
          <p:spPr>
            <a:xfrm>
              <a:off x="4033" y="1337"/>
              <a:ext cx="52" cy="41"/>
            </a:xfrm>
            <a:prstGeom prst="rect">
              <a:avLst/>
            </a:prstGeom>
            <a:solidFill>
              <a:srgbClr val="7589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70" name="矩形 16464"/>
            <p:cNvSpPr/>
            <p:nvPr/>
          </p:nvSpPr>
          <p:spPr>
            <a:xfrm>
              <a:off x="4033" y="1216"/>
              <a:ext cx="52" cy="40"/>
            </a:xfrm>
            <a:prstGeom prst="rect">
              <a:avLst/>
            </a:prstGeom>
            <a:solidFill>
              <a:srgbClr val="6698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71" name="矩形 16465"/>
            <p:cNvSpPr/>
            <p:nvPr/>
          </p:nvSpPr>
          <p:spPr>
            <a:xfrm>
              <a:off x="4033" y="1256"/>
              <a:ext cx="52" cy="41"/>
            </a:xfrm>
            <a:prstGeom prst="rect">
              <a:avLst/>
            </a:prstGeom>
            <a:solidFill>
              <a:srgbClr val="6B93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72" name="矩形 16466"/>
            <p:cNvSpPr/>
            <p:nvPr/>
          </p:nvSpPr>
          <p:spPr>
            <a:xfrm>
              <a:off x="4033" y="1418"/>
              <a:ext cx="52" cy="41"/>
            </a:xfrm>
            <a:prstGeom prst="rect">
              <a:avLst/>
            </a:prstGeom>
            <a:solidFill>
              <a:srgbClr val="7B83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73" name="矩形 16467"/>
            <p:cNvSpPr/>
            <p:nvPr/>
          </p:nvSpPr>
          <p:spPr>
            <a:xfrm>
              <a:off x="4033" y="1297"/>
              <a:ext cx="52" cy="40"/>
            </a:xfrm>
            <a:prstGeom prst="rect">
              <a:avLst/>
            </a:prstGeom>
            <a:solidFill>
              <a:srgbClr val="6C92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74" name="矩形 16468"/>
            <p:cNvSpPr/>
            <p:nvPr/>
          </p:nvSpPr>
          <p:spPr>
            <a:xfrm>
              <a:off x="4033" y="1175"/>
              <a:ext cx="52" cy="41"/>
            </a:xfrm>
            <a:prstGeom prst="rect">
              <a:avLst/>
            </a:prstGeom>
            <a:solidFill>
              <a:srgbClr val="5EA0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75" name="矩形 16469"/>
            <p:cNvSpPr/>
            <p:nvPr/>
          </p:nvSpPr>
          <p:spPr>
            <a:xfrm>
              <a:off x="4033" y="1134"/>
              <a:ext cx="52" cy="41"/>
            </a:xfrm>
            <a:prstGeom prst="rect">
              <a:avLst/>
            </a:prstGeom>
            <a:solidFill>
              <a:srgbClr val="5DA1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76" name="矩形 16470"/>
            <p:cNvSpPr/>
            <p:nvPr/>
          </p:nvSpPr>
          <p:spPr>
            <a:xfrm>
              <a:off x="4033" y="1012"/>
              <a:ext cx="52" cy="41"/>
            </a:xfrm>
            <a:prstGeom prst="rect">
              <a:avLst/>
            </a:prstGeom>
            <a:solidFill>
              <a:srgbClr val="4FAF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77" name="矩形 16471"/>
            <p:cNvSpPr/>
            <p:nvPr/>
          </p:nvSpPr>
          <p:spPr>
            <a:xfrm>
              <a:off x="4033" y="1053"/>
              <a:ext cx="52" cy="41"/>
            </a:xfrm>
            <a:prstGeom prst="rect">
              <a:avLst/>
            </a:prstGeom>
            <a:solidFill>
              <a:srgbClr val="52AC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78" name="矩形 16472"/>
            <p:cNvSpPr/>
            <p:nvPr/>
          </p:nvSpPr>
          <p:spPr>
            <a:xfrm>
              <a:off x="4033" y="1094"/>
              <a:ext cx="52" cy="40"/>
            </a:xfrm>
            <a:prstGeom prst="rect">
              <a:avLst/>
            </a:prstGeom>
            <a:solidFill>
              <a:srgbClr val="55AA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79" name="矩形 16473"/>
            <p:cNvSpPr/>
            <p:nvPr/>
          </p:nvSpPr>
          <p:spPr>
            <a:xfrm>
              <a:off x="4033" y="972"/>
              <a:ext cx="52" cy="40"/>
            </a:xfrm>
            <a:prstGeom prst="rect">
              <a:avLst/>
            </a:prstGeom>
            <a:solidFill>
              <a:srgbClr val="46B8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80" name="矩形 16474"/>
            <p:cNvSpPr/>
            <p:nvPr/>
          </p:nvSpPr>
          <p:spPr>
            <a:xfrm>
              <a:off x="4033" y="1865"/>
              <a:ext cx="52" cy="41"/>
            </a:xfrm>
            <a:prstGeom prst="rect">
              <a:avLst/>
            </a:prstGeom>
            <a:solidFill>
              <a:srgbClr val="B24C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81" name="矩形 16475"/>
            <p:cNvSpPr/>
            <p:nvPr/>
          </p:nvSpPr>
          <p:spPr>
            <a:xfrm>
              <a:off x="4033" y="1824"/>
              <a:ext cx="52" cy="41"/>
            </a:xfrm>
            <a:prstGeom prst="rect">
              <a:avLst/>
            </a:prstGeom>
            <a:solidFill>
              <a:srgbClr val="AD51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82" name="矩形 16476"/>
            <p:cNvSpPr/>
            <p:nvPr/>
          </p:nvSpPr>
          <p:spPr>
            <a:xfrm>
              <a:off x="4033" y="1703"/>
              <a:ext cx="52" cy="40"/>
            </a:xfrm>
            <a:prstGeom prst="rect">
              <a:avLst/>
            </a:prstGeom>
            <a:solidFill>
              <a:srgbClr val="9F5F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83" name="矩形 16477"/>
            <p:cNvSpPr/>
            <p:nvPr/>
          </p:nvSpPr>
          <p:spPr>
            <a:xfrm>
              <a:off x="4033" y="1743"/>
              <a:ext cx="52" cy="41"/>
            </a:xfrm>
            <a:prstGeom prst="rect">
              <a:avLst/>
            </a:prstGeom>
            <a:solidFill>
              <a:srgbClr val="A45A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84" name="矩形 16478"/>
            <p:cNvSpPr/>
            <p:nvPr/>
          </p:nvSpPr>
          <p:spPr>
            <a:xfrm>
              <a:off x="4033" y="1784"/>
              <a:ext cx="52" cy="40"/>
            </a:xfrm>
            <a:prstGeom prst="rect">
              <a:avLst/>
            </a:prstGeom>
            <a:solidFill>
              <a:srgbClr val="A658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85" name="矩形 16479"/>
            <p:cNvSpPr/>
            <p:nvPr/>
          </p:nvSpPr>
          <p:spPr>
            <a:xfrm>
              <a:off x="4033" y="1662"/>
              <a:ext cx="52" cy="41"/>
            </a:xfrm>
            <a:prstGeom prst="rect">
              <a:avLst/>
            </a:prstGeom>
            <a:solidFill>
              <a:srgbClr val="9866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86" name="矩形 16480"/>
            <p:cNvSpPr/>
            <p:nvPr/>
          </p:nvSpPr>
          <p:spPr>
            <a:xfrm>
              <a:off x="4033" y="1621"/>
              <a:ext cx="52" cy="41"/>
            </a:xfrm>
            <a:prstGeom prst="rect">
              <a:avLst/>
            </a:prstGeom>
            <a:solidFill>
              <a:srgbClr val="9569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87" name="矩形 16481"/>
            <p:cNvSpPr/>
            <p:nvPr/>
          </p:nvSpPr>
          <p:spPr>
            <a:xfrm>
              <a:off x="4033" y="1581"/>
              <a:ext cx="52" cy="40"/>
            </a:xfrm>
            <a:prstGeom prst="rect">
              <a:avLst/>
            </a:prstGeom>
            <a:solidFill>
              <a:srgbClr val="906E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88" name="矩形 16482"/>
            <p:cNvSpPr/>
            <p:nvPr/>
          </p:nvSpPr>
          <p:spPr>
            <a:xfrm>
              <a:off x="4033" y="1459"/>
              <a:ext cx="52" cy="41"/>
            </a:xfrm>
            <a:prstGeom prst="rect">
              <a:avLst/>
            </a:prstGeom>
            <a:solidFill>
              <a:srgbClr val="837B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89" name="矩形 16483"/>
            <p:cNvSpPr/>
            <p:nvPr/>
          </p:nvSpPr>
          <p:spPr>
            <a:xfrm>
              <a:off x="4033" y="1500"/>
              <a:ext cx="52" cy="40"/>
            </a:xfrm>
            <a:prstGeom prst="rect">
              <a:avLst/>
            </a:prstGeom>
            <a:solidFill>
              <a:srgbClr val="8777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90" name="矩形 16484"/>
            <p:cNvSpPr/>
            <p:nvPr/>
          </p:nvSpPr>
          <p:spPr>
            <a:xfrm>
              <a:off x="4033" y="1540"/>
              <a:ext cx="52" cy="41"/>
            </a:xfrm>
            <a:prstGeom prst="rect">
              <a:avLst/>
            </a:prstGeom>
            <a:solidFill>
              <a:srgbClr val="8975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91" name="任意多边形 16485"/>
            <p:cNvSpPr/>
            <p:nvPr/>
          </p:nvSpPr>
          <p:spPr>
            <a:xfrm>
              <a:off x="4032" y="445"/>
              <a:ext cx="60" cy="40"/>
            </a:xfrm>
            <a:custGeom>
              <a:avLst/>
              <a:gdLst/>
              <a:ahLst/>
              <a:cxnLst/>
              <a:rect l="0" t="0" r="0" b="0"/>
              <a:pathLst>
                <a:path w="296" h="201">
                  <a:moveTo>
                    <a:pt x="0" y="202"/>
                  </a:moveTo>
                  <a:lnTo>
                    <a:pt x="45" y="0"/>
                  </a:lnTo>
                  <a:lnTo>
                    <a:pt x="243" y="0"/>
                  </a:lnTo>
                  <a:lnTo>
                    <a:pt x="296" y="202"/>
                  </a:lnTo>
                  <a:lnTo>
                    <a:pt x="0" y="202"/>
                  </a:lnTo>
                  <a:close/>
                </a:path>
              </a:pathLst>
            </a:custGeom>
            <a:solidFill>
              <a:srgbClr val="0AF4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92" name="任意多边形 16486"/>
            <p:cNvSpPr/>
            <p:nvPr/>
          </p:nvSpPr>
          <p:spPr>
            <a:xfrm>
              <a:off x="4041" y="404"/>
              <a:ext cx="40" cy="41"/>
            </a:xfrm>
            <a:custGeom>
              <a:avLst/>
              <a:gdLst/>
              <a:ahLst/>
              <a:cxnLst/>
              <a:rect l="0" t="0" r="0" b="0"/>
              <a:pathLst>
                <a:path w="198" h="204">
                  <a:moveTo>
                    <a:pt x="45" y="0"/>
                  </a:moveTo>
                  <a:lnTo>
                    <a:pt x="143" y="0"/>
                  </a:lnTo>
                  <a:lnTo>
                    <a:pt x="198" y="204"/>
                  </a:lnTo>
                  <a:lnTo>
                    <a:pt x="0" y="204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3FB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93" name="任意多边形 16487"/>
            <p:cNvSpPr/>
            <p:nvPr/>
          </p:nvSpPr>
          <p:spPr>
            <a:xfrm>
              <a:off x="4050" y="363"/>
              <a:ext cx="20" cy="41"/>
            </a:xfrm>
            <a:custGeom>
              <a:avLst/>
              <a:gdLst/>
              <a:ahLst/>
              <a:cxnLst/>
              <a:rect l="0" t="0" r="0" b="0"/>
              <a:pathLst>
                <a:path w="98" h="201">
                  <a:moveTo>
                    <a:pt x="98" y="202"/>
                  </a:moveTo>
                  <a:lnTo>
                    <a:pt x="0" y="202"/>
                  </a:lnTo>
                  <a:lnTo>
                    <a:pt x="45" y="0"/>
                  </a:lnTo>
                  <a:lnTo>
                    <a:pt x="98" y="202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94" name="任意多边形 16488"/>
            <p:cNvSpPr/>
            <p:nvPr/>
          </p:nvSpPr>
          <p:spPr>
            <a:xfrm>
              <a:off x="4023" y="485"/>
              <a:ext cx="79" cy="41"/>
            </a:xfrm>
            <a:custGeom>
              <a:avLst/>
              <a:gdLst/>
              <a:ahLst/>
              <a:cxnLst/>
              <a:rect l="0" t="0" r="0" b="0"/>
              <a:pathLst>
                <a:path w="396" h="203">
                  <a:moveTo>
                    <a:pt x="46" y="0"/>
                  </a:moveTo>
                  <a:lnTo>
                    <a:pt x="342" y="0"/>
                  </a:lnTo>
                  <a:lnTo>
                    <a:pt x="396" y="203"/>
                  </a:lnTo>
                  <a:lnTo>
                    <a:pt x="0" y="20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DF1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95" name="矩形 16489"/>
            <p:cNvSpPr/>
            <p:nvPr/>
          </p:nvSpPr>
          <p:spPr>
            <a:xfrm>
              <a:off x="4033" y="932"/>
              <a:ext cx="52" cy="40"/>
            </a:xfrm>
            <a:prstGeom prst="rect">
              <a:avLst/>
            </a:prstGeom>
            <a:solidFill>
              <a:srgbClr val="45B9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96" name="矩形 16490"/>
            <p:cNvSpPr/>
            <p:nvPr/>
          </p:nvSpPr>
          <p:spPr>
            <a:xfrm>
              <a:off x="4033" y="891"/>
              <a:ext cx="52" cy="41"/>
            </a:xfrm>
            <a:prstGeom prst="rect">
              <a:avLst/>
            </a:prstGeom>
            <a:solidFill>
              <a:srgbClr val="40BE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97" name="矩形 16491"/>
            <p:cNvSpPr/>
            <p:nvPr/>
          </p:nvSpPr>
          <p:spPr>
            <a:xfrm>
              <a:off x="4033" y="769"/>
              <a:ext cx="52" cy="41"/>
            </a:xfrm>
            <a:prstGeom prst="rect">
              <a:avLst/>
            </a:prstGeom>
            <a:solidFill>
              <a:srgbClr val="31CD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98" name="矩形 16492"/>
            <p:cNvSpPr/>
            <p:nvPr/>
          </p:nvSpPr>
          <p:spPr>
            <a:xfrm>
              <a:off x="4033" y="810"/>
              <a:ext cx="52" cy="40"/>
            </a:xfrm>
            <a:prstGeom prst="rect">
              <a:avLst/>
            </a:prstGeom>
            <a:solidFill>
              <a:srgbClr val="37C7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199" name="矩形 16493"/>
            <p:cNvSpPr/>
            <p:nvPr/>
          </p:nvSpPr>
          <p:spPr>
            <a:xfrm>
              <a:off x="4033" y="850"/>
              <a:ext cx="52" cy="41"/>
            </a:xfrm>
            <a:prstGeom prst="rect">
              <a:avLst/>
            </a:prstGeom>
            <a:solidFill>
              <a:srgbClr val="38C6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200" name="矩形 16494"/>
            <p:cNvSpPr/>
            <p:nvPr/>
          </p:nvSpPr>
          <p:spPr>
            <a:xfrm>
              <a:off x="4033" y="728"/>
              <a:ext cx="52" cy="41"/>
            </a:xfrm>
            <a:prstGeom prst="rect">
              <a:avLst/>
            </a:prstGeom>
            <a:solidFill>
              <a:srgbClr val="29D5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201" name="矩形 16495"/>
            <p:cNvSpPr/>
            <p:nvPr/>
          </p:nvSpPr>
          <p:spPr>
            <a:xfrm>
              <a:off x="4033" y="688"/>
              <a:ext cx="52" cy="40"/>
            </a:xfrm>
            <a:prstGeom prst="rect">
              <a:avLst/>
            </a:prstGeom>
            <a:solidFill>
              <a:srgbClr val="28D6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202" name="矩形 16496"/>
            <p:cNvSpPr/>
            <p:nvPr/>
          </p:nvSpPr>
          <p:spPr>
            <a:xfrm>
              <a:off x="4033" y="648"/>
              <a:ext cx="52" cy="40"/>
            </a:xfrm>
            <a:prstGeom prst="rect">
              <a:avLst/>
            </a:prstGeom>
            <a:solidFill>
              <a:srgbClr val="22DC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203" name="任意多边形 16497"/>
            <p:cNvSpPr/>
            <p:nvPr/>
          </p:nvSpPr>
          <p:spPr>
            <a:xfrm>
              <a:off x="4013" y="566"/>
              <a:ext cx="101" cy="41"/>
            </a:xfrm>
            <a:custGeom>
              <a:avLst/>
              <a:gdLst/>
              <a:ahLst/>
              <a:cxnLst/>
              <a:rect l="0" t="0" r="0" b="0"/>
              <a:pathLst>
                <a:path w="506" h="201">
                  <a:moveTo>
                    <a:pt x="101" y="202"/>
                  </a:moveTo>
                  <a:lnTo>
                    <a:pt x="101" y="24"/>
                  </a:lnTo>
                  <a:lnTo>
                    <a:pt x="0" y="24"/>
                  </a:lnTo>
                  <a:lnTo>
                    <a:pt x="5" y="0"/>
                  </a:lnTo>
                  <a:lnTo>
                    <a:pt x="499" y="0"/>
                  </a:lnTo>
                  <a:lnTo>
                    <a:pt x="506" y="24"/>
                  </a:lnTo>
                  <a:lnTo>
                    <a:pt x="361" y="24"/>
                  </a:lnTo>
                  <a:lnTo>
                    <a:pt x="361" y="202"/>
                  </a:lnTo>
                  <a:lnTo>
                    <a:pt x="101" y="202"/>
                  </a:lnTo>
                  <a:close/>
                </a:path>
              </a:pathLst>
            </a:custGeom>
            <a:solidFill>
              <a:srgbClr val="1AE4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204" name="任意多边形 16498"/>
            <p:cNvSpPr/>
            <p:nvPr/>
          </p:nvSpPr>
          <p:spPr>
            <a:xfrm>
              <a:off x="4014" y="526"/>
              <a:ext cx="99" cy="40"/>
            </a:xfrm>
            <a:custGeom>
              <a:avLst/>
              <a:gdLst/>
              <a:ahLst/>
              <a:cxnLst/>
              <a:rect l="0" t="0" r="0" b="0"/>
              <a:pathLst>
                <a:path w="493" h="204">
                  <a:moveTo>
                    <a:pt x="0" y="204"/>
                  </a:moveTo>
                  <a:lnTo>
                    <a:pt x="45" y="0"/>
                  </a:lnTo>
                  <a:lnTo>
                    <a:pt x="441" y="0"/>
                  </a:lnTo>
                  <a:lnTo>
                    <a:pt x="494" y="204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15E9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5205" name="矩形 16499"/>
            <p:cNvSpPr/>
            <p:nvPr/>
          </p:nvSpPr>
          <p:spPr>
            <a:xfrm>
              <a:off x="4033" y="607"/>
              <a:ext cx="52" cy="41"/>
            </a:xfrm>
            <a:prstGeom prst="rect">
              <a:avLst/>
            </a:prstGeom>
            <a:solidFill>
              <a:srgbClr val="1BE300"/>
            </a:solidFill>
            <a:ln>
              <a:noFill/>
              <a:miter lim="800000"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  <p:cxnSp>
          <p:nvCxnSpPr>
            <p:cNvPr id="5206" name="直接连接符 16500"/>
            <p:cNvCxnSpPr/>
            <p:nvPr/>
          </p:nvCxnSpPr>
          <p:spPr>
            <a:xfrm>
              <a:off x="4085" y="571"/>
              <a:ext cx="1" cy="2182"/>
            </a:xfrm>
            <a:prstGeom prst="line">
              <a:avLst/>
            </a:prstGeom>
            <a:noFill/>
            <a:ln w="12700">
              <a:solidFill>
                <a:prstClr val="black"/>
              </a:solidFill>
              <a:bevel/>
            </a:ln>
          </p:spPr>
        </p:cxnSp>
        <p:sp>
          <p:nvSpPr>
            <p:cNvPr id="5207" name="任意多边形 16501"/>
            <p:cNvSpPr/>
            <p:nvPr/>
          </p:nvSpPr>
          <p:spPr>
            <a:xfrm>
              <a:off x="4007" y="363"/>
              <a:ext cx="107" cy="2598"/>
            </a:xfrm>
            <a:custGeom>
              <a:avLst/>
              <a:gdLst/>
              <a:ahLst/>
              <a:cxnLst/>
              <a:rect l="0" t="0" r="0" b="0"/>
              <a:pathLst>
                <a:path w="536" h="12988">
                  <a:moveTo>
                    <a:pt x="391" y="11949"/>
                  </a:moveTo>
                  <a:lnTo>
                    <a:pt x="508" y="11949"/>
                  </a:lnTo>
                  <a:lnTo>
                    <a:pt x="275" y="12988"/>
                  </a:lnTo>
                  <a:lnTo>
                    <a:pt x="0" y="11949"/>
                  </a:lnTo>
                  <a:lnTo>
                    <a:pt x="131" y="11949"/>
                  </a:lnTo>
                  <a:lnTo>
                    <a:pt x="131" y="1039"/>
                  </a:lnTo>
                  <a:lnTo>
                    <a:pt x="30" y="1039"/>
                  </a:lnTo>
                  <a:lnTo>
                    <a:pt x="261" y="0"/>
                  </a:lnTo>
                  <a:lnTo>
                    <a:pt x="536" y="1039"/>
                  </a:lnTo>
                  <a:lnTo>
                    <a:pt x="391" y="1039"/>
                  </a:lnTo>
                </a:path>
              </a:pathLst>
            </a:custGeom>
            <a:noFill/>
            <a:ln w="12700">
              <a:solidFill>
                <a:prstClr val="black"/>
              </a:solidFill>
              <a:bevel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1" i="0" u="none" baseline="0">
                  <a:solidFill>
                    <a:schemeClr val="tx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lvl="0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36533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  <p:bldP spid="5128" grpId="0"/>
      <p:bldP spid="513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6"/>
          <p:cNvPicPr/>
          <p:nvPr/>
        </p:nvPicPr>
        <p:blipFill>
          <a:blip r:embed="rId2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3794" name="矩形 1"/>
          <p:cNvSpPr/>
          <p:nvPr/>
        </p:nvSpPr>
        <p:spPr>
          <a:xfrm>
            <a:off x="519112" y="294415"/>
            <a:ext cx="2617788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zh-CN" sz="2800">
                <a:solidFill>
                  <a:srgbClr val="008080"/>
                </a:solidFill>
                <a:latin typeface="微软雅黑" charset="-122"/>
                <a:ea typeface="微软雅黑" charset="-122"/>
              </a:rPr>
              <a:t>【迁移训练</a:t>
            </a:r>
            <a:r>
              <a:rPr lang="en-US" altLang="zh-CN" sz="2800">
                <a:solidFill>
                  <a:srgbClr val="008080"/>
                </a:solidFill>
                <a:latin typeface="微软雅黑" charset="-122"/>
                <a:ea typeface="微软雅黑" charset="-122"/>
              </a:rPr>
              <a:t>3</a:t>
            </a:r>
            <a:r>
              <a:rPr lang="zh-CN" altLang="zh-CN" sz="2800">
                <a:solidFill>
                  <a:srgbClr val="008080"/>
                </a:solidFill>
                <a:latin typeface="微软雅黑" charset="-122"/>
                <a:ea typeface="微软雅黑" charset="-122"/>
              </a:rPr>
              <a:t>】</a:t>
            </a:r>
          </a:p>
        </p:txBody>
      </p:sp>
      <p:sp>
        <p:nvSpPr>
          <p:cNvPr id="33795" name="矩形 55327"/>
          <p:cNvSpPr/>
          <p:nvPr/>
        </p:nvSpPr>
        <p:spPr>
          <a:xfrm>
            <a:off x="742950" y="951675"/>
            <a:ext cx="8020050" cy="155641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 fontAlgn="ctr"/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2018·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杭州市江城中学中考真题）如图是未连接完整的电路，若要求闭合开关后，滑动变阻器的滑片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P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问左移动时，灯泡变亮。则下列接法符合要求的是（  ）</a:t>
            </a:r>
          </a:p>
          <a:p>
            <a:pPr lvl="0" eaLnBrk="0" hangingPunct="0"/>
            <a:endParaRPr lang="zh-CN" altLang="en-US" sz="2400" b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3796" name="图片 55326" descr="figure"/>
          <p:cNvPicPr/>
          <p:nvPr/>
        </p:nvPicPr>
        <p:blipFill>
          <a:blip r:embed="rId3"/>
          <a:stretch>
            <a:fillRect/>
          </a:stretch>
        </p:blipFill>
        <p:spPr>
          <a:xfrm>
            <a:off x="4962525" y="2509685"/>
            <a:ext cx="3808412" cy="1785584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3797" name="矩形 55328"/>
          <p:cNvSpPr/>
          <p:nvPr/>
        </p:nvSpPr>
        <p:spPr>
          <a:xfrm>
            <a:off x="920750" y="2355316"/>
            <a:ext cx="2820988" cy="155641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marL="0" lvl="0" indent="0" defTabSz="914400" fontAlgn="ctr">
              <a:tabLst>
                <a:tab pos="2636838" algn="l"/>
              </a:tabLst>
            </a:pP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M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接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N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接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D	</a:t>
            </a:r>
          </a:p>
          <a:p>
            <a:pPr marL="0" lvl="0" indent="0" defTabSz="914400" fontAlgn="ctr">
              <a:tabLst>
                <a:tab pos="2636838" algn="l"/>
              </a:tabLst>
            </a:pP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M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接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N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接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C</a:t>
            </a:r>
          </a:p>
          <a:p>
            <a:pPr marL="0" lvl="0" indent="0" defTabSz="914400" eaLnBrk="0" fontAlgn="ctr" hangingPunct="0">
              <a:tabLst>
                <a:tab pos="2636838" algn="l"/>
              </a:tabLst>
            </a:pP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M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接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N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接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B	</a:t>
            </a:r>
          </a:p>
          <a:p>
            <a:pPr marL="0" lvl="0" indent="0" defTabSz="914400" eaLnBrk="0" fontAlgn="ctr" hangingPunct="0">
              <a:tabLst>
                <a:tab pos="2636838" algn="l"/>
              </a:tabLst>
            </a:pP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M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接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N</a:t>
            </a:r>
            <a:r>
              <a: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接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D</a:t>
            </a:r>
            <a:endParaRPr lang="en-US" altLang="zh-CN" sz="2400" b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3798" name="矩形 55329"/>
          <p:cNvSpPr/>
          <p:nvPr/>
        </p:nvSpPr>
        <p:spPr>
          <a:xfrm>
            <a:off x="6672262" y="1671001"/>
            <a:ext cx="33813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 eaLnBrk="0" fontAlgn="ctr" hangingPunct="0"/>
            <a:r>
              <a:rPr lang="en-US" altLang="zh-CN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2314903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矩形 72707"/>
          <p:cNvSpPr/>
          <p:nvPr/>
        </p:nvSpPr>
        <p:spPr>
          <a:xfrm>
            <a:off x="700088" y="351706"/>
            <a:ext cx="676751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en-US" altLang="zh-CN" sz="240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en-US" sz="2400">
                <a:ea typeface="宋体" pitchFamily="2" charset="-122"/>
              </a:rPr>
              <a:t>导体和绝缘体并没有绝对的界限。</a:t>
            </a:r>
          </a:p>
        </p:txBody>
      </p:sp>
      <p:sp>
        <p:nvSpPr>
          <p:cNvPr id="6146" name="矩形 72708"/>
          <p:cNvSpPr/>
          <p:nvPr/>
        </p:nvSpPr>
        <p:spPr>
          <a:xfrm>
            <a:off x="457200" y="1604161"/>
            <a:ext cx="8229600" cy="45371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marL="342900" lvl="0" indent="-342900" eaLnBrk="0" hangingPunct="0">
              <a:spcBef>
                <a:spcPts val="700"/>
              </a:spcBef>
              <a:buSzTx/>
            </a:pPr>
            <a:endParaRPr lang="en-US" altLang="zh-CN" sz="3200">
              <a:latin typeface="Arial"/>
              <a:ea typeface="Arial"/>
            </a:endParaRPr>
          </a:p>
          <a:p>
            <a:pPr marL="342900" lvl="0" indent="-342900" eaLnBrk="0" hangingPunct="0">
              <a:spcBef>
                <a:spcPts val="700"/>
              </a:spcBef>
              <a:buSzTx/>
            </a:pPr>
            <a:endParaRPr lang="en-US" altLang="zh-CN" sz="3200">
              <a:latin typeface="Arial"/>
              <a:ea typeface="Arial"/>
            </a:endParaRPr>
          </a:p>
          <a:p>
            <a:pPr marL="342900" lvl="0" indent="-342900" eaLnBrk="0" hangingPunct="0">
              <a:spcBef>
                <a:spcPts val="700"/>
              </a:spcBef>
              <a:buSzTx/>
            </a:pPr>
            <a:endParaRPr lang="zh-CN" altLang="en-US" sz="3200" b="0">
              <a:latin typeface="Arial"/>
              <a:ea typeface="Arial"/>
            </a:endParaRPr>
          </a:p>
        </p:txBody>
      </p:sp>
      <p:sp>
        <p:nvSpPr>
          <p:cNvPr id="6147" name="矩形 72709"/>
          <p:cNvSpPr/>
          <p:nvPr/>
        </p:nvSpPr>
        <p:spPr>
          <a:xfrm>
            <a:off x="711200" y="846640"/>
            <a:ext cx="646588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en-US" altLang="zh-CN" sz="240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、良好的导体和绝缘体都是重要的电工材料。</a:t>
            </a:r>
          </a:p>
        </p:txBody>
      </p:sp>
      <p:pic>
        <p:nvPicPr>
          <p:cNvPr id="6148" name="图片 72710"/>
          <p:cNvPicPr/>
          <p:nvPr/>
        </p:nvPicPr>
        <p:blipFill>
          <a:blip r:embed="rId2"/>
          <a:stretch>
            <a:fillRect/>
          </a:stretch>
        </p:blipFill>
        <p:spPr>
          <a:xfrm>
            <a:off x="1524000" y="1339984"/>
            <a:ext cx="2376488" cy="1561193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6149" name="图片 72711"/>
          <p:cNvPicPr/>
          <p:nvPr/>
        </p:nvPicPr>
        <p:blipFill>
          <a:blip r:embed="rId3"/>
          <a:stretch>
            <a:fillRect/>
          </a:stretch>
        </p:blipFill>
        <p:spPr>
          <a:xfrm>
            <a:off x="4779962" y="1402050"/>
            <a:ext cx="2427288" cy="1532546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6150" name="文本框 72712"/>
          <p:cNvSpPr/>
          <p:nvPr/>
        </p:nvSpPr>
        <p:spPr>
          <a:xfrm>
            <a:off x="742950" y="2945735"/>
            <a:ext cx="704691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40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、如何设计实验区分导体和绝缘体？</a:t>
            </a:r>
          </a:p>
        </p:txBody>
      </p:sp>
      <p:pic>
        <p:nvPicPr>
          <p:cNvPr id="6151" name="图片 72714"/>
          <p:cNvPicPr/>
          <p:nvPr/>
        </p:nvPicPr>
        <p:blipFill>
          <a:blip r:embed="rId4"/>
          <a:stretch>
            <a:fillRect/>
          </a:stretch>
        </p:blipFill>
        <p:spPr>
          <a:xfrm>
            <a:off x="3257551" y="3579125"/>
            <a:ext cx="2085975" cy="1222218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6152" name="图片 2097154"/>
          <p:cNvPicPr/>
          <p:nvPr/>
        </p:nvPicPr>
        <p:blipFill>
          <a:blip r:embed="rId5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4158429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  <p:bldP spid="6147" grpId="0"/>
      <p:bldP spid="61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73731"/>
          <p:cNvSpPr/>
          <p:nvPr/>
        </p:nvSpPr>
        <p:spPr>
          <a:xfrm>
            <a:off x="615951" y="187789"/>
            <a:ext cx="554672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en-US" altLang="zh-CN" sz="2400">
                <a:latin typeface="宋体" pitchFamily="2" charset="-122"/>
                <a:ea typeface="宋体" pitchFamily="2" charset="-122"/>
              </a:rPr>
              <a:t>7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、不同材料的物体导性能为什么不同？</a:t>
            </a:r>
          </a:p>
        </p:txBody>
      </p:sp>
      <p:sp>
        <p:nvSpPr>
          <p:cNvPr id="7170" name="矩形 73732"/>
          <p:cNvSpPr/>
          <p:nvPr/>
        </p:nvSpPr>
        <p:spPr>
          <a:xfrm>
            <a:off x="573088" y="4222063"/>
            <a:ext cx="826293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en-US" altLang="zh-CN" sz="2400">
                <a:latin typeface="宋体" pitchFamily="2" charset="-122"/>
                <a:ea typeface="宋体" pitchFamily="2" charset="-122"/>
              </a:rPr>
              <a:t>8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、半导体的导电性介于导体和绝缘体之间。</a:t>
            </a:r>
          </a:p>
        </p:txBody>
      </p:sp>
      <p:sp>
        <p:nvSpPr>
          <p:cNvPr id="7171" name="文本框 73733"/>
          <p:cNvSpPr/>
          <p:nvPr/>
        </p:nvSpPr>
        <p:spPr>
          <a:xfrm>
            <a:off x="1147762" y="3264022"/>
            <a:ext cx="7646988" cy="8243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400">
                <a:latin typeface="宋体" pitchFamily="2" charset="-122"/>
                <a:ea typeface="宋体" pitchFamily="2" charset="-122"/>
              </a:rPr>
              <a:t>结论：不同材料的物体导性能不同，是因为自由电荷的情况不同。</a:t>
            </a:r>
          </a:p>
        </p:txBody>
      </p:sp>
      <p:pic>
        <p:nvPicPr>
          <p:cNvPr id="7173" name="图片 2097154"/>
          <p:cNvPicPr/>
          <p:nvPr/>
        </p:nvPicPr>
        <p:blipFill>
          <a:blip r:embed="rId4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ontrols>
      <mc:AlternateContent xmlns:mc="http://schemas.openxmlformats.org/markup-compatibility/2006">
        <mc:Choice xmlns:v="urn:schemas-microsoft-com:vml" Requires="v">
          <p:control spid="23554" name="ShockwaveFlash1" r:id="rId2" imgW="7143840" imgH="2552760"/>
        </mc:Choice>
        <mc:Fallback>
          <p:control name="ShockwaveFlash1" r:id="rId2" imgW="7143840" imgH="2552760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87413" y="619125"/>
                  <a:ext cx="7142162" cy="25574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9435943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占位符 79874"/>
          <p:cNvSpPr>
            <a:spLocks noGrp="1"/>
          </p:cNvSpPr>
          <p:nvPr>
            <p:ph type="body" idx="4294967295"/>
          </p:nvPr>
        </p:nvSpPr>
        <p:spPr>
          <a:xfrm>
            <a:off x="820739" y="942127"/>
            <a:ext cx="7559675" cy="3771688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lIns="45719" rIns="45719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•"/>
              <a:defRPr lang="en-US" altLang="en-US" sz="3200">
                <a:solidFill>
                  <a:schemeClr val="tx1"/>
                </a:solidFill>
                <a:latin typeface="Arial"/>
                <a:ea typeface="Arial"/>
                <a:cs typeface="Arial"/>
                <a:sym typeface="Arial" pitchFamily="34" charset="0"/>
              </a:defRPr>
            </a:lvl1pPr>
            <a:lvl2pPr marL="782955" indent="-325755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–"/>
              <a:defRPr lang="en-US" altLang="en-US" sz="3200">
                <a:solidFill>
                  <a:schemeClr val="tx1"/>
                </a:solidFill>
                <a:latin typeface="Arial"/>
                <a:ea typeface="Arial"/>
                <a:cs typeface="Arial"/>
                <a:sym typeface="Arial" pitchFamily="34" charset="0"/>
              </a:defRPr>
            </a:lvl2pPr>
            <a:lvl3pPr marL="1219200" indent="-304800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•"/>
              <a:defRPr lang="en-US" altLang="en-US" sz="3200">
                <a:solidFill>
                  <a:schemeClr val="tx1"/>
                </a:solidFill>
                <a:latin typeface="Arial"/>
                <a:ea typeface="Arial"/>
                <a:cs typeface="Arial"/>
                <a:sym typeface="Arial" pitchFamily="34" charset="0"/>
              </a:defRPr>
            </a:lvl3pPr>
            <a:lvl4pPr marL="1736725" indent="-365125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–"/>
              <a:defRPr lang="en-US" altLang="en-US" sz="3200">
                <a:solidFill>
                  <a:schemeClr val="tx1"/>
                </a:solidFill>
                <a:latin typeface="Arial"/>
                <a:ea typeface="Arial"/>
                <a:cs typeface="Arial"/>
                <a:sym typeface="Arial" pitchFamily="34" charset="0"/>
              </a:defRPr>
            </a:lvl4pPr>
            <a:lvl5pPr marL="2193925" indent="-365125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»"/>
              <a:defRPr lang="en-US" altLang="en-US" sz="3200">
                <a:solidFill>
                  <a:schemeClr val="tx1"/>
                </a:solidFill>
                <a:latin typeface="Arial"/>
                <a:ea typeface="Arial"/>
                <a:cs typeface="Arial"/>
                <a:sym typeface="Arial" pitchFamily="34" charset="0"/>
              </a:defRPr>
            </a:lvl5pPr>
            <a:lvl6pPr marL="2692400" indent="-406400">
              <a:spcBef>
                <a:spcPts val="700"/>
              </a:spcBef>
              <a:buSzTx/>
              <a:buChar char="•"/>
              <a:defRPr lang="en-US" altLang="en-US" sz="3200">
                <a:latin typeface="Arial"/>
                <a:ea typeface="Arial"/>
                <a:cs typeface="Arial"/>
                <a:sym typeface="Arial"/>
              </a:defRPr>
            </a:lvl6pPr>
            <a:lvl7pPr marL="3149600" indent="-406400">
              <a:spcBef>
                <a:spcPts val="700"/>
              </a:spcBef>
              <a:buSzTx/>
              <a:buChar char="•"/>
              <a:defRPr lang="en-US" altLang="en-US" sz="3200">
                <a:latin typeface="Arial"/>
                <a:ea typeface="Arial"/>
                <a:cs typeface="Arial"/>
                <a:sym typeface="Arial"/>
              </a:defRPr>
            </a:lvl7pPr>
            <a:lvl8pPr marL="3606800" indent="-406400">
              <a:spcBef>
                <a:spcPts val="700"/>
              </a:spcBef>
              <a:buSzTx/>
              <a:buChar char="•"/>
              <a:defRPr lang="en-US" altLang="en-US" sz="3200">
                <a:latin typeface="Arial"/>
                <a:ea typeface="Arial"/>
                <a:cs typeface="Arial"/>
                <a:sym typeface="Arial"/>
              </a:defRPr>
            </a:lvl8pPr>
            <a:lvl9pPr marL="4064000" indent="-406400">
              <a:spcBef>
                <a:spcPts val="700"/>
              </a:spcBef>
              <a:buSzTx/>
              <a:buChar char="•"/>
              <a:defRPr lang="en-US" altLang="en-US" sz="3200"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lnSpc>
                <a:spcPct val="150000"/>
              </a:lnSpc>
              <a:buNone/>
            </a:pPr>
            <a:r>
              <a:rPr lang="en-US" altLang="zh-CN" sz="2400" b="1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、定义：导体对电流的阻碍作用，符号为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R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。</a:t>
            </a:r>
          </a:p>
          <a:p>
            <a:pPr lvl="0">
              <a:lnSpc>
                <a:spcPct val="150000"/>
              </a:lnSpc>
              <a:buNone/>
            </a:pPr>
            <a:r>
              <a:rPr lang="en-US" altLang="zh-CN" sz="2400" b="1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、不同用电器对电流的阻碍作用不同，即电阻大小不同。</a:t>
            </a:r>
          </a:p>
          <a:p>
            <a:pPr lvl="0">
              <a:lnSpc>
                <a:spcPct val="150000"/>
              </a:lnSpc>
              <a:buNone/>
            </a:pPr>
            <a:r>
              <a:rPr lang="en-US" altLang="zh-CN" sz="2400" b="1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、电阻的单位：欧姆，简称欧，符号是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Ω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，还有千欧（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kΩ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）兆欧（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MΩ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）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1MΩ=1000KΩ 1KΩ=1000Ω</a:t>
            </a:r>
            <a:endParaRPr lang="zh-CN" altLang="en-US" sz="240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194" name="文本框 79876"/>
          <p:cNvSpPr/>
          <p:nvPr/>
        </p:nvSpPr>
        <p:spPr>
          <a:xfrm>
            <a:off x="563562" y="237123"/>
            <a:ext cx="2360612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>
                <a:ea typeface="宋体" pitchFamily="2" charset="-122"/>
              </a:rPr>
              <a:t>二、电阻：</a:t>
            </a:r>
          </a:p>
        </p:txBody>
      </p:sp>
      <p:pic>
        <p:nvPicPr>
          <p:cNvPr id="8195" name="图片 2097154"/>
          <p:cNvPicPr/>
          <p:nvPr/>
        </p:nvPicPr>
        <p:blipFill>
          <a:blip r:embed="rId2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897571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80921"/>
          <p:cNvSpPr/>
          <p:nvPr/>
        </p:nvSpPr>
        <p:spPr>
          <a:xfrm>
            <a:off x="768350" y="1629624"/>
            <a:ext cx="7835900" cy="228847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>
                <a:latin typeface="宋体" pitchFamily="2" charset="-122"/>
                <a:ea typeface="宋体" pitchFamily="2" charset="-122"/>
              </a:rPr>
              <a:t>猜想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、粗细相同的水管，管子越长，阻力越</a:t>
            </a:r>
            <a:r>
              <a:rPr lang="zh-CN" altLang="en-US" sz="2400" u="sng"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。</a:t>
            </a:r>
          </a:p>
          <a:p>
            <a:pPr lvl="0">
              <a:lnSpc>
                <a:spcPct val="150000"/>
              </a:lnSpc>
            </a:pPr>
            <a:r>
              <a:rPr lang="zh-CN" altLang="en-US" sz="2400">
                <a:latin typeface="宋体" pitchFamily="2" charset="-122"/>
                <a:ea typeface="宋体" pitchFamily="2" charset="-122"/>
              </a:rPr>
              <a:t>猜想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、长度相同的水管，管子越粗，阻力越</a:t>
            </a:r>
            <a:r>
              <a:rPr lang="zh-CN" altLang="en-US" sz="2400" u="sng"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。</a:t>
            </a:r>
          </a:p>
          <a:p>
            <a:pPr lvl="0">
              <a:lnSpc>
                <a:spcPct val="150000"/>
              </a:lnSpc>
            </a:pPr>
            <a:r>
              <a:rPr lang="zh-CN" altLang="en-US" sz="2400">
                <a:latin typeface="宋体" pitchFamily="2" charset="-122"/>
                <a:ea typeface="宋体" pitchFamily="2" charset="-122"/>
              </a:rPr>
              <a:t>猜想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、是否还和材料有关呢？</a:t>
            </a:r>
          </a:p>
          <a:p>
            <a:pPr lvl="0">
              <a:lnSpc>
                <a:spcPct val="150000"/>
              </a:lnSpc>
            </a:pPr>
            <a:r>
              <a:rPr lang="zh-CN" altLang="en-US" sz="2400">
                <a:latin typeface="宋体" pitchFamily="2" charset="-122"/>
                <a:ea typeface="宋体" pitchFamily="2" charset="-122"/>
              </a:rPr>
              <a:t>对于该问题影响的因素很多，我们用什么方法研究？</a:t>
            </a:r>
          </a:p>
        </p:txBody>
      </p:sp>
      <p:cxnSp>
        <p:nvCxnSpPr>
          <p:cNvPr id="9218" name="直接连接符 80899"/>
          <p:cNvCxnSpPr/>
          <p:nvPr/>
        </p:nvCxnSpPr>
        <p:spPr>
          <a:xfrm>
            <a:off x="3708400" y="1382953"/>
            <a:ext cx="4248150" cy="0"/>
          </a:xfrm>
          <a:prstGeom prst="line">
            <a:avLst/>
          </a:prstGeom>
          <a:noFill/>
          <a:ln w="76200">
            <a:solidFill>
              <a:schemeClr val="tx1"/>
            </a:solidFill>
            <a:bevel/>
          </a:ln>
        </p:spPr>
      </p:cxnSp>
      <p:cxnSp>
        <p:nvCxnSpPr>
          <p:cNvPr id="9219" name="直接连接符 80900"/>
          <p:cNvCxnSpPr/>
          <p:nvPr/>
        </p:nvCxnSpPr>
        <p:spPr>
          <a:xfrm>
            <a:off x="3708400" y="951675"/>
            <a:ext cx="4248150" cy="0"/>
          </a:xfrm>
          <a:prstGeom prst="line">
            <a:avLst/>
          </a:prstGeom>
          <a:noFill/>
          <a:ln w="76200">
            <a:solidFill>
              <a:schemeClr val="tx1"/>
            </a:solidFill>
            <a:bevel/>
          </a:ln>
        </p:spPr>
      </p:cxnSp>
      <p:sp>
        <p:nvSpPr>
          <p:cNvPr id="9220" name="椭圆 80901"/>
          <p:cNvSpPr/>
          <p:nvPr/>
        </p:nvSpPr>
        <p:spPr>
          <a:xfrm>
            <a:off x="4140200" y="1222218"/>
            <a:ext cx="144462" cy="160735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  <a:bevel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9221" name="椭圆 80902"/>
          <p:cNvSpPr/>
          <p:nvPr/>
        </p:nvSpPr>
        <p:spPr>
          <a:xfrm>
            <a:off x="4427539" y="1168109"/>
            <a:ext cx="574675" cy="214842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  <a:bevel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9222" name="椭圆 80903"/>
          <p:cNvSpPr/>
          <p:nvPr/>
        </p:nvSpPr>
        <p:spPr>
          <a:xfrm>
            <a:off x="5148262" y="1168110"/>
            <a:ext cx="215900" cy="162326"/>
          </a:xfrm>
          <a:prstGeom prst="ellipse">
            <a:avLst/>
          </a:prstGeom>
          <a:solidFill>
            <a:schemeClr val="accent1"/>
          </a:solidFill>
          <a:ln>
            <a:solidFill>
              <a:schemeClr val="tx1"/>
            </a:solidFill>
            <a:bevel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9223" name="八边形 80904"/>
          <p:cNvSpPr/>
          <p:nvPr/>
        </p:nvSpPr>
        <p:spPr>
          <a:xfrm>
            <a:off x="5508625" y="1059892"/>
            <a:ext cx="287338" cy="323060"/>
          </a:xfrm>
          <a:prstGeom prst="octagon">
            <a:avLst>
              <a:gd name="adj" fmla="val 29287"/>
            </a:avLst>
          </a:prstGeom>
          <a:solidFill>
            <a:schemeClr val="accent1"/>
          </a:solidFill>
          <a:ln>
            <a:solidFill>
              <a:schemeClr val="tx1"/>
            </a:solidFill>
            <a:round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9224" name="任意多边形 80905"/>
          <p:cNvSpPr/>
          <p:nvPr/>
        </p:nvSpPr>
        <p:spPr>
          <a:xfrm>
            <a:off x="5940425" y="1114001"/>
            <a:ext cx="871538" cy="381943"/>
          </a:xfrm>
          <a:custGeom>
            <a:avLst/>
            <a:gdLst/>
            <a:ahLst/>
            <a:cxnLst/>
            <a:rect l="0" t="0" r="0" b="0"/>
            <a:pathLst>
              <a:path w="549" h="322">
                <a:moveTo>
                  <a:pt x="0" y="191"/>
                </a:moveTo>
                <a:cubicBezTo>
                  <a:pt x="13" y="172"/>
                  <a:pt x="34" y="157"/>
                  <a:pt x="45" y="137"/>
                </a:cubicBezTo>
                <a:cubicBezTo>
                  <a:pt x="54" y="120"/>
                  <a:pt x="52" y="99"/>
                  <a:pt x="63" y="83"/>
                </a:cubicBezTo>
                <a:cubicBezTo>
                  <a:pt x="69" y="74"/>
                  <a:pt x="75" y="65"/>
                  <a:pt x="81" y="56"/>
                </a:cubicBezTo>
                <a:cubicBezTo>
                  <a:pt x="94" y="96"/>
                  <a:pt x="103" y="138"/>
                  <a:pt x="126" y="173"/>
                </a:cubicBezTo>
                <a:cubicBezTo>
                  <a:pt x="138" y="137"/>
                  <a:pt x="171" y="59"/>
                  <a:pt x="216" y="47"/>
                </a:cubicBezTo>
                <a:cubicBezTo>
                  <a:pt x="239" y="41"/>
                  <a:pt x="264" y="41"/>
                  <a:pt x="288" y="38"/>
                </a:cubicBezTo>
                <a:cubicBezTo>
                  <a:pt x="297" y="74"/>
                  <a:pt x="304" y="97"/>
                  <a:pt x="324" y="128"/>
                </a:cubicBezTo>
                <a:cubicBezTo>
                  <a:pt x="339" y="322"/>
                  <a:pt x="314" y="228"/>
                  <a:pt x="396" y="173"/>
                </a:cubicBezTo>
                <a:cubicBezTo>
                  <a:pt x="407" y="129"/>
                  <a:pt x="422" y="108"/>
                  <a:pt x="459" y="83"/>
                </a:cubicBezTo>
                <a:cubicBezTo>
                  <a:pt x="471" y="65"/>
                  <a:pt x="513" y="41"/>
                  <a:pt x="495" y="29"/>
                </a:cubicBezTo>
                <a:cubicBezTo>
                  <a:pt x="486" y="23"/>
                  <a:pt x="468" y="0"/>
                  <a:pt x="468" y="11"/>
                </a:cubicBezTo>
                <a:cubicBezTo>
                  <a:pt x="468" y="26"/>
                  <a:pt x="486" y="35"/>
                  <a:pt x="495" y="47"/>
                </a:cubicBezTo>
                <a:cubicBezTo>
                  <a:pt x="503" y="70"/>
                  <a:pt x="531" y="182"/>
                  <a:pt x="549" y="200"/>
                </a:cubicBezTo>
              </a:path>
            </a:pathLst>
          </a:custGeom>
          <a:noFill/>
          <a:ln>
            <a:solidFill>
              <a:schemeClr val="tx1"/>
            </a:solidFill>
            <a:bevel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endParaRPr lang="zh-CN" altLang="en-US"/>
          </a:p>
        </p:txBody>
      </p:sp>
      <p:cxnSp>
        <p:nvCxnSpPr>
          <p:cNvPr id="9225" name="直接连接符 80906"/>
          <p:cNvCxnSpPr/>
          <p:nvPr/>
        </p:nvCxnSpPr>
        <p:spPr>
          <a:xfrm>
            <a:off x="3851275" y="1059892"/>
            <a:ext cx="1657350" cy="0"/>
          </a:xfrm>
          <a:prstGeom prst="line">
            <a:avLst/>
          </a:prstGeom>
          <a:noFill/>
          <a:ln>
            <a:solidFill>
              <a:schemeClr val="tx1"/>
            </a:solidFill>
            <a:prstDash val="dash"/>
            <a:bevel/>
          </a:ln>
        </p:spPr>
      </p:cxnSp>
      <p:cxnSp>
        <p:nvCxnSpPr>
          <p:cNvPr id="9226" name="直接连接符 80907"/>
          <p:cNvCxnSpPr/>
          <p:nvPr/>
        </p:nvCxnSpPr>
        <p:spPr>
          <a:xfrm>
            <a:off x="5724525" y="1059892"/>
            <a:ext cx="1368425" cy="0"/>
          </a:xfrm>
          <a:prstGeom prst="line">
            <a:avLst/>
          </a:prstGeom>
          <a:noFill/>
          <a:ln>
            <a:solidFill>
              <a:schemeClr val="tx1"/>
            </a:solidFill>
            <a:prstDash val="dash"/>
            <a:bevel/>
          </a:ln>
        </p:spPr>
      </p:cxnSp>
      <p:cxnSp>
        <p:nvCxnSpPr>
          <p:cNvPr id="9227" name="直接连接符 80908"/>
          <p:cNvCxnSpPr/>
          <p:nvPr/>
        </p:nvCxnSpPr>
        <p:spPr>
          <a:xfrm>
            <a:off x="3851275" y="1222218"/>
            <a:ext cx="576262" cy="0"/>
          </a:xfrm>
          <a:prstGeom prst="line">
            <a:avLst/>
          </a:prstGeom>
          <a:noFill/>
          <a:ln>
            <a:solidFill>
              <a:schemeClr val="tx1"/>
            </a:solidFill>
            <a:prstDash val="dash"/>
            <a:bevel/>
          </a:ln>
        </p:spPr>
      </p:cxnSp>
      <p:cxnSp>
        <p:nvCxnSpPr>
          <p:cNvPr id="9228" name="直接连接符 80909"/>
          <p:cNvCxnSpPr/>
          <p:nvPr/>
        </p:nvCxnSpPr>
        <p:spPr>
          <a:xfrm>
            <a:off x="5003800" y="1222218"/>
            <a:ext cx="144462" cy="0"/>
          </a:xfrm>
          <a:prstGeom prst="line">
            <a:avLst/>
          </a:prstGeom>
          <a:noFill/>
          <a:ln>
            <a:solidFill>
              <a:schemeClr val="tx1"/>
            </a:solidFill>
            <a:prstDash val="dash"/>
            <a:bevel/>
          </a:ln>
        </p:spPr>
      </p:cxnSp>
      <p:cxnSp>
        <p:nvCxnSpPr>
          <p:cNvPr id="9229" name="直接连接符 80910"/>
          <p:cNvCxnSpPr/>
          <p:nvPr/>
        </p:nvCxnSpPr>
        <p:spPr>
          <a:xfrm flipV="1">
            <a:off x="5292725" y="1222218"/>
            <a:ext cx="215900" cy="0"/>
          </a:xfrm>
          <a:prstGeom prst="line">
            <a:avLst/>
          </a:prstGeom>
          <a:noFill/>
          <a:ln>
            <a:solidFill>
              <a:schemeClr val="tx1"/>
            </a:solidFill>
            <a:prstDash val="dash"/>
            <a:bevel/>
          </a:ln>
        </p:spPr>
      </p:cxnSp>
      <p:cxnSp>
        <p:nvCxnSpPr>
          <p:cNvPr id="9230" name="直接连接符 80911"/>
          <p:cNvCxnSpPr/>
          <p:nvPr/>
        </p:nvCxnSpPr>
        <p:spPr>
          <a:xfrm>
            <a:off x="5867400" y="1222218"/>
            <a:ext cx="144462" cy="0"/>
          </a:xfrm>
          <a:prstGeom prst="line">
            <a:avLst/>
          </a:prstGeom>
          <a:noFill/>
          <a:ln>
            <a:solidFill>
              <a:schemeClr val="tx1"/>
            </a:solidFill>
            <a:prstDash val="dash"/>
            <a:bevel/>
          </a:ln>
        </p:spPr>
      </p:cxnSp>
      <p:cxnSp>
        <p:nvCxnSpPr>
          <p:cNvPr id="9231" name="直接连接符 80912"/>
          <p:cNvCxnSpPr/>
          <p:nvPr/>
        </p:nvCxnSpPr>
        <p:spPr>
          <a:xfrm>
            <a:off x="6443662" y="1222218"/>
            <a:ext cx="215900" cy="0"/>
          </a:xfrm>
          <a:prstGeom prst="line">
            <a:avLst/>
          </a:prstGeom>
          <a:noFill/>
          <a:ln>
            <a:solidFill>
              <a:schemeClr val="tx1"/>
            </a:solidFill>
            <a:prstDash val="dash"/>
            <a:bevel/>
          </a:ln>
        </p:spPr>
      </p:cxnSp>
      <p:cxnSp>
        <p:nvCxnSpPr>
          <p:cNvPr id="9232" name="直接连接符 80913"/>
          <p:cNvCxnSpPr/>
          <p:nvPr/>
        </p:nvCxnSpPr>
        <p:spPr>
          <a:xfrm>
            <a:off x="6804025" y="1222218"/>
            <a:ext cx="863600" cy="0"/>
          </a:xfrm>
          <a:prstGeom prst="line">
            <a:avLst/>
          </a:prstGeom>
          <a:noFill/>
          <a:ln>
            <a:solidFill>
              <a:schemeClr val="tx1"/>
            </a:solidFill>
            <a:prstDash val="dash"/>
            <a:bevel/>
          </a:ln>
        </p:spPr>
      </p:cxnSp>
      <p:sp>
        <p:nvSpPr>
          <p:cNvPr id="9233" name="文本框 80914"/>
          <p:cNvSpPr/>
          <p:nvPr/>
        </p:nvSpPr>
        <p:spPr>
          <a:xfrm>
            <a:off x="1982788" y="4042231"/>
            <a:ext cx="381635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400">
                <a:solidFill>
                  <a:srgbClr val="2D2DF7"/>
                </a:solidFill>
                <a:ea typeface="宋体" pitchFamily="2" charset="-122"/>
              </a:rPr>
              <a:t>控制变量法</a:t>
            </a:r>
          </a:p>
        </p:txBody>
      </p:sp>
      <p:sp>
        <p:nvSpPr>
          <p:cNvPr id="9234" name="文本框 80915"/>
          <p:cNvSpPr/>
          <p:nvPr/>
        </p:nvSpPr>
        <p:spPr>
          <a:xfrm>
            <a:off x="6821488" y="1771261"/>
            <a:ext cx="71913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ea typeface="宋体" pitchFamily="2" charset="-122"/>
              </a:rPr>
              <a:t>大</a:t>
            </a:r>
          </a:p>
        </p:txBody>
      </p:sp>
      <p:sp>
        <p:nvSpPr>
          <p:cNvPr id="9235" name="文本框 80916"/>
          <p:cNvSpPr/>
          <p:nvPr/>
        </p:nvSpPr>
        <p:spPr>
          <a:xfrm>
            <a:off x="6831012" y="2325079"/>
            <a:ext cx="57626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ea typeface="宋体" pitchFamily="2" charset="-122"/>
              </a:rPr>
              <a:t>小</a:t>
            </a:r>
          </a:p>
        </p:txBody>
      </p:sp>
      <p:sp>
        <p:nvSpPr>
          <p:cNvPr id="9236" name="文本框 80917"/>
          <p:cNvSpPr/>
          <p:nvPr/>
        </p:nvSpPr>
        <p:spPr>
          <a:xfrm>
            <a:off x="5056189" y="2893219"/>
            <a:ext cx="72072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ea typeface="宋体" pitchFamily="2" charset="-122"/>
              </a:rPr>
              <a:t>有</a:t>
            </a:r>
          </a:p>
        </p:txBody>
      </p:sp>
      <p:sp>
        <p:nvSpPr>
          <p:cNvPr id="9237" name="文本框 80918"/>
          <p:cNvSpPr/>
          <p:nvPr/>
        </p:nvSpPr>
        <p:spPr>
          <a:xfrm>
            <a:off x="487362" y="362846"/>
            <a:ext cx="582453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40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、电阻的大小由什么因素决定的？</a:t>
            </a:r>
          </a:p>
        </p:txBody>
      </p:sp>
      <p:sp>
        <p:nvSpPr>
          <p:cNvPr id="9238" name="矩形 80920"/>
          <p:cNvSpPr/>
          <p:nvPr/>
        </p:nvSpPr>
        <p:spPr>
          <a:xfrm>
            <a:off x="893762" y="961223"/>
            <a:ext cx="265430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>
                <a:latin typeface="宋体" pitchFamily="2" charset="-122"/>
                <a:ea typeface="宋体" pitchFamily="2" charset="-122"/>
              </a:rPr>
              <a:t>猜想：类比水管</a:t>
            </a:r>
          </a:p>
        </p:txBody>
      </p:sp>
      <p:pic>
        <p:nvPicPr>
          <p:cNvPr id="9239" name="图片 2097154"/>
          <p:cNvPicPr/>
          <p:nvPr/>
        </p:nvPicPr>
        <p:blipFill>
          <a:blip r:embed="rId2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081654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3" grpId="0"/>
      <p:bldP spid="9234" grpId="0"/>
      <p:bldP spid="9235" grpId="0"/>
      <p:bldP spid="92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81924"/>
          <p:cNvSpPr/>
          <p:nvPr/>
        </p:nvSpPr>
        <p:spPr>
          <a:xfrm>
            <a:off x="723900" y="214842"/>
            <a:ext cx="231298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40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、进行实验：</a:t>
            </a:r>
          </a:p>
        </p:txBody>
      </p:sp>
      <p:pic>
        <p:nvPicPr>
          <p:cNvPr id="10243" name="图片 2097154"/>
          <p:cNvPicPr/>
          <p:nvPr/>
        </p:nvPicPr>
        <p:blipFill>
          <a:blip r:embed="rId4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ontrols>
      <mc:AlternateContent xmlns:mc="http://schemas.openxmlformats.org/markup-compatibility/2006">
        <mc:Choice xmlns:v="urn:schemas-microsoft-com:vml" Requires="v">
          <p:control spid="24578" name="ShockwaveFlash1" r:id="rId2" imgW="6686640" imgH="4495680"/>
        </mc:Choice>
        <mc:Fallback>
          <p:control name="ShockwaveFlash1" r:id="rId2" imgW="6686640" imgH="4495680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0663" y="639763"/>
                  <a:ext cx="6681787" cy="45037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05786154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矩形 85040"/>
          <p:cNvSpPr/>
          <p:nvPr/>
        </p:nvSpPr>
        <p:spPr>
          <a:xfrm>
            <a:off x="323850" y="3795560"/>
            <a:ext cx="877570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>
                <a:latin typeface="宋体" pitchFamily="2" charset="-122"/>
                <a:ea typeface="宋体" pitchFamily="2" charset="-122"/>
              </a:rPr>
              <a:t>比较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3: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同种材料、粗细相同的导体，长度越长，电阻</a:t>
            </a:r>
            <a:r>
              <a:rPr lang="zh-CN" altLang="en-US" sz="2400" u="sng">
                <a:latin typeface="宋体" pitchFamily="2" charset="-122"/>
                <a:ea typeface="宋体" pitchFamily="2" charset="-122"/>
              </a:rPr>
              <a:t>     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graphicFrame>
        <p:nvGraphicFramePr>
          <p:cNvPr id="11266" name="内容占位符 85043"/>
          <p:cNvGraphicFramePr>
            <a:graphicFrameLocks noGrp="1"/>
          </p:cNvGraphicFramePr>
          <p:nvPr>
            <p:ph sz="half" idx="4294967295"/>
          </p:nvPr>
        </p:nvGraphicFramePr>
        <p:xfrm>
          <a:off x="563562" y="837092"/>
          <a:ext cx="7462838" cy="2361683"/>
        </p:xfrm>
        <a:graphic>
          <a:graphicData uri="http://schemas.openxmlformats.org/drawingml/2006/table">
            <a:tbl>
              <a:tblPr/>
              <a:tblGrid>
                <a:gridCol w="2282825"/>
                <a:gridCol w="1317625"/>
                <a:gridCol w="2459038"/>
                <a:gridCol w="1403350"/>
              </a:tblGrid>
              <a:tr h="458332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ts val="700"/>
                        </a:spcBef>
                        <a:buSzTx/>
                      </a:pPr>
                      <a:r>
                        <a:rPr lang="zh-CN" altLang="en-US" sz="2400">
                          <a:latin typeface="宋体" pitchFamily="2" charset="-122"/>
                          <a:ea typeface="宋体" pitchFamily="2" charset="-122"/>
                        </a:rPr>
                        <a:t>材料</a:t>
                      </a:r>
                    </a:p>
                  </a:txBody>
                  <a:tcPr marT="45833" marB="45833">
                    <a:lnL w="28575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ts val="700"/>
                        </a:spcBef>
                        <a:buSzTx/>
                      </a:pPr>
                      <a:r>
                        <a:rPr lang="zh-CN" altLang="en-US" sz="2400">
                          <a:latin typeface="宋体" pitchFamily="2" charset="-122"/>
                          <a:ea typeface="宋体" pitchFamily="2" charset="-122"/>
                        </a:rPr>
                        <a:t>长度</a:t>
                      </a:r>
                      <a:r>
                        <a:rPr lang="en-US" altLang="zh-CN" sz="2400">
                          <a:latin typeface="宋体" pitchFamily="2" charset="-122"/>
                          <a:ea typeface="宋体" pitchFamily="2" charset="-122"/>
                        </a:rPr>
                        <a:t>m</a:t>
                      </a:r>
                    </a:p>
                  </a:txBody>
                  <a:tcPr marT="45833" marB="4583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ts val="700"/>
                        </a:spcBef>
                        <a:buSzTx/>
                      </a:pPr>
                      <a:r>
                        <a:rPr lang="zh-CN" altLang="en-US" sz="2400">
                          <a:latin typeface="宋体" pitchFamily="2" charset="-122"/>
                          <a:ea typeface="宋体" pitchFamily="2" charset="-122"/>
                        </a:rPr>
                        <a:t>横截面积</a:t>
                      </a:r>
                      <a:r>
                        <a:rPr lang="en-US" altLang="zh-CN" sz="2400">
                          <a:latin typeface="宋体" pitchFamily="2" charset="-122"/>
                          <a:ea typeface="宋体" pitchFamily="2" charset="-122"/>
                        </a:rPr>
                        <a:t>mm</a:t>
                      </a:r>
                      <a:r>
                        <a:rPr lang="en-US" altLang="zh-CN" sz="2400" baseline="30000">
                          <a:latin typeface="宋体" pitchFamily="2" charset="-122"/>
                          <a:ea typeface="宋体" pitchFamily="2" charset="-122"/>
                        </a:rPr>
                        <a:t>2</a:t>
                      </a:r>
                    </a:p>
                  </a:txBody>
                  <a:tcPr marT="45833" marB="4583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ts val="700"/>
                        </a:spcBef>
                        <a:buSzTx/>
                      </a:pPr>
                      <a:r>
                        <a:rPr lang="zh-CN" altLang="en-US" sz="2400">
                          <a:latin typeface="宋体" pitchFamily="2" charset="-122"/>
                          <a:ea typeface="宋体" pitchFamily="2" charset="-122"/>
                        </a:rPr>
                        <a:t>电流</a:t>
                      </a:r>
                      <a:r>
                        <a:rPr lang="en-US" altLang="zh-CN" sz="2400">
                          <a:latin typeface="宋体" pitchFamily="2" charset="-122"/>
                          <a:ea typeface="宋体" pitchFamily="2" charset="-122"/>
                        </a:rPr>
                        <a:t>mA</a:t>
                      </a:r>
                    </a:p>
                  </a:txBody>
                  <a:tcPr marT="45833" marB="45833">
                    <a:lnL w="127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458332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eaLnBrk="0" hangingPunct="0">
                        <a:spcBef>
                          <a:spcPts val="700"/>
                        </a:spcBef>
                        <a:buSzTx/>
                      </a:pPr>
                      <a:r>
                        <a:rPr lang="zh-CN" altLang="en-US" sz="2400">
                          <a:latin typeface="宋体" pitchFamily="2" charset="-122"/>
                          <a:ea typeface="宋体" pitchFamily="2" charset="-122"/>
                        </a:rPr>
                        <a:t>  </a:t>
                      </a:r>
                      <a:r>
                        <a:rPr lang="en-US" altLang="zh-CN" sz="2400">
                          <a:latin typeface="宋体" pitchFamily="2" charset="-122"/>
                          <a:ea typeface="宋体" pitchFamily="2" charset="-122"/>
                        </a:rPr>
                        <a:t>1.</a:t>
                      </a:r>
                      <a:r>
                        <a:rPr lang="zh-CN" altLang="en-US" sz="2400">
                          <a:latin typeface="宋体" pitchFamily="2" charset="-122"/>
                          <a:ea typeface="宋体" pitchFamily="2" charset="-122"/>
                        </a:rPr>
                        <a:t>锰铜 </a:t>
                      </a:r>
                    </a:p>
                  </a:txBody>
                  <a:tcPr marT="45833" marB="45833">
                    <a:lnL w="28575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ts val="700"/>
                        </a:spcBef>
                        <a:buSzTx/>
                      </a:pPr>
                      <a:r>
                        <a:rPr lang="en-US" altLang="zh-CN" sz="2400">
                          <a:latin typeface="宋体" pitchFamily="2" charset="-122"/>
                          <a:ea typeface="宋体" pitchFamily="2" charset="-122"/>
                        </a:rPr>
                        <a:t>1</a:t>
                      </a:r>
                    </a:p>
                  </a:txBody>
                  <a:tcPr marT="45833" marB="4583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ts val="700"/>
                        </a:spcBef>
                        <a:buSzTx/>
                      </a:pPr>
                      <a:r>
                        <a:rPr lang="en-US" altLang="zh-CN" sz="2400">
                          <a:latin typeface="宋体" pitchFamily="2" charset="-122"/>
                          <a:ea typeface="宋体" pitchFamily="2" charset="-122"/>
                        </a:rPr>
                        <a:t>0.1</a:t>
                      </a:r>
                      <a:endParaRPr lang="en-US" altLang="zh-CN" sz="2400" baseline="3000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ts val="700"/>
                        </a:spcBef>
                        <a:buSzTx/>
                      </a:pPr>
                      <a:endParaRPr lang="zh-CN" altLang="en-US" sz="240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458332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ts val="700"/>
                        </a:spcBef>
                        <a:buSzTx/>
                      </a:pPr>
                      <a:r>
                        <a:rPr lang="en-US" altLang="zh-CN" sz="2400">
                          <a:latin typeface="宋体" pitchFamily="2" charset="-122"/>
                          <a:ea typeface="宋体" pitchFamily="2" charset="-122"/>
                        </a:rPr>
                        <a:t>2.</a:t>
                      </a:r>
                      <a:r>
                        <a:rPr lang="zh-CN" altLang="en-US" sz="2400">
                          <a:latin typeface="宋体" pitchFamily="2" charset="-122"/>
                          <a:ea typeface="宋体" pitchFamily="2" charset="-122"/>
                        </a:rPr>
                        <a:t>镍铬合金</a:t>
                      </a:r>
                    </a:p>
                  </a:txBody>
                  <a:tcPr marT="45833" marB="45833">
                    <a:lnL w="28575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ts val="700"/>
                        </a:spcBef>
                        <a:buSzTx/>
                      </a:pPr>
                      <a:r>
                        <a:rPr lang="en-US" altLang="zh-CN" sz="2400">
                          <a:latin typeface="宋体" pitchFamily="2" charset="-122"/>
                          <a:ea typeface="宋体" pitchFamily="2" charset="-122"/>
                        </a:rPr>
                        <a:t>1</a:t>
                      </a:r>
                    </a:p>
                  </a:txBody>
                  <a:tcPr marT="45833" marB="4583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ts val="700"/>
                        </a:spcBef>
                        <a:buSzTx/>
                      </a:pPr>
                      <a:r>
                        <a:rPr lang="en-US" altLang="zh-CN" sz="2400">
                          <a:latin typeface="宋体" pitchFamily="2" charset="-122"/>
                          <a:ea typeface="宋体" pitchFamily="2" charset="-122"/>
                        </a:rPr>
                        <a:t>0.1</a:t>
                      </a:r>
                      <a:endParaRPr lang="en-US" altLang="zh-CN" sz="2400" baseline="3000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ts val="700"/>
                        </a:spcBef>
                        <a:buSzTx/>
                      </a:pPr>
                      <a:endParaRPr lang="zh-CN" altLang="en-US" sz="240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458332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ts val="700"/>
                        </a:spcBef>
                        <a:buSzTx/>
                      </a:pPr>
                      <a:r>
                        <a:rPr lang="en-US" altLang="zh-CN" sz="2400">
                          <a:latin typeface="宋体" pitchFamily="2" charset="-122"/>
                          <a:ea typeface="宋体" pitchFamily="2" charset="-122"/>
                        </a:rPr>
                        <a:t>3.</a:t>
                      </a:r>
                      <a:r>
                        <a:rPr lang="zh-CN" altLang="en-US" sz="2400">
                          <a:latin typeface="宋体" pitchFamily="2" charset="-122"/>
                          <a:ea typeface="宋体" pitchFamily="2" charset="-122"/>
                        </a:rPr>
                        <a:t>镍铬合金</a:t>
                      </a:r>
                    </a:p>
                  </a:txBody>
                  <a:tcPr marT="45833" marB="45833">
                    <a:lnL w="28575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ts val="700"/>
                        </a:spcBef>
                        <a:buSzTx/>
                      </a:pPr>
                      <a:r>
                        <a:rPr lang="en-US" altLang="zh-CN" sz="2400">
                          <a:latin typeface="宋体" pitchFamily="2" charset="-122"/>
                          <a:ea typeface="宋体" pitchFamily="2" charset="-122"/>
                        </a:rPr>
                        <a:t>0.5</a:t>
                      </a:r>
                    </a:p>
                  </a:txBody>
                  <a:tcPr marT="45833" marB="4583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ts val="700"/>
                        </a:spcBef>
                        <a:buSzTx/>
                      </a:pPr>
                      <a:r>
                        <a:rPr lang="en-US" altLang="zh-CN" sz="2400">
                          <a:latin typeface="宋体" pitchFamily="2" charset="-122"/>
                          <a:ea typeface="宋体" pitchFamily="2" charset="-122"/>
                        </a:rPr>
                        <a:t>0.1</a:t>
                      </a:r>
                      <a:endParaRPr lang="en-US" altLang="zh-CN" sz="2400" baseline="3000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ts val="700"/>
                        </a:spcBef>
                        <a:buSzTx/>
                      </a:pPr>
                      <a:endParaRPr lang="zh-CN" altLang="en-US" sz="240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528355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ts val="700"/>
                        </a:spcBef>
                        <a:buSzTx/>
                      </a:pPr>
                      <a:r>
                        <a:rPr lang="en-US" altLang="zh-CN" sz="2400">
                          <a:latin typeface="宋体" pitchFamily="2" charset="-122"/>
                          <a:ea typeface="宋体" pitchFamily="2" charset="-122"/>
                        </a:rPr>
                        <a:t>4.</a:t>
                      </a:r>
                      <a:r>
                        <a:rPr lang="zh-CN" altLang="en-US" sz="2400">
                          <a:latin typeface="宋体" pitchFamily="2" charset="-122"/>
                          <a:ea typeface="宋体" pitchFamily="2" charset="-122"/>
                        </a:rPr>
                        <a:t>镍铬合金</a:t>
                      </a:r>
                    </a:p>
                  </a:txBody>
                  <a:tcPr marT="45833" marB="45833">
                    <a:lnL w="28575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ts val="700"/>
                        </a:spcBef>
                        <a:buSzTx/>
                      </a:pPr>
                      <a:r>
                        <a:rPr lang="en-US" altLang="zh-CN" sz="2400">
                          <a:latin typeface="宋体" pitchFamily="2" charset="-122"/>
                          <a:ea typeface="宋体" pitchFamily="2" charset="-122"/>
                        </a:rPr>
                        <a:t>1</a:t>
                      </a:r>
                    </a:p>
                  </a:txBody>
                  <a:tcPr marT="45833" marB="4583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ts val="700"/>
                        </a:spcBef>
                        <a:buSzTx/>
                      </a:pPr>
                      <a:r>
                        <a:rPr lang="en-US" altLang="zh-CN" sz="2400">
                          <a:latin typeface="宋体" pitchFamily="2" charset="-122"/>
                          <a:ea typeface="宋体" pitchFamily="2" charset="-122"/>
                        </a:rPr>
                        <a:t>0.2</a:t>
                      </a:r>
                      <a:endParaRPr lang="en-US" altLang="zh-CN" sz="2400" baseline="3000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en-US" altLang="en-US" sz="1800" b="1" i="0" u="none" baseline="0">
                          <a:solidFill>
                            <a:schemeClr val="tx1"/>
                          </a:solidFill>
                          <a:latin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ts val="700"/>
                        </a:spcBef>
                        <a:buSzTx/>
                      </a:pPr>
                      <a:endParaRPr lang="zh-CN" altLang="en-US" sz="240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1298" name="矩形 85028"/>
          <p:cNvSpPr/>
          <p:nvPr/>
        </p:nvSpPr>
        <p:spPr>
          <a:xfrm>
            <a:off x="6780213" y="1262004"/>
            <a:ext cx="93662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en-US" altLang="zh-CN" sz="24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2.5</a:t>
            </a:r>
          </a:p>
        </p:txBody>
      </p:sp>
      <p:sp>
        <p:nvSpPr>
          <p:cNvPr id="11299" name="矩形 85029"/>
          <p:cNvSpPr/>
          <p:nvPr/>
        </p:nvSpPr>
        <p:spPr>
          <a:xfrm>
            <a:off x="6781800" y="1723517"/>
            <a:ext cx="100806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en-US" altLang="zh-CN" sz="24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1.5</a:t>
            </a:r>
          </a:p>
        </p:txBody>
      </p:sp>
      <p:sp>
        <p:nvSpPr>
          <p:cNvPr id="11300" name="矩形 85030"/>
          <p:cNvSpPr/>
          <p:nvPr/>
        </p:nvSpPr>
        <p:spPr>
          <a:xfrm>
            <a:off x="6815139" y="2126150"/>
            <a:ext cx="93662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en-US" altLang="zh-CN" sz="24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2.5</a:t>
            </a:r>
          </a:p>
        </p:txBody>
      </p:sp>
      <p:sp>
        <p:nvSpPr>
          <p:cNvPr id="11301" name="矩形 85031"/>
          <p:cNvSpPr/>
          <p:nvPr/>
        </p:nvSpPr>
        <p:spPr>
          <a:xfrm>
            <a:off x="6946900" y="2660870"/>
            <a:ext cx="69691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en-US" altLang="zh-CN" sz="24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3</a:t>
            </a:r>
          </a:p>
        </p:txBody>
      </p:sp>
      <p:sp>
        <p:nvSpPr>
          <p:cNvPr id="11302" name="矩形 85036"/>
          <p:cNvSpPr/>
          <p:nvPr/>
        </p:nvSpPr>
        <p:spPr>
          <a:xfrm>
            <a:off x="336550" y="3361099"/>
            <a:ext cx="616585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>
                <a:latin typeface="宋体" pitchFamily="2" charset="-122"/>
                <a:ea typeface="宋体" pitchFamily="2" charset="-122"/>
              </a:rPr>
              <a:t>比较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2: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导体的电阻跟导体的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______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有关。</a:t>
            </a:r>
          </a:p>
        </p:txBody>
      </p:sp>
      <p:sp>
        <p:nvSpPr>
          <p:cNvPr id="11303" name="矩形 85037"/>
          <p:cNvSpPr/>
          <p:nvPr/>
        </p:nvSpPr>
        <p:spPr>
          <a:xfrm>
            <a:off x="7875588" y="3774871"/>
            <a:ext cx="122396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越大</a:t>
            </a:r>
          </a:p>
        </p:txBody>
      </p:sp>
      <p:sp>
        <p:nvSpPr>
          <p:cNvPr id="11304" name="矩形 85038"/>
          <p:cNvSpPr/>
          <p:nvPr/>
        </p:nvSpPr>
        <p:spPr>
          <a:xfrm>
            <a:off x="4652962" y="3338819"/>
            <a:ext cx="136683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材料</a:t>
            </a:r>
          </a:p>
        </p:txBody>
      </p:sp>
      <p:sp>
        <p:nvSpPr>
          <p:cNvPr id="11305" name="矩形 85041"/>
          <p:cNvSpPr/>
          <p:nvPr/>
        </p:nvSpPr>
        <p:spPr>
          <a:xfrm>
            <a:off x="323850" y="4245934"/>
            <a:ext cx="882015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>
                <a:latin typeface="宋体" pitchFamily="2" charset="-122"/>
                <a:ea typeface="宋体" pitchFamily="2" charset="-122"/>
              </a:rPr>
              <a:t>比较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4: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同种材料、长度相同的导体，横截面越大，电阻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___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11306" name="矩形 85042"/>
          <p:cNvSpPr/>
          <p:nvPr/>
        </p:nvSpPr>
        <p:spPr>
          <a:xfrm>
            <a:off x="8134351" y="4239568"/>
            <a:ext cx="98742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越小</a:t>
            </a:r>
          </a:p>
        </p:txBody>
      </p:sp>
      <p:sp>
        <p:nvSpPr>
          <p:cNvPr id="11307" name="文本框 85044"/>
          <p:cNvSpPr/>
          <p:nvPr/>
        </p:nvSpPr>
        <p:spPr>
          <a:xfrm>
            <a:off x="609600" y="248263"/>
            <a:ext cx="299085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1" i="0" u="none" baseline="0">
                <a:solidFill>
                  <a:schemeClr val="tx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40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、得出结论：</a:t>
            </a:r>
          </a:p>
        </p:txBody>
      </p:sp>
      <p:pic>
        <p:nvPicPr>
          <p:cNvPr id="11308" name="图片 2097154"/>
          <p:cNvPicPr/>
          <p:nvPr/>
        </p:nvPicPr>
        <p:blipFill>
          <a:blip r:embed="rId2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40159102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03" grpId="0"/>
      <p:bldP spid="11304" grpId="0"/>
      <p:bldP spid="1130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3077</Words>
  <Application>Microsoft Office PowerPoint</Application>
  <PresentationFormat>全屏显示(16:9)</PresentationFormat>
  <Paragraphs>262</Paragraphs>
  <Slides>30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Office 主题</vt:lpstr>
      <vt:lpstr>Equation.DSMT4</vt:lpstr>
      <vt:lpstr>Bitmap 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10</cp:revision>
  <dcterms:created xsi:type="dcterms:W3CDTF">2021-01-02T10:52:16Z</dcterms:created>
  <dcterms:modified xsi:type="dcterms:W3CDTF">2021-01-02T12:20:58Z</dcterms:modified>
</cp:coreProperties>
</file>