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png" ContentType="image/png"/>
  <Default Extension="bmp" ContentType="image/bmp"/>
  <Default Extension="gif" ContentType="image/gi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commentAuthors.xml" ContentType="application/vnd.openxmlformats-officedocument.presentationml.commentAuthor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415" r:id="rId4"/>
    <p:sldId id="287" r:id="rId5"/>
    <p:sldId id="258" r:id="rId6"/>
    <p:sldId id="259" r:id="rId7"/>
    <p:sldId id="260" r:id="rId8"/>
    <p:sldId id="290" r:id="rId9"/>
    <p:sldId id="263" r:id="rId10"/>
    <p:sldId id="275" r:id="rId11"/>
    <p:sldId id="288" r:id="rId12"/>
    <p:sldId id="289" r:id="rId13"/>
    <p:sldId id="291" r:id="rId14"/>
    <p:sldId id="274" r:id="rId15"/>
    <p:sldId id="265" r:id="rId16"/>
    <p:sldId id="273" r:id="rId17"/>
    <p:sldId id="266" r:id="rId18"/>
    <p:sldId id="292" r:id="rId19"/>
    <p:sldId id="267" r:id="rId20"/>
    <p:sldId id="293" r:id="rId21"/>
    <p:sldId id="294" r:id="rId22"/>
    <p:sldId id="295" r:id="rId23"/>
    <p:sldId id="296" r:id="rId24"/>
    <p:sldId id="297" r:id="rId25"/>
    <p:sldId id="277" r:id="rId26"/>
    <p:sldId id="367" r:id="rId27"/>
    <p:sldId id="278" r:id="rId28"/>
    <p:sldId id="369" r:id="rId29"/>
    <p:sldId id="282" r:id="rId30"/>
    <p:sldId id="285" r:id="rId31"/>
    <p:sldId id="283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Pueschner, Franziska {FA~Shanghai}" initials="P" lastIdx="0" clrIdx="0"/>
  <p:cmAuthor id="3" name="www.xkb1.com" initials="w" lastIdx="0" clrIdx="1"/>
  <p:cmAuthor id="4" name="lenovo" initials="l" lastIdx="0" clrIdx="0"/>
  <p:cmAuthor id="5" name="杜B格小生" initials="杜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8000"/>
    <a:srgbClr val="99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14853"/>
    <p:restoredTop sz="90929"/>
  </p:normalViewPr>
  <p:slideViewPr>
    <p:cSldViewPr showGuides="1">
      <p:cViewPr varScale="1">
        <p:scale>
          <a:sx n="89" d="100"/>
          <a:sy n="89" d="100"/>
        </p:scale>
        <p:origin x="-1062" y="-102"/>
      </p:cViewPr>
      <p:guideLst>
        <p:guide orient="horz" pos="219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18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activeX/_rels/activeX1.xml.rels>&#65279;<?xml version="1.0" encoding="utf-8" standalone="yes"?><Relationships xmlns="http://schemas.openxmlformats.org/package/2006/relationships"><Relationship Id="rId1" Type="http://schemas.microsoft.com/office/2006/relationships/activeXControlBinary" Target="activeX1.bin" /></Relationships>
</file>

<file path=ppt/activeX/activeX1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3.pn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10" name="页眉占位符 6860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u="none"/>
          </a:p>
        </p:txBody>
      </p:sp>
      <p:sp>
        <p:nvSpPr>
          <p:cNvPr id="68611" name="日期占位符 686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u="none"/>
          </a:p>
        </p:txBody>
      </p:sp>
      <p:sp>
        <p:nvSpPr>
          <p:cNvPr id="68612" name="幻灯片图像占位符 6861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613" name="文本占位符 6861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8614" name="页脚占位符 6861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u="none"/>
          </a:p>
        </p:txBody>
      </p:sp>
      <p:sp>
        <p:nvSpPr>
          <p:cNvPr id="68615" name="灯片编号占位符 6861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u="none"/>
              <a:t/>
            </a:fld>
            <a:endParaRPr lang="zh-CN" altLang="en-US" sz="1200" u="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pPr fontAlgn="base"/>
            <a:r>
              <a:rPr lang="zh-CN" altLang="en-US" sz="2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3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3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12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12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z="11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z="11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image" Target="../media/image1.jpe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Documents and Settings\Administrator\桌面\34.jpg"/>
          <p:cNvPicPr>
            <a:picLocks noChangeAspect="1"/>
          </p:cNvPicPr>
          <p:nvPr/>
        </p:nvPicPr>
        <p:blipFill>
          <a:blip r:embed="rId26"/>
          <a:srcRect l="39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/>
            <a:r>
              <a:rPr lang="zh-CN" altLang="en-US" sz="15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8" name="文本占位符 2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indent="-285750" fontAlgn="base"/>
            <a:r>
              <a:rPr lang="zh-CN" altLang="en-US" sz="1575" strike="noStrike" noProof="1"/>
              <a:t>第二级</a:t>
            </a:r>
            <a:endParaRPr lang="zh-CN" altLang="en-US" strike="noStrike" noProof="1"/>
          </a:p>
          <a:p>
            <a:pPr lvl="2" indent="-228600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indent="-228600" fontAlgn="base"/>
            <a:r>
              <a:rPr lang="zh-CN" altLang="en-US" sz="1125" strike="noStrike" noProof="1"/>
              <a:t>第四级</a:t>
            </a:r>
            <a:endParaRPr lang="zh-CN" altLang="en-US" strike="noStrike" noProof="1"/>
          </a:p>
          <a:p>
            <a:pPr lvl="4" indent="-228600" fontAlgn="base"/>
            <a:r>
              <a:rPr lang="zh-CN" altLang="en-US" sz="11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675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675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675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75">
          <a:solidFill>
            <a:srgbClr val="602E0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9pPr>
    </p:titleStyle>
    <p:bodyStyle>
      <a:lvl1pPr marL="193040" indent="-19304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8465" indent="-160655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575">
          <a:solidFill>
            <a:schemeClr val="tx1"/>
          </a:solidFill>
          <a:latin typeface="+mn-lt"/>
          <a:ea typeface="+mn-ea"/>
        </a:defRPr>
      </a:lvl2pPr>
      <a:lvl3pPr marL="6432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350">
          <a:solidFill>
            <a:schemeClr val="tx1"/>
          </a:solidFill>
          <a:latin typeface="+mn-lt"/>
          <a:ea typeface="+mn-ea"/>
        </a:defRPr>
      </a:lvl3pPr>
      <a:lvl4pPr marL="9004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125">
          <a:solidFill>
            <a:schemeClr val="tx1"/>
          </a:solidFill>
          <a:latin typeface="+mn-lt"/>
          <a:ea typeface="+mn-ea"/>
        </a:defRPr>
      </a:lvl4pPr>
      <a:lvl5pPr marL="11576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5pPr>
      <a:lvl6pPr marL="141478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9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91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63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w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bm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Relationship Id="rId3" Type="http://schemas.openxmlformats.org/officeDocument/2006/relationships/image" Target="../media/image1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Relationship Id="rId3" Type="http://schemas.openxmlformats.org/officeDocument/2006/relationships/image" Target="../media/image18.png" /><Relationship Id="rId4" Type="http://schemas.openxmlformats.org/officeDocument/2006/relationships/image" Target="../media/image21.gi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package" Target="../embeddings/oleObject1.bin" TargetMode="Internal" /><Relationship Id="rId3" Type="http://schemas.openxmlformats.org/officeDocument/2006/relationships/image" Target="../media/image3.png" /><Relationship Id="rId4" Type="http://schemas.openxmlformats.org/officeDocument/2006/relationships/package" Target="../embeddings/oleObject2.bin" TargetMode="Internal" /><Relationship Id="rId5" Type="http://schemas.openxmlformats.org/officeDocument/2006/relationships/image" Target="../media/image4.png" /><Relationship Id="rId6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package" Target="../embeddings/oleObject3.bin" TargetMode="Internal" /><Relationship Id="rId3" Type="http://schemas.openxmlformats.org/officeDocument/2006/relationships/image" Target="../media/image4.png" /><Relationship Id="rId4" Type="http://schemas.openxmlformats.org/officeDocument/2006/relationships/package" Target="../embeddings/oleObject4.bin" TargetMode="Internal" /><Relationship Id="rId5" Type="http://schemas.openxmlformats.org/officeDocument/2006/relationships/image" Target="../media/image3.png" /><Relationship Id="rId6" Type="http://schemas.openxmlformats.org/officeDocument/2006/relationships/vmlDrawing" Target="../drawings/vmlDrawing2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ontrol" Target="../activeX/activeX1.xml" /><Relationship Id="rId3" Type="http://schemas.openxmlformats.org/officeDocument/2006/relationships/image" Target="../media/image5.wmf" /><Relationship Id="rId4" Type="http://schemas.openxmlformats.org/officeDocument/2006/relationships/vmlDrawing" Target="../drawings/vmlDrawing3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矩形 1"/>
          <p:cNvSpPr/>
          <p:nvPr/>
        </p:nvSpPr>
        <p:spPr>
          <a:xfrm>
            <a:off x="682625" y="3419475"/>
            <a:ext cx="80613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 fontAlgn="base">
              <a:spcBef>
                <a:spcPct val="50000"/>
              </a:spcBef>
            </a:pPr>
            <a:r>
              <a:rPr lang="zh-CN" altLang="en-US" sz="4800" strike="noStrike" noProof="1">
                <a:latin typeface="微软雅黑"/>
                <a:ea typeface="微软雅黑"/>
                <a:cs typeface="+mn-cs"/>
              </a:rPr>
              <a:t>章末复习</a:t>
            </a:r>
          </a:p>
        </p:txBody>
      </p:sp>
      <p:sp>
        <p:nvSpPr>
          <p:cNvPr id="3074" name="矩形 2"/>
          <p:cNvSpPr/>
          <p:nvPr/>
        </p:nvSpPr>
        <p:spPr>
          <a:xfrm>
            <a:off x="0" y="1773238"/>
            <a:ext cx="9144000" cy="922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5400">
                <a:latin typeface="微软雅黑"/>
                <a:ea typeface="微软雅黑"/>
              </a:rPr>
              <a:t>第五章  透镜及其应用</a:t>
            </a:r>
          </a:p>
        </p:txBody>
      </p:sp>
      <p:sp>
        <p:nvSpPr>
          <p:cNvPr id="3075" name="矩形 3"/>
          <p:cNvSpPr/>
          <p:nvPr/>
        </p:nvSpPr>
        <p:spPr>
          <a:xfrm>
            <a:off x="225425" y="598488"/>
            <a:ext cx="6391275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义 务 教 育 教 科 书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物理 八年级 上册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文本框 58369"/>
          <p:cNvSpPr txBox="1"/>
          <p:nvPr/>
        </p:nvSpPr>
        <p:spPr>
          <a:xfrm>
            <a:off x="323850" y="260350"/>
            <a:ext cx="7343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u="none">
                <a:latin typeface="Arial" panose="020b0604020202020204" pitchFamily="34" charset="0"/>
                <a:ea typeface="宋体" panose="02010600030101010101" pitchFamily="2" charset="-122"/>
              </a:rPr>
              <a:t>★凸透镜成像的两个特殊的位置：</a:t>
            </a:r>
          </a:p>
        </p:txBody>
      </p:sp>
      <p:sp>
        <p:nvSpPr>
          <p:cNvPr id="58371" name="文本框 58370"/>
          <p:cNvSpPr txBox="1"/>
          <p:nvPr/>
        </p:nvSpPr>
        <p:spPr>
          <a:xfrm>
            <a:off x="395288" y="1052513"/>
            <a:ext cx="7993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不能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成像的位置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en-US" altLang="zh-CN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</a:p>
        </p:txBody>
      </p:sp>
      <p:sp>
        <p:nvSpPr>
          <p:cNvPr id="58372" name="文本框 58371"/>
          <p:cNvSpPr txBox="1"/>
          <p:nvPr/>
        </p:nvSpPr>
        <p:spPr>
          <a:xfrm>
            <a:off x="395288" y="1700213"/>
            <a:ext cx="7777162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、像与物</a:t>
            </a:r>
            <a:r>
              <a:rPr lang="zh-CN" altLang="en-US" sz="2800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等大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，倒立，实象，</a:t>
            </a:r>
            <a:r>
              <a:rPr lang="zh-CN" altLang="en-US" sz="2800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像距等于物距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      的位置：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8373" name="矩形 58372"/>
          <p:cNvSpPr/>
          <p:nvPr/>
        </p:nvSpPr>
        <p:spPr>
          <a:xfrm>
            <a:off x="3929063" y="908050"/>
            <a:ext cx="2673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物体处在</a:t>
            </a:r>
            <a:r>
              <a:rPr lang="zh-CN" altLang="en-US" sz="2800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焦点上</a:t>
            </a:r>
          </a:p>
        </p:txBody>
      </p:sp>
      <p:sp>
        <p:nvSpPr>
          <p:cNvPr id="58374" name="矩形 58373"/>
          <p:cNvSpPr/>
          <p:nvPr/>
        </p:nvSpPr>
        <p:spPr>
          <a:xfrm>
            <a:off x="2817813" y="2276475"/>
            <a:ext cx="3740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物体处于</a:t>
            </a:r>
            <a:r>
              <a:rPr lang="zh-CN" altLang="en-US" sz="2800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两倍焦距</a:t>
            </a:r>
            <a:r>
              <a:rPr lang="zh-CN" altLang="en-US" sz="2800" b="1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位置</a:t>
            </a:r>
          </a:p>
        </p:txBody>
      </p:sp>
      <p:sp>
        <p:nvSpPr>
          <p:cNvPr id="58375" name="文本框 58374"/>
          <p:cNvSpPr txBox="1"/>
          <p:nvPr/>
        </p:nvSpPr>
        <p:spPr>
          <a:xfrm>
            <a:off x="250825" y="2852738"/>
            <a:ext cx="49704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u="none">
                <a:latin typeface="Arial" panose="020b0604020202020204" pitchFamily="34" charset="0"/>
                <a:ea typeface="宋体" panose="02010600030101010101" pitchFamily="2" charset="-122"/>
              </a:rPr>
              <a:t>★关于实象与虚象：</a:t>
            </a:r>
          </a:p>
        </p:txBody>
      </p:sp>
      <p:sp>
        <p:nvSpPr>
          <p:cNvPr id="58376" name="文本框 58375"/>
          <p:cNvSpPr txBox="1"/>
          <p:nvPr/>
        </p:nvSpPr>
        <p:spPr>
          <a:xfrm>
            <a:off x="468313" y="3357563"/>
            <a:ext cx="8424862" cy="1285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4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、实像：是由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的像，光屏放在像的位置上是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看到像的。</a:t>
            </a:r>
          </a:p>
        </p:txBody>
      </p:sp>
      <p:sp>
        <p:nvSpPr>
          <p:cNvPr id="58377" name="文本框 58376"/>
          <p:cNvSpPr txBox="1"/>
          <p:nvPr/>
        </p:nvSpPr>
        <p:spPr>
          <a:xfrm>
            <a:off x="468313" y="4581525"/>
            <a:ext cx="84248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、虚像：是光屏放在象的位置上是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看到 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像的。</a:t>
            </a:r>
          </a:p>
        </p:txBody>
      </p:sp>
      <p:sp>
        <p:nvSpPr>
          <p:cNvPr id="58378" name="矩形 58377"/>
          <p:cNvSpPr/>
          <p:nvPr/>
        </p:nvSpPr>
        <p:spPr>
          <a:xfrm>
            <a:off x="2805113" y="3481388"/>
            <a:ext cx="23288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实际光线会聚成</a:t>
            </a:r>
          </a:p>
        </p:txBody>
      </p:sp>
      <p:sp>
        <p:nvSpPr>
          <p:cNvPr id="58379" name="矩形 58378"/>
          <p:cNvSpPr/>
          <p:nvPr/>
        </p:nvSpPr>
        <p:spPr>
          <a:xfrm>
            <a:off x="1476375" y="4005263"/>
            <a:ext cx="14382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可以</a:t>
            </a:r>
          </a:p>
        </p:txBody>
      </p:sp>
      <p:sp>
        <p:nvSpPr>
          <p:cNvPr id="58380" name="矩形 58379"/>
          <p:cNvSpPr/>
          <p:nvPr/>
        </p:nvSpPr>
        <p:spPr>
          <a:xfrm>
            <a:off x="6227763" y="4581525"/>
            <a:ext cx="12969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zh-CN" altLang="en-US" sz="2800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不可以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583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1"/>
      <p:bldP spid="58372" grpId="2"/>
      <p:bldP spid="58373" grpId="3"/>
      <p:bldP spid="58374" grpId="4"/>
      <p:bldP spid="58375" grpId="5"/>
      <p:bldP spid="58376" grpId="6"/>
      <p:bldP spid="58377" grpId="7"/>
      <p:bldP spid="58378" grpId="8"/>
      <p:bldP spid="58379" grpId="9"/>
      <p:bldP spid="58380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文本框 60417"/>
          <p:cNvSpPr txBox="1"/>
          <p:nvPr/>
        </p:nvSpPr>
        <p:spPr>
          <a:xfrm>
            <a:off x="304800" y="762000"/>
            <a:ext cx="853440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小明利用光具座、凸透镜（焦距为</a:t>
            </a: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10cm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）、蜡烛、火柴、光屏，做“探究凸透镜成像规律”的实验。</a:t>
            </a:r>
          </a:p>
          <a:p>
            <a:pPr lvl="0">
              <a:buClr>
                <a:srgbClr val="000000"/>
              </a:buClr>
            </a:pP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光具座上有</a:t>
            </a:r>
            <a:r>
              <a:rPr lang="en-US" altLang="zh-CN" b="1" i="1" u="none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b="1" i="1" u="none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b="1" i="1" u="none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i="1" u="none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b="1" i="1" u="none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三个滑块用于放置凸透镜、光屏或蜡烛（如下左图），其中在</a:t>
            </a:r>
            <a:r>
              <a:rPr lang="en-US" altLang="zh-CN" b="1" i="1" u="none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上应放置：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>
              <a:buClr>
                <a:srgbClr val="000000"/>
              </a:buClr>
            </a:pP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实验中发现光屏上成像如上右图，你认为造成这种现象的原因是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    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>
              <a:buClr>
                <a:srgbClr val="000000"/>
              </a:buClr>
            </a:pP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(3)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观察并记录凸透镜成像的情况时，应测量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>
              <a:buClr>
                <a:srgbClr val="000000"/>
              </a:buClr>
            </a:pP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(4)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将蜡烛放在距凸透镜</a:t>
            </a: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16cm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处，前后移动光屏，小明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（填“能”或“不能”）在光屏上看到清晰的像。</a:t>
            </a:r>
          </a:p>
          <a:p>
            <a:pPr lvl="0">
              <a:buClr>
                <a:srgbClr val="000000"/>
              </a:buClr>
            </a:pPr>
            <a:r>
              <a:rPr lang="en-US" altLang="zh-CN" b="1" u="none">
                <a:latin typeface="Arial" panose="020b0604020202020204" pitchFamily="34" charset="0"/>
                <a:ea typeface="宋体" panose="02010600030101010101" pitchFamily="2" charset="-122"/>
              </a:rPr>
              <a:t>(5)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接着小明用不透光的纸板遮挡住凸透镜的上半边，然后前后移动光屏，他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（填“能”或“不能”）在光屏上看到完整的像。</a:t>
            </a:r>
          </a:p>
          <a:p>
            <a:pPr lvl="0">
              <a:buClr>
                <a:srgbClr val="000000"/>
              </a:buClr>
            </a:pPr>
            <a:endParaRPr lang="zh-CN" altLang="en-US" u="none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19" name="图片 60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4868863"/>
            <a:ext cx="6629400" cy="2122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文本框 60419"/>
          <p:cNvSpPr txBox="1"/>
          <p:nvPr/>
        </p:nvSpPr>
        <p:spPr>
          <a:xfrm>
            <a:off x="0" y="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中考演练</a:t>
            </a:r>
          </a:p>
        </p:txBody>
      </p:sp>
      <p:sp>
        <p:nvSpPr>
          <p:cNvPr id="60421" name="文本框 60420"/>
          <p:cNvSpPr txBox="1"/>
          <p:nvPr/>
        </p:nvSpPr>
        <p:spPr>
          <a:xfrm>
            <a:off x="5334000" y="18288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凸透镜</a:t>
            </a:r>
          </a:p>
        </p:txBody>
      </p:sp>
      <p:sp>
        <p:nvSpPr>
          <p:cNvPr id="60422" name="文本框 60421"/>
          <p:cNvSpPr txBox="1"/>
          <p:nvPr/>
        </p:nvSpPr>
        <p:spPr>
          <a:xfrm>
            <a:off x="1371600" y="2590800"/>
            <a:ext cx="6934200" cy="868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烛焰、凸透镜、光屏三者中心不在同一高度上</a:t>
            </a:r>
            <a:r>
              <a:rPr lang="zh-CN" altLang="en-US" sz="1800" b="1" u="none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endParaRPr lang="zh-CN" altLang="en-US" sz="1800" u="none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3" name="文本框 60422"/>
          <p:cNvSpPr txBox="1"/>
          <p:nvPr/>
        </p:nvSpPr>
        <p:spPr>
          <a:xfrm>
            <a:off x="6248400" y="2924175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物距</a:t>
            </a:r>
          </a:p>
        </p:txBody>
      </p:sp>
      <p:sp>
        <p:nvSpPr>
          <p:cNvPr id="60424" name="文本框 60423"/>
          <p:cNvSpPr txBox="1"/>
          <p:nvPr/>
        </p:nvSpPr>
        <p:spPr>
          <a:xfrm>
            <a:off x="7239000" y="2924175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像距</a:t>
            </a:r>
          </a:p>
        </p:txBody>
      </p:sp>
      <p:sp>
        <p:nvSpPr>
          <p:cNvPr id="60425" name="文本框 60424"/>
          <p:cNvSpPr txBox="1"/>
          <p:nvPr/>
        </p:nvSpPr>
        <p:spPr>
          <a:xfrm>
            <a:off x="7620000" y="3284538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60426" name="文本框 60425"/>
          <p:cNvSpPr txBox="1"/>
          <p:nvPr/>
        </p:nvSpPr>
        <p:spPr>
          <a:xfrm>
            <a:off x="2209800" y="43434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1"/>
      <p:bldP spid="60423" grpId="2"/>
      <p:bldP spid="60424" grpId="3"/>
      <p:bldP spid="60425" grpId="4"/>
      <p:bldP spid="60426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2" name="矩形 22531"/>
          <p:cNvSpPr/>
          <p:nvPr/>
        </p:nvSpPr>
        <p:spPr>
          <a:xfrm>
            <a:off x="0" y="106363"/>
            <a:ext cx="9144000" cy="6707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</a:t>
            </a:r>
            <a:r>
              <a:rPr lang="zh-CN" altLang="en-US" sz="36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练习二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一、为了研究凸透镜成像的规律,应使烛焰、____、   和____的中心大致在同一高度 上 , 目的是</a:t>
            </a:r>
            <a:endParaRPr lang="zh-CN" altLang="en-US" sz="3200" b="1" u="sng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。假设凸透镜的焦距是10</a:t>
            </a: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cm,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1.当烛焰离凸透镜30</a:t>
            </a: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时,在光屏上会看到___、___、___像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2.当烛焰离凸透镜15</a:t>
            </a: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时,在光屏上会看到___、___、___像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3.当烛焰离凸透镜8</a:t>
            </a: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时,在光屏上不会看到像,但透过凸透镜能看到一个____、_____、____像</a:t>
            </a:r>
          </a:p>
          <a:p>
            <a:pPr lvl="0">
              <a:spcBef>
                <a:spcPct val="50000"/>
              </a:spcBef>
            </a:pPr>
            <a:endParaRPr lang="en-US" altLang="zh-CN" sz="2000" b="1" u="none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7924800" y="9144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透镜</a:t>
            </a:r>
          </a:p>
        </p:txBody>
      </p:sp>
      <p:sp>
        <p:nvSpPr>
          <p:cNvPr id="22534" name="文本框 22533"/>
          <p:cNvSpPr txBox="1"/>
          <p:nvPr/>
        </p:nvSpPr>
        <p:spPr>
          <a:xfrm>
            <a:off x="457200" y="1447800"/>
            <a:ext cx="8540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光屏</a:t>
            </a:r>
          </a:p>
        </p:txBody>
      </p:sp>
      <p:sp>
        <p:nvSpPr>
          <p:cNvPr id="22535" name="文本框 22534"/>
          <p:cNvSpPr txBox="1"/>
          <p:nvPr/>
        </p:nvSpPr>
        <p:spPr>
          <a:xfrm>
            <a:off x="7467600" y="28956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22536" name="文本框 22535"/>
          <p:cNvSpPr txBox="1"/>
          <p:nvPr/>
        </p:nvSpPr>
        <p:spPr>
          <a:xfrm>
            <a:off x="0" y="3429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缩小</a:t>
            </a:r>
          </a:p>
        </p:txBody>
      </p:sp>
      <p:sp>
        <p:nvSpPr>
          <p:cNvPr id="22537" name="文本框 22536"/>
          <p:cNvSpPr txBox="1"/>
          <p:nvPr/>
        </p:nvSpPr>
        <p:spPr>
          <a:xfrm>
            <a:off x="1143000" y="34290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</a:t>
            </a:r>
          </a:p>
        </p:txBody>
      </p:sp>
      <p:sp>
        <p:nvSpPr>
          <p:cNvPr id="22538" name="文本框 22537"/>
          <p:cNvSpPr txBox="1"/>
          <p:nvPr/>
        </p:nvSpPr>
        <p:spPr>
          <a:xfrm>
            <a:off x="7467600" y="41148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22539" name="文本框 22538"/>
          <p:cNvSpPr txBox="1"/>
          <p:nvPr/>
        </p:nvSpPr>
        <p:spPr>
          <a:xfrm>
            <a:off x="0" y="4572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放大</a:t>
            </a:r>
          </a:p>
        </p:txBody>
      </p:sp>
      <p:sp>
        <p:nvSpPr>
          <p:cNvPr id="22540" name="文本框 22539"/>
          <p:cNvSpPr txBox="1"/>
          <p:nvPr/>
        </p:nvSpPr>
        <p:spPr>
          <a:xfrm>
            <a:off x="1066800" y="45720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</a:t>
            </a:r>
          </a:p>
        </p:txBody>
      </p:sp>
      <p:sp>
        <p:nvSpPr>
          <p:cNvPr id="22541" name="文本框 22540"/>
          <p:cNvSpPr txBox="1"/>
          <p:nvPr/>
        </p:nvSpPr>
        <p:spPr>
          <a:xfrm>
            <a:off x="4076383" y="5805488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正立</a:t>
            </a:r>
          </a:p>
        </p:txBody>
      </p:sp>
      <p:sp>
        <p:nvSpPr>
          <p:cNvPr id="22542" name="文本框 22541"/>
          <p:cNvSpPr txBox="1"/>
          <p:nvPr/>
        </p:nvSpPr>
        <p:spPr>
          <a:xfrm>
            <a:off x="5076825" y="5805488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放大</a:t>
            </a:r>
          </a:p>
        </p:txBody>
      </p:sp>
      <p:sp>
        <p:nvSpPr>
          <p:cNvPr id="22543" name="文本框 22542"/>
          <p:cNvSpPr txBox="1"/>
          <p:nvPr/>
        </p:nvSpPr>
        <p:spPr>
          <a:xfrm>
            <a:off x="6516688" y="5805488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虚</a:t>
            </a:r>
          </a:p>
        </p:txBody>
      </p:sp>
      <p:sp>
        <p:nvSpPr>
          <p:cNvPr id="22544" name="直接连接符 22543"/>
          <p:cNvSpPr/>
          <p:nvPr/>
        </p:nvSpPr>
        <p:spPr>
          <a:xfrm>
            <a:off x="7467600" y="1905000"/>
            <a:ext cx="16764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2545" name="文本框 22544"/>
          <p:cNvSpPr txBox="1"/>
          <p:nvPr/>
        </p:nvSpPr>
        <p:spPr>
          <a:xfrm>
            <a:off x="7467600" y="14478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使像成在</a:t>
            </a:r>
          </a:p>
        </p:txBody>
      </p:sp>
      <p:sp>
        <p:nvSpPr>
          <p:cNvPr id="22546" name="文本框 22545"/>
          <p:cNvSpPr txBox="1"/>
          <p:nvPr/>
        </p:nvSpPr>
        <p:spPr>
          <a:xfrm>
            <a:off x="147638" y="21336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光屏的中央处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3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4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6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7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9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10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1"/>
      <p:bldP spid="22535" grpId="2"/>
      <p:bldP spid="22536" grpId="3"/>
      <p:bldP spid="22537" grpId="4"/>
      <p:bldP spid="22538" grpId="5"/>
      <p:bldP spid="22539" grpId="6"/>
      <p:bldP spid="22540" grpId="7"/>
      <p:bldP spid="22541" grpId="8"/>
      <p:bldP spid="22542" grpId="9"/>
      <p:bldP spid="22543" grpId="10"/>
      <p:bldP spid="22545" grpId="11"/>
      <p:bldP spid="22546" grpId="1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6" name="文本框 13315"/>
          <p:cNvSpPr txBox="1"/>
          <p:nvPr/>
        </p:nvSpPr>
        <p:spPr>
          <a:xfrm>
            <a:off x="266700" y="889000"/>
            <a:ext cx="35433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4800" b="1" u="none">
                <a:latin typeface="黑体" panose="02010609060101010101" pitchFamily="2" charset="-122"/>
                <a:ea typeface="黑体" panose="02010609060101010101" pitchFamily="2" charset="-122"/>
              </a:rPr>
              <a:t>1、照相机</a:t>
            </a:r>
          </a:p>
        </p:txBody>
      </p:sp>
      <p:grpSp>
        <p:nvGrpSpPr>
          <p:cNvPr id="13317" name="组合 13316"/>
          <p:cNvGrpSpPr/>
          <p:nvPr/>
        </p:nvGrpSpPr>
        <p:grpSpPr>
          <a:xfrm>
            <a:off x="5292725" y="1387475"/>
            <a:ext cx="1182688" cy="2514600"/>
            <a:chOff x="3239" y="1178"/>
            <a:chExt cx="1248" cy="1584"/>
          </a:xfrm>
        </p:grpSpPr>
        <p:sp>
          <p:nvSpPr>
            <p:cNvPr id="13318" name="椭圆 13317"/>
            <p:cNvSpPr/>
            <p:nvPr/>
          </p:nvSpPr>
          <p:spPr>
            <a:xfrm>
              <a:off x="3239" y="1658"/>
              <a:ext cx="144" cy="672"/>
            </a:xfrm>
            <a:prstGeom prst="ellipse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9" name="直接连接符 13318"/>
            <p:cNvSpPr/>
            <p:nvPr/>
          </p:nvSpPr>
          <p:spPr>
            <a:xfrm>
              <a:off x="3287" y="1658"/>
              <a:ext cx="67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直接连接符 13319"/>
            <p:cNvSpPr/>
            <p:nvPr/>
          </p:nvSpPr>
          <p:spPr>
            <a:xfrm>
              <a:off x="3287" y="2330"/>
              <a:ext cx="72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1" name="直接连接符 13320"/>
            <p:cNvSpPr/>
            <p:nvPr/>
          </p:nvSpPr>
          <p:spPr>
            <a:xfrm flipH="1" flipV="1">
              <a:off x="3959" y="1178"/>
              <a:ext cx="0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2" name="直接连接符 13321"/>
            <p:cNvSpPr/>
            <p:nvPr/>
          </p:nvSpPr>
          <p:spPr>
            <a:xfrm flipH="1">
              <a:off x="4007" y="2330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3" name="直接连接符 13322"/>
            <p:cNvSpPr/>
            <p:nvPr/>
          </p:nvSpPr>
          <p:spPr>
            <a:xfrm>
              <a:off x="3959" y="1178"/>
              <a:ext cx="5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4" name="直接连接符 13323"/>
            <p:cNvSpPr/>
            <p:nvPr/>
          </p:nvSpPr>
          <p:spPr>
            <a:xfrm>
              <a:off x="4007" y="2762"/>
              <a:ext cx="4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5" name="直接连接符 13324"/>
            <p:cNvSpPr/>
            <p:nvPr/>
          </p:nvSpPr>
          <p:spPr>
            <a:xfrm flipH="1">
              <a:off x="4487" y="1178"/>
              <a:ext cx="0" cy="15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3326" name="组合 13325"/>
          <p:cNvGrpSpPr/>
          <p:nvPr/>
        </p:nvGrpSpPr>
        <p:grpSpPr>
          <a:xfrm>
            <a:off x="611188" y="1870075"/>
            <a:ext cx="5846762" cy="2039938"/>
            <a:chOff x="793" y="1482"/>
            <a:chExt cx="3683" cy="1285"/>
          </a:xfrm>
        </p:grpSpPr>
        <p:sp>
          <p:nvSpPr>
            <p:cNvPr id="13327" name="任意多边形 13326"/>
            <p:cNvSpPr/>
            <p:nvPr/>
          </p:nvSpPr>
          <p:spPr>
            <a:xfrm>
              <a:off x="793" y="1482"/>
              <a:ext cx="3673" cy="661"/>
            </a:xfrm>
            <a:custGeom>
              <a:pathLst>
                <a:path w="3673" h="661">
                  <a:moveTo>
                    <a:pt x="0" y="0"/>
                  </a:moveTo>
                  <a:lnTo>
                    <a:pt x="3673" y="661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任意多边形 13327"/>
            <p:cNvSpPr/>
            <p:nvPr/>
          </p:nvSpPr>
          <p:spPr>
            <a:xfrm>
              <a:off x="793" y="1851"/>
              <a:ext cx="3683" cy="916"/>
            </a:xfrm>
            <a:custGeom>
              <a:pathLst>
                <a:path w="3682" h="916">
                  <a:moveTo>
                    <a:pt x="0" y="916"/>
                  </a:moveTo>
                  <a:lnTo>
                    <a:pt x="3683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9" name="任意多边形 13328"/>
            <p:cNvSpPr/>
            <p:nvPr/>
          </p:nvSpPr>
          <p:spPr>
            <a:xfrm>
              <a:off x="1383" y="2469"/>
              <a:ext cx="579" cy="153"/>
            </a:xfrm>
            <a:custGeom>
              <a:pathLst>
                <a:path w="572" h="74">
                  <a:moveTo>
                    <a:pt x="0" y="74"/>
                  </a:moveTo>
                  <a:lnTo>
                    <a:pt x="5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0" name="任意多边形 13329"/>
            <p:cNvSpPr/>
            <p:nvPr/>
          </p:nvSpPr>
          <p:spPr>
            <a:xfrm>
              <a:off x="1292" y="1570"/>
              <a:ext cx="691" cy="130"/>
            </a:xfrm>
            <a:custGeom>
              <a:pathLst>
                <a:path w="691" h="130">
                  <a:moveTo>
                    <a:pt x="0" y="0"/>
                  </a:moveTo>
                  <a:lnTo>
                    <a:pt x="691" y="13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406" name="组合 13405"/>
          <p:cNvGrpSpPr/>
          <p:nvPr/>
        </p:nvGrpSpPr>
        <p:grpSpPr>
          <a:xfrm>
            <a:off x="3505200" y="1676400"/>
            <a:ext cx="3671888" cy="1800225"/>
            <a:chOff x="2208" y="1056"/>
            <a:chExt cx="2313" cy="1134"/>
          </a:xfrm>
        </p:grpSpPr>
        <p:sp>
          <p:nvSpPr>
            <p:cNvPr id="13331" name="文本框 13330"/>
            <p:cNvSpPr txBox="1"/>
            <p:nvPr/>
          </p:nvSpPr>
          <p:spPr>
            <a:xfrm>
              <a:off x="2208" y="1056"/>
              <a:ext cx="12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镜头</a:t>
              </a:r>
              <a:r>
                <a:rPr lang="en-US" altLang="zh-CN" b="1" u="none"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凸透镜</a:t>
              </a:r>
              <a:r>
                <a:rPr lang="en-US" altLang="zh-CN" b="1" u="none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</a:p>
          </p:txBody>
        </p:sp>
        <p:sp>
          <p:nvSpPr>
            <p:cNvPr id="13332" name="文本框 13331"/>
            <p:cNvSpPr txBox="1"/>
            <p:nvPr/>
          </p:nvSpPr>
          <p:spPr>
            <a:xfrm>
              <a:off x="4175" y="1374"/>
              <a:ext cx="346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/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胶卷</a:t>
              </a:r>
              <a:r>
                <a:rPr lang="en-US" altLang="zh-CN" b="1" u="none"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像</a:t>
              </a:r>
              <a:r>
                <a:rPr lang="en-US" altLang="zh-CN" b="1" u="none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</a:p>
          </p:txBody>
        </p:sp>
      </p:grpSp>
      <p:grpSp>
        <p:nvGrpSpPr>
          <p:cNvPr id="13333" name="组合 13332"/>
          <p:cNvGrpSpPr/>
          <p:nvPr/>
        </p:nvGrpSpPr>
        <p:grpSpPr>
          <a:xfrm flipV="1">
            <a:off x="6372225" y="2451100"/>
            <a:ext cx="144463" cy="468313"/>
            <a:chOff x="521" y="1389"/>
            <a:chExt cx="182" cy="535"/>
          </a:xfrm>
        </p:grpSpPr>
        <p:grpSp>
          <p:nvGrpSpPr>
            <p:cNvPr id="13334" name="组合 13333"/>
            <p:cNvGrpSpPr/>
            <p:nvPr/>
          </p:nvGrpSpPr>
          <p:grpSpPr>
            <a:xfrm>
              <a:off x="543" y="1389"/>
              <a:ext cx="120" cy="535"/>
              <a:chOff x="5126" y="168"/>
              <a:chExt cx="696" cy="5656"/>
            </a:xfrm>
          </p:grpSpPr>
          <p:sp>
            <p:nvSpPr>
              <p:cNvPr id="13335" name="矩形 13334"/>
              <p:cNvSpPr>
                <a:spLocks noChangeAspect="1"/>
              </p:cNvSpPr>
              <p:nvPr/>
            </p:nvSpPr>
            <p:spPr>
              <a:xfrm>
                <a:off x="5255" y="4088"/>
                <a:ext cx="441" cy="1736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000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6" name="任意多边形 13335"/>
              <p:cNvSpPr/>
              <p:nvPr/>
            </p:nvSpPr>
            <p:spPr>
              <a:xfrm>
                <a:off x="5126" y="168"/>
                <a:ext cx="696" cy="535"/>
              </a:xfrm>
              <a:custGeom>
                <a:pathLst>
                  <a:path w="1140" h="816">
                    <a:moveTo>
                      <a:pt x="0" y="816"/>
                    </a:moveTo>
                    <a:cubicBezTo>
                      <a:pt x="62" y="573"/>
                      <a:pt x="124" y="331"/>
                      <a:pt x="224" y="195"/>
                    </a:cubicBezTo>
                    <a:cubicBezTo>
                      <a:pt x="324" y="59"/>
                      <a:pt x="479" y="0"/>
                      <a:pt x="600" y="0"/>
                    </a:cubicBezTo>
                    <a:cubicBezTo>
                      <a:pt x="721" y="0"/>
                      <a:pt x="863" y="59"/>
                      <a:pt x="953" y="194"/>
                    </a:cubicBezTo>
                    <a:cubicBezTo>
                      <a:pt x="1043" y="329"/>
                      <a:pt x="1101" y="682"/>
                      <a:pt x="1140" y="810"/>
                    </a:cubicBez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20000"/>
                      <a:invGamma/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7" name="任意多边形 13336"/>
              <p:cNvSpPr/>
              <p:nvPr/>
            </p:nvSpPr>
            <p:spPr>
              <a:xfrm>
                <a:off x="5136" y="1186"/>
                <a:ext cx="676" cy="718"/>
              </a:xfrm>
              <a:custGeom>
                <a:gdLst>
                  <a:gd name="txL" fmla="*/ 3656 w 21600"/>
                  <a:gd name="txT" fmla="*/ 3656 h 21600"/>
                  <a:gd name="txR" fmla="*/ 17943 w 21600"/>
                  <a:gd name="txB" fmla="*/ 17943 h 21600"/>
                </a:gdLst>
                <a:cxnLst>
                  <a:cxn ang="0">
                    <a:pos x="19743" y="10800"/>
                  </a:cxn>
                  <a:cxn ang="90">
                    <a:pos x="10800" y="21600"/>
                  </a:cxn>
                  <a:cxn ang="180">
                    <a:pos x="1856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3713" y="21600"/>
                    </a:lnTo>
                    <a:lnTo>
                      <a:pt x="178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2000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8" name="矩形 13337"/>
              <p:cNvSpPr>
                <a:spLocks noChangeAspect="1"/>
              </p:cNvSpPr>
              <p:nvPr/>
            </p:nvSpPr>
            <p:spPr>
              <a:xfrm>
                <a:off x="5136" y="696"/>
                <a:ext cx="676" cy="487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000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9" name="矩形 13338"/>
              <p:cNvSpPr>
                <a:spLocks noChangeAspect="1"/>
              </p:cNvSpPr>
              <p:nvPr/>
            </p:nvSpPr>
            <p:spPr>
              <a:xfrm>
                <a:off x="5255" y="1881"/>
                <a:ext cx="441" cy="110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000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0" name="矩形 13339"/>
              <p:cNvSpPr>
                <a:spLocks noChangeAspect="1"/>
              </p:cNvSpPr>
              <p:nvPr/>
            </p:nvSpPr>
            <p:spPr>
              <a:xfrm>
                <a:off x="5256" y="2991"/>
                <a:ext cx="441" cy="110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0000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1" name="组合 13340"/>
            <p:cNvGrpSpPr/>
            <p:nvPr/>
          </p:nvGrpSpPr>
          <p:grpSpPr>
            <a:xfrm>
              <a:off x="523" y="1645"/>
              <a:ext cx="70" cy="263"/>
              <a:chOff x="3638" y="5706"/>
              <a:chExt cx="403" cy="2778"/>
            </a:xfrm>
          </p:grpSpPr>
          <p:sp>
            <p:nvSpPr>
              <p:cNvPr id="13342" name="等腰三角形 13341"/>
              <p:cNvSpPr>
                <a:spLocks noChangeAspect="1"/>
              </p:cNvSpPr>
              <p:nvPr/>
            </p:nvSpPr>
            <p:spPr>
              <a:xfrm>
                <a:off x="3641" y="5706"/>
                <a:ext cx="400" cy="5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3" name="矩形 13342"/>
              <p:cNvSpPr>
                <a:spLocks noChangeAspect="1"/>
              </p:cNvSpPr>
              <p:nvPr/>
            </p:nvSpPr>
            <p:spPr>
              <a:xfrm>
                <a:off x="3638" y="6264"/>
                <a:ext cx="395" cy="769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4" name="矩形 13343"/>
              <p:cNvSpPr>
                <a:spLocks noChangeAspect="1"/>
              </p:cNvSpPr>
              <p:nvPr/>
            </p:nvSpPr>
            <p:spPr>
              <a:xfrm>
                <a:off x="3638" y="7033"/>
                <a:ext cx="395" cy="145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5" name="组合 13344"/>
            <p:cNvGrpSpPr/>
            <p:nvPr/>
          </p:nvGrpSpPr>
          <p:grpSpPr>
            <a:xfrm>
              <a:off x="521" y="1748"/>
              <a:ext cx="76" cy="113"/>
              <a:chOff x="5966" y="7024"/>
              <a:chExt cx="438" cy="1192"/>
            </a:xfrm>
          </p:grpSpPr>
          <p:sp>
            <p:nvSpPr>
              <p:cNvPr id="13346" name="矩形 13345"/>
              <p:cNvSpPr/>
              <p:nvPr/>
            </p:nvSpPr>
            <p:spPr>
              <a:xfrm>
                <a:off x="5968" y="7024"/>
                <a:ext cx="436" cy="149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7" name="矩形 13346"/>
              <p:cNvSpPr/>
              <p:nvPr/>
            </p:nvSpPr>
            <p:spPr>
              <a:xfrm>
                <a:off x="5966" y="8067"/>
                <a:ext cx="436" cy="149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48" name="组合 13347"/>
            <p:cNvGrpSpPr/>
            <p:nvPr/>
          </p:nvGrpSpPr>
          <p:grpSpPr>
            <a:xfrm>
              <a:off x="631" y="1645"/>
              <a:ext cx="70" cy="263"/>
              <a:chOff x="3638" y="5706"/>
              <a:chExt cx="403" cy="2778"/>
            </a:xfrm>
          </p:grpSpPr>
          <p:sp>
            <p:nvSpPr>
              <p:cNvPr id="13349" name="等腰三角形 13348"/>
              <p:cNvSpPr>
                <a:spLocks noChangeAspect="1"/>
              </p:cNvSpPr>
              <p:nvPr/>
            </p:nvSpPr>
            <p:spPr>
              <a:xfrm>
                <a:off x="3641" y="5706"/>
                <a:ext cx="400" cy="568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0" name="矩形 13349"/>
              <p:cNvSpPr>
                <a:spLocks noChangeAspect="1"/>
              </p:cNvSpPr>
              <p:nvPr/>
            </p:nvSpPr>
            <p:spPr>
              <a:xfrm>
                <a:off x="3638" y="6264"/>
                <a:ext cx="395" cy="769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1" name="矩形 13350"/>
              <p:cNvSpPr>
                <a:spLocks noChangeAspect="1"/>
              </p:cNvSpPr>
              <p:nvPr/>
            </p:nvSpPr>
            <p:spPr>
              <a:xfrm>
                <a:off x="3638" y="7033"/>
                <a:ext cx="395" cy="145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52" name="组合 13351"/>
            <p:cNvGrpSpPr/>
            <p:nvPr/>
          </p:nvGrpSpPr>
          <p:grpSpPr>
            <a:xfrm>
              <a:off x="627" y="1748"/>
              <a:ext cx="76" cy="113"/>
              <a:chOff x="5966" y="7024"/>
              <a:chExt cx="438" cy="1192"/>
            </a:xfrm>
          </p:grpSpPr>
          <p:sp>
            <p:nvSpPr>
              <p:cNvPr id="13353" name="矩形 13352"/>
              <p:cNvSpPr/>
              <p:nvPr/>
            </p:nvSpPr>
            <p:spPr>
              <a:xfrm>
                <a:off x="5968" y="7024"/>
                <a:ext cx="436" cy="149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4" name="矩形 13353"/>
              <p:cNvSpPr/>
              <p:nvPr/>
            </p:nvSpPr>
            <p:spPr>
              <a:xfrm>
                <a:off x="5966" y="8067"/>
                <a:ext cx="436" cy="149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3355" name="组合 13354"/>
          <p:cNvGrpSpPr/>
          <p:nvPr/>
        </p:nvGrpSpPr>
        <p:grpSpPr>
          <a:xfrm>
            <a:off x="395288" y="1866900"/>
            <a:ext cx="360362" cy="2087563"/>
            <a:chOff x="657" y="1480"/>
            <a:chExt cx="227" cy="1315"/>
          </a:xfrm>
        </p:grpSpPr>
        <p:grpSp>
          <p:nvGrpSpPr>
            <p:cNvPr id="13356" name="组合 13355"/>
            <p:cNvGrpSpPr/>
            <p:nvPr/>
          </p:nvGrpSpPr>
          <p:grpSpPr>
            <a:xfrm>
              <a:off x="657" y="1480"/>
              <a:ext cx="227" cy="1315"/>
              <a:chOff x="521" y="1389"/>
              <a:chExt cx="182" cy="535"/>
            </a:xfrm>
          </p:grpSpPr>
          <p:grpSp>
            <p:nvGrpSpPr>
              <p:cNvPr id="13357" name="组合 13356"/>
              <p:cNvGrpSpPr/>
              <p:nvPr/>
            </p:nvGrpSpPr>
            <p:grpSpPr>
              <a:xfrm>
                <a:off x="543" y="1389"/>
                <a:ext cx="120" cy="535"/>
                <a:chOff x="5126" y="168"/>
                <a:chExt cx="696" cy="5656"/>
              </a:xfrm>
            </p:grpSpPr>
            <p:sp>
              <p:nvSpPr>
                <p:cNvPr id="13358" name="矩形 13357"/>
                <p:cNvSpPr>
                  <a:spLocks noChangeAspect="1"/>
                </p:cNvSpPr>
                <p:nvPr/>
              </p:nvSpPr>
              <p:spPr>
                <a:xfrm>
                  <a:off x="5255" y="4088"/>
                  <a:ext cx="441" cy="173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20000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9" name="任意多边形 13358"/>
                <p:cNvSpPr/>
                <p:nvPr/>
              </p:nvSpPr>
              <p:spPr>
                <a:xfrm>
                  <a:off x="5126" y="168"/>
                  <a:ext cx="696" cy="535"/>
                </a:xfrm>
                <a:custGeom>
                  <a:pathLst>
                    <a:path w="1140" h="816">
                      <a:moveTo>
                        <a:pt x="0" y="816"/>
                      </a:moveTo>
                      <a:cubicBezTo>
                        <a:pt x="62" y="573"/>
                        <a:pt x="124" y="331"/>
                        <a:pt x="224" y="195"/>
                      </a:cubicBezTo>
                      <a:cubicBezTo>
                        <a:pt x="324" y="59"/>
                        <a:pt x="479" y="0"/>
                        <a:pt x="600" y="0"/>
                      </a:cubicBezTo>
                      <a:cubicBezTo>
                        <a:pt x="721" y="0"/>
                        <a:pt x="863" y="59"/>
                        <a:pt x="953" y="194"/>
                      </a:cubicBezTo>
                      <a:cubicBezTo>
                        <a:pt x="1043" y="329"/>
                        <a:pt x="1101" y="682"/>
                        <a:pt x="1140" y="81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20000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0" name="任意多边形 13359"/>
                <p:cNvSpPr/>
                <p:nvPr/>
              </p:nvSpPr>
              <p:spPr>
                <a:xfrm>
                  <a:off x="5136" y="1186"/>
                  <a:ext cx="676" cy="718"/>
                </a:xfrm>
                <a:custGeom>
                  <a:gdLst>
                    <a:gd name="txL" fmla="*/ 3656 w 21600"/>
                    <a:gd name="txT" fmla="*/ 3656 h 21600"/>
                    <a:gd name="txR" fmla="*/ 17943 w 21600"/>
                    <a:gd name="txB" fmla="*/ 17943 h 21600"/>
                  </a:gdLst>
                  <a:cxnLst>
                    <a:cxn ang="0">
                      <a:pos x="19743" y="10800"/>
                    </a:cxn>
                    <a:cxn ang="90">
                      <a:pos x="10800" y="21600"/>
                    </a:cxn>
                    <a:cxn ang="180">
                      <a:pos x="1856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3713" y="21600"/>
                      </a:lnTo>
                      <a:lnTo>
                        <a:pt x="1788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20000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1" name="矩形 13360"/>
                <p:cNvSpPr>
                  <a:spLocks noChangeAspect="1"/>
                </p:cNvSpPr>
                <p:nvPr/>
              </p:nvSpPr>
              <p:spPr>
                <a:xfrm>
                  <a:off x="5136" y="696"/>
                  <a:ext cx="676" cy="48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20000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2" name="矩形 13361"/>
                <p:cNvSpPr>
                  <a:spLocks noChangeAspect="1"/>
                </p:cNvSpPr>
                <p:nvPr/>
              </p:nvSpPr>
              <p:spPr>
                <a:xfrm>
                  <a:off x="5255" y="1881"/>
                  <a:ext cx="441" cy="110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20000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3" name="矩形 13362"/>
                <p:cNvSpPr>
                  <a:spLocks noChangeAspect="1"/>
                </p:cNvSpPr>
                <p:nvPr/>
              </p:nvSpPr>
              <p:spPr>
                <a:xfrm>
                  <a:off x="5256" y="2991"/>
                  <a:ext cx="441" cy="110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20000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64" name="组合 13363"/>
              <p:cNvGrpSpPr/>
              <p:nvPr/>
            </p:nvGrpSpPr>
            <p:grpSpPr>
              <a:xfrm>
                <a:off x="523" y="1645"/>
                <a:ext cx="70" cy="263"/>
                <a:chOff x="3638" y="5706"/>
                <a:chExt cx="403" cy="2778"/>
              </a:xfrm>
            </p:grpSpPr>
            <p:sp>
              <p:nvSpPr>
                <p:cNvPr id="13365" name="等腰三角形 13364"/>
                <p:cNvSpPr>
                  <a:spLocks noChangeAspect="1"/>
                </p:cNvSpPr>
                <p:nvPr/>
              </p:nvSpPr>
              <p:spPr>
                <a:xfrm>
                  <a:off x="3641" y="5706"/>
                  <a:ext cx="400" cy="5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6" name="矩形 13365"/>
                <p:cNvSpPr>
                  <a:spLocks noChangeAspect="1"/>
                </p:cNvSpPr>
                <p:nvPr/>
              </p:nvSpPr>
              <p:spPr>
                <a:xfrm>
                  <a:off x="3638" y="6264"/>
                  <a:ext cx="395" cy="76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67" name="矩形 13366"/>
                <p:cNvSpPr>
                  <a:spLocks noChangeAspect="1"/>
                </p:cNvSpPr>
                <p:nvPr/>
              </p:nvSpPr>
              <p:spPr>
                <a:xfrm>
                  <a:off x="3638" y="7033"/>
                  <a:ext cx="395" cy="145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68" name="组合 13367"/>
              <p:cNvGrpSpPr/>
              <p:nvPr/>
            </p:nvGrpSpPr>
            <p:grpSpPr>
              <a:xfrm>
                <a:off x="521" y="1748"/>
                <a:ext cx="76" cy="113"/>
                <a:chOff x="5966" y="7024"/>
                <a:chExt cx="438" cy="1192"/>
              </a:xfrm>
            </p:grpSpPr>
            <p:sp>
              <p:nvSpPr>
                <p:cNvPr id="13369" name="矩形 13368"/>
                <p:cNvSpPr/>
                <p:nvPr/>
              </p:nvSpPr>
              <p:spPr>
                <a:xfrm>
                  <a:off x="5968" y="7024"/>
                  <a:ext cx="436" cy="149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70" name="矩形 13369"/>
                <p:cNvSpPr/>
                <p:nvPr/>
              </p:nvSpPr>
              <p:spPr>
                <a:xfrm>
                  <a:off x="5966" y="8067"/>
                  <a:ext cx="436" cy="149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71" name="组合 13370"/>
              <p:cNvGrpSpPr/>
              <p:nvPr/>
            </p:nvGrpSpPr>
            <p:grpSpPr>
              <a:xfrm>
                <a:off x="631" y="1645"/>
                <a:ext cx="70" cy="263"/>
                <a:chOff x="3638" y="5706"/>
                <a:chExt cx="403" cy="2778"/>
              </a:xfrm>
            </p:grpSpPr>
            <p:sp>
              <p:nvSpPr>
                <p:cNvPr id="13372" name="等腰三角形 13371"/>
                <p:cNvSpPr>
                  <a:spLocks noChangeAspect="1"/>
                </p:cNvSpPr>
                <p:nvPr/>
              </p:nvSpPr>
              <p:spPr>
                <a:xfrm>
                  <a:off x="3641" y="5706"/>
                  <a:ext cx="400" cy="568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73" name="矩形 13372"/>
                <p:cNvSpPr>
                  <a:spLocks noChangeAspect="1"/>
                </p:cNvSpPr>
                <p:nvPr/>
              </p:nvSpPr>
              <p:spPr>
                <a:xfrm>
                  <a:off x="3638" y="6264"/>
                  <a:ext cx="395" cy="76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74" name="矩形 13373"/>
                <p:cNvSpPr>
                  <a:spLocks noChangeAspect="1"/>
                </p:cNvSpPr>
                <p:nvPr/>
              </p:nvSpPr>
              <p:spPr>
                <a:xfrm>
                  <a:off x="3638" y="7033"/>
                  <a:ext cx="395" cy="145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375" name="组合 13374"/>
              <p:cNvGrpSpPr/>
              <p:nvPr/>
            </p:nvGrpSpPr>
            <p:grpSpPr>
              <a:xfrm>
                <a:off x="627" y="1748"/>
                <a:ext cx="76" cy="113"/>
                <a:chOff x="5966" y="7024"/>
                <a:chExt cx="438" cy="1192"/>
              </a:xfrm>
            </p:grpSpPr>
            <p:sp>
              <p:nvSpPr>
                <p:cNvPr id="13376" name="矩形 13375"/>
                <p:cNvSpPr/>
                <p:nvPr/>
              </p:nvSpPr>
              <p:spPr>
                <a:xfrm>
                  <a:off x="5968" y="7024"/>
                  <a:ext cx="436" cy="149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77" name="矩形 13376"/>
                <p:cNvSpPr/>
                <p:nvPr/>
              </p:nvSpPr>
              <p:spPr>
                <a:xfrm>
                  <a:off x="5966" y="8067"/>
                  <a:ext cx="436" cy="149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378" name="文本框 13377"/>
            <p:cNvSpPr txBox="1"/>
            <p:nvPr/>
          </p:nvSpPr>
          <p:spPr>
            <a:xfrm>
              <a:off x="672" y="1619"/>
              <a:ext cx="194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800" u="none">
                  <a:latin typeface="Arial" panose="020b0604020202020204" pitchFamily="34" charset="0"/>
                  <a:ea typeface="宋体" panose="02010600030101010101" pitchFamily="2" charset="-122"/>
                </a:rPr>
                <a:t>神州六号</a:t>
              </a:r>
            </a:p>
          </p:txBody>
        </p:sp>
      </p:grpSp>
      <p:sp>
        <p:nvSpPr>
          <p:cNvPr id="13379" name="矩形 13378"/>
          <p:cNvSpPr/>
          <p:nvPr/>
        </p:nvSpPr>
        <p:spPr>
          <a:xfrm>
            <a:off x="266700" y="309245"/>
            <a:ext cx="43926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四、生活中的透镜</a:t>
            </a:r>
          </a:p>
        </p:txBody>
      </p:sp>
      <p:sp>
        <p:nvSpPr>
          <p:cNvPr id="13407" name="左大括号 13406"/>
          <p:cNvSpPr/>
          <p:nvPr/>
        </p:nvSpPr>
        <p:spPr>
          <a:xfrm rot="-5501370">
            <a:off x="2757488" y="1738313"/>
            <a:ext cx="504825" cy="4648200"/>
          </a:xfrm>
          <a:prstGeom prst="leftBrace">
            <a:avLst>
              <a:gd name="adj1" fmla="val 76729"/>
              <a:gd name="adj2" fmla="val 50000"/>
            </a:avLst>
          </a:prstGeom>
          <a:noFill/>
          <a:ln w="28575" cap="flat" cmpd="sng">
            <a:solidFill>
              <a:srgbClr val="9900FF"/>
            </a:solidFill>
            <a:prstDash val="solid"/>
            <a:headEnd type="none" w="med" len="med"/>
            <a:tailEnd type="none" w="med" len="med"/>
          </a:ln>
        </p:spPr>
        <p:txBody>
          <a:bodyPr rot="0" vert="eaVert" wrap="none" anchor="ctr"/>
          <a:lstStyle/>
          <a:p>
            <a:pPr lvl="0" algn="ctr"/>
            <a:endParaRPr lang="zh-CN" altLang="en-US" u="sng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408" name="左大括号 13407"/>
          <p:cNvSpPr/>
          <p:nvPr/>
        </p:nvSpPr>
        <p:spPr>
          <a:xfrm rot="-5528139">
            <a:off x="5713413" y="3349625"/>
            <a:ext cx="379412" cy="1143000"/>
          </a:xfrm>
          <a:prstGeom prst="leftBrace">
            <a:avLst>
              <a:gd name="adj1" fmla="val 25104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0" vert="eaVert" wrap="none" anchor="ctr"/>
          <a:lstStyle/>
          <a:p>
            <a:pPr lvl="0" algn="ctr"/>
            <a:endParaRPr lang="zh-CN" altLang="en-US" u="sng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409" name="矩形 13408"/>
          <p:cNvSpPr/>
          <p:nvPr/>
        </p:nvSpPr>
        <p:spPr>
          <a:xfrm>
            <a:off x="2667000" y="4343400"/>
            <a:ext cx="882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u&gt;2f</a:t>
            </a:r>
          </a:p>
        </p:txBody>
      </p:sp>
      <p:sp>
        <p:nvSpPr>
          <p:cNvPr id="13410" name="矩形 13409"/>
          <p:cNvSpPr/>
          <p:nvPr/>
        </p:nvSpPr>
        <p:spPr>
          <a:xfrm>
            <a:off x="5334000" y="4267200"/>
            <a:ext cx="11842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f&lt;v&lt;2f</a:t>
            </a:r>
            <a:endParaRPr lang="zh-CN" altLang="en-US" sz="2800" b="1" u="none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3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4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407" grpId="1"/>
      <p:bldP spid="13408" grpId="2"/>
      <p:bldP spid="13409" grpId="3"/>
      <p:bldP spid="13410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8" name="矩形 21507"/>
          <p:cNvSpPr/>
          <p:nvPr/>
        </p:nvSpPr>
        <p:spPr>
          <a:xfrm>
            <a:off x="0" y="2286000"/>
            <a:ext cx="9144000" cy="399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一、小明给小雨照了一张全身像，小雨还想要一张半身像。那么小明应（       ）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A.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离小雨近一些且把相机的暗箱缩短 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B.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离小雨远一些且把相机的暗箱缩短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C.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离小雨近一些且把相机的暗箱拉长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D.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离小雨远一些且把相机的暗箱拉长</a:t>
            </a:r>
            <a:endParaRPr lang="en-US" altLang="zh-CN" sz="3200" b="1" u="none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10" name="图片 21509" descr="pic_133676"/>
          <p:cNvPicPr>
            <a:picLocks noChangeAspect="1"/>
          </p:cNvPicPr>
          <p:nvPr/>
        </p:nvPicPr>
        <p:blipFill>
          <a:blip r:embed="rId2"/>
          <a:srcRect l="11539" t="72453" r="48785" b="7973"/>
          <a:stretch>
            <a:fillRect/>
          </a:stretch>
        </p:blipFill>
        <p:spPr>
          <a:xfrm>
            <a:off x="0" y="0"/>
            <a:ext cx="58674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21510"/>
          <p:cNvSpPr txBox="1"/>
          <p:nvPr/>
        </p:nvSpPr>
        <p:spPr>
          <a:xfrm>
            <a:off x="4648200" y="27432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512" name="矩形 21511"/>
          <p:cNvSpPr/>
          <p:nvPr/>
        </p:nvSpPr>
        <p:spPr>
          <a:xfrm>
            <a:off x="5334000" y="1981200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文本框 21512"/>
          <p:cNvSpPr txBox="1"/>
          <p:nvPr/>
        </p:nvSpPr>
        <p:spPr>
          <a:xfrm>
            <a:off x="6172200" y="609600"/>
            <a:ext cx="2286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40" name="组合 14339"/>
          <p:cNvGrpSpPr/>
          <p:nvPr/>
        </p:nvGrpSpPr>
        <p:grpSpPr>
          <a:xfrm>
            <a:off x="5334000" y="1600200"/>
            <a:ext cx="2682875" cy="4343400"/>
            <a:chOff x="3334" y="424"/>
            <a:chExt cx="1690" cy="2736"/>
          </a:xfrm>
        </p:grpSpPr>
        <p:sp>
          <p:nvSpPr>
            <p:cNvPr id="14341" name="任意多边形 14340"/>
            <p:cNvSpPr/>
            <p:nvPr/>
          </p:nvSpPr>
          <p:spPr>
            <a:xfrm>
              <a:off x="3334" y="2296"/>
              <a:ext cx="1296" cy="864"/>
            </a:xfrm>
            <a:custGeom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2" name="椭圆 14341"/>
            <p:cNvSpPr/>
            <p:nvPr/>
          </p:nvSpPr>
          <p:spPr>
            <a:xfrm>
              <a:off x="3574" y="1192"/>
              <a:ext cx="768" cy="96"/>
            </a:xfrm>
            <a:prstGeom prst="ellips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3" name="矩形 14342"/>
            <p:cNvSpPr/>
            <p:nvPr/>
          </p:nvSpPr>
          <p:spPr>
            <a:xfrm>
              <a:off x="4582" y="856"/>
              <a:ext cx="48" cy="14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矩形 14343"/>
            <p:cNvSpPr/>
            <p:nvPr/>
          </p:nvSpPr>
          <p:spPr>
            <a:xfrm>
              <a:off x="4342" y="1240"/>
              <a:ext cx="288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45" name="lxqdxt11"/>
            <p:cNvGrpSpPr/>
            <p:nvPr/>
          </p:nvGrpSpPr>
          <p:grpSpPr>
            <a:xfrm>
              <a:off x="3862" y="2728"/>
              <a:ext cx="182" cy="322"/>
              <a:chOff x="1936" y="6723"/>
              <a:chExt cx="1874" cy="2763"/>
            </a:xfrm>
          </p:grpSpPr>
          <p:grpSp>
            <p:nvGrpSpPr>
              <p:cNvPr id="14346" name="组合 14345"/>
              <p:cNvGrpSpPr>
                <a:grpSpLocks noChangeAspect="1"/>
              </p:cNvGrpSpPr>
              <p:nvPr/>
            </p:nvGrpSpPr>
            <p:grpSpPr>
              <a:xfrm>
                <a:off x="2658" y="9339"/>
                <a:ext cx="462" cy="147"/>
                <a:chOff x="6549" y="5081"/>
                <a:chExt cx="498" cy="198"/>
              </a:xfrm>
            </p:grpSpPr>
            <p:sp>
              <p:nvSpPr>
                <p:cNvPr id="14347" name="任意多边形 14346"/>
                <p:cNvSpPr>
                  <a:spLocks noChangeAspect="1"/>
                </p:cNvSpPr>
                <p:nvPr/>
              </p:nvSpPr>
              <p:spPr>
                <a:xfrm>
                  <a:off x="6549" y="5081"/>
                  <a:ext cx="498" cy="198"/>
                </a:xfrm>
                <a:custGeom>
                  <a:pathLst>
                    <a:path w="498" h="198">
                      <a:moveTo>
                        <a:pt x="0" y="0"/>
                      </a:moveTo>
                      <a:lnTo>
                        <a:pt x="101" y="157"/>
                      </a:lnTo>
                      <a:lnTo>
                        <a:pt x="110" y="167"/>
                      </a:lnTo>
                      <a:lnTo>
                        <a:pt x="121" y="173"/>
                      </a:lnTo>
                      <a:lnTo>
                        <a:pt x="136" y="178"/>
                      </a:lnTo>
                      <a:lnTo>
                        <a:pt x="153" y="186"/>
                      </a:lnTo>
                      <a:lnTo>
                        <a:pt x="174" y="190"/>
                      </a:lnTo>
                      <a:lnTo>
                        <a:pt x="188" y="191"/>
                      </a:lnTo>
                      <a:lnTo>
                        <a:pt x="205" y="194"/>
                      </a:lnTo>
                      <a:lnTo>
                        <a:pt x="222" y="195"/>
                      </a:lnTo>
                      <a:lnTo>
                        <a:pt x="243" y="198"/>
                      </a:lnTo>
                      <a:lnTo>
                        <a:pt x="257" y="198"/>
                      </a:lnTo>
                      <a:lnTo>
                        <a:pt x="278" y="195"/>
                      </a:lnTo>
                      <a:lnTo>
                        <a:pt x="295" y="194"/>
                      </a:lnTo>
                      <a:lnTo>
                        <a:pt x="315" y="191"/>
                      </a:lnTo>
                      <a:lnTo>
                        <a:pt x="332" y="190"/>
                      </a:lnTo>
                      <a:lnTo>
                        <a:pt x="349" y="185"/>
                      </a:lnTo>
                      <a:lnTo>
                        <a:pt x="366" y="181"/>
                      </a:lnTo>
                      <a:lnTo>
                        <a:pt x="380" y="173"/>
                      </a:lnTo>
                      <a:lnTo>
                        <a:pt x="392" y="165"/>
                      </a:lnTo>
                      <a:lnTo>
                        <a:pt x="397" y="160"/>
                      </a:lnTo>
                      <a:lnTo>
                        <a:pt x="405" y="152"/>
                      </a:lnTo>
                      <a:lnTo>
                        <a:pt x="4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8" name="任意多边形 14347"/>
                <p:cNvSpPr>
                  <a:spLocks noChangeAspect="1"/>
                </p:cNvSpPr>
                <p:nvPr/>
              </p:nvSpPr>
              <p:spPr>
                <a:xfrm>
                  <a:off x="6627" y="5081"/>
                  <a:ext cx="222" cy="198"/>
                </a:xfrm>
                <a:custGeom>
                  <a:pathLst>
                    <a:path w="221" h="198">
                      <a:moveTo>
                        <a:pt x="0" y="0"/>
                      </a:moveTo>
                      <a:lnTo>
                        <a:pt x="62" y="178"/>
                      </a:lnTo>
                      <a:lnTo>
                        <a:pt x="75" y="186"/>
                      </a:lnTo>
                      <a:lnTo>
                        <a:pt x="96" y="190"/>
                      </a:lnTo>
                      <a:lnTo>
                        <a:pt x="110" y="191"/>
                      </a:lnTo>
                      <a:lnTo>
                        <a:pt x="127" y="194"/>
                      </a:lnTo>
                      <a:lnTo>
                        <a:pt x="144" y="195"/>
                      </a:lnTo>
                      <a:lnTo>
                        <a:pt x="165" y="198"/>
                      </a:lnTo>
                      <a:lnTo>
                        <a:pt x="179" y="198"/>
                      </a:lnTo>
                      <a:lnTo>
                        <a:pt x="200" y="195"/>
                      </a:lnTo>
                      <a:lnTo>
                        <a:pt x="22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49" name="任意多边形 14348"/>
              <p:cNvSpPr>
                <a:spLocks noChangeAspect="1"/>
              </p:cNvSpPr>
              <p:nvPr/>
            </p:nvSpPr>
            <p:spPr>
              <a:xfrm>
                <a:off x="2447" y="8837"/>
                <a:ext cx="847" cy="533"/>
              </a:xfrm>
              <a:custGeom>
                <a:pathLst>
                  <a:path w="913" h="718">
                    <a:moveTo>
                      <a:pt x="26" y="0"/>
                    </a:moveTo>
                    <a:lnTo>
                      <a:pt x="21" y="20"/>
                    </a:lnTo>
                    <a:lnTo>
                      <a:pt x="23" y="29"/>
                    </a:lnTo>
                    <a:lnTo>
                      <a:pt x="25" y="38"/>
                    </a:lnTo>
                    <a:lnTo>
                      <a:pt x="26" y="59"/>
                    </a:lnTo>
                    <a:lnTo>
                      <a:pt x="23" y="73"/>
                    </a:lnTo>
                    <a:lnTo>
                      <a:pt x="17" y="86"/>
                    </a:lnTo>
                    <a:lnTo>
                      <a:pt x="12" y="96"/>
                    </a:lnTo>
                    <a:lnTo>
                      <a:pt x="6" y="113"/>
                    </a:lnTo>
                    <a:lnTo>
                      <a:pt x="6" y="126"/>
                    </a:lnTo>
                    <a:lnTo>
                      <a:pt x="12" y="138"/>
                    </a:lnTo>
                    <a:lnTo>
                      <a:pt x="17" y="149"/>
                    </a:lnTo>
                    <a:lnTo>
                      <a:pt x="29" y="162"/>
                    </a:lnTo>
                    <a:lnTo>
                      <a:pt x="34" y="176"/>
                    </a:lnTo>
                    <a:lnTo>
                      <a:pt x="34" y="185"/>
                    </a:lnTo>
                    <a:lnTo>
                      <a:pt x="30" y="195"/>
                    </a:lnTo>
                    <a:lnTo>
                      <a:pt x="21" y="204"/>
                    </a:lnTo>
                    <a:lnTo>
                      <a:pt x="13" y="216"/>
                    </a:lnTo>
                    <a:lnTo>
                      <a:pt x="8" y="225"/>
                    </a:lnTo>
                    <a:lnTo>
                      <a:pt x="6" y="236"/>
                    </a:lnTo>
                    <a:lnTo>
                      <a:pt x="12" y="248"/>
                    </a:lnTo>
                    <a:lnTo>
                      <a:pt x="19" y="259"/>
                    </a:lnTo>
                    <a:lnTo>
                      <a:pt x="26" y="269"/>
                    </a:lnTo>
                    <a:lnTo>
                      <a:pt x="30" y="278"/>
                    </a:lnTo>
                    <a:lnTo>
                      <a:pt x="34" y="288"/>
                    </a:lnTo>
                    <a:lnTo>
                      <a:pt x="30" y="301"/>
                    </a:lnTo>
                    <a:lnTo>
                      <a:pt x="21" y="313"/>
                    </a:lnTo>
                    <a:lnTo>
                      <a:pt x="12" y="322"/>
                    </a:lnTo>
                    <a:lnTo>
                      <a:pt x="2" y="337"/>
                    </a:lnTo>
                    <a:lnTo>
                      <a:pt x="0" y="349"/>
                    </a:lnTo>
                    <a:lnTo>
                      <a:pt x="4" y="362"/>
                    </a:lnTo>
                    <a:lnTo>
                      <a:pt x="13" y="372"/>
                    </a:lnTo>
                    <a:lnTo>
                      <a:pt x="23" y="383"/>
                    </a:lnTo>
                    <a:lnTo>
                      <a:pt x="33" y="396"/>
                    </a:lnTo>
                    <a:lnTo>
                      <a:pt x="38" y="414"/>
                    </a:lnTo>
                    <a:lnTo>
                      <a:pt x="33" y="431"/>
                    </a:lnTo>
                    <a:lnTo>
                      <a:pt x="23" y="444"/>
                    </a:lnTo>
                    <a:lnTo>
                      <a:pt x="19" y="455"/>
                    </a:lnTo>
                    <a:lnTo>
                      <a:pt x="19" y="466"/>
                    </a:lnTo>
                    <a:lnTo>
                      <a:pt x="21" y="473"/>
                    </a:lnTo>
                    <a:lnTo>
                      <a:pt x="29" y="484"/>
                    </a:lnTo>
                    <a:lnTo>
                      <a:pt x="42" y="499"/>
                    </a:lnTo>
                    <a:lnTo>
                      <a:pt x="64" y="528"/>
                    </a:lnTo>
                    <a:lnTo>
                      <a:pt x="107" y="573"/>
                    </a:lnTo>
                    <a:lnTo>
                      <a:pt x="144" y="609"/>
                    </a:lnTo>
                    <a:lnTo>
                      <a:pt x="166" y="629"/>
                    </a:lnTo>
                    <a:lnTo>
                      <a:pt x="190" y="643"/>
                    </a:lnTo>
                    <a:lnTo>
                      <a:pt x="217" y="660"/>
                    </a:lnTo>
                    <a:lnTo>
                      <a:pt x="255" y="681"/>
                    </a:lnTo>
                    <a:lnTo>
                      <a:pt x="313" y="701"/>
                    </a:lnTo>
                    <a:lnTo>
                      <a:pt x="356" y="710"/>
                    </a:lnTo>
                    <a:lnTo>
                      <a:pt x="401" y="716"/>
                    </a:lnTo>
                    <a:lnTo>
                      <a:pt x="460" y="718"/>
                    </a:lnTo>
                    <a:lnTo>
                      <a:pt x="523" y="716"/>
                    </a:lnTo>
                    <a:lnTo>
                      <a:pt x="578" y="714"/>
                    </a:lnTo>
                    <a:lnTo>
                      <a:pt x="625" y="706"/>
                    </a:lnTo>
                    <a:lnTo>
                      <a:pt x="667" y="697"/>
                    </a:lnTo>
                    <a:lnTo>
                      <a:pt x="697" y="685"/>
                    </a:lnTo>
                    <a:lnTo>
                      <a:pt x="723" y="672"/>
                    </a:lnTo>
                    <a:lnTo>
                      <a:pt x="744" y="659"/>
                    </a:lnTo>
                    <a:lnTo>
                      <a:pt x="761" y="647"/>
                    </a:lnTo>
                    <a:lnTo>
                      <a:pt x="778" y="629"/>
                    </a:lnTo>
                    <a:lnTo>
                      <a:pt x="832" y="556"/>
                    </a:lnTo>
                    <a:lnTo>
                      <a:pt x="874" y="493"/>
                    </a:lnTo>
                    <a:lnTo>
                      <a:pt x="890" y="461"/>
                    </a:lnTo>
                    <a:lnTo>
                      <a:pt x="894" y="448"/>
                    </a:lnTo>
                    <a:lnTo>
                      <a:pt x="895" y="438"/>
                    </a:lnTo>
                    <a:lnTo>
                      <a:pt x="895" y="427"/>
                    </a:lnTo>
                    <a:lnTo>
                      <a:pt x="887" y="414"/>
                    </a:lnTo>
                    <a:lnTo>
                      <a:pt x="882" y="406"/>
                    </a:lnTo>
                    <a:lnTo>
                      <a:pt x="879" y="394"/>
                    </a:lnTo>
                    <a:lnTo>
                      <a:pt x="882" y="381"/>
                    </a:lnTo>
                    <a:lnTo>
                      <a:pt x="887" y="372"/>
                    </a:lnTo>
                    <a:lnTo>
                      <a:pt x="894" y="362"/>
                    </a:lnTo>
                    <a:lnTo>
                      <a:pt x="900" y="352"/>
                    </a:lnTo>
                    <a:lnTo>
                      <a:pt x="908" y="341"/>
                    </a:lnTo>
                    <a:lnTo>
                      <a:pt x="913" y="330"/>
                    </a:lnTo>
                    <a:lnTo>
                      <a:pt x="912" y="316"/>
                    </a:lnTo>
                    <a:lnTo>
                      <a:pt x="907" y="305"/>
                    </a:lnTo>
                    <a:lnTo>
                      <a:pt x="900" y="295"/>
                    </a:lnTo>
                    <a:lnTo>
                      <a:pt x="894" y="286"/>
                    </a:lnTo>
                    <a:lnTo>
                      <a:pt x="886" y="275"/>
                    </a:lnTo>
                    <a:lnTo>
                      <a:pt x="883" y="263"/>
                    </a:lnTo>
                    <a:lnTo>
                      <a:pt x="886" y="254"/>
                    </a:lnTo>
                    <a:lnTo>
                      <a:pt x="895" y="240"/>
                    </a:lnTo>
                    <a:lnTo>
                      <a:pt x="904" y="229"/>
                    </a:lnTo>
                    <a:lnTo>
                      <a:pt x="908" y="217"/>
                    </a:lnTo>
                    <a:lnTo>
                      <a:pt x="908" y="202"/>
                    </a:lnTo>
                    <a:lnTo>
                      <a:pt x="903" y="187"/>
                    </a:lnTo>
                    <a:lnTo>
                      <a:pt x="894" y="176"/>
                    </a:lnTo>
                    <a:lnTo>
                      <a:pt x="890" y="168"/>
                    </a:lnTo>
                    <a:lnTo>
                      <a:pt x="886" y="155"/>
                    </a:lnTo>
                    <a:lnTo>
                      <a:pt x="887" y="141"/>
                    </a:lnTo>
                    <a:lnTo>
                      <a:pt x="895" y="130"/>
                    </a:lnTo>
                    <a:lnTo>
                      <a:pt x="900" y="122"/>
                    </a:lnTo>
                    <a:lnTo>
                      <a:pt x="908" y="113"/>
                    </a:lnTo>
                    <a:lnTo>
                      <a:pt x="912" y="101"/>
                    </a:lnTo>
                    <a:lnTo>
                      <a:pt x="913" y="88"/>
                    </a:lnTo>
                    <a:lnTo>
                      <a:pt x="911" y="80"/>
                    </a:lnTo>
                    <a:lnTo>
                      <a:pt x="903" y="67"/>
                    </a:lnTo>
                    <a:lnTo>
                      <a:pt x="895" y="56"/>
                    </a:lnTo>
                    <a:lnTo>
                      <a:pt x="890" y="42"/>
                    </a:lnTo>
                    <a:lnTo>
                      <a:pt x="890" y="29"/>
                    </a:lnTo>
                    <a:lnTo>
                      <a:pt x="894" y="18"/>
                    </a:lnTo>
                    <a:lnTo>
                      <a:pt x="89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0" name="任意多边形 14349"/>
              <p:cNvSpPr>
                <a:spLocks noChangeAspect="1"/>
              </p:cNvSpPr>
              <p:nvPr/>
            </p:nvSpPr>
            <p:spPr>
              <a:xfrm>
                <a:off x="2452" y="8880"/>
                <a:ext cx="105" cy="74"/>
              </a:xfrm>
              <a:custGeom>
                <a:pathLst>
                  <a:path w="113" h="99">
                    <a:moveTo>
                      <a:pt x="6" y="0"/>
                    </a:moveTo>
                    <a:lnTo>
                      <a:pt x="13" y="13"/>
                    </a:lnTo>
                    <a:lnTo>
                      <a:pt x="24" y="26"/>
                    </a:lnTo>
                    <a:lnTo>
                      <a:pt x="44" y="43"/>
                    </a:lnTo>
                    <a:lnTo>
                      <a:pt x="68" y="57"/>
                    </a:lnTo>
                    <a:lnTo>
                      <a:pt x="91" y="66"/>
                    </a:lnTo>
                    <a:lnTo>
                      <a:pt x="113" y="72"/>
                    </a:lnTo>
                    <a:lnTo>
                      <a:pt x="104" y="89"/>
                    </a:lnTo>
                    <a:lnTo>
                      <a:pt x="75" y="85"/>
                    </a:lnTo>
                    <a:lnTo>
                      <a:pt x="44" y="87"/>
                    </a:lnTo>
                    <a:lnTo>
                      <a:pt x="24" y="99"/>
                    </a:lnTo>
                    <a:lnTo>
                      <a:pt x="28" y="89"/>
                    </a:lnTo>
                    <a:lnTo>
                      <a:pt x="27" y="78"/>
                    </a:lnTo>
                    <a:lnTo>
                      <a:pt x="20" y="62"/>
                    </a:lnTo>
                    <a:lnTo>
                      <a:pt x="11" y="49"/>
                    </a:lnTo>
                    <a:lnTo>
                      <a:pt x="2" y="34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04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1" name="任意多边形 14350"/>
              <p:cNvSpPr>
                <a:spLocks noChangeAspect="1"/>
              </p:cNvSpPr>
              <p:nvPr/>
            </p:nvSpPr>
            <p:spPr>
              <a:xfrm>
                <a:off x="2454" y="8972"/>
                <a:ext cx="138" cy="62"/>
              </a:xfrm>
              <a:custGeom>
                <a:pathLst>
                  <a:path w="149" h="84">
                    <a:moveTo>
                      <a:pt x="0" y="10"/>
                    </a:moveTo>
                    <a:lnTo>
                      <a:pt x="4" y="0"/>
                    </a:lnTo>
                    <a:lnTo>
                      <a:pt x="9" y="10"/>
                    </a:lnTo>
                    <a:lnTo>
                      <a:pt x="21" y="15"/>
                    </a:lnTo>
                    <a:lnTo>
                      <a:pt x="42" y="25"/>
                    </a:lnTo>
                    <a:lnTo>
                      <a:pt x="64" y="31"/>
                    </a:lnTo>
                    <a:lnTo>
                      <a:pt x="98" y="38"/>
                    </a:lnTo>
                    <a:lnTo>
                      <a:pt x="137" y="44"/>
                    </a:lnTo>
                    <a:lnTo>
                      <a:pt x="149" y="80"/>
                    </a:lnTo>
                    <a:lnTo>
                      <a:pt x="106" y="69"/>
                    </a:lnTo>
                    <a:lnTo>
                      <a:pt x="72" y="65"/>
                    </a:lnTo>
                    <a:lnTo>
                      <a:pt x="45" y="71"/>
                    </a:lnTo>
                    <a:lnTo>
                      <a:pt x="25" y="84"/>
                    </a:lnTo>
                    <a:lnTo>
                      <a:pt x="25" y="73"/>
                    </a:lnTo>
                    <a:lnTo>
                      <a:pt x="25" y="63"/>
                    </a:lnTo>
                    <a:lnTo>
                      <a:pt x="21" y="52"/>
                    </a:lnTo>
                    <a:lnTo>
                      <a:pt x="9" y="36"/>
                    </a:lnTo>
                    <a:lnTo>
                      <a:pt x="0" y="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2" name="任意多边形 14351"/>
              <p:cNvSpPr>
                <a:spLocks noChangeAspect="1"/>
              </p:cNvSpPr>
              <p:nvPr/>
            </p:nvSpPr>
            <p:spPr>
              <a:xfrm>
                <a:off x="2448" y="9049"/>
                <a:ext cx="163" cy="78"/>
              </a:xfrm>
              <a:custGeom>
                <a:pathLst>
                  <a:path w="175" h="104">
                    <a:moveTo>
                      <a:pt x="2" y="13"/>
                    </a:moveTo>
                    <a:lnTo>
                      <a:pt x="10" y="0"/>
                    </a:lnTo>
                    <a:lnTo>
                      <a:pt x="21" y="17"/>
                    </a:lnTo>
                    <a:lnTo>
                      <a:pt x="32" y="25"/>
                    </a:lnTo>
                    <a:lnTo>
                      <a:pt x="45" y="34"/>
                    </a:lnTo>
                    <a:lnTo>
                      <a:pt x="69" y="42"/>
                    </a:lnTo>
                    <a:lnTo>
                      <a:pt x="96" y="49"/>
                    </a:lnTo>
                    <a:lnTo>
                      <a:pt x="126" y="59"/>
                    </a:lnTo>
                    <a:lnTo>
                      <a:pt x="167" y="72"/>
                    </a:lnTo>
                    <a:lnTo>
                      <a:pt x="175" y="104"/>
                    </a:lnTo>
                    <a:lnTo>
                      <a:pt x="133" y="87"/>
                    </a:lnTo>
                    <a:lnTo>
                      <a:pt x="103" y="76"/>
                    </a:lnTo>
                    <a:lnTo>
                      <a:pt x="78" y="72"/>
                    </a:lnTo>
                    <a:lnTo>
                      <a:pt x="58" y="72"/>
                    </a:lnTo>
                    <a:lnTo>
                      <a:pt x="48" y="80"/>
                    </a:lnTo>
                    <a:lnTo>
                      <a:pt x="36" y="91"/>
                    </a:lnTo>
                    <a:lnTo>
                      <a:pt x="34" y="78"/>
                    </a:lnTo>
                    <a:lnTo>
                      <a:pt x="21" y="59"/>
                    </a:lnTo>
                    <a:lnTo>
                      <a:pt x="10" y="45"/>
                    </a:lnTo>
                    <a:lnTo>
                      <a:pt x="0" y="3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3" name="任意多边形 14352"/>
              <p:cNvSpPr>
                <a:spLocks noChangeAspect="1"/>
              </p:cNvSpPr>
              <p:nvPr/>
            </p:nvSpPr>
            <p:spPr>
              <a:xfrm>
                <a:off x="2465" y="9134"/>
                <a:ext cx="193" cy="171"/>
              </a:xfrm>
              <a:custGeom>
                <a:pathLst>
                  <a:path w="208" h="230">
                    <a:moveTo>
                      <a:pt x="2" y="35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22" y="17"/>
                    </a:lnTo>
                    <a:lnTo>
                      <a:pt x="47" y="32"/>
                    </a:lnTo>
                    <a:lnTo>
                      <a:pt x="72" y="44"/>
                    </a:lnTo>
                    <a:lnTo>
                      <a:pt x="106" y="55"/>
                    </a:lnTo>
                    <a:lnTo>
                      <a:pt x="156" y="65"/>
                    </a:lnTo>
                    <a:lnTo>
                      <a:pt x="166" y="91"/>
                    </a:lnTo>
                    <a:lnTo>
                      <a:pt x="140" y="84"/>
                    </a:lnTo>
                    <a:lnTo>
                      <a:pt x="114" y="80"/>
                    </a:lnTo>
                    <a:lnTo>
                      <a:pt x="101" y="82"/>
                    </a:lnTo>
                    <a:lnTo>
                      <a:pt x="97" y="95"/>
                    </a:lnTo>
                    <a:lnTo>
                      <a:pt x="105" y="112"/>
                    </a:lnTo>
                    <a:lnTo>
                      <a:pt x="115" y="128"/>
                    </a:lnTo>
                    <a:lnTo>
                      <a:pt x="136" y="153"/>
                    </a:lnTo>
                    <a:lnTo>
                      <a:pt x="166" y="179"/>
                    </a:lnTo>
                    <a:lnTo>
                      <a:pt x="208" y="209"/>
                    </a:lnTo>
                    <a:lnTo>
                      <a:pt x="208" y="230"/>
                    </a:lnTo>
                    <a:lnTo>
                      <a:pt x="190" y="219"/>
                    </a:lnTo>
                    <a:lnTo>
                      <a:pt x="166" y="205"/>
                    </a:lnTo>
                    <a:lnTo>
                      <a:pt x="132" y="179"/>
                    </a:lnTo>
                    <a:lnTo>
                      <a:pt x="105" y="150"/>
                    </a:lnTo>
                    <a:lnTo>
                      <a:pt x="80" y="128"/>
                    </a:lnTo>
                    <a:lnTo>
                      <a:pt x="56" y="101"/>
                    </a:lnTo>
                    <a:lnTo>
                      <a:pt x="36" y="78"/>
                    </a:lnTo>
                    <a:lnTo>
                      <a:pt x="15" y="57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4" name="任意多边形 14353"/>
              <p:cNvSpPr>
                <a:spLocks noChangeAspect="1"/>
              </p:cNvSpPr>
              <p:nvPr/>
            </p:nvSpPr>
            <p:spPr>
              <a:xfrm>
                <a:off x="2469" y="8828"/>
                <a:ext cx="79" cy="51"/>
              </a:xfrm>
              <a:custGeom>
                <a:pathLst>
                  <a:path w="86" h="69">
                    <a:moveTo>
                      <a:pt x="0" y="0"/>
                    </a:moveTo>
                    <a:lnTo>
                      <a:pt x="11" y="10"/>
                    </a:lnTo>
                    <a:lnTo>
                      <a:pt x="25" y="21"/>
                    </a:lnTo>
                    <a:lnTo>
                      <a:pt x="42" y="33"/>
                    </a:lnTo>
                    <a:lnTo>
                      <a:pt x="60" y="44"/>
                    </a:lnTo>
                    <a:lnTo>
                      <a:pt x="77" y="54"/>
                    </a:lnTo>
                    <a:lnTo>
                      <a:pt x="86" y="61"/>
                    </a:lnTo>
                    <a:lnTo>
                      <a:pt x="65" y="69"/>
                    </a:lnTo>
                    <a:lnTo>
                      <a:pt x="42" y="61"/>
                    </a:lnTo>
                    <a:lnTo>
                      <a:pt x="18" y="52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5" name="任意多边形 14354"/>
              <p:cNvSpPr>
                <a:spLocks noChangeAspect="1"/>
              </p:cNvSpPr>
              <p:nvPr/>
            </p:nvSpPr>
            <p:spPr>
              <a:xfrm>
                <a:off x="2615" y="8824"/>
                <a:ext cx="678" cy="511"/>
              </a:xfrm>
              <a:custGeom>
                <a:pathLst>
                  <a:path w="732" h="689">
                    <a:moveTo>
                      <a:pt x="294" y="135"/>
                    </a:moveTo>
                    <a:lnTo>
                      <a:pt x="186" y="143"/>
                    </a:lnTo>
                    <a:lnTo>
                      <a:pt x="348" y="158"/>
                    </a:lnTo>
                    <a:lnTo>
                      <a:pt x="338" y="166"/>
                    </a:lnTo>
                    <a:lnTo>
                      <a:pt x="318" y="173"/>
                    </a:lnTo>
                    <a:lnTo>
                      <a:pt x="292" y="181"/>
                    </a:lnTo>
                    <a:lnTo>
                      <a:pt x="258" y="190"/>
                    </a:lnTo>
                    <a:lnTo>
                      <a:pt x="222" y="196"/>
                    </a:lnTo>
                    <a:lnTo>
                      <a:pt x="175" y="200"/>
                    </a:lnTo>
                    <a:lnTo>
                      <a:pt x="120" y="206"/>
                    </a:lnTo>
                    <a:lnTo>
                      <a:pt x="61" y="209"/>
                    </a:lnTo>
                    <a:lnTo>
                      <a:pt x="0" y="209"/>
                    </a:lnTo>
                    <a:lnTo>
                      <a:pt x="95" y="232"/>
                    </a:lnTo>
                    <a:lnTo>
                      <a:pt x="154" y="244"/>
                    </a:lnTo>
                    <a:lnTo>
                      <a:pt x="205" y="244"/>
                    </a:lnTo>
                    <a:lnTo>
                      <a:pt x="267" y="244"/>
                    </a:lnTo>
                    <a:lnTo>
                      <a:pt x="359" y="236"/>
                    </a:lnTo>
                    <a:lnTo>
                      <a:pt x="435" y="225"/>
                    </a:lnTo>
                    <a:lnTo>
                      <a:pt x="499" y="209"/>
                    </a:lnTo>
                    <a:lnTo>
                      <a:pt x="567" y="188"/>
                    </a:lnTo>
                    <a:lnTo>
                      <a:pt x="597" y="177"/>
                    </a:lnTo>
                    <a:lnTo>
                      <a:pt x="625" y="168"/>
                    </a:lnTo>
                    <a:lnTo>
                      <a:pt x="640" y="164"/>
                    </a:lnTo>
                    <a:lnTo>
                      <a:pt x="648" y="169"/>
                    </a:lnTo>
                    <a:lnTo>
                      <a:pt x="648" y="181"/>
                    </a:lnTo>
                    <a:lnTo>
                      <a:pt x="642" y="194"/>
                    </a:lnTo>
                    <a:lnTo>
                      <a:pt x="625" y="208"/>
                    </a:lnTo>
                    <a:lnTo>
                      <a:pt x="597" y="226"/>
                    </a:lnTo>
                    <a:lnTo>
                      <a:pt x="557" y="244"/>
                    </a:lnTo>
                    <a:lnTo>
                      <a:pt x="510" y="263"/>
                    </a:lnTo>
                    <a:lnTo>
                      <a:pt x="448" y="282"/>
                    </a:lnTo>
                    <a:lnTo>
                      <a:pt x="376" y="297"/>
                    </a:lnTo>
                    <a:lnTo>
                      <a:pt x="304" y="308"/>
                    </a:lnTo>
                    <a:lnTo>
                      <a:pt x="228" y="320"/>
                    </a:lnTo>
                    <a:lnTo>
                      <a:pt x="95" y="333"/>
                    </a:lnTo>
                    <a:lnTo>
                      <a:pt x="177" y="352"/>
                    </a:lnTo>
                    <a:lnTo>
                      <a:pt x="243" y="360"/>
                    </a:lnTo>
                    <a:lnTo>
                      <a:pt x="326" y="358"/>
                    </a:lnTo>
                    <a:lnTo>
                      <a:pt x="411" y="347"/>
                    </a:lnTo>
                    <a:lnTo>
                      <a:pt x="474" y="333"/>
                    </a:lnTo>
                    <a:lnTo>
                      <a:pt x="525" y="320"/>
                    </a:lnTo>
                    <a:lnTo>
                      <a:pt x="567" y="308"/>
                    </a:lnTo>
                    <a:lnTo>
                      <a:pt x="610" y="293"/>
                    </a:lnTo>
                    <a:lnTo>
                      <a:pt x="644" y="280"/>
                    </a:lnTo>
                    <a:lnTo>
                      <a:pt x="659" y="276"/>
                    </a:lnTo>
                    <a:lnTo>
                      <a:pt x="668" y="276"/>
                    </a:lnTo>
                    <a:lnTo>
                      <a:pt x="667" y="287"/>
                    </a:lnTo>
                    <a:lnTo>
                      <a:pt x="661" y="299"/>
                    </a:lnTo>
                    <a:lnTo>
                      <a:pt x="648" y="314"/>
                    </a:lnTo>
                    <a:lnTo>
                      <a:pt x="617" y="335"/>
                    </a:lnTo>
                    <a:lnTo>
                      <a:pt x="584" y="354"/>
                    </a:lnTo>
                    <a:lnTo>
                      <a:pt x="546" y="371"/>
                    </a:lnTo>
                    <a:lnTo>
                      <a:pt x="496" y="390"/>
                    </a:lnTo>
                    <a:lnTo>
                      <a:pt x="439" y="407"/>
                    </a:lnTo>
                    <a:lnTo>
                      <a:pt x="352" y="426"/>
                    </a:lnTo>
                    <a:lnTo>
                      <a:pt x="294" y="438"/>
                    </a:lnTo>
                    <a:lnTo>
                      <a:pt x="237" y="444"/>
                    </a:lnTo>
                    <a:lnTo>
                      <a:pt x="154" y="449"/>
                    </a:lnTo>
                    <a:lnTo>
                      <a:pt x="239" y="461"/>
                    </a:lnTo>
                    <a:lnTo>
                      <a:pt x="305" y="466"/>
                    </a:lnTo>
                    <a:lnTo>
                      <a:pt x="360" y="468"/>
                    </a:lnTo>
                    <a:lnTo>
                      <a:pt x="423" y="466"/>
                    </a:lnTo>
                    <a:lnTo>
                      <a:pt x="482" y="458"/>
                    </a:lnTo>
                    <a:lnTo>
                      <a:pt x="530" y="447"/>
                    </a:lnTo>
                    <a:lnTo>
                      <a:pt x="568" y="434"/>
                    </a:lnTo>
                    <a:lnTo>
                      <a:pt x="629" y="413"/>
                    </a:lnTo>
                    <a:lnTo>
                      <a:pt x="637" y="413"/>
                    </a:lnTo>
                    <a:lnTo>
                      <a:pt x="644" y="417"/>
                    </a:lnTo>
                    <a:lnTo>
                      <a:pt x="642" y="430"/>
                    </a:lnTo>
                    <a:lnTo>
                      <a:pt x="634" y="444"/>
                    </a:lnTo>
                    <a:lnTo>
                      <a:pt x="620" y="458"/>
                    </a:lnTo>
                    <a:lnTo>
                      <a:pt x="599" y="474"/>
                    </a:lnTo>
                    <a:lnTo>
                      <a:pt x="563" y="493"/>
                    </a:lnTo>
                    <a:lnTo>
                      <a:pt x="525" y="510"/>
                    </a:lnTo>
                    <a:lnTo>
                      <a:pt x="489" y="521"/>
                    </a:lnTo>
                    <a:lnTo>
                      <a:pt x="448" y="531"/>
                    </a:lnTo>
                    <a:lnTo>
                      <a:pt x="410" y="537"/>
                    </a:lnTo>
                    <a:lnTo>
                      <a:pt x="360" y="542"/>
                    </a:lnTo>
                    <a:lnTo>
                      <a:pt x="305" y="545"/>
                    </a:lnTo>
                    <a:lnTo>
                      <a:pt x="250" y="546"/>
                    </a:lnTo>
                    <a:lnTo>
                      <a:pt x="166" y="546"/>
                    </a:lnTo>
                    <a:lnTo>
                      <a:pt x="211" y="562"/>
                    </a:lnTo>
                    <a:lnTo>
                      <a:pt x="253" y="573"/>
                    </a:lnTo>
                    <a:lnTo>
                      <a:pt x="301" y="579"/>
                    </a:lnTo>
                    <a:lnTo>
                      <a:pt x="342" y="580"/>
                    </a:lnTo>
                    <a:lnTo>
                      <a:pt x="384" y="583"/>
                    </a:lnTo>
                    <a:lnTo>
                      <a:pt x="427" y="580"/>
                    </a:lnTo>
                    <a:lnTo>
                      <a:pt x="462" y="579"/>
                    </a:lnTo>
                    <a:lnTo>
                      <a:pt x="495" y="573"/>
                    </a:lnTo>
                    <a:lnTo>
                      <a:pt x="540" y="562"/>
                    </a:lnTo>
                    <a:lnTo>
                      <a:pt x="574" y="554"/>
                    </a:lnTo>
                    <a:lnTo>
                      <a:pt x="587" y="555"/>
                    </a:lnTo>
                    <a:lnTo>
                      <a:pt x="589" y="565"/>
                    </a:lnTo>
                    <a:lnTo>
                      <a:pt x="585" y="575"/>
                    </a:lnTo>
                    <a:lnTo>
                      <a:pt x="576" y="586"/>
                    </a:lnTo>
                    <a:lnTo>
                      <a:pt x="561" y="597"/>
                    </a:lnTo>
                    <a:lnTo>
                      <a:pt x="544" y="605"/>
                    </a:lnTo>
                    <a:lnTo>
                      <a:pt x="525" y="614"/>
                    </a:lnTo>
                    <a:lnTo>
                      <a:pt x="495" y="622"/>
                    </a:lnTo>
                    <a:lnTo>
                      <a:pt x="432" y="631"/>
                    </a:lnTo>
                    <a:lnTo>
                      <a:pt x="372" y="639"/>
                    </a:lnTo>
                    <a:lnTo>
                      <a:pt x="253" y="649"/>
                    </a:lnTo>
                    <a:lnTo>
                      <a:pt x="407" y="656"/>
                    </a:lnTo>
                    <a:lnTo>
                      <a:pt x="439" y="656"/>
                    </a:lnTo>
                    <a:lnTo>
                      <a:pt x="453" y="663"/>
                    </a:lnTo>
                    <a:lnTo>
                      <a:pt x="461" y="670"/>
                    </a:lnTo>
                    <a:lnTo>
                      <a:pt x="458" y="681"/>
                    </a:lnTo>
                    <a:lnTo>
                      <a:pt x="466" y="687"/>
                    </a:lnTo>
                    <a:lnTo>
                      <a:pt x="486" y="689"/>
                    </a:lnTo>
                    <a:lnTo>
                      <a:pt x="516" y="677"/>
                    </a:lnTo>
                    <a:lnTo>
                      <a:pt x="542" y="664"/>
                    </a:lnTo>
                    <a:lnTo>
                      <a:pt x="563" y="651"/>
                    </a:lnTo>
                    <a:lnTo>
                      <a:pt x="580" y="639"/>
                    </a:lnTo>
                    <a:lnTo>
                      <a:pt x="597" y="621"/>
                    </a:lnTo>
                    <a:lnTo>
                      <a:pt x="651" y="548"/>
                    </a:lnTo>
                    <a:lnTo>
                      <a:pt x="693" y="485"/>
                    </a:lnTo>
                    <a:lnTo>
                      <a:pt x="709" y="453"/>
                    </a:lnTo>
                    <a:lnTo>
                      <a:pt x="713" y="440"/>
                    </a:lnTo>
                    <a:lnTo>
                      <a:pt x="714" y="430"/>
                    </a:lnTo>
                    <a:lnTo>
                      <a:pt x="714" y="419"/>
                    </a:lnTo>
                    <a:lnTo>
                      <a:pt x="706" y="406"/>
                    </a:lnTo>
                    <a:lnTo>
                      <a:pt x="701" y="398"/>
                    </a:lnTo>
                    <a:lnTo>
                      <a:pt x="698" y="386"/>
                    </a:lnTo>
                    <a:lnTo>
                      <a:pt x="701" y="373"/>
                    </a:lnTo>
                    <a:lnTo>
                      <a:pt x="706" y="364"/>
                    </a:lnTo>
                    <a:lnTo>
                      <a:pt x="713" y="354"/>
                    </a:lnTo>
                    <a:lnTo>
                      <a:pt x="719" y="344"/>
                    </a:lnTo>
                    <a:lnTo>
                      <a:pt x="727" y="333"/>
                    </a:lnTo>
                    <a:lnTo>
                      <a:pt x="732" y="322"/>
                    </a:lnTo>
                    <a:lnTo>
                      <a:pt x="731" y="308"/>
                    </a:lnTo>
                    <a:lnTo>
                      <a:pt x="726" y="297"/>
                    </a:lnTo>
                    <a:lnTo>
                      <a:pt x="719" y="287"/>
                    </a:lnTo>
                    <a:lnTo>
                      <a:pt x="713" y="278"/>
                    </a:lnTo>
                    <a:lnTo>
                      <a:pt x="705" y="267"/>
                    </a:lnTo>
                    <a:lnTo>
                      <a:pt x="702" y="255"/>
                    </a:lnTo>
                    <a:lnTo>
                      <a:pt x="705" y="246"/>
                    </a:lnTo>
                    <a:lnTo>
                      <a:pt x="714" y="232"/>
                    </a:lnTo>
                    <a:lnTo>
                      <a:pt x="723" y="221"/>
                    </a:lnTo>
                    <a:lnTo>
                      <a:pt x="727" y="209"/>
                    </a:lnTo>
                    <a:lnTo>
                      <a:pt x="727" y="194"/>
                    </a:lnTo>
                    <a:lnTo>
                      <a:pt x="722" y="179"/>
                    </a:lnTo>
                    <a:lnTo>
                      <a:pt x="713" y="168"/>
                    </a:lnTo>
                    <a:lnTo>
                      <a:pt x="709" y="160"/>
                    </a:lnTo>
                    <a:lnTo>
                      <a:pt x="705" y="147"/>
                    </a:lnTo>
                    <a:lnTo>
                      <a:pt x="706" y="133"/>
                    </a:lnTo>
                    <a:lnTo>
                      <a:pt x="714" y="122"/>
                    </a:lnTo>
                    <a:lnTo>
                      <a:pt x="719" y="114"/>
                    </a:lnTo>
                    <a:lnTo>
                      <a:pt x="727" y="105"/>
                    </a:lnTo>
                    <a:lnTo>
                      <a:pt x="731" y="93"/>
                    </a:lnTo>
                    <a:lnTo>
                      <a:pt x="732" y="80"/>
                    </a:lnTo>
                    <a:lnTo>
                      <a:pt x="730" y="72"/>
                    </a:lnTo>
                    <a:lnTo>
                      <a:pt x="722" y="59"/>
                    </a:lnTo>
                    <a:lnTo>
                      <a:pt x="714" y="48"/>
                    </a:lnTo>
                    <a:lnTo>
                      <a:pt x="709" y="34"/>
                    </a:lnTo>
                    <a:lnTo>
                      <a:pt x="709" y="0"/>
                    </a:lnTo>
                    <a:lnTo>
                      <a:pt x="634" y="50"/>
                    </a:lnTo>
                    <a:lnTo>
                      <a:pt x="589" y="69"/>
                    </a:lnTo>
                    <a:lnTo>
                      <a:pt x="536" y="86"/>
                    </a:lnTo>
                    <a:lnTo>
                      <a:pt x="475" y="105"/>
                    </a:lnTo>
                    <a:lnTo>
                      <a:pt x="420" y="116"/>
                    </a:lnTo>
                    <a:lnTo>
                      <a:pt x="365" y="126"/>
                    </a:lnTo>
                    <a:lnTo>
                      <a:pt x="294" y="135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356" name="组合 14355"/>
              <p:cNvGrpSpPr>
                <a:grpSpLocks noChangeAspect="1"/>
              </p:cNvGrpSpPr>
              <p:nvPr/>
            </p:nvGrpSpPr>
            <p:grpSpPr>
              <a:xfrm>
                <a:off x="3011" y="8945"/>
                <a:ext cx="203" cy="322"/>
                <a:chOff x="6929" y="4535"/>
                <a:chExt cx="218" cy="436"/>
              </a:xfrm>
            </p:grpSpPr>
            <p:sp>
              <p:nvSpPr>
                <p:cNvPr id="14357" name="任意多边形 14356"/>
                <p:cNvSpPr>
                  <a:spLocks noChangeAspect="1"/>
                </p:cNvSpPr>
                <p:nvPr/>
              </p:nvSpPr>
              <p:spPr>
                <a:xfrm>
                  <a:off x="6971" y="4651"/>
                  <a:ext cx="167" cy="70"/>
                </a:xfrm>
                <a:custGeom>
                  <a:pathLst>
                    <a:path w="167" h="70">
                      <a:moveTo>
                        <a:pt x="167" y="13"/>
                      </a:moveTo>
                      <a:lnTo>
                        <a:pt x="151" y="0"/>
                      </a:lnTo>
                      <a:lnTo>
                        <a:pt x="100" y="26"/>
                      </a:lnTo>
                      <a:lnTo>
                        <a:pt x="49" y="45"/>
                      </a:lnTo>
                      <a:lnTo>
                        <a:pt x="0" y="59"/>
                      </a:lnTo>
                      <a:lnTo>
                        <a:pt x="9" y="70"/>
                      </a:lnTo>
                      <a:lnTo>
                        <a:pt x="43" y="70"/>
                      </a:lnTo>
                      <a:lnTo>
                        <a:pt x="89" y="60"/>
                      </a:lnTo>
                      <a:lnTo>
                        <a:pt x="130" y="4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8" name="任意多边形 14357"/>
                <p:cNvSpPr>
                  <a:spLocks noChangeAspect="1"/>
                </p:cNvSpPr>
                <p:nvPr/>
              </p:nvSpPr>
              <p:spPr>
                <a:xfrm>
                  <a:off x="7001" y="4763"/>
                  <a:ext cx="146" cy="78"/>
                </a:xfrm>
                <a:custGeom>
                  <a:pathLst>
                    <a:path w="146" h="78">
                      <a:moveTo>
                        <a:pt x="146" y="15"/>
                      </a:moveTo>
                      <a:lnTo>
                        <a:pt x="138" y="0"/>
                      </a:lnTo>
                      <a:lnTo>
                        <a:pt x="89" y="34"/>
                      </a:lnTo>
                      <a:lnTo>
                        <a:pt x="50" y="51"/>
                      </a:lnTo>
                      <a:lnTo>
                        <a:pt x="0" y="66"/>
                      </a:lnTo>
                      <a:lnTo>
                        <a:pt x="10" y="78"/>
                      </a:lnTo>
                      <a:lnTo>
                        <a:pt x="42" y="78"/>
                      </a:lnTo>
                      <a:lnTo>
                        <a:pt x="74" y="69"/>
                      </a:lnTo>
                      <a:lnTo>
                        <a:pt x="112" y="45"/>
                      </a:lnTo>
                      <a:lnTo>
                        <a:pt x="146" y="15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9" name="任意多边形 14358"/>
                <p:cNvSpPr>
                  <a:spLocks noChangeAspect="1"/>
                </p:cNvSpPr>
                <p:nvPr/>
              </p:nvSpPr>
              <p:spPr>
                <a:xfrm>
                  <a:off x="6992" y="4894"/>
                  <a:ext cx="149" cy="77"/>
                </a:xfrm>
                <a:custGeom>
                  <a:pathLst>
                    <a:path w="149" h="77">
                      <a:moveTo>
                        <a:pt x="149" y="11"/>
                      </a:moveTo>
                      <a:lnTo>
                        <a:pt x="138" y="0"/>
                      </a:lnTo>
                      <a:lnTo>
                        <a:pt x="93" y="31"/>
                      </a:lnTo>
                      <a:lnTo>
                        <a:pt x="49" y="49"/>
                      </a:lnTo>
                      <a:lnTo>
                        <a:pt x="0" y="63"/>
                      </a:lnTo>
                      <a:lnTo>
                        <a:pt x="9" y="77"/>
                      </a:lnTo>
                      <a:lnTo>
                        <a:pt x="42" y="74"/>
                      </a:lnTo>
                      <a:lnTo>
                        <a:pt x="81" y="65"/>
                      </a:lnTo>
                      <a:lnTo>
                        <a:pt x="121" y="40"/>
                      </a:lnTo>
                      <a:lnTo>
                        <a:pt x="149" y="11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0" name="任意多边形 14359"/>
                <p:cNvSpPr>
                  <a:spLocks noChangeAspect="1"/>
                </p:cNvSpPr>
                <p:nvPr/>
              </p:nvSpPr>
              <p:spPr>
                <a:xfrm>
                  <a:off x="6929" y="4535"/>
                  <a:ext cx="171" cy="68"/>
                </a:xfrm>
                <a:custGeom>
                  <a:pathLst>
                    <a:path w="171" h="68">
                      <a:moveTo>
                        <a:pt x="171" y="13"/>
                      </a:moveTo>
                      <a:lnTo>
                        <a:pt x="154" y="0"/>
                      </a:lnTo>
                      <a:lnTo>
                        <a:pt x="97" y="26"/>
                      </a:lnTo>
                      <a:lnTo>
                        <a:pt x="50" y="41"/>
                      </a:lnTo>
                      <a:lnTo>
                        <a:pt x="0" y="55"/>
                      </a:lnTo>
                      <a:lnTo>
                        <a:pt x="11" y="68"/>
                      </a:lnTo>
                      <a:lnTo>
                        <a:pt x="42" y="66"/>
                      </a:lnTo>
                      <a:lnTo>
                        <a:pt x="82" y="57"/>
                      </a:lnTo>
                      <a:lnTo>
                        <a:pt x="127" y="40"/>
                      </a:lnTo>
                      <a:lnTo>
                        <a:pt x="171" y="13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61" name="任意多边形 14360"/>
              <p:cNvSpPr>
                <a:spLocks noChangeAspect="1"/>
              </p:cNvSpPr>
              <p:nvPr/>
            </p:nvSpPr>
            <p:spPr>
              <a:xfrm>
                <a:off x="1936" y="6723"/>
                <a:ext cx="1874" cy="2157"/>
              </a:xfrm>
              <a:custGeom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E0E0E0"/>
              </a:solidFill>
              <a:ln w="63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2" name="椭圆 14361"/>
              <p:cNvSpPr>
                <a:spLocks noChangeAspect="1"/>
              </p:cNvSpPr>
              <p:nvPr/>
            </p:nvSpPr>
            <p:spPr>
              <a:xfrm>
                <a:off x="2462" y="8636"/>
                <a:ext cx="823" cy="220"/>
              </a:xfrm>
              <a:prstGeom prst="ellipse">
                <a:avLst/>
              </a:prstGeom>
              <a:solidFill>
                <a:srgbClr val="A0A0A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363" name="组合 14362"/>
              <p:cNvGrpSpPr>
                <a:grpSpLocks noChangeAspect="1"/>
              </p:cNvGrpSpPr>
              <p:nvPr/>
            </p:nvGrpSpPr>
            <p:grpSpPr>
              <a:xfrm>
                <a:off x="2611" y="7372"/>
                <a:ext cx="522" cy="1340"/>
                <a:chOff x="6498" y="2481"/>
                <a:chExt cx="562" cy="1806"/>
              </a:xfrm>
            </p:grpSpPr>
            <p:sp>
              <p:nvSpPr>
                <p:cNvPr id="14364" name="任意多边形 14363"/>
                <p:cNvSpPr>
                  <a:spLocks noChangeAspect="1"/>
                </p:cNvSpPr>
                <p:nvPr/>
              </p:nvSpPr>
              <p:spPr>
                <a:xfrm>
                  <a:off x="6604" y="3234"/>
                  <a:ext cx="345" cy="1053"/>
                </a:xfrm>
                <a:custGeom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5" name="椭圆 14364"/>
                <p:cNvSpPr>
                  <a:spLocks noChangeAspect="1"/>
                </p:cNvSpPr>
                <p:nvPr/>
              </p:nvSpPr>
              <p:spPr>
                <a:xfrm>
                  <a:off x="6781" y="3267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366" name="组合 14365"/>
                <p:cNvGrpSpPr>
                  <a:grpSpLocks noChangeAspect="1"/>
                </p:cNvGrpSpPr>
                <p:nvPr/>
              </p:nvGrpSpPr>
              <p:grpSpPr>
                <a:xfrm>
                  <a:off x="6498" y="2481"/>
                  <a:ext cx="562" cy="828"/>
                  <a:chOff x="6498" y="2481"/>
                  <a:chExt cx="562" cy="828"/>
                </a:xfrm>
              </p:grpSpPr>
              <p:sp>
                <p:nvSpPr>
                  <p:cNvPr id="14367" name="椭圆 14366"/>
                  <p:cNvSpPr>
                    <a:spLocks noChangeAspect="1"/>
                  </p:cNvSpPr>
                  <p:nvPr/>
                </p:nvSpPr>
                <p:spPr>
                  <a:xfrm>
                    <a:off x="6531" y="2481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8" name="任意多边形 14367"/>
                  <p:cNvSpPr>
                    <a:spLocks noChangeAspect="1"/>
                  </p:cNvSpPr>
                  <p:nvPr/>
                </p:nvSpPr>
                <p:spPr>
                  <a:xfrm>
                    <a:off x="6498" y="2610"/>
                    <a:ext cx="562" cy="699"/>
                  </a:xfrm>
                  <a:custGeom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369" name="组合 14368"/>
                <p:cNvGrpSpPr>
                  <a:grpSpLocks noChangeAspect="1"/>
                </p:cNvGrpSpPr>
                <p:nvPr/>
              </p:nvGrpSpPr>
              <p:grpSpPr>
                <a:xfrm>
                  <a:off x="6676" y="3385"/>
                  <a:ext cx="193" cy="804"/>
                  <a:chOff x="6676" y="3385"/>
                  <a:chExt cx="193" cy="804"/>
                </a:xfrm>
              </p:grpSpPr>
              <p:sp>
                <p:nvSpPr>
                  <p:cNvPr id="14370" name="直接连接符 14369"/>
                  <p:cNvSpPr>
                    <a:spLocks noChangeAspect="1"/>
                  </p:cNvSpPr>
                  <p:nvPr/>
                </p:nvSpPr>
                <p:spPr>
                  <a:xfrm>
                    <a:off x="6708" y="3406"/>
                    <a:ext cx="1" cy="783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4371" name="直接连接符 14370"/>
                  <p:cNvSpPr>
                    <a:spLocks noChangeAspect="1"/>
                  </p:cNvSpPr>
                  <p:nvPr/>
                </p:nvSpPr>
                <p:spPr>
                  <a:xfrm flipV="1">
                    <a:off x="6836" y="3406"/>
                    <a:ext cx="4" cy="779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4372" name="直接连接符 14371"/>
                  <p:cNvSpPr>
                    <a:spLocks noChangeAspect="1"/>
                  </p:cNvSpPr>
                  <p:nvPr/>
                </p:nvSpPr>
                <p:spPr>
                  <a:xfrm flipV="1">
                    <a:off x="6866" y="3385"/>
                    <a:ext cx="3" cy="78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4373" name="直接连接符 14372"/>
                  <p:cNvSpPr>
                    <a:spLocks noChangeAspect="1"/>
                  </p:cNvSpPr>
                  <p:nvPr/>
                </p:nvSpPr>
                <p:spPr>
                  <a:xfrm flipH="1" flipV="1">
                    <a:off x="6676" y="3385"/>
                    <a:ext cx="2" cy="780"/>
                  </a:xfrm>
                  <a:prstGeom prst="line">
                    <a:avLst/>
                  </a:prstGeom>
                  <a:ln w="63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</p:grpSp>
          <p:sp>
            <p:nvSpPr>
              <p:cNvPr id="14374" name="任意多边形 14373"/>
              <p:cNvSpPr>
                <a:spLocks noChangeAspect="1"/>
              </p:cNvSpPr>
              <p:nvPr/>
            </p:nvSpPr>
            <p:spPr>
              <a:xfrm>
                <a:off x="2836" y="8325"/>
                <a:ext cx="507" cy="506"/>
              </a:xfrm>
              <a:custGeom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5" name="矩形 14374"/>
            <p:cNvSpPr/>
            <p:nvPr/>
          </p:nvSpPr>
          <p:spPr>
            <a:xfrm>
              <a:off x="3334" y="2296"/>
              <a:ext cx="1248" cy="48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76" name="lxqlx8"/>
            <p:cNvGrpSpPr/>
            <p:nvPr/>
          </p:nvGrpSpPr>
          <p:grpSpPr>
            <a:xfrm rot="2398839" flipV="1">
              <a:off x="3670" y="760"/>
              <a:ext cx="576" cy="63"/>
              <a:chOff x="4373" y="6238"/>
              <a:chExt cx="3035" cy="93"/>
            </a:xfrm>
          </p:grpSpPr>
          <p:sp>
            <p:nvSpPr>
              <p:cNvPr id="14377" name="矩形 14376"/>
              <p:cNvSpPr/>
              <p:nvPr/>
            </p:nvSpPr>
            <p:spPr>
              <a:xfrm>
                <a:off x="4373" y="6239"/>
                <a:ext cx="3021" cy="92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直接连接符 14377"/>
              <p:cNvSpPr/>
              <p:nvPr/>
            </p:nvSpPr>
            <p:spPr>
              <a:xfrm>
                <a:off x="4378" y="6238"/>
                <a:ext cx="303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4379" name="矩形 14378"/>
            <p:cNvSpPr/>
            <p:nvPr/>
          </p:nvSpPr>
          <p:spPr>
            <a:xfrm>
              <a:off x="4150" y="952"/>
              <a:ext cx="480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文本框 14379"/>
            <p:cNvSpPr txBox="1"/>
            <p:nvPr/>
          </p:nvSpPr>
          <p:spPr>
            <a:xfrm>
              <a:off x="3910" y="424"/>
              <a:ext cx="7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平面镜</a:t>
              </a:r>
            </a:p>
          </p:txBody>
        </p:sp>
        <p:sp>
          <p:nvSpPr>
            <p:cNvPr id="14381" name="文本框 14380"/>
            <p:cNvSpPr txBox="1"/>
            <p:nvPr/>
          </p:nvSpPr>
          <p:spPr>
            <a:xfrm>
              <a:off x="4678" y="856"/>
              <a:ext cx="346" cy="113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/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镜头</a:t>
              </a:r>
              <a:r>
                <a:rPr lang="en-US" altLang="zh-CN" b="1" u="none">
                  <a:latin typeface="黑体" panose="02010609060101010101" pitchFamily="2" charset="-122"/>
                  <a:ea typeface="黑体" panose="02010609060101010101" pitchFamily="2" charset="-122"/>
                </a:rPr>
                <a:t>(</a:t>
              </a:r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凸透镜</a:t>
              </a:r>
              <a:r>
                <a:rPr lang="en-US" altLang="zh-CN" b="1" u="none"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</a:p>
          </p:txBody>
        </p:sp>
      </p:grpSp>
      <p:sp>
        <p:nvSpPr>
          <p:cNvPr id="14382" name="文本框 14381"/>
          <p:cNvSpPr txBox="1"/>
          <p:nvPr/>
        </p:nvSpPr>
        <p:spPr>
          <a:xfrm>
            <a:off x="152400" y="0"/>
            <a:ext cx="6858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u="none">
                <a:latin typeface="黑体" panose="02010609060101010101" pitchFamily="2" charset="-122"/>
                <a:ea typeface="黑体" panose="02010609060101010101" pitchFamily="2" charset="-122"/>
              </a:rPr>
              <a:t>2、投影仪 </a:t>
            </a:r>
            <a:r>
              <a:rPr lang="en-US" altLang="zh-CN" sz="5400" b="1" u="none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5400" b="1" u="none">
                <a:latin typeface="黑体" panose="02010609060101010101" pitchFamily="2" charset="-122"/>
                <a:ea typeface="黑体" panose="02010609060101010101" pitchFamily="2" charset="-122"/>
              </a:rPr>
              <a:t>幻灯机</a:t>
            </a:r>
            <a:r>
              <a:rPr lang="en-US" altLang="zh-CN" sz="5400" b="1" u="none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</p:txBody>
      </p:sp>
      <p:grpSp>
        <p:nvGrpSpPr>
          <p:cNvPr id="14383" name="组合 14382"/>
          <p:cNvGrpSpPr/>
          <p:nvPr/>
        </p:nvGrpSpPr>
        <p:grpSpPr>
          <a:xfrm>
            <a:off x="1447800" y="2057400"/>
            <a:ext cx="5105400" cy="1981200"/>
            <a:chOff x="839" y="709"/>
            <a:chExt cx="3216" cy="1248"/>
          </a:xfrm>
        </p:grpSpPr>
        <p:sp>
          <p:nvSpPr>
            <p:cNvPr id="14384" name="直接连接符 14383"/>
            <p:cNvSpPr/>
            <p:nvPr/>
          </p:nvSpPr>
          <p:spPr>
            <a:xfrm flipH="1">
              <a:off x="839" y="709"/>
              <a:ext cx="2976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85" name="直接连接符 14384"/>
            <p:cNvSpPr/>
            <p:nvPr/>
          </p:nvSpPr>
          <p:spPr>
            <a:xfrm flipH="1">
              <a:off x="839" y="949"/>
              <a:ext cx="3216" cy="100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86" name="直接连接符 14385"/>
            <p:cNvSpPr/>
            <p:nvPr/>
          </p:nvSpPr>
          <p:spPr>
            <a:xfrm flipH="1">
              <a:off x="2327" y="1399"/>
              <a:ext cx="288" cy="9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4387" name="直接连接符 14386"/>
            <p:cNvSpPr/>
            <p:nvPr/>
          </p:nvSpPr>
          <p:spPr>
            <a:xfrm flipH="1">
              <a:off x="2279" y="709"/>
              <a:ext cx="288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14388" name="上箭头 14387"/>
          <p:cNvSpPr/>
          <p:nvPr/>
        </p:nvSpPr>
        <p:spPr>
          <a:xfrm>
            <a:off x="1447800" y="2057400"/>
            <a:ext cx="146050" cy="1909763"/>
          </a:xfrm>
          <a:prstGeom prst="upArrow">
            <a:avLst>
              <a:gd name="adj1" fmla="val 50000"/>
              <a:gd name="adj2" fmla="val 326902"/>
            </a:avLst>
          </a:prstGeom>
          <a:solidFill>
            <a:srgbClr val="00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89" name="组合 14388"/>
          <p:cNvGrpSpPr/>
          <p:nvPr/>
        </p:nvGrpSpPr>
        <p:grpSpPr>
          <a:xfrm>
            <a:off x="5791200" y="2057400"/>
            <a:ext cx="1143000" cy="3352800"/>
            <a:chOff x="3622" y="712"/>
            <a:chExt cx="720" cy="2112"/>
          </a:xfrm>
        </p:grpSpPr>
        <p:grpSp>
          <p:nvGrpSpPr>
            <p:cNvPr id="14390" name="组合 14389"/>
            <p:cNvGrpSpPr/>
            <p:nvPr/>
          </p:nvGrpSpPr>
          <p:grpSpPr>
            <a:xfrm>
              <a:off x="3622" y="712"/>
              <a:ext cx="720" cy="1632"/>
              <a:chOff x="3622" y="712"/>
              <a:chExt cx="720" cy="1632"/>
            </a:xfrm>
          </p:grpSpPr>
          <p:sp>
            <p:nvSpPr>
              <p:cNvPr id="14391" name="直接连接符 14390"/>
              <p:cNvSpPr/>
              <p:nvPr/>
            </p:nvSpPr>
            <p:spPr>
              <a:xfrm flipH="1" flipV="1">
                <a:off x="3814" y="712"/>
                <a:ext cx="528" cy="163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92" name="直接连接符 14391"/>
              <p:cNvSpPr/>
              <p:nvPr/>
            </p:nvSpPr>
            <p:spPr>
              <a:xfrm flipV="1">
                <a:off x="3622" y="952"/>
                <a:ext cx="432" cy="139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93" name="直接连接符 14392"/>
              <p:cNvSpPr/>
              <p:nvPr/>
            </p:nvSpPr>
            <p:spPr>
              <a:xfrm flipH="1" flipV="1">
                <a:off x="4189" y="1864"/>
                <a:ext cx="48" cy="14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4394" name="直接连接符 14393"/>
              <p:cNvSpPr/>
              <p:nvPr/>
            </p:nvSpPr>
            <p:spPr>
              <a:xfrm flipV="1">
                <a:off x="3709" y="1912"/>
                <a:ext cx="48" cy="14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4395" name="组合 14394"/>
            <p:cNvGrpSpPr/>
            <p:nvPr/>
          </p:nvGrpSpPr>
          <p:grpSpPr>
            <a:xfrm>
              <a:off x="3622" y="2344"/>
              <a:ext cx="720" cy="480"/>
              <a:chOff x="3622" y="2344"/>
              <a:chExt cx="720" cy="480"/>
            </a:xfrm>
          </p:grpSpPr>
          <p:sp>
            <p:nvSpPr>
              <p:cNvPr id="14396" name="直接连接符 14395"/>
              <p:cNvSpPr/>
              <p:nvPr/>
            </p:nvSpPr>
            <p:spPr>
              <a:xfrm flipV="1">
                <a:off x="4054" y="2344"/>
                <a:ext cx="288" cy="48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97" name="直接连接符 14396"/>
              <p:cNvSpPr/>
              <p:nvPr/>
            </p:nvSpPr>
            <p:spPr>
              <a:xfrm flipV="1">
                <a:off x="4150" y="2488"/>
                <a:ext cx="96" cy="19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4398" name="直接连接符 14397"/>
              <p:cNvSpPr/>
              <p:nvPr/>
            </p:nvSpPr>
            <p:spPr>
              <a:xfrm flipH="1" flipV="1">
                <a:off x="3622" y="2344"/>
                <a:ext cx="240" cy="43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399" name="直接连接符 14398"/>
              <p:cNvSpPr/>
              <p:nvPr/>
            </p:nvSpPr>
            <p:spPr>
              <a:xfrm flipH="1" flipV="1">
                <a:off x="3709" y="2488"/>
                <a:ext cx="96" cy="19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4400" name="组合 14399"/>
          <p:cNvGrpSpPr/>
          <p:nvPr/>
        </p:nvGrpSpPr>
        <p:grpSpPr>
          <a:xfrm>
            <a:off x="762000" y="1905000"/>
            <a:ext cx="701675" cy="3429000"/>
            <a:chOff x="476" y="568"/>
            <a:chExt cx="362" cy="2160"/>
          </a:xfrm>
        </p:grpSpPr>
        <p:sp>
          <p:nvSpPr>
            <p:cNvPr id="14401" name="矩形 14400"/>
            <p:cNvSpPr/>
            <p:nvPr/>
          </p:nvSpPr>
          <p:spPr>
            <a:xfrm>
              <a:off x="790" y="568"/>
              <a:ext cx="48" cy="216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文本框 14401"/>
            <p:cNvSpPr txBox="1"/>
            <p:nvPr/>
          </p:nvSpPr>
          <p:spPr>
            <a:xfrm>
              <a:off x="476" y="1096"/>
              <a:ext cx="315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lvl="0"/>
              <a:r>
                <a:rPr lang="zh-CN" altLang="en-US" sz="2800" b="1" u="none">
                  <a:latin typeface="黑体" panose="02010609060101010101" pitchFamily="2" charset="-122"/>
                  <a:ea typeface="黑体" panose="02010609060101010101" pitchFamily="2" charset="-122"/>
                </a:rPr>
                <a:t>屏幕</a:t>
              </a:r>
            </a:p>
          </p:txBody>
        </p:sp>
      </p:grpSp>
      <p:grpSp>
        <p:nvGrpSpPr>
          <p:cNvPr id="14403" name="组合 14402"/>
          <p:cNvGrpSpPr/>
          <p:nvPr/>
        </p:nvGrpSpPr>
        <p:grpSpPr>
          <a:xfrm>
            <a:off x="4495800" y="4114800"/>
            <a:ext cx="2362200" cy="533400"/>
            <a:chOff x="2806" y="1960"/>
            <a:chExt cx="1488" cy="336"/>
          </a:xfrm>
        </p:grpSpPr>
        <p:sp>
          <p:nvSpPr>
            <p:cNvPr id="14404" name="右箭头 14403"/>
            <p:cNvSpPr/>
            <p:nvPr/>
          </p:nvSpPr>
          <p:spPr>
            <a:xfrm>
              <a:off x="3670" y="2200"/>
              <a:ext cx="624" cy="9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5" name="文本框 14404"/>
            <p:cNvSpPr txBox="1"/>
            <p:nvPr/>
          </p:nvSpPr>
          <p:spPr>
            <a:xfrm>
              <a:off x="2806" y="1960"/>
              <a:ext cx="7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b="1" u="none">
                  <a:latin typeface="黑体" panose="02010609060101010101" pitchFamily="2" charset="-122"/>
                  <a:ea typeface="黑体" panose="02010609060101010101" pitchFamily="2" charset="-122"/>
                </a:rPr>
                <a:t>投影片</a:t>
              </a:r>
            </a:p>
          </p:txBody>
        </p:sp>
      </p:grpSp>
      <p:sp>
        <p:nvSpPr>
          <p:cNvPr id="14406" name="文本框 14405"/>
          <p:cNvSpPr txBox="1"/>
          <p:nvPr/>
        </p:nvSpPr>
        <p:spPr>
          <a:xfrm>
            <a:off x="1482725" y="1892300"/>
            <a:ext cx="701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像</a:t>
            </a:r>
          </a:p>
        </p:txBody>
      </p:sp>
      <p:grpSp>
        <p:nvGrpSpPr>
          <p:cNvPr id="14407" name="lxqdxt11"/>
          <p:cNvGrpSpPr/>
          <p:nvPr/>
        </p:nvGrpSpPr>
        <p:grpSpPr>
          <a:xfrm>
            <a:off x="6172200" y="5257800"/>
            <a:ext cx="288925" cy="511175"/>
            <a:chOff x="1936" y="6723"/>
            <a:chExt cx="1874" cy="2763"/>
          </a:xfrm>
        </p:grpSpPr>
        <p:grpSp>
          <p:nvGrpSpPr>
            <p:cNvPr id="14408" name="组合 14407"/>
            <p:cNvGrpSpPr>
              <a:grpSpLocks noChangeAspect="1"/>
            </p:cNvGrpSpPr>
            <p:nvPr/>
          </p:nvGrpSpPr>
          <p:grpSpPr>
            <a:xfrm>
              <a:off x="2658" y="9339"/>
              <a:ext cx="462" cy="147"/>
              <a:chOff x="6549" y="5081"/>
              <a:chExt cx="498" cy="198"/>
            </a:xfrm>
          </p:grpSpPr>
          <p:sp>
            <p:nvSpPr>
              <p:cNvPr id="14409" name="任意多边形 14408"/>
              <p:cNvSpPr>
                <a:spLocks noChangeAspect="1"/>
              </p:cNvSpPr>
              <p:nvPr/>
            </p:nvSpPr>
            <p:spPr>
              <a:xfrm>
                <a:off x="6549" y="5081"/>
                <a:ext cx="498" cy="198"/>
              </a:xfrm>
              <a:custGeom>
                <a:pathLst>
                  <a:path w="498" h="198">
                    <a:moveTo>
                      <a:pt x="0" y="0"/>
                    </a:moveTo>
                    <a:lnTo>
                      <a:pt x="101" y="157"/>
                    </a:lnTo>
                    <a:lnTo>
                      <a:pt x="110" y="167"/>
                    </a:lnTo>
                    <a:lnTo>
                      <a:pt x="121" y="173"/>
                    </a:lnTo>
                    <a:lnTo>
                      <a:pt x="136" y="178"/>
                    </a:lnTo>
                    <a:lnTo>
                      <a:pt x="153" y="186"/>
                    </a:lnTo>
                    <a:lnTo>
                      <a:pt x="174" y="190"/>
                    </a:lnTo>
                    <a:lnTo>
                      <a:pt x="188" y="191"/>
                    </a:lnTo>
                    <a:lnTo>
                      <a:pt x="205" y="194"/>
                    </a:lnTo>
                    <a:lnTo>
                      <a:pt x="222" y="195"/>
                    </a:lnTo>
                    <a:lnTo>
                      <a:pt x="243" y="198"/>
                    </a:lnTo>
                    <a:lnTo>
                      <a:pt x="257" y="198"/>
                    </a:lnTo>
                    <a:lnTo>
                      <a:pt x="278" y="195"/>
                    </a:lnTo>
                    <a:lnTo>
                      <a:pt x="295" y="194"/>
                    </a:lnTo>
                    <a:lnTo>
                      <a:pt x="315" y="191"/>
                    </a:lnTo>
                    <a:lnTo>
                      <a:pt x="332" y="190"/>
                    </a:lnTo>
                    <a:lnTo>
                      <a:pt x="349" y="185"/>
                    </a:lnTo>
                    <a:lnTo>
                      <a:pt x="366" y="181"/>
                    </a:lnTo>
                    <a:lnTo>
                      <a:pt x="380" y="173"/>
                    </a:lnTo>
                    <a:lnTo>
                      <a:pt x="392" y="165"/>
                    </a:lnTo>
                    <a:lnTo>
                      <a:pt x="397" y="160"/>
                    </a:lnTo>
                    <a:lnTo>
                      <a:pt x="405" y="152"/>
                    </a:ln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0" name="任意多边形 14409"/>
              <p:cNvSpPr>
                <a:spLocks noChangeAspect="1"/>
              </p:cNvSpPr>
              <p:nvPr/>
            </p:nvSpPr>
            <p:spPr>
              <a:xfrm>
                <a:off x="6627" y="5081"/>
                <a:ext cx="222" cy="198"/>
              </a:xfrm>
              <a:custGeom>
                <a:pathLst>
                  <a:path w="221" h="198">
                    <a:moveTo>
                      <a:pt x="0" y="0"/>
                    </a:moveTo>
                    <a:lnTo>
                      <a:pt x="62" y="178"/>
                    </a:lnTo>
                    <a:lnTo>
                      <a:pt x="75" y="186"/>
                    </a:lnTo>
                    <a:lnTo>
                      <a:pt x="96" y="190"/>
                    </a:lnTo>
                    <a:lnTo>
                      <a:pt x="110" y="191"/>
                    </a:lnTo>
                    <a:lnTo>
                      <a:pt x="127" y="194"/>
                    </a:lnTo>
                    <a:lnTo>
                      <a:pt x="144" y="195"/>
                    </a:lnTo>
                    <a:lnTo>
                      <a:pt x="165" y="198"/>
                    </a:lnTo>
                    <a:lnTo>
                      <a:pt x="179" y="198"/>
                    </a:lnTo>
                    <a:lnTo>
                      <a:pt x="200" y="195"/>
                    </a:lnTo>
                    <a:lnTo>
                      <a:pt x="2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411" name="任意多边形 14410"/>
            <p:cNvSpPr>
              <a:spLocks noChangeAspect="1"/>
            </p:cNvSpPr>
            <p:nvPr/>
          </p:nvSpPr>
          <p:spPr>
            <a:xfrm>
              <a:off x="2447" y="8837"/>
              <a:ext cx="847" cy="533"/>
            </a:xfrm>
            <a:custGeom>
              <a:pathLst>
                <a:path w="913" h="718">
                  <a:moveTo>
                    <a:pt x="26" y="0"/>
                  </a:moveTo>
                  <a:lnTo>
                    <a:pt x="21" y="20"/>
                  </a:lnTo>
                  <a:lnTo>
                    <a:pt x="23" y="29"/>
                  </a:lnTo>
                  <a:lnTo>
                    <a:pt x="25" y="38"/>
                  </a:lnTo>
                  <a:lnTo>
                    <a:pt x="26" y="59"/>
                  </a:lnTo>
                  <a:lnTo>
                    <a:pt x="23" y="73"/>
                  </a:lnTo>
                  <a:lnTo>
                    <a:pt x="17" y="86"/>
                  </a:lnTo>
                  <a:lnTo>
                    <a:pt x="12" y="96"/>
                  </a:lnTo>
                  <a:lnTo>
                    <a:pt x="6" y="113"/>
                  </a:lnTo>
                  <a:lnTo>
                    <a:pt x="6" y="126"/>
                  </a:lnTo>
                  <a:lnTo>
                    <a:pt x="12" y="138"/>
                  </a:lnTo>
                  <a:lnTo>
                    <a:pt x="17" y="149"/>
                  </a:lnTo>
                  <a:lnTo>
                    <a:pt x="29" y="162"/>
                  </a:lnTo>
                  <a:lnTo>
                    <a:pt x="34" y="176"/>
                  </a:lnTo>
                  <a:lnTo>
                    <a:pt x="34" y="185"/>
                  </a:lnTo>
                  <a:lnTo>
                    <a:pt x="30" y="195"/>
                  </a:lnTo>
                  <a:lnTo>
                    <a:pt x="21" y="204"/>
                  </a:lnTo>
                  <a:lnTo>
                    <a:pt x="13" y="216"/>
                  </a:lnTo>
                  <a:lnTo>
                    <a:pt x="8" y="225"/>
                  </a:lnTo>
                  <a:lnTo>
                    <a:pt x="6" y="236"/>
                  </a:lnTo>
                  <a:lnTo>
                    <a:pt x="12" y="248"/>
                  </a:lnTo>
                  <a:lnTo>
                    <a:pt x="19" y="259"/>
                  </a:lnTo>
                  <a:lnTo>
                    <a:pt x="26" y="269"/>
                  </a:lnTo>
                  <a:lnTo>
                    <a:pt x="30" y="278"/>
                  </a:lnTo>
                  <a:lnTo>
                    <a:pt x="34" y="288"/>
                  </a:lnTo>
                  <a:lnTo>
                    <a:pt x="30" y="301"/>
                  </a:lnTo>
                  <a:lnTo>
                    <a:pt x="21" y="313"/>
                  </a:lnTo>
                  <a:lnTo>
                    <a:pt x="12" y="322"/>
                  </a:lnTo>
                  <a:lnTo>
                    <a:pt x="2" y="337"/>
                  </a:lnTo>
                  <a:lnTo>
                    <a:pt x="0" y="349"/>
                  </a:lnTo>
                  <a:lnTo>
                    <a:pt x="4" y="362"/>
                  </a:lnTo>
                  <a:lnTo>
                    <a:pt x="13" y="372"/>
                  </a:lnTo>
                  <a:lnTo>
                    <a:pt x="23" y="383"/>
                  </a:lnTo>
                  <a:lnTo>
                    <a:pt x="33" y="396"/>
                  </a:lnTo>
                  <a:lnTo>
                    <a:pt x="38" y="414"/>
                  </a:lnTo>
                  <a:lnTo>
                    <a:pt x="33" y="431"/>
                  </a:lnTo>
                  <a:lnTo>
                    <a:pt x="23" y="444"/>
                  </a:lnTo>
                  <a:lnTo>
                    <a:pt x="19" y="455"/>
                  </a:lnTo>
                  <a:lnTo>
                    <a:pt x="19" y="466"/>
                  </a:lnTo>
                  <a:lnTo>
                    <a:pt x="21" y="473"/>
                  </a:lnTo>
                  <a:lnTo>
                    <a:pt x="29" y="484"/>
                  </a:lnTo>
                  <a:lnTo>
                    <a:pt x="42" y="499"/>
                  </a:lnTo>
                  <a:lnTo>
                    <a:pt x="64" y="528"/>
                  </a:lnTo>
                  <a:lnTo>
                    <a:pt x="107" y="573"/>
                  </a:lnTo>
                  <a:lnTo>
                    <a:pt x="144" y="609"/>
                  </a:lnTo>
                  <a:lnTo>
                    <a:pt x="166" y="629"/>
                  </a:lnTo>
                  <a:lnTo>
                    <a:pt x="190" y="643"/>
                  </a:lnTo>
                  <a:lnTo>
                    <a:pt x="217" y="660"/>
                  </a:lnTo>
                  <a:lnTo>
                    <a:pt x="255" y="681"/>
                  </a:lnTo>
                  <a:lnTo>
                    <a:pt x="313" y="701"/>
                  </a:lnTo>
                  <a:lnTo>
                    <a:pt x="356" y="710"/>
                  </a:lnTo>
                  <a:lnTo>
                    <a:pt x="401" y="716"/>
                  </a:lnTo>
                  <a:lnTo>
                    <a:pt x="460" y="718"/>
                  </a:lnTo>
                  <a:lnTo>
                    <a:pt x="523" y="716"/>
                  </a:lnTo>
                  <a:lnTo>
                    <a:pt x="578" y="714"/>
                  </a:lnTo>
                  <a:lnTo>
                    <a:pt x="625" y="706"/>
                  </a:lnTo>
                  <a:lnTo>
                    <a:pt x="667" y="697"/>
                  </a:lnTo>
                  <a:lnTo>
                    <a:pt x="697" y="685"/>
                  </a:lnTo>
                  <a:lnTo>
                    <a:pt x="723" y="672"/>
                  </a:lnTo>
                  <a:lnTo>
                    <a:pt x="744" y="659"/>
                  </a:lnTo>
                  <a:lnTo>
                    <a:pt x="761" y="647"/>
                  </a:lnTo>
                  <a:lnTo>
                    <a:pt x="778" y="629"/>
                  </a:lnTo>
                  <a:lnTo>
                    <a:pt x="832" y="556"/>
                  </a:lnTo>
                  <a:lnTo>
                    <a:pt x="874" y="493"/>
                  </a:lnTo>
                  <a:lnTo>
                    <a:pt x="890" y="461"/>
                  </a:lnTo>
                  <a:lnTo>
                    <a:pt x="894" y="448"/>
                  </a:lnTo>
                  <a:lnTo>
                    <a:pt x="895" y="438"/>
                  </a:lnTo>
                  <a:lnTo>
                    <a:pt x="895" y="427"/>
                  </a:lnTo>
                  <a:lnTo>
                    <a:pt x="887" y="414"/>
                  </a:lnTo>
                  <a:lnTo>
                    <a:pt x="882" y="406"/>
                  </a:lnTo>
                  <a:lnTo>
                    <a:pt x="879" y="394"/>
                  </a:lnTo>
                  <a:lnTo>
                    <a:pt x="882" y="381"/>
                  </a:lnTo>
                  <a:lnTo>
                    <a:pt x="887" y="372"/>
                  </a:lnTo>
                  <a:lnTo>
                    <a:pt x="894" y="362"/>
                  </a:lnTo>
                  <a:lnTo>
                    <a:pt x="900" y="352"/>
                  </a:lnTo>
                  <a:lnTo>
                    <a:pt x="908" y="341"/>
                  </a:lnTo>
                  <a:lnTo>
                    <a:pt x="913" y="330"/>
                  </a:lnTo>
                  <a:lnTo>
                    <a:pt x="912" y="316"/>
                  </a:lnTo>
                  <a:lnTo>
                    <a:pt x="907" y="305"/>
                  </a:lnTo>
                  <a:lnTo>
                    <a:pt x="900" y="295"/>
                  </a:lnTo>
                  <a:lnTo>
                    <a:pt x="894" y="286"/>
                  </a:lnTo>
                  <a:lnTo>
                    <a:pt x="886" y="275"/>
                  </a:lnTo>
                  <a:lnTo>
                    <a:pt x="883" y="263"/>
                  </a:lnTo>
                  <a:lnTo>
                    <a:pt x="886" y="254"/>
                  </a:lnTo>
                  <a:lnTo>
                    <a:pt x="895" y="240"/>
                  </a:lnTo>
                  <a:lnTo>
                    <a:pt x="904" y="229"/>
                  </a:lnTo>
                  <a:lnTo>
                    <a:pt x="908" y="217"/>
                  </a:lnTo>
                  <a:lnTo>
                    <a:pt x="908" y="202"/>
                  </a:lnTo>
                  <a:lnTo>
                    <a:pt x="903" y="187"/>
                  </a:lnTo>
                  <a:lnTo>
                    <a:pt x="894" y="176"/>
                  </a:lnTo>
                  <a:lnTo>
                    <a:pt x="890" y="168"/>
                  </a:lnTo>
                  <a:lnTo>
                    <a:pt x="886" y="155"/>
                  </a:lnTo>
                  <a:lnTo>
                    <a:pt x="887" y="141"/>
                  </a:lnTo>
                  <a:lnTo>
                    <a:pt x="895" y="130"/>
                  </a:lnTo>
                  <a:lnTo>
                    <a:pt x="900" y="122"/>
                  </a:lnTo>
                  <a:lnTo>
                    <a:pt x="908" y="113"/>
                  </a:lnTo>
                  <a:lnTo>
                    <a:pt x="912" y="101"/>
                  </a:lnTo>
                  <a:lnTo>
                    <a:pt x="913" y="88"/>
                  </a:lnTo>
                  <a:lnTo>
                    <a:pt x="911" y="80"/>
                  </a:lnTo>
                  <a:lnTo>
                    <a:pt x="903" y="67"/>
                  </a:lnTo>
                  <a:lnTo>
                    <a:pt x="895" y="56"/>
                  </a:lnTo>
                  <a:lnTo>
                    <a:pt x="890" y="42"/>
                  </a:lnTo>
                  <a:lnTo>
                    <a:pt x="890" y="29"/>
                  </a:lnTo>
                  <a:lnTo>
                    <a:pt x="894" y="18"/>
                  </a:lnTo>
                  <a:lnTo>
                    <a:pt x="89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任意多边形 14411"/>
            <p:cNvSpPr>
              <a:spLocks noChangeAspect="1"/>
            </p:cNvSpPr>
            <p:nvPr/>
          </p:nvSpPr>
          <p:spPr>
            <a:xfrm>
              <a:off x="2452" y="8880"/>
              <a:ext cx="105" cy="74"/>
            </a:xfrm>
            <a:custGeom>
              <a:pathLst>
                <a:path w="113" h="99">
                  <a:moveTo>
                    <a:pt x="6" y="0"/>
                  </a:moveTo>
                  <a:lnTo>
                    <a:pt x="13" y="13"/>
                  </a:lnTo>
                  <a:lnTo>
                    <a:pt x="24" y="26"/>
                  </a:lnTo>
                  <a:lnTo>
                    <a:pt x="44" y="43"/>
                  </a:lnTo>
                  <a:lnTo>
                    <a:pt x="68" y="57"/>
                  </a:lnTo>
                  <a:lnTo>
                    <a:pt x="91" y="66"/>
                  </a:lnTo>
                  <a:lnTo>
                    <a:pt x="113" y="72"/>
                  </a:lnTo>
                  <a:lnTo>
                    <a:pt x="104" y="89"/>
                  </a:lnTo>
                  <a:lnTo>
                    <a:pt x="75" y="85"/>
                  </a:lnTo>
                  <a:lnTo>
                    <a:pt x="44" y="87"/>
                  </a:lnTo>
                  <a:lnTo>
                    <a:pt x="24" y="99"/>
                  </a:lnTo>
                  <a:lnTo>
                    <a:pt x="28" y="89"/>
                  </a:lnTo>
                  <a:lnTo>
                    <a:pt x="27" y="78"/>
                  </a:lnTo>
                  <a:lnTo>
                    <a:pt x="20" y="62"/>
                  </a:lnTo>
                  <a:lnTo>
                    <a:pt x="11" y="49"/>
                  </a:lnTo>
                  <a:lnTo>
                    <a:pt x="2" y="34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3" name="任意多边形 14412"/>
            <p:cNvSpPr>
              <a:spLocks noChangeAspect="1"/>
            </p:cNvSpPr>
            <p:nvPr/>
          </p:nvSpPr>
          <p:spPr>
            <a:xfrm>
              <a:off x="2454" y="8972"/>
              <a:ext cx="138" cy="62"/>
            </a:xfrm>
            <a:custGeom>
              <a:pathLst>
                <a:path w="149" h="84">
                  <a:moveTo>
                    <a:pt x="0" y="10"/>
                  </a:moveTo>
                  <a:lnTo>
                    <a:pt x="4" y="0"/>
                  </a:lnTo>
                  <a:lnTo>
                    <a:pt x="9" y="10"/>
                  </a:lnTo>
                  <a:lnTo>
                    <a:pt x="21" y="15"/>
                  </a:lnTo>
                  <a:lnTo>
                    <a:pt x="42" y="25"/>
                  </a:lnTo>
                  <a:lnTo>
                    <a:pt x="64" y="31"/>
                  </a:lnTo>
                  <a:lnTo>
                    <a:pt x="98" y="38"/>
                  </a:lnTo>
                  <a:lnTo>
                    <a:pt x="137" y="44"/>
                  </a:lnTo>
                  <a:lnTo>
                    <a:pt x="149" y="80"/>
                  </a:lnTo>
                  <a:lnTo>
                    <a:pt x="106" y="69"/>
                  </a:lnTo>
                  <a:lnTo>
                    <a:pt x="72" y="65"/>
                  </a:lnTo>
                  <a:lnTo>
                    <a:pt x="45" y="71"/>
                  </a:lnTo>
                  <a:lnTo>
                    <a:pt x="25" y="84"/>
                  </a:lnTo>
                  <a:lnTo>
                    <a:pt x="25" y="73"/>
                  </a:lnTo>
                  <a:lnTo>
                    <a:pt x="25" y="63"/>
                  </a:lnTo>
                  <a:lnTo>
                    <a:pt x="21" y="52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4" name="任意多边形 14413"/>
            <p:cNvSpPr>
              <a:spLocks noChangeAspect="1"/>
            </p:cNvSpPr>
            <p:nvPr/>
          </p:nvSpPr>
          <p:spPr>
            <a:xfrm>
              <a:off x="2448" y="9049"/>
              <a:ext cx="163" cy="78"/>
            </a:xfrm>
            <a:custGeom>
              <a:pathLst>
                <a:path w="175" h="104">
                  <a:moveTo>
                    <a:pt x="2" y="13"/>
                  </a:moveTo>
                  <a:lnTo>
                    <a:pt x="10" y="0"/>
                  </a:lnTo>
                  <a:lnTo>
                    <a:pt x="21" y="17"/>
                  </a:lnTo>
                  <a:lnTo>
                    <a:pt x="32" y="25"/>
                  </a:lnTo>
                  <a:lnTo>
                    <a:pt x="45" y="34"/>
                  </a:lnTo>
                  <a:lnTo>
                    <a:pt x="69" y="42"/>
                  </a:lnTo>
                  <a:lnTo>
                    <a:pt x="96" y="49"/>
                  </a:lnTo>
                  <a:lnTo>
                    <a:pt x="126" y="59"/>
                  </a:lnTo>
                  <a:lnTo>
                    <a:pt x="167" y="72"/>
                  </a:lnTo>
                  <a:lnTo>
                    <a:pt x="175" y="104"/>
                  </a:lnTo>
                  <a:lnTo>
                    <a:pt x="133" y="87"/>
                  </a:lnTo>
                  <a:lnTo>
                    <a:pt x="103" y="76"/>
                  </a:lnTo>
                  <a:lnTo>
                    <a:pt x="78" y="72"/>
                  </a:lnTo>
                  <a:lnTo>
                    <a:pt x="58" y="72"/>
                  </a:lnTo>
                  <a:lnTo>
                    <a:pt x="48" y="80"/>
                  </a:lnTo>
                  <a:lnTo>
                    <a:pt x="36" y="91"/>
                  </a:lnTo>
                  <a:lnTo>
                    <a:pt x="34" y="78"/>
                  </a:lnTo>
                  <a:lnTo>
                    <a:pt x="21" y="59"/>
                  </a:lnTo>
                  <a:lnTo>
                    <a:pt x="10" y="45"/>
                  </a:lnTo>
                  <a:lnTo>
                    <a:pt x="0" y="3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5" name="任意多边形 14414"/>
            <p:cNvSpPr>
              <a:spLocks noChangeAspect="1"/>
            </p:cNvSpPr>
            <p:nvPr/>
          </p:nvSpPr>
          <p:spPr>
            <a:xfrm>
              <a:off x="2465" y="9134"/>
              <a:ext cx="193" cy="171"/>
            </a:xfrm>
            <a:custGeom>
              <a:pathLst>
                <a:path w="208" h="230">
                  <a:moveTo>
                    <a:pt x="2" y="35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8" y="0"/>
                  </a:lnTo>
                  <a:lnTo>
                    <a:pt x="22" y="17"/>
                  </a:lnTo>
                  <a:lnTo>
                    <a:pt x="47" y="32"/>
                  </a:lnTo>
                  <a:lnTo>
                    <a:pt x="72" y="44"/>
                  </a:lnTo>
                  <a:lnTo>
                    <a:pt x="106" y="55"/>
                  </a:lnTo>
                  <a:lnTo>
                    <a:pt x="156" y="65"/>
                  </a:lnTo>
                  <a:lnTo>
                    <a:pt x="166" y="91"/>
                  </a:lnTo>
                  <a:lnTo>
                    <a:pt x="140" y="84"/>
                  </a:lnTo>
                  <a:lnTo>
                    <a:pt x="114" y="80"/>
                  </a:lnTo>
                  <a:lnTo>
                    <a:pt x="101" y="82"/>
                  </a:lnTo>
                  <a:lnTo>
                    <a:pt x="97" y="95"/>
                  </a:lnTo>
                  <a:lnTo>
                    <a:pt x="105" y="112"/>
                  </a:lnTo>
                  <a:lnTo>
                    <a:pt x="115" y="128"/>
                  </a:lnTo>
                  <a:lnTo>
                    <a:pt x="136" y="153"/>
                  </a:lnTo>
                  <a:lnTo>
                    <a:pt x="166" y="179"/>
                  </a:lnTo>
                  <a:lnTo>
                    <a:pt x="208" y="209"/>
                  </a:lnTo>
                  <a:lnTo>
                    <a:pt x="208" y="230"/>
                  </a:lnTo>
                  <a:lnTo>
                    <a:pt x="190" y="219"/>
                  </a:lnTo>
                  <a:lnTo>
                    <a:pt x="166" y="205"/>
                  </a:lnTo>
                  <a:lnTo>
                    <a:pt x="132" y="179"/>
                  </a:lnTo>
                  <a:lnTo>
                    <a:pt x="105" y="150"/>
                  </a:lnTo>
                  <a:lnTo>
                    <a:pt x="80" y="128"/>
                  </a:lnTo>
                  <a:lnTo>
                    <a:pt x="56" y="101"/>
                  </a:lnTo>
                  <a:lnTo>
                    <a:pt x="36" y="78"/>
                  </a:lnTo>
                  <a:lnTo>
                    <a:pt x="15" y="5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6" name="任意多边形 14415"/>
            <p:cNvSpPr>
              <a:spLocks noChangeAspect="1"/>
            </p:cNvSpPr>
            <p:nvPr/>
          </p:nvSpPr>
          <p:spPr>
            <a:xfrm>
              <a:off x="2469" y="8828"/>
              <a:ext cx="79" cy="51"/>
            </a:xfrm>
            <a:custGeom>
              <a:pathLst>
                <a:path w="86" h="69">
                  <a:moveTo>
                    <a:pt x="0" y="0"/>
                  </a:moveTo>
                  <a:lnTo>
                    <a:pt x="11" y="10"/>
                  </a:lnTo>
                  <a:lnTo>
                    <a:pt x="25" y="21"/>
                  </a:lnTo>
                  <a:lnTo>
                    <a:pt x="42" y="33"/>
                  </a:lnTo>
                  <a:lnTo>
                    <a:pt x="60" y="44"/>
                  </a:lnTo>
                  <a:lnTo>
                    <a:pt x="77" y="54"/>
                  </a:lnTo>
                  <a:lnTo>
                    <a:pt x="86" y="61"/>
                  </a:lnTo>
                  <a:lnTo>
                    <a:pt x="65" y="69"/>
                  </a:lnTo>
                  <a:lnTo>
                    <a:pt x="42" y="61"/>
                  </a:lnTo>
                  <a:lnTo>
                    <a:pt x="18" y="52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7" name="任意多边形 14416"/>
            <p:cNvSpPr>
              <a:spLocks noChangeAspect="1"/>
            </p:cNvSpPr>
            <p:nvPr/>
          </p:nvSpPr>
          <p:spPr>
            <a:xfrm>
              <a:off x="2615" y="8824"/>
              <a:ext cx="678" cy="511"/>
            </a:xfrm>
            <a:custGeom>
              <a:pathLst>
                <a:path w="732" h="689">
                  <a:moveTo>
                    <a:pt x="294" y="135"/>
                  </a:moveTo>
                  <a:lnTo>
                    <a:pt x="186" y="143"/>
                  </a:lnTo>
                  <a:lnTo>
                    <a:pt x="348" y="158"/>
                  </a:lnTo>
                  <a:lnTo>
                    <a:pt x="338" y="166"/>
                  </a:lnTo>
                  <a:lnTo>
                    <a:pt x="318" y="173"/>
                  </a:lnTo>
                  <a:lnTo>
                    <a:pt x="292" y="181"/>
                  </a:lnTo>
                  <a:lnTo>
                    <a:pt x="258" y="190"/>
                  </a:lnTo>
                  <a:lnTo>
                    <a:pt x="222" y="196"/>
                  </a:lnTo>
                  <a:lnTo>
                    <a:pt x="175" y="200"/>
                  </a:lnTo>
                  <a:lnTo>
                    <a:pt x="120" y="206"/>
                  </a:lnTo>
                  <a:lnTo>
                    <a:pt x="61" y="209"/>
                  </a:lnTo>
                  <a:lnTo>
                    <a:pt x="0" y="209"/>
                  </a:lnTo>
                  <a:lnTo>
                    <a:pt x="95" y="232"/>
                  </a:lnTo>
                  <a:lnTo>
                    <a:pt x="154" y="244"/>
                  </a:lnTo>
                  <a:lnTo>
                    <a:pt x="205" y="244"/>
                  </a:lnTo>
                  <a:lnTo>
                    <a:pt x="267" y="244"/>
                  </a:lnTo>
                  <a:lnTo>
                    <a:pt x="359" y="236"/>
                  </a:lnTo>
                  <a:lnTo>
                    <a:pt x="435" y="225"/>
                  </a:lnTo>
                  <a:lnTo>
                    <a:pt x="499" y="209"/>
                  </a:lnTo>
                  <a:lnTo>
                    <a:pt x="567" y="188"/>
                  </a:lnTo>
                  <a:lnTo>
                    <a:pt x="597" y="177"/>
                  </a:lnTo>
                  <a:lnTo>
                    <a:pt x="625" y="168"/>
                  </a:lnTo>
                  <a:lnTo>
                    <a:pt x="640" y="164"/>
                  </a:lnTo>
                  <a:lnTo>
                    <a:pt x="648" y="169"/>
                  </a:lnTo>
                  <a:lnTo>
                    <a:pt x="648" y="181"/>
                  </a:lnTo>
                  <a:lnTo>
                    <a:pt x="642" y="194"/>
                  </a:lnTo>
                  <a:lnTo>
                    <a:pt x="625" y="208"/>
                  </a:lnTo>
                  <a:lnTo>
                    <a:pt x="597" y="226"/>
                  </a:lnTo>
                  <a:lnTo>
                    <a:pt x="557" y="244"/>
                  </a:lnTo>
                  <a:lnTo>
                    <a:pt x="510" y="263"/>
                  </a:lnTo>
                  <a:lnTo>
                    <a:pt x="448" y="282"/>
                  </a:lnTo>
                  <a:lnTo>
                    <a:pt x="376" y="297"/>
                  </a:lnTo>
                  <a:lnTo>
                    <a:pt x="304" y="308"/>
                  </a:lnTo>
                  <a:lnTo>
                    <a:pt x="228" y="320"/>
                  </a:lnTo>
                  <a:lnTo>
                    <a:pt x="95" y="333"/>
                  </a:lnTo>
                  <a:lnTo>
                    <a:pt x="177" y="352"/>
                  </a:lnTo>
                  <a:lnTo>
                    <a:pt x="243" y="360"/>
                  </a:lnTo>
                  <a:lnTo>
                    <a:pt x="326" y="358"/>
                  </a:lnTo>
                  <a:lnTo>
                    <a:pt x="411" y="347"/>
                  </a:lnTo>
                  <a:lnTo>
                    <a:pt x="474" y="333"/>
                  </a:lnTo>
                  <a:lnTo>
                    <a:pt x="525" y="320"/>
                  </a:lnTo>
                  <a:lnTo>
                    <a:pt x="567" y="308"/>
                  </a:lnTo>
                  <a:lnTo>
                    <a:pt x="610" y="293"/>
                  </a:lnTo>
                  <a:lnTo>
                    <a:pt x="644" y="280"/>
                  </a:lnTo>
                  <a:lnTo>
                    <a:pt x="659" y="276"/>
                  </a:lnTo>
                  <a:lnTo>
                    <a:pt x="668" y="276"/>
                  </a:lnTo>
                  <a:lnTo>
                    <a:pt x="667" y="287"/>
                  </a:lnTo>
                  <a:lnTo>
                    <a:pt x="661" y="299"/>
                  </a:lnTo>
                  <a:lnTo>
                    <a:pt x="648" y="314"/>
                  </a:lnTo>
                  <a:lnTo>
                    <a:pt x="617" y="335"/>
                  </a:lnTo>
                  <a:lnTo>
                    <a:pt x="584" y="354"/>
                  </a:lnTo>
                  <a:lnTo>
                    <a:pt x="546" y="371"/>
                  </a:lnTo>
                  <a:lnTo>
                    <a:pt x="496" y="390"/>
                  </a:lnTo>
                  <a:lnTo>
                    <a:pt x="439" y="407"/>
                  </a:lnTo>
                  <a:lnTo>
                    <a:pt x="352" y="426"/>
                  </a:lnTo>
                  <a:lnTo>
                    <a:pt x="294" y="438"/>
                  </a:lnTo>
                  <a:lnTo>
                    <a:pt x="237" y="444"/>
                  </a:lnTo>
                  <a:lnTo>
                    <a:pt x="154" y="449"/>
                  </a:lnTo>
                  <a:lnTo>
                    <a:pt x="239" y="461"/>
                  </a:lnTo>
                  <a:lnTo>
                    <a:pt x="305" y="466"/>
                  </a:lnTo>
                  <a:lnTo>
                    <a:pt x="360" y="468"/>
                  </a:lnTo>
                  <a:lnTo>
                    <a:pt x="423" y="466"/>
                  </a:lnTo>
                  <a:lnTo>
                    <a:pt x="482" y="458"/>
                  </a:lnTo>
                  <a:lnTo>
                    <a:pt x="530" y="447"/>
                  </a:lnTo>
                  <a:lnTo>
                    <a:pt x="568" y="434"/>
                  </a:lnTo>
                  <a:lnTo>
                    <a:pt x="629" y="413"/>
                  </a:lnTo>
                  <a:lnTo>
                    <a:pt x="637" y="413"/>
                  </a:lnTo>
                  <a:lnTo>
                    <a:pt x="644" y="417"/>
                  </a:lnTo>
                  <a:lnTo>
                    <a:pt x="642" y="430"/>
                  </a:lnTo>
                  <a:lnTo>
                    <a:pt x="634" y="444"/>
                  </a:lnTo>
                  <a:lnTo>
                    <a:pt x="620" y="458"/>
                  </a:lnTo>
                  <a:lnTo>
                    <a:pt x="599" y="474"/>
                  </a:lnTo>
                  <a:lnTo>
                    <a:pt x="563" y="493"/>
                  </a:lnTo>
                  <a:lnTo>
                    <a:pt x="525" y="510"/>
                  </a:lnTo>
                  <a:lnTo>
                    <a:pt x="489" y="521"/>
                  </a:lnTo>
                  <a:lnTo>
                    <a:pt x="448" y="531"/>
                  </a:lnTo>
                  <a:lnTo>
                    <a:pt x="410" y="537"/>
                  </a:lnTo>
                  <a:lnTo>
                    <a:pt x="360" y="542"/>
                  </a:lnTo>
                  <a:lnTo>
                    <a:pt x="305" y="545"/>
                  </a:lnTo>
                  <a:lnTo>
                    <a:pt x="250" y="546"/>
                  </a:lnTo>
                  <a:lnTo>
                    <a:pt x="166" y="546"/>
                  </a:lnTo>
                  <a:lnTo>
                    <a:pt x="211" y="562"/>
                  </a:lnTo>
                  <a:lnTo>
                    <a:pt x="253" y="573"/>
                  </a:lnTo>
                  <a:lnTo>
                    <a:pt x="301" y="579"/>
                  </a:lnTo>
                  <a:lnTo>
                    <a:pt x="342" y="580"/>
                  </a:lnTo>
                  <a:lnTo>
                    <a:pt x="384" y="583"/>
                  </a:lnTo>
                  <a:lnTo>
                    <a:pt x="427" y="580"/>
                  </a:lnTo>
                  <a:lnTo>
                    <a:pt x="462" y="579"/>
                  </a:lnTo>
                  <a:lnTo>
                    <a:pt x="495" y="573"/>
                  </a:lnTo>
                  <a:lnTo>
                    <a:pt x="540" y="562"/>
                  </a:lnTo>
                  <a:lnTo>
                    <a:pt x="574" y="554"/>
                  </a:lnTo>
                  <a:lnTo>
                    <a:pt x="587" y="555"/>
                  </a:lnTo>
                  <a:lnTo>
                    <a:pt x="589" y="565"/>
                  </a:lnTo>
                  <a:lnTo>
                    <a:pt x="585" y="575"/>
                  </a:lnTo>
                  <a:lnTo>
                    <a:pt x="576" y="586"/>
                  </a:lnTo>
                  <a:lnTo>
                    <a:pt x="561" y="597"/>
                  </a:lnTo>
                  <a:lnTo>
                    <a:pt x="544" y="605"/>
                  </a:lnTo>
                  <a:lnTo>
                    <a:pt x="525" y="614"/>
                  </a:lnTo>
                  <a:lnTo>
                    <a:pt x="495" y="622"/>
                  </a:lnTo>
                  <a:lnTo>
                    <a:pt x="432" y="631"/>
                  </a:lnTo>
                  <a:lnTo>
                    <a:pt x="372" y="639"/>
                  </a:lnTo>
                  <a:lnTo>
                    <a:pt x="253" y="649"/>
                  </a:lnTo>
                  <a:lnTo>
                    <a:pt x="407" y="656"/>
                  </a:lnTo>
                  <a:lnTo>
                    <a:pt x="439" y="656"/>
                  </a:lnTo>
                  <a:lnTo>
                    <a:pt x="453" y="663"/>
                  </a:lnTo>
                  <a:lnTo>
                    <a:pt x="461" y="670"/>
                  </a:lnTo>
                  <a:lnTo>
                    <a:pt x="458" y="681"/>
                  </a:lnTo>
                  <a:lnTo>
                    <a:pt x="466" y="687"/>
                  </a:lnTo>
                  <a:lnTo>
                    <a:pt x="486" y="689"/>
                  </a:lnTo>
                  <a:lnTo>
                    <a:pt x="516" y="677"/>
                  </a:lnTo>
                  <a:lnTo>
                    <a:pt x="542" y="664"/>
                  </a:lnTo>
                  <a:lnTo>
                    <a:pt x="563" y="651"/>
                  </a:lnTo>
                  <a:lnTo>
                    <a:pt x="580" y="639"/>
                  </a:lnTo>
                  <a:lnTo>
                    <a:pt x="597" y="621"/>
                  </a:lnTo>
                  <a:lnTo>
                    <a:pt x="651" y="548"/>
                  </a:lnTo>
                  <a:lnTo>
                    <a:pt x="693" y="485"/>
                  </a:lnTo>
                  <a:lnTo>
                    <a:pt x="709" y="453"/>
                  </a:lnTo>
                  <a:lnTo>
                    <a:pt x="713" y="440"/>
                  </a:lnTo>
                  <a:lnTo>
                    <a:pt x="714" y="430"/>
                  </a:lnTo>
                  <a:lnTo>
                    <a:pt x="714" y="419"/>
                  </a:lnTo>
                  <a:lnTo>
                    <a:pt x="706" y="406"/>
                  </a:lnTo>
                  <a:lnTo>
                    <a:pt x="701" y="398"/>
                  </a:lnTo>
                  <a:lnTo>
                    <a:pt x="698" y="386"/>
                  </a:lnTo>
                  <a:lnTo>
                    <a:pt x="701" y="373"/>
                  </a:lnTo>
                  <a:lnTo>
                    <a:pt x="706" y="364"/>
                  </a:lnTo>
                  <a:lnTo>
                    <a:pt x="713" y="354"/>
                  </a:lnTo>
                  <a:lnTo>
                    <a:pt x="719" y="344"/>
                  </a:lnTo>
                  <a:lnTo>
                    <a:pt x="727" y="333"/>
                  </a:lnTo>
                  <a:lnTo>
                    <a:pt x="732" y="322"/>
                  </a:lnTo>
                  <a:lnTo>
                    <a:pt x="731" y="308"/>
                  </a:lnTo>
                  <a:lnTo>
                    <a:pt x="726" y="297"/>
                  </a:lnTo>
                  <a:lnTo>
                    <a:pt x="719" y="287"/>
                  </a:lnTo>
                  <a:lnTo>
                    <a:pt x="713" y="278"/>
                  </a:lnTo>
                  <a:lnTo>
                    <a:pt x="705" y="267"/>
                  </a:lnTo>
                  <a:lnTo>
                    <a:pt x="702" y="255"/>
                  </a:lnTo>
                  <a:lnTo>
                    <a:pt x="705" y="246"/>
                  </a:lnTo>
                  <a:lnTo>
                    <a:pt x="714" y="232"/>
                  </a:lnTo>
                  <a:lnTo>
                    <a:pt x="723" y="221"/>
                  </a:lnTo>
                  <a:lnTo>
                    <a:pt x="727" y="209"/>
                  </a:lnTo>
                  <a:lnTo>
                    <a:pt x="727" y="194"/>
                  </a:lnTo>
                  <a:lnTo>
                    <a:pt x="722" y="179"/>
                  </a:lnTo>
                  <a:lnTo>
                    <a:pt x="713" y="168"/>
                  </a:lnTo>
                  <a:lnTo>
                    <a:pt x="709" y="160"/>
                  </a:lnTo>
                  <a:lnTo>
                    <a:pt x="705" y="147"/>
                  </a:lnTo>
                  <a:lnTo>
                    <a:pt x="706" y="133"/>
                  </a:lnTo>
                  <a:lnTo>
                    <a:pt x="714" y="122"/>
                  </a:lnTo>
                  <a:lnTo>
                    <a:pt x="719" y="114"/>
                  </a:lnTo>
                  <a:lnTo>
                    <a:pt x="727" y="105"/>
                  </a:lnTo>
                  <a:lnTo>
                    <a:pt x="731" y="93"/>
                  </a:lnTo>
                  <a:lnTo>
                    <a:pt x="732" y="80"/>
                  </a:lnTo>
                  <a:lnTo>
                    <a:pt x="730" y="72"/>
                  </a:lnTo>
                  <a:lnTo>
                    <a:pt x="722" y="59"/>
                  </a:lnTo>
                  <a:lnTo>
                    <a:pt x="714" y="48"/>
                  </a:lnTo>
                  <a:lnTo>
                    <a:pt x="709" y="34"/>
                  </a:lnTo>
                  <a:lnTo>
                    <a:pt x="709" y="0"/>
                  </a:lnTo>
                  <a:lnTo>
                    <a:pt x="634" y="50"/>
                  </a:lnTo>
                  <a:lnTo>
                    <a:pt x="589" y="69"/>
                  </a:lnTo>
                  <a:lnTo>
                    <a:pt x="536" y="86"/>
                  </a:lnTo>
                  <a:lnTo>
                    <a:pt x="475" y="105"/>
                  </a:lnTo>
                  <a:lnTo>
                    <a:pt x="420" y="116"/>
                  </a:lnTo>
                  <a:lnTo>
                    <a:pt x="365" y="126"/>
                  </a:lnTo>
                  <a:lnTo>
                    <a:pt x="294" y="135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418" name="组合 14417"/>
            <p:cNvGrpSpPr>
              <a:grpSpLocks noChangeAspect="1"/>
            </p:cNvGrpSpPr>
            <p:nvPr/>
          </p:nvGrpSpPr>
          <p:grpSpPr>
            <a:xfrm>
              <a:off x="3011" y="8945"/>
              <a:ext cx="203" cy="322"/>
              <a:chOff x="6929" y="4535"/>
              <a:chExt cx="218" cy="436"/>
            </a:xfrm>
          </p:grpSpPr>
          <p:sp>
            <p:nvSpPr>
              <p:cNvPr id="14419" name="任意多边形 14418"/>
              <p:cNvSpPr>
                <a:spLocks noChangeAspect="1"/>
              </p:cNvSpPr>
              <p:nvPr/>
            </p:nvSpPr>
            <p:spPr>
              <a:xfrm>
                <a:off x="6971" y="4651"/>
                <a:ext cx="167" cy="70"/>
              </a:xfrm>
              <a:custGeom>
                <a:pathLst>
                  <a:path w="167" h="70">
                    <a:moveTo>
                      <a:pt x="167" y="13"/>
                    </a:moveTo>
                    <a:lnTo>
                      <a:pt x="151" y="0"/>
                    </a:lnTo>
                    <a:lnTo>
                      <a:pt x="100" y="26"/>
                    </a:lnTo>
                    <a:lnTo>
                      <a:pt x="49" y="45"/>
                    </a:lnTo>
                    <a:lnTo>
                      <a:pt x="0" y="59"/>
                    </a:lnTo>
                    <a:lnTo>
                      <a:pt x="9" y="70"/>
                    </a:lnTo>
                    <a:lnTo>
                      <a:pt x="43" y="70"/>
                    </a:lnTo>
                    <a:lnTo>
                      <a:pt x="89" y="60"/>
                    </a:lnTo>
                    <a:lnTo>
                      <a:pt x="130" y="40"/>
                    </a:lnTo>
                    <a:lnTo>
                      <a:pt x="167" y="13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0" name="任意多边形 14419"/>
              <p:cNvSpPr>
                <a:spLocks noChangeAspect="1"/>
              </p:cNvSpPr>
              <p:nvPr/>
            </p:nvSpPr>
            <p:spPr>
              <a:xfrm>
                <a:off x="7001" y="4763"/>
                <a:ext cx="146" cy="78"/>
              </a:xfrm>
              <a:custGeom>
                <a:pathLst>
                  <a:path w="146" h="78">
                    <a:moveTo>
                      <a:pt x="146" y="15"/>
                    </a:moveTo>
                    <a:lnTo>
                      <a:pt x="138" y="0"/>
                    </a:lnTo>
                    <a:lnTo>
                      <a:pt x="89" y="34"/>
                    </a:lnTo>
                    <a:lnTo>
                      <a:pt x="50" y="51"/>
                    </a:lnTo>
                    <a:lnTo>
                      <a:pt x="0" y="66"/>
                    </a:lnTo>
                    <a:lnTo>
                      <a:pt x="10" y="78"/>
                    </a:lnTo>
                    <a:lnTo>
                      <a:pt x="42" y="78"/>
                    </a:lnTo>
                    <a:lnTo>
                      <a:pt x="74" y="69"/>
                    </a:lnTo>
                    <a:lnTo>
                      <a:pt x="112" y="45"/>
                    </a:lnTo>
                    <a:lnTo>
                      <a:pt x="146" y="15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1" name="任意多边形 14420"/>
              <p:cNvSpPr>
                <a:spLocks noChangeAspect="1"/>
              </p:cNvSpPr>
              <p:nvPr/>
            </p:nvSpPr>
            <p:spPr>
              <a:xfrm>
                <a:off x="6992" y="4894"/>
                <a:ext cx="149" cy="77"/>
              </a:xfrm>
              <a:custGeom>
                <a:pathLst>
                  <a:path w="149" h="77">
                    <a:moveTo>
                      <a:pt x="149" y="11"/>
                    </a:moveTo>
                    <a:lnTo>
                      <a:pt x="138" y="0"/>
                    </a:lnTo>
                    <a:lnTo>
                      <a:pt x="93" y="31"/>
                    </a:lnTo>
                    <a:lnTo>
                      <a:pt x="49" y="49"/>
                    </a:lnTo>
                    <a:lnTo>
                      <a:pt x="0" y="63"/>
                    </a:lnTo>
                    <a:lnTo>
                      <a:pt x="9" y="77"/>
                    </a:lnTo>
                    <a:lnTo>
                      <a:pt x="42" y="74"/>
                    </a:lnTo>
                    <a:lnTo>
                      <a:pt x="81" y="65"/>
                    </a:lnTo>
                    <a:lnTo>
                      <a:pt x="121" y="40"/>
                    </a:lnTo>
                    <a:lnTo>
                      <a:pt x="149" y="11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2" name="任意多边形 14421"/>
              <p:cNvSpPr>
                <a:spLocks noChangeAspect="1"/>
              </p:cNvSpPr>
              <p:nvPr/>
            </p:nvSpPr>
            <p:spPr>
              <a:xfrm>
                <a:off x="6929" y="4535"/>
                <a:ext cx="171" cy="68"/>
              </a:xfrm>
              <a:custGeom>
                <a:pathLst>
                  <a:path w="171" h="68">
                    <a:moveTo>
                      <a:pt x="171" y="13"/>
                    </a:moveTo>
                    <a:lnTo>
                      <a:pt x="154" y="0"/>
                    </a:lnTo>
                    <a:lnTo>
                      <a:pt x="97" y="26"/>
                    </a:lnTo>
                    <a:lnTo>
                      <a:pt x="50" y="41"/>
                    </a:lnTo>
                    <a:lnTo>
                      <a:pt x="0" y="55"/>
                    </a:lnTo>
                    <a:lnTo>
                      <a:pt x="11" y="68"/>
                    </a:lnTo>
                    <a:lnTo>
                      <a:pt x="42" y="66"/>
                    </a:lnTo>
                    <a:lnTo>
                      <a:pt x="82" y="57"/>
                    </a:lnTo>
                    <a:lnTo>
                      <a:pt x="127" y="40"/>
                    </a:lnTo>
                    <a:lnTo>
                      <a:pt x="171" y="13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423" name="任意多边形 14422"/>
            <p:cNvSpPr>
              <a:spLocks noChangeAspect="1"/>
            </p:cNvSpPr>
            <p:nvPr/>
          </p:nvSpPr>
          <p:spPr>
            <a:xfrm>
              <a:off x="1936" y="6723"/>
              <a:ext cx="1874" cy="2157"/>
            </a:xfrm>
            <a:custGeom>
              <a:pathLst>
                <a:path w="2019" h="2908">
                  <a:moveTo>
                    <a:pt x="1415" y="2830"/>
                  </a:moveTo>
                  <a:lnTo>
                    <a:pt x="1432" y="2818"/>
                  </a:lnTo>
                  <a:lnTo>
                    <a:pt x="1445" y="2807"/>
                  </a:lnTo>
                  <a:lnTo>
                    <a:pt x="1453" y="2799"/>
                  </a:lnTo>
                  <a:lnTo>
                    <a:pt x="1458" y="2790"/>
                  </a:lnTo>
                  <a:lnTo>
                    <a:pt x="1463" y="2784"/>
                  </a:lnTo>
                  <a:lnTo>
                    <a:pt x="1466" y="2778"/>
                  </a:lnTo>
                  <a:lnTo>
                    <a:pt x="1470" y="2773"/>
                  </a:lnTo>
                  <a:lnTo>
                    <a:pt x="1471" y="2765"/>
                  </a:lnTo>
                  <a:lnTo>
                    <a:pt x="1474" y="2756"/>
                  </a:lnTo>
                  <a:lnTo>
                    <a:pt x="1475" y="2744"/>
                  </a:lnTo>
                  <a:lnTo>
                    <a:pt x="1484" y="2698"/>
                  </a:lnTo>
                  <a:lnTo>
                    <a:pt x="1543" y="2322"/>
                  </a:lnTo>
                  <a:lnTo>
                    <a:pt x="1554" y="2268"/>
                  </a:lnTo>
                  <a:lnTo>
                    <a:pt x="1563" y="2229"/>
                  </a:lnTo>
                  <a:lnTo>
                    <a:pt x="1577" y="2175"/>
                  </a:lnTo>
                  <a:lnTo>
                    <a:pt x="1598" y="2115"/>
                  </a:lnTo>
                  <a:lnTo>
                    <a:pt x="1619" y="2062"/>
                  </a:lnTo>
                  <a:lnTo>
                    <a:pt x="1638" y="2018"/>
                  </a:lnTo>
                  <a:lnTo>
                    <a:pt x="1655" y="1980"/>
                  </a:lnTo>
                  <a:lnTo>
                    <a:pt x="1672" y="1943"/>
                  </a:lnTo>
                  <a:lnTo>
                    <a:pt x="1706" y="1880"/>
                  </a:lnTo>
                  <a:lnTo>
                    <a:pt x="1740" y="1821"/>
                  </a:lnTo>
                  <a:lnTo>
                    <a:pt x="1773" y="1766"/>
                  </a:lnTo>
                  <a:lnTo>
                    <a:pt x="1799" y="1724"/>
                  </a:lnTo>
                  <a:lnTo>
                    <a:pt x="1846" y="1645"/>
                  </a:lnTo>
                  <a:lnTo>
                    <a:pt x="1879" y="1590"/>
                  </a:lnTo>
                  <a:lnTo>
                    <a:pt x="1905" y="1544"/>
                  </a:lnTo>
                  <a:lnTo>
                    <a:pt x="1927" y="1492"/>
                  </a:lnTo>
                  <a:lnTo>
                    <a:pt x="1952" y="1429"/>
                  </a:lnTo>
                  <a:lnTo>
                    <a:pt x="1969" y="1374"/>
                  </a:lnTo>
                  <a:lnTo>
                    <a:pt x="1985" y="1316"/>
                  </a:lnTo>
                  <a:lnTo>
                    <a:pt x="1995" y="1267"/>
                  </a:lnTo>
                  <a:lnTo>
                    <a:pt x="2007" y="1212"/>
                  </a:lnTo>
                  <a:lnTo>
                    <a:pt x="2015" y="1142"/>
                  </a:lnTo>
                  <a:lnTo>
                    <a:pt x="2019" y="1062"/>
                  </a:lnTo>
                  <a:lnTo>
                    <a:pt x="2019" y="987"/>
                  </a:lnTo>
                  <a:lnTo>
                    <a:pt x="2012" y="928"/>
                  </a:lnTo>
                  <a:lnTo>
                    <a:pt x="2003" y="873"/>
                  </a:lnTo>
                  <a:lnTo>
                    <a:pt x="1994" y="824"/>
                  </a:lnTo>
                  <a:lnTo>
                    <a:pt x="1978" y="759"/>
                  </a:lnTo>
                  <a:lnTo>
                    <a:pt x="1960" y="694"/>
                  </a:lnTo>
                  <a:lnTo>
                    <a:pt x="1940" y="634"/>
                  </a:lnTo>
                  <a:lnTo>
                    <a:pt x="1917" y="578"/>
                  </a:lnTo>
                  <a:lnTo>
                    <a:pt x="1888" y="529"/>
                  </a:lnTo>
                  <a:lnTo>
                    <a:pt x="1850" y="466"/>
                  </a:lnTo>
                  <a:lnTo>
                    <a:pt x="1807" y="403"/>
                  </a:lnTo>
                  <a:lnTo>
                    <a:pt x="1765" y="354"/>
                  </a:lnTo>
                  <a:lnTo>
                    <a:pt x="1727" y="312"/>
                  </a:lnTo>
                  <a:lnTo>
                    <a:pt x="1683" y="272"/>
                  </a:lnTo>
                  <a:lnTo>
                    <a:pt x="1636" y="232"/>
                  </a:lnTo>
                  <a:lnTo>
                    <a:pt x="1590" y="196"/>
                  </a:lnTo>
                  <a:lnTo>
                    <a:pt x="1535" y="159"/>
                  </a:lnTo>
                  <a:lnTo>
                    <a:pt x="1471" y="120"/>
                  </a:lnTo>
                  <a:lnTo>
                    <a:pt x="1411" y="90"/>
                  </a:lnTo>
                  <a:lnTo>
                    <a:pt x="1341" y="61"/>
                  </a:lnTo>
                  <a:lnTo>
                    <a:pt x="1277" y="40"/>
                  </a:lnTo>
                  <a:lnTo>
                    <a:pt x="1224" y="27"/>
                  </a:lnTo>
                  <a:lnTo>
                    <a:pt x="1167" y="14"/>
                  </a:lnTo>
                  <a:lnTo>
                    <a:pt x="1115" y="6"/>
                  </a:lnTo>
                  <a:lnTo>
                    <a:pt x="1053" y="0"/>
                  </a:lnTo>
                  <a:lnTo>
                    <a:pt x="997" y="0"/>
                  </a:lnTo>
                  <a:lnTo>
                    <a:pt x="936" y="0"/>
                  </a:lnTo>
                  <a:lnTo>
                    <a:pt x="885" y="6"/>
                  </a:lnTo>
                  <a:lnTo>
                    <a:pt x="826" y="19"/>
                  </a:lnTo>
                  <a:lnTo>
                    <a:pt x="782" y="28"/>
                  </a:lnTo>
                  <a:lnTo>
                    <a:pt x="727" y="44"/>
                  </a:lnTo>
                  <a:lnTo>
                    <a:pt x="676" y="59"/>
                  </a:lnTo>
                  <a:lnTo>
                    <a:pt x="630" y="78"/>
                  </a:lnTo>
                  <a:lnTo>
                    <a:pt x="586" y="97"/>
                  </a:lnTo>
                  <a:lnTo>
                    <a:pt x="541" y="121"/>
                  </a:lnTo>
                  <a:lnTo>
                    <a:pt x="501" y="145"/>
                  </a:lnTo>
                  <a:lnTo>
                    <a:pt x="456" y="175"/>
                  </a:lnTo>
                  <a:lnTo>
                    <a:pt x="408" y="209"/>
                  </a:lnTo>
                  <a:lnTo>
                    <a:pt x="365" y="242"/>
                  </a:lnTo>
                  <a:lnTo>
                    <a:pt x="326" y="277"/>
                  </a:lnTo>
                  <a:lnTo>
                    <a:pt x="284" y="316"/>
                  </a:lnTo>
                  <a:lnTo>
                    <a:pt x="242" y="360"/>
                  </a:lnTo>
                  <a:lnTo>
                    <a:pt x="206" y="402"/>
                  </a:lnTo>
                  <a:lnTo>
                    <a:pt x="175" y="441"/>
                  </a:lnTo>
                  <a:lnTo>
                    <a:pt x="140" y="495"/>
                  </a:lnTo>
                  <a:lnTo>
                    <a:pt x="106" y="554"/>
                  </a:lnTo>
                  <a:lnTo>
                    <a:pt x="75" y="620"/>
                  </a:lnTo>
                  <a:lnTo>
                    <a:pt x="53" y="685"/>
                  </a:lnTo>
                  <a:lnTo>
                    <a:pt x="34" y="752"/>
                  </a:lnTo>
                  <a:lnTo>
                    <a:pt x="17" y="818"/>
                  </a:lnTo>
                  <a:lnTo>
                    <a:pt x="7" y="879"/>
                  </a:lnTo>
                  <a:lnTo>
                    <a:pt x="0" y="940"/>
                  </a:lnTo>
                  <a:lnTo>
                    <a:pt x="0" y="999"/>
                  </a:lnTo>
                  <a:lnTo>
                    <a:pt x="0" y="1052"/>
                  </a:lnTo>
                  <a:lnTo>
                    <a:pt x="0" y="1115"/>
                  </a:lnTo>
                  <a:lnTo>
                    <a:pt x="3" y="1170"/>
                  </a:lnTo>
                  <a:lnTo>
                    <a:pt x="14" y="1239"/>
                  </a:lnTo>
                  <a:lnTo>
                    <a:pt x="24" y="1299"/>
                  </a:lnTo>
                  <a:lnTo>
                    <a:pt x="40" y="1358"/>
                  </a:lnTo>
                  <a:lnTo>
                    <a:pt x="62" y="1427"/>
                  </a:lnTo>
                  <a:lnTo>
                    <a:pt x="87" y="1488"/>
                  </a:lnTo>
                  <a:lnTo>
                    <a:pt x="113" y="1542"/>
                  </a:lnTo>
                  <a:lnTo>
                    <a:pt x="144" y="1602"/>
                  </a:lnTo>
                  <a:lnTo>
                    <a:pt x="178" y="1660"/>
                  </a:lnTo>
                  <a:lnTo>
                    <a:pt x="208" y="1715"/>
                  </a:lnTo>
                  <a:lnTo>
                    <a:pt x="239" y="1770"/>
                  </a:lnTo>
                  <a:lnTo>
                    <a:pt x="272" y="1830"/>
                  </a:lnTo>
                  <a:lnTo>
                    <a:pt x="323" y="1917"/>
                  </a:lnTo>
                  <a:lnTo>
                    <a:pt x="370" y="2007"/>
                  </a:lnTo>
                  <a:lnTo>
                    <a:pt x="398" y="2053"/>
                  </a:lnTo>
                  <a:lnTo>
                    <a:pt x="412" y="2091"/>
                  </a:lnTo>
                  <a:lnTo>
                    <a:pt x="429" y="2138"/>
                  </a:lnTo>
                  <a:lnTo>
                    <a:pt x="445" y="2192"/>
                  </a:lnTo>
                  <a:lnTo>
                    <a:pt x="458" y="2239"/>
                  </a:lnTo>
                  <a:lnTo>
                    <a:pt x="469" y="2292"/>
                  </a:lnTo>
                  <a:lnTo>
                    <a:pt x="479" y="2365"/>
                  </a:lnTo>
                  <a:lnTo>
                    <a:pt x="492" y="2444"/>
                  </a:lnTo>
                  <a:lnTo>
                    <a:pt x="501" y="2506"/>
                  </a:lnTo>
                  <a:lnTo>
                    <a:pt x="511" y="2586"/>
                  </a:lnTo>
                  <a:lnTo>
                    <a:pt x="518" y="2643"/>
                  </a:lnTo>
                  <a:lnTo>
                    <a:pt x="526" y="2693"/>
                  </a:lnTo>
                  <a:lnTo>
                    <a:pt x="537" y="2742"/>
                  </a:lnTo>
                  <a:lnTo>
                    <a:pt x="541" y="2756"/>
                  </a:lnTo>
                  <a:lnTo>
                    <a:pt x="543" y="2767"/>
                  </a:lnTo>
                  <a:lnTo>
                    <a:pt x="545" y="2773"/>
                  </a:lnTo>
                  <a:lnTo>
                    <a:pt x="546" y="2778"/>
                  </a:lnTo>
                  <a:lnTo>
                    <a:pt x="552" y="2784"/>
                  </a:lnTo>
                  <a:lnTo>
                    <a:pt x="558" y="2794"/>
                  </a:lnTo>
                  <a:lnTo>
                    <a:pt x="567" y="2803"/>
                  </a:lnTo>
                  <a:lnTo>
                    <a:pt x="576" y="2812"/>
                  </a:lnTo>
                  <a:lnTo>
                    <a:pt x="592" y="2824"/>
                  </a:lnTo>
                  <a:lnTo>
                    <a:pt x="610" y="2833"/>
                  </a:lnTo>
                  <a:lnTo>
                    <a:pt x="635" y="2847"/>
                  </a:lnTo>
                  <a:lnTo>
                    <a:pt x="657" y="2856"/>
                  </a:lnTo>
                  <a:lnTo>
                    <a:pt x="681" y="2864"/>
                  </a:lnTo>
                  <a:lnTo>
                    <a:pt x="703" y="2870"/>
                  </a:lnTo>
                  <a:lnTo>
                    <a:pt x="723" y="2875"/>
                  </a:lnTo>
                  <a:lnTo>
                    <a:pt x="753" y="2883"/>
                  </a:lnTo>
                  <a:lnTo>
                    <a:pt x="778" y="2889"/>
                  </a:lnTo>
                  <a:lnTo>
                    <a:pt x="802" y="2892"/>
                  </a:lnTo>
                  <a:lnTo>
                    <a:pt x="829" y="2896"/>
                  </a:lnTo>
                  <a:lnTo>
                    <a:pt x="857" y="2900"/>
                  </a:lnTo>
                  <a:lnTo>
                    <a:pt x="883" y="2902"/>
                  </a:lnTo>
                  <a:lnTo>
                    <a:pt x="906" y="2904"/>
                  </a:lnTo>
                  <a:lnTo>
                    <a:pt x="934" y="2906"/>
                  </a:lnTo>
                  <a:lnTo>
                    <a:pt x="959" y="2908"/>
                  </a:lnTo>
                  <a:lnTo>
                    <a:pt x="984" y="2908"/>
                  </a:lnTo>
                  <a:lnTo>
                    <a:pt x="1006" y="2908"/>
                  </a:lnTo>
                  <a:lnTo>
                    <a:pt x="1031" y="2908"/>
                  </a:lnTo>
                  <a:lnTo>
                    <a:pt x="1061" y="2908"/>
                  </a:lnTo>
                  <a:lnTo>
                    <a:pt x="1086" y="2906"/>
                  </a:lnTo>
                  <a:lnTo>
                    <a:pt x="1108" y="2906"/>
                  </a:lnTo>
                  <a:lnTo>
                    <a:pt x="1134" y="2902"/>
                  </a:lnTo>
                  <a:lnTo>
                    <a:pt x="1166" y="2900"/>
                  </a:lnTo>
                  <a:lnTo>
                    <a:pt x="1188" y="2896"/>
                  </a:lnTo>
                  <a:lnTo>
                    <a:pt x="1217" y="2892"/>
                  </a:lnTo>
                  <a:lnTo>
                    <a:pt x="1241" y="2887"/>
                  </a:lnTo>
                  <a:lnTo>
                    <a:pt x="1265" y="2883"/>
                  </a:lnTo>
                  <a:lnTo>
                    <a:pt x="1288" y="2877"/>
                  </a:lnTo>
                  <a:lnTo>
                    <a:pt x="1309" y="2871"/>
                  </a:lnTo>
                  <a:lnTo>
                    <a:pt x="1334" y="2864"/>
                  </a:lnTo>
                  <a:lnTo>
                    <a:pt x="1354" y="2856"/>
                  </a:lnTo>
                  <a:lnTo>
                    <a:pt x="1375" y="2849"/>
                  </a:lnTo>
                  <a:lnTo>
                    <a:pt x="1395" y="2839"/>
                  </a:lnTo>
                  <a:lnTo>
                    <a:pt x="1415" y="283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63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4" name="椭圆 14423"/>
            <p:cNvSpPr>
              <a:spLocks noChangeAspect="1"/>
            </p:cNvSpPr>
            <p:nvPr/>
          </p:nvSpPr>
          <p:spPr>
            <a:xfrm>
              <a:off x="2462" y="8636"/>
              <a:ext cx="823" cy="22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425" name="组合 14424"/>
            <p:cNvGrpSpPr>
              <a:grpSpLocks noChangeAspect="1"/>
            </p:cNvGrpSpPr>
            <p:nvPr/>
          </p:nvGrpSpPr>
          <p:grpSpPr>
            <a:xfrm>
              <a:off x="2611" y="7372"/>
              <a:ext cx="522" cy="1340"/>
              <a:chOff x="6498" y="2481"/>
              <a:chExt cx="562" cy="1806"/>
            </a:xfrm>
          </p:grpSpPr>
          <p:sp>
            <p:nvSpPr>
              <p:cNvPr id="14426" name="任意多边形 14425"/>
              <p:cNvSpPr>
                <a:spLocks noChangeAspect="1"/>
              </p:cNvSpPr>
              <p:nvPr/>
            </p:nvSpPr>
            <p:spPr>
              <a:xfrm>
                <a:off x="6604" y="3234"/>
                <a:ext cx="345" cy="1053"/>
              </a:xfrm>
              <a:custGeom>
                <a:pathLst>
                  <a:path w="345" h="1053">
                    <a:moveTo>
                      <a:pt x="0" y="80"/>
                    </a:moveTo>
                    <a:lnTo>
                      <a:pt x="6" y="252"/>
                    </a:lnTo>
                    <a:lnTo>
                      <a:pt x="23" y="274"/>
                    </a:lnTo>
                    <a:lnTo>
                      <a:pt x="17" y="975"/>
                    </a:lnTo>
                    <a:lnTo>
                      <a:pt x="40" y="1053"/>
                    </a:lnTo>
                    <a:lnTo>
                      <a:pt x="98" y="1053"/>
                    </a:lnTo>
                    <a:lnTo>
                      <a:pt x="146" y="1015"/>
                    </a:lnTo>
                    <a:lnTo>
                      <a:pt x="201" y="1015"/>
                    </a:lnTo>
                    <a:lnTo>
                      <a:pt x="245" y="1053"/>
                    </a:lnTo>
                    <a:lnTo>
                      <a:pt x="307" y="1053"/>
                    </a:lnTo>
                    <a:lnTo>
                      <a:pt x="328" y="975"/>
                    </a:lnTo>
                    <a:lnTo>
                      <a:pt x="317" y="274"/>
                    </a:lnTo>
                    <a:lnTo>
                      <a:pt x="333" y="252"/>
                    </a:lnTo>
                    <a:lnTo>
                      <a:pt x="345" y="80"/>
                    </a:lnTo>
                    <a:lnTo>
                      <a:pt x="269" y="17"/>
                    </a:lnTo>
                    <a:lnTo>
                      <a:pt x="231" y="17"/>
                    </a:lnTo>
                    <a:lnTo>
                      <a:pt x="210" y="0"/>
                    </a:lnTo>
                    <a:lnTo>
                      <a:pt x="123" y="0"/>
                    </a:lnTo>
                    <a:lnTo>
                      <a:pt x="104" y="17"/>
                    </a:lnTo>
                    <a:lnTo>
                      <a:pt x="72" y="1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7" name="椭圆 14426"/>
              <p:cNvSpPr>
                <a:spLocks noChangeAspect="1"/>
              </p:cNvSpPr>
              <p:nvPr/>
            </p:nvSpPr>
            <p:spPr>
              <a:xfrm>
                <a:off x="6781" y="3267"/>
                <a:ext cx="45" cy="72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428" name="组合 14427"/>
              <p:cNvGrpSpPr>
                <a:grpSpLocks noChangeAspect="1"/>
              </p:cNvGrpSpPr>
              <p:nvPr/>
            </p:nvGrpSpPr>
            <p:grpSpPr>
              <a:xfrm>
                <a:off x="6498" y="2481"/>
                <a:ext cx="562" cy="828"/>
                <a:chOff x="6498" y="2481"/>
                <a:chExt cx="562" cy="828"/>
              </a:xfrm>
            </p:grpSpPr>
            <p:sp>
              <p:nvSpPr>
                <p:cNvPr id="14429" name="椭圆 14428"/>
                <p:cNvSpPr>
                  <a:spLocks noChangeAspect="1"/>
                </p:cNvSpPr>
                <p:nvPr/>
              </p:nvSpPr>
              <p:spPr>
                <a:xfrm>
                  <a:off x="6531" y="2481"/>
                  <a:ext cx="514" cy="282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30" name="任意多边形 14429"/>
                <p:cNvSpPr>
                  <a:spLocks noChangeAspect="1"/>
                </p:cNvSpPr>
                <p:nvPr/>
              </p:nvSpPr>
              <p:spPr>
                <a:xfrm>
                  <a:off x="6498" y="2610"/>
                  <a:ext cx="562" cy="699"/>
                </a:xfrm>
                <a:custGeom>
                  <a:pathLst>
                    <a:path w="562" h="699">
                      <a:moveTo>
                        <a:pt x="358" y="699"/>
                      </a:moveTo>
                      <a:lnTo>
                        <a:pt x="562" y="69"/>
                      </a:lnTo>
                      <a:lnTo>
                        <a:pt x="526" y="56"/>
                      </a:lnTo>
                      <a:lnTo>
                        <a:pt x="485" y="38"/>
                      </a:lnTo>
                      <a:lnTo>
                        <a:pt x="431" y="24"/>
                      </a:lnTo>
                      <a:lnTo>
                        <a:pt x="384" y="12"/>
                      </a:lnTo>
                      <a:lnTo>
                        <a:pt x="342" y="4"/>
                      </a:lnTo>
                      <a:lnTo>
                        <a:pt x="297" y="0"/>
                      </a:lnTo>
                      <a:lnTo>
                        <a:pt x="248" y="3"/>
                      </a:lnTo>
                      <a:lnTo>
                        <a:pt x="185" y="10"/>
                      </a:lnTo>
                      <a:lnTo>
                        <a:pt x="132" y="24"/>
                      </a:lnTo>
                      <a:lnTo>
                        <a:pt x="80" y="38"/>
                      </a:lnTo>
                      <a:lnTo>
                        <a:pt x="34" y="58"/>
                      </a:lnTo>
                      <a:lnTo>
                        <a:pt x="0" y="76"/>
                      </a:lnTo>
                      <a:lnTo>
                        <a:pt x="197" y="699"/>
                      </a:lnTo>
                    </a:path>
                  </a:pathLst>
                </a:custGeom>
                <a:solidFill>
                  <a:srgbClr val="FFFF00">
                    <a:alpha val="100000"/>
                  </a:srgbClr>
                </a:solidFill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431" name="组合 14430"/>
              <p:cNvGrpSpPr>
                <a:grpSpLocks noChangeAspect="1"/>
              </p:cNvGrpSpPr>
              <p:nvPr/>
            </p:nvGrpSpPr>
            <p:grpSpPr>
              <a:xfrm>
                <a:off x="6676" y="3385"/>
                <a:ext cx="193" cy="804"/>
                <a:chOff x="6676" y="3385"/>
                <a:chExt cx="193" cy="804"/>
              </a:xfrm>
            </p:grpSpPr>
            <p:sp>
              <p:nvSpPr>
                <p:cNvPr id="14432" name="直接连接符 14431"/>
                <p:cNvSpPr>
                  <a:spLocks noChangeAspect="1"/>
                </p:cNvSpPr>
                <p:nvPr/>
              </p:nvSpPr>
              <p:spPr>
                <a:xfrm>
                  <a:off x="6708" y="3406"/>
                  <a:ext cx="1" cy="783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4433" name="直接连接符 14432"/>
                <p:cNvSpPr>
                  <a:spLocks noChangeAspect="1"/>
                </p:cNvSpPr>
                <p:nvPr/>
              </p:nvSpPr>
              <p:spPr>
                <a:xfrm flipV="1">
                  <a:off x="6836" y="3406"/>
                  <a:ext cx="4" cy="779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4434" name="直接连接符 14433"/>
                <p:cNvSpPr>
                  <a:spLocks noChangeAspect="1"/>
                </p:cNvSpPr>
                <p:nvPr/>
              </p:nvSpPr>
              <p:spPr>
                <a:xfrm flipV="1">
                  <a:off x="6866" y="3385"/>
                  <a:ext cx="3" cy="78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4435" name="直接连接符 14434"/>
                <p:cNvSpPr>
                  <a:spLocks noChangeAspect="1"/>
                </p:cNvSpPr>
                <p:nvPr/>
              </p:nvSpPr>
              <p:spPr>
                <a:xfrm flipH="1" flipV="1">
                  <a:off x="6676" y="3385"/>
                  <a:ext cx="2" cy="78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4436" name="任意多边形 14435"/>
            <p:cNvSpPr>
              <a:spLocks noChangeAspect="1"/>
            </p:cNvSpPr>
            <p:nvPr/>
          </p:nvSpPr>
          <p:spPr>
            <a:xfrm>
              <a:off x="2836" y="8325"/>
              <a:ext cx="507" cy="506"/>
            </a:xfrm>
            <a:custGeom>
              <a:pathLst>
                <a:path w="546" h="681">
                  <a:moveTo>
                    <a:pt x="546" y="0"/>
                  </a:moveTo>
                  <a:lnTo>
                    <a:pt x="523" y="20"/>
                  </a:lnTo>
                  <a:lnTo>
                    <a:pt x="432" y="441"/>
                  </a:lnTo>
                  <a:lnTo>
                    <a:pt x="415" y="483"/>
                  </a:lnTo>
                  <a:lnTo>
                    <a:pt x="388" y="518"/>
                  </a:lnTo>
                  <a:lnTo>
                    <a:pt x="347" y="550"/>
                  </a:lnTo>
                  <a:lnTo>
                    <a:pt x="307" y="575"/>
                  </a:lnTo>
                  <a:lnTo>
                    <a:pt x="262" y="598"/>
                  </a:lnTo>
                  <a:lnTo>
                    <a:pt x="215" y="618"/>
                  </a:lnTo>
                  <a:lnTo>
                    <a:pt x="163" y="637"/>
                  </a:lnTo>
                  <a:lnTo>
                    <a:pt x="119" y="647"/>
                  </a:lnTo>
                  <a:lnTo>
                    <a:pt x="65" y="656"/>
                  </a:lnTo>
                  <a:lnTo>
                    <a:pt x="0" y="652"/>
                  </a:lnTo>
                  <a:lnTo>
                    <a:pt x="10" y="677"/>
                  </a:lnTo>
                  <a:lnTo>
                    <a:pt x="55" y="681"/>
                  </a:lnTo>
                  <a:lnTo>
                    <a:pt x="86" y="681"/>
                  </a:lnTo>
                  <a:lnTo>
                    <a:pt x="134" y="677"/>
                  </a:lnTo>
                  <a:lnTo>
                    <a:pt x="173" y="674"/>
                  </a:lnTo>
                  <a:lnTo>
                    <a:pt x="227" y="665"/>
                  </a:lnTo>
                  <a:lnTo>
                    <a:pt x="269" y="657"/>
                  </a:lnTo>
                  <a:lnTo>
                    <a:pt x="316" y="643"/>
                  </a:lnTo>
                  <a:lnTo>
                    <a:pt x="343" y="635"/>
                  </a:lnTo>
                  <a:lnTo>
                    <a:pt x="384" y="618"/>
                  </a:lnTo>
                  <a:lnTo>
                    <a:pt x="427" y="590"/>
                  </a:lnTo>
                  <a:lnTo>
                    <a:pt x="440" y="575"/>
                  </a:lnTo>
                  <a:lnTo>
                    <a:pt x="452" y="554"/>
                  </a:lnTo>
                  <a:lnTo>
                    <a:pt x="462" y="512"/>
                  </a:lnTo>
                  <a:lnTo>
                    <a:pt x="471" y="4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58" name="左大括号 14457"/>
          <p:cNvSpPr/>
          <p:nvPr/>
        </p:nvSpPr>
        <p:spPr>
          <a:xfrm>
            <a:off x="5410200" y="2971800"/>
            <a:ext cx="228600" cy="1524000"/>
          </a:xfrm>
          <a:prstGeom prst="leftBrace">
            <a:avLst>
              <a:gd name="adj1" fmla="val 55555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59" name="矩形 14458"/>
          <p:cNvSpPr/>
          <p:nvPr/>
        </p:nvSpPr>
        <p:spPr>
          <a:xfrm>
            <a:off x="4267200" y="3429000"/>
            <a:ext cx="12049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f&lt;u&lt;2f</a:t>
            </a:r>
            <a:endParaRPr lang="zh-CN" altLang="en-US" sz="2800" b="1" u="none">
              <a:solidFill>
                <a:srgbClr val="99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1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6" grpId="0"/>
      <p:bldP spid="144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文本框 61441"/>
          <p:cNvSpPr txBox="1"/>
          <p:nvPr/>
        </p:nvSpPr>
        <p:spPr>
          <a:xfrm>
            <a:off x="533400" y="609600"/>
            <a:ext cx="7772400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solidFill>
                  <a:srgbClr val="9900FF"/>
                </a:solidFill>
                <a:sym typeface="+mn-ea"/>
              </a:rPr>
              <a:t>练习四</a:t>
            </a:r>
            <a:endParaRPr lang="zh-CN" altLang="en-US" sz="2800" b="1" u="none">
              <a:solidFill>
                <a:srgbClr val="99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在练习调节教学投影仪的实践活动中，小明通过调节，使屏幕上出现了清晰画面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这时，教室后排同学要求他将屏幕上的画面再调得大一些。为此，小明的操作应当：适当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（填“增大”或“减小”）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投影仪与屏幕的距离，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并将凸透镜适当向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（填“上”或“下”）移动。</a:t>
            </a:r>
          </a:p>
        </p:txBody>
      </p:sp>
      <p:pic>
        <p:nvPicPr>
          <p:cNvPr id="61443" name="图片 61442"/>
          <p:cNvPicPr>
            <a:picLocks noChangeAspect="1"/>
          </p:cNvPicPr>
          <p:nvPr/>
        </p:nvPicPr>
        <p:blipFill>
          <a:blip r:embed="rId2">
            <a:lum contrast="42000"/>
          </a:blip>
          <a:stretch>
            <a:fillRect/>
          </a:stretch>
        </p:blipFill>
        <p:spPr>
          <a:xfrm>
            <a:off x="5755005" y="3015615"/>
            <a:ext cx="3311525" cy="3348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文本框 61443"/>
          <p:cNvSpPr txBox="1"/>
          <p:nvPr/>
        </p:nvSpPr>
        <p:spPr>
          <a:xfrm>
            <a:off x="5309553" y="2409190"/>
            <a:ext cx="1447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增大</a:t>
            </a:r>
          </a:p>
        </p:txBody>
      </p:sp>
      <p:sp>
        <p:nvSpPr>
          <p:cNvPr id="61445" name="文本框 61444"/>
          <p:cNvSpPr txBox="1"/>
          <p:nvPr/>
        </p:nvSpPr>
        <p:spPr>
          <a:xfrm>
            <a:off x="3542030" y="4215765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7" name="文本框 15366"/>
          <p:cNvSpPr txBox="1"/>
          <p:nvPr/>
        </p:nvSpPr>
        <p:spPr>
          <a:xfrm>
            <a:off x="304800" y="0"/>
            <a:ext cx="3962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5400" b="1" u="none">
                <a:latin typeface="黑体" panose="02010609060101010101" pitchFamily="2" charset="-122"/>
                <a:ea typeface="黑体" panose="02010609060101010101" pitchFamily="2" charset="-122"/>
              </a:rPr>
              <a:t>3、放大镜</a:t>
            </a:r>
          </a:p>
        </p:txBody>
      </p:sp>
      <p:pic>
        <p:nvPicPr>
          <p:cNvPr id="15389" name="图片 15388" descr="pic_133676"/>
          <p:cNvPicPr>
            <a:picLocks noChangeAspect="1"/>
          </p:cNvPicPr>
          <p:nvPr/>
        </p:nvPicPr>
        <p:blipFill>
          <a:blip r:embed="rId2"/>
          <a:srcRect l="51923" t="73700" r="5769" b="7988"/>
          <a:stretch>
            <a:fillRect/>
          </a:stretch>
        </p:blipFill>
        <p:spPr>
          <a:xfrm>
            <a:off x="0" y="838200"/>
            <a:ext cx="9144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91" name="矩形 15390"/>
          <p:cNvSpPr/>
          <p:nvPr/>
        </p:nvSpPr>
        <p:spPr>
          <a:xfrm>
            <a:off x="8077200" y="4114800"/>
            <a:ext cx="3048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3" name="文本框 15392"/>
          <p:cNvSpPr txBox="1"/>
          <p:nvPr/>
        </p:nvSpPr>
        <p:spPr>
          <a:xfrm>
            <a:off x="0" y="52578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问题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32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老爷爷要想看到花瓶的更大一些的像，应该怎么做呢？</a:t>
            </a:r>
          </a:p>
        </p:txBody>
      </p:sp>
      <p:sp>
        <p:nvSpPr>
          <p:cNvPr id="15394" name="左大括号 15393"/>
          <p:cNvSpPr/>
          <p:nvPr/>
        </p:nvSpPr>
        <p:spPr>
          <a:xfrm rot="4711919">
            <a:off x="3122613" y="1584325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6" name="矩形 15395"/>
          <p:cNvSpPr/>
          <p:nvPr/>
        </p:nvSpPr>
        <p:spPr>
          <a:xfrm>
            <a:off x="2819400" y="1323975"/>
            <a:ext cx="776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u&lt;f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3" grpId="0"/>
      <p:bldP spid="1539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文本框 62465"/>
          <p:cNvSpPr txBox="1"/>
          <p:nvPr/>
        </p:nvSpPr>
        <p:spPr>
          <a:xfrm>
            <a:off x="457200" y="609600"/>
            <a:ext cx="8001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u="none">
                <a:solidFill>
                  <a:srgbClr val="9900FF"/>
                </a:solidFill>
                <a:sym typeface="+mn-ea"/>
              </a:rPr>
              <a:t>练习五</a:t>
            </a:r>
            <a:endParaRPr lang="zh-CN" altLang="en-US" sz="3200" b="1" u="none">
              <a:solidFill>
                <a:srgbClr val="99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老爷爷用放大镜看报纸时，为了看到更大的清晰的像，应（　）</a:t>
            </a:r>
          </a:p>
          <a:p>
            <a:pPr lvl="0">
              <a:buClr>
                <a:srgbClr val="000000"/>
              </a:buClr>
            </a:pPr>
            <a:r>
              <a:rPr lang="en-US" altLang="zh-CN" sz="3200" b="1" u="none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报纸与眼睛不动，放大镜离报纸远一些</a:t>
            </a:r>
          </a:p>
          <a:p>
            <a:pPr lvl="0">
              <a:buClr>
                <a:srgbClr val="000000"/>
              </a:buClr>
            </a:pPr>
            <a:r>
              <a:rPr lang="en-US" altLang="zh-CN" sz="3200" b="1" u="none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报纸与眼睛不动，放大镜离报纸近一些</a:t>
            </a:r>
          </a:p>
          <a:p>
            <a:pPr lvl="0">
              <a:buClr>
                <a:srgbClr val="000000"/>
              </a:buClr>
            </a:pPr>
            <a:r>
              <a:rPr lang="en-US" altLang="zh-CN" sz="3200" b="1" u="none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报纸与放大镜不动，眼睛离报纸近一些</a:t>
            </a:r>
          </a:p>
          <a:p>
            <a:pPr lvl="0">
              <a:buClr>
                <a:srgbClr val="000000"/>
              </a:buClr>
            </a:pPr>
            <a:r>
              <a:rPr lang="en-US" altLang="zh-CN" sz="3200" b="1" u="none"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报纸与放大镜不动，眼睛离报纸远一些</a:t>
            </a:r>
          </a:p>
        </p:txBody>
      </p:sp>
      <p:pic>
        <p:nvPicPr>
          <p:cNvPr id="62467" name="图片 62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70" y="4147820"/>
            <a:ext cx="2815590" cy="26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文本框 62467"/>
          <p:cNvSpPr txBox="1"/>
          <p:nvPr/>
        </p:nvSpPr>
        <p:spPr>
          <a:xfrm>
            <a:off x="3345180" y="1589405"/>
            <a:ext cx="9144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文本框 63489"/>
          <p:cNvSpPr txBox="1"/>
          <p:nvPr/>
        </p:nvSpPr>
        <p:spPr>
          <a:xfrm>
            <a:off x="762000" y="457200"/>
            <a:ext cx="4572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800" b="1" u="none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四：眼睛和眼镜</a:t>
            </a:r>
          </a:p>
        </p:txBody>
      </p:sp>
      <p:pic>
        <p:nvPicPr>
          <p:cNvPr id="63491" name="图片 63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5715000" cy="471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图片 634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905000"/>
            <a:ext cx="2895600" cy="158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图片 634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038600"/>
            <a:ext cx="2971800" cy="169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2" name="文本框 56321"/>
          <p:cNvSpPr txBox="1"/>
          <p:nvPr/>
        </p:nvSpPr>
        <p:spPr>
          <a:xfrm>
            <a:off x="90805" y="372745"/>
            <a:ext cx="7993063" cy="3162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u="none">
                <a:latin typeface="黑体" panose="02010609060101010101" pitchFamily="2" charset="-122"/>
                <a:ea typeface="黑体" panose="02010609060101010101" pitchFamily="2" charset="-122"/>
              </a:rPr>
              <a:t>一、透镜的分类：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    中间</a:t>
            </a:r>
            <a:r>
              <a:rPr lang="zh-CN" altLang="en-US" b="1" u="none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厚</a:t>
            </a: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，边缘</a:t>
            </a:r>
            <a:r>
              <a:rPr lang="zh-CN" altLang="en-US" b="1" u="none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薄</a:t>
            </a: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的透镜叫</a:t>
            </a:r>
            <a:r>
              <a:rPr lang="zh-CN" altLang="en-US" b="1" u="none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凸透镜</a:t>
            </a: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    中间</a:t>
            </a:r>
            <a:r>
              <a:rPr lang="zh-CN" altLang="en-US" b="1" u="none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薄</a:t>
            </a: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，边缘</a:t>
            </a:r>
            <a:r>
              <a:rPr lang="zh-CN" altLang="en-US" b="1" u="none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厚</a:t>
            </a: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的透镜叫</a:t>
            </a:r>
            <a:r>
              <a:rPr lang="zh-CN" altLang="en-US" b="1" u="none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凹透镜</a:t>
            </a:r>
            <a:r>
              <a:rPr lang="zh-CN" altLang="en-US" b="1" u="none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下列各图中属于凸透镜的有：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，   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         属于凹透镜的有：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56323" name="图片 56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3" y="3662363"/>
            <a:ext cx="6985000" cy="163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文本框 56323"/>
          <p:cNvSpPr txBox="1"/>
          <p:nvPr/>
        </p:nvSpPr>
        <p:spPr>
          <a:xfrm>
            <a:off x="408305" y="5300980"/>
            <a:ext cx="7682230" cy="1309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en-US" altLang="zh-CN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、远视镜片是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透镜；</a:t>
            </a:r>
          </a:p>
          <a:p>
            <a:pPr lvl="0">
              <a:lnSpc>
                <a:spcPct val="14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      近视镜片是</a:t>
            </a:r>
            <a:r>
              <a:rPr lang="zh-CN" altLang="en-US" b="1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b="1" u="none">
                <a:latin typeface="Arial" panose="020b0604020202020204" pitchFamily="34" charset="0"/>
                <a:ea typeface="宋体" panose="02010600030101010101" pitchFamily="2" charset="-122"/>
              </a:rPr>
              <a:t>透镜。</a:t>
            </a:r>
          </a:p>
        </p:txBody>
      </p:sp>
      <p:sp>
        <p:nvSpPr>
          <p:cNvPr id="56325" name="文本框 56324"/>
          <p:cNvSpPr txBox="1"/>
          <p:nvPr/>
        </p:nvSpPr>
        <p:spPr>
          <a:xfrm>
            <a:off x="4663123" y="2362518"/>
            <a:ext cx="8461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ACD</a:t>
            </a:r>
          </a:p>
        </p:txBody>
      </p:sp>
      <p:sp>
        <p:nvSpPr>
          <p:cNvPr id="56326" name="文本框 56325"/>
          <p:cNvSpPr txBox="1"/>
          <p:nvPr/>
        </p:nvSpPr>
        <p:spPr>
          <a:xfrm>
            <a:off x="3549333" y="2930843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BEF</a:t>
            </a:r>
          </a:p>
        </p:txBody>
      </p:sp>
      <p:sp>
        <p:nvSpPr>
          <p:cNvPr id="56327" name="文本框 56326"/>
          <p:cNvSpPr txBox="1"/>
          <p:nvPr/>
        </p:nvSpPr>
        <p:spPr>
          <a:xfrm>
            <a:off x="2775585" y="5986780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凹</a:t>
            </a:r>
          </a:p>
        </p:txBody>
      </p:sp>
      <p:sp>
        <p:nvSpPr>
          <p:cNvPr id="56328" name="文本框 56327"/>
          <p:cNvSpPr txBox="1"/>
          <p:nvPr/>
        </p:nvSpPr>
        <p:spPr>
          <a:xfrm>
            <a:off x="2876868" y="530098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2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324">
                                            <p:txEl>
                                              <p:charRg st="2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1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7" grpId="1"/>
      <p:bldP spid="56328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4" name="文本框 64513"/>
          <p:cNvSpPr txBox="1"/>
          <p:nvPr/>
        </p:nvSpPr>
        <p:spPr>
          <a:xfrm>
            <a:off x="762000" y="5334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近视眼的特点、成因、矫正</a:t>
            </a:r>
          </a:p>
        </p:txBody>
      </p:sp>
      <p:pic>
        <p:nvPicPr>
          <p:cNvPr id="64515" name="图片 645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195705"/>
            <a:ext cx="685800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5538" name="图片 655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13155"/>
            <a:ext cx="7543800" cy="541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文本框 65538"/>
          <p:cNvSpPr txBox="1"/>
          <p:nvPr/>
        </p:nvSpPr>
        <p:spPr>
          <a:xfrm>
            <a:off x="762000" y="5334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u="none">
                <a:latin typeface="Arial" panose="020b0604020202020204" pitchFamily="34" charset="0"/>
                <a:ea typeface="宋体" panose="02010600030101010101" pitchFamily="2" charset="-122"/>
              </a:rPr>
              <a:t>远视眼的特点、成因、矫正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文本框 66561"/>
          <p:cNvSpPr txBox="1"/>
          <p:nvPr/>
        </p:nvSpPr>
        <p:spPr>
          <a:xfrm>
            <a:off x="438150" y="205740"/>
            <a:ext cx="816610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u="none">
                <a:solidFill>
                  <a:srgbClr val="9900FF"/>
                </a:solidFill>
                <a:sym typeface="+mn-ea"/>
              </a:rPr>
              <a:t>练习六</a:t>
            </a:r>
            <a:endParaRPr lang="zh-CN" altLang="en-US" sz="2800" b="1" u="none">
              <a:solidFill>
                <a:srgbClr val="99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日为全国“爱眼日”。右图中表示某二人看物体时的光路图，要在视网膜上成清晰的像，甲是</a:t>
            </a:r>
            <a:r>
              <a:rPr lang="en-US" altLang="zh-CN" sz="2000" b="1" u="none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眼，需配戴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____ 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镜矫正，乙是</a:t>
            </a:r>
            <a:r>
              <a:rPr lang="en-US" altLang="zh-CN" sz="2000" b="1" u="none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眼，需配戴</a:t>
            </a:r>
            <a:r>
              <a:rPr lang="en-US" altLang="zh-CN" sz="2800" b="1" u="none"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u="none">
                <a:latin typeface="Arial" panose="020b0604020202020204" pitchFamily="34" charset="0"/>
                <a:ea typeface="宋体" panose="02010600030101010101" pitchFamily="2" charset="-122"/>
              </a:rPr>
              <a:t>镜矫正。</a:t>
            </a:r>
          </a:p>
        </p:txBody>
      </p:sp>
      <p:pic>
        <p:nvPicPr>
          <p:cNvPr id="66563" name="图片 6656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3924300"/>
            <a:ext cx="8213090" cy="2239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5" name="文本框 66564"/>
          <p:cNvSpPr txBox="1"/>
          <p:nvPr/>
        </p:nvSpPr>
        <p:spPr>
          <a:xfrm>
            <a:off x="501333" y="2258695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近视</a:t>
            </a:r>
          </a:p>
        </p:txBody>
      </p:sp>
      <p:sp>
        <p:nvSpPr>
          <p:cNvPr id="66566" name="文本框 66565"/>
          <p:cNvSpPr txBox="1"/>
          <p:nvPr/>
        </p:nvSpPr>
        <p:spPr>
          <a:xfrm>
            <a:off x="3184843" y="225837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凹透</a:t>
            </a:r>
          </a:p>
        </p:txBody>
      </p:sp>
      <p:sp>
        <p:nvSpPr>
          <p:cNvPr id="66567" name="文本框 66566"/>
          <p:cNvSpPr txBox="1"/>
          <p:nvPr/>
        </p:nvSpPr>
        <p:spPr>
          <a:xfrm>
            <a:off x="6267768" y="225837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远视</a:t>
            </a:r>
          </a:p>
        </p:txBody>
      </p:sp>
      <p:sp>
        <p:nvSpPr>
          <p:cNvPr id="66568" name="文本框 66567"/>
          <p:cNvSpPr txBox="1"/>
          <p:nvPr/>
        </p:nvSpPr>
        <p:spPr>
          <a:xfrm>
            <a:off x="869950" y="294163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b="1" u="none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凸透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1"/>
      <p:bldP spid="66567" grpId="2"/>
      <p:bldP spid="66568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3" name="图片 43012" descr="A5"/>
          <p:cNvPicPr>
            <a:picLocks noChangeAspect="1"/>
          </p:cNvPicPr>
          <p:nvPr/>
        </p:nvPicPr>
        <p:blipFill>
          <a:blip r:embed="rId2"/>
          <a:srcRect l="11061" r="11469"/>
          <a:stretch>
            <a:fillRect/>
          </a:stretch>
        </p:blipFill>
        <p:spPr>
          <a:xfrm>
            <a:off x="0" y="577850"/>
            <a:ext cx="4572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矩形 43013"/>
          <p:cNvSpPr/>
          <p:nvPr/>
        </p:nvSpPr>
        <p:spPr>
          <a:xfrm>
            <a:off x="4679950" y="3414713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物镜 ：</a:t>
            </a: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5" name="文本框 43014"/>
          <p:cNvSpPr txBox="1"/>
          <p:nvPr/>
        </p:nvSpPr>
        <p:spPr>
          <a:xfrm>
            <a:off x="4679950" y="4422775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目镜 ：</a:t>
            </a: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6" name="文本框 43015"/>
          <p:cNvSpPr txBox="1"/>
          <p:nvPr/>
        </p:nvSpPr>
        <p:spPr>
          <a:xfrm>
            <a:off x="4679950" y="2551113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显微镜</a:t>
            </a:r>
          </a:p>
        </p:txBody>
      </p:sp>
      <p:sp>
        <p:nvSpPr>
          <p:cNvPr id="43017" name="文本框 43016"/>
          <p:cNvSpPr txBox="1"/>
          <p:nvPr/>
        </p:nvSpPr>
        <p:spPr>
          <a:xfrm>
            <a:off x="0" y="0"/>
            <a:ext cx="50403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五、显微镜</a:t>
            </a:r>
          </a:p>
        </p:txBody>
      </p:sp>
      <p:sp>
        <p:nvSpPr>
          <p:cNvPr id="43018" name="矩形 43017"/>
          <p:cNvSpPr/>
          <p:nvPr/>
        </p:nvSpPr>
        <p:spPr>
          <a:xfrm>
            <a:off x="5991225" y="3352800"/>
            <a:ext cx="3152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u="none">
                <a:latin typeface="Times New Roman" panose="02020603050405020304" pitchFamily="18" charset="0"/>
                <a:ea typeface="黑体" panose="02010609060101010101" pitchFamily="2" charset="-122"/>
              </a:rPr>
              <a:t>倒立放大实像</a:t>
            </a:r>
          </a:p>
        </p:txBody>
      </p:sp>
      <p:sp>
        <p:nvSpPr>
          <p:cNvPr id="43019" name="矩形 43018"/>
          <p:cNvSpPr/>
          <p:nvPr/>
        </p:nvSpPr>
        <p:spPr>
          <a:xfrm>
            <a:off x="5975350" y="4422775"/>
            <a:ext cx="3240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u="none">
                <a:latin typeface="Times New Roman" panose="02020603050405020304" pitchFamily="18" charset="0"/>
                <a:ea typeface="黑体" panose="02010609060101010101" pitchFamily="2" charset="-122"/>
              </a:rPr>
              <a:t>正立放大虚像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10241"/>
          <p:cNvGrpSpPr/>
          <p:nvPr/>
        </p:nvGrpSpPr>
        <p:grpSpPr>
          <a:xfrm>
            <a:off x="1524000" y="2895600"/>
            <a:ext cx="2362200" cy="1571625"/>
            <a:chExt cx="1488" cy="990"/>
          </a:xfrm>
        </p:grpSpPr>
        <p:sp>
          <p:nvSpPr>
            <p:cNvPr id="10243" name="直接连接符 10242"/>
            <p:cNvSpPr/>
            <p:nvPr/>
          </p:nvSpPr>
          <p:spPr>
            <a:xfrm>
              <a:off x="0" y="0"/>
              <a:ext cx="1488" cy="99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44" name="未知"/>
            <p:cNvSpPr/>
            <p:nvPr/>
          </p:nvSpPr>
          <p:spPr>
            <a:xfrm rot="1738114">
              <a:off x="192" y="126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未知"/>
            <p:cNvSpPr/>
            <p:nvPr/>
          </p:nvSpPr>
          <p:spPr>
            <a:xfrm rot="1738114">
              <a:off x="960" y="629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246" name="图片 10245" descr="反人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828800"/>
            <a:ext cx="1735138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未知"/>
          <p:cNvSpPr/>
          <p:nvPr/>
        </p:nvSpPr>
        <p:spPr>
          <a:xfrm>
            <a:off x="6026150" y="3448050"/>
            <a:ext cx="228600" cy="1263650"/>
          </a:xfrm>
          <a:custGeom>
            <a:pathLst>
              <a:path w="719" h="3979">
                <a:moveTo>
                  <a:pt x="719" y="39"/>
                </a:moveTo>
                <a:lnTo>
                  <a:pt x="719" y="0"/>
                </a:lnTo>
                <a:lnTo>
                  <a:pt x="664" y="2052"/>
                </a:lnTo>
                <a:lnTo>
                  <a:pt x="650" y="2199"/>
                </a:lnTo>
                <a:lnTo>
                  <a:pt x="644" y="2272"/>
                </a:lnTo>
                <a:lnTo>
                  <a:pt x="638" y="2344"/>
                </a:lnTo>
                <a:lnTo>
                  <a:pt x="624" y="2486"/>
                </a:lnTo>
                <a:lnTo>
                  <a:pt x="613" y="2626"/>
                </a:lnTo>
                <a:lnTo>
                  <a:pt x="606" y="2695"/>
                </a:lnTo>
                <a:lnTo>
                  <a:pt x="599" y="2764"/>
                </a:lnTo>
                <a:lnTo>
                  <a:pt x="593" y="2831"/>
                </a:lnTo>
                <a:lnTo>
                  <a:pt x="586" y="2895"/>
                </a:lnTo>
                <a:lnTo>
                  <a:pt x="578" y="2957"/>
                </a:lnTo>
                <a:lnTo>
                  <a:pt x="571" y="3017"/>
                </a:lnTo>
                <a:lnTo>
                  <a:pt x="564" y="3075"/>
                </a:lnTo>
                <a:lnTo>
                  <a:pt x="557" y="3130"/>
                </a:lnTo>
                <a:lnTo>
                  <a:pt x="548" y="3181"/>
                </a:lnTo>
                <a:lnTo>
                  <a:pt x="541" y="3232"/>
                </a:lnTo>
                <a:lnTo>
                  <a:pt x="535" y="3281"/>
                </a:lnTo>
                <a:lnTo>
                  <a:pt x="528" y="3328"/>
                </a:lnTo>
                <a:lnTo>
                  <a:pt x="519" y="3372"/>
                </a:lnTo>
                <a:lnTo>
                  <a:pt x="512" y="3414"/>
                </a:lnTo>
                <a:lnTo>
                  <a:pt x="507" y="3433"/>
                </a:lnTo>
                <a:lnTo>
                  <a:pt x="504" y="3453"/>
                </a:lnTo>
                <a:lnTo>
                  <a:pt x="497" y="3491"/>
                </a:lnTo>
                <a:lnTo>
                  <a:pt x="488" y="3525"/>
                </a:lnTo>
                <a:lnTo>
                  <a:pt x="484" y="3541"/>
                </a:lnTo>
                <a:lnTo>
                  <a:pt x="481" y="3549"/>
                </a:lnTo>
                <a:lnTo>
                  <a:pt x="480" y="3558"/>
                </a:lnTo>
                <a:lnTo>
                  <a:pt x="471" y="3588"/>
                </a:lnTo>
                <a:lnTo>
                  <a:pt x="464" y="3617"/>
                </a:lnTo>
                <a:lnTo>
                  <a:pt x="455" y="3643"/>
                </a:lnTo>
                <a:lnTo>
                  <a:pt x="446" y="3667"/>
                </a:lnTo>
                <a:lnTo>
                  <a:pt x="437" y="3688"/>
                </a:lnTo>
                <a:lnTo>
                  <a:pt x="430" y="3707"/>
                </a:lnTo>
                <a:lnTo>
                  <a:pt x="421" y="3724"/>
                </a:lnTo>
                <a:lnTo>
                  <a:pt x="412" y="3739"/>
                </a:lnTo>
                <a:lnTo>
                  <a:pt x="403" y="3752"/>
                </a:lnTo>
                <a:lnTo>
                  <a:pt x="399" y="3756"/>
                </a:lnTo>
                <a:lnTo>
                  <a:pt x="396" y="3758"/>
                </a:lnTo>
                <a:lnTo>
                  <a:pt x="395" y="3762"/>
                </a:lnTo>
                <a:lnTo>
                  <a:pt x="386" y="3770"/>
                </a:lnTo>
                <a:lnTo>
                  <a:pt x="377" y="3775"/>
                </a:lnTo>
                <a:lnTo>
                  <a:pt x="368" y="3779"/>
                </a:lnTo>
                <a:lnTo>
                  <a:pt x="359" y="3780"/>
                </a:lnTo>
                <a:lnTo>
                  <a:pt x="349" y="3779"/>
                </a:lnTo>
                <a:lnTo>
                  <a:pt x="340" y="3775"/>
                </a:lnTo>
                <a:lnTo>
                  <a:pt x="331" y="3770"/>
                </a:lnTo>
                <a:lnTo>
                  <a:pt x="322" y="3762"/>
                </a:lnTo>
                <a:lnTo>
                  <a:pt x="312" y="3752"/>
                </a:lnTo>
                <a:lnTo>
                  <a:pt x="303" y="3739"/>
                </a:lnTo>
                <a:lnTo>
                  <a:pt x="294" y="3724"/>
                </a:lnTo>
                <a:lnTo>
                  <a:pt x="286" y="3707"/>
                </a:lnTo>
                <a:lnTo>
                  <a:pt x="277" y="3688"/>
                </a:lnTo>
                <a:lnTo>
                  <a:pt x="268" y="3667"/>
                </a:lnTo>
                <a:lnTo>
                  <a:pt x="259" y="3643"/>
                </a:lnTo>
                <a:lnTo>
                  <a:pt x="251" y="3617"/>
                </a:lnTo>
                <a:lnTo>
                  <a:pt x="242" y="3588"/>
                </a:lnTo>
                <a:lnTo>
                  <a:pt x="235" y="3558"/>
                </a:lnTo>
                <a:lnTo>
                  <a:pt x="226" y="3525"/>
                </a:lnTo>
                <a:lnTo>
                  <a:pt x="220" y="3491"/>
                </a:lnTo>
                <a:lnTo>
                  <a:pt x="210" y="3453"/>
                </a:lnTo>
                <a:lnTo>
                  <a:pt x="204" y="3414"/>
                </a:lnTo>
                <a:lnTo>
                  <a:pt x="195" y="3372"/>
                </a:lnTo>
                <a:lnTo>
                  <a:pt x="188" y="3328"/>
                </a:lnTo>
                <a:lnTo>
                  <a:pt x="179" y="3281"/>
                </a:lnTo>
                <a:lnTo>
                  <a:pt x="172" y="3232"/>
                </a:lnTo>
                <a:lnTo>
                  <a:pt x="165" y="3181"/>
                </a:lnTo>
                <a:lnTo>
                  <a:pt x="158" y="3130"/>
                </a:lnTo>
                <a:lnTo>
                  <a:pt x="150" y="3075"/>
                </a:lnTo>
                <a:lnTo>
                  <a:pt x="144" y="3017"/>
                </a:lnTo>
                <a:lnTo>
                  <a:pt x="137" y="2957"/>
                </a:lnTo>
                <a:lnTo>
                  <a:pt x="130" y="2895"/>
                </a:lnTo>
                <a:lnTo>
                  <a:pt x="123" y="2831"/>
                </a:lnTo>
                <a:lnTo>
                  <a:pt x="116" y="2764"/>
                </a:lnTo>
                <a:lnTo>
                  <a:pt x="110" y="2695"/>
                </a:lnTo>
                <a:lnTo>
                  <a:pt x="104" y="2626"/>
                </a:lnTo>
                <a:lnTo>
                  <a:pt x="90" y="2486"/>
                </a:lnTo>
                <a:lnTo>
                  <a:pt x="79" y="2344"/>
                </a:lnTo>
                <a:lnTo>
                  <a:pt x="66" y="2199"/>
                </a:lnTo>
                <a:lnTo>
                  <a:pt x="55" y="2052"/>
                </a:lnTo>
                <a:lnTo>
                  <a:pt x="0" y="0"/>
                </a:lnTo>
                <a:lnTo>
                  <a:pt x="0" y="39"/>
                </a:lnTo>
                <a:lnTo>
                  <a:pt x="55" y="2092"/>
                </a:lnTo>
                <a:lnTo>
                  <a:pt x="63" y="2282"/>
                </a:lnTo>
                <a:lnTo>
                  <a:pt x="74" y="2468"/>
                </a:lnTo>
                <a:lnTo>
                  <a:pt x="80" y="2559"/>
                </a:lnTo>
                <a:lnTo>
                  <a:pt x="87" y="2648"/>
                </a:lnTo>
                <a:lnTo>
                  <a:pt x="104" y="2825"/>
                </a:lnTo>
                <a:lnTo>
                  <a:pt x="110" y="2894"/>
                </a:lnTo>
                <a:lnTo>
                  <a:pt x="116" y="2964"/>
                </a:lnTo>
                <a:lnTo>
                  <a:pt x="123" y="3030"/>
                </a:lnTo>
                <a:lnTo>
                  <a:pt x="130" y="3095"/>
                </a:lnTo>
                <a:lnTo>
                  <a:pt x="137" y="3156"/>
                </a:lnTo>
                <a:lnTo>
                  <a:pt x="144" y="3216"/>
                </a:lnTo>
                <a:lnTo>
                  <a:pt x="150" y="3274"/>
                </a:lnTo>
                <a:lnTo>
                  <a:pt x="158" y="3330"/>
                </a:lnTo>
                <a:lnTo>
                  <a:pt x="165" y="3381"/>
                </a:lnTo>
                <a:lnTo>
                  <a:pt x="172" y="3432"/>
                </a:lnTo>
                <a:lnTo>
                  <a:pt x="179" y="3481"/>
                </a:lnTo>
                <a:lnTo>
                  <a:pt x="188" y="3527"/>
                </a:lnTo>
                <a:lnTo>
                  <a:pt x="195" y="3571"/>
                </a:lnTo>
                <a:lnTo>
                  <a:pt x="204" y="3613"/>
                </a:lnTo>
                <a:lnTo>
                  <a:pt x="210" y="3653"/>
                </a:lnTo>
                <a:lnTo>
                  <a:pt x="220" y="3690"/>
                </a:lnTo>
                <a:lnTo>
                  <a:pt x="226" y="3724"/>
                </a:lnTo>
                <a:lnTo>
                  <a:pt x="235" y="3757"/>
                </a:lnTo>
                <a:lnTo>
                  <a:pt x="242" y="3788"/>
                </a:lnTo>
                <a:lnTo>
                  <a:pt x="251" y="3816"/>
                </a:lnTo>
                <a:lnTo>
                  <a:pt x="259" y="3842"/>
                </a:lnTo>
                <a:lnTo>
                  <a:pt x="268" y="3866"/>
                </a:lnTo>
                <a:lnTo>
                  <a:pt x="277" y="3888"/>
                </a:lnTo>
                <a:lnTo>
                  <a:pt x="286" y="3907"/>
                </a:lnTo>
                <a:lnTo>
                  <a:pt x="294" y="3924"/>
                </a:lnTo>
                <a:lnTo>
                  <a:pt x="303" y="3939"/>
                </a:lnTo>
                <a:lnTo>
                  <a:pt x="312" y="3951"/>
                </a:lnTo>
                <a:lnTo>
                  <a:pt x="322" y="3961"/>
                </a:lnTo>
                <a:lnTo>
                  <a:pt x="331" y="3969"/>
                </a:lnTo>
                <a:lnTo>
                  <a:pt x="340" y="3975"/>
                </a:lnTo>
                <a:lnTo>
                  <a:pt x="349" y="3978"/>
                </a:lnTo>
                <a:lnTo>
                  <a:pt x="359" y="3979"/>
                </a:lnTo>
                <a:lnTo>
                  <a:pt x="368" y="3978"/>
                </a:lnTo>
                <a:lnTo>
                  <a:pt x="377" y="3975"/>
                </a:lnTo>
                <a:lnTo>
                  <a:pt x="386" y="3969"/>
                </a:lnTo>
                <a:lnTo>
                  <a:pt x="395" y="3961"/>
                </a:lnTo>
                <a:lnTo>
                  <a:pt x="396" y="3958"/>
                </a:lnTo>
                <a:lnTo>
                  <a:pt x="399" y="3956"/>
                </a:lnTo>
                <a:lnTo>
                  <a:pt x="403" y="3951"/>
                </a:lnTo>
                <a:lnTo>
                  <a:pt x="412" y="3939"/>
                </a:lnTo>
                <a:lnTo>
                  <a:pt x="421" y="3924"/>
                </a:lnTo>
                <a:lnTo>
                  <a:pt x="430" y="3907"/>
                </a:lnTo>
                <a:lnTo>
                  <a:pt x="437" y="3888"/>
                </a:lnTo>
                <a:lnTo>
                  <a:pt x="446" y="3866"/>
                </a:lnTo>
                <a:lnTo>
                  <a:pt x="455" y="3842"/>
                </a:lnTo>
                <a:lnTo>
                  <a:pt x="464" y="3816"/>
                </a:lnTo>
                <a:lnTo>
                  <a:pt x="471" y="3788"/>
                </a:lnTo>
                <a:lnTo>
                  <a:pt x="480" y="3757"/>
                </a:lnTo>
                <a:lnTo>
                  <a:pt x="481" y="3748"/>
                </a:lnTo>
                <a:lnTo>
                  <a:pt x="484" y="3740"/>
                </a:lnTo>
                <a:lnTo>
                  <a:pt x="488" y="3724"/>
                </a:lnTo>
                <a:lnTo>
                  <a:pt x="497" y="3690"/>
                </a:lnTo>
                <a:lnTo>
                  <a:pt x="504" y="3653"/>
                </a:lnTo>
                <a:lnTo>
                  <a:pt x="507" y="3633"/>
                </a:lnTo>
                <a:lnTo>
                  <a:pt x="512" y="3613"/>
                </a:lnTo>
                <a:lnTo>
                  <a:pt x="519" y="3571"/>
                </a:lnTo>
                <a:lnTo>
                  <a:pt x="528" y="3527"/>
                </a:lnTo>
                <a:lnTo>
                  <a:pt x="535" y="3481"/>
                </a:lnTo>
                <a:lnTo>
                  <a:pt x="541" y="3432"/>
                </a:lnTo>
                <a:lnTo>
                  <a:pt x="548" y="3381"/>
                </a:lnTo>
                <a:lnTo>
                  <a:pt x="557" y="3330"/>
                </a:lnTo>
                <a:lnTo>
                  <a:pt x="564" y="3274"/>
                </a:lnTo>
                <a:lnTo>
                  <a:pt x="571" y="3216"/>
                </a:lnTo>
                <a:lnTo>
                  <a:pt x="578" y="3156"/>
                </a:lnTo>
                <a:lnTo>
                  <a:pt x="586" y="3095"/>
                </a:lnTo>
                <a:lnTo>
                  <a:pt x="593" y="3030"/>
                </a:lnTo>
                <a:lnTo>
                  <a:pt x="599" y="2964"/>
                </a:lnTo>
                <a:lnTo>
                  <a:pt x="606" y="2894"/>
                </a:lnTo>
                <a:lnTo>
                  <a:pt x="613" y="2825"/>
                </a:lnTo>
                <a:lnTo>
                  <a:pt x="620" y="2737"/>
                </a:lnTo>
                <a:lnTo>
                  <a:pt x="628" y="2648"/>
                </a:lnTo>
                <a:lnTo>
                  <a:pt x="634" y="2559"/>
                </a:lnTo>
                <a:lnTo>
                  <a:pt x="641" y="2468"/>
                </a:lnTo>
                <a:lnTo>
                  <a:pt x="647" y="2375"/>
                </a:lnTo>
                <a:lnTo>
                  <a:pt x="654" y="2282"/>
                </a:lnTo>
                <a:lnTo>
                  <a:pt x="658" y="2187"/>
                </a:lnTo>
                <a:lnTo>
                  <a:pt x="664" y="2092"/>
                </a:lnTo>
                <a:lnTo>
                  <a:pt x="719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8" name="未知"/>
          <p:cNvSpPr/>
          <p:nvPr/>
        </p:nvSpPr>
        <p:spPr>
          <a:xfrm>
            <a:off x="2051050" y="2146300"/>
            <a:ext cx="31750" cy="4763"/>
          </a:xfrm>
          <a:custGeom>
            <a:pathLst>
              <a:path w="99" h="14">
                <a:moveTo>
                  <a:pt x="25" y="0"/>
                </a:moveTo>
                <a:lnTo>
                  <a:pt x="0" y="3"/>
                </a:lnTo>
                <a:lnTo>
                  <a:pt x="3" y="3"/>
                </a:lnTo>
                <a:lnTo>
                  <a:pt x="25" y="3"/>
                </a:lnTo>
                <a:lnTo>
                  <a:pt x="62" y="4"/>
                </a:lnTo>
                <a:lnTo>
                  <a:pt x="80" y="7"/>
                </a:lnTo>
                <a:lnTo>
                  <a:pt x="99" y="14"/>
                </a:lnTo>
                <a:lnTo>
                  <a:pt x="80" y="7"/>
                </a:lnTo>
                <a:lnTo>
                  <a:pt x="62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未知"/>
          <p:cNvSpPr/>
          <p:nvPr/>
        </p:nvSpPr>
        <p:spPr>
          <a:xfrm>
            <a:off x="2166938" y="2514600"/>
            <a:ext cx="423862" cy="1752600"/>
          </a:xfrm>
          <a:custGeom>
            <a:pathLst>
              <a:path w="1361" h="7800">
                <a:moveTo>
                  <a:pt x="681" y="0"/>
                </a:moveTo>
                <a:lnTo>
                  <a:pt x="644" y="3"/>
                </a:lnTo>
                <a:lnTo>
                  <a:pt x="626" y="9"/>
                </a:lnTo>
                <a:lnTo>
                  <a:pt x="610" y="17"/>
                </a:lnTo>
                <a:lnTo>
                  <a:pt x="592" y="27"/>
                </a:lnTo>
                <a:lnTo>
                  <a:pt x="576" y="40"/>
                </a:lnTo>
                <a:lnTo>
                  <a:pt x="559" y="54"/>
                </a:lnTo>
                <a:lnTo>
                  <a:pt x="543" y="71"/>
                </a:lnTo>
                <a:lnTo>
                  <a:pt x="526" y="89"/>
                </a:lnTo>
                <a:lnTo>
                  <a:pt x="511" y="110"/>
                </a:lnTo>
                <a:lnTo>
                  <a:pt x="495" y="134"/>
                </a:lnTo>
                <a:lnTo>
                  <a:pt x="479" y="160"/>
                </a:lnTo>
                <a:lnTo>
                  <a:pt x="448" y="218"/>
                </a:lnTo>
                <a:lnTo>
                  <a:pt x="432" y="251"/>
                </a:lnTo>
                <a:lnTo>
                  <a:pt x="419" y="286"/>
                </a:lnTo>
                <a:lnTo>
                  <a:pt x="403" y="321"/>
                </a:lnTo>
                <a:lnTo>
                  <a:pt x="388" y="361"/>
                </a:lnTo>
                <a:lnTo>
                  <a:pt x="359" y="446"/>
                </a:lnTo>
                <a:lnTo>
                  <a:pt x="344" y="490"/>
                </a:lnTo>
                <a:lnTo>
                  <a:pt x="330" y="539"/>
                </a:lnTo>
                <a:lnTo>
                  <a:pt x="317" y="590"/>
                </a:lnTo>
                <a:lnTo>
                  <a:pt x="303" y="643"/>
                </a:lnTo>
                <a:lnTo>
                  <a:pt x="290" y="696"/>
                </a:lnTo>
                <a:lnTo>
                  <a:pt x="276" y="754"/>
                </a:lnTo>
                <a:lnTo>
                  <a:pt x="262" y="812"/>
                </a:lnTo>
                <a:lnTo>
                  <a:pt x="250" y="874"/>
                </a:lnTo>
                <a:lnTo>
                  <a:pt x="236" y="937"/>
                </a:lnTo>
                <a:lnTo>
                  <a:pt x="224" y="1004"/>
                </a:lnTo>
                <a:lnTo>
                  <a:pt x="199" y="1143"/>
                </a:lnTo>
                <a:lnTo>
                  <a:pt x="174" y="1286"/>
                </a:lnTo>
                <a:lnTo>
                  <a:pt x="151" y="1434"/>
                </a:lnTo>
                <a:lnTo>
                  <a:pt x="130" y="1586"/>
                </a:lnTo>
                <a:lnTo>
                  <a:pt x="112" y="1743"/>
                </a:lnTo>
                <a:lnTo>
                  <a:pt x="92" y="1902"/>
                </a:lnTo>
                <a:lnTo>
                  <a:pt x="76" y="2065"/>
                </a:lnTo>
                <a:lnTo>
                  <a:pt x="62" y="2232"/>
                </a:lnTo>
                <a:lnTo>
                  <a:pt x="49" y="2403"/>
                </a:lnTo>
                <a:lnTo>
                  <a:pt x="37" y="2576"/>
                </a:lnTo>
                <a:lnTo>
                  <a:pt x="26" y="2754"/>
                </a:lnTo>
                <a:lnTo>
                  <a:pt x="17" y="2936"/>
                </a:lnTo>
                <a:lnTo>
                  <a:pt x="12" y="3122"/>
                </a:lnTo>
                <a:lnTo>
                  <a:pt x="6" y="3310"/>
                </a:lnTo>
                <a:lnTo>
                  <a:pt x="3" y="3503"/>
                </a:lnTo>
                <a:lnTo>
                  <a:pt x="0" y="3699"/>
                </a:lnTo>
                <a:lnTo>
                  <a:pt x="0" y="3901"/>
                </a:lnTo>
                <a:lnTo>
                  <a:pt x="0" y="3921"/>
                </a:lnTo>
                <a:lnTo>
                  <a:pt x="0" y="4118"/>
                </a:lnTo>
                <a:lnTo>
                  <a:pt x="3" y="4313"/>
                </a:lnTo>
                <a:lnTo>
                  <a:pt x="6" y="4504"/>
                </a:lnTo>
                <a:lnTo>
                  <a:pt x="13" y="4692"/>
                </a:lnTo>
                <a:lnTo>
                  <a:pt x="19" y="4876"/>
                </a:lnTo>
                <a:lnTo>
                  <a:pt x="28" y="5056"/>
                </a:lnTo>
                <a:lnTo>
                  <a:pt x="38" y="5233"/>
                </a:lnTo>
                <a:lnTo>
                  <a:pt x="50" y="5406"/>
                </a:lnTo>
                <a:lnTo>
                  <a:pt x="63" y="5575"/>
                </a:lnTo>
                <a:lnTo>
                  <a:pt x="78" y="5741"/>
                </a:lnTo>
                <a:lnTo>
                  <a:pt x="93" y="5903"/>
                </a:lnTo>
                <a:lnTo>
                  <a:pt x="112" y="6062"/>
                </a:lnTo>
                <a:lnTo>
                  <a:pt x="130" y="6216"/>
                </a:lnTo>
                <a:lnTo>
                  <a:pt x="151" y="6367"/>
                </a:lnTo>
                <a:lnTo>
                  <a:pt x="174" y="6514"/>
                </a:lnTo>
                <a:lnTo>
                  <a:pt x="199" y="6658"/>
                </a:lnTo>
                <a:lnTo>
                  <a:pt x="210" y="6727"/>
                </a:lnTo>
                <a:lnTo>
                  <a:pt x="224" y="6795"/>
                </a:lnTo>
                <a:lnTo>
                  <a:pt x="236" y="6860"/>
                </a:lnTo>
                <a:lnTo>
                  <a:pt x="250" y="6925"/>
                </a:lnTo>
                <a:lnTo>
                  <a:pt x="262" y="6985"/>
                </a:lnTo>
                <a:lnTo>
                  <a:pt x="276" y="7045"/>
                </a:lnTo>
                <a:lnTo>
                  <a:pt x="290" y="7102"/>
                </a:lnTo>
                <a:lnTo>
                  <a:pt x="303" y="7157"/>
                </a:lnTo>
                <a:lnTo>
                  <a:pt x="317" y="7208"/>
                </a:lnTo>
                <a:lnTo>
                  <a:pt x="330" y="7259"/>
                </a:lnTo>
                <a:lnTo>
                  <a:pt x="344" y="7307"/>
                </a:lnTo>
                <a:lnTo>
                  <a:pt x="359" y="7353"/>
                </a:lnTo>
                <a:lnTo>
                  <a:pt x="372" y="7395"/>
                </a:lnTo>
                <a:lnTo>
                  <a:pt x="388" y="7437"/>
                </a:lnTo>
                <a:lnTo>
                  <a:pt x="403" y="7477"/>
                </a:lnTo>
                <a:lnTo>
                  <a:pt x="419" y="7514"/>
                </a:lnTo>
                <a:lnTo>
                  <a:pt x="432" y="7547"/>
                </a:lnTo>
                <a:lnTo>
                  <a:pt x="448" y="7580"/>
                </a:lnTo>
                <a:lnTo>
                  <a:pt x="463" y="7611"/>
                </a:lnTo>
                <a:lnTo>
                  <a:pt x="479" y="7639"/>
                </a:lnTo>
                <a:lnTo>
                  <a:pt x="495" y="7664"/>
                </a:lnTo>
                <a:lnTo>
                  <a:pt x="511" y="7688"/>
                </a:lnTo>
                <a:lnTo>
                  <a:pt x="526" y="7709"/>
                </a:lnTo>
                <a:lnTo>
                  <a:pt x="543" y="7729"/>
                </a:lnTo>
                <a:lnTo>
                  <a:pt x="559" y="7745"/>
                </a:lnTo>
                <a:lnTo>
                  <a:pt x="576" y="7759"/>
                </a:lnTo>
                <a:lnTo>
                  <a:pt x="592" y="7772"/>
                </a:lnTo>
                <a:lnTo>
                  <a:pt x="610" y="7782"/>
                </a:lnTo>
                <a:lnTo>
                  <a:pt x="626" y="7790"/>
                </a:lnTo>
                <a:lnTo>
                  <a:pt x="644" y="7796"/>
                </a:lnTo>
                <a:lnTo>
                  <a:pt x="663" y="7799"/>
                </a:lnTo>
                <a:lnTo>
                  <a:pt x="681" y="7800"/>
                </a:lnTo>
                <a:lnTo>
                  <a:pt x="697" y="7799"/>
                </a:lnTo>
                <a:lnTo>
                  <a:pt x="715" y="7796"/>
                </a:lnTo>
                <a:lnTo>
                  <a:pt x="731" y="7790"/>
                </a:lnTo>
                <a:lnTo>
                  <a:pt x="749" y="7782"/>
                </a:lnTo>
                <a:lnTo>
                  <a:pt x="765" y="7772"/>
                </a:lnTo>
                <a:lnTo>
                  <a:pt x="772" y="7765"/>
                </a:lnTo>
                <a:lnTo>
                  <a:pt x="782" y="7759"/>
                </a:lnTo>
                <a:lnTo>
                  <a:pt x="797" y="7745"/>
                </a:lnTo>
                <a:lnTo>
                  <a:pt x="816" y="7729"/>
                </a:lnTo>
                <a:lnTo>
                  <a:pt x="831" y="7709"/>
                </a:lnTo>
                <a:lnTo>
                  <a:pt x="847" y="7688"/>
                </a:lnTo>
                <a:lnTo>
                  <a:pt x="863" y="7664"/>
                </a:lnTo>
                <a:lnTo>
                  <a:pt x="879" y="7639"/>
                </a:lnTo>
                <a:lnTo>
                  <a:pt x="886" y="7624"/>
                </a:lnTo>
                <a:lnTo>
                  <a:pt x="894" y="7611"/>
                </a:lnTo>
                <a:lnTo>
                  <a:pt x="910" y="7580"/>
                </a:lnTo>
                <a:lnTo>
                  <a:pt x="926" y="7547"/>
                </a:lnTo>
                <a:lnTo>
                  <a:pt x="941" y="7514"/>
                </a:lnTo>
                <a:lnTo>
                  <a:pt x="955" y="7477"/>
                </a:lnTo>
                <a:lnTo>
                  <a:pt x="962" y="7457"/>
                </a:lnTo>
                <a:lnTo>
                  <a:pt x="965" y="7446"/>
                </a:lnTo>
                <a:lnTo>
                  <a:pt x="970" y="7437"/>
                </a:lnTo>
                <a:lnTo>
                  <a:pt x="983" y="7395"/>
                </a:lnTo>
                <a:lnTo>
                  <a:pt x="999" y="7353"/>
                </a:lnTo>
                <a:lnTo>
                  <a:pt x="1013" y="7307"/>
                </a:lnTo>
                <a:lnTo>
                  <a:pt x="1028" y="7259"/>
                </a:lnTo>
                <a:lnTo>
                  <a:pt x="1041" y="7208"/>
                </a:lnTo>
                <a:lnTo>
                  <a:pt x="1048" y="7182"/>
                </a:lnTo>
                <a:lnTo>
                  <a:pt x="1056" y="7157"/>
                </a:lnTo>
                <a:lnTo>
                  <a:pt x="1058" y="7142"/>
                </a:lnTo>
                <a:lnTo>
                  <a:pt x="1062" y="7129"/>
                </a:lnTo>
                <a:lnTo>
                  <a:pt x="1068" y="7102"/>
                </a:lnTo>
                <a:lnTo>
                  <a:pt x="1082" y="7045"/>
                </a:lnTo>
                <a:lnTo>
                  <a:pt x="1096" y="6985"/>
                </a:lnTo>
                <a:lnTo>
                  <a:pt x="1109" y="6925"/>
                </a:lnTo>
                <a:lnTo>
                  <a:pt x="1111" y="6908"/>
                </a:lnTo>
                <a:lnTo>
                  <a:pt x="1115" y="6892"/>
                </a:lnTo>
                <a:lnTo>
                  <a:pt x="1122" y="6860"/>
                </a:lnTo>
                <a:lnTo>
                  <a:pt x="1135" y="6795"/>
                </a:lnTo>
                <a:lnTo>
                  <a:pt x="1148" y="6727"/>
                </a:lnTo>
                <a:lnTo>
                  <a:pt x="1161" y="6658"/>
                </a:lnTo>
                <a:lnTo>
                  <a:pt x="1184" y="6514"/>
                </a:lnTo>
                <a:lnTo>
                  <a:pt x="1207" y="6367"/>
                </a:lnTo>
                <a:lnTo>
                  <a:pt x="1227" y="6216"/>
                </a:lnTo>
                <a:lnTo>
                  <a:pt x="1248" y="6062"/>
                </a:lnTo>
                <a:lnTo>
                  <a:pt x="1255" y="5982"/>
                </a:lnTo>
                <a:lnTo>
                  <a:pt x="1265" y="5903"/>
                </a:lnTo>
                <a:lnTo>
                  <a:pt x="1272" y="5821"/>
                </a:lnTo>
                <a:lnTo>
                  <a:pt x="1282" y="5741"/>
                </a:lnTo>
                <a:lnTo>
                  <a:pt x="1288" y="5658"/>
                </a:lnTo>
                <a:lnTo>
                  <a:pt x="1289" y="5637"/>
                </a:lnTo>
                <a:lnTo>
                  <a:pt x="1292" y="5616"/>
                </a:lnTo>
                <a:lnTo>
                  <a:pt x="1296" y="5575"/>
                </a:lnTo>
                <a:lnTo>
                  <a:pt x="1310" y="5406"/>
                </a:lnTo>
                <a:lnTo>
                  <a:pt x="1321" y="5233"/>
                </a:lnTo>
                <a:lnTo>
                  <a:pt x="1326" y="5145"/>
                </a:lnTo>
                <a:lnTo>
                  <a:pt x="1331" y="5056"/>
                </a:lnTo>
                <a:lnTo>
                  <a:pt x="1335" y="4965"/>
                </a:lnTo>
                <a:lnTo>
                  <a:pt x="1339" y="4876"/>
                </a:lnTo>
                <a:lnTo>
                  <a:pt x="1339" y="4852"/>
                </a:lnTo>
                <a:lnTo>
                  <a:pt x="1341" y="4829"/>
                </a:lnTo>
                <a:lnTo>
                  <a:pt x="1343" y="4784"/>
                </a:lnTo>
                <a:lnTo>
                  <a:pt x="1347" y="4692"/>
                </a:lnTo>
                <a:lnTo>
                  <a:pt x="1352" y="4504"/>
                </a:lnTo>
                <a:lnTo>
                  <a:pt x="1356" y="4313"/>
                </a:lnTo>
                <a:lnTo>
                  <a:pt x="1359" y="4118"/>
                </a:lnTo>
                <a:lnTo>
                  <a:pt x="1361" y="3921"/>
                </a:lnTo>
                <a:lnTo>
                  <a:pt x="1361" y="3901"/>
                </a:lnTo>
                <a:lnTo>
                  <a:pt x="1360" y="3799"/>
                </a:lnTo>
                <a:lnTo>
                  <a:pt x="1360" y="3699"/>
                </a:lnTo>
                <a:lnTo>
                  <a:pt x="1358" y="3503"/>
                </a:lnTo>
                <a:lnTo>
                  <a:pt x="1353" y="3310"/>
                </a:lnTo>
                <a:lnTo>
                  <a:pt x="1348" y="3122"/>
                </a:lnTo>
                <a:lnTo>
                  <a:pt x="1344" y="3028"/>
                </a:lnTo>
                <a:lnTo>
                  <a:pt x="1341" y="2936"/>
                </a:lnTo>
                <a:lnTo>
                  <a:pt x="1336" y="2844"/>
                </a:lnTo>
                <a:lnTo>
                  <a:pt x="1333" y="2754"/>
                </a:lnTo>
                <a:lnTo>
                  <a:pt x="1322" y="2576"/>
                </a:lnTo>
                <a:lnTo>
                  <a:pt x="1311" y="2403"/>
                </a:lnTo>
                <a:lnTo>
                  <a:pt x="1297" y="2232"/>
                </a:lnTo>
                <a:lnTo>
                  <a:pt x="1283" y="2065"/>
                </a:lnTo>
                <a:lnTo>
                  <a:pt x="1274" y="1982"/>
                </a:lnTo>
                <a:lnTo>
                  <a:pt x="1266" y="1902"/>
                </a:lnTo>
                <a:lnTo>
                  <a:pt x="1257" y="1821"/>
                </a:lnTo>
                <a:lnTo>
                  <a:pt x="1249" y="1743"/>
                </a:lnTo>
                <a:lnTo>
                  <a:pt x="1228" y="1586"/>
                </a:lnTo>
                <a:lnTo>
                  <a:pt x="1208" y="1434"/>
                </a:lnTo>
                <a:lnTo>
                  <a:pt x="1185" y="1286"/>
                </a:lnTo>
                <a:lnTo>
                  <a:pt x="1173" y="1213"/>
                </a:lnTo>
                <a:lnTo>
                  <a:pt x="1161" y="1143"/>
                </a:lnTo>
                <a:lnTo>
                  <a:pt x="1148" y="1072"/>
                </a:lnTo>
                <a:lnTo>
                  <a:pt x="1135" y="1004"/>
                </a:lnTo>
                <a:lnTo>
                  <a:pt x="1122" y="937"/>
                </a:lnTo>
                <a:lnTo>
                  <a:pt x="1109" y="874"/>
                </a:lnTo>
                <a:lnTo>
                  <a:pt x="1096" y="812"/>
                </a:lnTo>
                <a:lnTo>
                  <a:pt x="1082" y="754"/>
                </a:lnTo>
                <a:lnTo>
                  <a:pt x="1068" y="696"/>
                </a:lnTo>
                <a:lnTo>
                  <a:pt x="1056" y="643"/>
                </a:lnTo>
                <a:lnTo>
                  <a:pt x="1041" y="590"/>
                </a:lnTo>
                <a:lnTo>
                  <a:pt x="1028" y="539"/>
                </a:lnTo>
                <a:lnTo>
                  <a:pt x="1013" y="490"/>
                </a:lnTo>
                <a:lnTo>
                  <a:pt x="999" y="446"/>
                </a:lnTo>
                <a:lnTo>
                  <a:pt x="970" y="361"/>
                </a:lnTo>
                <a:lnTo>
                  <a:pt x="955" y="321"/>
                </a:lnTo>
                <a:lnTo>
                  <a:pt x="941" y="286"/>
                </a:lnTo>
                <a:lnTo>
                  <a:pt x="926" y="251"/>
                </a:lnTo>
                <a:lnTo>
                  <a:pt x="910" y="218"/>
                </a:lnTo>
                <a:lnTo>
                  <a:pt x="894" y="187"/>
                </a:lnTo>
                <a:lnTo>
                  <a:pt x="879" y="160"/>
                </a:lnTo>
                <a:lnTo>
                  <a:pt x="863" y="134"/>
                </a:lnTo>
                <a:lnTo>
                  <a:pt x="847" y="110"/>
                </a:lnTo>
                <a:lnTo>
                  <a:pt x="831" y="89"/>
                </a:lnTo>
                <a:lnTo>
                  <a:pt x="816" y="71"/>
                </a:lnTo>
                <a:lnTo>
                  <a:pt x="797" y="54"/>
                </a:lnTo>
                <a:lnTo>
                  <a:pt x="782" y="40"/>
                </a:lnTo>
                <a:lnTo>
                  <a:pt x="765" y="27"/>
                </a:lnTo>
                <a:lnTo>
                  <a:pt x="749" y="17"/>
                </a:lnTo>
                <a:lnTo>
                  <a:pt x="731" y="9"/>
                </a:lnTo>
                <a:lnTo>
                  <a:pt x="715" y="3"/>
                </a:lnTo>
                <a:lnTo>
                  <a:pt x="681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未知"/>
          <p:cNvSpPr/>
          <p:nvPr/>
        </p:nvSpPr>
        <p:spPr>
          <a:xfrm>
            <a:off x="4552950" y="2159000"/>
            <a:ext cx="228600" cy="2501900"/>
          </a:xfrm>
          <a:custGeom>
            <a:pathLst>
              <a:path w="720" h="7881">
                <a:moveTo>
                  <a:pt x="614" y="1154"/>
                </a:moveTo>
                <a:lnTo>
                  <a:pt x="607" y="1083"/>
                </a:lnTo>
                <a:lnTo>
                  <a:pt x="600" y="1014"/>
                </a:lnTo>
                <a:lnTo>
                  <a:pt x="593" y="947"/>
                </a:lnTo>
                <a:lnTo>
                  <a:pt x="586" y="882"/>
                </a:lnTo>
                <a:lnTo>
                  <a:pt x="578" y="820"/>
                </a:lnTo>
                <a:lnTo>
                  <a:pt x="572" y="760"/>
                </a:lnTo>
                <a:lnTo>
                  <a:pt x="565" y="702"/>
                </a:lnTo>
                <a:lnTo>
                  <a:pt x="558" y="649"/>
                </a:lnTo>
                <a:lnTo>
                  <a:pt x="549" y="595"/>
                </a:lnTo>
                <a:lnTo>
                  <a:pt x="542" y="544"/>
                </a:lnTo>
                <a:lnTo>
                  <a:pt x="535" y="496"/>
                </a:lnTo>
                <a:lnTo>
                  <a:pt x="529" y="449"/>
                </a:lnTo>
                <a:lnTo>
                  <a:pt x="520" y="405"/>
                </a:lnTo>
                <a:lnTo>
                  <a:pt x="513" y="363"/>
                </a:lnTo>
                <a:lnTo>
                  <a:pt x="505" y="323"/>
                </a:lnTo>
                <a:lnTo>
                  <a:pt x="498" y="288"/>
                </a:lnTo>
                <a:lnTo>
                  <a:pt x="489" y="253"/>
                </a:lnTo>
                <a:lnTo>
                  <a:pt x="481" y="220"/>
                </a:lnTo>
                <a:lnTo>
                  <a:pt x="472" y="189"/>
                </a:lnTo>
                <a:lnTo>
                  <a:pt x="465" y="161"/>
                </a:lnTo>
                <a:lnTo>
                  <a:pt x="456" y="135"/>
                </a:lnTo>
                <a:lnTo>
                  <a:pt x="447" y="111"/>
                </a:lnTo>
                <a:lnTo>
                  <a:pt x="431" y="71"/>
                </a:lnTo>
                <a:lnTo>
                  <a:pt x="422" y="54"/>
                </a:lnTo>
                <a:lnTo>
                  <a:pt x="413" y="40"/>
                </a:lnTo>
                <a:lnTo>
                  <a:pt x="404" y="27"/>
                </a:lnTo>
                <a:lnTo>
                  <a:pt x="396" y="17"/>
                </a:lnTo>
                <a:lnTo>
                  <a:pt x="387" y="9"/>
                </a:lnTo>
                <a:lnTo>
                  <a:pt x="378" y="3"/>
                </a:lnTo>
                <a:lnTo>
                  <a:pt x="360" y="0"/>
                </a:lnTo>
                <a:lnTo>
                  <a:pt x="340" y="3"/>
                </a:lnTo>
                <a:lnTo>
                  <a:pt x="331" y="9"/>
                </a:lnTo>
                <a:lnTo>
                  <a:pt x="322" y="17"/>
                </a:lnTo>
                <a:lnTo>
                  <a:pt x="313" y="27"/>
                </a:lnTo>
                <a:lnTo>
                  <a:pt x="304" y="40"/>
                </a:lnTo>
                <a:lnTo>
                  <a:pt x="295" y="54"/>
                </a:lnTo>
                <a:lnTo>
                  <a:pt x="287" y="71"/>
                </a:lnTo>
                <a:lnTo>
                  <a:pt x="269" y="111"/>
                </a:lnTo>
                <a:lnTo>
                  <a:pt x="260" y="135"/>
                </a:lnTo>
                <a:lnTo>
                  <a:pt x="252" y="161"/>
                </a:lnTo>
                <a:lnTo>
                  <a:pt x="243" y="189"/>
                </a:lnTo>
                <a:lnTo>
                  <a:pt x="236" y="220"/>
                </a:lnTo>
                <a:lnTo>
                  <a:pt x="227" y="253"/>
                </a:lnTo>
                <a:lnTo>
                  <a:pt x="220" y="288"/>
                </a:lnTo>
                <a:lnTo>
                  <a:pt x="211" y="323"/>
                </a:lnTo>
                <a:lnTo>
                  <a:pt x="204" y="363"/>
                </a:lnTo>
                <a:lnTo>
                  <a:pt x="195" y="405"/>
                </a:lnTo>
                <a:lnTo>
                  <a:pt x="188" y="449"/>
                </a:lnTo>
                <a:lnTo>
                  <a:pt x="179" y="496"/>
                </a:lnTo>
                <a:lnTo>
                  <a:pt x="173" y="544"/>
                </a:lnTo>
                <a:lnTo>
                  <a:pt x="166" y="595"/>
                </a:lnTo>
                <a:lnTo>
                  <a:pt x="159" y="649"/>
                </a:lnTo>
                <a:lnTo>
                  <a:pt x="151" y="702"/>
                </a:lnTo>
                <a:lnTo>
                  <a:pt x="144" y="760"/>
                </a:lnTo>
                <a:lnTo>
                  <a:pt x="137" y="820"/>
                </a:lnTo>
                <a:lnTo>
                  <a:pt x="131" y="882"/>
                </a:lnTo>
                <a:lnTo>
                  <a:pt x="124" y="947"/>
                </a:lnTo>
                <a:lnTo>
                  <a:pt x="117" y="1014"/>
                </a:lnTo>
                <a:lnTo>
                  <a:pt x="110" y="1083"/>
                </a:lnTo>
                <a:lnTo>
                  <a:pt x="105" y="1154"/>
                </a:lnTo>
                <a:lnTo>
                  <a:pt x="88" y="1329"/>
                </a:lnTo>
                <a:lnTo>
                  <a:pt x="75" y="1510"/>
                </a:lnTo>
                <a:lnTo>
                  <a:pt x="64" y="1697"/>
                </a:lnTo>
                <a:lnTo>
                  <a:pt x="56" y="1890"/>
                </a:lnTo>
                <a:lnTo>
                  <a:pt x="3" y="3921"/>
                </a:lnTo>
                <a:lnTo>
                  <a:pt x="0" y="3940"/>
                </a:lnTo>
                <a:lnTo>
                  <a:pt x="0" y="3961"/>
                </a:lnTo>
                <a:lnTo>
                  <a:pt x="0" y="3980"/>
                </a:lnTo>
                <a:lnTo>
                  <a:pt x="0" y="4021"/>
                </a:lnTo>
                <a:lnTo>
                  <a:pt x="0" y="4061"/>
                </a:lnTo>
                <a:lnTo>
                  <a:pt x="0" y="4100"/>
                </a:lnTo>
                <a:lnTo>
                  <a:pt x="56" y="6153"/>
                </a:lnTo>
                <a:lnTo>
                  <a:pt x="67" y="6300"/>
                </a:lnTo>
                <a:lnTo>
                  <a:pt x="80" y="6445"/>
                </a:lnTo>
                <a:lnTo>
                  <a:pt x="91" y="6587"/>
                </a:lnTo>
                <a:lnTo>
                  <a:pt x="105" y="6726"/>
                </a:lnTo>
                <a:lnTo>
                  <a:pt x="110" y="6795"/>
                </a:lnTo>
                <a:lnTo>
                  <a:pt x="117" y="6865"/>
                </a:lnTo>
                <a:lnTo>
                  <a:pt x="124" y="6932"/>
                </a:lnTo>
                <a:lnTo>
                  <a:pt x="131" y="6996"/>
                </a:lnTo>
                <a:lnTo>
                  <a:pt x="137" y="7057"/>
                </a:lnTo>
                <a:lnTo>
                  <a:pt x="144" y="7118"/>
                </a:lnTo>
                <a:lnTo>
                  <a:pt x="151" y="7175"/>
                </a:lnTo>
                <a:lnTo>
                  <a:pt x="159" y="7231"/>
                </a:lnTo>
                <a:lnTo>
                  <a:pt x="166" y="7282"/>
                </a:lnTo>
                <a:lnTo>
                  <a:pt x="173" y="7333"/>
                </a:lnTo>
                <a:lnTo>
                  <a:pt x="179" y="7382"/>
                </a:lnTo>
                <a:lnTo>
                  <a:pt x="188" y="7428"/>
                </a:lnTo>
                <a:lnTo>
                  <a:pt x="195" y="7472"/>
                </a:lnTo>
                <a:lnTo>
                  <a:pt x="204" y="7514"/>
                </a:lnTo>
                <a:lnTo>
                  <a:pt x="211" y="7554"/>
                </a:lnTo>
                <a:lnTo>
                  <a:pt x="220" y="7591"/>
                </a:lnTo>
                <a:lnTo>
                  <a:pt x="227" y="7625"/>
                </a:lnTo>
                <a:lnTo>
                  <a:pt x="236" y="7658"/>
                </a:lnTo>
                <a:lnTo>
                  <a:pt x="243" y="7689"/>
                </a:lnTo>
                <a:lnTo>
                  <a:pt x="252" y="7717"/>
                </a:lnTo>
                <a:lnTo>
                  <a:pt x="260" y="7743"/>
                </a:lnTo>
                <a:lnTo>
                  <a:pt x="269" y="7767"/>
                </a:lnTo>
                <a:lnTo>
                  <a:pt x="278" y="7789"/>
                </a:lnTo>
                <a:lnTo>
                  <a:pt x="287" y="7808"/>
                </a:lnTo>
                <a:lnTo>
                  <a:pt x="295" y="7825"/>
                </a:lnTo>
                <a:lnTo>
                  <a:pt x="304" y="7840"/>
                </a:lnTo>
                <a:lnTo>
                  <a:pt x="313" y="7852"/>
                </a:lnTo>
                <a:lnTo>
                  <a:pt x="322" y="7862"/>
                </a:lnTo>
                <a:lnTo>
                  <a:pt x="331" y="7870"/>
                </a:lnTo>
                <a:lnTo>
                  <a:pt x="340" y="7876"/>
                </a:lnTo>
                <a:lnTo>
                  <a:pt x="349" y="7879"/>
                </a:lnTo>
                <a:lnTo>
                  <a:pt x="360" y="7881"/>
                </a:lnTo>
                <a:lnTo>
                  <a:pt x="369" y="7879"/>
                </a:lnTo>
                <a:lnTo>
                  <a:pt x="378" y="7876"/>
                </a:lnTo>
                <a:lnTo>
                  <a:pt x="387" y="7870"/>
                </a:lnTo>
                <a:lnTo>
                  <a:pt x="396" y="7862"/>
                </a:lnTo>
                <a:lnTo>
                  <a:pt x="397" y="7859"/>
                </a:lnTo>
                <a:lnTo>
                  <a:pt x="399" y="7857"/>
                </a:lnTo>
                <a:lnTo>
                  <a:pt x="404" y="7852"/>
                </a:lnTo>
                <a:lnTo>
                  <a:pt x="413" y="7840"/>
                </a:lnTo>
                <a:lnTo>
                  <a:pt x="422" y="7825"/>
                </a:lnTo>
                <a:lnTo>
                  <a:pt x="431" y="7808"/>
                </a:lnTo>
                <a:lnTo>
                  <a:pt x="438" y="7789"/>
                </a:lnTo>
                <a:lnTo>
                  <a:pt x="447" y="7767"/>
                </a:lnTo>
                <a:lnTo>
                  <a:pt x="456" y="7743"/>
                </a:lnTo>
                <a:lnTo>
                  <a:pt x="465" y="7717"/>
                </a:lnTo>
                <a:lnTo>
                  <a:pt x="472" y="7689"/>
                </a:lnTo>
                <a:lnTo>
                  <a:pt x="481" y="7658"/>
                </a:lnTo>
                <a:lnTo>
                  <a:pt x="482" y="7649"/>
                </a:lnTo>
                <a:lnTo>
                  <a:pt x="484" y="7641"/>
                </a:lnTo>
                <a:lnTo>
                  <a:pt x="489" y="7625"/>
                </a:lnTo>
                <a:lnTo>
                  <a:pt x="498" y="7591"/>
                </a:lnTo>
                <a:lnTo>
                  <a:pt x="505" y="7554"/>
                </a:lnTo>
                <a:lnTo>
                  <a:pt x="508" y="7534"/>
                </a:lnTo>
                <a:lnTo>
                  <a:pt x="513" y="7514"/>
                </a:lnTo>
                <a:lnTo>
                  <a:pt x="520" y="7472"/>
                </a:lnTo>
                <a:lnTo>
                  <a:pt x="529" y="7428"/>
                </a:lnTo>
                <a:lnTo>
                  <a:pt x="535" y="7382"/>
                </a:lnTo>
                <a:lnTo>
                  <a:pt x="542" y="7333"/>
                </a:lnTo>
                <a:lnTo>
                  <a:pt x="549" y="7282"/>
                </a:lnTo>
                <a:lnTo>
                  <a:pt x="558" y="7231"/>
                </a:lnTo>
                <a:lnTo>
                  <a:pt x="565" y="7175"/>
                </a:lnTo>
                <a:lnTo>
                  <a:pt x="572" y="7118"/>
                </a:lnTo>
                <a:lnTo>
                  <a:pt x="578" y="7057"/>
                </a:lnTo>
                <a:lnTo>
                  <a:pt x="586" y="6996"/>
                </a:lnTo>
                <a:lnTo>
                  <a:pt x="593" y="6932"/>
                </a:lnTo>
                <a:lnTo>
                  <a:pt x="600" y="6865"/>
                </a:lnTo>
                <a:lnTo>
                  <a:pt x="607" y="6795"/>
                </a:lnTo>
                <a:lnTo>
                  <a:pt x="614" y="6726"/>
                </a:lnTo>
                <a:lnTo>
                  <a:pt x="625" y="6587"/>
                </a:lnTo>
                <a:lnTo>
                  <a:pt x="639" y="6445"/>
                </a:lnTo>
                <a:lnTo>
                  <a:pt x="650" y="6300"/>
                </a:lnTo>
                <a:lnTo>
                  <a:pt x="664" y="6153"/>
                </a:lnTo>
                <a:lnTo>
                  <a:pt x="720" y="4100"/>
                </a:lnTo>
                <a:lnTo>
                  <a:pt x="720" y="4061"/>
                </a:lnTo>
                <a:lnTo>
                  <a:pt x="720" y="4021"/>
                </a:lnTo>
                <a:lnTo>
                  <a:pt x="720" y="3980"/>
                </a:lnTo>
                <a:lnTo>
                  <a:pt x="720" y="3961"/>
                </a:lnTo>
                <a:lnTo>
                  <a:pt x="720" y="3940"/>
                </a:lnTo>
                <a:lnTo>
                  <a:pt x="720" y="3921"/>
                </a:lnTo>
                <a:lnTo>
                  <a:pt x="664" y="1890"/>
                </a:lnTo>
                <a:lnTo>
                  <a:pt x="658" y="1793"/>
                </a:lnTo>
                <a:lnTo>
                  <a:pt x="653" y="1697"/>
                </a:lnTo>
                <a:lnTo>
                  <a:pt x="642" y="1510"/>
                </a:lnTo>
                <a:lnTo>
                  <a:pt x="628" y="1329"/>
                </a:lnTo>
                <a:lnTo>
                  <a:pt x="620" y="1241"/>
                </a:lnTo>
                <a:lnTo>
                  <a:pt x="614" y="1154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直接连接符 10250"/>
          <p:cNvSpPr/>
          <p:nvPr/>
        </p:nvSpPr>
        <p:spPr>
          <a:xfrm flipH="1">
            <a:off x="2819400" y="4419600"/>
            <a:ext cx="1066800" cy="1447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252" name="直接连接符 10251"/>
          <p:cNvSpPr/>
          <p:nvPr/>
        </p:nvSpPr>
        <p:spPr>
          <a:xfrm flipV="1">
            <a:off x="2819400" y="4419600"/>
            <a:ext cx="1828800" cy="1447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0253" name="组合 10252"/>
          <p:cNvGrpSpPr/>
          <p:nvPr/>
        </p:nvGrpSpPr>
        <p:grpSpPr>
          <a:xfrm>
            <a:off x="1524000" y="2732088"/>
            <a:ext cx="1066800" cy="163512"/>
            <a:chExt cx="672" cy="103"/>
          </a:xfrm>
        </p:grpSpPr>
        <p:sp>
          <p:nvSpPr>
            <p:cNvPr id="10254" name="直接连接符 10253"/>
            <p:cNvSpPr/>
            <p:nvPr/>
          </p:nvSpPr>
          <p:spPr>
            <a:xfrm>
              <a:off x="0" y="73"/>
              <a:ext cx="672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55" name="未知"/>
            <p:cNvSpPr/>
            <p:nvPr/>
          </p:nvSpPr>
          <p:spPr>
            <a:xfrm>
              <a:off x="240" y="0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56" name="组合 10255"/>
          <p:cNvGrpSpPr/>
          <p:nvPr/>
        </p:nvGrpSpPr>
        <p:grpSpPr>
          <a:xfrm>
            <a:off x="3886200" y="4303713"/>
            <a:ext cx="762000" cy="163512"/>
            <a:chExt cx="480" cy="103"/>
          </a:xfrm>
        </p:grpSpPr>
        <p:sp>
          <p:nvSpPr>
            <p:cNvPr id="10257" name="直接连接符 10256"/>
            <p:cNvSpPr/>
            <p:nvPr/>
          </p:nvSpPr>
          <p:spPr>
            <a:xfrm>
              <a:off x="0" y="73"/>
              <a:ext cx="480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58" name="未知"/>
            <p:cNvSpPr/>
            <p:nvPr/>
          </p:nvSpPr>
          <p:spPr>
            <a:xfrm>
              <a:off x="144" y="0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59" name="组合 10258"/>
          <p:cNvGrpSpPr/>
          <p:nvPr/>
        </p:nvGrpSpPr>
        <p:grpSpPr>
          <a:xfrm>
            <a:off x="4648200" y="3276600"/>
            <a:ext cx="1428750" cy="1143000"/>
            <a:chExt cx="900" cy="720"/>
          </a:xfrm>
        </p:grpSpPr>
        <p:sp>
          <p:nvSpPr>
            <p:cNvPr id="10260" name="直接连接符 10259"/>
            <p:cNvSpPr/>
            <p:nvPr/>
          </p:nvSpPr>
          <p:spPr>
            <a:xfrm flipV="1">
              <a:off x="0" y="0"/>
              <a:ext cx="900" cy="72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61" name="未知"/>
            <p:cNvSpPr/>
            <p:nvPr/>
          </p:nvSpPr>
          <p:spPr>
            <a:xfrm rot="18893492">
              <a:off x="232" y="376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62" name="组合 10261"/>
          <p:cNvGrpSpPr/>
          <p:nvPr/>
        </p:nvGrpSpPr>
        <p:grpSpPr>
          <a:xfrm>
            <a:off x="3886200" y="2819400"/>
            <a:ext cx="1219200" cy="1600200"/>
            <a:chExt cx="768" cy="1008"/>
          </a:xfrm>
        </p:grpSpPr>
        <p:sp>
          <p:nvSpPr>
            <p:cNvPr id="10263" name="直接连接符 10262"/>
            <p:cNvSpPr/>
            <p:nvPr/>
          </p:nvSpPr>
          <p:spPr>
            <a:xfrm flipV="1">
              <a:off x="0" y="0"/>
              <a:ext cx="768" cy="100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64" name="未知"/>
            <p:cNvSpPr/>
            <p:nvPr/>
          </p:nvSpPr>
          <p:spPr>
            <a:xfrm rot="17473616">
              <a:off x="136" y="625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65" name="组合 10264"/>
          <p:cNvGrpSpPr/>
          <p:nvPr/>
        </p:nvGrpSpPr>
        <p:grpSpPr>
          <a:xfrm>
            <a:off x="2514600" y="2819400"/>
            <a:ext cx="1323975" cy="1600200"/>
            <a:chExt cx="834" cy="1008"/>
          </a:xfrm>
        </p:grpSpPr>
        <p:sp>
          <p:nvSpPr>
            <p:cNvPr id="10266" name="直接连接符 10265"/>
            <p:cNvSpPr/>
            <p:nvPr/>
          </p:nvSpPr>
          <p:spPr>
            <a:xfrm>
              <a:off x="0" y="0"/>
              <a:ext cx="834" cy="1008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67" name="未知"/>
            <p:cNvSpPr/>
            <p:nvPr/>
          </p:nvSpPr>
          <p:spPr>
            <a:xfrm rot="2926402">
              <a:off x="109" y="163"/>
              <a:ext cx="192" cy="103"/>
            </a:xfrm>
            <a:custGeom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8" name="文本框 10267"/>
          <p:cNvSpPr txBox="1"/>
          <p:nvPr/>
        </p:nvSpPr>
        <p:spPr>
          <a:xfrm>
            <a:off x="1828800" y="1752600"/>
            <a:ext cx="1441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物镜</a:t>
            </a:r>
          </a:p>
        </p:txBody>
      </p:sp>
      <p:sp>
        <p:nvSpPr>
          <p:cNvPr id="10269" name="文本框 10268"/>
          <p:cNvSpPr txBox="1"/>
          <p:nvPr/>
        </p:nvSpPr>
        <p:spPr>
          <a:xfrm>
            <a:off x="4191000" y="17526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目镜</a:t>
            </a:r>
          </a:p>
        </p:txBody>
      </p:sp>
      <p:sp>
        <p:nvSpPr>
          <p:cNvPr id="10270" name="文本框 10269"/>
          <p:cNvSpPr txBox="1"/>
          <p:nvPr/>
        </p:nvSpPr>
        <p:spPr>
          <a:xfrm>
            <a:off x="3810000" y="4724400"/>
            <a:ext cx="5334000" cy="5286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华文中宋" pitchFamily="2" charset="-122"/>
              </a:rPr>
              <a:t>第一次：“倒立”、放大、实像</a:t>
            </a:r>
          </a:p>
        </p:txBody>
      </p:sp>
      <p:sp>
        <p:nvSpPr>
          <p:cNvPr id="10271" name="文本框 10270"/>
          <p:cNvSpPr txBox="1"/>
          <p:nvPr/>
        </p:nvSpPr>
        <p:spPr>
          <a:xfrm>
            <a:off x="1981200" y="5867400"/>
            <a:ext cx="5638800" cy="5286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中宋" pitchFamily="2" charset="-122"/>
              </a:rPr>
              <a:t>第二次：“正立”、放大、虚像</a:t>
            </a:r>
          </a:p>
        </p:txBody>
      </p:sp>
      <p:sp>
        <p:nvSpPr>
          <p:cNvPr id="10272" name="矩形 10271"/>
          <p:cNvSpPr/>
          <p:nvPr/>
        </p:nvSpPr>
        <p:spPr>
          <a:xfrm>
            <a:off x="838200" y="685800"/>
            <a:ext cx="54102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>
                <a:solidFill>
                  <a:srgbClr val="CC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600" b="1">
                <a:solidFill>
                  <a:srgbClr val="CC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显微镜的原理</a:t>
            </a:r>
          </a:p>
        </p:txBody>
      </p:sp>
      <p:pic>
        <p:nvPicPr>
          <p:cNvPr id="10273" name="图片 10272" descr="png-0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685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4" name="直接连接符 10273"/>
          <p:cNvSpPr/>
          <p:nvPr/>
        </p:nvSpPr>
        <p:spPr>
          <a:xfrm>
            <a:off x="152400" y="3352800"/>
            <a:ext cx="7696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275" name="下箭头 10274"/>
          <p:cNvSpPr/>
          <p:nvPr/>
        </p:nvSpPr>
        <p:spPr>
          <a:xfrm flipH="1" flipV="1">
            <a:off x="1371600" y="2819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6" name="下箭头 10275"/>
          <p:cNvSpPr/>
          <p:nvPr/>
        </p:nvSpPr>
        <p:spPr>
          <a:xfrm flipH="1">
            <a:off x="3733800" y="33528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7" name="下箭头 10276"/>
          <p:cNvSpPr/>
          <p:nvPr/>
        </p:nvSpPr>
        <p:spPr>
          <a:xfrm>
            <a:off x="2667000" y="3352800"/>
            <a:ext cx="381000" cy="2438400"/>
          </a:xfrm>
          <a:prstGeom prst="downArrow">
            <a:avLst>
              <a:gd name="adj1" fmla="val 43046"/>
              <a:gd name="adj2" fmla="val 252177"/>
            </a:avLst>
          </a:prstGeom>
          <a:noFill/>
          <a:ln w="38100" cap="flat" cmpd="sng">
            <a:solidFill>
              <a:srgbClr val="FF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32675" y="4047490"/>
            <a:ext cx="1920240" cy="613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华文行楷" pitchFamily="2" charset="-122"/>
                <a:ea typeface="华文行楷" pitchFamily="2" charset="-122"/>
                <a:sym typeface="+mn-ea"/>
              </a:rPr>
              <a:t>幻灯机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04455" y="5487670"/>
            <a:ext cx="1249680" cy="541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华文行楷" pitchFamily="2" charset="-122"/>
                <a:ea typeface="华文行楷" pitchFamily="2" charset="-122"/>
                <a:sym typeface="+mn-ea"/>
              </a:rPr>
              <a:t>放大镜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10269" grpId="1"/>
      <p:bldP spid="10270" grpId="2"/>
      <p:bldP spid="10271" grpId="3"/>
      <p:bldP spid="1027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4" name="图片 46083" descr="A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79120"/>
            <a:ext cx="6477000" cy="365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文本框 46084"/>
          <p:cNvSpPr txBox="1"/>
          <p:nvPr/>
        </p:nvSpPr>
        <p:spPr>
          <a:xfrm>
            <a:off x="0" y="0"/>
            <a:ext cx="31413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六、望远镜</a:t>
            </a:r>
          </a:p>
        </p:txBody>
      </p:sp>
      <p:sp>
        <p:nvSpPr>
          <p:cNvPr id="46086" name="矩形 46085"/>
          <p:cNvSpPr/>
          <p:nvPr/>
        </p:nvSpPr>
        <p:spPr>
          <a:xfrm>
            <a:off x="1028700" y="4498975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物镜 ：</a:t>
            </a: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7" name="文本框 46086"/>
          <p:cNvSpPr txBox="1"/>
          <p:nvPr/>
        </p:nvSpPr>
        <p:spPr>
          <a:xfrm>
            <a:off x="1028700" y="5507038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目镜 ：</a:t>
            </a: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8" name="矩形 46087"/>
          <p:cNvSpPr/>
          <p:nvPr/>
        </p:nvSpPr>
        <p:spPr>
          <a:xfrm>
            <a:off x="2339975" y="4437063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u="none">
                <a:latin typeface="Times New Roman" panose="02020603050405020304" pitchFamily="18" charset="0"/>
                <a:ea typeface="黑体" panose="02010609060101010101" pitchFamily="2" charset="-122"/>
              </a:rPr>
              <a:t>倒立缩小实像</a:t>
            </a:r>
          </a:p>
        </p:txBody>
      </p:sp>
      <p:sp>
        <p:nvSpPr>
          <p:cNvPr id="46089" name="矩形 46088"/>
          <p:cNvSpPr/>
          <p:nvPr/>
        </p:nvSpPr>
        <p:spPr>
          <a:xfrm>
            <a:off x="2324100" y="5507038"/>
            <a:ext cx="3400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u="none">
                <a:latin typeface="Times New Roman" panose="02020603050405020304" pitchFamily="18" charset="0"/>
                <a:ea typeface="黑体" panose="02010609060101010101" pitchFamily="2" charset="-122"/>
              </a:rPr>
              <a:t>正立放大虚像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18433" descr="望远镜光路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092" b="5882"/>
          <a:stretch>
            <a:fillRect/>
          </a:stretch>
        </p:blipFill>
        <p:spPr>
          <a:xfrm>
            <a:off x="533400" y="1752600"/>
            <a:ext cx="8105775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下箭头 18434"/>
          <p:cNvSpPr/>
          <p:nvPr/>
        </p:nvSpPr>
        <p:spPr>
          <a:xfrm>
            <a:off x="5334000" y="3581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直接连接符 18435"/>
          <p:cNvSpPr/>
          <p:nvPr/>
        </p:nvSpPr>
        <p:spPr>
          <a:xfrm flipV="1">
            <a:off x="3048000" y="4114800"/>
            <a:ext cx="3200400" cy="1295400"/>
          </a:xfrm>
          <a:prstGeom prst="line">
            <a:avLst/>
          </a:prstGeom>
          <a:ln w="38100" cap="flat" cmpd="sng">
            <a:solidFill>
              <a:srgbClr val="FF33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37" name="直接连接符 18436"/>
          <p:cNvSpPr/>
          <p:nvPr/>
        </p:nvSpPr>
        <p:spPr>
          <a:xfrm flipV="1">
            <a:off x="3048000" y="4267200"/>
            <a:ext cx="3200400" cy="1143000"/>
          </a:xfrm>
          <a:prstGeom prst="line">
            <a:avLst/>
          </a:prstGeom>
          <a:ln w="28575" cap="flat" cmpd="sng">
            <a:solidFill>
              <a:srgbClr val="FF33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38" name="下箭头 18437"/>
          <p:cNvSpPr/>
          <p:nvPr/>
        </p:nvSpPr>
        <p:spPr>
          <a:xfrm>
            <a:off x="2819400" y="2362200"/>
            <a:ext cx="457200" cy="3038475"/>
          </a:xfrm>
          <a:prstGeom prst="downArrow">
            <a:avLst>
              <a:gd name="adj1" fmla="val 43046"/>
              <a:gd name="adj2" fmla="val 261864"/>
            </a:avLst>
          </a:prstGeom>
          <a:noFill/>
          <a:ln w="38100" cap="flat" cmpd="sng">
            <a:solidFill>
              <a:srgbClr val="FF00FF"/>
            </a:solidFill>
            <a:prstDash val="lg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39" name="组合 18438"/>
          <p:cNvGrpSpPr/>
          <p:nvPr/>
        </p:nvGrpSpPr>
        <p:grpSpPr>
          <a:xfrm rot="-430439">
            <a:off x="381000" y="2695575"/>
            <a:ext cx="2362200" cy="276225"/>
            <a:chExt cx="1488" cy="174"/>
          </a:xfrm>
        </p:grpSpPr>
        <p:sp>
          <p:nvSpPr>
            <p:cNvPr id="18440" name="直接连接符 18439"/>
            <p:cNvSpPr/>
            <p:nvPr/>
          </p:nvSpPr>
          <p:spPr>
            <a:xfrm>
              <a:off x="0" y="30"/>
              <a:ext cx="1488" cy="14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8441" name="组合 18440"/>
            <p:cNvGrpSpPr/>
            <p:nvPr/>
          </p:nvGrpSpPr>
          <p:grpSpPr>
            <a:xfrm>
              <a:off x="384" y="0"/>
              <a:ext cx="240" cy="144"/>
              <a:chExt cx="240" cy="144"/>
            </a:xfrm>
          </p:grpSpPr>
          <p:sp>
            <p:nvSpPr>
              <p:cNvPr id="18442" name="直接连接符 18441"/>
              <p:cNvSpPr/>
              <p:nvPr/>
            </p:nvSpPr>
            <p:spPr>
              <a:xfrm>
                <a:off x="48" y="0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43" name="直接连接符 18442"/>
              <p:cNvSpPr/>
              <p:nvPr/>
            </p:nvSpPr>
            <p:spPr>
              <a:xfrm flipH="1">
                <a:off x="0" y="96"/>
                <a:ext cx="240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8444" name="组合 18443"/>
          <p:cNvGrpSpPr/>
          <p:nvPr/>
        </p:nvGrpSpPr>
        <p:grpSpPr>
          <a:xfrm rot="243119">
            <a:off x="2663825" y="2973388"/>
            <a:ext cx="3429000" cy="1295400"/>
            <a:chExt cx="2064" cy="768"/>
          </a:xfrm>
        </p:grpSpPr>
        <p:sp>
          <p:nvSpPr>
            <p:cNvPr id="18445" name="直接连接符 18444"/>
            <p:cNvSpPr/>
            <p:nvPr/>
          </p:nvSpPr>
          <p:spPr>
            <a:xfrm>
              <a:off x="0" y="0"/>
              <a:ext cx="2064" cy="7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8446" name="组合 18445"/>
            <p:cNvGrpSpPr/>
            <p:nvPr/>
          </p:nvGrpSpPr>
          <p:grpSpPr>
            <a:xfrm rot="684879">
              <a:off x="516" y="159"/>
              <a:ext cx="240" cy="144"/>
              <a:chExt cx="240" cy="144"/>
            </a:xfrm>
          </p:grpSpPr>
          <p:sp>
            <p:nvSpPr>
              <p:cNvPr id="18447" name="直接连接符 18446"/>
              <p:cNvSpPr/>
              <p:nvPr/>
            </p:nvSpPr>
            <p:spPr>
              <a:xfrm>
                <a:off x="48" y="0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48" name="直接连接符 18447"/>
              <p:cNvSpPr/>
              <p:nvPr/>
            </p:nvSpPr>
            <p:spPr>
              <a:xfrm flipH="1">
                <a:off x="0" y="96"/>
                <a:ext cx="240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8449" name="组合 18448"/>
          <p:cNvGrpSpPr/>
          <p:nvPr/>
        </p:nvGrpSpPr>
        <p:grpSpPr>
          <a:xfrm rot="-475728">
            <a:off x="6096000" y="3962400"/>
            <a:ext cx="1114425" cy="276225"/>
            <a:chExt cx="702" cy="174"/>
          </a:xfrm>
        </p:grpSpPr>
        <p:sp>
          <p:nvSpPr>
            <p:cNvPr id="18450" name="直接连接符 18449"/>
            <p:cNvSpPr/>
            <p:nvPr/>
          </p:nvSpPr>
          <p:spPr>
            <a:xfrm flipV="1">
              <a:off x="0" y="0"/>
              <a:ext cx="702" cy="17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8451" name="组合 18450"/>
            <p:cNvGrpSpPr/>
            <p:nvPr/>
          </p:nvGrpSpPr>
          <p:grpSpPr>
            <a:xfrm rot="-1418487">
              <a:off x="240" y="9"/>
              <a:ext cx="240" cy="144"/>
              <a:chExt cx="240" cy="144"/>
            </a:xfrm>
          </p:grpSpPr>
          <p:sp>
            <p:nvSpPr>
              <p:cNvPr id="18452" name="直接连接符 18451"/>
              <p:cNvSpPr/>
              <p:nvPr/>
            </p:nvSpPr>
            <p:spPr>
              <a:xfrm>
                <a:off x="48" y="0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53" name="直接连接符 18452"/>
              <p:cNvSpPr/>
              <p:nvPr/>
            </p:nvSpPr>
            <p:spPr>
              <a:xfrm flipH="1">
                <a:off x="0" y="96"/>
                <a:ext cx="240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8454" name="组合 18453"/>
          <p:cNvGrpSpPr/>
          <p:nvPr/>
        </p:nvGrpSpPr>
        <p:grpSpPr>
          <a:xfrm>
            <a:off x="457200" y="3048000"/>
            <a:ext cx="2286000" cy="609600"/>
            <a:chExt cx="1536" cy="210"/>
          </a:xfrm>
        </p:grpSpPr>
        <p:sp>
          <p:nvSpPr>
            <p:cNvPr id="18455" name="直接连接符 18454"/>
            <p:cNvSpPr/>
            <p:nvPr/>
          </p:nvSpPr>
          <p:spPr>
            <a:xfrm>
              <a:off x="0" y="59"/>
              <a:ext cx="1536" cy="151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8456" name="组合 18455"/>
            <p:cNvGrpSpPr/>
            <p:nvPr/>
          </p:nvGrpSpPr>
          <p:grpSpPr>
            <a:xfrm>
              <a:off x="144" y="0"/>
              <a:ext cx="240" cy="144"/>
              <a:chExt cx="240" cy="144"/>
            </a:xfrm>
          </p:grpSpPr>
          <p:sp>
            <p:nvSpPr>
              <p:cNvPr id="18457" name="直接连接符 18456"/>
              <p:cNvSpPr/>
              <p:nvPr/>
            </p:nvSpPr>
            <p:spPr>
              <a:xfrm>
                <a:off x="48" y="0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58" name="直接连接符 18457"/>
              <p:cNvSpPr/>
              <p:nvPr/>
            </p:nvSpPr>
            <p:spPr>
              <a:xfrm flipH="1">
                <a:off x="0" y="96"/>
                <a:ext cx="240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8459" name="组合 18458"/>
          <p:cNvGrpSpPr/>
          <p:nvPr/>
        </p:nvGrpSpPr>
        <p:grpSpPr>
          <a:xfrm>
            <a:off x="2819400" y="3657600"/>
            <a:ext cx="3200400" cy="533400"/>
            <a:chExt cx="1968" cy="240"/>
          </a:xfrm>
        </p:grpSpPr>
        <p:sp>
          <p:nvSpPr>
            <p:cNvPr id="18460" name="直接连接符 18459"/>
            <p:cNvSpPr/>
            <p:nvPr/>
          </p:nvSpPr>
          <p:spPr>
            <a:xfrm>
              <a:off x="0" y="7"/>
              <a:ext cx="1968" cy="233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8461" name="组合 18460"/>
            <p:cNvGrpSpPr/>
            <p:nvPr/>
          </p:nvGrpSpPr>
          <p:grpSpPr>
            <a:xfrm>
              <a:off x="480" y="0"/>
              <a:ext cx="240" cy="144"/>
              <a:chExt cx="240" cy="144"/>
            </a:xfrm>
          </p:grpSpPr>
          <p:sp>
            <p:nvSpPr>
              <p:cNvPr id="18462" name="直接连接符 18461"/>
              <p:cNvSpPr/>
              <p:nvPr/>
            </p:nvSpPr>
            <p:spPr>
              <a:xfrm>
                <a:off x="48" y="0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63" name="直接连接符 18462"/>
              <p:cNvSpPr/>
              <p:nvPr/>
            </p:nvSpPr>
            <p:spPr>
              <a:xfrm flipH="1">
                <a:off x="0" y="96"/>
                <a:ext cx="240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18464" name="文本框 18463"/>
          <p:cNvSpPr txBox="1"/>
          <p:nvPr/>
        </p:nvSpPr>
        <p:spPr>
          <a:xfrm>
            <a:off x="1981200" y="16002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物镜</a:t>
            </a:r>
          </a:p>
        </p:txBody>
      </p:sp>
      <p:sp>
        <p:nvSpPr>
          <p:cNvPr id="18465" name="文本框 18464"/>
          <p:cNvSpPr txBox="1"/>
          <p:nvPr/>
        </p:nvSpPr>
        <p:spPr>
          <a:xfrm>
            <a:off x="5638800" y="16764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目镜</a:t>
            </a:r>
          </a:p>
        </p:txBody>
      </p:sp>
      <p:sp>
        <p:nvSpPr>
          <p:cNvPr id="18466" name="文本框 18465"/>
          <p:cNvSpPr txBox="1"/>
          <p:nvPr/>
        </p:nvSpPr>
        <p:spPr>
          <a:xfrm>
            <a:off x="4664075" y="4343400"/>
            <a:ext cx="4479925" cy="5286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华文中宋" pitchFamily="2" charset="-122"/>
              </a:rPr>
              <a:t>第一次：倒立、缩小、实像</a:t>
            </a:r>
          </a:p>
        </p:txBody>
      </p:sp>
      <p:pic>
        <p:nvPicPr>
          <p:cNvPr id="18467" name="图片 18466" descr="png-00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68" name="矩形 18467"/>
          <p:cNvSpPr/>
          <p:nvPr/>
        </p:nvSpPr>
        <p:spPr>
          <a:xfrm>
            <a:off x="1447800" y="533400"/>
            <a:ext cx="617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3600" b="1">
                <a:solidFill>
                  <a:srgbClr val="CC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600" b="1">
                <a:solidFill>
                  <a:srgbClr val="CC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望远镜的光路图</a:t>
            </a:r>
          </a:p>
        </p:txBody>
      </p:sp>
      <p:grpSp>
        <p:nvGrpSpPr>
          <p:cNvPr id="18469" name="组合 18468"/>
          <p:cNvGrpSpPr/>
          <p:nvPr/>
        </p:nvGrpSpPr>
        <p:grpSpPr>
          <a:xfrm rot="-671998">
            <a:off x="6172200" y="3733800"/>
            <a:ext cx="1114425" cy="276225"/>
            <a:chExt cx="702" cy="174"/>
          </a:xfrm>
        </p:grpSpPr>
        <p:sp>
          <p:nvSpPr>
            <p:cNvPr id="18470" name="直接连接符 18469"/>
            <p:cNvSpPr/>
            <p:nvPr/>
          </p:nvSpPr>
          <p:spPr>
            <a:xfrm flipV="1">
              <a:off x="0" y="0"/>
              <a:ext cx="702" cy="174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8471" name="组合 18470"/>
            <p:cNvGrpSpPr/>
            <p:nvPr/>
          </p:nvGrpSpPr>
          <p:grpSpPr>
            <a:xfrm rot="-1418487">
              <a:off x="240" y="9"/>
              <a:ext cx="240" cy="144"/>
              <a:chExt cx="240" cy="144"/>
            </a:xfrm>
          </p:grpSpPr>
          <p:sp>
            <p:nvSpPr>
              <p:cNvPr id="18472" name="直接连接符 18471"/>
              <p:cNvSpPr/>
              <p:nvPr/>
            </p:nvSpPr>
            <p:spPr>
              <a:xfrm>
                <a:off x="48" y="0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473" name="直接连接符 18472"/>
              <p:cNvSpPr/>
              <p:nvPr/>
            </p:nvSpPr>
            <p:spPr>
              <a:xfrm flipH="1">
                <a:off x="0" y="96"/>
                <a:ext cx="240" cy="4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18474" name="文本框 18473"/>
          <p:cNvSpPr txBox="1"/>
          <p:nvPr/>
        </p:nvSpPr>
        <p:spPr>
          <a:xfrm>
            <a:off x="1905000" y="5410200"/>
            <a:ext cx="5715000" cy="528638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  <a:ea typeface="华文中宋" pitchFamily="2" charset="-122"/>
              </a:rPr>
              <a:t>第二次：“正立”、放大、虚像</a:t>
            </a:r>
          </a:p>
        </p:txBody>
      </p:sp>
      <p:sp>
        <p:nvSpPr>
          <p:cNvPr id="18475" name="下箭头 18474"/>
          <p:cNvSpPr/>
          <p:nvPr/>
        </p:nvSpPr>
        <p:spPr>
          <a:xfrm flipH="1" flipV="1">
            <a:off x="228600" y="28194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76" name="图片 18475" descr="卡通美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35446">
            <a:off x="7029450" y="2489200"/>
            <a:ext cx="1316038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046720" y="3783965"/>
            <a:ext cx="1097280" cy="48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隶书" pitchFamily="49" charset="-122"/>
                <a:ea typeface="隶书" pitchFamily="49" charset="-122"/>
                <a:sym typeface="+mn-ea"/>
              </a:rPr>
              <a:t>照像机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810500" y="5187315"/>
            <a:ext cx="1097280" cy="48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隶书" pitchFamily="49" charset="-122"/>
                <a:ea typeface="隶书" pitchFamily="49" charset="-122"/>
                <a:sym typeface="+mn-ea"/>
              </a:rPr>
              <a:t>放大镜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/>
      <p:bldP spid="18465" grpId="1"/>
      <p:bldP spid="18466" grpId="2"/>
      <p:bldP spid="18468" grpId="3"/>
      <p:bldP spid="18474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文本框 51201"/>
          <p:cNvSpPr txBox="1"/>
          <p:nvPr/>
        </p:nvSpPr>
        <p:spPr>
          <a:xfrm>
            <a:off x="242888" y="1752600"/>
            <a:ext cx="733425" cy="3124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透镜及其应用</a:t>
            </a:r>
            <a:endParaRPr lang="zh-CN" altLang="en-US" sz="3600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1203" name="组合 51202"/>
          <p:cNvGrpSpPr/>
          <p:nvPr/>
        </p:nvGrpSpPr>
        <p:grpSpPr>
          <a:xfrm>
            <a:off x="990600" y="381000"/>
            <a:ext cx="5105400" cy="6096000"/>
            <a:chOff x="624" y="240"/>
            <a:chExt cx="3216" cy="3840"/>
          </a:xfrm>
        </p:grpSpPr>
        <p:sp>
          <p:nvSpPr>
            <p:cNvPr id="51204" name="左大括号 51203"/>
            <p:cNvSpPr/>
            <p:nvPr/>
          </p:nvSpPr>
          <p:spPr>
            <a:xfrm>
              <a:off x="624" y="240"/>
              <a:ext cx="192" cy="3840"/>
            </a:xfrm>
            <a:prstGeom prst="leftBrace">
              <a:avLst>
                <a:gd name="adj1" fmla="val 166666"/>
                <a:gd name="adj2" fmla="val 49764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5" name="文本框 51204"/>
            <p:cNvSpPr txBox="1"/>
            <p:nvPr/>
          </p:nvSpPr>
          <p:spPr>
            <a:xfrm>
              <a:off x="864" y="336"/>
              <a:ext cx="14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600" b="1" u="none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一、种类</a:t>
              </a:r>
            </a:p>
          </p:txBody>
        </p:sp>
        <p:sp>
          <p:nvSpPr>
            <p:cNvPr id="51206" name="文本框 51205"/>
            <p:cNvSpPr txBox="1"/>
            <p:nvPr/>
          </p:nvSpPr>
          <p:spPr>
            <a:xfrm>
              <a:off x="864" y="1200"/>
              <a:ext cx="25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600" b="1" u="none">
                  <a:solidFill>
                    <a:srgbClr val="99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二、对光线的作用</a:t>
              </a:r>
            </a:p>
          </p:txBody>
        </p:sp>
        <p:sp>
          <p:nvSpPr>
            <p:cNvPr id="51207" name="文本框 51206"/>
            <p:cNvSpPr txBox="1"/>
            <p:nvPr/>
          </p:nvSpPr>
          <p:spPr>
            <a:xfrm>
              <a:off x="864" y="2304"/>
              <a:ext cx="273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600" b="1" u="none">
                  <a:solidFill>
                    <a:srgbClr val="0000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三、凸透镜成像规律</a:t>
              </a:r>
            </a:p>
          </p:txBody>
        </p:sp>
        <p:sp>
          <p:nvSpPr>
            <p:cNvPr id="51208" name="文本框 51207"/>
            <p:cNvSpPr txBox="1"/>
            <p:nvPr/>
          </p:nvSpPr>
          <p:spPr>
            <a:xfrm>
              <a:off x="864" y="3360"/>
              <a:ext cx="29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600" b="1" u="none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四、生活中的透镜</a:t>
              </a:r>
            </a:p>
          </p:txBody>
        </p:sp>
      </p:grpSp>
      <p:sp>
        <p:nvSpPr>
          <p:cNvPr id="51209" name="矩形 51208"/>
          <p:cNvSpPr/>
          <p:nvPr/>
        </p:nvSpPr>
        <p:spPr>
          <a:xfrm rot="5400000">
            <a:off x="4591050" y="3028950"/>
            <a:ext cx="6172200" cy="876300"/>
          </a:xfrm>
          <a:prstGeom prst="rect">
            <a:avLst/>
          </a:prstGeom>
        </p:spPr>
        <p:txBody>
          <a:bodyPr vert="eaVert"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6000" b="1" u="none" spc="-60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隶书" charset="0"/>
                <a:ea typeface="隶书" charset="0"/>
              </a:rPr>
              <a:t>快来总结一下吧！</a:t>
            </a:r>
            <a:endParaRPr lang="zh-CN" altLang="en-US" sz="6000" b="1" u="none" spc="-60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隶书" charset="0"/>
              <a:ea typeface="隶书" charset="0"/>
            </a:endParaRPr>
          </a:p>
        </p:txBody>
      </p:sp>
      <p:pic>
        <p:nvPicPr>
          <p:cNvPr id="512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00" y="110236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54273"/>
          <p:cNvSpPr/>
          <p:nvPr/>
        </p:nvSpPr>
        <p:spPr>
          <a:xfrm>
            <a:off x="304800" y="1047750"/>
            <a:ext cx="8229600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问题１、在研究凸透镜成像的实验中，当烛焰离凸透镜20</a:t>
            </a:r>
            <a:r>
              <a:rPr lang="en-US" altLang="zh-CN" sz="4000" b="1" u="none">
                <a:latin typeface="黑体" panose="02010609060101010101" pitchFamily="2" charset="-122"/>
                <a:ea typeface="黑体" panose="02010609060101010101" pitchFamily="2" charset="-122"/>
              </a:rPr>
              <a:t>cm</a:t>
            </a: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时，在光屏上成一清晰的放大的像，此时屏到凸透镜的距离为30</a:t>
            </a:r>
            <a:r>
              <a:rPr lang="en-US" altLang="zh-CN" sz="4000" b="1" u="none">
                <a:latin typeface="黑体" panose="02010609060101010101" pitchFamily="2" charset="-122"/>
                <a:ea typeface="黑体" panose="02010609060101010101" pitchFamily="2" charset="-122"/>
              </a:rPr>
              <a:t>cm，</a:t>
            </a: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由此测得该凸透镜的焦距范围为</a:t>
            </a:r>
            <a:r>
              <a:rPr lang="zh-CN" altLang="en-US" sz="4000" b="1" u="sng"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4000" b="1" u="sng"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再将烛焰移到距凸透镜30</a:t>
            </a:r>
            <a:r>
              <a:rPr lang="en-US" altLang="zh-CN" sz="4000" b="1" u="none">
                <a:latin typeface="黑体" panose="02010609060101010101" pitchFamily="2" charset="-122"/>
                <a:ea typeface="黑体" panose="02010609060101010101" pitchFamily="2" charset="-122"/>
              </a:rPr>
              <a:t>cm</a:t>
            </a: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处，移动光屏使屏上成清晰的像，则像的性质为___</a:t>
            </a:r>
            <a:r>
              <a:rPr lang="zh-CN" altLang="en-US" sz="4000" b="1" u="sng">
                <a:latin typeface="黑体" panose="02010609060101010101" pitchFamily="2" charset="-122"/>
                <a:ea typeface="黑体" panose="02010609060101010101" pitchFamily="2" charset="-122"/>
              </a:rPr>
              <a:t> 　　　      </a:t>
            </a:r>
            <a:r>
              <a:rPr lang="zh-CN" altLang="en-US" sz="4000" b="1" u="none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4000" u="none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4275" name="文本框 54274"/>
          <p:cNvSpPr txBox="1"/>
          <p:nvPr/>
        </p:nvSpPr>
        <p:spPr>
          <a:xfrm>
            <a:off x="5562600" y="3581400"/>
            <a:ext cx="274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10&lt;</a:t>
            </a:r>
            <a:r>
              <a:rPr lang="en-US" altLang="zh-CN" sz="3600" b="1" u="none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f&lt;15cm</a:t>
            </a:r>
          </a:p>
        </p:txBody>
      </p:sp>
      <p:sp>
        <p:nvSpPr>
          <p:cNvPr id="54276" name="文本框 54275"/>
          <p:cNvSpPr txBox="1"/>
          <p:nvPr/>
        </p:nvSpPr>
        <p:spPr>
          <a:xfrm>
            <a:off x="2819400" y="5334000"/>
            <a:ext cx="274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倒立缩小实像</a:t>
            </a:r>
          </a:p>
        </p:txBody>
      </p:sp>
      <p:sp>
        <p:nvSpPr>
          <p:cNvPr id="54277" name="文本框 54276"/>
          <p:cNvSpPr txBox="1"/>
          <p:nvPr/>
        </p:nvSpPr>
        <p:spPr>
          <a:xfrm>
            <a:off x="395288" y="188913"/>
            <a:ext cx="31099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u="none">
                <a:solidFill>
                  <a:srgbClr val="99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巩固提高：</a:t>
            </a:r>
          </a:p>
        </p:txBody>
      </p:sp>
      <p:sp>
        <p:nvSpPr>
          <p:cNvPr id="54278" name="等腰三角形 54277">
            <a:hlinkClick action="ppaction://noaction"/>
          </p:cNvPr>
          <p:cNvSpPr/>
          <p:nvPr/>
        </p:nvSpPr>
        <p:spPr>
          <a:xfrm>
            <a:off x="8001000" y="6096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6" name="图片 52225" descr="CED43F6D2D185DB429016908CC33A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8800"/>
            <a:ext cx="4681538" cy="3671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8" name="文本框 6147"/>
          <p:cNvSpPr txBox="1"/>
          <p:nvPr/>
        </p:nvSpPr>
        <p:spPr>
          <a:xfrm>
            <a:off x="188278" y="501650"/>
            <a:ext cx="5184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latin typeface="Times New Roman" panose="02020603050405020304" pitchFamily="18" charset="0"/>
                <a:ea typeface="黑体" panose="02010609060101010101" pitchFamily="2" charset="-122"/>
              </a:rPr>
              <a:t>二</a:t>
            </a:r>
            <a:r>
              <a:rPr lang="zh-CN" altLang="en-US" sz="3600" b="1" u="none">
                <a:latin typeface="Times New Roman" panose="02020603050405020304" pitchFamily="18" charset="0"/>
                <a:ea typeface="宋体" panose="02010600030101010101" pitchFamily="2" charset="-122"/>
              </a:rPr>
              <a:t>、透镜对光线的作用</a:t>
            </a:r>
            <a:endParaRPr lang="zh-CN" altLang="en-US" sz="3600" b="1" u="none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611188" y="3429000"/>
            <a:ext cx="26654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u="none">
                <a:latin typeface="Times New Roman" panose="02020603050405020304" pitchFamily="18" charset="0"/>
                <a:ea typeface="黑体" panose="02010609060101010101" pitchFamily="2" charset="-122"/>
              </a:rPr>
              <a:t>凸透镜：会聚</a:t>
            </a:r>
          </a:p>
        </p:txBody>
      </p:sp>
      <p:sp>
        <p:nvSpPr>
          <p:cNvPr id="6152" name="文本框 6151"/>
          <p:cNvSpPr txBox="1"/>
          <p:nvPr/>
        </p:nvSpPr>
        <p:spPr>
          <a:xfrm>
            <a:off x="5003800" y="3500438"/>
            <a:ext cx="26654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凹</a:t>
            </a:r>
            <a:r>
              <a:rPr lang="zh-CN" altLang="en-US" sz="3200" b="1" u="none">
                <a:latin typeface="Times New Roman" panose="02020603050405020304" pitchFamily="18" charset="0"/>
                <a:ea typeface="黑体" panose="02010609060101010101" pitchFamily="2" charset="-122"/>
              </a:rPr>
              <a:t>透镜：发散</a:t>
            </a:r>
          </a:p>
        </p:txBody>
      </p:sp>
      <p:sp>
        <p:nvSpPr>
          <p:cNvPr id="6153" name="文本框 6152"/>
          <p:cNvSpPr txBox="1"/>
          <p:nvPr/>
        </p:nvSpPr>
        <p:spPr>
          <a:xfrm>
            <a:off x="684213" y="4149725"/>
            <a:ext cx="6192837" cy="347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70000"/>
              </a:lnSpc>
              <a:spcBef>
                <a:spcPct val="50000"/>
              </a:spcBef>
            </a:pPr>
            <a:endParaRPr lang="zh-CN" altLang="en-US" b="1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4" name="直接连接符 6153"/>
          <p:cNvSpPr/>
          <p:nvPr/>
        </p:nvSpPr>
        <p:spPr>
          <a:xfrm>
            <a:off x="4191000" y="2057400"/>
            <a:ext cx="495300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graphicFrame>
        <p:nvGraphicFramePr>
          <p:cNvPr id="6155" name="对象 6154"/>
          <p:cNvGraphicFramePr>
            <a:graphicFrameLocks noChangeAspect="1"/>
          </p:cNvGraphicFramePr>
          <p:nvPr/>
        </p:nvGraphicFramePr>
        <p:xfrm>
          <a:off x="6858000" y="1066800"/>
          <a:ext cx="457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0" y="1066800"/>
                        <a:ext cx="457200" cy="190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6" name="组合 6155"/>
          <p:cNvGrpSpPr/>
          <p:nvPr/>
        </p:nvGrpSpPr>
        <p:grpSpPr>
          <a:xfrm>
            <a:off x="4724400" y="1600200"/>
            <a:ext cx="2209800" cy="914400"/>
            <a:chOff x="432" y="2544"/>
            <a:chExt cx="1392" cy="576"/>
          </a:xfrm>
        </p:grpSpPr>
        <p:sp>
          <p:nvSpPr>
            <p:cNvPr id="6157" name="直接连接符 6156"/>
            <p:cNvSpPr/>
            <p:nvPr/>
          </p:nvSpPr>
          <p:spPr>
            <a:xfrm>
              <a:off x="432" y="2544"/>
              <a:ext cx="1392" cy="0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58" name="直接连接符 6157"/>
            <p:cNvSpPr/>
            <p:nvPr/>
          </p:nvSpPr>
          <p:spPr>
            <a:xfrm>
              <a:off x="432" y="3120"/>
              <a:ext cx="1392" cy="0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6159" name="组合 6158"/>
          <p:cNvGrpSpPr/>
          <p:nvPr/>
        </p:nvGrpSpPr>
        <p:grpSpPr>
          <a:xfrm>
            <a:off x="6096000" y="1600200"/>
            <a:ext cx="838200" cy="914400"/>
            <a:chOff x="4800" y="3504"/>
            <a:chExt cx="528" cy="576"/>
          </a:xfrm>
        </p:grpSpPr>
        <p:sp>
          <p:nvSpPr>
            <p:cNvPr id="6160" name="直接连接符 6159"/>
            <p:cNvSpPr/>
            <p:nvPr/>
          </p:nvSpPr>
          <p:spPr>
            <a:xfrm flipV="1">
              <a:off x="4800" y="3504"/>
              <a:ext cx="480" cy="288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161" name="直接连接符 6160"/>
            <p:cNvSpPr/>
            <p:nvPr/>
          </p:nvSpPr>
          <p:spPr>
            <a:xfrm>
              <a:off x="4800" y="3792"/>
              <a:ext cx="528" cy="288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6162" name="组合 6161"/>
          <p:cNvGrpSpPr/>
          <p:nvPr/>
        </p:nvGrpSpPr>
        <p:grpSpPr>
          <a:xfrm>
            <a:off x="6934200" y="762000"/>
            <a:ext cx="1219200" cy="2438400"/>
            <a:chOff x="4608" y="2016"/>
            <a:chExt cx="768" cy="1536"/>
          </a:xfrm>
        </p:grpSpPr>
        <p:sp>
          <p:nvSpPr>
            <p:cNvPr id="6163" name="直接连接符 6162"/>
            <p:cNvSpPr/>
            <p:nvPr/>
          </p:nvSpPr>
          <p:spPr>
            <a:xfrm flipV="1">
              <a:off x="4608" y="2016"/>
              <a:ext cx="768" cy="528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64" name="直接连接符 6163"/>
            <p:cNvSpPr/>
            <p:nvPr/>
          </p:nvSpPr>
          <p:spPr>
            <a:xfrm>
              <a:off x="4608" y="3120"/>
              <a:ext cx="768" cy="432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6165" name="组合 6164"/>
          <p:cNvGrpSpPr/>
          <p:nvPr/>
        </p:nvGrpSpPr>
        <p:grpSpPr>
          <a:xfrm>
            <a:off x="8001000" y="1752600"/>
            <a:ext cx="685800" cy="457200"/>
            <a:chOff x="3408" y="2640"/>
            <a:chExt cx="432" cy="288"/>
          </a:xfrm>
        </p:grpSpPr>
        <p:sp>
          <p:nvSpPr>
            <p:cNvPr id="6166" name="文本框 6165"/>
            <p:cNvSpPr txBox="1"/>
            <p:nvPr/>
          </p:nvSpPr>
          <p:spPr>
            <a:xfrm>
              <a:off x="3504" y="264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b="1" u="none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6167" name="椭圆 6166"/>
            <p:cNvSpPr/>
            <p:nvPr/>
          </p:nvSpPr>
          <p:spPr>
            <a:xfrm>
              <a:off x="3408" y="283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endParaRPr lang="zh-CN" altLang="en-US" u="none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68" name="组合 6167"/>
          <p:cNvGrpSpPr/>
          <p:nvPr/>
        </p:nvGrpSpPr>
        <p:grpSpPr>
          <a:xfrm>
            <a:off x="5867400" y="1676400"/>
            <a:ext cx="533400" cy="457200"/>
            <a:chOff x="2064" y="3744"/>
            <a:chExt cx="336" cy="288"/>
          </a:xfrm>
        </p:grpSpPr>
        <p:sp>
          <p:nvSpPr>
            <p:cNvPr id="6169" name="椭圆 6168"/>
            <p:cNvSpPr/>
            <p:nvPr/>
          </p:nvSpPr>
          <p:spPr>
            <a:xfrm>
              <a:off x="2160" y="3984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/>
              <a:endParaRPr lang="zh-CN" altLang="en-US" u="none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70" name="文本框 6169"/>
            <p:cNvSpPr txBox="1"/>
            <p:nvPr/>
          </p:nvSpPr>
          <p:spPr>
            <a:xfrm>
              <a:off x="2064" y="374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b="1" u="none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6171" name="组合 6170"/>
          <p:cNvGrpSpPr/>
          <p:nvPr/>
        </p:nvGrpSpPr>
        <p:grpSpPr>
          <a:xfrm>
            <a:off x="7010400" y="1905000"/>
            <a:ext cx="381000" cy="457200"/>
            <a:chOff x="3504" y="1632"/>
            <a:chExt cx="240" cy="288"/>
          </a:xfrm>
        </p:grpSpPr>
        <p:sp>
          <p:nvSpPr>
            <p:cNvPr id="6172" name="椭圆 6171"/>
            <p:cNvSpPr/>
            <p:nvPr/>
          </p:nvSpPr>
          <p:spPr>
            <a:xfrm>
              <a:off x="3504" y="1680"/>
              <a:ext cx="48" cy="96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文本框 6172"/>
            <p:cNvSpPr txBox="1"/>
            <p:nvPr/>
          </p:nvSpPr>
          <p:spPr>
            <a:xfrm>
              <a:off x="3504" y="1632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b="1" u="none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</p:grpSp>
      <p:graphicFrame>
        <p:nvGraphicFramePr>
          <p:cNvPr id="6174" name="对象 6173"/>
          <p:cNvGraphicFramePr>
            <a:graphicFrameLocks noChangeAspect="1"/>
          </p:cNvGraphicFramePr>
          <p:nvPr/>
        </p:nvGraphicFramePr>
        <p:xfrm>
          <a:off x="2514600" y="1143000"/>
          <a:ext cx="4762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progId="Paint.Picture">
                  <p:embed/>
                </p:oleObj>
              </mc:Choice>
              <mc:Fallback>
                <p:oleObj r:id="rId4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143000"/>
                        <a:ext cx="47625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75" name="组合 6174"/>
          <p:cNvGrpSpPr/>
          <p:nvPr/>
        </p:nvGrpSpPr>
        <p:grpSpPr>
          <a:xfrm>
            <a:off x="3505200" y="1752600"/>
            <a:ext cx="457200" cy="457200"/>
            <a:chOff x="3168" y="1920"/>
            <a:chExt cx="288" cy="288"/>
          </a:xfrm>
        </p:grpSpPr>
        <p:sp>
          <p:nvSpPr>
            <p:cNvPr id="6176" name="椭圆 6175"/>
            <p:cNvSpPr/>
            <p:nvPr/>
          </p:nvSpPr>
          <p:spPr>
            <a:xfrm>
              <a:off x="316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文本框 6176"/>
            <p:cNvSpPr txBox="1"/>
            <p:nvPr/>
          </p:nvSpPr>
          <p:spPr>
            <a:xfrm>
              <a:off x="3168" y="192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u="none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6178" name="组合 6177"/>
          <p:cNvGrpSpPr/>
          <p:nvPr/>
        </p:nvGrpSpPr>
        <p:grpSpPr>
          <a:xfrm>
            <a:off x="381000" y="1600200"/>
            <a:ext cx="2209800" cy="914400"/>
            <a:chOff x="1344" y="864"/>
            <a:chExt cx="1392" cy="576"/>
          </a:xfrm>
        </p:grpSpPr>
        <p:sp>
          <p:nvSpPr>
            <p:cNvPr id="6179" name="直接连接符 6178"/>
            <p:cNvSpPr/>
            <p:nvPr/>
          </p:nvSpPr>
          <p:spPr>
            <a:xfrm>
              <a:off x="1344" y="864"/>
              <a:ext cx="1392" cy="0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80" name="直接连接符 6179"/>
            <p:cNvSpPr/>
            <p:nvPr/>
          </p:nvSpPr>
          <p:spPr>
            <a:xfrm>
              <a:off x="1344" y="1440"/>
              <a:ext cx="1392" cy="0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6181" name="组合 6180"/>
          <p:cNvGrpSpPr/>
          <p:nvPr/>
        </p:nvGrpSpPr>
        <p:grpSpPr>
          <a:xfrm>
            <a:off x="1828800" y="1752600"/>
            <a:ext cx="457200" cy="457200"/>
            <a:chOff x="3168" y="1920"/>
            <a:chExt cx="288" cy="288"/>
          </a:xfrm>
        </p:grpSpPr>
        <p:sp>
          <p:nvSpPr>
            <p:cNvPr id="6182" name="椭圆 6181"/>
            <p:cNvSpPr/>
            <p:nvPr/>
          </p:nvSpPr>
          <p:spPr>
            <a:xfrm>
              <a:off x="316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文本框 6182"/>
            <p:cNvSpPr txBox="1"/>
            <p:nvPr/>
          </p:nvSpPr>
          <p:spPr>
            <a:xfrm>
              <a:off x="3168" y="192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u="none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6184" name="组合 6183"/>
          <p:cNvGrpSpPr/>
          <p:nvPr/>
        </p:nvGrpSpPr>
        <p:grpSpPr>
          <a:xfrm>
            <a:off x="2590800" y="1600200"/>
            <a:ext cx="1371600" cy="914400"/>
            <a:chOff x="2976" y="864"/>
            <a:chExt cx="864" cy="576"/>
          </a:xfrm>
        </p:grpSpPr>
        <p:sp>
          <p:nvSpPr>
            <p:cNvPr id="6185" name="直接连接符 6184"/>
            <p:cNvSpPr/>
            <p:nvPr/>
          </p:nvSpPr>
          <p:spPr>
            <a:xfrm flipV="1">
              <a:off x="2976" y="1056"/>
              <a:ext cx="816" cy="384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86" name="直接连接符 6185"/>
            <p:cNvSpPr/>
            <p:nvPr/>
          </p:nvSpPr>
          <p:spPr>
            <a:xfrm>
              <a:off x="2976" y="864"/>
              <a:ext cx="864" cy="480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6187" name="直接连接符 6186"/>
          <p:cNvSpPr/>
          <p:nvPr/>
        </p:nvSpPr>
        <p:spPr>
          <a:xfrm>
            <a:off x="228600" y="2057400"/>
            <a:ext cx="495300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6188" name="组合 6187"/>
          <p:cNvGrpSpPr/>
          <p:nvPr/>
        </p:nvGrpSpPr>
        <p:grpSpPr>
          <a:xfrm>
            <a:off x="2743200" y="1905000"/>
            <a:ext cx="381000" cy="457200"/>
            <a:chOff x="3504" y="1632"/>
            <a:chExt cx="240" cy="288"/>
          </a:xfrm>
        </p:grpSpPr>
        <p:sp>
          <p:nvSpPr>
            <p:cNvPr id="6189" name="椭圆 6188"/>
            <p:cNvSpPr/>
            <p:nvPr/>
          </p:nvSpPr>
          <p:spPr>
            <a:xfrm>
              <a:off x="3504" y="1680"/>
              <a:ext cx="48" cy="96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文本框 6189"/>
            <p:cNvSpPr txBox="1"/>
            <p:nvPr/>
          </p:nvSpPr>
          <p:spPr>
            <a:xfrm>
              <a:off x="3504" y="1632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b="1" u="none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</p:grpSp>
      <p:sp>
        <p:nvSpPr>
          <p:cNvPr id="6191" name="文本框 6190"/>
          <p:cNvSpPr txBox="1"/>
          <p:nvPr/>
        </p:nvSpPr>
        <p:spPr>
          <a:xfrm>
            <a:off x="228600" y="4228465"/>
            <a:ext cx="8749030" cy="1845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焦点：</a:t>
            </a:r>
            <a:r>
              <a:rPr lang="zh-CN" altLang="en-US" sz="320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平行于主轴的平行光通过凸透镜后会聚于主光轴上一点，这个点叫做凸透镜的焦点（F）</a:t>
            </a:r>
            <a:endParaRPr lang="zh-CN" altLang="en-US" sz="320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焦距：</a:t>
            </a:r>
            <a:r>
              <a:rPr lang="zh-CN" altLang="en-US" sz="320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焦点到光心的距离。</a:t>
            </a:r>
            <a:endParaRPr lang="zh-CN" altLang="en-US" sz="3200" b="1" u="none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192" name="组合 6191"/>
          <p:cNvGrpSpPr/>
          <p:nvPr/>
        </p:nvGrpSpPr>
        <p:grpSpPr>
          <a:xfrm>
            <a:off x="2743200" y="2057400"/>
            <a:ext cx="838200" cy="1371600"/>
            <a:chOff x="1728" y="1296"/>
            <a:chExt cx="528" cy="864"/>
          </a:xfrm>
        </p:grpSpPr>
        <p:sp>
          <p:nvSpPr>
            <p:cNvPr id="6193" name="直接连接符 6192"/>
            <p:cNvSpPr/>
            <p:nvPr/>
          </p:nvSpPr>
          <p:spPr>
            <a:xfrm flipH="1">
              <a:off x="1728" y="1296"/>
              <a:ext cx="0" cy="86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194" name="直接连接符 6193"/>
            <p:cNvSpPr/>
            <p:nvPr/>
          </p:nvSpPr>
          <p:spPr>
            <a:xfrm flipH="1">
              <a:off x="2256" y="1296"/>
              <a:ext cx="0" cy="864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195" name="直接连接符 6194"/>
            <p:cNvSpPr/>
            <p:nvPr/>
          </p:nvSpPr>
          <p:spPr>
            <a:xfrm>
              <a:off x="1728" y="2064"/>
              <a:ext cx="528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96" name="文本框 6195"/>
            <p:cNvSpPr txBox="1"/>
            <p:nvPr/>
          </p:nvSpPr>
          <p:spPr>
            <a:xfrm>
              <a:off x="1872" y="1776"/>
              <a:ext cx="2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b="1" u="none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6197" name="组合 6196"/>
          <p:cNvGrpSpPr/>
          <p:nvPr/>
        </p:nvGrpSpPr>
        <p:grpSpPr>
          <a:xfrm>
            <a:off x="1905000" y="2057400"/>
            <a:ext cx="838200" cy="1371600"/>
            <a:chOff x="1728" y="1296"/>
            <a:chExt cx="528" cy="864"/>
          </a:xfrm>
        </p:grpSpPr>
        <p:sp>
          <p:nvSpPr>
            <p:cNvPr id="6198" name="直接连接符 6197"/>
            <p:cNvSpPr/>
            <p:nvPr/>
          </p:nvSpPr>
          <p:spPr>
            <a:xfrm flipH="1">
              <a:off x="1728" y="1296"/>
              <a:ext cx="0" cy="86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199" name="直接连接符 6198"/>
            <p:cNvSpPr/>
            <p:nvPr/>
          </p:nvSpPr>
          <p:spPr>
            <a:xfrm flipH="1">
              <a:off x="2256" y="1296"/>
              <a:ext cx="0" cy="864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6200" name="直接连接符 6199"/>
            <p:cNvSpPr/>
            <p:nvPr/>
          </p:nvSpPr>
          <p:spPr>
            <a:xfrm>
              <a:off x="1728" y="2064"/>
              <a:ext cx="528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201" name="文本框 6200"/>
            <p:cNvSpPr txBox="1"/>
            <p:nvPr/>
          </p:nvSpPr>
          <p:spPr>
            <a:xfrm>
              <a:off x="1872" y="1776"/>
              <a:ext cx="2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sz="3200" b="1" u="none">
                  <a:solidFill>
                    <a:srgbClr val="FF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1"/>
      <p:bldP spid="6153" grpId="2"/>
      <p:bldP spid="619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4" name="矩形 7173"/>
          <p:cNvSpPr/>
          <p:nvPr/>
        </p:nvSpPr>
        <p:spPr>
          <a:xfrm>
            <a:off x="1066800" y="4191000"/>
            <a:ext cx="4038600" cy="219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总结：三条特殊光线</a:t>
            </a: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１、</a:t>
            </a:r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平行主光轴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b="1" u="none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２、</a:t>
            </a:r>
            <a:r>
              <a:rPr lang="zh-CN" altLang="en-US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过焦点：</a:t>
            </a: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３、</a:t>
            </a:r>
            <a:r>
              <a:rPr lang="zh-CN" altLang="en-US" sz="3200" b="1" u="none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过光心</a:t>
            </a: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</p:txBody>
      </p:sp>
      <p:graphicFrame>
        <p:nvGraphicFramePr>
          <p:cNvPr id="7175" name="对象 7174"/>
          <p:cNvGraphicFramePr>
            <a:graphicFrameLocks noChangeAspect="1"/>
          </p:cNvGraphicFramePr>
          <p:nvPr/>
        </p:nvGraphicFramePr>
        <p:xfrm>
          <a:off x="2133600" y="1676400"/>
          <a:ext cx="4762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2" progId="Paint.Picture">
                  <p:embed/>
                </p:oleObj>
              </mc:Choice>
              <mc:Fallback>
                <p:oleObj r:id="rId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3600" y="1676400"/>
                        <a:ext cx="47625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6" name="组合 7175"/>
          <p:cNvGrpSpPr/>
          <p:nvPr/>
        </p:nvGrpSpPr>
        <p:grpSpPr>
          <a:xfrm>
            <a:off x="3048000" y="2286000"/>
            <a:ext cx="457200" cy="457200"/>
            <a:chOff x="3168" y="1920"/>
            <a:chExt cx="288" cy="288"/>
          </a:xfrm>
        </p:grpSpPr>
        <p:sp>
          <p:nvSpPr>
            <p:cNvPr id="7177" name="椭圆 7176"/>
            <p:cNvSpPr/>
            <p:nvPr/>
          </p:nvSpPr>
          <p:spPr>
            <a:xfrm>
              <a:off x="316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文本框 7177"/>
            <p:cNvSpPr txBox="1"/>
            <p:nvPr/>
          </p:nvSpPr>
          <p:spPr>
            <a:xfrm>
              <a:off x="3168" y="192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u="none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7179" name="直接连接符 7178"/>
          <p:cNvSpPr/>
          <p:nvPr/>
        </p:nvSpPr>
        <p:spPr>
          <a:xfrm>
            <a:off x="0" y="2133600"/>
            <a:ext cx="2209800" cy="0"/>
          </a:xfrm>
          <a:prstGeom prst="line">
            <a:avLst/>
          </a:prstGeom>
          <a:ln w="38100" cap="flat" cmpd="sng">
            <a:solidFill>
              <a:srgbClr val="FF33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7180" name="组合 7179"/>
          <p:cNvGrpSpPr/>
          <p:nvPr/>
        </p:nvGrpSpPr>
        <p:grpSpPr>
          <a:xfrm>
            <a:off x="1371600" y="2286000"/>
            <a:ext cx="457200" cy="457200"/>
            <a:chOff x="3168" y="1920"/>
            <a:chExt cx="288" cy="288"/>
          </a:xfrm>
        </p:grpSpPr>
        <p:sp>
          <p:nvSpPr>
            <p:cNvPr id="7181" name="椭圆 7180"/>
            <p:cNvSpPr/>
            <p:nvPr/>
          </p:nvSpPr>
          <p:spPr>
            <a:xfrm>
              <a:off x="3168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文本框 7181"/>
            <p:cNvSpPr txBox="1"/>
            <p:nvPr/>
          </p:nvSpPr>
          <p:spPr>
            <a:xfrm>
              <a:off x="3168" y="192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en-US" altLang="zh-CN" u="none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7183" name="直接连接符 7182"/>
          <p:cNvSpPr/>
          <p:nvPr/>
        </p:nvSpPr>
        <p:spPr>
          <a:xfrm>
            <a:off x="2209800" y="2133600"/>
            <a:ext cx="1371600" cy="7620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84" name="直接连接符 7183"/>
          <p:cNvSpPr/>
          <p:nvPr/>
        </p:nvSpPr>
        <p:spPr>
          <a:xfrm>
            <a:off x="-152400" y="2590800"/>
            <a:ext cx="495300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185" name="直接连接符 7184"/>
          <p:cNvSpPr/>
          <p:nvPr/>
        </p:nvSpPr>
        <p:spPr>
          <a:xfrm>
            <a:off x="2209800" y="3200400"/>
            <a:ext cx="22098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86" name="直接连接符 7185"/>
          <p:cNvSpPr/>
          <p:nvPr/>
        </p:nvSpPr>
        <p:spPr>
          <a:xfrm flipV="1">
            <a:off x="1143000" y="2590800"/>
            <a:ext cx="1219200" cy="838200"/>
          </a:xfrm>
          <a:prstGeom prst="line">
            <a:avLst/>
          </a:prstGeom>
          <a:ln w="38100" cap="flat" cmpd="sng">
            <a:solidFill>
              <a:srgbClr val="FF33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87" name="直接连接符 7186"/>
          <p:cNvSpPr/>
          <p:nvPr/>
        </p:nvSpPr>
        <p:spPr>
          <a:xfrm>
            <a:off x="1371600" y="2590800"/>
            <a:ext cx="838200" cy="609600"/>
          </a:xfrm>
          <a:prstGeom prst="line">
            <a:avLst/>
          </a:prstGeom>
          <a:ln w="38100" cap="flat" cmpd="sng">
            <a:solidFill>
              <a:srgbClr val="FF33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88" name="文本框 7187"/>
          <p:cNvSpPr txBox="1"/>
          <p:nvPr/>
        </p:nvSpPr>
        <p:spPr>
          <a:xfrm>
            <a:off x="2362200" y="24384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b="1" u="none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7189" name="椭圆 7188"/>
          <p:cNvSpPr/>
          <p:nvPr/>
        </p:nvSpPr>
        <p:spPr>
          <a:xfrm>
            <a:off x="2362200" y="2514600"/>
            <a:ext cx="762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0" name="直接连接符 7189"/>
          <p:cNvSpPr/>
          <p:nvPr/>
        </p:nvSpPr>
        <p:spPr>
          <a:xfrm flipV="1">
            <a:off x="2362200" y="1600200"/>
            <a:ext cx="1371600" cy="9906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91" name="直接连接符 7190"/>
          <p:cNvSpPr/>
          <p:nvPr/>
        </p:nvSpPr>
        <p:spPr>
          <a:xfrm>
            <a:off x="4343400" y="2590800"/>
            <a:ext cx="4953000" cy="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graphicFrame>
        <p:nvGraphicFramePr>
          <p:cNvPr id="7192" name="对象 7191"/>
          <p:cNvGraphicFramePr>
            <a:graphicFrameLocks noChangeAspect="1"/>
          </p:cNvGraphicFramePr>
          <p:nvPr/>
        </p:nvGraphicFramePr>
        <p:xfrm>
          <a:off x="6705600" y="1600200"/>
          <a:ext cx="457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progId="Paint.Picture">
                  <p:embed/>
                </p:oleObj>
              </mc:Choice>
              <mc:Fallback>
                <p:oleObj r:id="rId4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1600200"/>
                        <a:ext cx="457200" cy="190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直接连接符 7192"/>
          <p:cNvSpPr/>
          <p:nvPr/>
        </p:nvSpPr>
        <p:spPr>
          <a:xfrm>
            <a:off x="4572000" y="2133600"/>
            <a:ext cx="2209800" cy="0"/>
          </a:xfrm>
          <a:prstGeom prst="line">
            <a:avLst/>
          </a:prstGeom>
          <a:ln w="38100" cap="flat" cmpd="sng">
            <a:solidFill>
              <a:srgbClr val="FF33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194" name="椭圆 7193"/>
          <p:cNvSpPr/>
          <p:nvPr/>
        </p:nvSpPr>
        <p:spPr>
          <a:xfrm>
            <a:off x="5867400" y="25908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5" name="文本框 7194"/>
          <p:cNvSpPr txBox="1"/>
          <p:nvPr/>
        </p:nvSpPr>
        <p:spPr>
          <a:xfrm>
            <a:off x="8001000" y="22860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b="1" u="none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7196" name="椭圆 7195"/>
          <p:cNvSpPr/>
          <p:nvPr/>
        </p:nvSpPr>
        <p:spPr>
          <a:xfrm>
            <a:off x="7848600" y="25908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97" name="文本框 7196"/>
          <p:cNvSpPr txBox="1"/>
          <p:nvPr/>
        </p:nvSpPr>
        <p:spPr>
          <a:xfrm>
            <a:off x="5562600" y="22860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b="1" u="none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grpSp>
        <p:nvGrpSpPr>
          <p:cNvPr id="7198" name="组合 7197"/>
          <p:cNvGrpSpPr/>
          <p:nvPr/>
        </p:nvGrpSpPr>
        <p:grpSpPr>
          <a:xfrm>
            <a:off x="6019800" y="1143000"/>
            <a:ext cx="2133600" cy="1447800"/>
            <a:chOff x="3792" y="720"/>
            <a:chExt cx="1344" cy="912"/>
          </a:xfrm>
        </p:grpSpPr>
        <p:sp>
          <p:nvSpPr>
            <p:cNvPr id="7199" name="直接连接符 7198"/>
            <p:cNvSpPr/>
            <p:nvPr/>
          </p:nvSpPr>
          <p:spPr>
            <a:xfrm flipV="1">
              <a:off x="3792" y="1344"/>
              <a:ext cx="480" cy="288"/>
            </a:xfrm>
            <a:prstGeom prst="line">
              <a:avLst/>
            </a:prstGeom>
            <a:ln w="38100" cap="flat" cmpd="sng">
              <a:solidFill>
                <a:srgbClr val="00CC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7200" name="直接连接符 7199"/>
            <p:cNvSpPr/>
            <p:nvPr/>
          </p:nvSpPr>
          <p:spPr>
            <a:xfrm flipV="1">
              <a:off x="4272" y="720"/>
              <a:ext cx="864" cy="624"/>
            </a:xfrm>
            <a:prstGeom prst="line">
              <a:avLst/>
            </a:prstGeom>
            <a:ln w="38100" cap="flat" cmpd="sng">
              <a:solidFill>
                <a:srgbClr val="00CC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7201" name="直接连接符 7200"/>
          <p:cNvSpPr/>
          <p:nvPr/>
        </p:nvSpPr>
        <p:spPr>
          <a:xfrm>
            <a:off x="6781800" y="3124200"/>
            <a:ext cx="22098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7202" name="组合 7201"/>
          <p:cNvGrpSpPr/>
          <p:nvPr/>
        </p:nvGrpSpPr>
        <p:grpSpPr>
          <a:xfrm>
            <a:off x="5334000" y="2667000"/>
            <a:ext cx="2514600" cy="1143000"/>
            <a:chOff x="3360" y="1680"/>
            <a:chExt cx="1584" cy="720"/>
          </a:xfrm>
        </p:grpSpPr>
        <p:sp>
          <p:nvSpPr>
            <p:cNvPr id="7203" name="直接连接符 7202"/>
            <p:cNvSpPr/>
            <p:nvPr/>
          </p:nvSpPr>
          <p:spPr>
            <a:xfrm flipV="1">
              <a:off x="3360" y="1968"/>
              <a:ext cx="912" cy="432"/>
            </a:xfrm>
            <a:prstGeom prst="line">
              <a:avLst/>
            </a:prstGeom>
            <a:ln w="38100" cap="flat" cmpd="sng">
              <a:solidFill>
                <a:srgbClr val="FF3399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7204" name="直接连接符 7203"/>
            <p:cNvSpPr/>
            <p:nvPr/>
          </p:nvSpPr>
          <p:spPr>
            <a:xfrm flipH="1">
              <a:off x="4272" y="1680"/>
              <a:ext cx="672" cy="288"/>
            </a:xfrm>
            <a:prstGeom prst="line">
              <a:avLst/>
            </a:prstGeom>
            <a:ln w="38100" cap="rnd" cmpd="sng">
              <a:solidFill>
                <a:srgbClr val="FF3399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7205" name="椭圆 7204"/>
          <p:cNvSpPr/>
          <p:nvPr/>
        </p:nvSpPr>
        <p:spPr>
          <a:xfrm>
            <a:off x="6934200" y="25908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06" name="文本框 7205"/>
          <p:cNvSpPr txBox="1"/>
          <p:nvPr/>
        </p:nvSpPr>
        <p:spPr>
          <a:xfrm>
            <a:off x="6934200" y="25146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b="1" u="none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7207" name="直接连接符 7206"/>
          <p:cNvSpPr/>
          <p:nvPr/>
        </p:nvSpPr>
        <p:spPr>
          <a:xfrm flipV="1">
            <a:off x="4648200" y="2667000"/>
            <a:ext cx="2286000" cy="7620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208" name="直接连接符 7207"/>
          <p:cNvSpPr/>
          <p:nvPr/>
        </p:nvSpPr>
        <p:spPr>
          <a:xfrm flipV="1">
            <a:off x="6934200" y="2057400"/>
            <a:ext cx="1828800" cy="60960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209" name="矩形 7208"/>
          <p:cNvSpPr/>
          <p:nvPr/>
        </p:nvSpPr>
        <p:spPr>
          <a:xfrm>
            <a:off x="152400" y="381000"/>
            <a:ext cx="86868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凸透镜、凹透镜的三条特殊光线</a:t>
            </a:r>
          </a:p>
          <a:p>
            <a:pPr lvl="0" eaLnBrk="0" hangingPunct="0">
              <a:spcBef>
                <a:spcPct val="50000"/>
              </a:spcBef>
            </a:pPr>
            <a:endParaRPr lang="zh-CN" altLang="en-US" sz="3600" b="1" u="none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10" name="矩形 7209"/>
          <p:cNvSpPr/>
          <p:nvPr/>
        </p:nvSpPr>
        <p:spPr>
          <a:xfrm>
            <a:off x="4343400" y="4648200"/>
            <a:ext cx="17145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过焦点</a:t>
            </a:r>
            <a:r>
              <a:rPr lang="zh-CN" altLang="en-US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7211" name="矩形 7210"/>
          <p:cNvSpPr/>
          <p:nvPr/>
        </p:nvSpPr>
        <p:spPr>
          <a:xfrm>
            <a:off x="3641725" y="5227955"/>
            <a:ext cx="26320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平行主光轴．</a:t>
            </a:r>
          </a:p>
        </p:txBody>
      </p:sp>
      <p:sp>
        <p:nvSpPr>
          <p:cNvPr id="7212" name="矩形 7211"/>
          <p:cNvSpPr/>
          <p:nvPr/>
        </p:nvSpPr>
        <p:spPr>
          <a:xfrm>
            <a:off x="3733800" y="5801995"/>
            <a:ext cx="22240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u="none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方向不变．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210" grpId="1"/>
      <p:bldP spid="7211" grpId="2"/>
      <p:bldP spid="721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6" name="文本框 8195"/>
          <p:cNvSpPr txBox="1"/>
          <p:nvPr/>
        </p:nvSpPr>
        <p:spPr>
          <a:xfrm>
            <a:off x="3238500" y="316230"/>
            <a:ext cx="3733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 u="none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练习一</a:t>
            </a:r>
          </a:p>
        </p:txBody>
      </p:sp>
      <p:sp>
        <p:nvSpPr>
          <p:cNvPr id="8197" name="文本框 8196"/>
          <p:cNvSpPr txBox="1"/>
          <p:nvPr/>
        </p:nvSpPr>
        <p:spPr>
          <a:xfrm>
            <a:off x="838200" y="914400"/>
            <a:ext cx="8077200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1..判断题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Monotype Sorts" pitchFamily="2" charset="2"/>
              </a:rPr>
              <a:t>a.</a:t>
            </a:r>
            <a:r>
              <a:rPr lang="zh-CN" altLang="en-US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Monotype Sorts" pitchFamily="2" charset="2"/>
              </a:rPr>
              <a:t>凸透镜只对平行光起会聚作用(        )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Monotype Sorts" pitchFamily="2" charset="2"/>
              </a:rPr>
              <a:t>b.</a:t>
            </a:r>
            <a:r>
              <a:rPr lang="zh-CN" altLang="en-US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Monotype Sorts" pitchFamily="2" charset="2"/>
              </a:rPr>
              <a:t>凸透镜的两个焦点之间的距离叫焦距(        )</a:t>
            </a:r>
          </a:p>
          <a:p>
            <a:pPr lvl="0">
              <a:spcBef>
                <a:spcPct val="50000"/>
              </a:spcBef>
            </a:pPr>
            <a:r>
              <a:rPr lang="zh-CN" altLang="en-US" sz="3600" b="1" u="none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Monotype Sorts" pitchFamily="2" charset="2"/>
              </a:rPr>
              <a:t>2.在下面的暗箱中填合适的透镜</a:t>
            </a:r>
          </a:p>
          <a:p>
            <a:pPr lvl="0">
              <a:spcBef>
                <a:spcPct val="50000"/>
              </a:spcBef>
            </a:pPr>
            <a:endParaRPr lang="zh-CN" altLang="en-US" sz="3600" b="1" u="none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8" name="直接连接符 8197"/>
          <p:cNvSpPr/>
          <p:nvPr/>
        </p:nvSpPr>
        <p:spPr>
          <a:xfrm>
            <a:off x="838200" y="4953000"/>
            <a:ext cx="838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199" name="直接连接符 8198"/>
          <p:cNvSpPr/>
          <p:nvPr/>
        </p:nvSpPr>
        <p:spPr>
          <a:xfrm flipV="1">
            <a:off x="914400" y="5638800"/>
            <a:ext cx="7620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0" name="直接连接符 8199"/>
          <p:cNvSpPr/>
          <p:nvPr/>
        </p:nvSpPr>
        <p:spPr>
          <a:xfrm>
            <a:off x="1828800" y="52578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1" name="直接连接符 8200"/>
          <p:cNvSpPr/>
          <p:nvPr/>
        </p:nvSpPr>
        <p:spPr>
          <a:xfrm>
            <a:off x="1828800" y="56388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2" name="矩形 8201"/>
          <p:cNvSpPr/>
          <p:nvPr/>
        </p:nvSpPr>
        <p:spPr>
          <a:xfrm>
            <a:off x="1676400" y="4953000"/>
            <a:ext cx="1524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直接连接符 8202"/>
          <p:cNvSpPr/>
          <p:nvPr/>
        </p:nvSpPr>
        <p:spPr>
          <a:xfrm flipV="1">
            <a:off x="2819400" y="4953000"/>
            <a:ext cx="6858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4" name="直接连接符 8203"/>
          <p:cNvSpPr/>
          <p:nvPr/>
        </p:nvSpPr>
        <p:spPr>
          <a:xfrm>
            <a:off x="2819400" y="5638800"/>
            <a:ext cx="685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5" name="直接连接符 8204"/>
          <p:cNvSpPr/>
          <p:nvPr/>
        </p:nvSpPr>
        <p:spPr>
          <a:xfrm>
            <a:off x="3733800" y="4953000"/>
            <a:ext cx="7620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6" name="直接连接符 8205"/>
          <p:cNvSpPr/>
          <p:nvPr/>
        </p:nvSpPr>
        <p:spPr>
          <a:xfrm flipV="1">
            <a:off x="3733800" y="5029200"/>
            <a:ext cx="8382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7" name="矩形 8206"/>
          <p:cNvSpPr/>
          <p:nvPr/>
        </p:nvSpPr>
        <p:spPr>
          <a:xfrm>
            <a:off x="3505200" y="4876800"/>
            <a:ext cx="228600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8" name="直接连接符 8207"/>
          <p:cNvSpPr/>
          <p:nvPr/>
        </p:nvSpPr>
        <p:spPr>
          <a:xfrm>
            <a:off x="4724400" y="4953000"/>
            <a:ext cx="7620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09" name="直接连接符 8208"/>
          <p:cNvSpPr/>
          <p:nvPr/>
        </p:nvSpPr>
        <p:spPr>
          <a:xfrm flipV="1">
            <a:off x="4648200" y="5715000"/>
            <a:ext cx="838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0" name="矩形 8209"/>
          <p:cNvSpPr/>
          <p:nvPr/>
        </p:nvSpPr>
        <p:spPr>
          <a:xfrm>
            <a:off x="5486400" y="4876800"/>
            <a:ext cx="228600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1" name="直接连接符 8210"/>
          <p:cNvSpPr/>
          <p:nvPr/>
        </p:nvSpPr>
        <p:spPr>
          <a:xfrm>
            <a:off x="5715000" y="5257800"/>
            <a:ext cx="3810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2" name="直接连接符 8211"/>
          <p:cNvSpPr/>
          <p:nvPr/>
        </p:nvSpPr>
        <p:spPr>
          <a:xfrm flipV="1">
            <a:off x="5715000" y="5105400"/>
            <a:ext cx="5334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3" name="直接连接符 8212"/>
          <p:cNvSpPr/>
          <p:nvPr/>
        </p:nvSpPr>
        <p:spPr>
          <a:xfrm>
            <a:off x="6553200" y="4953000"/>
            <a:ext cx="6096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4" name="直接连接符 8213"/>
          <p:cNvSpPr/>
          <p:nvPr/>
        </p:nvSpPr>
        <p:spPr>
          <a:xfrm flipV="1">
            <a:off x="6477000" y="5715000"/>
            <a:ext cx="6858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5" name="矩形 8214"/>
          <p:cNvSpPr/>
          <p:nvPr/>
        </p:nvSpPr>
        <p:spPr>
          <a:xfrm>
            <a:off x="7162800" y="4953000"/>
            <a:ext cx="381000" cy="106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6" name="直接连接符 8215"/>
          <p:cNvSpPr/>
          <p:nvPr/>
        </p:nvSpPr>
        <p:spPr>
          <a:xfrm>
            <a:off x="7543800" y="5486400"/>
            <a:ext cx="9144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7" name="直接连接符 8216"/>
          <p:cNvSpPr/>
          <p:nvPr/>
        </p:nvSpPr>
        <p:spPr>
          <a:xfrm flipV="1">
            <a:off x="7543800" y="5410200"/>
            <a:ext cx="838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218" name="文本框 8217"/>
          <p:cNvSpPr txBox="1"/>
          <p:nvPr/>
        </p:nvSpPr>
        <p:spPr>
          <a:xfrm>
            <a:off x="1600200" y="4191000"/>
            <a:ext cx="662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zh-CN" altLang="en-US" b="1" u="none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9" name="文本框 8218"/>
          <p:cNvSpPr txBox="1"/>
          <p:nvPr/>
        </p:nvSpPr>
        <p:spPr>
          <a:xfrm>
            <a:off x="7391400" y="16764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220" name="组合 8219"/>
          <p:cNvGrpSpPr/>
          <p:nvPr/>
        </p:nvGrpSpPr>
        <p:grpSpPr>
          <a:xfrm>
            <a:off x="7543800" y="1905000"/>
            <a:ext cx="457200" cy="457200"/>
            <a:chOff x="4752" y="1056"/>
            <a:chExt cx="288" cy="288"/>
          </a:xfrm>
        </p:grpSpPr>
        <p:sp>
          <p:nvSpPr>
            <p:cNvPr id="8221" name="直接连接符 8220"/>
            <p:cNvSpPr/>
            <p:nvPr/>
          </p:nvSpPr>
          <p:spPr>
            <a:xfrm>
              <a:off x="4752" y="1056"/>
              <a:ext cx="288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222" name="直接连接符 8221"/>
            <p:cNvSpPr/>
            <p:nvPr/>
          </p:nvSpPr>
          <p:spPr>
            <a:xfrm flipH="1">
              <a:off x="4800" y="1056"/>
              <a:ext cx="192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8226" name="文本框 8225"/>
          <p:cNvSpPr txBox="1"/>
          <p:nvPr/>
        </p:nvSpPr>
        <p:spPr>
          <a:xfrm>
            <a:off x="381000" y="6096000"/>
            <a:ext cx="861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u="none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u="none">
                <a:latin typeface="Times New Roman" panose="02020603050405020304" pitchFamily="18" charset="0"/>
                <a:ea typeface="宋体" panose="02010600030101010101" pitchFamily="2" charset="-122"/>
              </a:rPr>
              <a:t>凹透镜          凸透镜          凸透镜        凹透镜</a:t>
            </a:r>
          </a:p>
        </p:txBody>
      </p:sp>
      <p:grpSp>
        <p:nvGrpSpPr>
          <p:cNvPr id="8227" name="组合 8226"/>
          <p:cNvGrpSpPr/>
          <p:nvPr/>
        </p:nvGrpSpPr>
        <p:grpSpPr>
          <a:xfrm>
            <a:off x="1295400" y="3276600"/>
            <a:ext cx="457200" cy="457200"/>
            <a:chOff x="4752" y="1056"/>
            <a:chExt cx="288" cy="288"/>
          </a:xfrm>
        </p:grpSpPr>
        <p:sp>
          <p:nvSpPr>
            <p:cNvPr id="8228" name="直接连接符 8227"/>
            <p:cNvSpPr/>
            <p:nvPr/>
          </p:nvSpPr>
          <p:spPr>
            <a:xfrm>
              <a:off x="4752" y="1056"/>
              <a:ext cx="288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8229" name="直接连接符 8228"/>
            <p:cNvSpPr/>
            <p:nvPr/>
          </p:nvSpPr>
          <p:spPr>
            <a:xfrm flipH="1">
              <a:off x="4800" y="1056"/>
              <a:ext cx="192" cy="2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8" name="文本框 59397"/>
          <p:cNvSpPr txBox="1"/>
          <p:nvPr/>
        </p:nvSpPr>
        <p:spPr>
          <a:xfrm>
            <a:off x="94615" y="786130"/>
            <a:ext cx="717550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en-US" altLang="zh-CN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、如图所示，画出了光线经过透镜前后的方向，则在虚线处的透镜应是（             ）</a:t>
            </a:r>
          </a:p>
          <a:p>
            <a:pPr lvl="0">
              <a:buClr>
                <a:srgbClr val="000000"/>
              </a:buClr>
            </a:pP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、凸透镜        </a:t>
            </a:r>
          </a:p>
          <a:p>
            <a:pPr lvl="0">
              <a:buClr>
                <a:srgbClr val="000000"/>
              </a:buClr>
            </a:pP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、凸透镜和凹透镜都可以 </a:t>
            </a:r>
          </a:p>
          <a:p>
            <a:pPr lvl="0">
              <a:buClr>
                <a:srgbClr val="000000"/>
              </a:buClr>
            </a:pP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、凹透镜         </a:t>
            </a:r>
          </a:p>
          <a:p>
            <a:pPr lvl="0">
              <a:buClr>
                <a:srgbClr val="000000"/>
              </a:buClr>
            </a:pP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en-US" altLang="zh-CN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 u="none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、凸透镜和凹透镜都不可以</a:t>
            </a:r>
          </a:p>
        </p:txBody>
      </p:sp>
      <p:sp>
        <p:nvSpPr>
          <p:cNvPr id="59399" name="直接连接符 59398"/>
          <p:cNvSpPr/>
          <p:nvPr/>
        </p:nvSpPr>
        <p:spPr>
          <a:xfrm>
            <a:off x="6443663" y="4941888"/>
            <a:ext cx="27003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00" name="直接连接符 59399"/>
          <p:cNvSpPr/>
          <p:nvPr/>
        </p:nvSpPr>
        <p:spPr>
          <a:xfrm flipH="1">
            <a:off x="7596188" y="4149725"/>
            <a:ext cx="0" cy="1655763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01" name="直接连接符 59400"/>
          <p:cNvSpPr/>
          <p:nvPr/>
        </p:nvSpPr>
        <p:spPr>
          <a:xfrm flipH="1" flipV="1">
            <a:off x="6877050" y="4005263"/>
            <a:ext cx="719138" cy="5032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02" name="直接连接符 59401"/>
          <p:cNvSpPr/>
          <p:nvPr/>
        </p:nvSpPr>
        <p:spPr>
          <a:xfrm flipH="1">
            <a:off x="6877050" y="5373688"/>
            <a:ext cx="719138" cy="576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03" name="直接连接符 59402"/>
          <p:cNvSpPr/>
          <p:nvPr/>
        </p:nvSpPr>
        <p:spPr>
          <a:xfrm>
            <a:off x="6948488" y="4076700"/>
            <a:ext cx="360362" cy="2159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9404" name="直接连接符 59403"/>
          <p:cNvSpPr/>
          <p:nvPr/>
        </p:nvSpPr>
        <p:spPr>
          <a:xfrm>
            <a:off x="7596188" y="4508500"/>
            <a:ext cx="1296987" cy="4333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05" name="直接连接符 59404"/>
          <p:cNvSpPr/>
          <p:nvPr/>
        </p:nvSpPr>
        <p:spPr>
          <a:xfrm flipV="1">
            <a:off x="7019925" y="5589588"/>
            <a:ext cx="288925" cy="2174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9406" name="直接连接符 59405"/>
          <p:cNvSpPr/>
          <p:nvPr/>
        </p:nvSpPr>
        <p:spPr>
          <a:xfrm flipV="1">
            <a:off x="7596188" y="4941888"/>
            <a:ext cx="1296987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07" name="直接连接符 59406"/>
          <p:cNvSpPr/>
          <p:nvPr/>
        </p:nvSpPr>
        <p:spPr>
          <a:xfrm>
            <a:off x="7885113" y="4581525"/>
            <a:ext cx="358775" cy="1428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9408" name="直接连接符 59407"/>
          <p:cNvSpPr/>
          <p:nvPr/>
        </p:nvSpPr>
        <p:spPr>
          <a:xfrm flipV="1">
            <a:off x="7956550" y="5084763"/>
            <a:ext cx="431800" cy="1444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9410" name="文本框 59409"/>
          <p:cNvSpPr txBox="1"/>
          <p:nvPr/>
        </p:nvSpPr>
        <p:spPr>
          <a:xfrm>
            <a:off x="1201103" y="187071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28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59411" name="直接连接符 59410"/>
          <p:cNvSpPr/>
          <p:nvPr/>
        </p:nvSpPr>
        <p:spPr>
          <a:xfrm>
            <a:off x="7596188" y="4508500"/>
            <a:ext cx="576262" cy="433388"/>
          </a:xfrm>
          <a:prstGeom prst="line">
            <a:avLst/>
          </a:prstGeom>
          <a:ln w="952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9412" name="直接连接符 59411"/>
          <p:cNvSpPr/>
          <p:nvPr/>
        </p:nvSpPr>
        <p:spPr>
          <a:xfrm flipV="1">
            <a:off x="7596188" y="4941888"/>
            <a:ext cx="576262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8" name="矩形 11267"/>
          <p:cNvSpPr/>
          <p:nvPr/>
        </p:nvSpPr>
        <p:spPr>
          <a:xfrm>
            <a:off x="0" y="0"/>
            <a:ext cx="4248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三、凸透镜成像的规律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2" r:id="rId2" imgW="116128800000" imgH="80322420000"/>
        </mc:Choice>
        <mc:Fallback>
          <p:control r:id="rId2" imgW="9144000" imgH="6324600">
            <p:pic>
              <p:nvPicPr>
                <p:cNvPr id="0" name="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533400"/>
                  <a:ext cx="9144000" cy="6324600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3753" name="表格 23752"/>
          <p:cNvGraphicFramePr>
            <a:graphicFrameLocks noGrp="1"/>
          </p:cNvGraphicFramePr>
          <p:nvPr/>
        </p:nvGraphicFramePr>
        <p:xfrm>
          <a:off x="827088" y="1268413"/>
          <a:ext cx="7673975" cy="3682048"/>
        </p:xfrm>
        <a:graphic>
          <a:graphicData uri="http://schemas.openxmlformats.org/drawingml/2006/table">
            <a:tbl>
              <a:tblPr/>
              <a:tblGrid>
                <a:gridCol w="1239838"/>
                <a:gridCol w="1162050"/>
                <a:gridCol w="1085850"/>
                <a:gridCol w="1085850"/>
                <a:gridCol w="1393825"/>
                <a:gridCol w="1706562"/>
              </a:tblGrid>
              <a:tr h="573088"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  物距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b="1"/>
                        <a:t> （</a:t>
                      </a:r>
                      <a:r>
                        <a:rPr lang="en-US" altLang="zh-CN" b="1"/>
                        <a:t>u)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       像的特点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  像距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b="1"/>
                        <a:t>  （</a:t>
                      </a:r>
                      <a:r>
                        <a:rPr lang="en-US" altLang="zh-CN" b="1"/>
                        <a:t>v)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像与物同侧、异侧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xBody>
                    <a:bodyPr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正倒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大小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/>
                        <a:t>虚实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/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/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>
                          <a:solidFill>
                            <a:schemeClr val="accent2"/>
                          </a:solidFill>
                        </a:rPr>
                        <a:t>  u&gt;2f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b="1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  u=2f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>
                          <a:solidFill>
                            <a:srgbClr val="9900FF"/>
                          </a:solidFill>
                        </a:rPr>
                        <a:t>f&lt;u&lt;2f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altLang="zh-CN" b="1">
                          <a:solidFill>
                            <a:srgbClr val="008000"/>
                          </a:solidFill>
                        </a:rPr>
                        <a:t>u=f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/>
                        <a:t>  </a:t>
                      </a:r>
                      <a:r>
                        <a:rPr lang="en-US" altLang="zh-CN" b="1">
                          <a:solidFill>
                            <a:srgbClr val="000099"/>
                          </a:solidFill>
                        </a:rPr>
                        <a:t>u&lt;f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88" name="文本框 23687"/>
          <p:cNvSpPr txBox="1"/>
          <p:nvPr/>
        </p:nvSpPr>
        <p:spPr>
          <a:xfrm>
            <a:off x="2198688" y="23749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692" name="文本框 23691"/>
          <p:cNvSpPr txBox="1"/>
          <p:nvPr/>
        </p:nvSpPr>
        <p:spPr>
          <a:xfrm>
            <a:off x="2122488" y="23749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23693" name="文本框 23692"/>
          <p:cNvSpPr txBox="1"/>
          <p:nvPr/>
        </p:nvSpPr>
        <p:spPr>
          <a:xfrm>
            <a:off x="3265488" y="23749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缩小</a:t>
            </a:r>
          </a:p>
        </p:txBody>
      </p:sp>
      <p:sp>
        <p:nvSpPr>
          <p:cNvPr id="23694" name="文本框 23693"/>
          <p:cNvSpPr txBox="1"/>
          <p:nvPr/>
        </p:nvSpPr>
        <p:spPr>
          <a:xfrm>
            <a:off x="4332288" y="23749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实像</a:t>
            </a:r>
          </a:p>
        </p:txBody>
      </p:sp>
      <p:sp>
        <p:nvSpPr>
          <p:cNvPr id="23695" name="文本框 23694"/>
          <p:cNvSpPr txBox="1"/>
          <p:nvPr/>
        </p:nvSpPr>
        <p:spPr>
          <a:xfrm>
            <a:off x="5399088" y="23749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f&lt;v&lt;2f</a:t>
            </a:r>
          </a:p>
        </p:txBody>
      </p:sp>
      <p:sp>
        <p:nvSpPr>
          <p:cNvPr id="23696" name="文本框 23695"/>
          <p:cNvSpPr txBox="1"/>
          <p:nvPr/>
        </p:nvSpPr>
        <p:spPr>
          <a:xfrm>
            <a:off x="7075488" y="23749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异侧</a:t>
            </a:r>
          </a:p>
        </p:txBody>
      </p:sp>
      <p:sp>
        <p:nvSpPr>
          <p:cNvPr id="23697" name="文本框 23696"/>
          <p:cNvSpPr txBox="1"/>
          <p:nvPr/>
        </p:nvSpPr>
        <p:spPr>
          <a:xfrm>
            <a:off x="5551488" y="29083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v=2f</a:t>
            </a:r>
          </a:p>
        </p:txBody>
      </p:sp>
      <p:sp>
        <p:nvSpPr>
          <p:cNvPr id="23698" name="文本框 23697"/>
          <p:cNvSpPr txBox="1"/>
          <p:nvPr/>
        </p:nvSpPr>
        <p:spPr>
          <a:xfrm>
            <a:off x="5551488" y="3441700"/>
            <a:ext cx="1387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v&gt;2f</a:t>
            </a:r>
          </a:p>
        </p:txBody>
      </p:sp>
      <p:sp>
        <p:nvSpPr>
          <p:cNvPr id="23699" name="文本框 23698"/>
          <p:cNvSpPr txBox="1"/>
          <p:nvPr/>
        </p:nvSpPr>
        <p:spPr>
          <a:xfrm>
            <a:off x="5399088" y="39751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lang="zh-CN" altLang="en-US" u="none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711" name="文本框 23710"/>
          <p:cNvSpPr txBox="1"/>
          <p:nvPr/>
        </p:nvSpPr>
        <p:spPr>
          <a:xfrm>
            <a:off x="2122488" y="29083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23712" name="文本框 23711"/>
          <p:cNvSpPr txBox="1"/>
          <p:nvPr/>
        </p:nvSpPr>
        <p:spPr>
          <a:xfrm>
            <a:off x="3265488" y="29083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等大</a:t>
            </a:r>
          </a:p>
        </p:txBody>
      </p:sp>
      <p:sp>
        <p:nvSpPr>
          <p:cNvPr id="23713" name="文本框 23712"/>
          <p:cNvSpPr txBox="1"/>
          <p:nvPr/>
        </p:nvSpPr>
        <p:spPr>
          <a:xfrm>
            <a:off x="4332288" y="29083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实像</a:t>
            </a:r>
          </a:p>
        </p:txBody>
      </p:sp>
      <p:sp>
        <p:nvSpPr>
          <p:cNvPr id="23714" name="文本框 23713"/>
          <p:cNvSpPr txBox="1"/>
          <p:nvPr/>
        </p:nvSpPr>
        <p:spPr>
          <a:xfrm>
            <a:off x="2122488" y="33655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倒立</a:t>
            </a:r>
          </a:p>
        </p:txBody>
      </p:sp>
      <p:sp>
        <p:nvSpPr>
          <p:cNvPr id="23715" name="文本框 23714"/>
          <p:cNvSpPr txBox="1"/>
          <p:nvPr/>
        </p:nvSpPr>
        <p:spPr>
          <a:xfrm>
            <a:off x="3265488" y="33655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放大</a:t>
            </a:r>
          </a:p>
        </p:txBody>
      </p:sp>
      <p:sp>
        <p:nvSpPr>
          <p:cNvPr id="23716" name="文本框 23715"/>
          <p:cNvSpPr txBox="1"/>
          <p:nvPr/>
        </p:nvSpPr>
        <p:spPr>
          <a:xfrm>
            <a:off x="4332288" y="33655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实像</a:t>
            </a:r>
          </a:p>
        </p:txBody>
      </p:sp>
      <p:sp>
        <p:nvSpPr>
          <p:cNvPr id="23717" name="文本框 23716"/>
          <p:cNvSpPr txBox="1"/>
          <p:nvPr/>
        </p:nvSpPr>
        <p:spPr>
          <a:xfrm>
            <a:off x="4179888" y="3898900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不成像</a:t>
            </a:r>
          </a:p>
        </p:txBody>
      </p:sp>
      <p:sp>
        <p:nvSpPr>
          <p:cNvPr id="23718" name="文本框 23717"/>
          <p:cNvSpPr txBox="1"/>
          <p:nvPr/>
        </p:nvSpPr>
        <p:spPr>
          <a:xfrm>
            <a:off x="2122488" y="44323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正立</a:t>
            </a:r>
          </a:p>
        </p:txBody>
      </p:sp>
      <p:sp>
        <p:nvSpPr>
          <p:cNvPr id="23719" name="文本框 23718"/>
          <p:cNvSpPr txBox="1"/>
          <p:nvPr/>
        </p:nvSpPr>
        <p:spPr>
          <a:xfrm>
            <a:off x="3265488" y="44323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放大</a:t>
            </a:r>
          </a:p>
        </p:txBody>
      </p:sp>
      <p:sp>
        <p:nvSpPr>
          <p:cNvPr id="23720" name="文本框 23719"/>
          <p:cNvSpPr txBox="1"/>
          <p:nvPr/>
        </p:nvSpPr>
        <p:spPr>
          <a:xfrm>
            <a:off x="4332288" y="44323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虚像</a:t>
            </a:r>
          </a:p>
        </p:txBody>
      </p:sp>
      <p:sp>
        <p:nvSpPr>
          <p:cNvPr id="23721" name="文本框 23720"/>
          <p:cNvSpPr txBox="1"/>
          <p:nvPr/>
        </p:nvSpPr>
        <p:spPr>
          <a:xfrm>
            <a:off x="7075488" y="4432300"/>
            <a:ext cx="1387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u="none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同侧</a:t>
            </a:r>
          </a:p>
        </p:txBody>
      </p:sp>
      <p:sp>
        <p:nvSpPr>
          <p:cNvPr id="23722" name="文本框 23721"/>
          <p:cNvSpPr txBox="1"/>
          <p:nvPr/>
        </p:nvSpPr>
        <p:spPr>
          <a:xfrm>
            <a:off x="7075488" y="2908300"/>
            <a:ext cx="1158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异侧</a:t>
            </a:r>
          </a:p>
        </p:txBody>
      </p:sp>
      <p:sp>
        <p:nvSpPr>
          <p:cNvPr id="23723" name="文本框 23722"/>
          <p:cNvSpPr txBox="1"/>
          <p:nvPr/>
        </p:nvSpPr>
        <p:spPr>
          <a:xfrm>
            <a:off x="7075488" y="3441700"/>
            <a:ext cx="1006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u="none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异侧</a:t>
            </a:r>
          </a:p>
        </p:txBody>
      </p:sp>
      <p:sp>
        <p:nvSpPr>
          <p:cNvPr id="23730" name="文本框 23729"/>
          <p:cNvSpPr txBox="1"/>
          <p:nvPr/>
        </p:nvSpPr>
        <p:spPr>
          <a:xfrm>
            <a:off x="5627688" y="44323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v&gt;u</a:t>
            </a:r>
          </a:p>
        </p:txBody>
      </p:sp>
      <p:sp>
        <p:nvSpPr>
          <p:cNvPr id="23731" name="等腰三角形 23730"/>
          <p:cNvSpPr/>
          <p:nvPr/>
        </p:nvSpPr>
        <p:spPr>
          <a:xfrm>
            <a:off x="1817688" y="30607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32" name="等腰三角形 23731"/>
          <p:cNvSpPr/>
          <p:nvPr/>
        </p:nvSpPr>
        <p:spPr>
          <a:xfrm>
            <a:off x="1817688" y="40513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54" name="矩形 49153"/>
          <p:cNvSpPr/>
          <p:nvPr/>
        </p:nvSpPr>
        <p:spPr>
          <a:xfrm>
            <a:off x="0" y="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2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三、凸透镜成像的规律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8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9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5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18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12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6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19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15" nodeType="after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16" nodeType="afterEffect"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20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17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92" grpId="0"/>
      <p:bldP spid="23693" grpId="1"/>
      <p:bldP spid="23694" grpId="2"/>
      <p:bldP spid="23695" grpId="3"/>
      <p:bldP spid="23696" grpId="4"/>
      <p:bldP spid="23697" grpId="5"/>
      <p:bldP spid="23698" grpId="6"/>
      <p:bldP spid="23711" grpId="7"/>
      <p:bldP spid="23712" grpId="8"/>
      <p:bldP spid="23713" grpId="9"/>
      <p:bldP spid="23714" grpId="10"/>
      <p:bldP spid="23715" grpId="11"/>
      <p:bldP spid="23716" grpId="12"/>
      <p:bldP spid="23717" grpId="13"/>
      <p:bldP spid="23718" grpId="14"/>
      <p:bldP spid="23719" grpId="15"/>
      <p:bldP spid="23720" grpId="16"/>
      <p:bldP spid="23721" grpId="17"/>
      <p:bldP spid="23722" grpId="18"/>
      <p:bldP spid="23723" grpId="19"/>
      <p:bldP spid="23730" grpId="2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文本框 57345"/>
          <p:cNvSpPr txBox="1"/>
          <p:nvPr/>
        </p:nvSpPr>
        <p:spPr>
          <a:xfrm>
            <a:off x="457200" y="762000"/>
            <a:ext cx="812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(1) </a:t>
            </a:r>
            <a:r>
              <a:rPr lang="zh-CN" altLang="en-US" sz="3200" b="1" u="none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一倍焦距分虚实、分倒正、分异同。</a:t>
            </a:r>
            <a:endParaRPr lang="en-US" altLang="zh-CN" sz="3200" b="1" u="none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47" name="文本框 57346"/>
          <p:cNvSpPr txBox="1"/>
          <p:nvPr/>
        </p:nvSpPr>
        <p:spPr>
          <a:xfrm>
            <a:off x="0" y="3500438"/>
            <a:ext cx="89455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u="none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 u="none">
                <a:latin typeface="楷体_GB2312" pitchFamily="49" charset="-122"/>
                <a:ea typeface="楷体_GB2312" pitchFamily="49" charset="-122"/>
              </a:rPr>
              <a:t>(4</a:t>
            </a: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)所有虚像都是正立的，所有实像都是倒立的。</a:t>
            </a:r>
            <a:endParaRPr lang="zh-CN" altLang="en-US" sz="2800" b="1" u="none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48" name="文本框 57347"/>
          <p:cNvSpPr txBox="1"/>
          <p:nvPr/>
        </p:nvSpPr>
        <p:spPr>
          <a:xfrm>
            <a:off x="323850" y="1412875"/>
            <a:ext cx="8020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800" b="1" u="none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(2) </a:t>
            </a:r>
            <a:r>
              <a:rPr lang="zh-CN" altLang="en-US" sz="3200" b="1" u="none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二倍焦距分大小</a:t>
            </a:r>
            <a:r>
              <a:rPr lang="zh-CN" altLang="en-US" sz="2800" b="1" u="none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57349" name="文本框 57348"/>
          <p:cNvSpPr txBox="1"/>
          <p:nvPr/>
        </p:nvSpPr>
        <p:spPr>
          <a:xfrm>
            <a:off x="395288" y="2060575"/>
            <a:ext cx="7696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u="none">
                <a:latin typeface="楷体_GB2312" pitchFamily="49" charset="-122"/>
                <a:ea typeface="楷体_GB2312" pitchFamily="49" charset="-122"/>
              </a:rPr>
              <a:t>(3</a:t>
            </a:r>
            <a:r>
              <a:rPr lang="zh-CN" altLang="en-US" sz="3200" b="1" u="none">
                <a:latin typeface="楷体_GB2312" pitchFamily="49" charset="-122"/>
                <a:ea typeface="楷体_GB2312" pitchFamily="49" charset="-122"/>
              </a:rPr>
              <a:t>)成</a:t>
            </a:r>
            <a:r>
              <a:rPr lang="zh-CN" altLang="en-US" sz="3200" b="1" u="none">
                <a:latin typeface="Arial" panose="020b0604020202020204" pitchFamily="34" charset="0"/>
                <a:ea typeface="楷体_GB2312" pitchFamily="49" charset="-122"/>
              </a:rPr>
              <a:t>实像时，物近像远像变大，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u="none">
                <a:latin typeface="Arial" panose="020b0604020202020204" pitchFamily="34" charset="0"/>
                <a:ea typeface="楷体_GB2312" pitchFamily="49" charset="-122"/>
              </a:rPr>
              <a:t>    成虚像时，物近像近像变小。</a:t>
            </a:r>
          </a:p>
        </p:txBody>
      </p:sp>
      <p:sp>
        <p:nvSpPr>
          <p:cNvPr id="57350" name="文本框 57349"/>
          <p:cNvSpPr txBox="1"/>
          <p:nvPr/>
        </p:nvSpPr>
        <p:spPr>
          <a:xfrm>
            <a:off x="323850" y="26035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 u="none">
                <a:latin typeface="Arial" panose="020b0604020202020204" pitchFamily="34" charset="0"/>
                <a:ea typeface="宋体" panose="02010600030101010101" pitchFamily="2" charset="-122"/>
              </a:rPr>
              <a:t>推论：</a:t>
            </a:r>
          </a:p>
        </p:txBody>
      </p:sp>
      <p:sp>
        <p:nvSpPr>
          <p:cNvPr id="57351" name="文本框 57350"/>
          <p:cNvSpPr txBox="1"/>
          <p:nvPr/>
        </p:nvSpPr>
        <p:spPr>
          <a:xfrm>
            <a:off x="250825" y="4221163"/>
            <a:ext cx="82819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u="none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800" b="1" u="none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800" b="1" u="none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en-US" altLang="zh-CN" sz="2800" b="1" u="none">
                <a:latin typeface="Times New Roman" panose="02020603050405020304" pitchFamily="18" charset="0"/>
                <a:ea typeface="楷体_GB2312" pitchFamily="49" charset="-122"/>
              </a:rPr>
              <a:t>u&gt;v             u&gt;2f    f&lt;v&lt;2f</a:t>
            </a:r>
          </a:p>
        </p:txBody>
      </p:sp>
      <p:sp>
        <p:nvSpPr>
          <p:cNvPr id="57353" name="文本框 57352"/>
          <p:cNvSpPr txBox="1"/>
          <p:nvPr/>
        </p:nvSpPr>
        <p:spPr>
          <a:xfrm>
            <a:off x="1114425" y="4652963"/>
            <a:ext cx="5905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 pitchFamily="18" charset="0"/>
                <a:ea typeface="楷体_GB2312" pitchFamily="49" charset="-122"/>
              </a:rPr>
              <a:t>u=v              u=2f    v=2f       </a:t>
            </a:r>
          </a:p>
        </p:txBody>
      </p:sp>
      <p:sp>
        <p:nvSpPr>
          <p:cNvPr id="57355" name="文本框 57354"/>
          <p:cNvSpPr txBox="1"/>
          <p:nvPr/>
        </p:nvSpPr>
        <p:spPr>
          <a:xfrm>
            <a:off x="1116013" y="5013325"/>
            <a:ext cx="48974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latin typeface="Times New Roman" panose="02020603050405020304" pitchFamily="18" charset="0"/>
                <a:ea typeface="楷体_GB2312" pitchFamily="49" charset="-122"/>
              </a:rPr>
              <a:t>u&lt;v              f&lt;u&lt;2f      v&gt;2f                    </a:t>
            </a:r>
          </a:p>
        </p:txBody>
      </p:sp>
      <p:sp>
        <p:nvSpPr>
          <p:cNvPr id="57356" name="左右箭头 57355"/>
          <p:cNvSpPr/>
          <p:nvPr/>
        </p:nvSpPr>
        <p:spPr>
          <a:xfrm>
            <a:off x="1979613" y="4437063"/>
            <a:ext cx="863600" cy="144462"/>
          </a:xfrm>
          <a:prstGeom prst="leftRightArrow">
            <a:avLst>
              <a:gd name="adj1" fmla="val 50000"/>
              <a:gd name="adj2" fmla="val 11956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7" name="左右箭头 57356"/>
          <p:cNvSpPr/>
          <p:nvPr/>
        </p:nvSpPr>
        <p:spPr>
          <a:xfrm>
            <a:off x="1979613" y="4868863"/>
            <a:ext cx="863600" cy="144462"/>
          </a:xfrm>
          <a:prstGeom prst="leftRightArrow">
            <a:avLst>
              <a:gd name="adj1" fmla="val 50000"/>
              <a:gd name="adj2" fmla="val 11956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8" name="左右箭头 57357"/>
          <p:cNvSpPr/>
          <p:nvPr/>
        </p:nvSpPr>
        <p:spPr>
          <a:xfrm>
            <a:off x="1979613" y="5229225"/>
            <a:ext cx="863600" cy="144463"/>
          </a:xfrm>
          <a:prstGeom prst="leftRightArrow">
            <a:avLst>
              <a:gd name="adj1" fmla="val 50000"/>
              <a:gd name="adj2" fmla="val 11956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9" name="文本框 57358"/>
          <p:cNvSpPr txBox="1"/>
          <p:nvPr/>
        </p:nvSpPr>
        <p:spPr>
          <a:xfrm>
            <a:off x="323850" y="5661025"/>
            <a:ext cx="83518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u="none"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800" b="1" u="none">
                <a:latin typeface="楷体_GB2312" pitchFamily="49" charset="-122"/>
                <a:ea typeface="楷体_GB2312" pitchFamily="49" charset="-122"/>
              </a:rPr>
              <a:t>成实像，物象间距离</a:t>
            </a:r>
            <a:r>
              <a:rPr lang="en-US" altLang="zh-CN" sz="2800" b="1" u="none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en-US" altLang="zh-CN" b="1" u="none">
                <a:latin typeface="Times New Roman" panose="02020603050405020304" pitchFamily="18" charset="0"/>
                <a:ea typeface="宋体" panose="02010600030101010101" pitchFamily="2" charset="-122"/>
              </a:rPr>
              <a:t>≥4f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1"/>
      <p:bldP spid="57348" grpId="2"/>
      <p:bldP spid="57349" grpId="3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时尚中黑简体"/>
        <a:ea typeface="时尚中黑简体"/>
        <a:cs typeface="时尚中黑简体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213</Paragraphs>
  <Slides>29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0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0</LinksUpToDate>
  <SharedDoc>0</SharedDoc>
  <HyperlinksChanged>0</HyperlinksChanged>
  <Application>Aspose.Slides for Java</Application>
  <AppVersion>17.0600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2020-11-24T15:05:12.056</cp:lastPrinted>
  <dcterms:created xsi:type="dcterms:W3CDTF">2020-11-24T15:05:12Z</dcterms:created>
  <dcterms:modified xsi:type="dcterms:W3CDTF">2020-11-24T07:05:14Z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