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1.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D1F400-182A-4632-B714-EF834E20F1B6}" type="datetimeFigureOut">
              <a:rPr lang="zh-CN" altLang="en-US" smtClean="0"/>
              <a:t>2021/1/9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6E4F9C-8FB2-4816-A6CA-8D13176AA710}" type="slidenum">
              <a:rPr lang="zh-CN" altLang="en-US" smtClean="0"/>
              <a:t>‹#›</a:t>
            </a:fld>
            <a:endParaRPr lang="zh-CN" altLang="en-US"/>
          </a:p>
        </p:txBody>
      </p:sp>
    </p:spTree>
    <p:extLst>
      <p:ext uri="{BB962C8B-B14F-4D97-AF65-F5344CB8AC3E}">
        <p14:creationId xmlns:p14="http://schemas.microsoft.com/office/powerpoint/2010/main" val="320655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9F214B43-B676-4EF9-96BD-6BF7996DCEF3}" type="slidenum">
              <a:rPr kumimoji="1" lang="en-US" altLang="zh-CN" sz="1200">
                <a:solidFill>
                  <a:srgbClr val="4F81BD"/>
                </a:solidFill>
                <a:latin typeface="Times New Roman" pitchFamily="18" charset="0"/>
              </a:rPr>
              <a:t>2</a:t>
            </a:fld>
            <a:endParaRPr kumimoji="1" lang="en-US" altLang="zh-CN" sz="1200">
              <a:solidFill>
                <a:srgbClr val="4F81BD"/>
              </a:solidFill>
              <a:latin typeface="Times New Roman" pitchFamily="18" charset="0"/>
            </a:endParaRPr>
          </a:p>
        </p:txBody>
      </p:sp>
      <p:sp>
        <p:nvSpPr>
          <p:cNvPr id="24579" name="Rectangle 2"/>
          <p:cNvSpPr>
            <a:spLocks noGrp="1" noRot="1" noChangeAspect="1" noChangeArrowheads="1" noTextEdit="1"/>
          </p:cNvSpPr>
          <p:nvPr>
            <p:ph type="sldImg"/>
          </p:nvPr>
        </p:nvSpPr>
        <p:spPr>
          <a:xfrm>
            <a:off x="1143000" y="685800"/>
            <a:ext cx="4572000" cy="3429000"/>
          </a:xfrm>
        </p:spPr>
      </p:sp>
      <p:sp>
        <p:nvSpPr>
          <p:cNvPr id="24580"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B5832551-1D05-4AB6-A22B-A89ADA6AC61B}" type="slidenum">
              <a:rPr kumimoji="1" lang="en-US" altLang="zh-CN" sz="1200">
                <a:latin typeface="Times New Roman" pitchFamily="18" charset="0"/>
              </a:rPr>
              <a:t>13</a:t>
            </a:fld>
            <a:endParaRPr kumimoji="1" lang="en-US" altLang="zh-CN" sz="1200">
              <a:latin typeface="Times New Roman" pitchFamily="18" charset="0"/>
            </a:endParaRPr>
          </a:p>
        </p:txBody>
      </p:sp>
      <p:sp>
        <p:nvSpPr>
          <p:cNvPr id="49155" name="Rectangle 2"/>
          <p:cNvSpPr>
            <a:spLocks noGrp="1" noRot="1" noChangeAspect="1" noChangeArrowheads="1" noTextEdit="1"/>
          </p:cNvSpPr>
          <p:nvPr>
            <p:ph type="sldImg"/>
          </p:nvPr>
        </p:nvSpPr>
        <p:spPr>
          <a:xfrm>
            <a:off x="1143000" y="685800"/>
            <a:ext cx="4572000" cy="3429000"/>
          </a:xfrm>
        </p:spPr>
      </p:sp>
      <p:sp>
        <p:nvSpPr>
          <p:cNvPr id="49156"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9A948F35-0DA1-49C1-8729-088E878FB59E}" type="slidenum">
              <a:rPr kumimoji="1" lang="en-US" altLang="zh-CN" sz="1200">
                <a:solidFill>
                  <a:srgbClr val="4F81BD"/>
                </a:solidFill>
                <a:latin typeface="Times New Roman" pitchFamily="18" charset="0"/>
              </a:rPr>
              <a:t>14</a:t>
            </a:fld>
            <a:endParaRPr kumimoji="1" lang="en-US" altLang="zh-CN" sz="1200">
              <a:solidFill>
                <a:srgbClr val="4F81BD"/>
              </a:solidFill>
              <a:latin typeface="Times New Roman" pitchFamily="18" charset="0"/>
            </a:endParaRPr>
          </a:p>
        </p:txBody>
      </p:sp>
      <p:sp>
        <p:nvSpPr>
          <p:cNvPr id="52227" name="Rectangle 2"/>
          <p:cNvSpPr>
            <a:spLocks noGrp="1" noRot="1" noChangeAspect="1" noChangeArrowheads="1" noTextEdit="1"/>
          </p:cNvSpPr>
          <p:nvPr>
            <p:ph type="sldImg"/>
          </p:nvPr>
        </p:nvSpPr>
        <p:spPr>
          <a:xfrm>
            <a:off x="1143000" y="685800"/>
            <a:ext cx="4572000" cy="3429000"/>
          </a:xfrm>
        </p:spPr>
      </p:sp>
      <p:sp>
        <p:nvSpPr>
          <p:cNvPr id="52228"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45CA0C2A-2B65-49E3-89D2-94085BB34359}" type="slidenum">
              <a:rPr kumimoji="1" lang="en-US" altLang="zh-CN" sz="1200">
                <a:latin typeface="Times New Roman" pitchFamily="18" charset="0"/>
              </a:rPr>
              <a:t>15</a:t>
            </a:fld>
            <a:endParaRPr kumimoji="1" lang="en-US" altLang="zh-CN" sz="1200">
              <a:latin typeface="Times New Roman" pitchFamily="18" charset="0"/>
            </a:endParaRPr>
          </a:p>
        </p:txBody>
      </p:sp>
      <p:sp>
        <p:nvSpPr>
          <p:cNvPr id="54275" name="Rectangle 2"/>
          <p:cNvSpPr>
            <a:spLocks noGrp="1" noRot="1" noChangeAspect="1" noChangeArrowheads="1" noTextEdit="1"/>
          </p:cNvSpPr>
          <p:nvPr>
            <p:ph type="sldImg"/>
          </p:nvPr>
        </p:nvSpPr>
        <p:spPr>
          <a:xfrm>
            <a:off x="1143000" y="685800"/>
            <a:ext cx="4572000" cy="3429000"/>
          </a:xfrm>
        </p:spPr>
      </p:sp>
      <p:sp>
        <p:nvSpPr>
          <p:cNvPr id="54276"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E8F2D7D9-5954-47F4-B0AC-7C30411E6A75}" type="slidenum">
              <a:rPr kumimoji="1" lang="en-US" altLang="zh-CN" sz="1200">
                <a:latin typeface="Times New Roman" pitchFamily="18" charset="0"/>
              </a:rPr>
              <a:t>16</a:t>
            </a:fld>
            <a:endParaRPr kumimoji="1" lang="en-US" altLang="zh-CN" sz="1200">
              <a:latin typeface="Times New Roman" pitchFamily="18" charset="0"/>
            </a:endParaRPr>
          </a:p>
        </p:txBody>
      </p:sp>
      <p:sp>
        <p:nvSpPr>
          <p:cNvPr id="56323" name="Rectangle 2"/>
          <p:cNvSpPr>
            <a:spLocks noGrp="1" noRot="1" noChangeAspect="1" noChangeArrowheads="1" noTextEdit="1"/>
          </p:cNvSpPr>
          <p:nvPr>
            <p:ph type="sldImg"/>
          </p:nvPr>
        </p:nvSpPr>
        <p:spPr>
          <a:xfrm>
            <a:off x="1143000" y="685800"/>
            <a:ext cx="4572000" cy="3429000"/>
          </a:xfrm>
        </p:spPr>
      </p:sp>
      <p:sp>
        <p:nvSpPr>
          <p:cNvPr id="56324"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088A2E3B-CF1A-4D8D-8052-BB42C2A34D8A}" type="slidenum">
              <a:rPr kumimoji="1" lang="en-US" altLang="zh-CN" sz="1200">
                <a:latin typeface="Times New Roman" pitchFamily="18" charset="0"/>
              </a:rPr>
              <a:t>17</a:t>
            </a:fld>
            <a:endParaRPr kumimoji="1" lang="en-US" altLang="zh-CN" sz="1200">
              <a:latin typeface="Times New Roman" pitchFamily="18" charset="0"/>
            </a:endParaRPr>
          </a:p>
        </p:txBody>
      </p:sp>
      <p:sp>
        <p:nvSpPr>
          <p:cNvPr id="58371" name="Rectangle 2"/>
          <p:cNvSpPr>
            <a:spLocks noGrp="1" noRot="1" noChangeAspect="1" noChangeArrowheads="1" noTextEdit="1"/>
          </p:cNvSpPr>
          <p:nvPr>
            <p:ph type="sldImg"/>
          </p:nvPr>
        </p:nvSpPr>
        <p:spPr>
          <a:xfrm>
            <a:off x="1143000" y="685800"/>
            <a:ext cx="4572000" cy="3429000"/>
          </a:xfrm>
        </p:spPr>
      </p:sp>
      <p:sp>
        <p:nvSpPr>
          <p:cNvPr id="58372"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2467AC88-7DC2-4529-AC0C-471CCC6570F8}" type="slidenum">
              <a:rPr kumimoji="1" lang="en-US" altLang="zh-CN" sz="1200">
                <a:latin typeface="Times New Roman" pitchFamily="18" charset="0"/>
              </a:rPr>
              <a:t>19</a:t>
            </a:fld>
            <a:endParaRPr kumimoji="1" lang="en-US" altLang="zh-CN" sz="1200">
              <a:latin typeface="Times New Roman" pitchFamily="18" charset="0"/>
            </a:endParaRPr>
          </a:p>
        </p:txBody>
      </p:sp>
      <p:sp>
        <p:nvSpPr>
          <p:cNvPr id="61443" name="Rectangle 2"/>
          <p:cNvSpPr>
            <a:spLocks noGrp="1" noRot="1" noChangeAspect="1" noChangeArrowheads="1" noTextEdit="1"/>
          </p:cNvSpPr>
          <p:nvPr>
            <p:ph type="sldImg"/>
          </p:nvPr>
        </p:nvSpPr>
        <p:spPr>
          <a:xfrm>
            <a:off x="1143000" y="685800"/>
            <a:ext cx="4572000" cy="3429000"/>
          </a:xfrm>
        </p:spPr>
      </p:sp>
      <p:sp>
        <p:nvSpPr>
          <p:cNvPr id="61444"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5D3A93A8-A2CE-464F-AA71-E235FE401992}" type="slidenum">
              <a:rPr kumimoji="1" lang="en-US" altLang="zh-CN" sz="1200">
                <a:latin typeface="Times New Roman" pitchFamily="18" charset="0"/>
              </a:rPr>
              <a:t>20</a:t>
            </a:fld>
            <a:endParaRPr kumimoji="1" lang="en-US" altLang="zh-CN" sz="1200">
              <a:latin typeface="Times New Roman" pitchFamily="18" charset="0"/>
            </a:endParaRPr>
          </a:p>
        </p:txBody>
      </p:sp>
      <p:sp>
        <p:nvSpPr>
          <p:cNvPr id="63491" name="Rectangle 2"/>
          <p:cNvSpPr>
            <a:spLocks noGrp="1" noRot="1" noChangeAspect="1" noChangeArrowheads="1" noTextEdit="1"/>
          </p:cNvSpPr>
          <p:nvPr>
            <p:ph type="sldImg"/>
          </p:nvPr>
        </p:nvSpPr>
        <p:spPr>
          <a:xfrm>
            <a:off x="1143000" y="685800"/>
            <a:ext cx="4572000" cy="3429000"/>
          </a:xfrm>
        </p:spPr>
      </p:sp>
      <p:sp>
        <p:nvSpPr>
          <p:cNvPr id="63492"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249A4526-F9DF-47F9-97D4-E84F3718C24A}" type="slidenum">
              <a:rPr kumimoji="1" lang="en-US" altLang="zh-CN" sz="1200">
                <a:latin typeface="Times New Roman" pitchFamily="18" charset="0"/>
              </a:rPr>
              <a:t>21</a:t>
            </a:fld>
            <a:endParaRPr kumimoji="1" lang="en-US" altLang="zh-CN" sz="1200">
              <a:latin typeface="Times New Roman" pitchFamily="18" charset="0"/>
            </a:endParaRPr>
          </a:p>
        </p:txBody>
      </p:sp>
      <p:sp>
        <p:nvSpPr>
          <p:cNvPr id="65539" name="Rectangle 2"/>
          <p:cNvSpPr>
            <a:spLocks noGrp="1" noRot="1" noChangeAspect="1" noChangeArrowheads="1" noTextEdit="1"/>
          </p:cNvSpPr>
          <p:nvPr>
            <p:ph type="sldImg"/>
          </p:nvPr>
        </p:nvSpPr>
        <p:spPr>
          <a:xfrm>
            <a:off x="1143000" y="685800"/>
            <a:ext cx="4572000" cy="3429000"/>
          </a:xfrm>
        </p:spPr>
      </p:sp>
      <p:sp>
        <p:nvSpPr>
          <p:cNvPr id="65540"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3EE960AF-9A74-445E-A437-CDA531D721E2}" type="slidenum">
              <a:rPr kumimoji="1" lang="en-US" altLang="zh-CN" sz="1200">
                <a:latin typeface="Times New Roman" pitchFamily="18" charset="0"/>
              </a:rPr>
              <a:t>22</a:t>
            </a:fld>
            <a:endParaRPr kumimoji="1" lang="en-US" altLang="zh-CN" sz="1200">
              <a:latin typeface="Times New Roman" pitchFamily="18" charset="0"/>
            </a:endParaRPr>
          </a:p>
        </p:txBody>
      </p:sp>
      <p:sp>
        <p:nvSpPr>
          <p:cNvPr id="69635" name="Rectangle 2"/>
          <p:cNvSpPr>
            <a:spLocks noGrp="1" noRot="1" noChangeAspect="1" noChangeArrowheads="1" noTextEdit="1"/>
          </p:cNvSpPr>
          <p:nvPr>
            <p:ph type="sldImg"/>
          </p:nvPr>
        </p:nvSpPr>
        <p:spPr>
          <a:xfrm>
            <a:off x="1143000" y="685800"/>
            <a:ext cx="4572000" cy="3429000"/>
          </a:xfrm>
        </p:spPr>
      </p:sp>
      <p:sp>
        <p:nvSpPr>
          <p:cNvPr id="69636"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2C926066-B21E-4351-95C1-F7749B57A1A9}" type="slidenum">
              <a:rPr kumimoji="1" lang="en-US" altLang="zh-CN" sz="1200">
                <a:latin typeface="Times New Roman" pitchFamily="18" charset="0"/>
              </a:rPr>
              <a:t>23</a:t>
            </a:fld>
            <a:endParaRPr kumimoji="1" lang="en-US" altLang="zh-CN" sz="1200">
              <a:latin typeface="Times New Roman" pitchFamily="18" charset="0"/>
            </a:endParaRPr>
          </a:p>
        </p:txBody>
      </p:sp>
      <p:sp>
        <p:nvSpPr>
          <p:cNvPr id="71683" name="Rectangle 2"/>
          <p:cNvSpPr>
            <a:spLocks noGrp="1" noRot="1" noChangeAspect="1" noChangeArrowheads="1" noTextEdit="1"/>
          </p:cNvSpPr>
          <p:nvPr>
            <p:ph type="sldImg"/>
          </p:nvPr>
        </p:nvSpPr>
        <p:spPr>
          <a:xfrm>
            <a:off x="1143000" y="685800"/>
            <a:ext cx="4572000" cy="3429000"/>
          </a:xfrm>
        </p:spPr>
      </p:sp>
      <p:sp>
        <p:nvSpPr>
          <p:cNvPr id="71684"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995FA7CD-B6E8-4549-B765-C35C2D2F6CC7}" type="slidenum">
              <a:rPr kumimoji="1" lang="en-US" altLang="zh-CN" sz="1200">
                <a:latin typeface="Times New Roman" pitchFamily="18" charset="0"/>
              </a:rPr>
              <a:t>3</a:t>
            </a:fld>
            <a:endParaRPr kumimoji="1" lang="en-US" altLang="zh-CN" sz="1200">
              <a:latin typeface="Times New Roman" pitchFamily="18" charset="0"/>
            </a:endParaRPr>
          </a:p>
        </p:txBody>
      </p:sp>
      <p:sp>
        <p:nvSpPr>
          <p:cNvPr id="28675" name="Rectangle 2"/>
          <p:cNvSpPr>
            <a:spLocks noGrp="1" noRot="1" noChangeAspect="1" noChangeArrowheads="1" noTextEdit="1"/>
          </p:cNvSpPr>
          <p:nvPr>
            <p:ph type="sldImg"/>
          </p:nvPr>
        </p:nvSpPr>
        <p:spPr>
          <a:xfrm>
            <a:off x="1143000" y="685800"/>
            <a:ext cx="4572000" cy="3429000"/>
          </a:xfrm>
        </p:spPr>
      </p:sp>
      <p:sp>
        <p:nvSpPr>
          <p:cNvPr id="28676"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EBC7FAC6-29E0-4223-86A3-73341BBB4ED1}" type="slidenum">
              <a:rPr kumimoji="1" lang="en-US" altLang="zh-CN" sz="1200">
                <a:latin typeface="Times New Roman" pitchFamily="18" charset="0"/>
              </a:rPr>
              <a:t>24</a:t>
            </a:fld>
            <a:endParaRPr kumimoji="1" lang="en-US" altLang="zh-CN" sz="1200">
              <a:latin typeface="Times New Roman" pitchFamily="18" charset="0"/>
            </a:endParaRPr>
          </a:p>
        </p:txBody>
      </p:sp>
      <p:sp>
        <p:nvSpPr>
          <p:cNvPr id="26627" name="Rectangle 2"/>
          <p:cNvSpPr>
            <a:spLocks noGrp="1" noRot="1" noChangeAspect="1" noChangeArrowheads="1" noTextEdit="1"/>
          </p:cNvSpPr>
          <p:nvPr>
            <p:ph type="sldImg"/>
          </p:nvPr>
        </p:nvSpPr>
        <p:spPr>
          <a:xfrm>
            <a:off x="1143000" y="685800"/>
            <a:ext cx="4572000" cy="3429000"/>
          </a:xfrm>
        </p:spPr>
      </p:sp>
      <p:sp>
        <p:nvSpPr>
          <p:cNvPr id="26628"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3D872FA9-8112-48B6-85E5-6C8231398620}" type="slidenum">
              <a:rPr kumimoji="1" lang="en-US" altLang="zh-CN" sz="1200">
                <a:latin typeface="Times New Roman" pitchFamily="18" charset="0"/>
              </a:rPr>
              <a:t>25</a:t>
            </a:fld>
            <a:endParaRPr kumimoji="1" lang="en-US" altLang="zh-CN" sz="1200">
              <a:latin typeface="Times New Roman" pitchFamily="18" charset="0"/>
            </a:endParaRPr>
          </a:p>
        </p:txBody>
      </p:sp>
      <p:sp>
        <p:nvSpPr>
          <p:cNvPr id="77827" name="Rectangle 2"/>
          <p:cNvSpPr>
            <a:spLocks noGrp="1" noRot="1" noChangeAspect="1" noChangeArrowheads="1" noTextEdit="1"/>
          </p:cNvSpPr>
          <p:nvPr>
            <p:ph type="sldImg"/>
          </p:nvPr>
        </p:nvSpPr>
        <p:spPr>
          <a:xfrm>
            <a:off x="1143000" y="685800"/>
            <a:ext cx="4572000" cy="3429000"/>
          </a:xfrm>
        </p:spPr>
      </p:sp>
      <p:sp>
        <p:nvSpPr>
          <p:cNvPr id="77828"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0D74D95D-F0B0-4D9A-8FB3-1C8BA14EB4B1}" type="slidenum">
              <a:rPr kumimoji="1" lang="en-US" altLang="zh-CN" sz="1200">
                <a:latin typeface="Times New Roman" pitchFamily="18" charset="0"/>
              </a:rPr>
              <a:t>4</a:t>
            </a:fld>
            <a:endParaRPr kumimoji="1" lang="en-US" altLang="zh-CN" sz="1200">
              <a:latin typeface="Times New Roman" pitchFamily="18" charset="0"/>
            </a:endParaRPr>
          </a:p>
        </p:txBody>
      </p:sp>
      <p:sp>
        <p:nvSpPr>
          <p:cNvPr id="30723" name="Rectangle 2"/>
          <p:cNvSpPr>
            <a:spLocks noGrp="1" noRot="1" noChangeAspect="1" noChangeArrowheads="1" noTextEdit="1"/>
          </p:cNvSpPr>
          <p:nvPr>
            <p:ph type="sldImg"/>
          </p:nvPr>
        </p:nvSpPr>
        <p:spPr>
          <a:xfrm>
            <a:off x="1143000" y="685800"/>
            <a:ext cx="4572000" cy="3429000"/>
          </a:xfrm>
        </p:spPr>
      </p:sp>
      <p:sp>
        <p:nvSpPr>
          <p:cNvPr id="30724"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34609DD1-2CCE-421B-A533-5D8A478B4B61}" type="slidenum">
              <a:rPr kumimoji="1" lang="en-US" altLang="zh-CN" sz="1200">
                <a:latin typeface="Times New Roman" pitchFamily="18" charset="0"/>
              </a:rPr>
              <a:t>5</a:t>
            </a:fld>
            <a:endParaRPr kumimoji="1" lang="en-US" altLang="zh-CN" sz="1200">
              <a:latin typeface="Times New Roman" pitchFamily="18" charset="0"/>
            </a:endParaRPr>
          </a:p>
        </p:txBody>
      </p:sp>
      <p:sp>
        <p:nvSpPr>
          <p:cNvPr id="32771" name="Rectangle 2"/>
          <p:cNvSpPr>
            <a:spLocks noGrp="1" noRot="1" noChangeAspect="1" noChangeArrowheads="1" noTextEdit="1"/>
          </p:cNvSpPr>
          <p:nvPr>
            <p:ph type="sldImg"/>
          </p:nvPr>
        </p:nvSpPr>
        <p:spPr>
          <a:xfrm>
            <a:off x="1143000" y="685800"/>
            <a:ext cx="4572000" cy="3429000"/>
          </a:xfrm>
        </p:spPr>
      </p:sp>
      <p:sp>
        <p:nvSpPr>
          <p:cNvPr id="32772"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AC019BBE-8C57-42D8-AF4F-057D4143D36D}" type="slidenum">
              <a:rPr kumimoji="1" lang="en-US" altLang="zh-CN" sz="1200">
                <a:latin typeface="Times New Roman" pitchFamily="18" charset="0"/>
              </a:rPr>
              <a:t>6</a:t>
            </a:fld>
            <a:endParaRPr kumimoji="1" lang="en-US" altLang="zh-CN" sz="1200">
              <a:latin typeface="Times New Roman" pitchFamily="18" charset="0"/>
            </a:endParaRPr>
          </a:p>
        </p:txBody>
      </p:sp>
      <p:sp>
        <p:nvSpPr>
          <p:cNvPr id="34819" name="Rectangle 2"/>
          <p:cNvSpPr>
            <a:spLocks noGrp="1" noRot="1" noChangeAspect="1" noChangeArrowheads="1" noTextEdit="1"/>
          </p:cNvSpPr>
          <p:nvPr>
            <p:ph type="sldImg"/>
          </p:nvPr>
        </p:nvSpPr>
        <p:spPr>
          <a:xfrm>
            <a:off x="1143000" y="685800"/>
            <a:ext cx="4572000" cy="3429000"/>
          </a:xfrm>
        </p:spPr>
      </p:sp>
      <p:sp>
        <p:nvSpPr>
          <p:cNvPr id="34820"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25C08EE8-4BCE-43D6-A977-C5BCEA975509}" type="slidenum">
              <a:rPr kumimoji="1" lang="en-US" altLang="zh-CN" sz="1200">
                <a:latin typeface="Times New Roman" pitchFamily="18" charset="0"/>
              </a:rPr>
              <a:t>7</a:t>
            </a:fld>
            <a:endParaRPr kumimoji="1" lang="en-US" altLang="zh-CN" sz="1200">
              <a:latin typeface="Times New Roman" pitchFamily="18" charset="0"/>
            </a:endParaRPr>
          </a:p>
        </p:txBody>
      </p:sp>
      <p:sp>
        <p:nvSpPr>
          <p:cNvPr id="36867" name="Rectangle 2"/>
          <p:cNvSpPr>
            <a:spLocks noGrp="1" noRot="1" noChangeAspect="1" noChangeArrowheads="1" noTextEdit="1"/>
          </p:cNvSpPr>
          <p:nvPr>
            <p:ph type="sldImg"/>
          </p:nvPr>
        </p:nvSpPr>
        <p:spPr>
          <a:xfrm>
            <a:off x="1143000" y="685800"/>
            <a:ext cx="4572000" cy="3429000"/>
          </a:xfrm>
        </p:spPr>
      </p:sp>
      <p:sp>
        <p:nvSpPr>
          <p:cNvPr id="36868"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FE41B640-CC19-4878-81DF-327F403D5E2F}" type="slidenum">
              <a:rPr kumimoji="1" lang="en-US" altLang="zh-CN" sz="1200">
                <a:latin typeface="Times New Roman" pitchFamily="18" charset="0"/>
              </a:rPr>
              <a:t>8</a:t>
            </a:fld>
            <a:endParaRPr kumimoji="1" lang="en-US" altLang="zh-CN" sz="1200">
              <a:latin typeface="Times New Roman" pitchFamily="18" charset="0"/>
            </a:endParaRPr>
          </a:p>
        </p:txBody>
      </p:sp>
      <p:sp>
        <p:nvSpPr>
          <p:cNvPr id="40963" name="Rectangle 2"/>
          <p:cNvSpPr>
            <a:spLocks noGrp="1" noRot="1" noChangeAspect="1" noChangeArrowheads="1" noTextEdit="1"/>
          </p:cNvSpPr>
          <p:nvPr>
            <p:ph type="sldImg"/>
          </p:nvPr>
        </p:nvSpPr>
        <p:spPr>
          <a:xfrm>
            <a:off x="1143000" y="685800"/>
            <a:ext cx="4572000" cy="3429000"/>
          </a:xfrm>
        </p:spPr>
      </p:sp>
      <p:sp>
        <p:nvSpPr>
          <p:cNvPr id="40964"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CA4580E4-FBC2-477C-9A9D-B3C142A52196}" type="slidenum">
              <a:rPr kumimoji="1" lang="en-US" altLang="zh-CN" sz="1200">
                <a:solidFill>
                  <a:srgbClr val="4F81BD"/>
                </a:solidFill>
                <a:latin typeface="Times New Roman" pitchFamily="18" charset="0"/>
              </a:rPr>
              <a:t>9</a:t>
            </a:fld>
            <a:endParaRPr kumimoji="1" lang="en-US" altLang="zh-CN" sz="1200">
              <a:solidFill>
                <a:srgbClr val="4F81BD"/>
              </a:solidFill>
              <a:latin typeface="Times New Roman" pitchFamily="18" charset="0"/>
            </a:endParaRPr>
          </a:p>
        </p:txBody>
      </p:sp>
      <p:sp>
        <p:nvSpPr>
          <p:cNvPr id="43011" name="Rectangle 2"/>
          <p:cNvSpPr>
            <a:spLocks noGrp="1" noRot="1" noChangeAspect="1" noChangeArrowheads="1" noTextEdit="1"/>
          </p:cNvSpPr>
          <p:nvPr>
            <p:ph type="sldImg"/>
          </p:nvPr>
        </p:nvSpPr>
        <p:spPr>
          <a:xfrm>
            <a:off x="1143000" y="685800"/>
            <a:ext cx="4572000" cy="3429000"/>
          </a:xfrm>
        </p:spPr>
      </p:sp>
      <p:sp>
        <p:nvSpPr>
          <p:cNvPr id="43012"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w="9525">
            <a:noFill/>
            <a:miter lim="800000"/>
          </a:ln>
          <a:effectLst/>
        </p:spPr>
        <p:txBody>
          <a:bodyPr anchor="b"/>
          <a:lstStyle/>
          <a:p>
            <a:pPr algn="r"/>
            <a:fld id="{510A1972-CEF3-4765-B58A-28C7487ADA55}" type="slidenum">
              <a:rPr kumimoji="1" lang="en-US" altLang="zh-CN" sz="1200">
                <a:latin typeface="Times New Roman" pitchFamily="18" charset="0"/>
              </a:rPr>
              <a:t>12</a:t>
            </a:fld>
            <a:endParaRPr kumimoji="1" lang="en-US" altLang="zh-CN" sz="1200">
              <a:latin typeface="Times New Roman" pitchFamily="18" charset="0"/>
            </a:endParaRPr>
          </a:p>
        </p:txBody>
      </p:sp>
      <p:sp>
        <p:nvSpPr>
          <p:cNvPr id="47107" name="Rectangle 2"/>
          <p:cNvSpPr>
            <a:spLocks noGrp="1" noRot="1" noChangeAspect="1" noChangeArrowheads="1" noTextEdit="1"/>
          </p:cNvSpPr>
          <p:nvPr>
            <p:ph type="sldImg"/>
          </p:nvPr>
        </p:nvSpPr>
        <p:spPr>
          <a:xfrm>
            <a:off x="1143000" y="685800"/>
            <a:ext cx="4572000" cy="3429000"/>
          </a:xfrm>
        </p:spPr>
      </p:sp>
      <p:sp>
        <p:nvSpPr>
          <p:cNvPr id="47108" name="Rectangle 3"/>
          <p:cNvSpPr>
            <a:spLocks noGrp="1" noChangeArrowheads="1"/>
          </p:cNvSpPr>
          <p:nvPr>
            <p:ph type="body" idx="1"/>
          </p:nvPr>
        </p:nvSpPr>
        <p:spPr>
          <a:noFill/>
        </p:spPr>
        <p:txBody>
          <a:bodyPr/>
          <a:lstStyle/>
          <a:p>
            <a:pPr eaLnBrk="1" hangingPunct="1"/>
            <a:r>
              <a:rPr lang="zh-CN" altLang="en-US" smtClean="0"/>
              <a:t>余杭科学网</a:t>
            </a:r>
            <a:r>
              <a:rPr lang="en-US" altLang="zh-CN" smtClean="0"/>
              <a:t>http://yhkx.vicp.cc</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2021/1/9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0"/>
          <p:cNvSpPr txBox="1">
            <a:spLocks noChangeArrowheads="1"/>
          </p:cNvSpPr>
          <p:nvPr/>
        </p:nvSpPr>
        <p:spPr bwMode="auto">
          <a:xfrm>
            <a:off x="2843808" y="3212976"/>
            <a:ext cx="4114800" cy="914400"/>
          </a:xfrm>
          <a:prstGeom prst="rect">
            <a:avLst/>
          </a:prstGeom>
          <a:noFill/>
          <a:ln w="9525">
            <a:noFill/>
            <a:miter lim="800000"/>
          </a:ln>
          <a:effectLst/>
        </p:spPr>
        <p:txBody>
          <a:bodyPr>
            <a:spAutoFit/>
          </a:bodyPr>
          <a:lstStyle/>
          <a:p>
            <a:pPr>
              <a:spcBef>
                <a:spcPct val="50000"/>
              </a:spcBef>
            </a:pPr>
            <a:r>
              <a:rPr kumimoji="1" lang="zh-CN" altLang="en-US" sz="5400" b="1" dirty="0">
                <a:gradFill>
                  <a:gsLst>
                    <a:gs pos="0">
                      <a:srgbClr val="007BD3"/>
                    </a:gs>
                    <a:gs pos="100000">
                      <a:srgbClr val="034373"/>
                    </a:gs>
                  </a:gsLst>
                  <a:lin scaled="0"/>
                </a:gradFill>
                <a:latin typeface="Times New Roman" pitchFamily="18" charset="0"/>
              </a:rPr>
              <a:t>（复习课）</a:t>
            </a:r>
          </a:p>
        </p:txBody>
      </p:sp>
      <p:sp>
        <p:nvSpPr>
          <p:cNvPr id="17411" name="标题 1"/>
          <p:cNvSpPr/>
          <p:nvPr/>
        </p:nvSpPr>
        <p:spPr bwMode="auto">
          <a:xfrm>
            <a:off x="827088" y="1629834"/>
            <a:ext cx="7848600" cy="1327151"/>
          </a:xfrm>
          <a:prstGeom prst="rect">
            <a:avLst/>
          </a:prstGeom>
          <a:noFill/>
          <a:ln w="9525">
            <a:noFill/>
            <a:miter lim="800000"/>
          </a:ln>
        </p:spPr>
        <p:txBody>
          <a:bodyPr anchor="ctr"/>
          <a:lstStyle/>
          <a:p>
            <a:pPr algn="ctr"/>
            <a:r>
              <a:rPr kumimoji="1" lang="zh-CN" altLang="en-US" sz="7200" b="1" dirty="0">
                <a:solidFill>
                  <a:srgbClr val="3333FF"/>
                </a:solidFill>
                <a:latin typeface="Times New Roman" pitchFamily="18" charset="0"/>
              </a:rPr>
              <a:t>第三</a:t>
            </a:r>
            <a:r>
              <a:rPr kumimoji="1" lang="zh-CN" altLang="en-US" sz="7200" b="1" dirty="0" smtClean="0">
                <a:solidFill>
                  <a:srgbClr val="3333FF"/>
                </a:solidFill>
                <a:latin typeface="Times New Roman" pitchFamily="18" charset="0"/>
              </a:rPr>
              <a:t>章 物</a:t>
            </a:r>
            <a:r>
              <a:rPr kumimoji="1" lang="zh-CN" altLang="en-US" sz="7200" b="1" dirty="0">
                <a:solidFill>
                  <a:srgbClr val="3333FF"/>
                </a:solidFill>
                <a:latin typeface="Times New Roman" pitchFamily="18" charset="0"/>
              </a:rPr>
              <a:t>态变化</a:t>
            </a:r>
          </a:p>
        </p:txBody>
      </p:sp>
    </p:spTree>
    <p:extLst>
      <p:ext uri="{BB962C8B-B14F-4D97-AF65-F5344CB8AC3E}">
        <p14:creationId xmlns:p14="http://schemas.microsoft.com/office/powerpoint/2010/main" val="42209272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Text Box 3"/>
          <p:cNvSpPr txBox="1">
            <a:spLocks noChangeArrowheads="1"/>
          </p:cNvSpPr>
          <p:nvPr/>
        </p:nvSpPr>
        <p:spPr bwMode="auto">
          <a:xfrm>
            <a:off x="1116014" y="257811"/>
            <a:ext cx="5832475" cy="641349"/>
          </a:xfrm>
          <a:prstGeom prst="rect">
            <a:avLst/>
          </a:prstGeom>
          <a:noFill/>
          <a:ln w="9525">
            <a:noFill/>
            <a:miter lim="800000"/>
          </a:ln>
          <a:effectLst/>
        </p:spPr>
        <p:txBody>
          <a:bodyPr>
            <a:spAutoFit/>
          </a:bodyPr>
          <a:lstStyle/>
          <a:p>
            <a:pPr>
              <a:spcBef>
                <a:spcPct val="50000"/>
              </a:spcBef>
            </a:pPr>
            <a:r>
              <a:rPr lang="zh-CN" altLang="en-US" sz="3600" b="1">
                <a:solidFill>
                  <a:srgbClr val="FF0000"/>
                </a:solidFill>
              </a:rPr>
              <a:t>晶体的熔化，凝固比较</a:t>
            </a:r>
          </a:p>
        </p:txBody>
      </p:sp>
      <p:sp>
        <p:nvSpPr>
          <p:cNvPr id="28676" name="Oval 4"/>
          <p:cNvSpPr>
            <a:spLocks noChangeArrowheads="1"/>
          </p:cNvSpPr>
          <p:nvPr/>
        </p:nvSpPr>
        <p:spPr bwMode="auto">
          <a:xfrm>
            <a:off x="1" y="2205567"/>
            <a:ext cx="1152525" cy="2592917"/>
          </a:xfrm>
          <a:prstGeom prst="ellipse">
            <a:avLst/>
          </a:prstGeom>
          <a:solidFill>
            <a:schemeClr val="accent1"/>
          </a:solidFill>
          <a:ln w="9525">
            <a:solidFill>
              <a:schemeClr val="tx1"/>
            </a:solidFill>
            <a:round/>
          </a:ln>
          <a:effectLst/>
        </p:spPr>
        <p:txBody>
          <a:bodyPr wrap="none" anchor="ctr"/>
          <a:lstStyle/>
          <a:p>
            <a:endParaRPr lang="zh-CN" altLang="en-US" b="1">
              <a:solidFill>
                <a:srgbClr val="FF00FF"/>
              </a:solidFill>
            </a:endParaRPr>
          </a:p>
        </p:txBody>
      </p:sp>
      <p:sp>
        <p:nvSpPr>
          <p:cNvPr id="28677" name="Text Box 5"/>
          <p:cNvSpPr txBox="1">
            <a:spLocks noChangeArrowheads="1"/>
          </p:cNvSpPr>
          <p:nvPr/>
        </p:nvSpPr>
        <p:spPr bwMode="auto">
          <a:xfrm>
            <a:off x="179388" y="2997200"/>
            <a:ext cx="863600" cy="518584"/>
          </a:xfrm>
          <a:prstGeom prst="rect">
            <a:avLst/>
          </a:prstGeom>
          <a:noFill/>
          <a:ln w="9525">
            <a:noFill/>
            <a:miter lim="800000"/>
          </a:ln>
          <a:effectLst/>
        </p:spPr>
        <p:txBody>
          <a:bodyPr>
            <a:spAutoFit/>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冰</a:t>
            </a:r>
            <a:r>
              <a:rPr lang="zh-CN" altLang="en-US" sz="2800" b="1">
                <a:solidFill>
                  <a:srgbClr val="FF3300"/>
                </a:solidFill>
              </a:rPr>
              <a:t> </a:t>
            </a:r>
          </a:p>
        </p:txBody>
      </p:sp>
      <p:sp>
        <p:nvSpPr>
          <p:cNvPr id="28678" name="Text Box 6"/>
          <p:cNvSpPr txBox="1">
            <a:spLocks noChangeArrowheads="1"/>
          </p:cNvSpPr>
          <p:nvPr/>
        </p:nvSpPr>
        <p:spPr bwMode="auto">
          <a:xfrm>
            <a:off x="179388" y="3429000"/>
            <a:ext cx="1008062" cy="518584"/>
          </a:xfrm>
          <a:prstGeom prst="rect">
            <a:avLst/>
          </a:prstGeom>
          <a:noFill/>
          <a:ln w="9525">
            <a:noFill/>
            <a:miter lim="800000"/>
          </a:ln>
          <a:effectLst/>
        </p:spPr>
        <p:txBody>
          <a:bodyPr>
            <a:spAutoFit/>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石英</a:t>
            </a:r>
          </a:p>
        </p:txBody>
      </p:sp>
      <p:sp>
        <p:nvSpPr>
          <p:cNvPr id="28679" name="Text Box 7"/>
          <p:cNvSpPr txBox="1">
            <a:spLocks noChangeArrowheads="1"/>
          </p:cNvSpPr>
          <p:nvPr/>
        </p:nvSpPr>
        <p:spPr bwMode="auto">
          <a:xfrm>
            <a:off x="179388" y="3934884"/>
            <a:ext cx="1008062" cy="518583"/>
          </a:xfrm>
          <a:prstGeom prst="rect">
            <a:avLst/>
          </a:prstGeom>
          <a:noFill/>
          <a:ln w="9525">
            <a:noFill/>
            <a:miter lim="800000"/>
          </a:ln>
          <a:effectLst/>
        </p:spPr>
        <p:txBody>
          <a:bodyPr>
            <a:spAutoFit/>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金属</a:t>
            </a:r>
          </a:p>
        </p:txBody>
      </p:sp>
      <p:sp>
        <p:nvSpPr>
          <p:cNvPr id="28680" name="AutoShape 8"/>
          <p:cNvSpPr>
            <a:spLocks noChangeArrowheads="1"/>
          </p:cNvSpPr>
          <p:nvPr/>
        </p:nvSpPr>
        <p:spPr bwMode="auto">
          <a:xfrm>
            <a:off x="1116014" y="3141134"/>
            <a:ext cx="217487" cy="649817"/>
          </a:xfrm>
          <a:prstGeom prst="rightArrow">
            <a:avLst>
              <a:gd name="adj1" fmla="val 50000"/>
              <a:gd name="adj2" fmla="val 25000"/>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681" name="Oval 9"/>
          <p:cNvSpPr>
            <a:spLocks noChangeArrowheads="1"/>
          </p:cNvSpPr>
          <p:nvPr/>
        </p:nvSpPr>
        <p:spPr bwMode="auto">
          <a:xfrm flipV="1">
            <a:off x="1331914" y="3069167"/>
            <a:ext cx="503237" cy="1007533"/>
          </a:xfrm>
          <a:prstGeom prst="ellipse">
            <a:avLst/>
          </a:prstGeom>
          <a:solidFill>
            <a:schemeClr val="accent1"/>
          </a:solidFill>
          <a:ln w="9525">
            <a:solidFill>
              <a:schemeClr val="tx1"/>
            </a:solidFill>
            <a:round/>
          </a:ln>
          <a:effectLst/>
        </p:spPr>
        <p:txBody>
          <a:bodyPr wrap="none" anchor="ctr"/>
          <a:lstStyle/>
          <a:p>
            <a:endParaRPr lang="zh-CN" altLang="en-US" b="1">
              <a:solidFill>
                <a:srgbClr val="FF00FF"/>
              </a:solidFill>
            </a:endParaRPr>
          </a:p>
        </p:txBody>
      </p:sp>
      <p:sp>
        <p:nvSpPr>
          <p:cNvPr id="28682" name="Text Box 10"/>
          <p:cNvSpPr txBox="1">
            <a:spLocks noChangeArrowheads="1"/>
          </p:cNvSpPr>
          <p:nvPr/>
        </p:nvSpPr>
        <p:spPr bwMode="auto">
          <a:xfrm>
            <a:off x="1292623" y="3141134"/>
            <a:ext cx="615553" cy="1225551"/>
          </a:xfrm>
          <a:prstGeom prst="rect">
            <a:avLst/>
          </a:prstGeom>
          <a:noFill/>
          <a:ln w="9525">
            <a:noFill/>
            <a:miter lim="800000"/>
          </a:ln>
          <a:effectLst/>
        </p:spPr>
        <p:txBody>
          <a:bodyPr vert="eaVert">
            <a:spAutoFit/>
            <a:scene3d>
              <a:camera prst="orthographicFront"/>
              <a:lightRig rig="threePt" dir="t"/>
            </a:scene3d>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晶体</a:t>
            </a:r>
          </a:p>
        </p:txBody>
      </p:sp>
      <p:sp>
        <p:nvSpPr>
          <p:cNvPr id="28683" name="AutoShape 11"/>
          <p:cNvSpPr>
            <a:spLocks noChangeArrowheads="1"/>
          </p:cNvSpPr>
          <p:nvPr/>
        </p:nvSpPr>
        <p:spPr bwMode="auto">
          <a:xfrm>
            <a:off x="1835151" y="3285067"/>
            <a:ext cx="142875" cy="503767"/>
          </a:xfrm>
          <a:prstGeom prst="rightArrow">
            <a:avLst>
              <a:gd name="adj1" fmla="val 50000"/>
              <a:gd name="adj2" fmla="val 25000"/>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684" name="AutoShape 12"/>
          <p:cNvSpPr/>
          <p:nvPr/>
        </p:nvSpPr>
        <p:spPr bwMode="auto">
          <a:xfrm>
            <a:off x="1979613" y="2565400"/>
            <a:ext cx="144462" cy="1871133"/>
          </a:xfrm>
          <a:prstGeom prst="leftBrace">
            <a:avLst>
              <a:gd name="adj1" fmla="val 80953"/>
              <a:gd name="adj2" fmla="val 50000"/>
            </a:avLst>
          </a:prstGeom>
        </p:spPr>
        <p:style>
          <a:lnRef idx="2">
            <a:schemeClr val="dk1"/>
          </a:lnRef>
          <a:fillRef idx="0">
            <a:schemeClr val="dk1"/>
          </a:fillRef>
          <a:effectRef idx="1">
            <a:schemeClr val="dk1"/>
          </a:effectRef>
          <a:fontRef idx="minor">
            <a:schemeClr val="tx1"/>
          </a:fontRef>
        </p:style>
        <p:txBody>
          <a:bodyPr wrap="none" anchor="ctr"/>
          <a:lstStyle/>
          <a:p>
            <a:endParaRPr lang="zh-CN" altLang="en-US" b="1">
              <a:solidFill>
                <a:srgbClr val="FF00FF"/>
              </a:solidFill>
            </a:endParaRPr>
          </a:p>
        </p:txBody>
      </p:sp>
      <p:sp>
        <p:nvSpPr>
          <p:cNvPr id="28685" name="Oval 13"/>
          <p:cNvSpPr>
            <a:spLocks noChangeArrowheads="1"/>
          </p:cNvSpPr>
          <p:nvPr/>
        </p:nvSpPr>
        <p:spPr bwMode="auto">
          <a:xfrm flipV="1">
            <a:off x="2051050" y="2061633"/>
            <a:ext cx="576263" cy="1151467"/>
          </a:xfrm>
          <a:prstGeom prst="ellipse">
            <a:avLst/>
          </a:prstGeom>
          <a:solidFill>
            <a:schemeClr val="accent1"/>
          </a:solidFill>
          <a:ln w="9525">
            <a:solidFill>
              <a:schemeClr val="tx1"/>
            </a:solidFill>
            <a:round/>
          </a:ln>
          <a:effectLst/>
        </p:spPr>
        <p:txBody>
          <a:bodyPr wrap="none" anchor="ctr"/>
          <a:lstStyle/>
          <a:p>
            <a:endParaRPr lang="zh-CN" altLang="en-US" b="1">
              <a:solidFill>
                <a:srgbClr val="FF00FF"/>
              </a:solidFill>
            </a:endParaRPr>
          </a:p>
        </p:txBody>
      </p:sp>
      <p:sp>
        <p:nvSpPr>
          <p:cNvPr id="28686" name="Text Box 14"/>
          <p:cNvSpPr txBox="1">
            <a:spLocks noChangeArrowheads="1"/>
          </p:cNvSpPr>
          <p:nvPr/>
        </p:nvSpPr>
        <p:spPr bwMode="auto">
          <a:xfrm>
            <a:off x="2051050" y="2205567"/>
            <a:ext cx="576263" cy="946151"/>
          </a:xfrm>
          <a:prstGeom prst="rect">
            <a:avLst/>
          </a:prstGeom>
          <a:noFill/>
          <a:ln w="9525">
            <a:noFill/>
            <a:miter lim="800000"/>
          </a:ln>
          <a:effectLst/>
        </p:spPr>
        <p:txBody>
          <a:bodyPr>
            <a:spAutoFit/>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熔化</a:t>
            </a:r>
          </a:p>
        </p:txBody>
      </p:sp>
      <p:sp>
        <p:nvSpPr>
          <p:cNvPr id="28687" name="AutoShape 15"/>
          <p:cNvSpPr>
            <a:spLocks noChangeArrowheads="1"/>
          </p:cNvSpPr>
          <p:nvPr/>
        </p:nvSpPr>
        <p:spPr bwMode="auto">
          <a:xfrm>
            <a:off x="2627313" y="2349500"/>
            <a:ext cx="647700" cy="721784"/>
          </a:xfrm>
          <a:prstGeom prst="rightArrow">
            <a:avLst>
              <a:gd name="adj1" fmla="val 50000"/>
              <a:gd name="adj2" fmla="val 29912"/>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688" name="Text Box 16"/>
          <p:cNvSpPr txBox="1">
            <a:spLocks noChangeArrowheads="1"/>
          </p:cNvSpPr>
          <p:nvPr/>
        </p:nvSpPr>
        <p:spPr bwMode="auto">
          <a:xfrm>
            <a:off x="2555875" y="2493433"/>
            <a:ext cx="720725" cy="366184"/>
          </a:xfrm>
          <a:prstGeom prst="rect">
            <a:avLst/>
          </a:prstGeom>
          <a:noFill/>
          <a:ln w="9525">
            <a:noFill/>
            <a:miter lim="800000"/>
          </a:ln>
          <a:effectLst/>
        </p:spPr>
        <p:txBody>
          <a:bodyPr>
            <a:spAutoFit/>
          </a:bodyPr>
          <a:lstStyle/>
          <a:p>
            <a:pPr>
              <a:spcBef>
                <a:spcPct val="50000"/>
              </a:spcBef>
            </a:pPr>
            <a:r>
              <a:rPr lang="zh-CN" altLang="en-US" b="1">
                <a:solidFill>
                  <a:srgbClr val="FF3300"/>
                </a:solidFill>
              </a:rPr>
              <a:t>条件</a:t>
            </a:r>
          </a:p>
        </p:txBody>
      </p:sp>
      <p:sp>
        <p:nvSpPr>
          <p:cNvPr id="28689" name="Rectangle 17"/>
          <p:cNvSpPr>
            <a:spLocks noChangeArrowheads="1"/>
          </p:cNvSpPr>
          <p:nvPr/>
        </p:nvSpPr>
        <p:spPr bwMode="auto">
          <a:xfrm>
            <a:off x="3276600" y="2061633"/>
            <a:ext cx="1366838" cy="1549400"/>
          </a:xfrm>
          <a:prstGeom prst="rect">
            <a:avLst/>
          </a:prstGeom>
          <a:solidFill>
            <a:schemeClr val="accent1"/>
          </a:solidFill>
          <a:ln w="9525">
            <a:solidFill>
              <a:schemeClr val="tx1"/>
            </a:solidFill>
            <a:miter lim="800000"/>
          </a:ln>
          <a:effectLst/>
        </p:spPr>
        <p:txBody>
          <a:bodyPr wrap="none" anchor="ctr"/>
          <a:lstStyle/>
          <a:p>
            <a:pPr algn="ctr"/>
            <a:endParaRPr lang="zh-CN" altLang="en-US">
              <a:solidFill>
                <a:srgbClr val="000000"/>
              </a:solidFill>
            </a:endParaRPr>
          </a:p>
        </p:txBody>
      </p:sp>
      <p:sp>
        <p:nvSpPr>
          <p:cNvPr id="28690" name="Text Box 18"/>
          <p:cNvSpPr txBox="1">
            <a:spLocks noChangeArrowheads="1"/>
          </p:cNvSpPr>
          <p:nvPr/>
        </p:nvSpPr>
        <p:spPr bwMode="auto">
          <a:xfrm>
            <a:off x="3204210" y="1916007"/>
            <a:ext cx="1513840" cy="1384995"/>
          </a:xfrm>
          <a:prstGeom prst="rect">
            <a:avLst/>
          </a:prstGeom>
          <a:noFill/>
          <a:ln w="9525">
            <a:noFill/>
            <a:miter lim="800000"/>
          </a:ln>
          <a:effectLst/>
        </p:spPr>
        <p:txBody>
          <a:bodyPr wrap="square">
            <a:spAutoFit/>
          </a:bodyPr>
          <a:lstStyle/>
          <a:p>
            <a:pPr>
              <a:spcBef>
                <a:spcPct val="50000"/>
              </a:spcBef>
            </a:pPr>
            <a:r>
              <a:rPr lang="zh-CN" altLang="en-US" sz="2400" b="1">
                <a:solidFill>
                  <a:schemeClr val="tx1"/>
                </a:solidFill>
                <a:effectLst>
                  <a:outerShdw blurRad="38100" dist="19050" dir="2700000" algn="tl" rotWithShape="0">
                    <a:schemeClr val="dk1">
                      <a:alpha val="40000"/>
                    </a:schemeClr>
                  </a:outerShdw>
                </a:effectLst>
              </a:rPr>
              <a:t>温度达到熔点</a:t>
            </a:r>
          </a:p>
          <a:p>
            <a:pPr>
              <a:spcBef>
                <a:spcPct val="50000"/>
              </a:spcBef>
            </a:pPr>
            <a:r>
              <a:rPr lang="zh-CN" altLang="en-US" sz="2400" b="1">
                <a:solidFill>
                  <a:schemeClr val="tx1"/>
                </a:solidFill>
                <a:effectLst>
                  <a:outerShdw blurRad="38100" dist="19050" dir="2700000" algn="tl" rotWithShape="0">
                    <a:schemeClr val="dk1">
                      <a:alpha val="40000"/>
                    </a:schemeClr>
                  </a:outerShdw>
                </a:effectLst>
              </a:rPr>
              <a:t>继续吸热</a:t>
            </a:r>
          </a:p>
        </p:txBody>
      </p:sp>
      <p:sp>
        <p:nvSpPr>
          <p:cNvPr id="28691" name="AutoShape 19"/>
          <p:cNvSpPr>
            <a:spLocks noChangeArrowheads="1"/>
          </p:cNvSpPr>
          <p:nvPr/>
        </p:nvSpPr>
        <p:spPr bwMode="auto">
          <a:xfrm>
            <a:off x="4643438" y="2349500"/>
            <a:ext cx="647700" cy="721784"/>
          </a:xfrm>
          <a:prstGeom prst="rightArrow">
            <a:avLst>
              <a:gd name="adj1" fmla="val 50000"/>
              <a:gd name="adj2" fmla="val 29912"/>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692" name="Text Box 20"/>
          <p:cNvSpPr txBox="1">
            <a:spLocks noChangeArrowheads="1"/>
          </p:cNvSpPr>
          <p:nvPr/>
        </p:nvSpPr>
        <p:spPr bwMode="auto">
          <a:xfrm>
            <a:off x="4572000" y="2493433"/>
            <a:ext cx="863600" cy="366184"/>
          </a:xfrm>
          <a:prstGeom prst="rect">
            <a:avLst/>
          </a:prstGeom>
          <a:noFill/>
          <a:ln w="9525">
            <a:noFill/>
            <a:miter lim="800000"/>
          </a:ln>
          <a:effectLst/>
        </p:spPr>
        <p:txBody>
          <a:bodyPr>
            <a:spAutoFit/>
          </a:bodyPr>
          <a:lstStyle/>
          <a:p>
            <a:pPr>
              <a:spcBef>
                <a:spcPct val="50000"/>
              </a:spcBef>
            </a:pPr>
            <a:r>
              <a:rPr lang="zh-CN" altLang="en-US" b="1">
                <a:solidFill>
                  <a:srgbClr val="FF3300"/>
                </a:solidFill>
              </a:rPr>
              <a:t>特征</a:t>
            </a:r>
          </a:p>
        </p:txBody>
      </p:sp>
      <p:sp>
        <p:nvSpPr>
          <p:cNvPr id="28693" name="Rectangle 21"/>
          <p:cNvSpPr>
            <a:spLocks noChangeArrowheads="1"/>
          </p:cNvSpPr>
          <p:nvPr/>
        </p:nvSpPr>
        <p:spPr bwMode="auto">
          <a:xfrm>
            <a:off x="5292725" y="2061634"/>
            <a:ext cx="935038" cy="1511300"/>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694" name="Text Box 22"/>
          <p:cNvSpPr txBox="1">
            <a:spLocks noChangeArrowheads="1"/>
          </p:cNvSpPr>
          <p:nvPr/>
        </p:nvSpPr>
        <p:spPr bwMode="auto">
          <a:xfrm>
            <a:off x="5291455" y="1989667"/>
            <a:ext cx="1225550" cy="861774"/>
          </a:xfrm>
          <a:prstGeom prst="rect">
            <a:avLst/>
          </a:prstGeom>
          <a:noFill/>
          <a:ln w="9525">
            <a:noFill/>
            <a:miter lim="800000"/>
          </a:ln>
          <a:effectLst/>
        </p:spPr>
        <p:txBody>
          <a:bodyPr wrap="square">
            <a:spAutoFit/>
            <a:scene3d>
              <a:camera prst="orthographicFront"/>
              <a:lightRig rig="threePt" dir="t"/>
            </a:scene3d>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吸收热量</a:t>
            </a:r>
          </a:p>
          <a:p>
            <a:pPr>
              <a:spcBef>
                <a:spcPct val="50000"/>
              </a:spcBef>
            </a:pPr>
            <a:r>
              <a:rPr lang="zh-CN" altLang="en-US" sz="2000" b="1">
                <a:solidFill>
                  <a:schemeClr val="tx1"/>
                </a:solidFill>
                <a:effectLst>
                  <a:outerShdw blurRad="38100" dist="19050" dir="2700000" algn="tl" rotWithShape="0">
                    <a:schemeClr val="dk1">
                      <a:alpha val="40000"/>
                    </a:schemeClr>
                  </a:outerShdw>
                </a:effectLst>
              </a:rPr>
              <a:t>温度不变</a:t>
            </a:r>
          </a:p>
        </p:txBody>
      </p:sp>
      <p:sp>
        <p:nvSpPr>
          <p:cNvPr id="28695" name="Line 23"/>
          <p:cNvSpPr>
            <a:spLocks noChangeShapeType="1"/>
          </p:cNvSpPr>
          <p:nvPr/>
        </p:nvSpPr>
        <p:spPr bwMode="auto">
          <a:xfrm>
            <a:off x="6227763" y="2709333"/>
            <a:ext cx="792162" cy="0"/>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696" name="Text Box 24"/>
          <p:cNvSpPr txBox="1">
            <a:spLocks noChangeArrowheads="1"/>
          </p:cNvSpPr>
          <p:nvPr/>
        </p:nvSpPr>
        <p:spPr bwMode="auto">
          <a:xfrm>
            <a:off x="6444615" y="2078567"/>
            <a:ext cx="1079500" cy="646331"/>
          </a:xfrm>
          <a:prstGeom prst="rect">
            <a:avLst/>
          </a:prstGeom>
          <a:noFill/>
          <a:ln w="9525">
            <a:noFill/>
            <a:miter lim="800000"/>
          </a:ln>
          <a:effectLst/>
        </p:spPr>
        <p:txBody>
          <a:bodyPr wrap="square">
            <a:spAutoFit/>
          </a:bodyPr>
          <a:lstStyle/>
          <a:p>
            <a:pPr>
              <a:spcBef>
                <a:spcPct val="50000"/>
              </a:spcBef>
            </a:pPr>
            <a:r>
              <a:rPr lang="zh-CN" altLang="en-US" b="1">
                <a:solidFill>
                  <a:srgbClr val="FF0000"/>
                </a:solidFill>
              </a:rPr>
              <a:t>熔化图象</a:t>
            </a:r>
          </a:p>
        </p:txBody>
      </p:sp>
      <p:sp>
        <p:nvSpPr>
          <p:cNvPr id="28697" name="Line 25"/>
          <p:cNvSpPr>
            <a:spLocks noChangeShapeType="1"/>
          </p:cNvSpPr>
          <p:nvPr/>
        </p:nvSpPr>
        <p:spPr bwMode="auto">
          <a:xfrm flipH="1">
            <a:off x="5724525" y="1915585"/>
            <a:ext cx="0" cy="146049"/>
          </a:xfrm>
          <a:prstGeom prst="line">
            <a:avLst/>
          </a:prstGeom>
          <a:noFill/>
          <a:ln w="9525">
            <a:solidFill>
              <a:srgbClr val="FFFF00"/>
            </a:solidFill>
            <a:round/>
          </a:ln>
          <a:effectLst/>
        </p:spPr>
        <p:txBody>
          <a:bodyPr/>
          <a:lstStyle/>
          <a:p>
            <a:endParaRPr lang="zh-CN" altLang="en-US"/>
          </a:p>
        </p:txBody>
      </p:sp>
      <p:sp>
        <p:nvSpPr>
          <p:cNvPr id="28698" name="Rectangle 26"/>
          <p:cNvSpPr>
            <a:spLocks noChangeArrowheads="1"/>
          </p:cNvSpPr>
          <p:nvPr/>
        </p:nvSpPr>
        <p:spPr bwMode="auto">
          <a:xfrm>
            <a:off x="4067176" y="1413933"/>
            <a:ext cx="3097213" cy="501651"/>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699" name="Text Box 27"/>
          <p:cNvSpPr txBox="1">
            <a:spLocks noChangeArrowheads="1"/>
          </p:cNvSpPr>
          <p:nvPr/>
        </p:nvSpPr>
        <p:spPr bwMode="auto">
          <a:xfrm>
            <a:off x="4067176" y="1483784"/>
            <a:ext cx="3313113" cy="397933"/>
          </a:xfrm>
          <a:prstGeom prst="rect">
            <a:avLst/>
          </a:prstGeom>
          <a:noFill/>
          <a:ln w="9525">
            <a:noFill/>
            <a:miter lim="800000"/>
          </a:ln>
          <a:effectLst/>
        </p:spPr>
        <p:txBody>
          <a:bodyPr>
            <a:spAutoFit/>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有一定的熔化温度（熔点）</a:t>
            </a:r>
          </a:p>
        </p:txBody>
      </p:sp>
      <p:sp>
        <p:nvSpPr>
          <p:cNvPr id="28700" name="Oval 28"/>
          <p:cNvSpPr>
            <a:spLocks noChangeArrowheads="1"/>
          </p:cNvSpPr>
          <p:nvPr/>
        </p:nvSpPr>
        <p:spPr bwMode="auto">
          <a:xfrm>
            <a:off x="2051050" y="3934884"/>
            <a:ext cx="576263" cy="1149349"/>
          </a:xfrm>
          <a:prstGeom prst="ellipse">
            <a:avLst/>
          </a:prstGeom>
          <a:solidFill>
            <a:schemeClr val="accent1"/>
          </a:solidFill>
          <a:ln w="9525">
            <a:solidFill>
              <a:schemeClr val="tx1"/>
            </a:solidFill>
            <a:round/>
          </a:ln>
          <a:effectLst/>
        </p:spPr>
        <p:txBody>
          <a:bodyPr wrap="none" anchor="ctr"/>
          <a:lstStyle/>
          <a:p>
            <a:endParaRPr lang="zh-CN" altLang="en-US" b="1">
              <a:solidFill>
                <a:srgbClr val="FF00FF"/>
              </a:solidFill>
            </a:endParaRPr>
          </a:p>
        </p:txBody>
      </p:sp>
      <p:sp>
        <p:nvSpPr>
          <p:cNvPr id="28701" name="Text Box 29"/>
          <p:cNvSpPr txBox="1">
            <a:spLocks noChangeArrowheads="1"/>
          </p:cNvSpPr>
          <p:nvPr/>
        </p:nvSpPr>
        <p:spPr bwMode="auto">
          <a:xfrm>
            <a:off x="2051050" y="4004734"/>
            <a:ext cx="503238" cy="946151"/>
          </a:xfrm>
          <a:prstGeom prst="rect">
            <a:avLst/>
          </a:prstGeom>
          <a:noFill/>
          <a:ln w="9525">
            <a:noFill/>
            <a:miter lim="800000"/>
          </a:ln>
          <a:effectLst/>
        </p:spPr>
        <p:txBody>
          <a:bodyPr>
            <a:spAutoFit/>
            <a:scene3d>
              <a:camera prst="orthographicFront"/>
              <a:lightRig rig="threePt" dir="t"/>
            </a:scene3d>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凝固</a:t>
            </a:r>
          </a:p>
        </p:txBody>
      </p:sp>
      <p:sp>
        <p:nvSpPr>
          <p:cNvPr id="28702" name="AutoShape 30"/>
          <p:cNvSpPr>
            <a:spLocks noChangeArrowheads="1"/>
          </p:cNvSpPr>
          <p:nvPr/>
        </p:nvSpPr>
        <p:spPr bwMode="auto">
          <a:xfrm>
            <a:off x="2627313" y="4076700"/>
            <a:ext cx="576262" cy="865717"/>
          </a:xfrm>
          <a:prstGeom prst="rightArrow">
            <a:avLst>
              <a:gd name="adj1" fmla="val 50000"/>
              <a:gd name="adj2" fmla="val 25000"/>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703" name="Text Box 31"/>
          <p:cNvSpPr txBox="1">
            <a:spLocks noChangeArrowheads="1"/>
          </p:cNvSpPr>
          <p:nvPr/>
        </p:nvSpPr>
        <p:spPr bwMode="auto">
          <a:xfrm>
            <a:off x="2555875" y="4292600"/>
            <a:ext cx="720725" cy="366184"/>
          </a:xfrm>
          <a:prstGeom prst="rect">
            <a:avLst/>
          </a:prstGeom>
          <a:noFill/>
          <a:ln w="9525">
            <a:noFill/>
            <a:miter lim="800000"/>
          </a:ln>
          <a:effectLst/>
        </p:spPr>
        <p:txBody>
          <a:bodyPr>
            <a:spAutoFit/>
          </a:bodyPr>
          <a:lstStyle/>
          <a:p>
            <a:pPr>
              <a:spcBef>
                <a:spcPct val="50000"/>
              </a:spcBef>
            </a:pPr>
            <a:r>
              <a:rPr lang="zh-CN" altLang="en-US" b="1">
                <a:solidFill>
                  <a:srgbClr val="FF3300"/>
                </a:solidFill>
              </a:rPr>
              <a:t>条件</a:t>
            </a:r>
          </a:p>
        </p:txBody>
      </p:sp>
      <p:sp>
        <p:nvSpPr>
          <p:cNvPr id="28704" name="Rectangle 32"/>
          <p:cNvSpPr>
            <a:spLocks noChangeArrowheads="1"/>
          </p:cNvSpPr>
          <p:nvPr/>
        </p:nvSpPr>
        <p:spPr bwMode="auto">
          <a:xfrm>
            <a:off x="3203575" y="3795185"/>
            <a:ext cx="1511300" cy="1435100"/>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705" name="Text Box 33"/>
          <p:cNvSpPr txBox="1">
            <a:spLocks noChangeArrowheads="1"/>
          </p:cNvSpPr>
          <p:nvPr/>
        </p:nvSpPr>
        <p:spPr bwMode="auto">
          <a:xfrm>
            <a:off x="3117850" y="3599180"/>
            <a:ext cx="1686560" cy="1384995"/>
          </a:xfrm>
          <a:prstGeom prst="rect">
            <a:avLst/>
          </a:prstGeom>
          <a:noFill/>
          <a:ln w="9525">
            <a:noFill/>
            <a:miter lim="800000"/>
          </a:ln>
          <a:effectLst/>
        </p:spPr>
        <p:txBody>
          <a:bodyPr wrap="square">
            <a:spAutoFit/>
          </a:bodyPr>
          <a:lstStyle/>
          <a:p>
            <a:pPr>
              <a:spcBef>
                <a:spcPct val="50000"/>
              </a:spcBef>
            </a:pPr>
            <a:r>
              <a:rPr lang="zh-CN" altLang="en-US" sz="2400" b="1">
                <a:solidFill>
                  <a:schemeClr val="tx1"/>
                </a:solidFill>
                <a:effectLst>
                  <a:outerShdw blurRad="38100" dist="19050" dir="2700000" algn="tl" rotWithShape="0">
                    <a:schemeClr val="dk1">
                      <a:alpha val="40000"/>
                    </a:schemeClr>
                  </a:outerShdw>
                </a:effectLst>
              </a:rPr>
              <a:t>温度达到凝固点</a:t>
            </a:r>
          </a:p>
          <a:p>
            <a:pPr>
              <a:spcBef>
                <a:spcPct val="50000"/>
              </a:spcBef>
            </a:pPr>
            <a:r>
              <a:rPr lang="zh-CN" altLang="en-US" sz="2400" b="1">
                <a:solidFill>
                  <a:schemeClr val="tx1"/>
                </a:solidFill>
                <a:effectLst>
                  <a:outerShdw blurRad="38100" dist="19050" dir="2700000" algn="tl" rotWithShape="0">
                    <a:schemeClr val="dk1">
                      <a:alpha val="40000"/>
                    </a:schemeClr>
                  </a:outerShdw>
                </a:effectLst>
              </a:rPr>
              <a:t>继续放热</a:t>
            </a:r>
          </a:p>
        </p:txBody>
      </p:sp>
      <p:sp>
        <p:nvSpPr>
          <p:cNvPr id="28706" name="AutoShape 34"/>
          <p:cNvSpPr>
            <a:spLocks noChangeArrowheads="1"/>
          </p:cNvSpPr>
          <p:nvPr/>
        </p:nvSpPr>
        <p:spPr bwMode="auto">
          <a:xfrm>
            <a:off x="4716463" y="4150784"/>
            <a:ext cx="647700" cy="717549"/>
          </a:xfrm>
          <a:prstGeom prst="rightArrow">
            <a:avLst>
              <a:gd name="adj1" fmla="val 50000"/>
              <a:gd name="adj2" fmla="val 30089"/>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707" name="Text Box 35"/>
          <p:cNvSpPr txBox="1">
            <a:spLocks noChangeArrowheads="1"/>
          </p:cNvSpPr>
          <p:nvPr/>
        </p:nvSpPr>
        <p:spPr bwMode="auto">
          <a:xfrm>
            <a:off x="4716463" y="4292600"/>
            <a:ext cx="647700" cy="366184"/>
          </a:xfrm>
          <a:prstGeom prst="rect">
            <a:avLst/>
          </a:prstGeom>
          <a:noFill/>
          <a:ln w="9525">
            <a:noFill/>
            <a:miter lim="800000"/>
          </a:ln>
          <a:effectLst/>
        </p:spPr>
        <p:txBody>
          <a:bodyPr>
            <a:spAutoFit/>
          </a:bodyPr>
          <a:lstStyle/>
          <a:p>
            <a:pPr>
              <a:spcBef>
                <a:spcPct val="50000"/>
              </a:spcBef>
            </a:pPr>
            <a:r>
              <a:rPr lang="zh-CN" altLang="en-US" b="1">
                <a:solidFill>
                  <a:srgbClr val="FF3300"/>
                </a:solidFill>
              </a:rPr>
              <a:t>特征</a:t>
            </a:r>
          </a:p>
        </p:txBody>
      </p:sp>
      <p:sp>
        <p:nvSpPr>
          <p:cNvPr id="28708" name="Rectangle 36"/>
          <p:cNvSpPr>
            <a:spLocks noChangeArrowheads="1"/>
          </p:cNvSpPr>
          <p:nvPr/>
        </p:nvSpPr>
        <p:spPr bwMode="auto">
          <a:xfrm>
            <a:off x="5364163" y="3795185"/>
            <a:ext cx="936625" cy="1435100"/>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709" name="Text Box 37"/>
          <p:cNvSpPr txBox="1">
            <a:spLocks noChangeArrowheads="1"/>
          </p:cNvSpPr>
          <p:nvPr/>
        </p:nvSpPr>
        <p:spPr bwMode="auto">
          <a:xfrm>
            <a:off x="5291456" y="3925993"/>
            <a:ext cx="1449705" cy="861774"/>
          </a:xfrm>
          <a:prstGeom prst="rect">
            <a:avLst/>
          </a:prstGeom>
          <a:noFill/>
          <a:ln w="9525">
            <a:noFill/>
            <a:miter lim="800000"/>
          </a:ln>
          <a:effectLst/>
        </p:spPr>
        <p:txBody>
          <a:bodyPr wrap="square">
            <a:spAutoFit/>
            <a:scene3d>
              <a:camera prst="orthographicFront"/>
              <a:lightRig rig="threePt" dir="t"/>
            </a:scene3d>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放出热量</a:t>
            </a:r>
          </a:p>
          <a:p>
            <a:pPr>
              <a:spcBef>
                <a:spcPct val="50000"/>
              </a:spcBef>
            </a:pPr>
            <a:r>
              <a:rPr lang="zh-CN" altLang="en-US" sz="2000" b="1">
                <a:solidFill>
                  <a:schemeClr val="tx1"/>
                </a:solidFill>
                <a:effectLst>
                  <a:outerShdw blurRad="38100" dist="19050" dir="2700000" algn="tl" rotWithShape="0">
                    <a:schemeClr val="dk1">
                      <a:alpha val="40000"/>
                    </a:schemeClr>
                  </a:outerShdw>
                </a:effectLst>
              </a:rPr>
              <a:t>温度不变</a:t>
            </a:r>
          </a:p>
        </p:txBody>
      </p:sp>
      <p:sp>
        <p:nvSpPr>
          <p:cNvPr id="28710" name="Line 38"/>
          <p:cNvSpPr>
            <a:spLocks noChangeShapeType="1"/>
          </p:cNvSpPr>
          <p:nvPr/>
        </p:nvSpPr>
        <p:spPr bwMode="auto">
          <a:xfrm>
            <a:off x="6300788" y="4582584"/>
            <a:ext cx="647700" cy="0"/>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711" name="Text Box 39"/>
          <p:cNvSpPr txBox="1">
            <a:spLocks noChangeArrowheads="1"/>
          </p:cNvSpPr>
          <p:nvPr/>
        </p:nvSpPr>
        <p:spPr bwMode="auto">
          <a:xfrm>
            <a:off x="6444298" y="3788411"/>
            <a:ext cx="722312" cy="641349"/>
          </a:xfrm>
          <a:prstGeom prst="rect">
            <a:avLst/>
          </a:prstGeom>
          <a:noFill/>
          <a:ln w="9525">
            <a:noFill/>
            <a:miter lim="800000"/>
          </a:ln>
          <a:effectLst/>
        </p:spPr>
        <p:txBody>
          <a:bodyPr>
            <a:spAutoFit/>
          </a:bodyPr>
          <a:lstStyle/>
          <a:p>
            <a:pPr>
              <a:spcBef>
                <a:spcPct val="50000"/>
              </a:spcBef>
            </a:pPr>
            <a:r>
              <a:rPr lang="zh-CN" altLang="en-US" b="1">
                <a:solidFill>
                  <a:srgbClr val="FF0000"/>
                </a:solidFill>
              </a:rPr>
              <a:t>凝固图象</a:t>
            </a:r>
          </a:p>
        </p:txBody>
      </p:sp>
      <p:sp>
        <p:nvSpPr>
          <p:cNvPr id="28712" name="Text Box 40"/>
          <p:cNvSpPr txBox="1">
            <a:spLocks noChangeArrowheads="1"/>
          </p:cNvSpPr>
          <p:nvPr/>
        </p:nvSpPr>
        <p:spPr bwMode="auto">
          <a:xfrm>
            <a:off x="179388" y="2493433"/>
            <a:ext cx="1079500" cy="518584"/>
          </a:xfrm>
          <a:prstGeom prst="rect">
            <a:avLst/>
          </a:prstGeom>
          <a:noFill/>
          <a:ln w="9525">
            <a:noFill/>
            <a:miter lim="800000"/>
          </a:ln>
          <a:effectLst/>
        </p:spPr>
        <p:txBody>
          <a:bodyPr>
            <a:spAutoFit/>
            <a:scene3d>
              <a:camera prst="orthographicFront"/>
              <a:lightRig rig="threePt" dir="t"/>
            </a:scene3d>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海波</a:t>
            </a:r>
          </a:p>
        </p:txBody>
      </p:sp>
      <p:sp>
        <p:nvSpPr>
          <p:cNvPr id="28713" name="Line 41"/>
          <p:cNvSpPr>
            <a:spLocks noChangeShapeType="1"/>
          </p:cNvSpPr>
          <p:nvPr/>
        </p:nvSpPr>
        <p:spPr bwMode="auto">
          <a:xfrm flipH="1">
            <a:off x="5795963" y="5158318"/>
            <a:ext cx="0" cy="215900"/>
          </a:xfrm>
          <a:prstGeom prst="line">
            <a:avLst/>
          </a:prstGeom>
          <a:noFill/>
          <a:ln w="9525">
            <a:solidFill>
              <a:srgbClr val="FFFF00"/>
            </a:solidFill>
            <a:round/>
          </a:ln>
          <a:effectLst/>
        </p:spPr>
        <p:txBody>
          <a:bodyPr/>
          <a:lstStyle/>
          <a:p>
            <a:endParaRPr lang="zh-CN" altLang="en-US"/>
          </a:p>
        </p:txBody>
      </p:sp>
      <p:sp>
        <p:nvSpPr>
          <p:cNvPr id="28714" name="Rectangle 42"/>
          <p:cNvSpPr>
            <a:spLocks noChangeArrowheads="1"/>
          </p:cNvSpPr>
          <p:nvPr/>
        </p:nvSpPr>
        <p:spPr bwMode="auto">
          <a:xfrm>
            <a:off x="3924300" y="5446184"/>
            <a:ext cx="3024188" cy="431800"/>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8715" name="Text Box 43"/>
          <p:cNvSpPr txBox="1">
            <a:spLocks noChangeArrowheads="1"/>
          </p:cNvSpPr>
          <p:nvPr/>
        </p:nvSpPr>
        <p:spPr bwMode="auto">
          <a:xfrm>
            <a:off x="3851276" y="5446184"/>
            <a:ext cx="3313113" cy="400110"/>
          </a:xfrm>
          <a:prstGeom prst="rect">
            <a:avLst/>
          </a:prstGeom>
          <a:noFill/>
          <a:ln w="9525">
            <a:noFill/>
            <a:miter lim="800000"/>
          </a:ln>
          <a:effectLst/>
        </p:spPr>
        <p:txBody>
          <a:bodyPr>
            <a:spAutoFit/>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有一定的凝固温度</a:t>
            </a:r>
            <a:r>
              <a:rPr lang="en-US" altLang="zh-CN" sz="2000" b="1">
                <a:solidFill>
                  <a:schemeClr val="tx1"/>
                </a:solidFill>
                <a:effectLst>
                  <a:outerShdw blurRad="38100" dist="19050" dir="2700000" algn="tl" rotWithShape="0">
                    <a:schemeClr val="dk1">
                      <a:alpha val="40000"/>
                    </a:schemeClr>
                  </a:outerShdw>
                </a:effectLst>
              </a:rPr>
              <a:t>(</a:t>
            </a:r>
            <a:r>
              <a:rPr lang="zh-CN" altLang="en-US" sz="2000" b="1">
                <a:solidFill>
                  <a:schemeClr val="tx1"/>
                </a:solidFill>
                <a:effectLst>
                  <a:outerShdw blurRad="38100" dist="19050" dir="2700000" algn="tl" rotWithShape="0">
                    <a:schemeClr val="dk1">
                      <a:alpha val="40000"/>
                    </a:schemeClr>
                  </a:outerShdw>
                </a:effectLst>
              </a:rPr>
              <a:t>凝固点</a:t>
            </a:r>
            <a:r>
              <a:rPr lang="en-US" altLang="zh-CN" sz="2000" b="1">
                <a:solidFill>
                  <a:schemeClr val="tx1"/>
                </a:solidFill>
                <a:effectLst>
                  <a:outerShdw blurRad="38100" dist="19050" dir="2700000" algn="tl" rotWithShape="0">
                    <a:schemeClr val="dk1">
                      <a:alpha val="40000"/>
                    </a:schemeClr>
                  </a:outerShdw>
                </a:effectLst>
              </a:rPr>
              <a:t>)</a:t>
            </a:r>
          </a:p>
        </p:txBody>
      </p:sp>
      <p:sp>
        <p:nvSpPr>
          <p:cNvPr id="28716" name="Line 44"/>
          <p:cNvSpPr>
            <a:spLocks noChangeShapeType="1"/>
          </p:cNvSpPr>
          <p:nvPr/>
        </p:nvSpPr>
        <p:spPr bwMode="auto">
          <a:xfrm>
            <a:off x="7596506" y="3213100"/>
            <a:ext cx="1692275" cy="0"/>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717" name="Line 45"/>
          <p:cNvSpPr>
            <a:spLocks noChangeShapeType="1"/>
          </p:cNvSpPr>
          <p:nvPr/>
        </p:nvSpPr>
        <p:spPr bwMode="auto">
          <a:xfrm flipH="1" flipV="1">
            <a:off x="7559675" y="1629833"/>
            <a:ext cx="0" cy="1583267"/>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718" name="Line 46"/>
          <p:cNvSpPr>
            <a:spLocks noChangeShapeType="1"/>
          </p:cNvSpPr>
          <p:nvPr/>
        </p:nvSpPr>
        <p:spPr bwMode="auto">
          <a:xfrm flipV="1">
            <a:off x="7596188" y="2565400"/>
            <a:ext cx="360362" cy="575733"/>
          </a:xfrm>
          <a:prstGeom prst="line">
            <a:avLst/>
          </a:prstGeom>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719" name="Line 47"/>
          <p:cNvSpPr>
            <a:spLocks noChangeShapeType="1"/>
          </p:cNvSpPr>
          <p:nvPr/>
        </p:nvSpPr>
        <p:spPr bwMode="auto">
          <a:xfrm>
            <a:off x="7956550" y="2565400"/>
            <a:ext cx="503238" cy="0"/>
          </a:xfrm>
          <a:prstGeom prst="line">
            <a:avLst/>
          </a:prstGeom>
          <a:noFill/>
          <a:ln w="19050">
            <a:solidFill>
              <a:srgbClr val="FF3300"/>
            </a:solidFill>
            <a:round/>
          </a:ln>
          <a:effectLst/>
        </p:spPr>
        <p:txBody>
          <a:bodyPr/>
          <a:lstStyle/>
          <a:p>
            <a:endParaRPr lang="zh-CN" altLang="en-US"/>
          </a:p>
        </p:txBody>
      </p:sp>
      <p:sp>
        <p:nvSpPr>
          <p:cNvPr id="28720" name="Line 48"/>
          <p:cNvSpPr>
            <a:spLocks noChangeShapeType="1"/>
          </p:cNvSpPr>
          <p:nvPr/>
        </p:nvSpPr>
        <p:spPr bwMode="auto">
          <a:xfrm flipV="1">
            <a:off x="8459788" y="1989667"/>
            <a:ext cx="360362" cy="575733"/>
          </a:xfrm>
          <a:prstGeom prst="line">
            <a:avLst/>
          </a:prstGeom>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722" name="Text Box 50"/>
          <p:cNvSpPr txBox="1">
            <a:spLocks noChangeArrowheads="1"/>
          </p:cNvSpPr>
          <p:nvPr/>
        </p:nvSpPr>
        <p:spPr bwMode="auto">
          <a:xfrm>
            <a:off x="7596189" y="2997200"/>
            <a:ext cx="288925" cy="366184"/>
          </a:xfrm>
          <a:prstGeom prst="rect">
            <a:avLst/>
          </a:prstGeom>
          <a:noFill/>
          <a:ln w="19050">
            <a:solidFill>
              <a:srgbClr val="000000">
                <a:alpha val="0"/>
              </a:srgbClr>
            </a:solidFill>
            <a:miter lim="800000"/>
          </a:ln>
          <a:effectLst/>
        </p:spPr>
        <p:txBody>
          <a:bodyPr>
            <a:spAutoFit/>
          </a:bodyPr>
          <a:lstStyle/>
          <a:p>
            <a:pPr>
              <a:spcBef>
                <a:spcPct val="50000"/>
              </a:spcBef>
            </a:pPr>
            <a:r>
              <a:rPr lang="en-US" altLang="zh-CN" b="1">
                <a:solidFill>
                  <a:srgbClr val="FF0000"/>
                </a:solidFill>
              </a:rPr>
              <a:t>A</a:t>
            </a:r>
          </a:p>
        </p:txBody>
      </p:sp>
      <p:sp>
        <p:nvSpPr>
          <p:cNvPr id="28723" name="Text Box 51"/>
          <p:cNvSpPr txBox="1">
            <a:spLocks noChangeArrowheads="1"/>
          </p:cNvSpPr>
          <p:nvPr/>
        </p:nvSpPr>
        <p:spPr bwMode="auto">
          <a:xfrm>
            <a:off x="7885114" y="2565400"/>
            <a:ext cx="503237" cy="366184"/>
          </a:xfrm>
          <a:prstGeom prst="rect">
            <a:avLst/>
          </a:prstGeom>
          <a:noFill/>
          <a:ln w="19050">
            <a:solidFill>
              <a:srgbClr val="000000">
                <a:alpha val="0"/>
              </a:srgbClr>
            </a:solidFill>
            <a:miter lim="800000"/>
          </a:ln>
          <a:effectLst/>
        </p:spPr>
        <p:txBody>
          <a:bodyPr>
            <a:spAutoFit/>
          </a:bodyPr>
          <a:lstStyle/>
          <a:p>
            <a:pPr>
              <a:spcBef>
                <a:spcPct val="50000"/>
              </a:spcBef>
            </a:pPr>
            <a:r>
              <a:rPr lang="en-US" altLang="zh-CN" b="1">
                <a:solidFill>
                  <a:srgbClr val="FF0000"/>
                </a:solidFill>
              </a:rPr>
              <a:t>B</a:t>
            </a:r>
          </a:p>
        </p:txBody>
      </p:sp>
      <p:sp>
        <p:nvSpPr>
          <p:cNvPr id="28724" name="Text Box 52"/>
          <p:cNvSpPr txBox="1">
            <a:spLocks noChangeArrowheads="1"/>
          </p:cNvSpPr>
          <p:nvPr/>
        </p:nvSpPr>
        <p:spPr bwMode="auto">
          <a:xfrm>
            <a:off x="8388351" y="2565400"/>
            <a:ext cx="360363" cy="366184"/>
          </a:xfrm>
          <a:prstGeom prst="rect">
            <a:avLst/>
          </a:prstGeom>
          <a:noFill/>
          <a:ln w="9525">
            <a:noFill/>
            <a:miter lim="800000"/>
          </a:ln>
          <a:effectLst/>
        </p:spPr>
        <p:txBody>
          <a:bodyPr>
            <a:spAutoFit/>
          </a:bodyPr>
          <a:lstStyle/>
          <a:p>
            <a:pPr>
              <a:spcBef>
                <a:spcPct val="50000"/>
              </a:spcBef>
            </a:pPr>
            <a:r>
              <a:rPr lang="en-US" altLang="zh-CN" b="1">
                <a:solidFill>
                  <a:srgbClr val="FF0000"/>
                </a:solidFill>
              </a:rPr>
              <a:t>C</a:t>
            </a:r>
          </a:p>
        </p:txBody>
      </p:sp>
      <p:sp>
        <p:nvSpPr>
          <p:cNvPr id="28725" name="Text Box 53"/>
          <p:cNvSpPr txBox="1">
            <a:spLocks noChangeArrowheads="1"/>
          </p:cNvSpPr>
          <p:nvPr/>
        </p:nvSpPr>
        <p:spPr bwMode="auto">
          <a:xfrm>
            <a:off x="8748714" y="1845733"/>
            <a:ext cx="395287" cy="366184"/>
          </a:xfrm>
          <a:prstGeom prst="rect">
            <a:avLst/>
          </a:prstGeom>
          <a:noFill/>
          <a:ln w="9525">
            <a:noFill/>
            <a:miter lim="800000"/>
          </a:ln>
          <a:effectLst/>
        </p:spPr>
        <p:txBody>
          <a:bodyPr>
            <a:spAutoFit/>
          </a:bodyPr>
          <a:lstStyle/>
          <a:p>
            <a:pPr>
              <a:spcBef>
                <a:spcPct val="50000"/>
              </a:spcBef>
            </a:pPr>
            <a:r>
              <a:rPr lang="en-US" altLang="zh-CN" b="1">
                <a:solidFill>
                  <a:srgbClr val="FF0000"/>
                </a:solidFill>
              </a:rPr>
              <a:t>D</a:t>
            </a:r>
          </a:p>
        </p:txBody>
      </p:sp>
      <p:sp>
        <p:nvSpPr>
          <p:cNvPr id="28726" name="Text Box 54"/>
          <p:cNvSpPr txBox="1">
            <a:spLocks noChangeArrowheads="1"/>
          </p:cNvSpPr>
          <p:nvPr/>
        </p:nvSpPr>
        <p:spPr bwMode="auto">
          <a:xfrm>
            <a:off x="7308850" y="1413933"/>
            <a:ext cx="287338" cy="366184"/>
          </a:xfrm>
          <a:prstGeom prst="rect">
            <a:avLst/>
          </a:prstGeom>
          <a:noFill/>
          <a:ln w="9525">
            <a:noFill/>
            <a:miter lim="800000"/>
          </a:ln>
          <a:effectLst/>
        </p:spPr>
        <p:txBody>
          <a:bodyPr>
            <a:spAutoFit/>
          </a:bodyPr>
          <a:lstStyle/>
          <a:p>
            <a:pPr>
              <a:spcBef>
                <a:spcPct val="50000"/>
              </a:spcBef>
            </a:pPr>
            <a:r>
              <a:rPr lang="en-US" altLang="zh-CN" b="1">
                <a:solidFill>
                  <a:srgbClr val="FF0000"/>
                </a:solidFill>
              </a:rPr>
              <a:t>T</a:t>
            </a:r>
          </a:p>
        </p:txBody>
      </p:sp>
      <p:sp>
        <p:nvSpPr>
          <p:cNvPr id="28727" name="Line 55"/>
          <p:cNvSpPr>
            <a:spLocks noChangeShapeType="1"/>
          </p:cNvSpPr>
          <p:nvPr/>
        </p:nvSpPr>
        <p:spPr bwMode="auto">
          <a:xfrm flipH="1">
            <a:off x="7451725" y="1413934"/>
            <a:ext cx="215900" cy="285751"/>
          </a:xfrm>
          <a:prstGeom prst="line">
            <a:avLst/>
          </a:prstGeom>
          <a:noFill/>
          <a:ln w="9525">
            <a:solidFill>
              <a:srgbClr val="FFFF00"/>
            </a:solidFill>
            <a:round/>
          </a:ln>
          <a:effectLst/>
        </p:spPr>
        <p:txBody>
          <a:bodyPr/>
          <a:lstStyle/>
          <a:p>
            <a:endParaRPr lang="zh-CN" altLang="en-US"/>
          </a:p>
        </p:txBody>
      </p:sp>
      <p:sp>
        <p:nvSpPr>
          <p:cNvPr id="28728" name="Oval 56"/>
          <p:cNvSpPr>
            <a:spLocks noChangeArrowheads="1"/>
          </p:cNvSpPr>
          <p:nvPr/>
        </p:nvSpPr>
        <p:spPr bwMode="auto">
          <a:xfrm flipV="1">
            <a:off x="7667626" y="1483784"/>
            <a:ext cx="73025" cy="74083"/>
          </a:xfrm>
          <a:prstGeom prst="ellipse">
            <a:avLst/>
          </a:prstGeom>
          <a:solidFill>
            <a:schemeClr val="accent1"/>
          </a:solidFill>
          <a:ln w="9525">
            <a:solidFill>
              <a:schemeClr val="tx1"/>
            </a:solidFill>
            <a:round/>
          </a:ln>
          <a:effectLst/>
        </p:spPr>
        <p:txBody>
          <a:bodyPr wrap="none" anchor="ctr"/>
          <a:lstStyle/>
          <a:p>
            <a:endParaRPr lang="zh-CN" altLang="en-US" b="1">
              <a:solidFill>
                <a:srgbClr val="FF0000"/>
              </a:solidFill>
            </a:endParaRPr>
          </a:p>
        </p:txBody>
      </p:sp>
      <p:sp>
        <p:nvSpPr>
          <p:cNvPr id="28729" name="Text Box 57"/>
          <p:cNvSpPr txBox="1">
            <a:spLocks noChangeArrowheads="1"/>
          </p:cNvSpPr>
          <p:nvPr/>
        </p:nvSpPr>
        <p:spPr bwMode="auto">
          <a:xfrm>
            <a:off x="7667626" y="1418167"/>
            <a:ext cx="288925" cy="366184"/>
          </a:xfrm>
          <a:prstGeom prst="rect">
            <a:avLst/>
          </a:prstGeom>
          <a:noFill/>
          <a:ln w="9525">
            <a:noFill/>
            <a:miter lim="800000"/>
          </a:ln>
          <a:effectLst/>
        </p:spPr>
        <p:txBody>
          <a:bodyPr>
            <a:spAutoFit/>
          </a:bodyPr>
          <a:lstStyle/>
          <a:p>
            <a:r>
              <a:rPr lang="en-US" altLang="zh-CN" b="1">
                <a:solidFill>
                  <a:srgbClr val="FF0000"/>
                </a:solidFill>
              </a:rPr>
              <a:t>C</a:t>
            </a:r>
          </a:p>
        </p:txBody>
      </p:sp>
      <p:sp>
        <p:nvSpPr>
          <p:cNvPr id="28730" name="Line 58"/>
          <p:cNvSpPr>
            <a:spLocks noChangeShapeType="1"/>
          </p:cNvSpPr>
          <p:nvPr/>
        </p:nvSpPr>
        <p:spPr bwMode="auto">
          <a:xfrm>
            <a:off x="7380288" y="5300133"/>
            <a:ext cx="1763712" cy="0"/>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731" name="Line 59"/>
          <p:cNvSpPr>
            <a:spLocks noChangeShapeType="1"/>
          </p:cNvSpPr>
          <p:nvPr/>
        </p:nvSpPr>
        <p:spPr bwMode="auto">
          <a:xfrm flipH="1" flipV="1">
            <a:off x="7380288" y="3934885"/>
            <a:ext cx="0" cy="1365249"/>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732" name="Line 60"/>
          <p:cNvSpPr>
            <a:spLocks noChangeShapeType="1"/>
          </p:cNvSpPr>
          <p:nvPr/>
        </p:nvSpPr>
        <p:spPr bwMode="auto">
          <a:xfrm>
            <a:off x="7596188" y="4150785"/>
            <a:ext cx="215900" cy="501649"/>
          </a:xfrm>
          <a:prstGeom prst="line">
            <a:avLst/>
          </a:prstGeom>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733" name="Line 61"/>
          <p:cNvSpPr>
            <a:spLocks noChangeShapeType="1"/>
          </p:cNvSpPr>
          <p:nvPr/>
        </p:nvSpPr>
        <p:spPr bwMode="auto">
          <a:xfrm>
            <a:off x="7812088" y="4652433"/>
            <a:ext cx="576262" cy="0"/>
          </a:xfrm>
          <a:prstGeom prst="line">
            <a:avLst/>
          </a:prstGeom>
          <a:noFill/>
          <a:ln w="19050">
            <a:solidFill>
              <a:srgbClr val="FF3300"/>
            </a:solidFill>
            <a:round/>
          </a:ln>
          <a:effectLst/>
        </p:spPr>
        <p:txBody>
          <a:bodyPr/>
          <a:lstStyle/>
          <a:p>
            <a:endParaRPr lang="zh-CN" altLang="en-US"/>
          </a:p>
        </p:txBody>
      </p:sp>
      <p:sp>
        <p:nvSpPr>
          <p:cNvPr id="28734" name="Line 62"/>
          <p:cNvSpPr>
            <a:spLocks noChangeShapeType="1"/>
          </p:cNvSpPr>
          <p:nvPr/>
        </p:nvSpPr>
        <p:spPr bwMode="auto">
          <a:xfrm>
            <a:off x="8388350" y="4652433"/>
            <a:ext cx="431800" cy="431800"/>
          </a:xfrm>
          <a:prstGeom prst="line">
            <a:avLst/>
          </a:prstGeom>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8735" name="Text Box 63"/>
          <p:cNvSpPr txBox="1">
            <a:spLocks noChangeArrowheads="1"/>
          </p:cNvSpPr>
          <p:nvPr/>
        </p:nvSpPr>
        <p:spPr bwMode="auto">
          <a:xfrm>
            <a:off x="8172450" y="3429000"/>
            <a:ext cx="971550" cy="366184"/>
          </a:xfrm>
          <a:prstGeom prst="rect">
            <a:avLst/>
          </a:prstGeom>
          <a:noFill/>
          <a:ln w="9525">
            <a:noFill/>
            <a:miter lim="800000"/>
          </a:ln>
          <a:effectLst/>
        </p:spPr>
        <p:txBody>
          <a:bodyPr>
            <a:spAutoFit/>
          </a:bodyPr>
          <a:lstStyle/>
          <a:p>
            <a:pPr>
              <a:spcBef>
                <a:spcPct val="50000"/>
              </a:spcBef>
            </a:pPr>
            <a:r>
              <a:rPr lang="en-US" altLang="zh-CN" b="1">
                <a:solidFill>
                  <a:srgbClr val="FF0000"/>
                </a:solidFill>
              </a:rPr>
              <a:t>t  min</a:t>
            </a:r>
          </a:p>
        </p:txBody>
      </p:sp>
      <p:sp>
        <p:nvSpPr>
          <p:cNvPr id="28736" name="Line 64"/>
          <p:cNvSpPr>
            <a:spLocks noChangeShapeType="1"/>
          </p:cNvSpPr>
          <p:nvPr/>
        </p:nvSpPr>
        <p:spPr bwMode="auto">
          <a:xfrm flipH="1">
            <a:off x="8316913" y="3429000"/>
            <a:ext cx="215900" cy="287867"/>
          </a:xfrm>
          <a:prstGeom prst="line">
            <a:avLst/>
          </a:prstGeom>
          <a:noFill/>
          <a:ln w="9525">
            <a:solidFill>
              <a:srgbClr val="FFFF00"/>
            </a:solidFill>
            <a:round/>
          </a:ln>
          <a:effectLst/>
        </p:spPr>
        <p:txBody>
          <a:bodyPr/>
          <a:lstStyle/>
          <a:p>
            <a:endParaRPr lang="zh-CN" altLang="en-US"/>
          </a:p>
        </p:txBody>
      </p:sp>
      <p:sp>
        <p:nvSpPr>
          <p:cNvPr id="28737" name="Text Box 65"/>
          <p:cNvSpPr txBox="1">
            <a:spLocks noChangeArrowheads="1"/>
          </p:cNvSpPr>
          <p:nvPr/>
        </p:nvSpPr>
        <p:spPr bwMode="auto">
          <a:xfrm>
            <a:off x="7019926" y="3572934"/>
            <a:ext cx="792163" cy="368300"/>
          </a:xfrm>
          <a:prstGeom prst="rect">
            <a:avLst/>
          </a:prstGeom>
          <a:noFill/>
          <a:ln w="9525">
            <a:noFill/>
            <a:miter lim="800000"/>
          </a:ln>
          <a:effectLst/>
        </p:spPr>
        <p:txBody>
          <a:bodyPr>
            <a:spAutoFit/>
          </a:bodyPr>
          <a:lstStyle/>
          <a:p>
            <a:pPr>
              <a:spcBef>
                <a:spcPct val="50000"/>
              </a:spcBef>
            </a:pPr>
            <a:r>
              <a:rPr lang="en-US" altLang="zh-CN" b="1">
                <a:solidFill>
                  <a:srgbClr val="FF0000"/>
                </a:solidFill>
              </a:rPr>
              <a:t>T  C</a:t>
            </a:r>
          </a:p>
        </p:txBody>
      </p:sp>
      <p:sp>
        <p:nvSpPr>
          <p:cNvPr id="28738" name="Line 66"/>
          <p:cNvSpPr>
            <a:spLocks noChangeShapeType="1"/>
          </p:cNvSpPr>
          <p:nvPr/>
        </p:nvSpPr>
        <p:spPr bwMode="auto">
          <a:xfrm flipH="1">
            <a:off x="7164388" y="3572934"/>
            <a:ext cx="215900" cy="361951"/>
          </a:xfrm>
          <a:prstGeom prst="line">
            <a:avLst/>
          </a:prstGeom>
          <a:noFill/>
          <a:ln w="9525">
            <a:solidFill>
              <a:srgbClr val="FFFF00"/>
            </a:solidFill>
            <a:round/>
          </a:ln>
          <a:effectLst/>
        </p:spPr>
        <p:txBody>
          <a:bodyPr/>
          <a:lstStyle/>
          <a:p>
            <a:endParaRPr lang="zh-CN" altLang="en-US"/>
          </a:p>
        </p:txBody>
      </p:sp>
      <p:sp>
        <p:nvSpPr>
          <p:cNvPr id="28739" name="Oval 67"/>
          <p:cNvSpPr>
            <a:spLocks noChangeArrowheads="1"/>
          </p:cNvSpPr>
          <p:nvPr/>
        </p:nvSpPr>
        <p:spPr bwMode="auto">
          <a:xfrm>
            <a:off x="7308850" y="3644900"/>
            <a:ext cx="71438" cy="71967"/>
          </a:xfrm>
          <a:prstGeom prst="ellipse">
            <a:avLst/>
          </a:prstGeom>
          <a:solidFill>
            <a:schemeClr val="accent1"/>
          </a:solidFill>
          <a:ln w="9525">
            <a:solidFill>
              <a:schemeClr val="tx1"/>
            </a:solidFill>
            <a:round/>
          </a:ln>
          <a:effectLst/>
        </p:spPr>
        <p:txBody>
          <a:bodyPr wrap="none" anchor="ctr"/>
          <a:lstStyle/>
          <a:p>
            <a:endParaRPr lang="zh-CN" altLang="en-US" b="1">
              <a:solidFill>
                <a:srgbClr val="FF0000"/>
              </a:solidFill>
            </a:endParaRPr>
          </a:p>
        </p:txBody>
      </p:sp>
      <p:sp>
        <p:nvSpPr>
          <p:cNvPr id="28740" name="Text Box 68"/>
          <p:cNvSpPr txBox="1">
            <a:spLocks noChangeArrowheads="1"/>
          </p:cNvSpPr>
          <p:nvPr/>
        </p:nvSpPr>
        <p:spPr bwMode="auto">
          <a:xfrm>
            <a:off x="8172450" y="5374218"/>
            <a:ext cx="971550" cy="366183"/>
          </a:xfrm>
          <a:prstGeom prst="rect">
            <a:avLst/>
          </a:prstGeom>
          <a:noFill/>
          <a:ln w="9525">
            <a:noFill/>
            <a:miter lim="800000"/>
          </a:ln>
          <a:effectLst/>
        </p:spPr>
        <p:txBody>
          <a:bodyPr>
            <a:spAutoFit/>
          </a:bodyPr>
          <a:lstStyle/>
          <a:p>
            <a:pPr>
              <a:spcBef>
                <a:spcPct val="50000"/>
              </a:spcBef>
            </a:pPr>
            <a:r>
              <a:rPr lang="en-US" altLang="zh-CN" b="1">
                <a:solidFill>
                  <a:srgbClr val="FF0000"/>
                </a:solidFill>
              </a:rPr>
              <a:t>t min</a:t>
            </a:r>
          </a:p>
        </p:txBody>
      </p:sp>
      <p:sp>
        <p:nvSpPr>
          <p:cNvPr id="28741" name="Line 69"/>
          <p:cNvSpPr>
            <a:spLocks noChangeShapeType="1"/>
          </p:cNvSpPr>
          <p:nvPr/>
        </p:nvSpPr>
        <p:spPr bwMode="auto">
          <a:xfrm flipH="1">
            <a:off x="8316914" y="5374218"/>
            <a:ext cx="142875" cy="359833"/>
          </a:xfrm>
          <a:prstGeom prst="line">
            <a:avLst/>
          </a:prstGeom>
          <a:noFill/>
          <a:ln w="9525">
            <a:solidFill>
              <a:srgbClr val="FFFF00"/>
            </a:solidFill>
            <a:round/>
          </a:ln>
          <a:effectLst/>
        </p:spPr>
        <p:txBody>
          <a:bodyPr/>
          <a:lstStyle/>
          <a:p>
            <a:endParaRPr lang="zh-CN" altLang="en-US"/>
          </a:p>
        </p:txBody>
      </p:sp>
      <p:sp>
        <p:nvSpPr>
          <p:cNvPr id="28742" name="Text Box 70"/>
          <p:cNvSpPr txBox="1">
            <a:spLocks noChangeArrowheads="1"/>
          </p:cNvSpPr>
          <p:nvPr/>
        </p:nvSpPr>
        <p:spPr bwMode="auto">
          <a:xfrm>
            <a:off x="7596189" y="3925993"/>
            <a:ext cx="288925" cy="366184"/>
          </a:xfrm>
          <a:prstGeom prst="rect">
            <a:avLst/>
          </a:prstGeom>
          <a:noFill/>
          <a:ln w="9525">
            <a:noFill/>
            <a:miter lim="800000"/>
          </a:ln>
          <a:effectLst/>
        </p:spPr>
        <p:txBody>
          <a:bodyPr>
            <a:spAutoFit/>
          </a:bodyPr>
          <a:lstStyle/>
          <a:p>
            <a:pPr>
              <a:spcBef>
                <a:spcPct val="50000"/>
              </a:spcBef>
            </a:pPr>
            <a:r>
              <a:rPr lang="en-US" altLang="zh-CN" b="1">
                <a:solidFill>
                  <a:srgbClr val="FF0000"/>
                </a:solidFill>
              </a:rPr>
              <a:t>A</a:t>
            </a:r>
          </a:p>
        </p:txBody>
      </p:sp>
      <p:sp>
        <p:nvSpPr>
          <p:cNvPr id="28743" name="Text Box 71"/>
          <p:cNvSpPr txBox="1">
            <a:spLocks noChangeArrowheads="1"/>
          </p:cNvSpPr>
          <p:nvPr/>
        </p:nvSpPr>
        <p:spPr bwMode="auto">
          <a:xfrm>
            <a:off x="7596188" y="4582585"/>
            <a:ext cx="360362" cy="366183"/>
          </a:xfrm>
          <a:prstGeom prst="rect">
            <a:avLst/>
          </a:prstGeom>
          <a:noFill/>
          <a:ln w="9525">
            <a:noFill/>
            <a:miter lim="800000"/>
          </a:ln>
          <a:effectLst/>
        </p:spPr>
        <p:txBody>
          <a:bodyPr>
            <a:spAutoFit/>
          </a:bodyPr>
          <a:lstStyle/>
          <a:p>
            <a:pPr>
              <a:spcBef>
                <a:spcPct val="50000"/>
              </a:spcBef>
            </a:pPr>
            <a:r>
              <a:rPr lang="en-US" altLang="zh-CN" b="1">
                <a:solidFill>
                  <a:srgbClr val="FF0000"/>
                </a:solidFill>
              </a:rPr>
              <a:t>B</a:t>
            </a:r>
          </a:p>
        </p:txBody>
      </p:sp>
      <p:sp>
        <p:nvSpPr>
          <p:cNvPr id="28744" name="Text Box 72"/>
          <p:cNvSpPr txBox="1">
            <a:spLocks noChangeArrowheads="1"/>
          </p:cNvSpPr>
          <p:nvPr/>
        </p:nvSpPr>
        <p:spPr bwMode="auto">
          <a:xfrm>
            <a:off x="8243888" y="4366685"/>
            <a:ext cx="360362" cy="366183"/>
          </a:xfrm>
          <a:prstGeom prst="rect">
            <a:avLst/>
          </a:prstGeom>
          <a:noFill/>
          <a:ln w="9525">
            <a:noFill/>
            <a:miter lim="800000"/>
          </a:ln>
          <a:effectLst/>
        </p:spPr>
        <p:txBody>
          <a:bodyPr>
            <a:spAutoFit/>
          </a:bodyPr>
          <a:lstStyle/>
          <a:p>
            <a:pPr>
              <a:spcBef>
                <a:spcPct val="50000"/>
              </a:spcBef>
            </a:pPr>
            <a:r>
              <a:rPr lang="en-US" altLang="zh-CN" b="1">
                <a:solidFill>
                  <a:srgbClr val="FF0000"/>
                </a:solidFill>
              </a:rPr>
              <a:t>C</a:t>
            </a:r>
          </a:p>
        </p:txBody>
      </p:sp>
      <p:sp>
        <p:nvSpPr>
          <p:cNvPr id="28745" name="Text Box 73"/>
          <p:cNvSpPr txBox="1">
            <a:spLocks noChangeArrowheads="1"/>
          </p:cNvSpPr>
          <p:nvPr/>
        </p:nvSpPr>
        <p:spPr bwMode="auto">
          <a:xfrm>
            <a:off x="8459789" y="4942418"/>
            <a:ext cx="433387" cy="366183"/>
          </a:xfrm>
          <a:prstGeom prst="rect">
            <a:avLst/>
          </a:prstGeom>
          <a:noFill/>
          <a:ln w="9525">
            <a:noFill/>
            <a:miter lim="800000"/>
          </a:ln>
          <a:effectLst/>
        </p:spPr>
        <p:txBody>
          <a:bodyPr>
            <a:spAutoFit/>
          </a:bodyPr>
          <a:lstStyle/>
          <a:p>
            <a:pPr>
              <a:spcBef>
                <a:spcPct val="50000"/>
              </a:spcBef>
            </a:pPr>
            <a:r>
              <a:rPr lang="en-US" altLang="zh-CN" b="1">
                <a:solidFill>
                  <a:srgbClr val="FF0000"/>
                </a:solidFill>
              </a:rPr>
              <a:t>D</a:t>
            </a:r>
          </a:p>
        </p:txBody>
      </p:sp>
      <p:sp>
        <p:nvSpPr>
          <p:cNvPr id="44105" name="灯片编号占位符 2"/>
          <p:cNvSpPr txBox="1">
            <a:spLocks noGrp="1"/>
          </p:cNvSpPr>
          <p:nvPr/>
        </p:nvSpPr>
        <p:spPr bwMode="auto">
          <a:xfrm>
            <a:off x="6553200" y="6246285"/>
            <a:ext cx="2133600" cy="476249"/>
          </a:xfrm>
          <a:prstGeom prst="rect">
            <a:avLst/>
          </a:prstGeom>
          <a:noFill/>
          <a:ln w="9525">
            <a:noFill/>
            <a:miter lim="800000"/>
          </a:ln>
          <a:effectLst/>
        </p:spPr>
        <p:txBody>
          <a:bodyPr/>
          <a:lstStyle/>
          <a:p>
            <a:pPr algn="r">
              <a:spcBef>
                <a:spcPct val="50000"/>
              </a:spcBef>
            </a:pPr>
            <a:fld id="{AA017E40-A070-466D-A41B-E09E4F41676F}" type="slidenum">
              <a:rPr kumimoji="1" lang="zh-CN" altLang="en-US" sz="1400">
                <a:solidFill>
                  <a:srgbClr val="FF0000"/>
                </a:solidFill>
                <a:latin typeface="Times New Roman" pitchFamily="18" charset="0"/>
              </a:rPr>
              <a:t>10</a:t>
            </a:fld>
            <a:endParaRPr kumimoji="1" lang="zh-CN" altLang="en-US" sz="1400">
              <a:solidFill>
                <a:srgbClr val="FF0000"/>
              </a:solidFill>
              <a:latin typeface="Times New Roman" pitchFamily="18" charset="0"/>
            </a:endParaRPr>
          </a:p>
        </p:txBody>
      </p:sp>
    </p:spTree>
    <p:extLst>
      <p:ext uri="{BB962C8B-B14F-4D97-AF65-F5344CB8AC3E}">
        <p14:creationId xmlns:p14="http://schemas.microsoft.com/office/powerpoint/2010/main" val="32464566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fade">
                                      <p:cBhvr>
                                        <p:cTn id="7" dur="2000"/>
                                        <p:tgtEl>
                                          <p:spTgt spid="2867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677"/>
                                        </p:tgtEl>
                                        <p:attrNameLst>
                                          <p:attrName>style.visibility</p:attrName>
                                        </p:attrNameLst>
                                      </p:cBhvr>
                                      <p:to>
                                        <p:strVal val="visible"/>
                                      </p:to>
                                    </p:set>
                                    <p:animEffect transition="in" filter="fade">
                                      <p:cBhvr>
                                        <p:cTn id="10" dur="2000"/>
                                        <p:tgtEl>
                                          <p:spTgt spid="2867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8678"/>
                                        </p:tgtEl>
                                        <p:attrNameLst>
                                          <p:attrName>style.visibility</p:attrName>
                                        </p:attrNameLst>
                                      </p:cBhvr>
                                      <p:to>
                                        <p:strVal val="visible"/>
                                      </p:to>
                                    </p:set>
                                    <p:animEffect transition="in" filter="fade">
                                      <p:cBhvr>
                                        <p:cTn id="13" dur="2000"/>
                                        <p:tgtEl>
                                          <p:spTgt spid="2867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8679"/>
                                        </p:tgtEl>
                                        <p:attrNameLst>
                                          <p:attrName>style.visibility</p:attrName>
                                        </p:attrNameLst>
                                      </p:cBhvr>
                                      <p:to>
                                        <p:strVal val="visible"/>
                                      </p:to>
                                    </p:set>
                                    <p:animEffect transition="in" filter="fade">
                                      <p:cBhvr>
                                        <p:cTn id="16" dur="2000"/>
                                        <p:tgtEl>
                                          <p:spTgt spid="2867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8680"/>
                                        </p:tgtEl>
                                        <p:attrNameLst>
                                          <p:attrName>style.visibility</p:attrName>
                                        </p:attrNameLst>
                                      </p:cBhvr>
                                      <p:to>
                                        <p:strVal val="visible"/>
                                      </p:to>
                                    </p:set>
                                    <p:animEffect transition="in" filter="fade">
                                      <p:cBhvr>
                                        <p:cTn id="19" dur="2000"/>
                                        <p:tgtEl>
                                          <p:spTgt spid="2868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8712"/>
                                        </p:tgtEl>
                                        <p:attrNameLst>
                                          <p:attrName>style.visibility</p:attrName>
                                        </p:attrNameLst>
                                      </p:cBhvr>
                                      <p:to>
                                        <p:strVal val="visible"/>
                                      </p:to>
                                    </p:set>
                                    <p:animEffect transition="in" filter="fade">
                                      <p:cBhvr>
                                        <p:cTn id="22" dur="2000"/>
                                        <p:tgtEl>
                                          <p:spTgt spid="28712"/>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681"/>
                                        </p:tgtEl>
                                        <p:attrNameLst>
                                          <p:attrName>style.visibility</p:attrName>
                                        </p:attrNameLst>
                                      </p:cBhvr>
                                      <p:to>
                                        <p:strVal val="visible"/>
                                      </p:to>
                                    </p:set>
                                    <p:animEffect transition="in" filter="fade">
                                      <p:cBhvr>
                                        <p:cTn id="27" dur="2000"/>
                                        <p:tgtEl>
                                          <p:spTgt spid="2868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8682"/>
                                        </p:tgtEl>
                                        <p:attrNameLst>
                                          <p:attrName>style.visibility</p:attrName>
                                        </p:attrNameLst>
                                      </p:cBhvr>
                                      <p:to>
                                        <p:strVal val="visible"/>
                                      </p:to>
                                    </p:set>
                                    <p:animEffect transition="in" filter="fade">
                                      <p:cBhvr>
                                        <p:cTn id="30" dur="2000"/>
                                        <p:tgtEl>
                                          <p:spTgt spid="28682"/>
                                        </p:tgtEl>
                                      </p:cBhvr>
                                    </p:animEffect>
                                  </p:childTnLst>
                                </p:cTn>
                              </p:par>
                            </p:childTnLst>
                          </p:cTn>
                        </p:par>
                      </p:childTnLst>
                    </p:cTn>
                  </p:par>
                  <p:par>
                    <p:cTn id="31" fill="hold" nodeType="clickPar">
                      <p:stCondLst>
                        <p:cond delay="indefinite"/>
                      </p:stCondLst>
                      <p:childTnLst>
                        <p:par>
                          <p:cTn id="32" fill="hold" nodeType="after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8683"/>
                                        </p:tgtEl>
                                        <p:attrNameLst>
                                          <p:attrName>style.visibility</p:attrName>
                                        </p:attrNameLst>
                                      </p:cBhvr>
                                      <p:to>
                                        <p:strVal val="visible"/>
                                      </p:to>
                                    </p:set>
                                    <p:animEffect transition="in" filter="fade">
                                      <p:cBhvr>
                                        <p:cTn id="35" dur="2000"/>
                                        <p:tgtEl>
                                          <p:spTgt spid="2868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8684"/>
                                        </p:tgtEl>
                                        <p:attrNameLst>
                                          <p:attrName>style.visibility</p:attrName>
                                        </p:attrNameLst>
                                      </p:cBhvr>
                                      <p:to>
                                        <p:strVal val="visible"/>
                                      </p:to>
                                    </p:set>
                                    <p:animEffect transition="in" filter="fade">
                                      <p:cBhvr>
                                        <p:cTn id="38" dur="2000"/>
                                        <p:tgtEl>
                                          <p:spTgt spid="28684"/>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8685"/>
                                        </p:tgtEl>
                                        <p:attrNameLst>
                                          <p:attrName>style.visibility</p:attrName>
                                        </p:attrNameLst>
                                      </p:cBhvr>
                                      <p:to>
                                        <p:strVal val="visible"/>
                                      </p:to>
                                    </p:set>
                                    <p:anim calcmode="lin" valueType="num">
                                      <p:cBhvr additive="base">
                                        <p:cTn id="43" dur="500" fill="hold"/>
                                        <p:tgtEl>
                                          <p:spTgt spid="28685"/>
                                        </p:tgtEl>
                                        <p:attrNameLst>
                                          <p:attrName>ppt_x</p:attrName>
                                        </p:attrNameLst>
                                      </p:cBhvr>
                                      <p:tavLst>
                                        <p:tav tm="0">
                                          <p:val>
                                            <p:strVal val="#ppt_x"/>
                                          </p:val>
                                        </p:tav>
                                        <p:tav tm="100000">
                                          <p:val>
                                            <p:strVal val="#ppt_x"/>
                                          </p:val>
                                        </p:tav>
                                      </p:tavLst>
                                    </p:anim>
                                    <p:anim calcmode="lin" valueType="num">
                                      <p:cBhvr additive="base">
                                        <p:cTn id="44" dur="500" fill="hold"/>
                                        <p:tgtEl>
                                          <p:spTgt spid="28685"/>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8686"/>
                                        </p:tgtEl>
                                        <p:attrNameLst>
                                          <p:attrName>style.visibility</p:attrName>
                                        </p:attrNameLst>
                                      </p:cBhvr>
                                      <p:to>
                                        <p:strVal val="visible"/>
                                      </p:to>
                                    </p:set>
                                    <p:anim calcmode="lin" valueType="num">
                                      <p:cBhvr additive="base">
                                        <p:cTn id="47" dur="500" fill="hold"/>
                                        <p:tgtEl>
                                          <p:spTgt spid="28686"/>
                                        </p:tgtEl>
                                        <p:attrNameLst>
                                          <p:attrName>ppt_x</p:attrName>
                                        </p:attrNameLst>
                                      </p:cBhvr>
                                      <p:tavLst>
                                        <p:tav tm="0">
                                          <p:val>
                                            <p:strVal val="#ppt_x"/>
                                          </p:val>
                                        </p:tav>
                                        <p:tav tm="100000">
                                          <p:val>
                                            <p:strVal val="#ppt_x"/>
                                          </p:val>
                                        </p:tav>
                                      </p:tavLst>
                                    </p:anim>
                                    <p:anim calcmode="lin" valueType="num">
                                      <p:cBhvr additive="base">
                                        <p:cTn id="48" dur="500" fill="hold"/>
                                        <p:tgtEl>
                                          <p:spTgt spid="28686"/>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after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28687"/>
                                        </p:tgtEl>
                                        <p:attrNameLst>
                                          <p:attrName>style.visibility</p:attrName>
                                        </p:attrNameLst>
                                      </p:cBhvr>
                                      <p:to>
                                        <p:strVal val="visible"/>
                                      </p:to>
                                    </p:set>
                                    <p:animEffect transition="in" filter="blinds(horizontal)">
                                      <p:cBhvr>
                                        <p:cTn id="53" dur="500"/>
                                        <p:tgtEl>
                                          <p:spTgt spid="28687"/>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28688"/>
                                        </p:tgtEl>
                                        <p:attrNameLst>
                                          <p:attrName>style.visibility</p:attrName>
                                        </p:attrNameLst>
                                      </p:cBhvr>
                                      <p:to>
                                        <p:strVal val="visible"/>
                                      </p:to>
                                    </p:set>
                                    <p:animEffect transition="in" filter="blinds(horizontal)">
                                      <p:cBhvr>
                                        <p:cTn id="56" dur="500"/>
                                        <p:tgtEl>
                                          <p:spTgt spid="28688"/>
                                        </p:tgtEl>
                                      </p:cBhvr>
                                    </p:animEffect>
                                  </p:childTnLst>
                                </p:cTn>
                              </p:par>
                            </p:childTnLst>
                          </p:cTn>
                        </p:par>
                      </p:childTnLst>
                    </p:cTn>
                  </p:par>
                  <p:par>
                    <p:cTn id="57" fill="hold" nodeType="clickPar">
                      <p:stCondLst>
                        <p:cond delay="indefinite"/>
                      </p:stCondLst>
                      <p:childTnLst>
                        <p:par>
                          <p:cTn id="58" fill="hold" nodeType="after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28689"/>
                                        </p:tgtEl>
                                        <p:attrNameLst>
                                          <p:attrName>style.visibility</p:attrName>
                                        </p:attrNameLst>
                                      </p:cBhvr>
                                      <p:to>
                                        <p:strVal val="visible"/>
                                      </p:to>
                                    </p:set>
                                    <p:animEffect transition="in" filter="blinds(horizontal)">
                                      <p:cBhvr>
                                        <p:cTn id="61" dur="500"/>
                                        <p:tgtEl>
                                          <p:spTgt spid="28689"/>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28690"/>
                                        </p:tgtEl>
                                        <p:attrNameLst>
                                          <p:attrName>style.visibility</p:attrName>
                                        </p:attrNameLst>
                                      </p:cBhvr>
                                      <p:to>
                                        <p:strVal val="visible"/>
                                      </p:to>
                                    </p:set>
                                    <p:animEffect transition="in" filter="blinds(horizontal)">
                                      <p:cBhvr>
                                        <p:cTn id="64" dur="500"/>
                                        <p:tgtEl>
                                          <p:spTgt spid="28690"/>
                                        </p:tgtEl>
                                      </p:cBhvr>
                                    </p:animEffect>
                                  </p:childTnLst>
                                </p:cTn>
                              </p:par>
                            </p:childTnLst>
                          </p:cTn>
                        </p:par>
                      </p:childTnLst>
                    </p:cTn>
                  </p:par>
                  <p:par>
                    <p:cTn id="65" fill="hold" nodeType="clickPar">
                      <p:stCondLst>
                        <p:cond delay="indefinite"/>
                      </p:stCondLst>
                      <p:childTnLst>
                        <p:par>
                          <p:cTn id="66" fill="hold" nodeType="afterGroup">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28691"/>
                                        </p:tgtEl>
                                        <p:attrNameLst>
                                          <p:attrName>style.visibility</p:attrName>
                                        </p:attrNameLst>
                                      </p:cBhvr>
                                      <p:to>
                                        <p:strVal val="visible"/>
                                      </p:to>
                                    </p:set>
                                    <p:animEffect transition="in" filter="blinds(horizontal)">
                                      <p:cBhvr>
                                        <p:cTn id="69" dur="500"/>
                                        <p:tgtEl>
                                          <p:spTgt spid="28691"/>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28692"/>
                                        </p:tgtEl>
                                        <p:attrNameLst>
                                          <p:attrName>style.visibility</p:attrName>
                                        </p:attrNameLst>
                                      </p:cBhvr>
                                      <p:to>
                                        <p:strVal val="visible"/>
                                      </p:to>
                                    </p:set>
                                    <p:animEffect transition="in" filter="blinds(horizontal)">
                                      <p:cBhvr>
                                        <p:cTn id="72" dur="500"/>
                                        <p:tgtEl>
                                          <p:spTgt spid="28692"/>
                                        </p:tgtEl>
                                      </p:cBhvr>
                                    </p:animEffect>
                                  </p:childTnLst>
                                </p:cTn>
                              </p:par>
                            </p:childTnLst>
                          </p:cTn>
                        </p:par>
                      </p:childTnLst>
                    </p:cTn>
                  </p:par>
                  <p:par>
                    <p:cTn id="73" fill="hold" nodeType="clickPar">
                      <p:stCondLst>
                        <p:cond delay="indefinite"/>
                      </p:stCondLst>
                      <p:childTnLst>
                        <p:par>
                          <p:cTn id="74" fill="hold" nodeType="afterGroup">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28693"/>
                                        </p:tgtEl>
                                        <p:attrNameLst>
                                          <p:attrName>style.visibility</p:attrName>
                                        </p:attrNameLst>
                                      </p:cBhvr>
                                      <p:to>
                                        <p:strVal val="visible"/>
                                      </p:to>
                                    </p:set>
                                    <p:animEffect transition="in" filter="blinds(horizontal)">
                                      <p:cBhvr>
                                        <p:cTn id="77" dur="500"/>
                                        <p:tgtEl>
                                          <p:spTgt spid="28693"/>
                                        </p:tgtEl>
                                      </p:cBhvr>
                                    </p:animEffect>
                                  </p:childTnLst>
                                </p:cTn>
                              </p:par>
                              <p:par>
                                <p:cTn id="78" presetID="3" presetClass="entr" presetSubtype="10" fill="hold" grpId="0" nodeType="withEffect">
                                  <p:stCondLst>
                                    <p:cond delay="0"/>
                                  </p:stCondLst>
                                  <p:childTnLst>
                                    <p:set>
                                      <p:cBhvr>
                                        <p:cTn id="79" dur="1" fill="hold">
                                          <p:stCondLst>
                                            <p:cond delay="0"/>
                                          </p:stCondLst>
                                        </p:cTn>
                                        <p:tgtEl>
                                          <p:spTgt spid="28694"/>
                                        </p:tgtEl>
                                        <p:attrNameLst>
                                          <p:attrName>style.visibility</p:attrName>
                                        </p:attrNameLst>
                                      </p:cBhvr>
                                      <p:to>
                                        <p:strVal val="visible"/>
                                      </p:to>
                                    </p:set>
                                    <p:animEffect transition="in" filter="blinds(horizontal)">
                                      <p:cBhvr>
                                        <p:cTn id="80" dur="500"/>
                                        <p:tgtEl>
                                          <p:spTgt spid="28694"/>
                                        </p:tgtEl>
                                      </p:cBhvr>
                                    </p:animEffect>
                                  </p:childTnLst>
                                </p:cTn>
                              </p:par>
                            </p:childTnLst>
                          </p:cTn>
                        </p:par>
                      </p:childTnLst>
                    </p:cTn>
                  </p:par>
                  <p:par>
                    <p:cTn id="81" fill="hold" nodeType="clickPar">
                      <p:stCondLst>
                        <p:cond delay="indefinite"/>
                      </p:stCondLst>
                      <p:childTnLst>
                        <p:par>
                          <p:cTn id="82" fill="hold" nodeType="afterGroup">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28695"/>
                                        </p:tgtEl>
                                        <p:attrNameLst>
                                          <p:attrName>style.visibility</p:attrName>
                                        </p:attrNameLst>
                                      </p:cBhvr>
                                      <p:to>
                                        <p:strVal val="visible"/>
                                      </p:to>
                                    </p:set>
                                    <p:animEffect transition="in" filter="blinds(horizontal)">
                                      <p:cBhvr>
                                        <p:cTn id="85" dur="500"/>
                                        <p:tgtEl>
                                          <p:spTgt spid="28695"/>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28696"/>
                                        </p:tgtEl>
                                        <p:attrNameLst>
                                          <p:attrName>style.visibility</p:attrName>
                                        </p:attrNameLst>
                                      </p:cBhvr>
                                      <p:to>
                                        <p:strVal val="visible"/>
                                      </p:to>
                                    </p:set>
                                    <p:animEffect transition="in" filter="blinds(horizontal)">
                                      <p:cBhvr>
                                        <p:cTn id="88" dur="500"/>
                                        <p:tgtEl>
                                          <p:spTgt spid="28696"/>
                                        </p:tgtEl>
                                      </p:cBhvr>
                                    </p:animEffect>
                                  </p:childTnLst>
                                </p:cTn>
                              </p:par>
                            </p:childTnLst>
                          </p:cTn>
                        </p:par>
                      </p:childTnLst>
                    </p:cTn>
                  </p:par>
                  <p:par>
                    <p:cTn id="89" fill="hold" nodeType="clickPar">
                      <p:stCondLst>
                        <p:cond delay="indefinite"/>
                      </p:stCondLst>
                      <p:childTnLst>
                        <p:par>
                          <p:cTn id="90" fill="hold" nodeType="afterGroup">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28716"/>
                                        </p:tgtEl>
                                        <p:attrNameLst>
                                          <p:attrName>style.visibility</p:attrName>
                                        </p:attrNameLst>
                                      </p:cBhvr>
                                      <p:to>
                                        <p:strVal val="visible"/>
                                      </p:to>
                                    </p:set>
                                    <p:animEffect transition="in" filter="blinds(horizontal)">
                                      <p:cBhvr>
                                        <p:cTn id="93" dur="500"/>
                                        <p:tgtEl>
                                          <p:spTgt spid="28716"/>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28717"/>
                                        </p:tgtEl>
                                        <p:attrNameLst>
                                          <p:attrName>style.visibility</p:attrName>
                                        </p:attrNameLst>
                                      </p:cBhvr>
                                      <p:to>
                                        <p:strVal val="visible"/>
                                      </p:to>
                                    </p:set>
                                    <p:animEffect transition="in" filter="blinds(horizontal)">
                                      <p:cBhvr>
                                        <p:cTn id="96" dur="500"/>
                                        <p:tgtEl>
                                          <p:spTgt spid="28717"/>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28718"/>
                                        </p:tgtEl>
                                        <p:attrNameLst>
                                          <p:attrName>style.visibility</p:attrName>
                                        </p:attrNameLst>
                                      </p:cBhvr>
                                      <p:to>
                                        <p:strVal val="visible"/>
                                      </p:to>
                                    </p:set>
                                    <p:animEffect transition="in" filter="blinds(horizontal)">
                                      <p:cBhvr>
                                        <p:cTn id="99" dur="500"/>
                                        <p:tgtEl>
                                          <p:spTgt spid="28718"/>
                                        </p:tgtEl>
                                      </p:cBhvr>
                                    </p:animEffect>
                                  </p:childTnLst>
                                </p:cTn>
                              </p:par>
                              <p:par>
                                <p:cTn id="100" presetID="3" presetClass="entr" presetSubtype="10" fill="hold" grpId="0" nodeType="withEffect">
                                  <p:stCondLst>
                                    <p:cond delay="0"/>
                                  </p:stCondLst>
                                  <p:childTnLst>
                                    <p:set>
                                      <p:cBhvr>
                                        <p:cTn id="101" dur="1" fill="hold">
                                          <p:stCondLst>
                                            <p:cond delay="0"/>
                                          </p:stCondLst>
                                        </p:cTn>
                                        <p:tgtEl>
                                          <p:spTgt spid="28719"/>
                                        </p:tgtEl>
                                        <p:attrNameLst>
                                          <p:attrName>style.visibility</p:attrName>
                                        </p:attrNameLst>
                                      </p:cBhvr>
                                      <p:to>
                                        <p:strVal val="visible"/>
                                      </p:to>
                                    </p:set>
                                    <p:animEffect transition="in" filter="blinds(horizontal)">
                                      <p:cBhvr>
                                        <p:cTn id="102" dur="500"/>
                                        <p:tgtEl>
                                          <p:spTgt spid="28719"/>
                                        </p:tgtEl>
                                      </p:cBhvr>
                                    </p:animEffect>
                                  </p:childTnLst>
                                </p:cTn>
                              </p:par>
                              <p:par>
                                <p:cTn id="103" presetID="3" presetClass="entr" presetSubtype="10" fill="hold" grpId="0" nodeType="withEffect">
                                  <p:stCondLst>
                                    <p:cond delay="0"/>
                                  </p:stCondLst>
                                  <p:childTnLst>
                                    <p:set>
                                      <p:cBhvr>
                                        <p:cTn id="104" dur="1" fill="hold">
                                          <p:stCondLst>
                                            <p:cond delay="0"/>
                                          </p:stCondLst>
                                        </p:cTn>
                                        <p:tgtEl>
                                          <p:spTgt spid="28720"/>
                                        </p:tgtEl>
                                        <p:attrNameLst>
                                          <p:attrName>style.visibility</p:attrName>
                                        </p:attrNameLst>
                                      </p:cBhvr>
                                      <p:to>
                                        <p:strVal val="visible"/>
                                      </p:to>
                                    </p:set>
                                    <p:animEffect transition="in" filter="blinds(horizontal)">
                                      <p:cBhvr>
                                        <p:cTn id="105" dur="500"/>
                                        <p:tgtEl>
                                          <p:spTgt spid="28720"/>
                                        </p:tgtEl>
                                      </p:cBhvr>
                                    </p:animEffect>
                                  </p:childTnLst>
                                </p:cTn>
                              </p:par>
                              <p:par>
                                <p:cTn id="106" presetID="3" presetClass="entr" presetSubtype="10" fill="hold" grpId="0" nodeType="withEffect">
                                  <p:stCondLst>
                                    <p:cond delay="0"/>
                                  </p:stCondLst>
                                  <p:childTnLst>
                                    <p:set>
                                      <p:cBhvr>
                                        <p:cTn id="107" dur="1" fill="hold">
                                          <p:stCondLst>
                                            <p:cond delay="0"/>
                                          </p:stCondLst>
                                        </p:cTn>
                                        <p:tgtEl>
                                          <p:spTgt spid="28722"/>
                                        </p:tgtEl>
                                        <p:attrNameLst>
                                          <p:attrName>style.visibility</p:attrName>
                                        </p:attrNameLst>
                                      </p:cBhvr>
                                      <p:to>
                                        <p:strVal val="visible"/>
                                      </p:to>
                                    </p:set>
                                    <p:animEffect transition="in" filter="blinds(horizontal)">
                                      <p:cBhvr>
                                        <p:cTn id="108" dur="500"/>
                                        <p:tgtEl>
                                          <p:spTgt spid="28722"/>
                                        </p:tgtEl>
                                      </p:cBhvr>
                                    </p:animEffect>
                                  </p:childTnLst>
                                </p:cTn>
                              </p:par>
                              <p:par>
                                <p:cTn id="109" presetID="3" presetClass="entr" presetSubtype="10" fill="hold" grpId="0" nodeType="withEffect">
                                  <p:stCondLst>
                                    <p:cond delay="0"/>
                                  </p:stCondLst>
                                  <p:childTnLst>
                                    <p:set>
                                      <p:cBhvr>
                                        <p:cTn id="110" dur="1" fill="hold">
                                          <p:stCondLst>
                                            <p:cond delay="0"/>
                                          </p:stCondLst>
                                        </p:cTn>
                                        <p:tgtEl>
                                          <p:spTgt spid="28723"/>
                                        </p:tgtEl>
                                        <p:attrNameLst>
                                          <p:attrName>style.visibility</p:attrName>
                                        </p:attrNameLst>
                                      </p:cBhvr>
                                      <p:to>
                                        <p:strVal val="visible"/>
                                      </p:to>
                                    </p:set>
                                    <p:animEffect transition="in" filter="blinds(horizontal)">
                                      <p:cBhvr>
                                        <p:cTn id="111" dur="500"/>
                                        <p:tgtEl>
                                          <p:spTgt spid="28723"/>
                                        </p:tgtEl>
                                      </p:cBhvr>
                                    </p:animEffect>
                                  </p:childTnLst>
                                </p:cTn>
                              </p:par>
                              <p:par>
                                <p:cTn id="112" presetID="3" presetClass="entr" presetSubtype="10" fill="hold" grpId="0" nodeType="withEffect">
                                  <p:stCondLst>
                                    <p:cond delay="0"/>
                                  </p:stCondLst>
                                  <p:childTnLst>
                                    <p:set>
                                      <p:cBhvr>
                                        <p:cTn id="113" dur="1" fill="hold">
                                          <p:stCondLst>
                                            <p:cond delay="0"/>
                                          </p:stCondLst>
                                        </p:cTn>
                                        <p:tgtEl>
                                          <p:spTgt spid="28724"/>
                                        </p:tgtEl>
                                        <p:attrNameLst>
                                          <p:attrName>style.visibility</p:attrName>
                                        </p:attrNameLst>
                                      </p:cBhvr>
                                      <p:to>
                                        <p:strVal val="visible"/>
                                      </p:to>
                                    </p:set>
                                    <p:animEffect transition="in" filter="blinds(horizontal)">
                                      <p:cBhvr>
                                        <p:cTn id="114" dur="500"/>
                                        <p:tgtEl>
                                          <p:spTgt spid="28724"/>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28725"/>
                                        </p:tgtEl>
                                        <p:attrNameLst>
                                          <p:attrName>style.visibility</p:attrName>
                                        </p:attrNameLst>
                                      </p:cBhvr>
                                      <p:to>
                                        <p:strVal val="visible"/>
                                      </p:to>
                                    </p:set>
                                    <p:animEffect transition="in" filter="blinds(horizontal)">
                                      <p:cBhvr>
                                        <p:cTn id="117" dur="500"/>
                                        <p:tgtEl>
                                          <p:spTgt spid="28725"/>
                                        </p:tgtEl>
                                      </p:cBhvr>
                                    </p:animEffect>
                                  </p:childTnLst>
                                </p:cTn>
                              </p:par>
                              <p:par>
                                <p:cTn id="118" presetID="3" presetClass="entr" presetSubtype="10" fill="hold" grpId="0" nodeType="withEffect">
                                  <p:stCondLst>
                                    <p:cond delay="0"/>
                                  </p:stCondLst>
                                  <p:childTnLst>
                                    <p:set>
                                      <p:cBhvr>
                                        <p:cTn id="119" dur="1" fill="hold">
                                          <p:stCondLst>
                                            <p:cond delay="0"/>
                                          </p:stCondLst>
                                        </p:cTn>
                                        <p:tgtEl>
                                          <p:spTgt spid="28726"/>
                                        </p:tgtEl>
                                        <p:attrNameLst>
                                          <p:attrName>style.visibility</p:attrName>
                                        </p:attrNameLst>
                                      </p:cBhvr>
                                      <p:to>
                                        <p:strVal val="visible"/>
                                      </p:to>
                                    </p:set>
                                    <p:animEffect transition="in" filter="blinds(horizontal)">
                                      <p:cBhvr>
                                        <p:cTn id="120" dur="500"/>
                                        <p:tgtEl>
                                          <p:spTgt spid="28726"/>
                                        </p:tgtEl>
                                      </p:cBhvr>
                                    </p:animEffect>
                                  </p:childTnLst>
                                </p:cTn>
                              </p:par>
                              <p:par>
                                <p:cTn id="121" presetID="3" presetClass="entr" presetSubtype="10" fill="hold" grpId="0" nodeType="withEffect">
                                  <p:stCondLst>
                                    <p:cond delay="0"/>
                                  </p:stCondLst>
                                  <p:childTnLst>
                                    <p:set>
                                      <p:cBhvr>
                                        <p:cTn id="122" dur="1" fill="hold">
                                          <p:stCondLst>
                                            <p:cond delay="0"/>
                                          </p:stCondLst>
                                        </p:cTn>
                                        <p:tgtEl>
                                          <p:spTgt spid="28727"/>
                                        </p:tgtEl>
                                        <p:attrNameLst>
                                          <p:attrName>style.visibility</p:attrName>
                                        </p:attrNameLst>
                                      </p:cBhvr>
                                      <p:to>
                                        <p:strVal val="visible"/>
                                      </p:to>
                                    </p:set>
                                    <p:animEffect transition="in" filter="blinds(horizontal)">
                                      <p:cBhvr>
                                        <p:cTn id="123" dur="500"/>
                                        <p:tgtEl>
                                          <p:spTgt spid="28727"/>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28736"/>
                                        </p:tgtEl>
                                        <p:attrNameLst>
                                          <p:attrName>style.visibility</p:attrName>
                                        </p:attrNameLst>
                                      </p:cBhvr>
                                      <p:to>
                                        <p:strVal val="visible"/>
                                      </p:to>
                                    </p:set>
                                    <p:animEffect transition="in" filter="fade">
                                      <p:cBhvr>
                                        <p:cTn id="126" dur="2000"/>
                                        <p:tgtEl>
                                          <p:spTgt spid="28736"/>
                                        </p:tgtEl>
                                      </p:cBhvr>
                                    </p:animEffect>
                                  </p:childTnLst>
                                </p:cTn>
                              </p:par>
                              <p:par>
                                <p:cTn id="127" presetID="3" presetClass="entr" presetSubtype="10" fill="hold" grpId="0" nodeType="withEffect">
                                  <p:stCondLst>
                                    <p:cond delay="0"/>
                                  </p:stCondLst>
                                  <p:childTnLst>
                                    <p:set>
                                      <p:cBhvr>
                                        <p:cTn id="128" dur="1" fill="hold">
                                          <p:stCondLst>
                                            <p:cond delay="0"/>
                                          </p:stCondLst>
                                        </p:cTn>
                                        <p:tgtEl>
                                          <p:spTgt spid="28728"/>
                                        </p:tgtEl>
                                        <p:attrNameLst>
                                          <p:attrName>style.visibility</p:attrName>
                                        </p:attrNameLst>
                                      </p:cBhvr>
                                      <p:to>
                                        <p:strVal val="visible"/>
                                      </p:to>
                                    </p:set>
                                    <p:animEffect transition="in" filter="blinds(horizontal)">
                                      <p:cBhvr>
                                        <p:cTn id="129" dur="500"/>
                                        <p:tgtEl>
                                          <p:spTgt spid="28728"/>
                                        </p:tgtEl>
                                      </p:cBhvr>
                                    </p:animEffect>
                                  </p:childTnLst>
                                </p:cTn>
                              </p:par>
                              <p:par>
                                <p:cTn id="130" presetID="3" presetClass="entr" presetSubtype="10" fill="hold" grpId="0" nodeType="withEffect">
                                  <p:stCondLst>
                                    <p:cond delay="0"/>
                                  </p:stCondLst>
                                  <p:childTnLst>
                                    <p:set>
                                      <p:cBhvr>
                                        <p:cTn id="131" dur="1" fill="hold">
                                          <p:stCondLst>
                                            <p:cond delay="0"/>
                                          </p:stCondLst>
                                        </p:cTn>
                                        <p:tgtEl>
                                          <p:spTgt spid="28729"/>
                                        </p:tgtEl>
                                        <p:attrNameLst>
                                          <p:attrName>style.visibility</p:attrName>
                                        </p:attrNameLst>
                                      </p:cBhvr>
                                      <p:to>
                                        <p:strVal val="visible"/>
                                      </p:to>
                                    </p:set>
                                    <p:animEffect transition="in" filter="blinds(horizontal)">
                                      <p:cBhvr>
                                        <p:cTn id="132" dur="500"/>
                                        <p:tgtEl>
                                          <p:spTgt spid="28729"/>
                                        </p:tgtEl>
                                      </p:cBhvr>
                                    </p:animEffect>
                                  </p:childTnLst>
                                </p:cTn>
                              </p:par>
                            </p:childTnLst>
                          </p:cTn>
                        </p:par>
                      </p:childTnLst>
                    </p:cTn>
                  </p:par>
                  <p:par>
                    <p:cTn id="133" fill="hold" nodeType="clickPar">
                      <p:stCondLst>
                        <p:cond delay="indefinite"/>
                      </p:stCondLst>
                      <p:childTnLst>
                        <p:par>
                          <p:cTn id="134" fill="hold" nodeType="afterGroup">
                            <p:stCondLst>
                              <p:cond delay="0"/>
                            </p:stCondLst>
                            <p:childTnLst>
                              <p:par>
                                <p:cTn id="135" presetID="3" presetClass="entr" presetSubtype="10" fill="hold" grpId="0" nodeType="clickEffect">
                                  <p:stCondLst>
                                    <p:cond delay="0"/>
                                  </p:stCondLst>
                                  <p:childTnLst>
                                    <p:set>
                                      <p:cBhvr>
                                        <p:cTn id="136" dur="1" fill="hold">
                                          <p:stCondLst>
                                            <p:cond delay="0"/>
                                          </p:stCondLst>
                                        </p:cTn>
                                        <p:tgtEl>
                                          <p:spTgt spid="28735"/>
                                        </p:tgtEl>
                                        <p:attrNameLst>
                                          <p:attrName>style.visibility</p:attrName>
                                        </p:attrNameLst>
                                      </p:cBhvr>
                                      <p:to>
                                        <p:strVal val="visible"/>
                                      </p:to>
                                    </p:set>
                                    <p:animEffect transition="in" filter="blinds(horizontal)">
                                      <p:cBhvr>
                                        <p:cTn id="137" dur="500"/>
                                        <p:tgtEl>
                                          <p:spTgt spid="28735"/>
                                        </p:tgtEl>
                                      </p:cBhvr>
                                    </p:animEffect>
                                  </p:childTnLst>
                                </p:cTn>
                              </p:par>
                            </p:childTnLst>
                          </p:cTn>
                        </p:par>
                      </p:childTnLst>
                    </p:cTn>
                  </p:par>
                  <p:par>
                    <p:cTn id="138" fill="hold" nodeType="clickPar">
                      <p:stCondLst>
                        <p:cond delay="indefinite"/>
                      </p:stCondLst>
                      <p:childTnLst>
                        <p:par>
                          <p:cTn id="139" fill="hold" nodeType="afterGroup">
                            <p:stCondLst>
                              <p:cond delay="0"/>
                            </p:stCondLst>
                            <p:childTnLst>
                              <p:par>
                                <p:cTn id="140" presetID="3" presetClass="entr" presetSubtype="10" fill="hold" grpId="0" nodeType="clickEffect">
                                  <p:stCondLst>
                                    <p:cond delay="0"/>
                                  </p:stCondLst>
                                  <p:childTnLst>
                                    <p:set>
                                      <p:cBhvr>
                                        <p:cTn id="141" dur="1" fill="hold">
                                          <p:stCondLst>
                                            <p:cond delay="0"/>
                                          </p:stCondLst>
                                        </p:cTn>
                                        <p:tgtEl>
                                          <p:spTgt spid="28697"/>
                                        </p:tgtEl>
                                        <p:attrNameLst>
                                          <p:attrName>style.visibility</p:attrName>
                                        </p:attrNameLst>
                                      </p:cBhvr>
                                      <p:to>
                                        <p:strVal val="visible"/>
                                      </p:to>
                                    </p:set>
                                    <p:animEffect transition="in" filter="blinds(horizontal)">
                                      <p:cBhvr>
                                        <p:cTn id="142" dur="500"/>
                                        <p:tgtEl>
                                          <p:spTgt spid="28697"/>
                                        </p:tgtEl>
                                      </p:cBhvr>
                                    </p:animEffect>
                                  </p:childTnLst>
                                </p:cTn>
                              </p:par>
                              <p:par>
                                <p:cTn id="143" presetID="3" presetClass="entr" presetSubtype="10" fill="hold" grpId="0" nodeType="withEffect">
                                  <p:stCondLst>
                                    <p:cond delay="0"/>
                                  </p:stCondLst>
                                  <p:childTnLst>
                                    <p:set>
                                      <p:cBhvr>
                                        <p:cTn id="144" dur="1" fill="hold">
                                          <p:stCondLst>
                                            <p:cond delay="0"/>
                                          </p:stCondLst>
                                        </p:cTn>
                                        <p:tgtEl>
                                          <p:spTgt spid="28698"/>
                                        </p:tgtEl>
                                        <p:attrNameLst>
                                          <p:attrName>style.visibility</p:attrName>
                                        </p:attrNameLst>
                                      </p:cBhvr>
                                      <p:to>
                                        <p:strVal val="visible"/>
                                      </p:to>
                                    </p:set>
                                    <p:animEffect transition="in" filter="blinds(horizontal)">
                                      <p:cBhvr>
                                        <p:cTn id="145" dur="500"/>
                                        <p:tgtEl>
                                          <p:spTgt spid="28698"/>
                                        </p:tgtEl>
                                      </p:cBhvr>
                                    </p:animEffect>
                                  </p:childTnLst>
                                </p:cTn>
                              </p:par>
                              <p:par>
                                <p:cTn id="146" presetID="3" presetClass="entr" presetSubtype="10" fill="hold" grpId="0" nodeType="withEffect">
                                  <p:stCondLst>
                                    <p:cond delay="0"/>
                                  </p:stCondLst>
                                  <p:childTnLst>
                                    <p:set>
                                      <p:cBhvr>
                                        <p:cTn id="147" dur="1" fill="hold">
                                          <p:stCondLst>
                                            <p:cond delay="0"/>
                                          </p:stCondLst>
                                        </p:cTn>
                                        <p:tgtEl>
                                          <p:spTgt spid="28699"/>
                                        </p:tgtEl>
                                        <p:attrNameLst>
                                          <p:attrName>style.visibility</p:attrName>
                                        </p:attrNameLst>
                                      </p:cBhvr>
                                      <p:to>
                                        <p:strVal val="visible"/>
                                      </p:to>
                                    </p:set>
                                    <p:animEffect transition="in" filter="blinds(horizontal)">
                                      <p:cBhvr>
                                        <p:cTn id="148" dur="500"/>
                                        <p:tgtEl>
                                          <p:spTgt spid="28699"/>
                                        </p:tgtEl>
                                      </p:cBhvr>
                                    </p:animEffect>
                                  </p:childTnLst>
                                </p:cTn>
                              </p:par>
                              <p:par>
                                <p:cTn id="149" presetID="3" presetClass="entr" presetSubtype="10" fill="hold" grpId="1" nodeType="withEffect">
                                  <p:stCondLst>
                                    <p:cond delay="0"/>
                                  </p:stCondLst>
                                  <p:childTnLst>
                                    <p:set>
                                      <p:cBhvr>
                                        <p:cTn id="150" dur="1" fill="hold">
                                          <p:stCondLst>
                                            <p:cond delay="0"/>
                                          </p:stCondLst>
                                        </p:cTn>
                                        <p:tgtEl>
                                          <p:spTgt spid="28726"/>
                                        </p:tgtEl>
                                        <p:attrNameLst>
                                          <p:attrName>style.visibility</p:attrName>
                                        </p:attrNameLst>
                                      </p:cBhvr>
                                      <p:to>
                                        <p:strVal val="visible"/>
                                      </p:to>
                                    </p:set>
                                    <p:animEffect transition="in" filter="blinds(horizontal)">
                                      <p:cBhvr>
                                        <p:cTn id="151" dur="500"/>
                                        <p:tgtEl>
                                          <p:spTgt spid="28726"/>
                                        </p:tgtEl>
                                      </p:cBhvr>
                                    </p:animEffect>
                                  </p:childTnLst>
                                </p:cTn>
                              </p:par>
                            </p:childTnLst>
                          </p:cTn>
                        </p:par>
                      </p:childTnLst>
                    </p:cTn>
                  </p:par>
                  <p:par>
                    <p:cTn id="152" fill="hold" nodeType="clickPar">
                      <p:stCondLst>
                        <p:cond delay="indefinite"/>
                      </p:stCondLst>
                      <p:childTnLst>
                        <p:par>
                          <p:cTn id="153" fill="hold" nodeType="afterGroup">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28700"/>
                                        </p:tgtEl>
                                        <p:attrNameLst>
                                          <p:attrName>style.visibility</p:attrName>
                                        </p:attrNameLst>
                                      </p:cBhvr>
                                      <p:to>
                                        <p:strVal val="visible"/>
                                      </p:to>
                                    </p:set>
                                    <p:animEffect transition="in" filter="blinds(horizontal)">
                                      <p:cBhvr>
                                        <p:cTn id="156" dur="500"/>
                                        <p:tgtEl>
                                          <p:spTgt spid="28700"/>
                                        </p:tgtEl>
                                      </p:cBhvr>
                                    </p:animEffect>
                                  </p:childTnLst>
                                </p:cTn>
                              </p:par>
                              <p:par>
                                <p:cTn id="157" presetID="3" presetClass="entr" presetSubtype="10" fill="hold" grpId="0" nodeType="withEffect">
                                  <p:stCondLst>
                                    <p:cond delay="0"/>
                                  </p:stCondLst>
                                  <p:childTnLst>
                                    <p:set>
                                      <p:cBhvr>
                                        <p:cTn id="158" dur="1" fill="hold">
                                          <p:stCondLst>
                                            <p:cond delay="0"/>
                                          </p:stCondLst>
                                        </p:cTn>
                                        <p:tgtEl>
                                          <p:spTgt spid="28701"/>
                                        </p:tgtEl>
                                        <p:attrNameLst>
                                          <p:attrName>style.visibility</p:attrName>
                                        </p:attrNameLst>
                                      </p:cBhvr>
                                      <p:to>
                                        <p:strVal val="visible"/>
                                      </p:to>
                                    </p:set>
                                    <p:animEffect transition="in" filter="blinds(horizontal)">
                                      <p:cBhvr>
                                        <p:cTn id="159" dur="500"/>
                                        <p:tgtEl>
                                          <p:spTgt spid="28701"/>
                                        </p:tgtEl>
                                      </p:cBhvr>
                                    </p:animEffect>
                                  </p:childTnLst>
                                </p:cTn>
                              </p:par>
                            </p:childTnLst>
                          </p:cTn>
                        </p:par>
                      </p:childTnLst>
                    </p:cTn>
                  </p:par>
                  <p:par>
                    <p:cTn id="160" fill="hold" nodeType="clickPar">
                      <p:stCondLst>
                        <p:cond delay="indefinite"/>
                      </p:stCondLst>
                      <p:childTnLst>
                        <p:par>
                          <p:cTn id="161" fill="hold" nodeType="afterGroup">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28702"/>
                                        </p:tgtEl>
                                        <p:attrNameLst>
                                          <p:attrName>style.visibility</p:attrName>
                                        </p:attrNameLst>
                                      </p:cBhvr>
                                      <p:to>
                                        <p:strVal val="visible"/>
                                      </p:to>
                                    </p:set>
                                    <p:animEffect transition="in" filter="blinds(horizontal)">
                                      <p:cBhvr>
                                        <p:cTn id="164" dur="500"/>
                                        <p:tgtEl>
                                          <p:spTgt spid="28702"/>
                                        </p:tgtEl>
                                      </p:cBhvr>
                                    </p:animEffect>
                                  </p:childTnLst>
                                </p:cTn>
                              </p:par>
                              <p:par>
                                <p:cTn id="165" presetID="3" presetClass="entr" presetSubtype="10" fill="hold" grpId="0" nodeType="withEffect">
                                  <p:stCondLst>
                                    <p:cond delay="0"/>
                                  </p:stCondLst>
                                  <p:childTnLst>
                                    <p:set>
                                      <p:cBhvr>
                                        <p:cTn id="166" dur="1" fill="hold">
                                          <p:stCondLst>
                                            <p:cond delay="0"/>
                                          </p:stCondLst>
                                        </p:cTn>
                                        <p:tgtEl>
                                          <p:spTgt spid="28703"/>
                                        </p:tgtEl>
                                        <p:attrNameLst>
                                          <p:attrName>style.visibility</p:attrName>
                                        </p:attrNameLst>
                                      </p:cBhvr>
                                      <p:to>
                                        <p:strVal val="visible"/>
                                      </p:to>
                                    </p:set>
                                    <p:animEffect transition="in" filter="blinds(horizontal)">
                                      <p:cBhvr>
                                        <p:cTn id="167" dur="500"/>
                                        <p:tgtEl>
                                          <p:spTgt spid="28703"/>
                                        </p:tgtEl>
                                      </p:cBhvr>
                                    </p:animEffect>
                                  </p:childTnLst>
                                </p:cTn>
                              </p:par>
                            </p:childTnLst>
                          </p:cTn>
                        </p:par>
                      </p:childTnLst>
                    </p:cTn>
                  </p:par>
                  <p:par>
                    <p:cTn id="168" fill="hold" nodeType="clickPar">
                      <p:stCondLst>
                        <p:cond delay="indefinite"/>
                      </p:stCondLst>
                      <p:childTnLst>
                        <p:par>
                          <p:cTn id="169" fill="hold" nodeType="afterGroup">
                            <p:stCondLst>
                              <p:cond delay="0"/>
                            </p:stCondLst>
                            <p:childTnLst>
                              <p:par>
                                <p:cTn id="170" presetID="3" presetClass="entr" presetSubtype="10" fill="hold" grpId="0" nodeType="clickEffect">
                                  <p:stCondLst>
                                    <p:cond delay="0"/>
                                  </p:stCondLst>
                                  <p:childTnLst>
                                    <p:set>
                                      <p:cBhvr>
                                        <p:cTn id="171" dur="1" fill="hold">
                                          <p:stCondLst>
                                            <p:cond delay="0"/>
                                          </p:stCondLst>
                                        </p:cTn>
                                        <p:tgtEl>
                                          <p:spTgt spid="28704"/>
                                        </p:tgtEl>
                                        <p:attrNameLst>
                                          <p:attrName>style.visibility</p:attrName>
                                        </p:attrNameLst>
                                      </p:cBhvr>
                                      <p:to>
                                        <p:strVal val="visible"/>
                                      </p:to>
                                    </p:set>
                                    <p:animEffect transition="in" filter="blinds(horizontal)">
                                      <p:cBhvr>
                                        <p:cTn id="172" dur="500"/>
                                        <p:tgtEl>
                                          <p:spTgt spid="28704"/>
                                        </p:tgtEl>
                                      </p:cBhvr>
                                    </p:animEffect>
                                  </p:childTnLst>
                                </p:cTn>
                              </p:par>
                              <p:par>
                                <p:cTn id="173" presetID="3" presetClass="entr" presetSubtype="10" fill="hold" grpId="0" nodeType="withEffect">
                                  <p:stCondLst>
                                    <p:cond delay="0"/>
                                  </p:stCondLst>
                                  <p:childTnLst>
                                    <p:set>
                                      <p:cBhvr>
                                        <p:cTn id="174" dur="1" fill="hold">
                                          <p:stCondLst>
                                            <p:cond delay="0"/>
                                          </p:stCondLst>
                                        </p:cTn>
                                        <p:tgtEl>
                                          <p:spTgt spid="28705"/>
                                        </p:tgtEl>
                                        <p:attrNameLst>
                                          <p:attrName>style.visibility</p:attrName>
                                        </p:attrNameLst>
                                      </p:cBhvr>
                                      <p:to>
                                        <p:strVal val="visible"/>
                                      </p:to>
                                    </p:set>
                                    <p:animEffect transition="in" filter="blinds(horizontal)">
                                      <p:cBhvr>
                                        <p:cTn id="175" dur="500"/>
                                        <p:tgtEl>
                                          <p:spTgt spid="28705"/>
                                        </p:tgtEl>
                                      </p:cBhvr>
                                    </p:animEffect>
                                  </p:childTnLst>
                                </p:cTn>
                              </p:par>
                            </p:childTnLst>
                          </p:cTn>
                        </p:par>
                      </p:childTnLst>
                    </p:cTn>
                  </p:par>
                  <p:par>
                    <p:cTn id="176" fill="hold" nodeType="clickPar">
                      <p:stCondLst>
                        <p:cond delay="indefinite"/>
                      </p:stCondLst>
                      <p:childTnLst>
                        <p:par>
                          <p:cTn id="177" fill="hold" nodeType="afterGroup">
                            <p:stCondLst>
                              <p:cond delay="0"/>
                            </p:stCondLst>
                            <p:childTnLst>
                              <p:par>
                                <p:cTn id="178" presetID="3" presetClass="entr" presetSubtype="10" fill="hold" grpId="0" nodeType="clickEffect">
                                  <p:stCondLst>
                                    <p:cond delay="0"/>
                                  </p:stCondLst>
                                  <p:childTnLst>
                                    <p:set>
                                      <p:cBhvr>
                                        <p:cTn id="179" dur="1" fill="hold">
                                          <p:stCondLst>
                                            <p:cond delay="0"/>
                                          </p:stCondLst>
                                        </p:cTn>
                                        <p:tgtEl>
                                          <p:spTgt spid="28706"/>
                                        </p:tgtEl>
                                        <p:attrNameLst>
                                          <p:attrName>style.visibility</p:attrName>
                                        </p:attrNameLst>
                                      </p:cBhvr>
                                      <p:to>
                                        <p:strVal val="visible"/>
                                      </p:to>
                                    </p:set>
                                    <p:animEffect transition="in" filter="blinds(horizontal)">
                                      <p:cBhvr>
                                        <p:cTn id="180" dur="500"/>
                                        <p:tgtEl>
                                          <p:spTgt spid="28706"/>
                                        </p:tgtEl>
                                      </p:cBhvr>
                                    </p:animEffect>
                                  </p:childTnLst>
                                </p:cTn>
                              </p:par>
                              <p:par>
                                <p:cTn id="181" presetID="3" presetClass="entr" presetSubtype="10" fill="hold" grpId="0" nodeType="withEffect">
                                  <p:stCondLst>
                                    <p:cond delay="0"/>
                                  </p:stCondLst>
                                  <p:childTnLst>
                                    <p:set>
                                      <p:cBhvr>
                                        <p:cTn id="182" dur="1" fill="hold">
                                          <p:stCondLst>
                                            <p:cond delay="0"/>
                                          </p:stCondLst>
                                        </p:cTn>
                                        <p:tgtEl>
                                          <p:spTgt spid="28707"/>
                                        </p:tgtEl>
                                        <p:attrNameLst>
                                          <p:attrName>style.visibility</p:attrName>
                                        </p:attrNameLst>
                                      </p:cBhvr>
                                      <p:to>
                                        <p:strVal val="visible"/>
                                      </p:to>
                                    </p:set>
                                    <p:animEffect transition="in" filter="blinds(horizontal)">
                                      <p:cBhvr>
                                        <p:cTn id="183" dur="500"/>
                                        <p:tgtEl>
                                          <p:spTgt spid="28707"/>
                                        </p:tgtEl>
                                      </p:cBhvr>
                                    </p:animEffect>
                                  </p:childTnLst>
                                </p:cTn>
                              </p:par>
                            </p:childTnLst>
                          </p:cTn>
                        </p:par>
                      </p:childTnLst>
                    </p:cTn>
                  </p:par>
                  <p:par>
                    <p:cTn id="184" fill="hold" nodeType="clickPar">
                      <p:stCondLst>
                        <p:cond delay="indefinite"/>
                      </p:stCondLst>
                      <p:childTnLst>
                        <p:par>
                          <p:cTn id="185" fill="hold" nodeType="afterGroup">
                            <p:stCondLst>
                              <p:cond delay="0"/>
                            </p:stCondLst>
                            <p:childTnLst>
                              <p:par>
                                <p:cTn id="186" presetID="3" presetClass="entr" presetSubtype="10" fill="hold" grpId="0" nodeType="clickEffect">
                                  <p:stCondLst>
                                    <p:cond delay="0"/>
                                  </p:stCondLst>
                                  <p:childTnLst>
                                    <p:set>
                                      <p:cBhvr>
                                        <p:cTn id="187" dur="1" fill="hold">
                                          <p:stCondLst>
                                            <p:cond delay="0"/>
                                          </p:stCondLst>
                                        </p:cTn>
                                        <p:tgtEl>
                                          <p:spTgt spid="28708"/>
                                        </p:tgtEl>
                                        <p:attrNameLst>
                                          <p:attrName>style.visibility</p:attrName>
                                        </p:attrNameLst>
                                      </p:cBhvr>
                                      <p:to>
                                        <p:strVal val="visible"/>
                                      </p:to>
                                    </p:set>
                                    <p:animEffect transition="in" filter="blinds(horizontal)">
                                      <p:cBhvr>
                                        <p:cTn id="188" dur="500"/>
                                        <p:tgtEl>
                                          <p:spTgt spid="28708"/>
                                        </p:tgtEl>
                                      </p:cBhvr>
                                    </p:animEffect>
                                  </p:childTnLst>
                                </p:cTn>
                              </p:par>
                              <p:par>
                                <p:cTn id="189" presetID="3" presetClass="entr" presetSubtype="10" fill="hold" grpId="0" nodeType="withEffect">
                                  <p:stCondLst>
                                    <p:cond delay="0"/>
                                  </p:stCondLst>
                                  <p:childTnLst>
                                    <p:set>
                                      <p:cBhvr>
                                        <p:cTn id="190" dur="1" fill="hold">
                                          <p:stCondLst>
                                            <p:cond delay="0"/>
                                          </p:stCondLst>
                                        </p:cTn>
                                        <p:tgtEl>
                                          <p:spTgt spid="28709"/>
                                        </p:tgtEl>
                                        <p:attrNameLst>
                                          <p:attrName>style.visibility</p:attrName>
                                        </p:attrNameLst>
                                      </p:cBhvr>
                                      <p:to>
                                        <p:strVal val="visible"/>
                                      </p:to>
                                    </p:set>
                                    <p:animEffect transition="in" filter="blinds(horizontal)">
                                      <p:cBhvr>
                                        <p:cTn id="191" dur="500"/>
                                        <p:tgtEl>
                                          <p:spTgt spid="28709"/>
                                        </p:tgtEl>
                                      </p:cBhvr>
                                    </p:animEffect>
                                  </p:childTnLst>
                                </p:cTn>
                              </p:par>
                              <p:par>
                                <p:cTn id="192" presetID="3" presetClass="entr" presetSubtype="10" fill="hold" grpId="0" nodeType="withEffect">
                                  <p:stCondLst>
                                    <p:cond delay="0"/>
                                  </p:stCondLst>
                                  <p:childTnLst>
                                    <p:set>
                                      <p:cBhvr>
                                        <p:cTn id="193" dur="1" fill="hold">
                                          <p:stCondLst>
                                            <p:cond delay="0"/>
                                          </p:stCondLst>
                                        </p:cTn>
                                        <p:tgtEl>
                                          <p:spTgt spid="28713"/>
                                        </p:tgtEl>
                                        <p:attrNameLst>
                                          <p:attrName>style.visibility</p:attrName>
                                        </p:attrNameLst>
                                      </p:cBhvr>
                                      <p:to>
                                        <p:strVal val="visible"/>
                                      </p:to>
                                    </p:set>
                                    <p:animEffect transition="in" filter="blinds(horizontal)">
                                      <p:cBhvr>
                                        <p:cTn id="194" dur="500"/>
                                        <p:tgtEl>
                                          <p:spTgt spid="28713"/>
                                        </p:tgtEl>
                                      </p:cBhvr>
                                    </p:animEffect>
                                  </p:childTnLst>
                                </p:cTn>
                              </p:par>
                            </p:childTnLst>
                          </p:cTn>
                        </p:par>
                      </p:childTnLst>
                    </p:cTn>
                  </p:par>
                  <p:par>
                    <p:cTn id="195" fill="hold" nodeType="clickPar">
                      <p:stCondLst>
                        <p:cond delay="indefinite"/>
                      </p:stCondLst>
                      <p:childTnLst>
                        <p:par>
                          <p:cTn id="196" fill="hold" nodeType="afterGroup">
                            <p:stCondLst>
                              <p:cond delay="0"/>
                            </p:stCondLst>
                            <p:childTnLst>
                              <p:par>
                                <p:cTn id="197" presetID="3" presetClass="entr" presetSubtype="10" fill="hold" grpId="0" nodeType="clickEffect">
                                  <p:stCondLst>
                                    <p:cond delay="0"/>
                                  </p:stCondLst>
                                  <p:childTnLst>
                                    <p:set>
                                      <p:cBhvr>
                                        <p:cTn id="198" dur="1" fill="hold">
                                          <p:stCondLst>
                                            <p:cond delay="0"/>
                                          </p:stCondLst>
                                        </p:cTn>
                                        <p:tgtEl>
                                          <p:spTgt spid="28710"/>
                                        </p:tgtEl>
                                        <p:attrNameLst>
                                          <p:attrName>style.visibility</p:attrName>
                                        </p:attrNameLst>
                                      </p:cBhvr>
                                      <p:to>
                                        <p:strVal val="visible"/>
                                      </p:to>
                                    </p:set>
                                    <p:animEffect transition="in" filter="blinds(horizontal)">
                                      <p:cBhvr>
                                        <p:cTn id="199" dur="500"/>
                                        <p:tgtEl>
                                          <p:spTgt spid="28710"/>
                                        </p:tgtEl>
                                      </p:cBhvr>
                                    </p:animEffect>
                                  </p:childTnLst>
                                </p:cTn>
                              </p:par>
                              <p:par>
                                <p:cTn id="200" presetID="3" presetClass="entr" presetSubtype="10" fill="hold" grpId="0" nodeType="withEffect">
                                  <p:stCondLst>
                                    <p:cond delay="0"/>
                                  </p:stCondLst>
                                  <p:childTnLst>
                                    <p:set>
                                      <p:cBhvr>
                                        <p:cTn id="201" dur="1" fill="hold">
                                          <p:stCondLst>
                                            <p:cond delay="0"/>
                                          </p:stCondLst>
                                        </p:cTn>
                                        <p:tgtEl>
                                          <p:spTgt spid="28711"/>
                                        </p:tgtEl>
                                        <p:attrNameLst>
                                          <p:attrName>style.visibility</p:attrName>
                                        </p:attrNameLst>
                                      </p:cBhvr>
                                      <p:to>
                                        <p:strVal val="visible"/>
                                      </p:to>
                                    </p:set>
                                    <p:animEffect transition="in" filter="blinds(horizontal)">
                                      <p:cBhvr>
                                        <p:cTn id="202" dur="500"/>
                                        <p:tgtEl>
                                          <p:spTgt spid="28711"/>
                                        </p:tgtEl>
                                      </p:cBhvr>
                                    </p:animEffect>
                                  </p:childTnLst>
                                </p:cTn>
                              </p:par>
                            </p:childTnLst>
                          </p:cTn>
                        </p:par>
                      </p:childTnLst>
                    </p:cTn>
                  </p:par>
                  <p:par>
                    <p:cTn id="203" fill="hold" nodeType="clickPar">
                      <p:stCondLst>
                        <p:cond delay="indefinite"/>
                      </p:stCondLst>
                      <p:childTnLst>
                        <p:par>
                          <p:cTn id="204" fill="hold" nodeType="afterGroup">
                            <p:stCondLst>
                              <p:cond delay="0"/>
                            </p:stCondLst>
                            <p:childTnLst>
                              <p:par>
                                <p:cTn id="205" presetID="3" presetClass="entr" presetSubtype="10" fill="hold" grpId="0" nodeType="clickEffect">
                                  <p:stCondLst>
                                    <p:cond delay="0"/>
                                  </p:stCondLst>
                                  <p:childTnLst>
                                    <p:set>
                                      <p:cBhvr>
                                        <p:cTn id="206" dur="1" fill="hold">
                                          <p:stCondLst>
                                            <p:cond delay="0"/>
                                          </p:stCondLst>
                                        </p:cTn>
                                        <p:tgtEl>
                                          <p:spTgt spid="28730"/>
                                        </p:tgtEl>
                                        <p:attrNameLst>
                                          <p:attrName>style.visibility</p:attrName>
                                        </p:attrNameLst>
                                      </p:cBhvr>
                                      <p:to>
                                        <p:strVal val="visible"/>
                                      </p:to>
                                    </p:set>
                                    <p:animEffect transition="in" filter="blinds(horizontal)">
                                      <p:cBhvr>
                                        <p:cTn id="207" dur="500"/>
                                        <p:tgtEl>
                                          <p:spTgt spid="28730"/>
                                        </p:tgtEl>
                                      </p:cBhvr>
                                    </p:animEffect>
                                  </p:childTnLst>
                                </p:cTn>
                              </p:par>
                              <p:par>
                                <p:cTn id="208" presetID="3" presetClass="entr" presetSubtype="10" fill="hold" grpId="0" nodeType="withEffect">
                                  <p:stCondLst>
                                    <p:cond delay="0"/>
                                  </p:stCondLst>
                                  <p:childTnLst>
                                    <p:set>
                                      <p:cBhvr>
                                        <p:cTn id="209" dur="1" fill="hold">
                                          <p:stCondLst>
                                            <p:cond delay="0"/>
                                          </p:stCondLst>
                                        </p:cTn>
                                        <p:tgtEl>
                                          <p:spTgt spid="28731"/>
                                        </p:tgtEl>
                                        <p:attrNameLst>
                                          <p:attrName>style.visibility</p:attrName>
                                        </p:attrNameLst>
                                      </p:cBhvr>
                                      <p:to>
                                        <p:strVal val="visible"/>
                                      </p:to>
                                    </p:set>
                                    <p:animEffect transition="in" filter="blinds(horizontal)">
                                      <p:cBhvr>
                                        <p:cTn id="210" dur="500"/>
                                        <p:tgtEl>
                                          <p:spTgt spid="28731"/>
                                        </p:tgtEl>
                                      </p:cBhvr>
                                    </p:animEffect>
                                  </p:childTnLst>
                                </p:cTn>
                              </p:par>
                              <p:par>
                                <p:cTn id="211" presetID="3" presetClass="entr" presetSubtype="10" fill="hold" grpId="0" nodeType="withEffect">
                                  <p:stCondLst>
                                    <p:cond delay="0"/>
                                  </p:stCondLst>
                                  <p:childTnLst>
                                    <p:set>
                                      <p:cBhvr>
                                        <p:cTn id="212" dur="1" fill="hold">
                                          <p:stCondLst>
                                            <p:cond delay="0"/>
                                          </p:stCondLst>
                                        </p:cTn>
                                        <p:tgtEl>
                                          <p:spTgt spid="28732"/>
                                        </p:tgtEl>
                                        <p:attrNameLst>
                                          <p:attrName>style.visibility</p:attrName>
                                        </p:attrNameLst>
                                      </p:cBhvr>
                                      <p:to>
                                        <p:strVal val="visible"/>
                                      </p:to>
                                    </p:set>
                                    <p:animEffect transition="in" filter="blinds(horizontal)">
                                      <p:cBhvr>
                                        <p:cTn id="213" dur="500"/>
                                        <p:tgtEl>
                                          <p:spTgt spid="28732"/>
                                        </p:tgtEl>
                                      </p:cBhvr>
                                    </p:animEffect>
                                  </p:childTnLst>
                                </p:cTn>
                              </p:par>
                              <p:par>
                                <p:cTn id="214" presetID="3" presetClass="entr" presetSubtype="10" fill="hold" grpId="0" nodeType="withEffect">
                                  <p:stCondLst>
                                    <p:cond delay="0"/>
                                  </p:stCondLst>
                                  <p:childTnLst>
                                    <p:set>
                                      <p:cBhvr>
                                        <p:cTn id="215" dur="1" fill="hold">
                                          <p:stCondLst>
                                            <p:cond delay="0"/>
                                          </p:stCondLst>
                                        </p:cTn>
                                        <p:tgtEl>
                                          <p:spTgt spid="28733"/>
                                        </p:tgtEl>
                                        <p:attrNameLst>
                                          <p:attrName>style.visibility</p:attrName>
                                        </p:attrNameLst>
                                      </p:cBhvr>
                                      <p:to>
                                        <p:strVal val="visible"/>
                                      </p:to>
                                    </p:set>
                                    <p:animEffect transition="in" filter="blinds(horizontal)">
                                      <p:cBhvr>
                                        <p:cTn id="216" dur="500"/>
                                        <p:tgtEl>
                                          <p:spTgt spid="28733"/>
                                        </p:tgtEl>
                                      </p:cBhvr>
                                    </p:animEffect>
                                  </p:childTnLst>
                                </p:cTn>
                              </p:par>
                              <p:par>
                                <p:cTn id="217" presetID="3" presetClass="entr" presetSubtype="10" fill="hold" grpId="0" nodeType="withEffect">
                                  <p:stCondLst>
                                    <p:cond delay="0"/>
                                  </p:stCondLst>
                                  <p:childTnLst>
                                    <p:set>
                                      <p:cBhvr>
                                        <p:cTn id="218" dur="1" fill="hold">
                                          <p:stCondLst>
                                            <p:cond delay="0"/>
                                          </p:stCondLst>
                                        </p:cTn>
                                        <p:tgtEl>
                                          <p:spTgt spid="28734"/>
                                        </p:tgtEl>
                                        <p:attrNameLst>
                                          <p:attrName>style.visibility</p:attrName>
                                        </p:attrNameLst>
                                      </p:cBhvr>
                                      <p:to>
                                        <p:strVal val="visible"/>
                                      </p:to>
                                    </p:set>
                                    <p:animEffect transition="in" filter="blinds(horizontal)">
                                      <p:cBhvr>
                                        <p:cTn id="219" dur="500"/>
                                        <p:tgtEl>
                                          <p:spTgt spid="28734"/>
                                        </p:tgtEl>
                                      </p:cBhvr>
                                    </p:animEffect>
                                  </p:childTnLst>
                                </p:cTn>
                              </p:par>
                              <p:par>
                                <p:cTn id="220" presetID="3" presetClass="entr" presetSubtype="10" fill="hold" grpId="0" nodeType="withEffect">
                                  <p:stCondLst>
                                    <p:cond delay="0"/>
                                  </p:stCondLst>
                                  <p:childTnLst>
                                    <p:set>
                                      <p:cBhvr>
                                        <p:cTn id="221" dur="1" fill="hold">
                                          <p:stCondLst>
                                            <p:cond delay="0"/>
                                          </p:stCondLst>
                                        </p:cTn>
                                        <p:tgtEl>
                                          <p:spTgt spid="28737"/>
                                        </p:tgtEl>
                                        <p:attrNameLst>
                                          <p:attrName>style.visibility</p:attrName>
                                        </p:attrNameLst>
                                      </p:cBhvr>
                                      <p:to>
                                        <p:strVal val="visible"/>
                                      </p:to>
                                    </p:set>
                                    <p:animEffect transition="in" filter="blinds(horizontal)">
                                      <p:cBhvr>
                                        <p:cTn id="222" dur="500"/>
                                        <p:tgtEl>
                                          <p:spTgt spid="28737"/>
                                        </p:tgtEl>
                                      </p:cBhvr>
                                    </p:animEffect>
                                  </p:childTnLst>
                                </p:cTn>
                              </p:par>
                              <p:par>
                                <p:cTn id="223" presetID="3" presetClass="entr" presetSubtype="10" fill="hold" grpId="0" nodeType="withEffect">
                                  <p:stCondLst>
                                    <p:cond delay="0"/>
                                  </p:stCondLst>
                                  <p:childTnLst>
                                    <p:set>
                                      <p:cBhvr>
                                        <p:cTn id="224" dur="1" fill="hold">
                                          <p:stCondLst>
                                            <p:cond delay="0"/>
                                          </p:stCondLst>
                                        </p:cTn>
                                        <p:tgtEl>
                                          <p:spTgt spid="28738"/>
                                        </p:tgtEl>
                                        <p:attrNameLst>
                                          <p:attrName>style.visibility</p:attrName>
                                        </p:attrNameLst>
                                      </p:cBhvr>
                                      <p:to>
                                        <p:strVal val="visible"/>
                                      </p:to>
                                    </p:set>
                                    <p:animEffect transition="in" filter="blinds(horizontal)">
                                      <p:cBhvr>
                                        <p:cTn id="225" dur="500"/>
                                        <p:tgtEl>
                                          <p:spTgt spid="28738"/>
                                        </p:tgtEl>
                                      </p:cBhvr>
                                    </p:animEffect>
                                  </p:childTnLst>
                                </p:cTn>
                              </p:par>
                              <p:par>
                                <p:cTn id="226" presetID="3" presetClass="entr" presetSubtype="10" fill="hold" grpId="0" nodeType="withEffect">
                                  <p:stCondLst>
                                    <p:cond delay="0"/>
                                  </p:stCondLst>
                                  <p:childTnLst>
                                    <p:set>
                                      <p:cBhvr>
                                        <p:cTn id="227" dur="1" fill="hold">
                                          <p:stCondLst>
                                            <p:cond delay="0"/>
                                          </p:stCondLst>
                                        </p:cTn>
                                        <p:tgtEl>
                                          <p:spTgt spid="28739"/>
                                        </p:tgtEl>
                                        <p:attrNameLst>
                                          <p:attrName>style.visibility</p:attrName>
                                        </p:attrNameLst>
                                      </p:cBhvr>
                                      <p:to>
                                        <p:strVal val="visible"/>
                                      </p:to>
                                    </p:set>
                                    <p:animEffect transition="in" filter="blinds(horizontal)">
                                      <p:cBhvr>
                                        <p:cTn id="228" dur="500"/>
                                        <p:tgtEl>
                                          <p:spTgt spid="28739"/>
                                        </p:tgtEl>
                                      </p:cBhvr>
                                    </p:animEffect>
                                  </p:childTnLst>
                                </p:cTn>
                              </p:par>
                              <p:par>
                                <p:cTn id="229" presetID="3" presetClass="entr" presetSubtype="10" fill="hold" grpId="0" nodeType="withEffect">
                                  <p:stCondLst>
                                    <p:cond delay="0"/>
                                  </p:stCondLst>
                                  <p:childTnLst>
                                    <p:set>
                                      <p:cBhvr>
                                        <p:cTn id="230" dur="1" fill="hold">
                                          <p:stCondLst>
                                            <p:cond delay="0"/>
                                          </p:stCondLst>
                                        </p:cTn>
                                        <p:tgtEl>
                                          <p:spTgt spid="28740"/>
                                        </p:tgtEl>
                                        <p:attrNameLst>
                                          <p:attrName>style.visibility</p:attrName>
                                        </p:attrNameLst>
                                      </p:cBhvr>
                                      <p:to>
                                        <p:strVal val="visible"/>
                                      </p:to>
                                    </p:set>
                                    <p:animEffect transition="in" filter="blinds(horizontal)">
                                      <p:cBhvr>
                                        <p:cTn id="231" dur="500"/>
                                        <p:tgtEl>
                                          <p:spTgt spid="28740"/>
                                        </p:tgtEl>
                                      </p:cBhvr>
                                    </p:animEffect>
                                  </p:childTnLst>
                                </p:cTn>
                              </p:par>
                              <p:par>
                                <p:cTn id="232" presetID="3" presetClass="entr" presetSubtype="10" fill="hold" grpId="0" nodeType="withEffect">
                                  <p:stCondLst>
                                    <p:cond delay="0"/>
                                  </p:stCondLst>
                                  <p:childTnLst>
                                    <p:set>
                                      <p:cBhvr>
                                        <p:cTn id="233" dur="1" fill="hold">
                                          <p:stCondLst>
                                            <p:cond delay="0"/>
                                          </p:stCondLst>
                                        </p:cTn>
                                        <p:tgtEl>
                                          <p:spTgt spid="28741"/>
                                        </p:tgtEl>
                                        <p:attrNameLst>
                                          <p:attrName>style.visibility</p:attrName>
                                        </p:attrNameLst>
                                      </p:cBhvr>
                                      <p:to>
                                        <p:strVal val="visible"/>
                                      </p:to>
                                    </p:set>
                                    <p:animEffect transition="in" filter="blinds(horizontal)">
                                      <p:cBhvr>
                                        <p:cTn id="234" dur="500"/>
                                        <p:tgtEl>
                                          <p:spTgt spid="28741"/>
                                        </p:tgtEl>
                                      </p:cBhvr>
                                    </p:animEffect>
                                  </p:childTnLst>
                                </p:cTn>
                              </p:par>
                              <p:par>
                                <p:cTn id="235" presetID="3" presetClass="entr" presetSubtype="10" fill="hold" grpId="0" nodeType="withEffect">
                                  <p:stCondLst>
                                    <p:cond delay="0"/>
                                  </p:stCondLst>
                                  <p:childTnLst>
                                    <p:set>
                                      <p:cBhvr>
                                        <p:cTn id="236" dur="1" fill="hold">
                                          <p:stCondLst>
                                            <p:cond delay="0"/>
                                          </p:stCondLst>
                                        </p:cTn>
                                        <p:tgtEl>
                                          <p:spTgt spid="28742"/>
                                        </p:tgtEl>
                                        <p:attrNameLst>
                                          <p:attrName>style.visibility</p:attrName>
                                        </p:attrNameLst>
                                      </p:cBhvr>
                                      <p:to>
                                        <p:strVal val="visible"/>
                                      </p:to>
                                    </p:set>
                                    <p:animEffect transition="in" filter="blinds(horizontal)">
                                      <p:cBhvr>
                                        <p:cTn id="237" dur="500"/>
                                        <p:tgtEl>
                                          <p:spTgt spid="28742"/>
                                        </p:tgtEl>
                                      </p:cBhvr>
                                    </p:animEffect>
                                  </p:childTnLst>
                                </p:cTn>
                              </p:par>
                              <p:par>
                                <p:cTn id="238" presetID="3" presetClass="entr" presetSubtype="10" fill="hold" grpId="0" nodeType="withEffect">
                                  <p:stCondLst>
                                    <p:cond delay="0"/>
                                  </p:stCondLst>
                                  <p:childTnLst>
                                    <p:set>
                                      <p:cBhvr>
                                        <p:cTn id="239" dur="1" fill="hold">
                                          <p:stCondLst>
                                            <p:cond delay="0"/>
                                          </p:stCondLst>
                                        </p:cTn>
                                        <p:tgtEl>
                                          <p:spTgt spid="28743"/>
                                        </p:tgtEl>
                                        <p:attrNameLst>
                                          <p:attrName>style.visibility</p:attrName>
                                        </p:attrNameLst>
                                      </p:cBhvr>
                                      <p:to>
                                        <p:strVal val="visible"/>
                                      </p:to>
                                    </p:set>
                                    <p:animEffect transition="in" filter="blinds(horizontal)">
                                      <p:cBhvr>
                                        <p:cTn id="240" dur="500"/>
                                        <p:tgtEl>
                                          <p:spTgt spid="28743"/>
                                        </p:tgtEl>
                                      </p:cBhvr>
                                    </p:animEffect>
                                  </p:childTnLst>
                                </p:cTn>
                              </p:par>
                              <p:par>
                                <p:cTn id="241" presetID="3" presetClass="entr" presetSubtype="10" fill="hold" grpId="0" nodeType="withEffect">
                                  <p:stCondLst>
                                    <p:cond delay="0"/>
                                  </p:stCondLst>
                                  <p:childTnLst>
                                    <p:set>
                                      <p:cBhvr>
                                        <p:cTn id="242" dur="1" fill="hold">
                                          <p:stCondLst>
                                            <p:cond delay="0"/>
                                          </p:stCondLst>
                                        </p:cTn>
                                        <p:tgtEl>
                                          <p:spTgt spid="28744"/>
                                        </p:tgtEl>
                                        <p:attrNameLst>
                                          <p:attrName>style.visibility</p:attrName>
                                        </p:attrNameLst>
                                      </p:cBhvr>
                                      <p:to>
                                        <p:strVal val="visible"/>
                                      </p:to>
                                    </p:set>
                                    <p:animEffect transition="in" filter="blinds(horizontal)">
                                      <p:cBhvr>
                                        <p:cTn id="243" dur="500"/>
                                        <p:tgtEl>
                                          <p:spTgt spid="28744"/>
                                        </p:tgtEl>
                                      </p:cBhvr>
                                    </p:animEffect>
                                  </p:childTnLst>
                                </p:cTn>
                              </p:par>
                              <p:par>
                                <p:cTn id="244" presetID="3" presetClass="entr" presetSubtype="10" fill="hold" grpId="0" nodeType="withEffect">
                                  <p:stCondLst>
                                    <p:cond delay="0"/>
                                  </p:stCondLst>
                                  <p:childTnLst>
                                    <p:set>
                                      <p:cBhvr>
                                        <p:cTn id="245" dur="1" fill="hold">
                                          <p:stCondLst>
                                            <p:cond delay="0"/>
                                          </p:stCondLst>
                                        </p:cTn>
                                        <p:tgtEl>
                                          <p:spTgt spid="28745"/>
                                        </p:tgtEl>
                                        <p:attrNameLst>
                                          <p:attrName>style.visibility</p:attrName>
                                        </p:attrNameLst>
                                      </p:cBhvr>
                                      <p:to>
                                        <p:strVal val="visible"/>
                                      </p:to>
                                    </p:set>
                                    <p:animEffect transition="in" filter="blinds(horizontal)">
                                      <p:cBhvr>
                                        <p:cTn id="246" dur="500"/>
                                        <p:tgtEl>
                                          <p:spTgt spid="28745"/>
                                        </p:tgtEl>
                                      </p:cBhvr>
                                    </p:animEffect>
                                  </p:childTnLst>
                                </p:cTn>
                              </p:par>
                            </p:childTnLst>
                          </p:cTn>
                        </p:par>
                      </p:childTnLst>
                    </p:cTn>
                  </p:par>
                  <p:par>
                    <p:cTn id="247" fill="hold" nodeType="clickPar">
                      <p:stCondLst>
                        <p:cond delay="indefinite"/>
                      </p:stCondLst>
                      <p:childTnLst>
                        <p:par>
                          <p:cTn id="248" fill="hold" nodeType="afterGroup">
                            <p:stCondLst>
                              <p:cond delay="0"/>
                            </p:stCondLst>
                            <p:childTnLst>
                              <p:par>
                                <p:cTn id="249" presetID="3" presetClass="entr" presetSubtype="10" fill="hold" grpId="0" nodeType="clickEffect">
                                  <p:stCondLst>
                                    <p:cond delay="0"/>
                                  </p:stCondLst>
                                  <p:childTnLst>
                                    <p:set>
                                      <p:cBhvr>
                                        <p:cTn id="250" dur="1" fill="hold">
                                          <p:stCondLst>
                                            <p:cond delay="0"/>
                                          </p:stCondLst>
                                        </p:cTn>
                                        <p:tgtEl>
                                          <p:spTgt spid="28714"/>
                                        </p:tgtEl>
                                        <p:attrNameLst>
                                          <p:attrName>style.visibility</p:attrName>
                                        </p:attrNameLst>
                                      </p:cBhvr>
                                      <p:to>
                                        <p:strVal val="visible"/>
                                      </p:to>
                                    </p:set>
                                    <p:animEffect transition="in" filter="blinds(horizontal)">
                                      <p:cBhvr>
                                        <p:cTn id="251" dur="500"/>
                                        <p:tgtEl>
                                          <p:spTgt spid="28714"/>
                                        </p:tgtEl>
                                      </p:cBhvr>
                                    </p:animEffect>
                                  </p:childTnLst>
                                </p:cTn>
                              </p:par>
                              <p:par>
                                <p:cTn id="252" presetID="3" presetClass="entr" presetSubtype="10" fill="hold" grpId="0" nodeType="withEffect">
                                  <p:stCondLst>
                                    <p:cond delay="0"/>
                                  </p:stCondLst>
                                  <p:childTnLst>
                                    <p:set>
                                      <p:cBhvr>
                                        <p:cTn id="253" dur="1" fill="hold">
                                          <p:stCondLst>
                                            <p:cond delay="0"/>
                                          </p:stCondLst>
                                        </p:cTn>
                                        <p:tgtEl>
                                          <p:spTgt spid="28715"/>
                                        </p:tgtEl>
                                        <p:attrNameLst>
                                          <p:attrName>style.visibility</p:attrName>
                                        </p:attrNameLst>
                                      </p:cBhvr>
                                      <p:to>
                                        <p:strVal val="visible"/>
                                      </p:to>
                                    </p:set>
                                    <p:animEffect transition="in" filter="blinds(horizontal)">
                                      <p:cBhvr>
                                        <p:cTn id="254" dur="500"/>
                                        <p:tgtEl>
                                          <p:spTgt spid="287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animBg="1"/>
      <p:bldP spid="28677" grpId="0"/>
      <p:bldP spid="28678" grpId="0"/>
      <p:bldP spid="28679" grpId="0"/>
      <p:bldP spid="28680" grpId="0" animBg="1"/>
      <p:bldP spid="28681" grpId="0" animBg="1"/>
      <p:bldP spid="28682" grpId="0"/>
      <p:bldP spid="28683" grpId="0" animBg="1"/>
      <p:bldP spid="28684" grpId="0" animBg="1"/>
      <p:bldP spid="28685" grpId="0" animBg="1"/>
      <p:bldP spid="28686" grpId="0"/>
      <p:bldP spid="28687" grpId="0" animBg="1"/>
      <p:bldP spid="28688" grpId="0"/>
      <p:bldP spid="28689" grpId="0" animBg="1"/>
      <p:bldP spid="28690" grpId="0"/>
      <p:bldP spid="28691" grpId="0" animBg="1"/>
      <p:bldP spid="28692" grpId="0"/>
      <p:bldP spid="28693" grpId="0" animBg="1"/>
      <p:bldP spid="28694" grpId="0"/>
      <p:bldP spid="28695" grpId="0" animBg="1"/>
      <p:bldP spid="28696" grpId="0"/>
      <p:bldP spid="28697" grpId="0" animBg="1"/>
      <p:bldP spid="28698" grpId="0" animBg="1"/>
      <p:bldP spid="28699" grpId="0"/>
      <p:bldP spid="28700" grpId="0" animBg="1"/>
      <p:bldP spid="28701" grpId="0"/>
      <p:bldP spid="28702" grpId="0" animBg="1"/>
      <p:bldP spid="28703" grpId="0"/>
      <p:bldP spid="28704" grpId="0" animBg="1"/>
      <p:bldP spid="28705" grpId="0"/>
      <p:bldP spid="28706" grpId="0" animBg="1"/>
      <p:bldP spid="28707" grpId="0"/>
      <p:bldP spid="28708" grpId="0" animBg="1"/>
      <p:bldP spid="28709" grpId="0"/>
      <p:bldP spid="28710" grpId="0" animBg="1"/>
      <p:bldP spid="28711" grpId="0"/>
      <p:bldP spid="28712" grpId="0"/>
      <p:bldP spid="28713" grpId="0" animBg="1"/>
      <p:bldP spid="28714" grpId="0" animBg="1"/>
      <p:bldP spid="28715" grpId="0"/>
      <p:bldP spid="28716" grpId="0" animBg="1"/>
      <p:bldP spid="28717" grpId="0" animBg="1"/>
      <p:bldP spid="28718" grpId="0" animBg="1"/>
      <p:bldP spid="28719" grpId="0" animBg="1"/>
      <p:bldP spid="28720" grpId="0" animBg="1"/>
      <p:bldP spid="28722" grpId="0" animBg="1"/>
      <p:bldP spid="28723" grpId="0" animBg="1"/>
      <p:bldP spid="28724" grpId="0"/>
      <p:bldP spid="28725" grpId="0"/>
      <p:bldP spid="28726" grpId="0"/>
      <p:bldP spid="28726" grpId="1"/>
      <p:bldP spid="28727" grpId="0" animBg="1"/>
      <p:bldP spid="28728" grpId="0" animBg="1"/>
      <p:bldP spid="28729" grpId="0"/>
      <p:bldP spid="28730" grpId="0" animBg="1"/>
      <p:bldP spid="28731" grpId="0" animBg="1"/>
      <p:bldP spid="28732" grpId="0" animBg="1"/>
      <p:bldP spid="28733" grpId="0" animBg="1"/>
      <p:bldP spid="28734" grpId="0" animBg="1"/>
      <p:bldP spid="28735" grpId="0"/>
      <p:bldP spid="28736" grpId="0" animBg="1"/>
      <p:bldP spid="28737" grpId="0"/>
      <p:bldP spid="28738" grpId="0" animBg="1"/>
      <p:bldP spid="28739" grpId="0" animBg="1"/>
      <p:bldP spid="28740" grpId="0"/>
      <p:bldP spid="28741" grpId="0" animBg="1"/>
      <p:bldP spid="28742" grpId="0"/>
      <p:bldP spid="28743" grpId="0"/>
      <p:bldP spid="28744" grpId="0"/>
      <p:bldP spid="2874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ext Box 3"/>
          <p:cNvSpPr txBox="1">
            <a:spLocks noChangeArrowheads="1"/>
          </p:cNvSpPr>
          <p:nvPr/>
        </p:nvSpPr>
        <p:spPr bwMode="auto">
          <a:xfrm>
            <a:off x="1547814" y="188384"/>
            <a:ext cx="6048375" cy="702733"/>
          </a:xfrm>
          <a:prstGeom prst="rect">
            <a:avLst/>
          </a:prstGeom>
          <a:noFill/>
          <a:ln w="9525">
            <a:noFill/>
            <a:miter lim="800000"/>
          </a:ln>
          <a:effectLst/>
        </p:spPr>
        <p:txBody>
          <a:bodyPr>
            <a:spAutoFit/>
          </a:bodyPr>
          <a:lstStyle/>
          <a:p>
            <a:pPr>
              <a:spcBef>
                <a:spcPct val="50000"/>
              </a:spcBef>
            </a:pPr>
            <a:r>
              <a:rPr lang="zh-CN" altLang="en-US" sz="4000" b="1">
                <a:solidFill>
                  <a:srgbClr val="FF0000"/>
                </a:solidFill>
              </a:rPr>
              <a:t>非晶体的熔化和凝固比较</a:t>
            </a:r>
          </a:p>
        </p:txBody>
      </p:sp>
      <p:sp>
        <p:nvSpPr>
          <p:cNvPr id="29700" name="Oval 4"/>
          <p:cNvSpPr>
            <a:spLocks noChangeArrowheads="1"/>
          </p:cNvSpPr>
          <p:nvPr/>
        </p:nvSpPr>
        <p:spPr bwMode="auto">
          <a:xfrm>
            <a:off x="0" y="2205568"/>
            <a:ext cx="971550" cy="2087033"/>
          </a:xfrm>
          <a:prstGeom prst="ellipse">
            <a:avLst/>
          </a:prstGeom>
          <a:solidFill>
            <a:schemeClr val="accent1"/>
          </a:solidFill>
          <a:ln w="9525">
            <a:solidFill>
              <a:schemeClr val="tx1"/>
            </a:solidFill>
            <a:round/>
          </a:ln>
          <a:effectLst/>
        </p:spPr>
        <p:txBody>
          <a:bodyPr wrap="none" anchor="ctr"/>
          <a:lstStyle/>
          <a:p>
            <a:endParaRPr lang="zh-CN" altLang="en-US" b="1">
              <a:solidFill>
                <a:srgbClr val="FF00FF"/>
              </a:solidFill>
            </a:endParaRPr>
          </a:p>
        </p:txBody>
      </p:sp>
      <p:sp>
        <p:nvSpPr>
          <p:cNvPr id="29701" name="Text Box 5"/>
          <p:cNvSpPr txBox="1">
            <a:spLocks noChangeArrowheads="1"/>
          </p:cNvSpPr>
          <p:nvPr/>
        </p:nvSpPr>
        <p:spPr bwMode="auto">
          <a:xfrm>
            <a:off x="54610" y="2205567"/>
            <a:ext cx="935038" cy="518584"/>
          </a:xfrm>
          <a:prstGeom prst="rect">
            <a:avLst/>
          </a:prstGeom>
          <a:noFill/>
          <a:ln w="9525">
            <a:noFill/>
            <a:miter lim="800000"/>
          </a:ln>
          <a:effectLst/>
        </p:spPr>
        <p:txBody>
          <a:bodyPr>
            <a:spAutoFit/>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松香</a:t>
            </a:r>
          </a:p>
        </p:txBody>
      </p:sp>
      <p:sp>
        <p:nvSpPr>
          <p:cNvPr id="29702" name="Text Box 6"/>
          <p:cNvSpPr txBox="1">
            <a:spLocks noChangeArrowheads="1"/>
          </p:cNvSpPr>
          <p:nvPr/>
        </p:nvSpPr>
        <p:spPr bwMode="auto">
          <a:xfrm>
            <a:off x="1" y="2781300"/>
            <a:ext cx="1223963" cy="518584"/>
          </a:xfrm>
          <a:prstGeom prst="rect">
            <a:avLst/>
          </a:prstGeom>
          <a:noFill/>
          <a:ln w="9525">
            <a:noFill/>
            <a:miter lim="800000"/>
          </a:ln>
          <a:effectLst/>
        </p:spPr>
        <p:txBody>
          <a:bodyPr>
            <a:spAutoFit/>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玻璃</a:t>
            </a:r>
          </a:p>
        </p:txBody>
      </p:sp>
      <p:sp>
        <p:nvSpPr>
          <p:cNvPr id="29703" name="Text Box 7"/>
          <p:cNvSpPr txBox="1">
            <a:spLocks noChangeArrowheads="1"/>
          </p:cNvSpPr>
          <p:nvPr/>
        </p:nvSpPr>
        <p:spPr bwMode="auto">
          <a:xfrm>
            <a:off x="0" y="3340101"/>
            <a:ext cx="1081088" cy="520700"/>
          </a:xfrm>
          <a:prstGeom prst="rect">
            <a:avLst/>
          </a:prstGeom>
          <a:noFill/>
          <a:ln w="9525">
            <a:noFill/>
            <a:miter lim="800000"/>
          </a:ln>
          <a:effectLst/>
        </p:spPr>
        <p:txBody>
          <a:bodyPr>
            <a:spAutoFit/>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蜂蜡</a:t>
            </a:r>
          </a:p>
        </p:txBody>
      </p:sp>
      <p:sp>
        <p:nvSpPr>
          <p:cNvPr id="29704" name="Text Box 8"/>
          <p:cNvSpPr txBox="1">
            <a:spLocks noChangeArrowheads="1"/>
          </p:cNvSpPr>
          <p:nvPr/>
        </p:nvSpPr>
        <p:spPr bwMode="auto">
          <a:xfrm>
            <a:off x="-18414" y="3860800"/>
            <a:ext cx="1008063" cy="518584"/>
          </a:xfrm>
          <a:prstGeom prst="rect">
            <a:avLst/>
          </a:prstGeom>
          <a:noFill/>
          <a:ln w="9525">
            <a:noFill/>
            <a:miter lim="800000"/>
          </a:ln>
          <a:effectLst/>
        </p:spPr>
        <p:txBody>
          <a:bodyPr>
            <a:spAutoFit/>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沥青</a:t>
            </a:r>
          </a:p>
        </p:txBody>
      </p:sp>
      <p:sp>
        <p:nvSpPr>
          <p:cNvPr id="29705" name="AutoShape 9"/>
          <p:cNvSpPr>
            <a:spLocks noChangeArrowheads="1"/>
          </p:cNvSpPr>
          <p:nvPr/>
        </p:nvSpPr>
        <p:spPr bwMode="auto">
          <a:xfrm>
            <a:off x="971550" y="2925234"/>
            <a:ext cx="287338" cy="647700"/>
          </a:xfrm>
          <a:prstGeom prst="rightArrow">
            <a:avLst>
              <a:gd name="adj1" fmla="val 50000"/>
              <a:gd name="adj2" fmla="val 25000"/>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06" name="Oval 10"/>
          <p:cNvSpPr>
            <a:spLocks noChangeArrowheads="1"/>
          </p:cNvSpPr>
          <p:nvPr/>
        </p:nvSpPr>
        <p:spPr bwMode="auto">
          <a:xfrm>
            <a:off x="1258888" y="2637367"/>
            <a:ext cx="576262" cy="1297517"/>
          </a:xfrm>
          <a:prstGeom prst="ellipse">
            <a:avLst/>
          </a:prstGeom>
          <a:solidFill>
            <a:schemeClr val="accent1"/>
          </a:solidFill>
          <a:ln w="9525">
            <a:solidFill>
              <a:schemeClr val="tx1"/>
            </a:solidFill>
            <a:round/>
          </a:ln>
          <a:effectLst/>
        </p:spPr>
        <p:txBody>
          <a:bodyPr wrap="none" anchor="ctr"/>
          <a:lstStyle/>
          <a:p>
            <a:endParaRPr lang="zh-CN" altLang="en-US" b="1">
              <a:solidFill>
                <a:srgbClr val="FF00FF"/>
              </a:solidFill>
            </a:endParaRPr>
          </a:p>
        </p:txBody>
      </p:sp>
      <p:sp>
        <p:nvSpPr>
          <p:cNvPr id="29707" name="Text Box 11"/>
          <p:cNvSpPr txBox="1">
            <a:spLocks noChangeArrowheads="1"/>
          </p:cNvSpPr>
          <p:nvPr/>
        </p:nvSpPr>
        <p:spPr bwMode="auto">
          <a:xfrm>
            <a:off x="1254522" y="2637367"/>
            <a:ext cx="615553" cy="1743287"/>
          </a:xfrm>
          <a:prstGeom prst="rect">
            <a:avLst/>
          </a:prstGeom>
          <a:noFill/>
          <a:ln w="9525">
            <a:noFill/>
            <a:miter lim="800000"/>
          </a:ln>
          <a:effectLst/>
        </p:spPr>
        <p:txBody>
          <a:bodyPr vert="eaVert" wrap="square">
            <a:spAutoFit/>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非晶体</a:t>
            </a:r>
          </a:p>
        </p:txBody>
      </p:sp>
      <p:sp>
        <p:nvSpPr>
          <p:cNvPr id="29708" name="AutoShape 12"/>
          <p:cNvSpPr>
            <a:spLocks noChangeArrowheads="1"/>
          </p:cNvSpPr>
          <p:nvPr/>
        </p:nvSpPr>
        <p:spPr bwMode="auto">
          <a:xfrm>
            <a:off x="1835150" y="2997201"/>
            <a:ext cx="215900" cy="503767"/>
          </a:xfrm>
          <a:prstGeom prst="rightArrow">
            <a:avLst>
              <a:gd name="adj1" fmla="val 50000"/>
              <a:gd name="adj2" fmla="val 25000"/>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09" name="AutoShape 13"/>
          <p:cNvSpPr/>
          <p:nvPr/>
        </p:nvSpPr>
        <p:spPr bwMode="auto">
          <a:xfrm>
            <a:off x="1979613" y="2061634"/>
            <a:ext cx="431800" cy="2374900"/>
          </a:xfrm>
          <a:prstGeom prst="leftBrace">
            <a:avLst>
              <a:gd name="adj1" fmla="val 34375"/>
              <a:gd name="adj2" fmla="val 50000"/>
            </a:avLst>
          </a:prstGeom>
        </p:spPr>
        <p:style>
          <a:lnRef idx="2">
            <a:schemeClr val="dk1"/>
          </a:lnRef>
          <a:fillRef idx="0">
            <a:schemeClr val="dk1"/>
          </a:fillRef>
          <a:effectRef idx="1">
            <a:schemeClr val="dk1"/>
          </a:effectRef>
          <a:fontRef idx="minor">
            <a:schemeClr val="tx1"/>
          </a:fontRef>
        </p:style>
        <p:txBody>
          <a:bodyPr wrap="none" anchor="ctr"/>
          <a:lstStyle/>
          <a:p>
            <a:endParaRPr lang="zh-CN" altLang="en-US" b="1">
              <a:solidFill>
                <a:srgbClr val="FF00FF"/>
              </a:solidFill>
            </a:endParaRPr>
          </a:p>
        </p:txBody>
      </p:sp>
      <p:sp>
        <p:nvSpPr>
          <p:cNvPr id="29710" name="Oval 14"/>
          <p:cNvSpPr>
            <a:spLocks noChangeArrowheads="1"/>
          </p:cNvSpPr>
          <p:nvPr/>
        </p:nvSpPr>
        <p:spPr bwMode="auto">
          <a:xfrm>
            <a:off x="2339975" y="1483785"/>
            <a:ext cx="431800" cy="1153583"/>
          </a:xfrm>
          <a:prstGeom prst="ellipse">
            <a:avLst/>
          </a:prstGeom>
          <a:solidFill>
            <a:schemeClr val="accent1"/>
          </a:solidFill>
          <a:ln w="9525">
            <a:solidFill>
              <a:schemeClr val="tx1"/>
            </a:solidFill>
            <a:round/>
          </a:ln>
          <a:effectLst/>
        </p:spPr>
        <p:txBody>
          <a:bodyPr wrap="none" anchor="ctr"/>
          <a:lstStyle/>
          <a:p>
            <a:endParaRPr lang="zh-CN" altLang="en-US" b="1">
              <a:solidFill>
                <a:srgbClr val="FF00FF"/>
              </a:solidFill>
            </a:endParaRPr>
          </a:p>
        </p:txBody>
      </p:sp>
      <p:sp>
        <p:nvSpPr>
          <p:cNvPr id="29711" name="Text Box 15"/>
          <p:cNvSpPr txBox="1">
            <a:spLocks noChangeArrowheads="1"/>
          </p:cNvSpPr>
          <p:nvPr/>
        </p:nvSpPr>
        <p:spPr bwMode="auto">
          <a:xfrm>
            <a:off x="2268538" y="1629834"/>
            <a:ext cx="576262" cy="946151"/>
          </a:xfrm>
          <a:prstGeom prst="rect">
            <a:avLst/>
          </a:prstGeom>
          <a:noFill/>
          <a:ln w="9525">
            <a:noFill/>
            <a:miter lim="800000"/>
          </a:ln>
          <a:effectLst/>
        </p:spPr>
        <p:txBody>
          <a:bodyPr>
            <a:spAutoFit/>
            <a:scene3d>
              <a:camera prst="orthographicFront"/>
              <a:lightRig rig="threePt" dir="t"/>
            </a:scene3d>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熔化</a:t>
            </a:r>
          </a:p>
        </p:txBody>
      </p:sp>
      <p:sp>
        <p:nvSpPr>
          <p:cNvPr id="29712" name="Oval 16"/>
          <p:cNvSpPr>
            <a:spLocks noChangeArrowheads="1"/>
          </p:cNvSpPr>
          <p:nvPr/>
        </p:nvSpPr>
        <p:spPr bwMode="auto">
          <a:xfrm>
            <a:off x="2411413" y="3860801"/>
            <a:ext cx="431800" cy="1223433"/>
          </a:xfrm>
          <a:prstGeom prst="ellipse">
            <a:avLst/>
          </a:prstGeom>
          <a:solidFill>
            <a:schemeClr val="accent1"/>
          </a:solidFill>
          <a:ln w="9525">
            <a:solidFill>
              <a:schemeClr val="tx1"/>
            </a:solidFill>
            <a:round/>
          </a:ln>
          <a:effectLst/>
        </p:spPr>
        <p:txBody>
          <a:bodyPr wrap="none" anchor="ctr"/>
          <a:lstStyle/>
          <a:p>
            <a:endParaRPr lang="zh-CN" altLang="en-US" b="1">
              <a:solidFill>
                <a:srgbClr val="FF00FF"/>
              </a:solidFill>
            </a:endParaRPr>
          </a:p>
        </p:txBody>
      </p:sp>
      <p:sp>
        <p:nvSpPr>
          <p:cNvPr id="29713" name="Text Box 17"/>
          <p:cNvSpPr txBox="1">
            <a:spLocks noChangeArrowheads="1"/>
          </p:cNvSpPr>
          <p:nvPr/>
        </p:nvSpPr>
        <p:spPr bwMode="auto">
          <a:xfrm>
            <a:off x="2339976" y="4004734"/>
            <a:ext cx="504825" cy="946151"/>
          </a:xfrm>
          <a:prstGeom prst="rect">
            <a:avLst/>
          </a:prstGeom>
          <a:noFill/>
          <a:ln w="9525">
            <a:noFill/>
            <a:miter lim="800000"/>
          </a:ln>
          <a:effectLst/>
        </p:spPr>
        <p:txBody>
          <a:bodyPr>
            <a:spAutoFit/>
            <a:scene3d>
              <a:camera prst="orthographicFront"/>
              <a:lightRig rig="threePt" dir="t"/>
            </a:scene3d>
          </a:bodyPr>
          <a:lstStyle/>
          <a:p>
            <a:pPr>
              <a:spcBef>
                <a:spcPct val="50000"/>
              </a:spcBef>
            </a:pPr>
            <a:r>
              <a:rPr lang="zh-CN" altLang="en-US" sz="2800" b="1">
                <a:solidFill>
                  <a:schemeClr val="tx1"/>
                </a:solidFill>
                <a:effectLst>
                  <a:outerShdw blurRad="38100" dist="19050" dir="2700000" algn="tl" rotWithShape="0">
                    <a:schemeClr val="dk1">
                      <a:alpha val="40000"/>
                    </a:schemeClr>
                  </a:outerShdw>
                </a:effectLst>
              </a:rPr>
              <a:t>凝固</a:t>
            </a:r>
          </a:p>
        </p:txBody>
      </p:sp>
      <p:sp>
        <p:nvSpPr>
          <p:cNvPr id="29714" name="AutoShape 18"/>
          <p:cNvSpPr>
            <a:spLocks noChangeArrowheads="1"/>
          </p:cNvSpPr>
          <p:nvPr/>
        </p:nvSpPr>
        <p:spPr bwMode="auto">
          <a:xfrm>
            <a:off x="2771775" y="1699684"/>
            <a:ext cx="647700" cy="793749"/>
          </a:xfrm>
          <a:prstGeom prst="rightArrow">
            <a:avLst>
              <a:gd name="adj1" fmla="val 50000"/>
              <a:gd name="adj2" fmla="val 27200"/>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15" name="Text Box 19"/>
          <p:cNvSpPr txBox="1">
            <a:spLocks noChangeArrowheads="1"/>
          </p:cNvSpPr>
          <p:nvPr/>
        </p:nvSpPr>
        <p:spPr bwMode="auto">
          <a:xfrm>
            <a:off x="2700338" y="1915584"/>
            <a:ext cx="792162" cy="397933"/>
          </a:xfrm>
          <a:prstGeom prst="rect">
            <a:avLst/>
          </a:prstGeom>
          <a:noFill/>
          <a:ln w="9525">
            <a:noFill/>
            <a:miter lim="800000"/>
          </a:ln>
          <a:effectLst/>
        </p:spPr>
        <p:txBody>
          <a:bodyPr>
            <a:spAutoFit/>
          </a:bodyPr>
          <a:lstStyle/>
          <a:p>
            <a:pPr>
              <a:spcBef>
                <a:spcPct val="50000"/>
              </a:spcBef>
            </a:pPr>
            <a:r>
              <a:rPr lang="zh-CN" altLang="en-US" sz="2000" b="1">
                <a:solidFill>
                  <a:srgbClr val="FF3300"/>
                </a:solidFill>
              </a:rPr>
              <a:t>条件</a:t>
            </a:r>
          </a:p>
        </p:txBody>
      </p:sp>
      <p:sp>
        <p:nvSpPr>
          <p:cNvPr id="29716" name="AutoShape 20"/>
          <p:cNvSpPr>
            <a:spLocks noChangeArrowheads="1"/>
          </p:cNvSpPr>
          <p:nvPr/>
        </p:nvSpPr>
        <p:spPr bwMode="auto">
          <a:xfrm>
            <a:off x="2843213" y="4150784"/>
            <a:ext cx="576262" cy="717549"/>
          </a:xfrm>
          <a:prstGeom prst="rightArrow">
            <a:avLst>
              <a:gd name="adj1" fmla="val 50000"/>
              <a:gd name="adj2" fmla="val 26770"/>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17" name="Text Box 21"/>
          <p:cNvSpPr txBox="1">
            <a:spLocks noChangeArrowheads="1"/>
          </p:cNvSpPr>
          <p:nvPr/>
        </p:nvSpPr>
        <p:spPr bwMode="auto">
          <a:xfrm>
            <a:off x="2771776" y="4292600"/>
            <a:ext cx="720725" cy="397933"/>
          </a:xfrm>
          <a:prstGeom prst="rect">
            <a:avLst/>
          </a:prstGeom>
          <a:noFill/>
          <a:ln w="9525">
            <a:noFill/>
            <a:miter lim="800000"/>
          </a:ln>
          <a:effectLst/>
        </p:spPr>
        <p:txBody>
          <a:bodyPr>
            <a:spAutoFit/>
          </a:bodyPr>
          <a:lstStyle/>
          <a:p>
            <a:pPr>
              <a:spcBef>
                <a:spcPct val="50000"/>
              </a:spcBef>
            </a:pPr>
            <a:r>
              <a:rPr lang="zh-CN" altLang="en-US" sz="2000" b="1">
                <a:solidFill>
                  <a:srgbClr val="FF3300"/>
                </a:solidFill>
              </a:rPr>
              <a:t>条件</a:t>
            </a:r>
          </a:p>
        </p:txBody>
      </p:sp>
      <p:sp>
        <p:nvSpPr>
          <p:cNvPr id="29718" name="Rectangle 22"/>
          <p:cNvSpPr>
            <a:spLocks noChangeArrowheads="1"/>
          </p:cNvSpPr>
          <p:nvPr/>
        </p:nvSpPr>
        <p:spPr bwMode="auto">
          <a:xfrm>
            <a:off x="3419476" y="1483785"/>
            <a:ext cx="936625" cy="1297516"/>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19" name="Text Box 23"/>
          <p:cNvSpPr txBox="1">
            <a:spLocks noChangeArrowheads="1"/>
          </p:cNvSpPr>
          <p:nvPr/>
        </p:nvSpPr>
        <p:spPr bwMode="auto">
          <a:xfrm>
            <a:off x="3348039" y="1557867"/>
            <a:ext cx="1152525" cy="1200329"/>
          </a:xfrm>
          <a:prstGeom prst="rect">
            <a:avLst/>
          </a:prstGeom>
          <a:noFill/>
          <a:ln w="9525">
            <a:noFill/>
            <a:miter lim="800000"/>
          </a:ln>
          <a:effectLst/>
        </p:spPr>
        <p:txBody>
          <a:bodyPr>
            <a:spAutoFit/>
            <a:scene3d>
              <a:camera prst="orthographicFront"/>
              <a:lightRig rig="threePt" dir="t"/>
            </a:scene3d>
          </a:bodyPr>
          <a:lstStyle/>
          <a:p>
            <a:pPr>
              <a:spcBef>
                <a:spcPct val="50000"/>
              </a:spcBef>
            </a:pPr>
            <a:r>
              <a:rPr lang="zh-CN" altLang="en-US" sz="2400" b="1">
                <a:solidFill>
                  <a:schemeClr val="tx1"/>
                </a:solidFill>
                <a:effectLst>
                  <a:outerShdw blurRad="38100" dist="19050" dir="2700000" algn="tl" rotWithShape="0">
                    <a:schemeClr val="dk1">
                      <a:alpha val="40000"/>
                    </a:schemeClr>
                  </a:outerShdw>
                </a:effectLst>
              </a:rPr>
              <a:t>温度升高继续吸热</a:t>
            </a:r>
          </a:p>
        </p:txBody>
      </p:sp>
      <p:sp>
        <p:nvSpPr>
          <p:cNvPr id="29720" name="Rectangle 24"/>
          <p:cNvSpPr>
            <a:spLocks noChangeArrowheads="1"/>
          </p:cNvSpPr>
          <p:nvPr/>
        </p:nvSpPr>
        <p:spPr bwMode="auto">
          <a:xfrm>
            <a:off x="3419476" y="3788834"/>
            <a:ext cx="1008063" cy="1369484"/>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21" name="Text Box 25"/>
          <p:cNvSpPr txBox="1">
            <a:spLocks noChangeArrowheads="1"/>
          </p:cNvSpPr>
          <p:nvPr/>
        </p:nvSpPr>
        <p:spPr bwMode="auto">
          <a:xfrm>
            <a:off x="3348038" y="3860800"/>
            <a:ext cx="1223962" cy="1200329"/>
          </a:xfrm>
          <a:prstGeom prst="rect">
            <a:avLst/>
          </a:prstGeom>
          <a:noFill/>
          <a:ln w="9525">
            <a:noFill/>
            <a:miter lim="800000"/>
          </a:ln>
          <a:effectLst/>
        </p:spPr>
        <p:txBody>
          <a:bodyPr>
            <a:spAutoFit/>
          </a:bodyPr>
          <a:lstStyle/>
          <a:p>
            <a:pPr>
              <a:spcBef>
                <a:spcPct val="50000"/>
              </a:spcBef>
            </a:pPr>
            <a:r>
              <a:rPr lang="zh-CN" altLang="en-US" sz="2400" b="1">
                <a:solidFill>
                  <a:schemeClr val="tx1"/>
                </a:solidFill>
                <a:effectLst>
                  <a:outerShdw blurRad="38100" dist="19050" dir="2700000" algn="tl" rotWithShape="0">
                    <a:schemeClr val="dk1">
                      <a:alpha val="40000"/>
                    </a:schemeClr>
                  </a:outerShdw>
                </a:effectLst>
              </a:rPr>
              <a:t>温度降低继续放热</a:t>
            </a:r>
          </a:p>
        </p:txBody>
      </p:sp>
      <p:sp>
        <p:nvSpPr>
          <p:cNvPr id="29722" name="AutoShape 26"/>
          <p:cNvSpPr>
            <a:spLocks noChangeArrowheads="1"/>
          </p:cNvSpPr>
          <p:nvPr/>
        </p:nvSpPr>
        <p:spPr bwMode="auto">
          <a:xfrm>
            <a:off x="4356100" y="1699685"/>
            <a:ext cx="647700" cy="721783"/>
          </a:xfrm>
          <a:prstGeom prst="rightArrow">
            <a:avLst>
              <a:gd name="adj1" fmla="val 50000"/>
              <a:gd name="adj2" fmla="val 29912"/>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23" name="AutoShape 27"/>
          <p:cNvSpPr>
            <a:spLocks noChangeArrowheads="1"/>
          </p:cNvSpPr>
          <p:nvPr/>
        </p:nvSpPr>
        <p:spPr bwMode="auto">
          <a:xfrm>
            <a:off x="4427539" y="4004733"/>
            <a:ext cx="649287" cy="863600"/>
          </a:xfrm>
          <a:prstGeom prst="rightArrow">
            <a:avLst>
              <a:gd name="adj1" fmla="val 50000"/>
              <a:gd name="adj2" fmla="val 25061"/>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24" name="Text Box 28"/>
          <p:cNvSpPr txBox="1">
            <a:spLocks noChangeArrowheads="1"/>
          </p:cNvSpPr>
          <p:nvPr/>
        </p:nvSpPr>
        <p:spPr bwMode="auto">
          <a:xfrm>
            <a:off x="4356101" y="4220634"/>
            <a:ext cx="720725" cy="397933"/>
          </a:xfrm>
          <a:prstGeom prst="rect">
            <a:avLst/>
          </a:prstGeom>
          <a:noFill/>
          <a:ln w="9525">
            <a:noFill/>
            <a:miter lim="800000"/>
          </a:ln>
          <a:effectLst/>
        </p:spPr>
        <p:txBody>
          <a:bodyPr>
            <a:spAutoFit/>
          </a:bodyPr>
          <a:lstStyle/>
          <a:p>
            <a:pPr>
              <a:spcBef>
                <a:spcPct val="50000"/>
              </a:spcBef>
            </a:pPr>
            <a:r>
              <a:rPr lang="zh-CN" altLang="en-US" sz="2000" b="1">
                <a:solidFill>
                  <a:srgbClr val="FF3300"/>
                </a:solidFill>
              </a:rPr>
              <a:t>特征</a:t>
            </a:r>
          </a:p>
        </p:txBody>
      </p:sp>
      <p:sp>
        <p:nvSpPr>
          <p:cNvPr id="29725" name="Text Box 29"/>
          <p:cNvSpPr txBox="1">
            <a:spLocks noChangeArrowheads="1"/>
          </p:cNvSpPr>
          <p:nvPr/>
        </p:nvSpPr>
        <p:spPr bwMode="auto">
          <a:xfrm>
            <a:off x="4284664" y="1845734"/>
            <a:ext cx="720725" cy="400110"/>
          </a:xfrm>
          <a:prstGeom prst="rect">
            <a:avLst/>
          </a:prstGeom>
          <a:noFill/>
          <a:ln w="9525">
            <a:noFill/>
            <a:miter lim="800000"/>
          </a:ln>
          <a:effectLst/>
        </p:spPr>
        <p:txBody>
          <a:bodyPr>
            <a:spAutoFit/>
          </a:bodyPr>
          <a:lstStyle/>
          <a:p>
            <a:pPr>
              <a:spcBef>
                <a:spcPct val="50000"/>
              </a:spcBef>
            </a:pPr>
            <a:r>
              <a:rPr lang="zh-CN" altLang="en-US" sz="2000" b="1">
                <a:solidFill>
                  <a:srgbClr val="FF3300"/>
                </a:solidFill>
              </a:rPr>
              <a:t>特征</a:t>
            </a:r>
          </a:p>
        </p:txBody>
      </p:sp>
      <p:sp>
        <p:nvSpPr>
          <p:cNvPr id="29726" name="Rectangle 30"/>
          <p:cNvSpPr>
            <a:spLocks noChangeArrowheads="1"/>
          </p:cNvSpPr>
          <p:nvPr/>
        </p:nvSpPr>
        <p:spPr bwMode="auto">
          <a:xfrm>
            <a:off x="5003801" y="1413934"/>
            <a:ext cx="936625" cy="1439333"/>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27" name="Text Box 31"/>
          <p:cNvSpPr txBox="1">
            <a:spLocks noChangeArrowheads="1"/>
          </p:cNvSpPr>
          <p:nvPr/>
        </p:nvSpPr>
        <p:spPr bwMode="auto">
          <a:xfrm>
            <a:off x="4932681" y="1484207"/>
            <a:ext cx="1007745" cy="1323439"/>
          </a:xfrm>
          <a:prstGeom prst="rect">
            <a:avLst/>
          </a:prstGeom>
          <a:noFill/>
          <a:ln w="9525">
            <a:noFill/>
            <a:miter lim="800000"/>
          </a:ln>
          <a:effectLst/>
        </p:spPr>
        <p:txBody>
          <a:bodyPr wrap="square">
            <a:spAutoFit/>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先变软再变稀温度升高</a:t>
            </a:r>
          </a:p>
        </p:txBody>
      </p:sp>
      <p:sp>
        <p:nvSpPr>
          <p:cNvPr id="29728" name="Rectangle 32"/>
          <p:cNvSpPr>
            <a:spLocks noChangeArrowheads="1"/>
          </p:cNvSpPr>
          <p:nvPr/>
        </p:nvSpPr>
        <p:spPr bwMode="auto">
          <a:xfrm>
            <a:off x="5076825" y="3860800"/>
            <a:ext cx="863600" cy="1297517"/>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29" name="Text Box 33"/>
          <p:cNvSpPr txBox="1">
            <a:spLocks noChangeArrowheads="1"/>
          </p:cNvSpPr>
          <p:nvPr/>
        </p:nvSpPr>
        <p:spPr bwMode="auto">
          <a:xfrm>
            <a:off x="5003801" y="3860800"/>
            <a:ext cx="1008063" cy="1312333"/>
          </a:xfrm>
          <a:prstGeom prst="rect">
            <a:avLst/>
          </a:prstGeom>
          <a:noFill/>
          <a:ln w="9525">
            <a:noFill/>
            <a:miter lim="800000"/>
          </a:ln>
          <a:effectLst/>
        </p:spPr>
        <p:txBody>
          <a:bodyPr>
            <a:spAutoFit/>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先变稠再变硬温度下降</a:t>
            </a:r>
          </a:p>
        </p:txBody>
      </p:sp>
      <p:sp>
        <p:nvSpPr>
          <p:cNvPr id="29730" name="Text Box 34"/>
          <p:cNvSpPr txBox="1">
            <a:spLocks noChangeArrowheads="1"/>
          </p:cNvSpPr>
          <p:nvPr/>
        </p:nvSpPr>
        <p:spPr bwMode="auto">
          <a:xfrm>
            <a:off x="6084570" y="1483784"/>
            <a:ext cx="719138" cy="702733"/>
          </a:xfrm>
          <a:prstGeom prst="rect">
            <a:avLst/>
          </a:prstGeom>
          <a:noFill/>
          <a:ln w="9525">
            <a:noFill/>
            <a:miter lim="800000"/>
          </a:ln>
          <a:effectLst/>
        </p:spPr>
        <p:txBody>
          <a:bodyPr>
            <a:spAutoFit/>
            <a:scene3d>
              <a:camera prst="orthographicFront"/>
              <a:lightRig rig="threePt" dir="t"/>
            </a:scene3d>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熔化图象</a:t>
            </a:r>
          </a:p>
        </p:txBody>
      </p:sp>
      <p:sp>
        <p:nvSpPr>
          <p:cNvPr id="29731" name="Text Box 35"/>
          <p:cNvSpPr txBox="1">
            <a:spLocks noChangeArrowheads="1"/>
          </p:cNvSpPr>
          <p:nvPr/>
        </p:nvSpPr>
        <p:spPr bwMode="auto">
          <a:xfrm>
            <a:off x="6012181" y="3805767"/>
            <a:ext cx="792163" cy="702733"/>
          </a:xfrm>
          <a:prstGeom prst="rect">
            <a:avLst/>
          </a:prstGeom>
          <a:noFill/>
          <a:ln w="9525">
            <a:noFill/>
            <a:miter lim="800000"/>
          </a:ln>
          <a:effectLst/>
        </p:spPr>
        <p:txBody>
          <a:bodyPr>
            <a:spAutoFit/>
            <a:scene3d>
              <a:camera prst="orthographicFront"/>
              <a:lightRig rig="threePt" dir="t"/>
            </a:scene3d>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凝固图象</a:t>
            </a:r>
          </a:p>
        </p:txBody>
      </p:sp>
      <p:sp>
        <p:nvSpPr>
          <p:cNvPr id="29732" name="Line 36"/>
          <p:cNvSpPr>
            <a:spLocks noChangeShapeType="1"/>
          </p:cNvSpPr>
          <p:nvPr/>
        </p:nvSpPr>
        <p:spPr bwMode="auto">
          <a:xfrm>
            <a:off x="5940426" y="2133600"/>
            <a:ext cx="576263" cy="0"/>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9733" name="Line 37"/>
          <p:cNvSpPr>
            <a:spLocks noChangeShapeType="1"/>
          </p:cNvSpPr>
          <p:nvPr/>
        </p:nvSpPr>
        <p:spPr bwMode="auto">
          <a:xfrm>
            <a:off x="6011863" y="4508500"/>
            <a:ext cx="431800" cy="0"/>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9734" name="Rectangle 38"/>
          <p:cNvSpPr>
            <a:spLocks noChangeArrowheads="1"/>
          </p:cNvSpPr>
          <p:nvPr/>
        </p:nvSpPr>
        <p:spPr bwMode="auto">
          <a:xfrm>
            <a:off x="3492501" y="3141133"/>
            <a:ext cx="2663825" cy="431800"/>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35" name="Text Box 39"/>
          <p:cNvSpPr txBox="1">
            <a:spLocks noChangeArrowheads="1"/>
          </p:cNvSpPr>
          <p:nvPr/>
        </p:nvSpPr>
        <p:spPr bwMode="auto">
          <a:xfrm>
            <a:off x="3635375" y="3069168"/>
            <a:ext cx="2592388" cy="400110"/>
          </a:xfrm>
          <a:prstGeom prst="rect">
            <a:avLst/>
          </a:prstGeom>
          <a:noFill/>
          <a:ln w="9525">
            <a:noFill/>
            <a:miter lim="800000"/>
          </a:ln>
          <a:effectLst/>
        </p:spPr>
        <p:txBody>
          <a:bodyPr>
            <a:spAutoFit/>
            <a:scene3d>
              <a:camera prst="orthographicFront"/>
              <a:lightRig rig="threePt" dir="t"/>
            </a:scene3d>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没有一定的熔化温度</a:t>
            </a:r>
          </a:p>
        </p:txBody>
      </p:sp>
      <p:sp>
        <p:nvSpPr>
          <p:cNvPr id="29736" name="Line 40"/>
          <p:cNvSpPr>
            <a:spLocks noChangeShapeType="1"/>
          </p:cNvSpPr>
          <p:nvPr/>
        </p:nvSpPr>
        <p:spPr bwMode="auto">
          <a:xfrm flipH="1">
            <a:off x="5003483" y="2781301"/>
            <a:ext cx="0" cy="215900"/>
          </a:xfrm>
          <a:prstGeom prst="line">
            <a:avLst/>
          </a:prstGeom>
          <a:noFill/>
          <a:ln w="9525">
            <a:solidFill>
              <a:srgbClr val="FFFF00"/>
            </a:solidFill>
            <a:round/>
          </a:ln>
          <a:effectLst/>
        </p:spPr>
        <p:txBody>
          <a:bodyPr/>
          <a:lstStyle/>
          <a:p>
            <a:endParaRPr lang="zh-CN" altLang="en-US"/>
          </a:p>
        </p:txBody>
      </p:sp>
      <p:sp>
        <p:nvSpPr>
          <p:cNvPr id="29737" name="Rectangle 41"/>
          <p:cNvSpPr>
            <a:spLocks noChangeArrowheads="1"/>
          </p:cNvSpPr>
          <p:nvPr/>
        </p:nvSpPr>
        <p:spPr bwMode="auto">
          <a:xfrm>
            <a:off x="3635375" y="5446184"/>
            <a:ext cx="2592388" cy="431800"/>
          </a:xfrm>
          <a:prstGeom prst="rect">
            <a:avLst/>
          </a:prstGeom>
          <a:solidFill>
            <a:schemeClr val="accent1"/>
          </a:solidFill>
          <a:ln w="9525">
            <a:solidFill>
              <a:schemeClr val="tx1"/>
            </a:solidFill>
            <a:miter lim="800000"/>
          </a:ln>
          <a:effectLst/>
        </p:spPr>
        <p:txBody>
          <a:bodyPr wrap="none" anchor="ctr"/>
          <a:lstStyle/>
          <a:p>
            <a:endParaRPr lang="zh-CN" altLang="en-US" b="1">
              <a:solidFill>
                <a:srgbClr val="FF00FF"/>
              </a:solidFill>
            </a:endParaRPr>
          </a:p>
        </p:txBody>
      </p:sp>
      <p:sp>
        <p:nvSpPr>
          <p:cNvPr id="29738" name="Text Box 42"/>
          <p:cNvSpPr txBox="1">
            <a:spLocks noChangeArrowheads="1"/>
          </p:cNvSpPr>
          <p:nvPr/>
        </p:nvSpPr>
        <p:spPr bwMode="auto">
          <a:xfrm>
            <a:off x="3635375" y="5446184"/>
            <a:ext cx="2592388" cy="400110"/>
          </a:xfrm>
          <a:prstGeom prst="rect">
            <a:avLst/>
          </a:prstGeom>
          <a:noFill/>
          <a:ln w="9525">
            <a:noFill/>
            <a:miter lim="800000"/>
          </a:ln>
          <a:effectLst/>
        </p:spPr>
        <p:txBody>
          <a:bodyPr>
            <a:spAutoFit/>
            <a:scene3d>
              <a:camera prst="orthographicFront"/>
              <a:lightRig rig="threePt" dir="t"/>
            </a:scene3d>
          </a:bodyPr>
          <a:lstStyle/>
          <a:p>
            <a:pPr>
              <a:spcBef>
                <a:spcPct val="50000"/>
              </a:spcBef>
            </a:pPr>
            <a:r>
              <a:rPr lang="zh-CN" altLang="en-US" sz="2000" b="1">
                <a:solidFill>
                  <a:schemeClr val="tx1"/>
                </a:solidFill>
                <a:effectLst>
                  <a:outerShdw blurRad="38100" dist="19050" dir="2700000" algn="tl" rotWithShape="0">
                    <a:schemeClr val="dk1">
                      <a:alpha val="40000"/>
                    </a:schemeClr>
                  </a:outerShdw>
                </a:effectLst>
              </a:rPr>
              <a:t>没有一定的凝固温度</a:t>
            </a:r>
          </a:p>
        </p:txBody>
      </p:sp>
      <p:sp>
        <p:nvSpPr>
          <p:cNvPr id="29739" name="Line 43"/>
          <p:cNvSpPr>
            <a:spLocks noChangeShapeType="1"/>
          </p:cNvSpPr>
          <p:nvPr/>
        </p:nvSpPr>
        <p:spPr bwMode="auto">
          <a:xfrm flipH="1">
            <a:off x="5435600" y="5158317"/>
            <a:ext cx="0" cy="287867"/>
          </a:xfrm>
          <a:prstGeom prst="line">
            <a:avLst/>
          </a:prstGeom>
          <a:noFill/>
          <a:ln w="9525">
            <a:solidFill>
              <a:srgbClr val="FFFF00"/>
            </a:solidFill>
            <a:round/>
          </a:ln>
          <a:effectLst/>
        </p:spPr>
        <p:txBody>
          <a:bodyPr/>
          <a:lstStyle/>
          <a:p>
            <a:endParaRPr lang="zh-CN" altLang="en-US"/>
          </a:p>
        </p:txBody>
      </p:sp>
      <p:sp>
        <p:nvSpPr>
          <p:cNvPr id="29740" name="Line 44"/>
          <p:cNvSpPr>
            <a:spLocks noChangeShapeType="1"/>
          </p:cNvSpPr>
          <p:nvPr/>
        </p:nvSpPr>
        <p:spPr bwMode="auto">
          <a:xfrm flipH="1" flipV="1">
            <a:off x="7092950" y="1629834"/>
            <a:ext cx="0" cy="1511300"/>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9741" name="Line 45"/>
          <p:cNvSpPr>
            <a:spLocks noChangeShapeType="1"/>
          </p:cNvSpPr>
          <p:nvPr/>
        </p:nvSpPr>
        <p:spPr bwMode="auto">
          <a:xfrm>
            <a:off x="7092951" y="3141133"/>
            <a:ext cx="1800225" cy="0"/>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9742" name="未知"/>
          <p:cNvSpPr/>
          <p:nvPr/>
        </p:nvSpPr>
        <p:spPr bwMode="auto">
          <a:xfrm>
            <a:off x="7308850" y="1989667"/>
            <a:ext cx="863600" cy="719667"/>
          </a:xfrm>
          <a:custGeom>
            <a:avLst/>
            <a:gdLst>
              <a:gd name="T0" fmla="*/ 0 w 544"/>
              <a:gd name="T1" fmla="*/ 2147483647 h 453"/>
              <a:gd name="T2" fmla="*/ 2147483647 w 544"/>
              <a:gd name="T3" fmla="*/ 2147483647 h 453"/>
              <a:gd name="T4" fmla="*/ 2147483647 w 544"/>
              <a:gd name="T5" fmla="*/ 2147483647 h 453"/>
              <a:gd name="T6" fmla="*/ 2147483647 w 544"/>
              <a:gd name="T7" fmla="*/ 2147483647 h 453"/>
              <a:gd name="T8" fmla="*/ 2147483647 w 544"/>
              <a:gd name="T9" fmla="*/ 2147483647 h 453"/>
              <a:gd name="T10" fmla="*/ 2147483647 w 544"/>
              <a:gd name="T11" fmla="*/ 2147483647 h 453"/>
              <a:gd name="T12" fmla="*/ 2147483647 w 544"/>
              <a:gd name="T13" fmla="*/ 2147483647 h 453"/>
              <a:gd name="T14" fmla="*/ 2147483647 w 544"/>
              <a:gd name="T15" fmla="*/ 2147483647 h 453"/>
              <a:gd name="T16" fmla="*/ 2147483647 w 544"/>
              <a:gd name="T17" fmla="*/ 0 h 4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44" h="452">
                <a:moveTo>
                  <a:pt x="0" y="453"/>
                </a:moveTo>
                <a:cubicBezTo>
                  <a:pt x="33" y="400"/>
                  <a:pt x="67" y="347"/>
                  <a:pt x="90" y="317"/>
                </a:cubicBezTo>
                <a:cubicBezTo>
                  <a:pt x="113" y="287"/>
                  <a:pt x="121" y="287"/>
                  <a:pt x="136" y="272"/>
                </a:cubicBezTo>
                <a:cubicBezTo>
                  <a:pt x="151" y="257"/>
                  <a:pt x="158" y="242"/>
                  <a:pt x="181" y="227"/>
                </a:cubicBezTo>
                <a:cubicBezTo>
                  <a:pt x="204" y="212"/>
                  <a:pt x="242" y="196"/>
                  <a:pt x="272" y="181"/>
                </a:cubicBezTo>
                <a:cubicBezTo>
                  <a:pt x="302" y="166"/>
                  <a:pt x="340" y="151"/>
                  <a:pt x="363" y="136"/>
                </a:cubicBezTo>
                <a:cubicBezTo>
                  <a:pt x="386" y="121"/>
                  <a:pt x="385" y="106"/>
                  <a:pt x="408" y="91"/>
                </a:cubicBezTo>
                <a:cubicBezTo>
                  <a:pt x="431" y="76"/>
                  <a:pt x="476" y="60"/>
                  <a:pt x="499" y="45"/>
                </a:cubicBezTo>
                <a:cubicBezTo>
                  <a:pt x="522" y="30"/>
                  <a:pt x="537" y="7"/>
                  <a:pt x="544" y="0"/>
                </a:cubicBezTo>
              </a:path>
            </a:pathLst>
          </a:custGeom>
        </p:spPr>
        <p:style>
          <a:lnRef idx="2">
            <a:schemeClr val="dk1"/>
          </a:lnRef>
          <a:fillRef idx="0">
            <a:schemeClr val="dk1"/>
          </a:fillRef>
          <a:effectRef idx="1">
            <a:schemeClr val="dk1"/>
          </a:effectRef>
          <a:fontRef idx="minor">
            <a:schemeClr val="tx1"/>
          </a:fontRef>
        </p:style>
        <p:txBody>
          <a:bodyPr/>
          <a:lstStyle/>
          <a:p>
            <a:endParaRPr lang="zh-CN" altLang="en-US">
              <a:solidFill>
                <a:srgbClr val="FF0000"/>
              </a:solidFill>
            </a:endParaRPr>
          </a:p>
        </p:txBody>
      </p:sp>
      <p:sp>
        <p:nvSpPr>
          <p:cNvPr id="29743" name="Line 47"/>
          <p:cNvSpPr>
            <a:spLocks noChangeShapeType="1"/>
          </p:cNvSpPr>
          <p:nvPr/>
        </p:nvSpPr>
        <p:spPr bwMode="auto">
          <a:xfrm>
            <a:off x="7092951" y="5590117"/>
            <a:ext cx="1800225" cy="0"/>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9744" name="Line 48"/>
          <p:cNvSpPr>
            <a:spLocks noChangeShapeType="1"/>
          </p:cNvSpPr>
          <p:nvPr/>
        </p:nvSpPr>
        <p:spPr bwMode="auto">
          <a:xfrm flipH="1" flipV="1">
            <a:off x="7092950" y="4076701"/>
            <a:ext cx="0" cy="1513417"/>
          </a:xfrm>
          <a:prstGeom prst="line">
            <a:avLst/>
          </a:prstGeom>
          <a:ln>
            <a:tailEnd type="triangle" w="med" len="med"/>
          </a:ln>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9745" name="未知"/>
          <p:cNvSpPr/>
          <p:nvPr/>
        </p:nvSpPr>
        <p:spPr bwMode="auto">
          <a:xfrm>
            <a:off x="7308850" y="4582584"/>
            <a:ext cx="935038" cy="575733"/>
          </a:xfrm>
          <a:custGeom>
            <a:avLst/>
            <a:gdLst>
              <a:gd name="T0" fmla="*/ 0 w 589"/>
              <a:gd name="T1" fmla="*/ 0 h 363"/>
              <a:gd name="T2" fmla="*/ 2147483647 w 589"/>
              <a:gd name="T3" fmla="*/ 2147483647 h 363"/>
              <a:gd name="T4" fmla="*/ 2147483647 w 589"/>
              <a:gd name="T5" fmla="*/ 2147483647 h 363"/>
              <a:gd name="T6" fmla="*/ 2147483647 w 589"/>
              <a:gd name="T7" fmla="*/ 2147483647 h 363"/>
              <a:gd name="T8" fmla="*/ 2147483647 w 589"/>
              <a:gd name="T9" fmla="*/ 2147483647 h 363"/>
              <a:gd name="T10" fmla="*/ 2147483647 w 589"/>
              <a:gd name="T11" fmla="*/ 2147483647 h 363"/>
              <a:gd name="T12" fmla="*/ 2147483647 w 589"/>
              <a:gd name="T13" fmla="*/ 2147483647 h 363"/>
              <a:gd name="T14" fmla="*/ 2147483647 w 589"/>
              <a:gd name="T15" fmla="*/ 2147483647 h 36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89" h="363">
                <a:moveTo>
                  <a:pt x="0" y="0"/>
                </a:moveTo>
                <a:cubicBezTo>
                  <a:pt x="45" y="11"/>
                  <a:pt x="91" y="22"/>
                  <a:pt x="136" y="45"/>
                </a:cubicBezTo>
                <a:cubicBezTo>
                  <a:pt x="181" y="68"/>
                  <a:pt x="242" y="113"/>
                  <a:pt x="272" y="136"/>
                </a:cubicBezTo>
                <a:cubicBezTo>
                  <a:pt x="302" y="159"/>
                  <a:pt x="302" y="166"/>
                  <a:pt x="317" y="181"/>
                </a:cubicBezTo>
                <a:cubicBezTo>
                  <a:pt x="332" y="196"/>
                  <a:pt x="348" y="212"/>
                  <a:pt x="363" y="227"/>
                </a:cubicBezTo>
                <a:cubicBezTo>
                  <a:pt x="378" y="242"/>
                  <a:pt x="385" y="257"/>
                  <a:pt x="408" y="272"/>
                </a:cubicBezTo>
                <a:cubicBezTo>
                  <a:pt x="431" y="287"/>
                  <a:pt x="469" y="302"/>
                  <a:pt x="499" y="317"/>
                </a:cubicBezTo>
                <a:cubicBezTo>
                  <a:pt x="529" y="332"/>
                  <a:pt x="574" y="355"/>
                  <a:pt x="589" y="363"/>
                </a:cubicBezTo>
              </a:path>
            </a:pathLst>
          </a:custGeom>
        </p:spPr>
        <p:style>
          <a:lnRef idx="2">
            <a:schemeClr val="dk1"/>
          </a:lnRef>
          <a:fillRef idx="0">
            <a:schemeClr val="dk1"/>
          </a:fillRef>
          <a:effectRef idx="1">
            <a:schemeClr val="dk1"/>
          </a:effectRef>
          <a:fontRef idx="minor">
            <a:schemeClr val="tx1"/>
          </a:fontRef>
        </p:style>
        <p:txBody>
          <a:bodyPr/>
          <a:lstStyle/>
          <a:p>
            <a:endParaRPr lang="zh-CN" altLang="en-US">
              <a:solidFill>
                <a:srgbClr val="FF0000"/>
              </a:solidFill>
            </a:endParaRPr>
          </a:p>
        </p:txBody>
      </p:sp>
      <p:sp>
        <p:nvSpPr>
          <p:cNvPr id="29746" name="Text Box 50"/>
          <p:cNvSpPr txBox="1">
            <a:spLocks noChangeArrowheads="1"/>
          </p:cNvSpPr>
          <p:nvPr/>
        </p:nvSpPr>
        <p:spPr bwMode="auto">
          <a:xfrm>
            <a:off x="8027989" y="5734051"/>
            <a:ext cx="936625" cy="366183"/>
          </a:xfrm>
          <a:prstGeom prst="rect">
            <a:avLst/>
          </a:prstGeom>
          <a:noFill/>
          <a:ln w="9525">
            <a:noFill/>
            <a:miter lim="800000"/>
          </a:ln>
          <a:effectLst/>
        </p:spPr>
        <p:txBody>
          <a:bodyPr>
            <a:spAutoFit/>
          </a:bodyPr>
          <a:lstStyle/>
          <a:p>
            <a:pPr>
              <a:spcBef>
                <a:spcPct val="50000"/>
              </a:spcBef>
            </a:pPr>
            <a:r>
              <a:rPr lang="en-US" altLang="zh-CN" b="1">
                <a:solidFill>
                  <a:srgbClr val="FF0000"/>
                </a:solidFill>
              </a:rPr>
              <a:t>t  min</a:t>
            </a:r>
          </a:p>
        </p:txBody>
      </p:sp>
      <p:sp>
        <p:nvSpPr>
          <p:cNvPr id="29747" name="Text Box 51"/>
          <p:cNvSpPr txBox="1">
            <a:spLocks noChangeArrowheads="1"/>
          </p:cNvSpPr>
          <p:nvPr/>
        </p:nvSpPr>
        <p:spPr bwMode="auto">
          <a:xfrm>
            <a:off x="8027989" y="3285067"/>
            <a:ext cx="936625" cy="366184"/>
          </a:xfrm>
          <a:prstGeom prst="rect">
            <a:avLst/>
          </a:prstGeom>
          <a:noFill/>
          <a:ln w="9525">
            <a:noFill/>
            <a:miter lim="800000"/>
          </a:ln>
          <a:effectLst/>
        </p:spPr>
        <p:txBody>
          <a:bodyPr>
            <a:spAutoFit/>
          </a:bodyPr>
          <a:lstStyle/>
          <a:p>
            <a:pPr>
              <a:spcBef>
                <a:spcPct val="50000"/>
              </a:spcBef>
            </a:pPr>
            <a:r>
              <a:rPr lang="en-US" altLang="zh-CN" b="1">
                <a:solidFill>
                  <a:srgbClr val="FF0000"/>
                </a:solidFill>
              </a:rPr>
              <a:t>t  min</a:t>
            </a:r>
          </a:p>
        </p:txBody>
      </p:sp>
      <p:sp>
        <p:nvSpPr>
          <p:cNvPr id="29748" name="Line 52"/>
          <p:cNvSpPr>
            <a:spLocks noChangeShapeType="1"/>
          </p:cNvSpPr>
          <p:nvPr/>
        </p:nvSpPr>
        <p:spPr bwMode="auto">
          <a:xfrm flipH="1">
            <a:off x="8172451" y="5734052"/>
            <a:ext cx="144463" cy="359833"/>
          </a:xfrm>
          <a:prstGeom prst="line">
            <a:avLst/>
          </a:prstGeom>
          <a:noFill/>
          <a:ln w="9525">
            <a:solidFill>
              <a:srgbClr val="FFFF00"/>
            </a:solidFill>
            <a:round/>
          </a:ln>
          <a:effectLst/>
        </p:spPr>
        <p:txBody>
          <a:bodyPr/>
          <a:lstStyle/>
          <a:p>
            <a:endParaRPr lang="zh-CN" altLang="en-US"/>
          </a:p>
        </p:txBody>
      </p:sp>
      <p:sp>
        <p:nvSpPr>
          <p:cNvPr id="29749" name="Line 53"/>
          <p:cNvSpPr>
            <a:spLocks noChangeShapeType="1"/>
          </p:cNvSpPr>
          <p:nvPr/>
        </p:nvSpPr>
        <p:spPr bwMode="auto">
          <a:xfrm flipH="1">
            <a:off x="8172450" y="3213101"/>
            <a:ext cx="215900" cy="359833"/>
          </a:xfrm>
          <a:prstGeom prst="line">
            <a:avLst/>
          </a:prstGeom>
        </p:spPr>
        <p:style>
          <a:lnRef idx="2">
            <a:schemeClr val="dk1"/>
          </a:lnRef>
          <a:fillRef idx="0">
            <a:schemeClr val="dk1"/>
          </a:fillRef>
          <a:effectRef idx="1">
            <a:schemeClr val="dk1"/>
          </a:effectRef>
          <a:fontRef idx="minor">
            <a:schemeClr val="tx1"/>
          </a:fontRef>
        </p:style>
        <p:txBody>
          <a:bodyPr/>
          <a:lstStyle/>
          <a:p>
            <a:endParaRPr lang="zh-CN" altLang="en-US"/>
          </a:p>
        </p:txBody>
      </p:sp>
      <p:sp>
        <p:nvSpPr>
          <p:cNvPr id="29750" name="Text Box 54"/>
          <p:cNvSpPr txBox="1">
            <a:spLocks noChangeArrowheads="1"/>
          </p:cNvSpPr>
          <p:nvPr/>
        </p:nvSpPr>
        <p:spPr bwMode="auto">
          <a:xfrm>
            <a:off x="7019925" y="1261534"/>
            <a:ext cx="1081088" cy="368300"/>
          </a:xfrm>
          <a:prstGeom prst="rect">
            <a:avLst/>
          </a:prstGeom>
          <a:noFill/>
          <a:ln w="9525">
            <a:noFill/>
            <a:miter lim="800000"/>
          </a:ln>
          <a:effectLst/>
        </p:spPr>
        <p:txBody>
          <a:bodyPr>
            <a:spAutoFit/>
          </a:bodyPr>
          <a:lstStyle/>
          <a:p>
            <a:pPr>
              <a:spcBef>
                <a:spcPct val="50000"/>
              </a:spcBef>
            </a:pPr>
            <a:r>
              <a:rPr lang="en-US" altLang="zh-CN" b="1">
                <a:solidFill>
                  <a:srgbClr val="FF0000"/>
                </a:solidFill>
              </a:rPr>
              <a:t>T    C</a:t>
            </a:r>
          </a:p>
        </p:txBody>
      </p:sp>
      <p:sp>
        <p:nvSpPr>
          <p:cNvPr id="29751" name="Text Box 55"/>
          <p:cNvSpPr txBox="1">
            <a:spLocks noChangeArrowheads="1"/>
          </p:cNvSpPr>
          <p:nvPr/>
        </p:nvSpPr>
        <p:spPr bwMode="auto">
          <a:xfrm>
            <a:off x="6804025" y="3716867"/>
            <a:ext cx="1081088" cy="366184"/>
          </a:xfrm>
          <a:prstGeom prst="rect">
            <a:avLst/>
          </a:prstGeom>
          <a:noFill/>
          <a:ln w="9525">
            <a:noFill/>
            <a:miter lim="800000"/>
          </a:ln>
          <a:effectLst/>
        </p:spPr>
        <p:txBody>
          <a:bodyPr>
            <a:spAutoFit/>
          </a:bodyPr>
          <a:lstStyle/>
          <a:p>
            <a:pPr>
              <a:spcBef>
                <a:spcPct val="50000"/>
              </a:spcBef>
            </a:pPr>
            <a:r>
              <a:rPr lang="en-US" altLang="zh-CN" b="1">
                <a:solidFill>
                  <a:srgbClr val="FF0000"/>
                </a:solidFill>
              </a:rPr>
              <a:t>T    C</a:t>
            </a:r>
          </a:p>
        </p:txBody>
      </p:sp>
      <p:sp>
        <p:nvSpPr>
          <p:cNvPr id="29752" name="Line 56"/>
          <p:cNvSpPr>
            <a:spLocks noChangeShapeType="1"/>
          </p:cNvSpPr>
          <p:nvPr/>
        </p:nvSpPr>
        <p:spPr bwMode="auto">
          <a:xfrm flipH="1">
            <a:off x="7164389" y="1126067"/>
            <a:ext cx="287337" cy="503767"/>
          </a:xfrm>
          <a:prstGeom prst="line">
            <a:avLst/>
          </a:prstGeom>
          <a:noFill/>
          <a:ln w="9525">
            <a:solidFill>
              <a:srgbClr val="FFFF00"/>
            </a:solidFill>
            <a:round/>
          </a:ln>
          <a:effectLst/>
        </p:spPr>
        <p:txBody>
          <a:bodyPr/>
          <a:lstStyle/>
          <a:p>
            <a:endParaRPr lang="zh-CN" altLang="en-US"/>
          </a:p>
        </p:txBody>
      </p:sp>
      <p:sp>
        <p:nvSpPr>
          <p:cNvPr id="29753" name="Line 57"/>
          <p:cNvSpPr>
            <a:spLocks noChangeShapeType="1"/>
          </p:cNvSpPr>
          <p:nvPr/>
        </p:nvSpPr>
        <p:spPr bwMode="auto">
          <a:xfrm flipH="1">
            <a:off x="6948488" y="3572934"/>
            <a:ext cx="215900" cy="503767"/>
          </a:xfrm>
          <a:prstGeom prst="line">
            <a:avLst/>
          </a:prstGeom>
          <a:noFill/>
          <a:ln w="9525">
            <a:solidFill>
              <a:srgbClr val="FFFF00"/>
            </a:solidFill>
            <a:round/>
          </a:ln>
          <a:effectLst/>
        </p:spPr>
        <p:txBody>
          <a:bodyPr/>
          <a:lstStyle/>
          <a:p>
            <a:endParaRPr lang="zh-CN" altLang="en-US"/>
          </a:p>
        </p:txBody>
      </p:sp>
      <p:sp>
        <p:nvSpPr>
          <p:cNvPr id="29754" name="Oval 58"/>
          <p:cNvSpPr>
            <a:spLocks noChangeArrowheads="1"/>
          </p:cNvSpPr>
          <p:nvPr/>
        </p:nvSpPr>
        <p:spPr bwMode="auto">
          <a:xfrm>
            <a:off x="7164389" y="3716867"/>
            <a:ext cx="71437" cy="71967"/>
          </a:xfrm>
          <a:prstGeom prst="ellipse">
            <a:avLst/>
          </a:prstGeom>
          <a:solidFill>
            <a:schemeClr val="accent1"/>
          </a:solidFill>
          <a:ln w="9525">
            <a:solidFill>
              <a:schemeClr val="tx1"/>
            </a:solidFill>
            <a:round/>
          </a:ln>
          <a:effectLst/>
        </p:spPr>
        <p:txBody>
          <a:bodyPr wrap="none" anchor="ctr"/>
          <a:lstStyle/>
          <a:p>
            <a:endParaRPr lang="zh-CN" altLang="en-US" b="1">
              <a:solidFill>
                <a:srgbClr val="FF0000"/>
              </a:solidFill>
            </a:endParaRPr>
          </a:p>
        </p:txBody>
      </p:sp>
      <p:sp>
        <p:nvSpPr>
          <p:cNvPr id="29755" name="Oval 59"/>
          <p:cNvSpPr>
            <a:spLocks noChangeArrowheads="1"/>
          </p:cNvSpPr>
          <p:nvPr/>
        </p:nvSpPr>
        <p:spPr bwMode="auto">
          <a:xfrm>
            <a:off x="7380289" y="1267884"/>
            <a:ext cx="71437" cy="74083"/>
          </a:xfrm>
          <a:prstGeom prst="ellipse">
            <a:avLst/>
          </a:prstGeom>
          <a:solidFill>
            <a:schemeClr val="accent1"/>
          </a:solidFill>
          <a:ln w="9525">
            <a:solidFill>
              <a:schemeClr val="tx1"/>
            </a:solidFill>
            <a:round/>
          </a:ln>
          <a:effectLst/>
        </p:spPr>
        <p:txBody>
          <a:bodyPr wrap="none" anchor="ctr"/>
          <a:lstStyle/>
          <a:p>
            <a:endParaRPr lang="zh-CN" altLang="en-US" b="1">
              <a:solidFill>
                <a:srgbClr val="FF0000"/>
              </a:solidFill>
            </a:endParaRPr>
          </a:p>
        </p:txBody>
      </p:sp>
      <p:sp>
        <p:nvSpPr>
          <p:cNvPr id="45116" name="灯片编号占位符 2"/>
          <p:cNvSpPr txBox="1">
            <a:spLocks noGrp="1"/>
          </p:cNvSpPr>
          <p:nvPr/>
        </p:nvSpPr>
        <p:spPr bwMode="auto">
          <a:xfrm>
            <a:off x="6553200" y="6246285"/>
            <a:ext cx="2133600" cy="476249"/>
          </a:xfrm>
          <a:prstGeom prst="rect">
            <a:avLst/>
          </a:prstGeom>
          <a:noFill/>
          <a:ln w="9525">
            <a:noFill/>
            <a:miter lim="800000"/>
          </a:ln>
          <a:effectLst/>
        </p:spPr>
        <p:txBody>
          <a:bodyPr/>
          <a:lstStyle/>
          <a:p>
            <a:pPr algn="r">
              <a:spcBef>
                <a:spcPct val="50000"/>
              </a:spcBef>
            </a:pPr>
            <a:fld id="{619ACBB1-2FDD-48D3-B9F2-784B17DFD6E8}" type="slidenum">
              <a:rPr kumimoji="1" lang="zh-CN" altLang="en-US" sz="1400">
                <a:solidFill>
                  <a:srgbClr val="000000"/>
                </a:solidFill>
                <a:latin typeface="Times New Roman" pitchFamily="18" charset="0"/>
              </a:rPr>
              <a:t>11</a:t>
            </a:fld>
            <a:endParaRPr kumimoji="1" lang="en-US" altLang="zh-CN" sz="1400">
              <a:solidFill>
                <a:srgbClr val="000000"/>
              </a:solidFill>
              <a:latin typeface="Times New Roman" pitchFamily="18" charset="0"/>
            </a:endParaRPr>
          </a:p>
        </p:txBody>
      </p:sp>
    </p:spTree>
    <p:extLst>
      <p:ext uri="{BB962C8B-B14F-4D97-AF65-F5344CB8AC3E}">
        <p14:creationId xmlns:p14="http://schemas.microsoft.com/office/powerpoint/2010/main" val="2638953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plus(in)">
                                      <p:cBhvr>
                                        <p:cTn id="7" dur="2000"/>
                                        <p:tgtEl>
                                          <p:spTgt spid="29700"/>
                                        </p:tgtEl>
                                      </p:cBhvr>
                                    </p:animEffect>
                                  </p:childTnLst>
                                </p:cTn>
                              </p:par>
                              <p:par>
                                <p:cTn id="8" presetID="13" presetClass="entr" presetSubtype="16" fill="hold" grpId="0" nodeType="withEffect">
                                  <p:stCondLst>
                                    <p:cond delay="0"/>
                                  </p:stCondLst>
                                  <p:childTnLst>
                                    <p:set>
                                      <p:cBhvr>
                                        <p:cTn id="9" dur="1" fill="hold">
                                          <p:stCondLst>
                                            <p:cond delay="0"/>
                                          </p:stCondLst>
                                        </p:cTn>
                                        <p:tgtEl>
                                          <p:spTgt spid="29701"/>
                                        </p:tgtEl>
                                        <p:attrNameLst>
                                          <p:attrName>style.visibility</p:attrName>
                                        </p:attrNameLst>
                                      </p:cBhvr>
                                      <p:to>
                                        <p:strVal val="visible"/>
                                      </p:to>
                                    </p:set>
                                    <p:animEffect transition="in" filter="plus(in)">
                                      <p:cBhvr>
                                        <p:cTn id="10" dur="2000"/>
                                        <p:tgtEl>
                                          <p:spTgt spid="29701"/>
                                        </p:tgtEl>
                                      </p:cBhvr>
                                    </p:animEffect>
                                  </p:childTnLst>
                                </p:cTn>
                              </p:par>
                              <p:par>
                                <p:cTn id="11" presetID="13" presetClass="entr" presetSubtype="16" fill="hold" grpId="0" nodeType="withEffect">
                                  <p:stCondLst>
                                    <p:cond delay="0"/>
                                  </p:stCondLst>
                                  <p:childTnLst>
                                    <p:set>
                                      <p:cBhvr>
                                        <p:cTn id="12" dur="1" fill="hold">
                                          <p:stCondLst>
                                            <p:cond delay="0"/>
                                          </p:stCondLst>
                                        </p:cTn>
                                        <p:tgtEl>
                                          <p:spTgt spid="29702"/>
                                        </p:tgtEl>
                                        <p:attrNameLst>
                                          <p:attrName>style.visibility</p:attrName>
                                        </p:attrNameLst>
                                      </p:cBhvr>
                                      <p:to>
                                        <p:strVal val="visible"/>
                                      </p:to>
                                    </p:set>
                                    <p:animEffect transition="in" filter="plus(in)">
                                      <p:cBhvr>
                                        <p:cTn id="13" dur="2000"/>
                                        <p:tgtEl>
                                          <p:spTgt spid="29702"/>
                                        </p:tgtEl>
                                      </p:cBhvr>
                                    </p:animEffect>
                                  </p:childTnLst>
                                </p:cTn>
                              </p:par>
                              <p:par>
                                <p:cTn id="14" presetID="13" presetClass="entr" presetSubtype="16" fill="hold" grpId="0" nodeType="withEffect">
                                  <p:stCondLst>
                                    <p:cond delay="0"/>
                                  </p:stCondLst>
                                  <p:childTnLst>
                                    <p:set>
                                      <p:cBhvr>
                                        <p:cTn id="15" dur="1" fill="hold">
                                          <p:stCondLst>
                                            <p:cond delay="0"/>
                                          </p:stCondLst>
                                        </p:cTn>
                                        <p:tgtEl>
                                          <p:spTgt spid="29703"/>
                                        </p:tgtEl>
                                        <p:attrNameLst>
                                          <p:attrName>style.visibility</p:attrName>
                                        </p:attrNameLst>
                                      </p:cBhvr>
                                      <p:to>
                                        <p:strVal val="visible"/>
                                      </p:to>
                                    </p:set>
                                    <p:animEffect transition="in" filter="plus(in)">
                                      <p:cBhvr>
                                        <p:cTn id="16" dur="2000"/>
                                        <p:tgtEl>
                                          <p:spTgt spid="29703"/>
                                        </p:tgtEl>
                                      </p:cBhvr>
                                    </p:animEffect>
                                  </p:childTnLst>
                                </p:cTn>
                              </p:par>
                              <p:par>
                                <p:cTn id="17" presetID="13" presetClass="entr" presetSubtype="16" fill="hold" grpId="0" nodeType="withEffect">
                                  <p:stCondLst>
                                    <p:cond delay="0"/>
                                  </p:stCondLst>
                                  <p:childTnLst>
                                    <p:set>
                                      <p:cBhvr>
                                        <p:cTn id="18" dur="1" fill="hold">
                                          <p:stCondLst>
                                            <p:cond delay="0"/>
                                          </p:stCondLst>
                                        </p:cTn>
                                        <p:tgtEl>
                                          <p:spTgt spid="29704"/>
                                        </p:tgtEl>
                                        <p:attrNameLst>
                                          <p:attrName>style.visibility</p:attrName>
                                        </p:attrNameLst>
                                      </p:cBhvr>
                                      <p:to>
                                        <p:strVal val="visible"/>
                                      </p:to>
                                    </p:set>
                                    <p:animEffect transition="in" filter="plus(in)">
                                      <p:cBhvr>
                                        <p:cTn id="19" dur="2000"/>
                                        <p:tgtEl>
                                          <p:spTgt spid="29704"/>
                                        </p:tgtEl>
                                      </p:cBhvr>
                                    </p:animEffect>
                                  </p:childTnLst>
                                </p:cTn>
                              </p:par>
                              <p:par>
                                <p:cTn id="20" presetID="13" presetClass="entr" presetSubtype="16" fill="hold" grpId="0" nodeType="withEffect">
                                  <p:stCondLst>
                                    <p:cond delay="0"/>
                                  </p:stCondLst>
                                  <p:childTnLst>
                                    <p:set>
                                      <p:cBhvr>
                                        <p:cTn id="21" dur="1" fill="hold">
                                          <p:stCondLst>
                                            <p:cond delay="0"/>
                                          </p:stCondLst>
                                        </p:cTn>
                                        <p:tgtEl>
                                          <p:spTgt spid="29705"/>
                                        </p:tgtEl>
                                        <p:attrNameLst>
                                          <p:attrName>style.visibility</p:attrName>
                                        </p:attrNameLst>
                                      </p:cBhvr>
                                      <p:to>
                                        <p:strVal val="visible"/>
                                      </p:to>
                                    </p:set>
                                    <p:animEffect transition="in" filter="plus(in)">
                                      <p:cBhvr>
                                        <p:cTn id="22" dur="2000"/>
                                        <p:tgtEl>
                                          <p:spTgt spid="29705"/>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29706"/>
                                        </p:tgtEl>
                                        <p:attrNameLst>
                                          <p:attrName>style.visibility</p:attrName>
                                        </p:attrNameLst>
                                      </p:cBhvr>
                                      <p:to>
                                        <p:strVal val="visible"/>
                                      </p:to>
                                    </p:set>
                                    <p:animEffect transition="in" filter="slide(fromLeft)">
                                      <p:cBhvr>
                                        <p:cTn id="27" dur="2000"/>
                                        <p:tgtEl>
                                          <p:spTgt spid="29706"/>
                                        </p:tgtEl>
                                      </p:cBhvr>
                                    </p:animEffect>
                                  </p:childTnLst>
                                </p:cTn>
                              </p:par>
                              <p:par>
                                <p:cTn id="28" presetID="12" presetClass="entr" presetSubtype="8" fill="hold" grpId="0" nodeType="withEffect">
                                  <p:stCondLst>
                                    <p:cond delay="0"/>
                                  </p:stCondLst>
                                  <p:childTnLst>
                                    <p:set>
                                      <p:cBhvr>
                                        <p:cTn id="29" dur="1" fill="hold">
                                          <p:stCondLst>
                                            <p:cond delay="0"/>
                                          </p:stCondLst>
                                        </p:cTn>
                                        <p:tgtEl>
                                          <p:spTgt spid="29707"/>
                                        </p:tgtEl>
                                        <p:attrNameLst>
                                          <p:attrName>style.visibility</p:attrName>
                                        </p:attrNameLst>
                                      </p:cBhvr>
                                      <p:to>
                                        <p:strVal val="visible"/>
                                      </p:to>
                                    </p:set>
                                    <p:animEffect transition="in" filter="slide(fromLeft)">
                                      <p:cBhvr>
                                        <p:cTn id="30" dur="2000"/>
                                        <p:tgtEl>
                                          <p:spTgt spid="29707"/>
                                        </p:tgtEl>
                                      </p:cBhvr>
                                    </p:animEffect>
                                  </p:childTnLst>
                                </p:cTn>
                              </p:par>
                              <p:par>
                                <p:cTn id="31" presetID="12" presetClass="entr" presetSubtype="8" fill="hold" grpId="0" nodeType="withEffect">
                                  <p:stCondLst>
                                    <p:cond delay="0"/>
                                  </p:stCondLst>
                                  <p:childTnLst>
                                    <p:set>
                                      <p:cBhvr>
                                        <p:cTn id="32" dur="1" fill="hold">
                                          <p:stCondLst>
                                            <p:cond delay="0"/>
                                          </p:stCondLst>
                                        </p:cTn>
                                        <p:tgtEl>
                                          <p:spTgt spid="29708"/>
                                        </p:tgtEl>
                                        <p:attrNameLst>
                                          <p:attrName>style.visibility</p:attrName>
                                        </p:attrNameLst>
                                      </p:cBhvr>
                                      <p:to>
                                        <p:strVal val="visible"/>
                                      </p:to>
                                    </p:set>
                                    <p:animEffect transition="in" filter="slide(fromLeft)">
                                      <p:cBhvr>
                                        <p:cTn id="33" dur="2000"/>
                                        <p:tgtEl>
                                          <p:spTgt spid="29708"/>
                                        </p:tgtEl>
                                      </p:cBhvr>
                                    </p:animEffect>
                                  </p:childTnLst>
                                </p:cTn>
                              </p:par>
                            </p:childTnLst>
                          </p:cTn>
                        </p:par>
                      </p:childTnLst>
                    </p:cTn>
                  </p:par>
                  <p:par>
                    <p:cTn id="34" fill="hold" nodeType="clickPar">
                      <p:stCondLst>
                        <p:cond delay="indefinite"/>
                      </p:stCondLst>
                      <p:childTnLst>
                        <p:par>
                          <p:cTn id="35" fill="hold" nodeType="afterGroup">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9709"/>
                                        </p:tgtEl>
                                        <p:attrNameLst>
                                          <p:attrName>style.visibility</p:attrName>
                                        </p:attrNameLst>
                                      </p:cBhvr>
                                      <p:to>
                                        <p:strVal val="visible"/>
                                      </p:to>
                                    </p:set>
                                    <p:animEffect transition="in" filter="fade">
                                      <p:cBhvr>
                                        <p:cTn id="38" dur="2000"/>
                                        <p:tgtEl>
                                          <p:spTgt spid="29709"/>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12" presetClass="entr" presetSubtype="8" fill="hold" grpId="0" nodeType="clickEffect">
                                  <p:stCondLst>
                                    <p:cond delay="0"/>
                                  </p:stCondLst>
                                  <p:childTnLst>
                                    <p:set>
                                      <p:cBhvr>
                                        <p:cTn id="42" dur="1" fill="hold">
                                          <p:stCondLst>
                                            <p:cond delay="0"/>
                                          </p:stCondLst>
                                        </p:cTn>
                                        <p:tgtEl>
                                          <p:spTgt spid="29710"/>
                                        </p:tgtEl>
                                        <p:attrNameLst>
                                          <p:attrName>style.visibility</p:attrName>
                                        </p:attrNameLst>
                                      </p:cBhvr>
                                      <p:to>
                                        <p:strVal val="visible"/>
                                      </p:to>
                                    </p:set>
                                    <p:animEffect transition="in" filter="slide(fromLeft)">
                                      <p:cBhvr>
                                        <p:cTn id="43" dur="500"/>
                                        <p:tgtEl>
                                          <p:spTgt spid="29710"/>
                                        </p:tgtEl>
                                      </p:cBhvr>
                                    </p:animEffect>
                                  </p:childTnLst>
                                </p:cTn>
                              </p:par>
                              <p:par>
                                <p:cTn id="44" presetID="12" presetClass="entr" presetSubtype="8" fill="hold" grpId="0" nodeType="withEffect">
                                  <p:stCondLst>
                                    <p:cond delay="0"/>
                                  </p:stCondLst>
                                  <p:childTnLst>
                                    <p:set>
                                      <p:cBhvr>
                                        <p:cTn id="45" dur="1" fill="hold">
                                          <p:stCondLst>
                                            <p:cond delay="0"/>
                                          </p:stCondLst>
                                        </p:cTn>
                                        <p:tgtEl>
                                          <p:spTgt spid="29711"/>
                                        </p:tgtEl>
                                        <p:attrNameLst>
                                          <p:attrName>style.visibility</p:attrName>
                                        </p:attrNameLst>
                                      </p:cBhvr>
                                      <p:to>
                                        <p:strVal val="visible"/>
                                      </p:to>
                                    </p:set>
                                    <p:animEffect transition="in" filter="slide(fromLeft)">
                                      <p:cBhvr>
                                        <p:cTn id="46" dur="500"/>
                                        <p:tgtEl>
                                          <p:spTgt spid="29711"/>
                                        </p:tgtEl>
                                      </p:cBhvr>
                                    </p:animEffect>
                                  </p:childTnLst>
                                </p:cTn>
                              </p:par>
                            </p:childTnLst>
                          </p:cTn>
                        </p:par>
                      </p:childTnLst>
                    </p:cTn>
                  </p:par>
                  <p:par>
                    <p:cTn id="47" fill="hold" nodeType="clickPar">
                      <p:stCondLst>
                        <p:cond delay="indefinite"/>
                      </p:stCondLst>
                      <p:childTnLst>
                        <p:par>
                          <p:cTn id="48" fill="hold" nodeType="afterGroup">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714"/>
                                        </p:tgtEl>
                                        <p:attrNameLst>
                                          <p:attrName>style.visibility</p:attrName>
                                        </p:attrNameLst>
                                      </p:cBhvr>
                                      <p:to>
                                        <p:strVal val="visible"/>
                                      </p:to>
                                    </p:set>
                                    <p:animEffect transition="in" filter="fade">
                                      <p:cBhvr>
                                        <p:cTn id="51" dur="2000"/>
                                        <p:tgtEl>
                                          <p:spTgt spid="29714"/>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9715"/>
                                        </p:tgtEl>
                                        <p:attrNameLst>
                                          <p:attrName>style.visibility</p:attrName>
                                        </p:attrNameLst>
                                      </p:cBhvr>
                                      <p:to>
                                        <p:strVal val="visible"/>
                                      </p:to>
                                    </p:set>
                                    <p:animEffect transition="in" filter="fade">
                                      <p:cBhvr>
                                        <p:cTn id="54" dur="2000"/>
                                        <p:tgtEl>
                                          <p:spTgt spid="29715"/>
                                        </p:tgtEl>
                                      </p:cBhvr>
                                    </p:animEffect>
                                  </p:childTnLst>
                                </p:cTn>
                              </p:par>
                            </p:childTnLst>
                          </p:cTn>
                        </p:par>
                      </p:childTnLst>
                    </p:cTn>
                  </p:par>
                  <p:par>
                    <p:cTn id="55" fill="hold" nodeType="clickPar">
                      <p:stCondLst>
                        <p:cond delay="indefinite"/>
                      </p:stCondLst>
                      <p:childTnLst>
                        <p:par>
                          <p:cTn id="56" fill="hold" nodeType="afterGroup">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9718"/>
                                        </p:tgtEl>
                                        <p:attrNameLst>
                                          <p:attrName>style.visibility</p:attrName>
                                        </p:attrNameLst>
                                      </p:cBhvr>
                                      <p:to>
                                        <p:strVal val="visible"/>
                                      </p:to>
                                    </p:set>
                                    <p:animEffect transition="in" filter="fade">
                                      <p:cBhvr>
                                        <p:cTn id="59" dur="2000"/>
                                        <p:tgtEl>
                                          <p:spTgt spid="29718"/>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29719"/>
                                        </p:tgtEl>
                                        <p:attrNameLst>
                                          <p:attrName>style.visibility</p:attrName>
                                        </p:attrNameLst>
                                      </p:cBhvr>
                                      <p:to>
                                        <p:strVal val="visible"/>
                                      </p:to>
                                    </p:set>
                                    <p:animEffect transition="in" filter="fade">
                                      <p:cBhvr>
                                        <p:cTn id="62" dur="2000"/>
                                        <p:tgtEl>
                                          <p:spTgt spid="29719"/>
                                        </p:tgtEl>
                                      </p:cBhvr>
                                    </p:animEffect>
                                  </p:childTnLst>
                                </p:cTn>
                              </p:par>
                            </p:childTnLst>
                          </p:cTn>
                        </p:par>
                      </p:childTnLst>
                    </p:cTn>
                  </p:par>
                  <p:par>
                    <p:cTn id="63" fill="hold" nodeType="clickPar">
                      <p:stCondLst>
                        <p:cond delay="indefinite"/>
                      </p:stCondLst>
                      <p:childTnLst>
                        <p:par>
                          <p:cTn id="64" fill="hold" nodeType="after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9722"/>
                                        </p:tgtEl>
                                        <p:attrNameLst>
                                          <p:attrName>style.visibility</p:attrName>
                                        </p:attrNameLst>
                                      </p:cBhvr>
                                      <p:to>
                                        <p:strVal val="visible"/>
                                      </p:to>
                                    </p:set>
                                    <p:animEffect transition="in" filter="fade">
                                      <p:cBhvr>
                                        <p:cTn id="67" dur="2000"/>
                                        <p:tgtEl>
                                          <p:spTgt spid="29722"/>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9725"/>
                                        </p:tgtEl>
                                        <p:attrNameLst>
                                          <p:attrName>style.visibility</p:attrName>
                                        </p:attrNameLst>
                                      </p:cBhvr>
                                      <p:to>
                                        <p:strVal val="visible"/>
                                      </p:to>
                                    </p:set>
                                    <p:animEffect transition="in" filter="fade">
                                      <p:cBhvr>
                                        <p:cTn id="70" dur="2000"/>
                                        <p:tgtEl>
                                          <p:spTgt spid="29725"/>
                                        </p:tgtEl>
                                      </p:cBhvr>
                                    </p:animEffect>
                                  </p:childTnLst>
                                </p:cTn>
                              </p:par>
                            </p:childTnLst>
                          </p:cTn>
                        </p:par>
                      </p:childTnLst>
                    </p:cTn>
                  </p:par>
                  <p:par>
                    <p:cTn id="71" fill="hold" nodeType="clickPar">
                      <p:stCondLst>
                        <p:cond delay="indefinite"/>
                      </p:stCondLst>
                      <p:childTnLst>
                        <p:par>
                          <p:cTn id="72" fill="hold" nodeType="afterGroup">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29726"/>
                                        </p:tgtEl>
                                        <p:attrNameLst>
                                          <p:attrName>style.visibility</p:attrName>
                                        </p:attrNameLst>
                                      </p:cBhvr>
                                      <p:to>
                                        <p:strVal val="visible"/>
                                      </p:to>
                                    </p:set>
                                    <p:animEffect transition="in" filter="fade">
                                      <p:cBhvr>
                                        <p:cTn id="75" dur="2000"/>
                                        <p:tgtEl>
                                          <p:spTgt spid="29726"/>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29727"/>
                                        </p:tgtEl>
                                        <p:attrNameLst>
                                          <p:attrName>style.visibility</p:attrName>
                                        </p:attrNameLst>
                                      </p:cBhvr>
                                      <p:to>
                                        <p:strVal val="visible"/>
                                      </p:to>
                                    </p:set>
                                    <p:animEffect transition="in" filter="fade">
                                      <p:cBhvr>
                                        <p:cTn id="78" dur="2000"/>
                                        <p:tgtEl>
                                          <p:spTgt spid="29727"/>
                                        </p:tgtEl>
                                      </p:cBhvr>
                                    </p:animEffect>
                                  </p:childTnLst>
                                </p:cTn>
                              </p:par>
                            </p:childTnLst>
                          </p:cTn>
                        </p:par>
                      </p:childTnLst>
                    </p:cTn>
                  </p:par>
                  <p:par>
                    <p:cTn id="79" fill="hold" nodeType="clickPar">
                      <p:stCondLst>
                        <p:cond delay="indefinite"/>
                      </p:stCondLst>
                      <p:childTnLst>
                        <p:par>
                          <p:cTn id="80" fill="hold" nodeType="afterGroup">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29730"/>
                                        </p:tgtEl>
                                        <p:attrNameLst>
                                          <p:attrName>style.visibility</p:attrName>
                                        </p:attrNameLst>
                                      </p:cBhvr>
                                      <p:to>
                                        <p:strVal val="visible"/>
                                      </p:to>
                                    </p:set>
                                    <p:animEffect transition="in" filter="blinds(horizontal)">
                                      <p:cBhvr>
                                        <p:cTn id="83" dur="500"/>
                                        <p:tgtEl>
                                          <p:spTgt spid="29730"/>
                                        </p:tgtEl>
                                      </p:cBhvr>
                                    </p:animEffect>
                                  </p:childTnLst>
                                </p:cTn>
                              </p:par>
                              <p:par>
                                <p:cTn id="84" presetID="3" presetClass="entr" presetSubtype="10" fill="hold" grpId="0" nodeType="withEffect">
                                  <p:stCondLst>
                                    <p:cond delay="0"/>
                                  </p:stCondLst>
                                  <p:childTnLst>
                                    <p:set>
                                      <p:cBhvr>
                                        <p:cTn id="85" dur="1" fill="hold">
                                          <p:stCondLst>
                                            <p:cond delay="0"/>
                                          </p:stCondLst>
                                        </p:cTn>
                                        <p:tgtEl>
                                          <p:spTgt spid="29732"/>
                                        </p:tgtEl>
                                        <p:attrNameLst>
                                          <p:attrName>style.visibility</p:attrName>
                                        </p:attrNameLst>
                                      </p:cBhvr>
                                      <p:to>
                                        <p:strVal val="visible"/>
                                      </p:to>
                                    </p:set>
                                    <p:animEffect transition="in" filter="blinds(horizontal)">
                                      <p:cBhvr>
                                        <p:cTn id="86" dur="500"/>
                                        <p:tgtEl>
                                          <p:spTgt spid="29732"/>
                                        </p:tgtEl>
                                      </p:cBhvr>
                                    </p:animEffect>
                                  </p:childTnLst>
                                </p:cTn>
                              </p:par>
                            </p:childTnLst>
                          </p:cTn>
                        </p:par>
                      </p:childTnLst>
                    </p:cTn>
                  </p:par>
                  <p:par>
                    <p:cTn id="87" fill="hold" nodeType="clickPar">
                      <p:stCondLst>
                        <p:cond delay="indefinite"/>
                      </p:stCondLst>
                      <p:childTnLst>
                        <p:par>
                          <p:cTn id="88" fill="hold" nodeType="afterGroup">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29740"/>
                                        </p:tgtEl>
                                        <p:attrNameLst>
                                          <p:attrName>style.visibility</p:attrName>
                                        </p:attrNameLst>
                                      </p:cBhvr>
                                      <p:to>
                                        <p:strVal val="visible"/>
                                      </p:to>
                                    </p:set>
                                    <p:animEffect transition="in" filter="fade">
                                      <p:cBhvr>
                                        <p:cTn id="91" dur="2000"/>
                                        <p:tgtEl>
                                          <p:spTgt spid="29740"/>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29741"/>
                                        </p:tgtEl>
                                        <p:attrNameLst>
                                          <p:attrName>style.visibility</p:attrName>
                                        </p:attrNameLst>
                                      </p:cBhvr>
                                      <p:to>
                                        <p:strVal val="visible"/>
                                      </p:to>
                                    </p:set>
                                    <p:animEffect transition="in" filter="fade">
                                      <p:cBhvr>
                                        <p:cTn id="94" dur="2000"/>
                                        <p:tgtEl>
                                          <p:spTgt spid="29741"/>
                                        </p:tgtEl>
                                      </p:cBhvr>
                                    </p:animEffect>
                                  </p:childTnLst>
                                </p:cTn>
                              </p:par>
                              <p:par>
                                <p:cTn id="95" presetID="10" presetClass="entr" presetSubtype="0" fill="hold" grpId="0" nodeType="withEffect">
                                  <p:stCondLst>
                                    <p:cond delay="0"/>
                                  </p:stCondLst>
                                  <p:childTnLst>
                                    <p:set>
                                      <p:cBhvr>
                                        <p:cTn id="96" dur="1" fill="hold">
                                          <p:stCondLst>
                                            <p:cond delay="0"/>
                                          </p:stCondLst>
                                        </p:cTn>
                                        <p:tgtEl>
                                          <p:spTgt spid="29742"/>
                                        </p:tgtEl>
                                        <p:attrNameLst>
                                          <p:attrName>style.visibility</p:attrName>
                                        </p:attrNameLst>
                                      </p:cBhvr>
                                      <p:to>
                                        <p:strVal val="visible"/>
                                      </p:to>
                                    </p:set>
                                    <p:animEffect transition="in" filter="fade">
                                      <p:cBhvr>
                                        <p:cTn id="97" dur="2000"/>
                                        <p:tgtEl>
                                          <p:spTgt spid="29742"/>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29752"/>
                                        </p:tgtEl>
                                        <p:attrNameLst>
                                          <p:attrName>style.visibility</p:attrName>
                                        </p:attrNameLst>
                                      </p:cBhvr>
                                      <p:to>
                                        <p:strVal val="visible"/>
                                      </p:to>
                                    </p:set>
                                    <p:animEffect transition="in" filter="fade">
                                      <p:cBhvr>
                                        <p:cTn id="100" dur="2000"/>
                                        <p:tgtEl>
                                          <p:spTgt spid="29752"/>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29747"/>
                                        </p:tgtEl>
                                        <p:attrNameLst>
                                          <p:attrName>style.visibility</p:attrName>
                                        </p:attrNameLst>
                                      </p:cBhvr>
                                      <p:to>
                                        <p:strVal val="visible"/>
                                      </p:to>
                                    </p:set>
                                    <p:animEffect transition="in" filter="fade">
                                      <p:cBhvr>
                                        <p:cTn id="103" dur="2000"/>
                                        <p:tgtEl>
                                          <p:spTgt spid="29747"/>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29749"/>
                                        </p:tgtEl>
                                        <p:attrNameLst>
                                          <p:attrName>style.visibility</p:attrName>
                                        </p:attrNameLst>
                                      </p:cBhvr>
                                      <p:to>
                                        <p:strVal val="visible"/>
                                      </p:to>
                                    </p:set>
                                    <p:animEffect transition="in" filter="fade">
                                      <p:cBhvr>
                                        <p:cTn id="106" dur="2000"/>
                                        <p:tgtEl>
                                          <p:spTgt spid="29749"/>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29750"/>
                                        </p:tgtEl>
                                        <p:attrNameLst>
                                          <p:attrName>style.visibility</p:attrName>
                                        </p:attrNameLst>
                                      </p:cBhvr>
                                      <p:to>
                                        <p:strVal val="visible"/>
                                      </p:to>
                                    </p:set>
                                    <p:animEffect transition="in" filter="fade">
                                      <p:cBhvr>
                                        <p:cTn id="109" dur="2000"/>
                                        <p:tgtEl>
                                          <p:spTgt spid="29750"/>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29755"/>
                                        </p:tgtEl>
                                        <p:attrNameLst>
                                          <p:attrName>style.visibility</p:attrName>
                                        </p:attrNameLst>
                                      </p:cBhvr>
                                      <p:to>
                                        <p:strVal val="visible"/>
                                      </p:to>
                                    </p:set>
                                    <p:animEffect transition="in" filter="fade">
                                      <p:cBhvr>
                                        <p:cTn id="112" dur="2000"/>
                                        <p:tgtEl>
                                          <p:spTgt spid="29755"/>
                                        </p:tgtEl>
                                      </p:cBhvr>
                                    </p:animEffect>
                                  </p:childTnLst>
                                </p:cTn>
                              </p:par>
                            </p:childTnLst>
                          </p:cTn>
                        </p:par>
                      </p:childTnLst>
                    </p:cTn>
                  </p:par>
                  <p:par>
                    <p:cTn id="113" fill="hold" nodeType="clickPar">
                      <p:stCondLst>
                        <p:cond delay="indefinite"/>
                      </p:stCondLst>
                      <p:childTnLst>
                        <p:par>
                          <p:cTn id="114" fill="hold" nodeType="afterGroup">
                            <p:stCondLst>
                              <p:cond delay="0"/>
                            </p:stCondLst>
                            <p:childTnLst>
                              <p:par>
                                <p:cTn id="115" presetID="3" presetClass="entr" presetSubtype="5" fill="hold" grpId="0" nodeType="clickEffect">
                                  <p:stCondLst>
                                    <p:cond delay="0"/>
                                  </p:stCondLst>
                                  <p:childTnLst>
                                    <p:set>
                                      <p:cBhvr>
                                        <p:cTn id="116" dur="1" fill="hold">
                                          <p:stCondLst>
                                            <p:cond delay="0"/>
                                          </p:stCondLst>
                                        </p:cTn>
                                        <p:tgtEl>
                                          <p:spTgt spid="29734"/>
                                        </p:tgtEl>
                                        <p:attrNameLst>
                                          <p:attrName>style.visibility</p:attrName>
                                        </p:attrNameLst>
                                      </p:cBhvr>
                                      <p:to>
                                        <p:strVal val="visible"/>
                                      </p:to>
                                    </p:set>
                                    <p:animEffect transition="in" filter="blinds(vertical)">
                                      <p:cBhvr>
                                        <p:cTn id="117" dur="500"/>
                                        <p:tgtEl>
                                          <p:spTgt spid="29734"/>
                                        </p:tgtEl>
                                      </p:cBhvr>
                                    </p:animEffect>
                                  </p:childTnLst>
                                </p:cTn>
                              </p:par>
                              <p:par>
                                <p:cTn id="118" presetID="3" presetClass="entr" presetSubtype="5" fill="hold" grpId="0" nodeType="withEffect">
                                  <p:stCondLst>
                                    <p:cond delay="0"/>
                                  </p:stCondLst>
                                  <p:childTnLst>
                                    <p:set>
                                      <p:cBhvr>
                                        <p:cTn id="119" dur="1" fill="hold">
                                          <p:stCondLst>
                                            <p:cond delay="0"/>
                                          </p:stCondLst>
                                        </p:cTn>
                                        <p:tgtEl>
                                          <p:spTgt spid="29735"/>
                                        </p:tgtEl>
                                        <p:attrNameLst>
                                          <p:attrName>style.visibility</p:attrName>
                                        </p:attrNameLst>
                                      </p:cBhvr>
                                      <p:to>
                                        <p:strVal val="visible"/>
                                      </p:to>
                                    </p:set>
                                    <p:animEffect transition="in" filter="blinds(vertical)">
                                      <p:cBhvr>
                                        <p:cTn id="120" dur="500"/>
                                        <p:tgtEl>
                                          <p:spTgt spid="29735"/>
                                        </p:tgtEl>
                                      </p:cBhvr>
                                    </p:animEffect>
                                  </p:childTnLst>
                                </p:cTn>
                              </p:par>
                              <p:par>
                                <p:cTn id="121" presetID="3" presetClass="entr" presetSubtype="5" fill="hold" grpId="0" nodeType="withEffect">
                                  <p:stCondLst>
                                    <p:cond delay="0"/>
                                  </p:stCondLst>
                                  <p:childTnLst>
                                    <p:set>
                                      <p:cBhvr>
                                        <p:cTn id="122" dur="1" fill="hold">
                                          <p:stCondLst>
                                            <p:cond delay="0"/>
                                          </p:stCondLst>
                                        </p:cTn>
                                        <p:tgtEl>
                                          <p:spTgt spid="29736"/>
                                        </p:tgtEl>
                                        <p:attrNameLst>
                                          <p:attrName>style.visibility</p:attrName>
                                        </p:attrNameLst>
                                      </p:cBhvr>
                                      <p:to>
                                        <p:strVal val="visible"/>
                                      </p:to>
                                    </p:set>
                                    <p:animEffect transition="in" filter="blinds(vertical)">
                                      <p:cBhvr>
                                        <p:cTn id="123" dur="500"/>
                                        <p:tgtEl>
                                          <p:spTgt spid="29736"/>
                                        </p:tgtEl>
                                      </p:cBhvr>
                                    </p:animEffect>
                                  </p:childTnLst>
                                </p:cTn>
                              </p:par>
                            </p:childTnLst>
                          </p:cTn>
                        </p:par>
                      </p:childTnLst>
                    </p:cTn>
                  </p:par>
                  <p:par>
                    <p:cTn id="124" fill="hold" nodeType="clickPar">
                      <p:stCondLst>
                        <p:cond delay="indefinite"/>
                      </p:stCondLst>
                      <p:childTnLst>
                        <p:par>
                          <p:cTn id="125" fill="hold" nodeType="afterGroup">
                            <p:stCondLst>
                              <p:cond delay="0"/>
                            </p:stCondLst>
                            <p:childTnLst>
                              <p:par>
                                <p:cTn id="126" presetID="10" presetClass="entr" presetSubtype="0" fill="hold" grpId="0" nodeType="clickEffect">
                                  <p:stCondLst>
                                    <p:cond delay="0"/>
                                  </p:stCondLst>
                                  <p:childTnLst>
                                    <p:set>
                                      <p:cBhvr>
                                        <p:cTn id="127" dur="1" fill="hold">
                                          <p:stCondLst>
                                            <p:cond delay="0"/>
                                          </p:stCondLst>
                                        </p:cTn>
                                        <p:tgtEl>
                                          <p:spTgt spid="29712"/>
                                        </p:tgtEl>
                                        <p:attrNameLst>
                                          <p:attrName>style.visibility</p:attrName>
                                        </p:attrNameLst>
                                      </p:cBhvr>
                                      <p:to>
                                        <p:strVal val="visible"/>
                                      </p:to>
                                    </p:set>
                                    <p:animEffect transition="in" filter="fade">
                                      <p:cBhvr>
                                        <p:cTn id="128" dur="2000"/>
                                        <p:tgtEl>
                                          <p:spTgt spid="29712"/>
                                        </p:tgtEl>
                                      </p:cBhvr>
                                    </p:animEffect>
                                  </p:childTnLst>
                                </p:cTn>
                              </p:par>
                              <p:par>
                                <p:cTn id="129" presetID="10" presetClass="entr" presetSubtype="0" fill="hold" grpId="0" nodeType="withEffect">
                                  <p:stCondLst>
                                    <p:cond delay="0"/>
                                  </p:stCondLst>
                                  <p:childTnLst>
                                    <p:set>
                                      <p:cBhvr>
                                        <p:cTn id="130" dur="1" fill="hold">
                                          <p:stCondLst>
                                            <p:cond delay="0"/>
                                          </p:stCondLst>
                                        </p:cTn>
                                        <p:tgtEl>
                                          <p:spTgt spid="29713"/>
                                        </p:tgtEl>
                                        <p:attrNameLst>
                                          <p:attrName>style.visibility</p:attrName>
                                        </p:attrNameLst>
                                      </p:cBhvr>
                                      <p:to>
                                        <p:strVal val="visible"/>
                                      </p:to>
                                    </p:set>
                                    <p:animEffect transition="in" filter="fade">
                                      <p:cBhvr>
                                        <p:cTn id="131" dur="2000"/>
                                        <p:tgtEl>
                                          <p:spTgt spid="29713"/>
                                        </p:tgtEl>
                                      </p:cBhvr>
                                    </p:animEffect>
                                  </p:childTnLst>
                                </p:cTn>
                              </p:par>
                            </p:childTnLst>
                          </p:cTn>
                        </p:par>
                      </p:childTnLst>
                    </p:cTn>
                  </p:par>
                  <p:par>
                    <p:cTn id="132" fill="hold" nodeType="clickPar">
                      <p:stCondLst>
                        <p:cond delay="indefinite"/>
                      </p:stCondLst>
                      <p:childTnLst>
                        <p:par>
                          <p:cTn id="133" fill="hold" nodeType="afterGroup">
                            <p:stCondLst>
                              <p:cond delay="0"/>
                            </p:stCondLst>
                            <p:childTnLst>
                              <p:par>
                                <p:cTn id="134" presetID="10" presetClass="entr" presetSubtype="0" fill="hold" grpId="0" nodeType="clickEffect">
                                  <p:stCondLst>
                                    <p:cond delay="0"/>
                                  </p:stCondLst>
                                  <p:childTnLst>
                                    <p:set>
                                      <p:cBhvr>
                                        <p:cTn id="135" dur="1" fill="hold">
                                          <p:stCondLst>
                                            <p:cond delay="0"/>
                                          </p:stCondLst>
                                        </p:cTn>
                                        <p:tgtEl>
                                          <p:spTgt spid="29716"/>
                                        </p:tgtEl>
                                        <p:attrNameLst>
                                          <p:attrName>style.visibility</p:attrName>
                                        </p:attrNameLst>
                                      </p:cBhvr>
                                      <p:to>
                                        <p:strVal val="visible"/>
                                      </p:to>
                                    </p:set>
                                    <p:animEffect transition="in" filter="fade">
                                      <p:cBhvr>
                                        <p:cTn id="136" dur="2000"/>
                                        <p:tgtEl>
                                          <p:spTgt spid="29716"/>
                                        </p:tgtEl>
                                      </p:cBhvr>
                                    </p:animEffect>
                                  </p:childTnLst>
                                </p:cTn>
                              </p:par>
                              <p:par>
                                <p:cTn id="137" presetID="10" presetClass="entr" presetSubtype="0" fill="hold" grpId="0" nodeType="withEffect">
                                  <p:stCondLst>
                                    <p:cond delay="0"/>
                                  </p:stCondLst>
                                  <p:childTnLst>
                                    <p:set>
                                      <p:cBhvr>
                                        <p:cTn id="138" dur="1" fill="hold">
                                          <p:stCondLst>
                                            <p:cond delay="0"/>
                                          </p:stCondLst>
                                        </p:cTn>
                                        <p:tgtEl>
                                          <p:spTgt spid="29717"/>
                                        </p:tgtEl>
                                        <p:attrNameLst>
                                          <p:attrName>style.visibility</p:attrName>
                                        </p:attrNameLst>
                                      </p:cBhvr>
                                      <p:to>
                                        <p:strVal val="visible"/>
                                      </p:to>
                                    </p:set>
                                    <p:animEffect transition="in" filter="fade">
                                      <p:cBhvr>
                                        <p:cTn id="139" dur="2000"/>
                                        <p:tgtEl>
                                          <p:spTgt spid="29717"/>
                                        </p:tgtEl>
                                      </p:cBhvr>
                                    </p:animEffect>
                                  </p:childTnLst>
                                </p:cTn>
                              </p:par>
                            </p:childTnLst>
                          </p:cTn>
                        </p:par>
                      </p:childTnLst>
                    </p:cTn>
                  </p:par>
                  <p:par>
                    <p:cTn id="140" fill="hold" nodeType="clickPar">
                      <p:stCondLst>
                        <p:cond delay="indefinite"/>
                      </p:stCondLst>
                      <p:childTnLst>
                        <p:par>
                          <p:cTn id="141" fill="hold" nodeType="afterGroup">
                            <p:stCondLst>
                              <p:cond delay="0"/>
                            </p:stCondLst>
                            <p:childTnLst>
                              <p:par>
                                <p:cTn id="142" presetID="10" presetClass="entr" presetSubtype="0" fill="hold" grpId="0" nodeType="clickEffect">
                                  <p:stCondLst>
                                    <p:cond delay="0"/>
                                  </p:stCondLst>
                                  <p:childTnLst>
                                    <p:set>
                                      <p:cBhvr>
                                        <p:cTn id="143" dur="1" fill="hold">
                                          <p:stCondLst>
                                            <p:cond delay="0"/>
                                          </p:stCondLst>
                                        </p:cTn>
                                        <p:tgtEl>
                                          <p:spTgt spid="29720"/>
                                        </p:tgtEl>
                                        <p:attrNameLst>
                                          <p:attrName>style.visibility</p:attrName>
                                        </p:attrNameLst>
                                      </p:cBhvr>
                                      <p:to>
                                        <p:strVal val="visible"/>
                                      </p:to>
                                    </p:set>
                                    <p:animEffect transition="in" filter="fade">
                                      <p:cBhvr>
                                        <p:cTn id="144" dur="2000"/>
                                        <p:tgtEl>
                                          <p:spTgt spid="29720"/>
                                        </p:tgtEl>
                                      </p:cBhvr>
                                    </p:animEffect>
                                  </p:childTnLst>
                                </p:cTn>
                              </p:par>
                              <p:par>
                                <p:cTn id="145" presetID="10" presetClass="entr" presetSubtype="0" fill="hold" grpId="0" nodeType="withEffect">
                                  <p:stCondLst>
                                    <p:cond delay="0"/>
                                  </p:stCondLst>
                                  <p:childTnLst>
                                    <p:set>
                                      <p:cBhvr>
                                        <p:cTn id="146" dur="1" fill="hold">
                                          <p:stCondLst>
                                            <p:cond delay="0"/>
                                          </p:stCondLst>
                                        </p:cTn>
                                        <p:tgtEl>
                                          <p:spTgt spid="29721"/>
                                        </p:tgtEl>
                                        <p:attrNameLst>
                                          <p:attrName>style.visibility</p:attrName>
                                        </p:attrNameLst>
                                      </p:cBhvr>
                                      <p:to>
                                        <p:strVal val="visible"/>
                                      </p:to>
                                    </p:set>
                                    <p:animEffect transition="in" filter="fade">
                                      <p:cBhvr>
                                        <p:cTn id="147" dur="2000"/>
                                        <p:tgtEl>
                                          <p:spTgt spid="29721"/>
                                        </p:tgtEl>
                                      </p:cBhvr>
                                    </p:animEffect>
                                  </p:childTnLst>
                                </p:cTn>
                              </p:par>
                            </p:childTnLst>
                          </p:cTn>
                        </p:par>
                      </p:childTnLst>
                    </p:cTn>
                  </p:par>
                  <p:par>
                    <p:cTn id="148" fill="hold" nodeType="clickPar">
                      <p:stCondLst>
                        <p:cond delay="indefinite"/>
                      </p:stCondLst>
                      <p:childTnLst>
                        <p:par>
                          <p:cTn id="149" fill="hold" nodeType="afterGroup">
                            <p:stCondLst>
                              <p:cond delay="0"/>
                            </p:stCondLst>
                            <p:childTnLst>
                              <p:par>
                                <p:cTn id="150" presetID="12" presetClass="entr" presetSubtype="8" fill="hold" grpId="0" nodeType="clickEffect">
                                  <p:stCondLst>
                                    <p:cond delay="0"/>
                                  </p:stCondLst>
                                  <p:childTnLst>
                                    <p:set>
                                      <p:cBhvr>
                                        <p:cTn id="151" dur="1" fill="hold">
                                          <p:stCondLst>
                                            <p:cond delay="0"/>
                                          </p:stCondLst>
                                        </p:cTn>
                                        <p:tgtEl>
                                          <p:spTgt spid="29723"/>
                                        </p:tgtEl>
                                        <p:attrNameLst>
                                          <p:attrName>style.visibility</p:attrName>
                                        </p:attrNameLst>
                                      </p:cBhvr>
                                      <p:to>
                                        <p:strVal val="visible"/>
                                      </p:to>
                                    </p:set>
                                    <p:animEffect transition="in" filter="slide(fromLeft)">
                                      <p:cBhvr>
                                        <p:cTn id="152" dur="1000"/>
                                        <p:tgtEl>
                                          <p:spTgt spid="29723"/>
                                        </p:tgtEl>
                                      </p:cBhvr>
                                    </p:animEffect>
                                  </p:childTnLst>
                                </p:cTn>
                              </p:par>
                              <p:par>
                                <p:cTn id="153" presetID="12" presetClass="entr" presetSubtype="8" fill="hold" grpId="0" nodeType="withEffect">
                                  <p:stCondLst>
                                    <p:cond delay="0"/>
                                  </p:stCondLst>
                                  <p:childTnLst>
                                    <p:set>
                                      <p:cBhvr>
                                        <p:cTn id="154" dur="1" fill="hold">
                                          <p:stCondLst>
                                            <p:cond delay="0"/>
                                          </p:stCondLst>
                                        </p:cTn>
                                        <p:tgtEl>
                                          <p:spTgt spid="29724"/>
                                        </p:tgtEl>
                                        <p:attrNameLst>
                                          <p:attrName>style.visibility</p:attrName>
                                        </p:attrNameLst>
                                      </p:cBhvr>
                                      <p:to>
                                        <p:strVal val="visible"/>
                                      </p:to>
                                    </p:set>
                                    <p:animEffect transition="in" filter="slide(fromLeft)">
                                      <p:cBhvr>
                                        <p:cTn id="155" dur="1000"/>
                                        <p:tgtEl>
                                          <p:spTgt spid="29724"/>
                                        </p:tgtEl>
                                      </p:cBhvr>
                                    </p:animEffect>
                                  </p:childTnLst>
                                </p:cTn>
                              </p:par>
                            </p:childTnLst>
                          </p:cTn>
                        </p:par>
                      </p:childTnLst>
                    </p:cTn>
                  </p:par>
                  <p:par>
                    <p:cTn id="156" fill="hold" nodeType="clickPar">
                      <p:stCondLst>
                        <p:cond delay="indefinite"/>
                      </p:stCondLst>
                      <p:childTnLst>
                        <p:par>
                          <p:cTn id="157" fill="hold" nodeType="afterGroup">
                            <p:stCondLst>
                              <p:cond delay="0"/>
                            </p:stCondLst>
                            <p:childTnLst>
                              <p:par>
                                <p:cTn id="158" presetID="10" presetClass="entr" presetSubtype="0" fill="hold" grpId="0" nodeType="clickEffect">
                                  <p:stCondLst>
                                    <p:cond delay="0"/>
                                  </p:stCondLst>
                                  <p:childTnLst>
                                    <p:set>
                                      <p:cBhvr>
                                        <p:cTn id="159" dur="1" fill="hold">
                                          <p:stCondLst>
                                            <p:cond delay="0"/>
                                          </p:stCondLst>
                                        </p:cTn>
                                        <p:tgtEl>
                                          <p:spTgt spid="29728"/>
                                        </p:tgtEl>
                                        <p:attrNameLst>
                                          <p:attrName>style.visibility</p:attrName>
                                        </p:attrNameLst>
                                      </p:cBhvr>
                                      <p:to>
                                        <p:strVal val="visible"/>
                                      </p:to>
                                    </p:set>
                                    <p:animEffect transition="in" filter="fade">
                                      <p:cBhvr>
                                        <p:cTn id="160" dur="2000"/>
                                        <p:tgtEl>
                                          <p:spTgt spid="29728"/>
                                        </p:tgtEl>
                                      </p:cBhvr>
                                    </p:animEffect>
                                  </p:childTnLst>
                                </p:cTn>
                              </p:par>
                              <p:par>
                                <p:cTn id="161" presetID="10" presetClass="entr" presetSubtype="0" fill="hold" grpId="0" nodeType="withEffect">
                                  <p:stCondLst>
                                    <p:cond delay="0"/>
                                  </p:stCondLst>
                                  <p:childTnLst>
                                    <p:set>
                                      <p:cBhvr>
                                        <p:cTn id="162" dur="1" fill="hold">
                                          <p:stCondLst>
                                            <p:cond delay="0"/>
                                          </p:stCondLst>
                                        </p:cTn>
                                        <p:tgtEl>
                                          <p:spTgt spid="29729"/>
                                        </p:tgtEl>
                                        <p:attrNameLst>
                                          <p:attrName>style.visibility</p:attrName>
                                        </p:attrNameLst>
                                      </p:cBhvr>
                                      <p:to>
                                        <p:strVal val="visible"/>
                                      </p:to>
                                    </p:set>
                                    <p:animEffect transition="in" filter="fade">
                                      <p:cBhvr>
                                        <p:cTn id="163" dur="2000"/>
                                        <p:tgtEl>
                                          <p:spTgt spid="29729"/>
                                        </p:tgtEl>
                                      </p:cBhvr>
                                    </p:animEffect>
                                  </p:childTnLst>
                                </p:cTn>
                              </p:par>
                            </p:childTnLst>
                          </p:cTn>
                        </p:par>
                      </p:childTnLst>
                    </p:cTn>
                  </p:par>
                  <p:par>
                    <p:cTn id="164" fill="hold" nodeType="clickPar">
                      <p:stCondLst>
                        <p:cond delay="indefinite"/>
                      </p:stCondLst>
                      <p:childTnLst>
                        <p:par>
                          <p:cTn id="165" fill="hold" nodeType="afterGroup">
                            <p:stCondLst>
                              <p:cond delay="0"/>
                            </p:stCondLst>
                            <p:childTnLst>
                              <p:par>
                                <p:cTn id="166" presetID="3" presetClass="entr" presetSubtype="5" fill="hold" grpId="0" nodeType="clickEffect">
                                  <p:stCondLst>
                                    <p:cond delay="0"/>
                                  </p:stCondLst>
                                  <p:childTnLst>
                                    <p:set>
                                      <p:cBhvr>
                                        <p:cTn id="167" dur="1" fill="hold">
                                          <p:stCondLst>
                                            <p:cond delay="0"/>
                                          </p:stCondLst>
                                        </p:cTn>
                                        <p:tgtEl>
                                          <p:spTgt spid="29731"/>
                                        </p:tgtEl>
                                        <p:attrNameLst>
                                          <p:attrName>style.visibility</p:attrName>
                                        </p:attrNameLst>
                                      </p:cBhvr>
                                      <p:to>
                                        <p:strVal val="visible"/>
                                      </p:to>
                                    </p:set>
                                    <p:animEffect transition="in" filter="blinds(vertical)">
                                      <p:cBhvr>
                                        <p:cTn id="168" dur="1000"/>
                                        <p:tgtEl>
                                          <p:spTgt spid="29731"/>
                                        </p:tgtEl>
                                      </p:cBhvr>
                                    </p:animEffect>
                                  </p:childTnLst>
                                </p:cTn>
                              </p:par>
                              <p:par>
                                <p:cTn id="169" presetID="3" presetClass="entr" presetSubtype="5" fill="hold" grpId="0" nodeType="withEffect">
                                  <p:stCondLst>
                                    <p:cond delay="0"/>
                                  </p:stCondLst>
                                  <p:childTnLst>
                                    <p:set>
                                      <p:cBhvr>
                                        <p:cTn id="170" dur="1" fill="hold">
                                          <p:stCondLst>
                                            <p:cond delay="0"/>
                                          </p:stCondLst>
                                        </p:cTn>
                                        <p:tgtEl>
                                          <p:spTgt spid="29733"/>
                                        </p:tgtEl>
                                        <p:attrNameLst>
                                          <p:attrName>style.visibility</p:attrName>
                                        </p:attrNameLst>
                                      </p:cBhvr>
                                      <p:to>
                                        <p:strVal val="visible"/>
                                      </p:to>
                                    </p:set>
                                    <p:animEffect transition="in" filter="blinds(vertical)">
                                      <p:cBhvr>
                                        <p:cTn id="171" dur="1000"/>
                                        <p:tgtEl>
                                          <p:spTgt spid="29733"/>
                                        </p:tgtEl>
                                      </p:cBhvr>
                                    </p:animEffect>
                                  </p:childTnLst>
                                </p:cTn>
                              </p:par>
                            </p:childTnLst>
                          </p:cTn>
                        </p:par>
                      </p:childTnLst>
                    </p:cTn>
                  </p:par>
                  <p:par>
                    <p:cTn id="172" fill="hold" nodeType="clickPar">
                      <p:stCondLst>
                        <p:cond delay="indefinite"/>
                      </p:stCondLst>
                      <p:childTnLst>
                        <p:par>
                          <p:cTn id="173" fill="hold" nodeType="afterGroup">
                            <p:stCondLst>
                              <p:cond delay="0"/>
                            </p:stCondLst>
                            <p:childTnLst>
                              <p:par>
                                <p:cTn id="174" presetID="10" presetClass="entr" presetSubtype="0" fill="hold" grpId="0" nodeType="clickEffect">
                                  <p:stCondLst>
                                    <p:cond delay="0"/>
                                  </p:stCondLst>
                                  <p:childTnLst>
                                    <p:set>
                                      <p:cBhvr>
                                        <p:cTn id="175" dur="1" fill="hold">
                                          <p:stCondLst>
                                            <p:cond delay="0"/>
                                          </p:stCondLst>
                                        </p:cTn>
                                        <p:tgtEl>
                                          <p:spTgt spid="29743"/>
                                        </p:tgtEl>
                                        <p:attrNameLst>
                                          <p:attrName>style.visibility</p:attrName>
                                        </p:attrNameLst>
                                      </p:cBhvr>
                                      <p:to>
                                        <p:strVal val="visible"/>
                                      </p:to>
                                    </p:set>
                                    <p:animEffect transition="in" filter="fade">
                                      <p:cBhvr>
                                        <p:cTn id="176" dur="2000"/>
                                        <p:tgtEl>
                                          <p:spTgt spid="29743"/>
                                        </p:tgtEl>
                                      </p:cBhvr>
                                    </p:animEffect>
                                  </p:childTnLst>
                                </p:cTn>
                              </p:par>
                              <p:par>
                                <p:cTn id="177" presetID="10" presetClass="entr" presetSubtype="0" fill="hold" grpId="0" nodeType="withEffect">
                                  <p:stCondLst>
                                    <p:cond delay="0"/>
                                  </p:stCondLst>
                                  <p:childTnLst>
                                    <p:set>
                                      <p:cBhvr>
                                        <p:cTn id="178" dur="1" fill="hold">
                                          <p:stCondLst>
                                            <p:cond delay="0"/>
                                          </p:stCondLst>
                                        </p:cTn>
                                        <p:tgtEl>
                                          <p:spTgt spid="29744"/>
                                        </p:tgtEl>
                                        <p:attrNameLst>
                                          <p:attrName>style.visibility</p:attrName>
                                        </p:attrNameLst>
                                      </p:cBhvr>
                                      <p:to>
                                        <p:strVal val="visible"/>
                                      </p:to>
                                    </p:set>
                                    <p:animEffect transition="in" filter="fade">
                                      <p:cBhvr>
                                        <p:cTn id="179" dur="2000"/>
                                        <p:tgtEl>
                                          <p:spTgt spid="29744"/>
                                        </p:tgtEl>
                                      </p:cBhvr>
                                    </p:animEffect>
                                  </p:childTnLst>
                                </p:cTn>
                              </p:par>
                              <p:par>
                                <p:cTn id="180" presetID="10" presetClass="entr" presetSubtype="0" fill="hold" grpId="0" nodeType="withEffect">
                                  <p:stCondLst>
                                    <p:cond delay="0"/>
                                  </p:stCondLst>
                                  <p:childTnLst>
                                    <p:set>
                                      <p:cBhvr>
                                        <p:cTn id="181" dur="1" fill="hold">
                                          <p:stCondLst>
                                            <p:cond delay="0"/>
                                          </p:stCondLst>
                                        </p:cTn>
                                        <p:tgtEl>
                                          <p:spTgt spid="29745"/>
                                        </p:tgtEl>
                                        <p:attrNameLst>
                                          <p:attrName>style.visibility</p:attrName>
                                        </p:attrNameLst>
                                      </p:cBhvr>
                                      <p:to>
                                        <p:strVal val="visible"/>
                                      </p:to>
                                    </p:set>
                                    <p:animEffect transition="in" filter="fade">
                                      <p:cBhvr>
                                        <p:cTn id="182" dur="2000"/>
                                        <p:tgtEl>
                                          <p:spTgt spid="29745"/>
                                        </p:tgtEl>
                                      </p:cBhvr>
                                    </p:animEffect>
                                  </p:childTnLst>
                                </p:cTn>
                              </p:par>
                              <p:par>
                                <p:cTn id="183" presetID="10" presetClass="entr" presetSubtype="0" fill="hold" grpId="0" nodeType="withEffect">
                                  <p:stCondLst>
                                    <p:cond delay="0"/>
                                  </p:stCondLst>
                                  <p:childTnLst>
                                    <p:set>
                                      <p:cBhvr>
                                        <p:cTn id="184" dur="1" fill="hold">
                                          <p:stCondLst>
                                            <p:cond delay="0"/>
                                          </p:stCondLst>
                                        </p:cTn>
                                        <p:tgtEl>
                                          <p:spTgt spid="29746"/>
                                        </p:tgtEl>
                                        <p:attrNameLst>
                                          <p:attrName>style.visibility</p:attrName>
                                        </p:attrNameLst>
                                      </p:cBhvr>
                                      <p:to>
                                        <p:strVal val="visible"/>
                                      </p:to>
                                    </p:set>
                                    <p:animEffect transition="in" filter="fade">
                                      <p:cBhvr>
                                        <p:cTn id="185" dur="2000"/>
                                        <p:tgtEl>
                                          <p:spTgt spid="29746"/>
                                        </p:tgtEl>
                                      </p:cBhvr>
                                    </p:animEffect>
                                  </p:childTnLst>
                                </p:cTn>
                              </p:par>
                              <p:par>
                                <p:cTn id="186" presetID="10" presetClass="entr" presetSubtype="0" fill="hold" grpId="0" nodeType="withEffect">
                                  <p:stCondLst>
                                    <p:cond delay="0"/>
                                  </p:stCondLst>
                                  <p:childTnLst>
                                    <p:set>
                                      <p:cBhvr>
                                        <p:cTn id="187" dur="1" fill="hold">
                                          <p:stCondLst>
                                            <p:cond delay="0"/>
                                          </p:stCondLst>
                                        </p:cTn>
                                        <p:tgtEl>
                                          <p:spTgt spid="29748"/>
                                        </p:tgtEl>
                                        <p:attrNameLst>
                                          <p:attrName>style.visibility</p:attrName>
                                        </p:attrNameLst>
                                      </p:cBhvr>
                                      <p:to>
                                        <p:strVal val="visible"/>
                                      </p:to>
                                    </p:set>
                                    <p:animEffect transition="in" filter="fade">
                                      <p:cBhvr>
                                        <p:cTn id="188" dur="2000"/>
                                        <p:tgtEl>
                                          <p:spTgt spid="29748"/>
                                        </p:tgtEl>
                                      </p:cBhvr>
                                    </p:animEffect>
                                  </p:childTnLst>
                                </p:cTn>
                              </p:par>
                              <p:par>
                                <p:cTn id="189" presetID="10" presetClass="entr" presetSubtype="0" fill="hold" grpId="0" nodeType="withEffect">
                                  <p:stCondLst>
                                    <p:cond delay="0"/>
                                  </p:stCondLst>
                                  <p:childTnLst>
                                    <p:set>
                                      <p:cBhvr>
                                        <p:cTn id="190" dur="1" fill="hold">
                                          <p:stCondLst>
                                            <p:cond delay="0"/>
                                          </p:stCondLst>
                                        </p:cTn>
                                        <p:tgtEl>
                                          <p:spTgt spid="29751"/>
                                        </p:tgtEl>
                                        <p:attrNameLst>
                                          <p:attrName>style.visibility</p:attrName>
                                        </p:attrNameLst>
                                      </p:cBhvr>
                                      <p:to>
                                        <p:strVal val="visible"/>
                                      </p:to>
                                    </p:set>
                                    <p:animEffect transition="in" filter="fade">
                                      <p:cBhvr>
                                        <p:cTn id="191" dur="2000"/>
                                        <p:tgtEl>
                                          <p:spTgt spid="29751"/>
                                        </p:tgtEl>
                                      </p:cBhvr>
                                    </p:animEffect>
                                  </p:childTnLst>
                                </p:cTn>
                              </p:par>
                              <p:par>
                                <p:cTn id="192" presetID="10" presetClass="entr" presetSubtype="0" fill="hold" grpId="0" nodeType="withEffect">
                                  <p:stCondLst>
                                    <p:cond delay="0"/>
                                  </p:stCondLst>
                                  <p:childTnLst>
                                    <p:set>
                                      <p:cBhvr>
                                        <p:cTn id="193" dur="1" fill="hold">
                                          <p:stCondLst>
                                            <p:cond delay="0"/>
                                          </p:stCondLst>
                                        </p:cTn>
                                        <p:tgtEl>
                                          <p:spTgt spid="29753"/>
                                        </p:tgtEl>
                                        <p:attrNameLst>
                                          <p:attrName>style.visibility</p:attrName>
                                        </p:attrNameLst>
                                      </p:cBhvr>
                                      <p:to>
                                        <p:strVal val="visible"/>
                                      </p:to>
                                    </p:set>
                                    <p:animEffect transition="in" filter="fade">
                                      <p:cBhvr>
                                        <p:cTn id="194" dur="2000"/>
                                        <p:tgtEl>
                                          <p:spTgt spid="29753"/>
                                        </p:tgtEl>
                                      </p:cBhvr>
                                    </p:animEffect>
                                  </p:childTnLst>
                                </p:cTn>
                              </p:par>
                              <p:par>
                                <p:cTn id="195" presetID="10" presetClass="entr" presetSubtype="0" fill="hold" grpId="0" nodeType="withEffect">
                                  <p:stCondLst>
                                    <p:cond delay="0"/>
                                  </p:stCondLst>
                                  <p:childTnLst>
                                    <p:set>
                                      <p:cBhvr>
                                        <p:cTn id="196" dur="1" fill="hold">
                                          <p:stCondLst>
                                            <p:cond delay="0"/>
                                          </p:stCondLst>
                                        </p:cTn>
                                        <p:tgtEl>
                                          <p:spTgt spid="29754"/>
                                        </p:tgtEl>
                                        <p:attrNameLst>
                                          <p:attrName>style.visibility</p:attrName>
                                        </p:attrNameLst>
                                      </p:cBhvr>
                                      <p:to>
                                        <p:strVal val="visible"/>
                                      </p:to>
                                    </p:set>
                                    <p:animEffect transition="in" filter="fade">
                                      <p:cBhvr>
                                        <p:cTn id="197" dur="2000"/>
                                        <p:tgtEl>
                                          <p:spTgt spid="29754"/>
                                        </p:tgtEl>
                                      </p:cBhvr>
                                    </p:animEffect>
                                  </p:childTnLst>
                                </p:cTn>
                              </p:par>
                            </p:childTnLst>
                          </p:cTn>
                        </p:par>
                      </p:childTnLst>
                    </p:cTn>
                  </p:par>
                  <p:par>
                    <p:cTn id="198" fill="hold" nodeType="clickPar">
                      <p:stCondLst>
                        <p:cond delay="indefinite"/>
                      </p:stCondLst>
                      <p:childTnLst>
                        <p:par>
                          <p:cTn id="199" fill="hold" nodeType="afterGroup">
                            <p:stCondLst>
                              <p:cond delay="0"/>
                            </p:stCondLst>
                            <p:childTnLst>
                              <p:par>
                                <p:cTn id="200" presetID="3" presetClass="entr" presetSubtype="5" fill="hold" grpId="0" nodeType="clickEffect">
                                  <p:stCondLst>
                                    <p:cond delay="0"/>
                                  </p:stCondLst>
                                  <p:childTnLst>
                                    <p:set>
                                      <p:cBhvr>
                                        <p:cTn id="201" dur="1" fill="hold">
                                          <p:stCondLst>
                                            <p:cond delay="0"/>
                                          </p:stCondLst>
                                        </p:cTn>
                                        <p:tgtEl>
                                          <p:spTgt spid="29737"/>
                                        </p:tgtEl>
                                        <p:attrNameLst>
                                          <p:attrName>style.visibility</p:attrName>
                                        </p:attrNameLst>
                                      </p:cBhvr>
                                      <p:to>
                                        <p:strVal val="visible"/>
                                      </p:to>
                                    </p:set>
                                    <p:animEffect transition="in" filter="blinds(vertical)">
                                      <p:cBhvr>
                                        <p:cTn id="202" dur="1000"/>
                                        <p:tgtEl>
                                          <p:spTgt spid="29737"/>
                                        </p:tgtEl>
                                      </p:cBhvr>
                                    </p:animEffect>
                                  </p:childTnLst>
                                </p:cTn>
                              </p:par>
                              <p:par>
                                <p:cTn id="203" presetID="3" presetClass="entr" presetSubtype="5" fill="hold" grpId="0" nodeType="withEffect">
                                  <p:stCondLst>
                                    <p:cond delay="0"/>
                                  </p:stCondLst>
                                  <p:childTnLst>
                                    <p:set>
                                      <p:cBhvr>
                                        <p:cTn id="204" dur="1" fill="hold">
                                          <p:stCondLst>
                                            <p:cond delay="0"/>
                                          </p:stCondLst>
                                        </p:cTn>
                                        <p:tgtEl>
                                          <p:spTgt spid="29738"/>
                                        </p:tgtEl>
                                        <p:attrNameLst>
                                          <p:attrName>style.visibility</p:attrName>
                                        </p:attrNameLst>
                                      </p:cBhvr>
                                      <p:to>
                                        <p:strVal val="visible"/>
                                      </p:to>
                                    </p:set>
                                    <p:animEffect transition="in" filter="blinds(vertical)">
                                      <p:cBhvr>
                                        <p:cTn id="205" dur="1000"/>
                                        <p:tgtEl>
                                          <p:spTgt spid="29738"/>
                                        </p:tgtEl>
                                      </p:cBhvr>
                                    </p:animEffect>
                                  </p:childTnLst>
                                </p:cTn>
                              </p:par>
                              <p:par>
                                <p:cTn id="206" presetID="3" presetClass="entr" presetSubtype="5" fill="hold" grpId="0" nodeType="withEffect">
                                  <p:stCondLst>
                                    <p:cond delay="0"/>
                                  </p:stCondLst>
                                  <p:childTnLst>
                                    <p:set>
                                      <p:cBhvr>
                                        <p:cTn id="207" dur="1" fill="hold">
                                          <p:stCondLst>
                                            <p:cond delay="0"/>
                                          </p:stCondLst>
                                        </p:cTn>
                                        <p:tgtEl>
                                          <p:spTgt spid="29739"/>
                                        </p:tgtEl>
                                        <p:attrNameLst>
                                          <p:attrName>style.visibility</p:attrName>
                                        </p:attrNameLst>
                                      </p:cBhvr>
                                      <p:to>
                                        <p:strVal val="visible"/>
                                      </p:to>
                                    </p:set>
                                    <p:animEffect transition="in" filter="blinds(vertical)">
                                      <p:cBhvr>
                                        <p:cTn id="208" dur="1000"/>
                                        <p:tgtEl>
                                          <p:spTgt spid="297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animBg="1"/>
      <p:bldP spid="29701" grpId="0"/>
      <p:bldP spid="29702" grpId="0"/>
      <p:bldP spid="29703" grpId="0"/>
      <p:bldP spid="29704" grpId="0"/>
      <p:bldP spid="29705" grpId="0" animBg="1"/>
      <p:bldP spid="29706" grpId="0" animBg="1"/>
      <p:bldP spid="29707" grpId="0"/>
      <p:bldP spid="29708" grpId="0" animBg="1"/>
      <p:bldP spid="29709" grpId="0" animBg="1"/>
      <p:bldP spid="29710" grpId="0" animBg="1"/>
      <p:bldP spid="29711" grpId="0"/>
      <p:bldP spid="29712" grpId="0" animBg="1"/>
      <p:bldP spid="29713" grpId="0"/>
      <p:bldP spid="29714" grpId="0" animBg="1"/>
      <p:bldP spid="29715" grpId="0"/>
      <p:bldP spid="29716" grpId="0" animBg="1"/>
      <p:bldP spid="29717" grpId="0"/>
      <p:bldP spid="29718" grpId="0" animBg="1"/>
      <p:bldP spid="29719" grpId="0"/>
      <p:bldP spid="29720" grpId="0" animBg="1"/>
      <p:bldP spid="29721" grpId="0"/>
      <p:bldP spid="29722" grpId="0" animBg="1"/>
      <p:bldP spid="29723" grpId="0" animBg="1"/>
      <p:bldP spid="29724" grpId="0"/>
      <p:bldP spid="29725" grpId="0"/>
      <p:bldP spid="29726" grpId="0" animBg="1"/>
      <p:bldP spid="29727" grpId="0"/>
      <p:bldP spid="29728" grpId="0" animBg="1"/>
      <p:bldP spid="29729" grpId="0"/>
      <p:bldP spid="29730" grpId="0"/>
      <p:bldP spid="29731" grpId="0"/>
      <p:bldP spid="29732" grpId="0" animBg="1"/>
      <p:bldP spid="29733" grpId="0" animBg="1"/>
      <p:bldP spid="29734" grpId="0" animBg="1"/>
      <p:bldP spid="29735" grpId="0"/>
      <p:bldP spid="29736" grpId="0" animBg="1"/>
      <p:bldP spid="29737" grpId="0" animBg="1"/>
      <p:bldP spid="29738" grpId="0"/>
      <p:bldP spid="29739" grpId="0" animBg="1"/>
      <p:bldP spid="29740" grpId="0" animBg="1"/>
      <p:bldP spid="29741" grpId="0" animBg="1"/>
      <p:bldP spid="29742" grpId="0" animBg="1"/>
      <p:bldP spid="29743" grpId="0" animBg="1"/>
      <p:bldP spid="29744" grpId="0" animBg="1"/>
      <p:bldP spid="29745" grpId="0" animBg="1"/>
      <p:bldP spid="29746" grpId="0"/>
      <p:bldP spid="29747" grpId="0"/>
      <p:bldP spid="29748" grpId="0" animBg="1"/>
      <p:bldP spid="29749" grpId="0" animBg="1"/>
      <p:bldP spid="29750" grpId="0"/>
      <p:bldP spid="29751" grpId="0"/>
      <p:bldP spid="29752" grpId="0" animBg="1"/>
      <p:bldP spid="29753" grpId="0" animBg="1"/>
      <p:bldP spid="29754" grpId="0" animBg="1"/>
      <p:bldP spid="2975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ChangeArrowheads="1"/>
          </p:cNvSpPr>
          <p:nvPr/>
        </p:nvSpPr>
        <p:spPr bwMode="auto">
          <a:xfrm>
            <a:off x="357158" y="1523987"/>
            <a:ext cx="7837488" cy="1373716"/>
          </a:xfrm>
          <a:prstGeom prst="rect">
            <a:avLst/>
          </a:prstGeom>
          <a:noFill/>
          <a:ln w="9525">
            <a:noFill/>
            <a:miter lim="800000"/>
          </a:ln>
          <a:effectLst/>
        </p:spPr>
        <p:txBody>
          <a:bodyPr>
            <a:spAutoFit/>
          </a:bodyPr>
          <a:lstStyle/>
          <a:p>
            <a:r>
              <a:rPr lang="en-US" altLang="zh-CN" sz="2800" b="1"/>
              <a:t>1</a:t>
            </a:r>
            <a:r>
              <a:rPr lang="zh-CN" altLang="en-US" sz="2800" b="1"/>
              <a:t>、萘的熔点为</a:t>
            </a:r>
            <a:r>
              <a:rPr lang="en-US" altLang="zh-CN" sz="2800" b="1"/>
              <a:t>80℃</a:t>
            </a:r>
            <a:r>
              <a:rPr lang="zh-CN" altLang="en-US" sz="2800" b="1"/>
              <a:t>，</a:t>
            </a:r>
            <a:r>
              <a:rPr lang="en-US" altLang="zh-CN" sz="2800" b="1"/>
              <a:t>80℃</a:t>
            </a:r>
            <a:r>
              <a:rPr lang="zh-CN" altLang="en-US" sz="2800" b="1"/>
              <a:t>的萘处于（       ） </a:t>
            </a:r>
          </a:p>
          <a:p>
            <a:r>
              <a:rPr lang="en-US" altLang="zh-CN" sz="2800" b="1"/>
              <a:t>A</a:t>
            </a:r>
            <a:r>
              <a:rPr lang="zh-CN" altLang="en-US" sz="2800" b="1"/>
              <a:t>、固态                     </a:t>
            </a:r>
            <a:r>
              <a:rPr lang="en-US" altLang="zh-CN" sz="2800" b="1"/>
              <a:t>B</a:t>
            </a:r>
            <a:r>
              <a:rPr lang="zh-CN" altLang="en-US" sz="2800" b="1"/>
              <a:t>、液态                 </a:t>
            </a:r>
          </a:p>
          <a:p>
            <a:r>
              <a:rPr lang="en-US" altLang="zh-CN" sz="2800" b="1"/>
              <a:t>C</a:t>
            </a:r>
            <a:r>
              <a:rPr lang="zh-CN" altLang="en-US" sz="2800" b="1"/>
              <a:t>、固液混合态          </a:t>
            </a:r>
            <a:r>
              <a:rPr lang="en-US" altLang="zh-CN" sz="2800" b="1"/>
              <a:t>D</a:t>
            </a:r>
            <a:r>
              <a:rPr lang="zh-CN" altLang="en-US" sz="2800" b="1"/>
              <a:t>、三种状态都有可能</a:t>
            </a:r>
          </a:p>
        </p:txBody>
      </p:sp>
      <p:sp>
        <p:nvSpPr>
          <p:cNvPr id="76804" name="Text Box 4"/>
          <p:cNvSpPr txBox="1">
            <a:spLocks noChangeArrowheads="1"/>
          </p:cNvSpPr>
          <p:nvPr/>
        </p:nvSpPr>
        <p:spPr bwMode="auto">
          <a:xfrm>
            <a:off x="6553200" y="1524001"/>
            <a:ext cx="442750" cy="584775"/>
          </a:xfrm>
          <a:prstGeom prst="rect">
            <a:avLst/>
          </a:prstGeom>
          <a:noFill/>
          <a:ln w="9525">
            <a:noFill/>
            <a:miter lim="800000"/>
          </a:ln>
          <a:effectLst/>
        </p:spPr>
        <p:txBody>
          <a:bodyPr wrap="none">
            <a:spAutoFit/>
          </a:bodyPr>
          <a:lstStyle/>
          <a:p>
            <a:r>
              <a:rPr lang="en-US" altLang="zh-CN" sz="3200" b="1">
                <a:solidFill>
                  <a:srgbClr val="FF0000"/>
                </a:solidFill>
              </a:rPr>
              <a:t>D</a:t>
            </a:r>
          </a:p>
        </p:txBody>
      </p:sp>
      <p:sp>
        <p:nvSpPr>
          <p:cNvPr id="76806" name="Text Box 10"/>
          <p:cNvSpPr txBox="1">
            <a:spLocks noChangeArrowheads="1"/>
          </p:cNvSpPr>
          <p:nvPr/>
        </p:nvSpPr>
        <p:spPr bwMode="auto">
          <a:xfrm>
            <a:off x="642910" y="3333750"/>
            <a:ext cx="6781800" cy="1801284"/>
          </a:xfrm>
          <a:prstGeom prst="rect">
            <a:avLst/>
          </a:prstGeom>
          <a:noFill/>
          <a:ln w="9525">
            <a:noFill/>
            <a:miter lim="800000"/>
          </a:ln>
        </p:spPr>
        <p:txBody>
          <a:bodyPr>
            <a:spAutoFit/>
          </a:bodyPr>
          <a:lstStyle/>
          <a:p>
            <a:pPr>
              <a:spcBef>
                <a:spcPct val="50000"/>
              </a:spcBef>
            </a:pPr>
            <a:r>
              <a:rPr lang="en-US" altLang="zh-CN" sz="2800" b="1">
                <a:solidFill>
                  <a:schemeClr val="tx2"/>
                </a:solidFill>
                <a:latin typeface="宋体" pitchFamily="2" charset="-122"/>
              </a:rPr>
              <a:t>2</a:t>
            </a:r>
            <a:r>
              <a:rPr lang="zh-CN" altLang="en-US" sz="2800" b="1">
                <a:solidFill>
                  <a:schemeClr val="tx2"/>
                </a:solidFill>
                <a:latin typeface="宋体" pitchFamily="2" charset="-122"/>
              </a:rPr>
              <a:t>、晶体吸热，其温度（　　　）</a:t>
            </a:r>
          </a:p>
          <a:p>
            <a:pPr>
              <a:spcBef>
                <a:spcPct val="50000"/>
              </a:spcBef>
            </a:pPr>
            <a:r>
              <a:rPr lang="zh-CN" altLang="en-US" sz="2800" b="1">
                <a:solidFill>
                  <a:schemeClr val="tx2"/>
                </a:solidFill>
                <a:latin typeface="宋体" pitchFamily="2" charset="-122"/>
              </a:rPr>
              <a:t>Ａ</a:t>
            </a:r>
            <a:r>
              <a:rPr lang="en-US" altLang="zh-CN" sz="2800" b="1">
                <a:solidFill>
                  <a:schemeClr val="tx2"/>
                </a:solidFill>
                <a:latin typeface="宋体" pitchFamily="2" charset="-122"/>
              </a:rPr>
              <a:t>.</a:t>
            </a:r>
            <a:r>
              <a:rPr lang="zh-CN" altLang="en-US" sz="2800" b="1">
                <a:solidFill>
                  <a:schemeClr val="tx2"/>
                </a:solidFill>
                <a:latin typeface="宋体" pitchFamily="2" charset="-122"/>
              </a:rPr>
              <a:t>一定上升　　　Ｂ</a:t>
            </a:r>
            <a:r>
              <a:rPr lang="en-US" altLang="zh-CN" sz="2800" b="1">
                <a:solidFill>
                  <a:schemeClr val="tx2"/>
                </a:solidFill>
                <a:latin typeface="宋体" pitchFamily="2" charset="-122"/>
              </a:rPr>
              <a:t>.</a:t>
            </a:r>
            <a:r>
              <a:rPr lang="zh-CN" altLang="en-US" sz="2800" b="1">
                <a:solidFill>
                  <a:schemeClr val="tx2"/>
                </a:solidFill>
                <a:latin typeface="宋体" pitchFamily="2" charset="-122"/>
              </a:rPr>
              <a:t>一定不变</a:t>
            </a:r>
          </a:p>
          <a:p>
            <a:pPr>
              <a:spcBef>
                <a:spcPct val="50000"/>
              </a:spcBef>
            </a:pPr>
            <a:r>
              <a:rPr lang="zh-CN" altLang="en-US" sz="2800" b="1">
                <a:solidFill>
                  <a:schemeClr val="tx2"/>
                </a:solidFill>
                <a:latin typeface="宋体" pitchFamily="2" charset="-122"/>
              </a:rPr>
              <a:t>Ｃ</a:t>
            </a:r>
            <a:r>
              <a:rPr lang="en-US" altLang="zh-CN" sz="2800" b="1">
                <a:solidFill>
                  <a:schemeClr val="tx2"/>
                </a:solidFill>
                <a:latin typeface="宋体" pitchFamily="2" charset="-122"/>
              </a:rPr>
              <a:t>.</a:t>
            </a:r>
            <a:r>
              <a:rPr lang="zh-CN" altLang="en-US" sz="2800" b="1">
                <a:solidFill>
                  <a:schemeClr val="tx2"/>
                </a:solidFill>
                <a:latin typeface="宋体" pitchFamily="2" charset="-122"/>
              </a:rPr>
              <a:t>有可能上升　　Ｄ</a:t>
            </a:r>
            <a:r>
              <a:rPr lang="en-US" altLang="zh-CN" sz="2800" b="1">
                <a:solidFill>
                  <a:schemeClr val="tx2"/>
                </a:solidFill>
                <a:latin typeface="宋体" pitchFamily="2" charset="-122"/>
              </a:rPr>
              <a:t>.</a:t>
            </a:r>
            <a:r>
              <a:rPr lang="zh-CN" altLang="en-US" sz="2800" b="1">
                <a:solidFill>
                  <a:schemeClr val="tx2"/>
                </a:solidFill>
                <a:latin typeface="宋体" pitchFamily="2" charset="-122"/>
              </a:rPr>
              <a:t>以上说法都不对</a:t>
            </a:r>
          </a:p>
        </p:txBody>
      </p:sp>
      <p:sp>
        <p:nvSpPr>
          <p:cNvPr id="76807" name="Text Box 7"/>
          <p:cNvSpPr txBox="1">
            <a:spLocks noChangeArrowheads="1"/>
          </p:cNvSpPr>
          <p:nvPr/>
        </p:nvSpPr>
        <p:spPr bwMode="auto">
          <a:xfrm>
            <a:off x="4751070" y="3333327"/>
            <a:ext cx="402674" cy="584775"/>
          </a:xfrm>
          <a:prstGeom prst="rect">
            <a:avLst/>
          </a:prstGeom>
          <a:noFill/>
          <a:ln w="9525">
            <a:noFill/>
            <a:miter lim="800000"/>
          </a:ln>
          <a:effectLst/>
        </p:spPr>
        <p:txBody>
          <a:bodyPr wrap="none">
            <a:spAutoFit/>
          </a:bodyPr>
          <a:lstStyle/>
          <a:p>
            <a:r>
              <a:rPr lang="en-US" altLang="zh-CN" sz="3200" b="1">
                <a:solidFill>
                  <a:srgbClr val="FF0000"/>
                </a:solidFill>
              </a:rPr>
              <a:t>C</a:t>
            </a:r>
          </a:p>
        </p:txBody>
      </p:sp>
      <p:sp>
        <p:nvSpPr>
          <p:cNvPr id="46086" name="灯片编号占位符 3"/>
          <p:cNvSpPr txBox="1">
            <a:spLocks noGrp="1"/>
          </p:cNvSpPr>
          <p:nvPr/>
        </p:nvSpPr>
        <p:spPr bwMode="auto">
          <a:xfrm>
            <a:off x="6553200" y="6248400"/>
            <a:ext cx="1905000" cy="457200"/>
          </a:xfrm>
          <a:prstGeom prst="rect">
            <a:avLst/>
          </a:prstGeom>
          <a:noFill/>
          <a:ln w="9525">
            <a:noFill/>
            <a:miter lim="800000"/>
          </a:ln>
          <a:effectLst/>
        </p:spPr>
        <p:txBody>
          <a:bodyPr/>
          <a:lstStyle/>
          <a:p>
            <a:pPr algn="r"/>
            <a:fld id="{8ECCA6EB-2622-4B8A-A877-0877A0B6C167}" type="slidenum">
              <a:rPr kumimoji="1" lang="en-US" altLang="zh-CN" sz="1400">
                <a:latin typeface="Times New Roman" pitchFamily="18" charset="0"/>
              </a:rPr>
              <a:t>12</a:t>
            </a:fld>
            <a:endParaRPr kumimoji="1" lang="en-US" altLang="zh-CN" sz="1400">
              <a:latin typeface="Times New Roman" pitchFamily="18" charset="0"/>
            </a:endParaRPr>
          </a:p>
        </p:txBody>
      </p:sp>
      <p:sp>
        <p:nvSpPr>
          <p:cNvPr id="46087" name="Text Box 3"/>
          <p:cNvSpPr txBox="1">
            <a:spLocks noChangeArrowheads="1"/>
          </p:cNvSpPr>
          <p:nvPr/>
        </p:nvSpPr>
        <p:spPr bwMode="auto">
          <a:xfrm>
            <a:off x="776289" y="620184"/>
            <a:ext cx="2365375" cy="709083"/>
          </a:xfrm>
          <a:prstGeom prst="rect">
            <a:avLst/>
          </a:prstGeom>
          <a:noFill/>
          <a:ln w="9525">
            <a:noFill/>
            <a:miter lim="800000"/>
          </a:ln>
          <a:effectLst/>
        </p:spPr>
        <p:txBody>
          <a:bodyPr>
            <a:spAutoFit/>
          </a:bodyPr>
          <a:lstStyle/>
          <a:p>
            <a:pPr>
              <a:spcBef>
                <a:spcPct val="50000"/>
              </a:spcBef>
            </a:pPr>
            <a:r>
              <a:rPr lang="zh-CN" altLang="en-US" sz="4000" b="1">
                <a:solidFill>
                  <a:srgbClr val="FF0066"/>
                </a:solidFill>
                <a:ea typeface="黑体" pitchFamily="2" charset="-122"/>
              </a:rPr>
              <a:t>基础巩固</a:t>
            </a:r>
            <a:endParaRPr lang="en-US" altLang="zh-CN" sz="4000" b="1">
              <a:solidFill>
                <a:srgbClr val="FF0066"/>
              </a:solidFill>
              <a:ea typeface="黑体" pitchFamily="2" charset="-122"/>
            </a:endParaRPr>
          </a:p>
        </p:txBody>
      </p:sp>
    </p:spTree>
    <p:extLst>
      <p:ext uri="{BB962C8B-B14F-4D97-AF65-F5344CB8AC3E}">
        <p14:creationId xmlns:p14="http://schemas.microsoft.com/office/powerpoint/2010/main" val="2303066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3"/>
                                        </p:tgtEl>
                                        <p:attrNameLst>
                                          <p:attrName>style.visibility</p:attrName>
                                        </p:attrNameLst>
                                      </p:cBhvr>
                                      <p:to>
                                        <p:strVal val="visible"/>
                                      </p:to>
                                    </p:set>
                                    <p:anim calcmode="lin" valueType="num">
                                      <p:cBhvr additive="base">
                                        <p:cTn id="7" dur="500" fill="hold"/>
                                        <p:tgtEl>
                                          <p:spTgt spid="76803"/>
                                        </p:tgtEl>
                                        <p:attrNameLst>
                                          <p:attrName>ppt_x</p:attrName>
                                        </p:attrNameLst>
                                      </p:cBhvr>
                                      <p:tavLst>
                                        <p:tav tm="0">
                                          <p:val>
                                            <p:strVal val="#ppt_x"/>
                                          </p:val>
                                        </p:tav>
                                        <p:tav tm="100000">
                                          <p:val>
                                            <p:strVal val="#ppt_x"/>
                                          </p:val>
                                        </p:tav>
                                      </p:tavLst>
                                    </p:anim>
                                    <p:anim calcmode="lin" valueType="num">
                                      <p:cBhvr additive="base">
                                        <p:cTn id="8" dur="500" fill="hold"/>
                                        <p:tgtEl>
                                          <p:spTgt spid="7680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76804">
                                            <p:txEl>
                                              <p:pRg st="0" end="0"/>
                                            </p:txEl>
                                          </p:spTgt>
                                        </p:tgtEl>
                                        <p:attrNameLst>
                                          <p:attrName>style.visibility</p:attrName>
                                        </p:attrNameLst>
                                      </p:cBhvr>
                                      <p:to>
                                        <p:strVal val="visible"/>
                                      </p:to>
                                    </p:set>
                                    <p:anim calcmode="lin" valueType="num">
                                      <p:cBhvr>
                                        <p:cTn id="13" dur="500" fill="hold"/>
                                        <p:tgtEl>
                                          <p:spTgt spid="76804">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7680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6806"/>
                                        </p:tgtEl>
                                        <p:attrNameLst>
                                          <p:attrName>style.visibility</p:attrName>
                                        </p:attrNameLst>
                                      </p:cBhvr>
                                      <p:to>
                                        <p:strVal val="visible"/>
                                      </p:to>
                                    </p:set>
                                    <p:anim calcmode="lin" valueType="num">
                                      <p:cBhvr additive="base">
                                        <p:cTn id="19" dur="500" fill="hold"/>
                                        <p:tgtEl>
                                          <p:spTgt spid="76806"/>
                                        </p:tgtEl>
                                        <p:attrNameLst>
                                          <p:attrName>ppt_x</p:attrName>
                                        </p:attrNameLst>
                                      </p:cBhvr>
                                      <p:tavLst>
                                        <p:tav tm="0">
                                          <p:val>
                                            <p:strVal val="#ppt_x"/>
                                          </p:val>
                                        </p:tav>
                                        <p:tav tm="100000">
                                          <p:val>
                                            <p:strVal val="#ppt_x"/>
                                          </p:val>
                                        </p:tav>
                                      </p:tavLst>
                                    </p:anim>
                                    <p:anim calcmode="lin" valueType="num">
                                      <p:cBhvr additive="base">
                                        <p:cTn id="20" dur="500" fill="hold"/>
                                        <p:tgtEl>
                                          <p:spTgt spid="7680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3" presetClass="entr" presetSubtype="16" fill="hold" nodeType="clickEffect">
                                  <p:stCondLst>
                                    <p:cond delay="0"/>
                                  </p:stCondLst>
                                  <p:childTnLst>
                                    <p:set>
                                      <p:cBhvr>
                                        <p:cTn id="24" dur="1" fill="hold">
                                          <p:stCondLst>
                                            <p:cond delay="0"/>
                                          </p:stCondLst>
                                        </p:cTn>
                                        <p:tgtEl>
                                          <p:spTgt spid="76807">
                                            <p:txEl>
                                              <p:pRg st="0" end="0"/>
                                            </p:txEl>
                                          </p:spTgt>
                                        </p:tgtEl>
                                        <p:attrNameLst>
                                          <p:attrName>style.visibility</p:attrName>
                                        </p:attrNameLst>
                                      </p:cBhvr>
                                      <p:to>
                                        <p:strVal val="visible"/>
                                      </p:to>
                                    </p:set>
                                    <p:anim calcmode="lin" valueType="num">
                                      <p:cBhvr>
                                        <p:cTn id="25" dur="500" fill="hold"/>
                                        <p:tgtEl>
                                          <p:spTgt spid="76807">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76807">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p:bldP spid="7680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381001" y="381000"/>
            <a:ext cx="8507413" cy="3108543"/>
          </a:xfrm>
          <a:prstGeom prst="rect">
            <a:avLst/>
          </a:prstGeom>
          <a:noFill/>
          <a:ln w="9525">
            <a:noFill/>
            <a:miter lim="800000"/>
          </a:ln>
          <a:effectLst/>
        </p:spPr>
        <p:txBody>
          <a:bodyPr>
            <a:spAutoFit/>
          </a:bodyPr>
          <a:lstStyle/>
          <a:p>
            <a:r>
              <a:rPr lang="en-US" altLang="zh-CN" sz="2800" b="1">
                <a:latin typeface="宋体" pitchFamily="2" charset="-122"/>
              </a:rPr>
              <a:t>3</a:t>
            </a:r>
            <a:r>
              <a:rPr lang="zh-CN" altLang="en-US" sz="2800" b="1">
                <a:latin typeface="宋体" pitchFamily="2" charset="-122"/>
              </a:rPr>
              <a:t>、如图所示，是某学生从室外取回来的一块冰在加热过程中温度随时间变化的图象，从图中可知：</a:t>
            </a:r>
          </a:p>
          <a:p>
            <a:r>
              <a:rPr lang="zh-CN" altLang="en-US" sz="2800" b="1">
                <a:latin typeface="宋体" pitchFamily="2" charset="-122"/>
              </a:rPr>
              <a:t>（</a:t>
            </a:r>
            <a:r>
              <a:rPr lang="en-US" altLang="zh-CN" sz="2800" b="1">
                <a:latin typeface="宋体" pitchFamily="2" charset="-122"/>
              </a:rPr>
              <a:t>1</a:t>
            </a:r>
            <a:r>
              <a:rPr lang="zh-CN" altLang="en-US" sz="2800" b="1">
                <a:latin typeface="宋体" pitchFamily="2" charset="-122"/>
              </a:rPr>
              <a:t>）这块冰的初温是</a:t>
            </a:r>
            <a:r>
              <a:rPr lang="en-US" altLang="zh-CN" sz="2800" b="1">
                <a:latin typeface="宋体" pitchFamily="2" charset="-122"/>
              </a:rPr>
              <a:t>_____℃</a:t>
            </a:r>
            <a:r>
              <a:rPr lang="zh-CN" altLang="en-US" sz="2800" b="1">
                <a:latin typeface="宋体" pitchFamily="2" charset="-122"/>
              </a:rPr>
              <a:t>，熔点是</a:t>
            </a:r>
            <a:r>
              <a:rPr lang="en-US" altLang="zh-CN" sz="2800" b="1">
                <a:latin typeface="宋体" pitchFamily="2" charset="-122"/>
              </a:rPr>
              <a:t>___℃</a:t>
            </a:r>
            <a:r>
              <a:rPr lang="zh-CN" altLang="en-US" sz="2800" b="1">
                <a:latin typeface="宋体" pitchFamily="2" charset="-122"/>
              </a:rPr>
              <a:t>；</a:t>
            </a:r>
          </a:p>
          <a:p>
            <a:r>
              <a:rPr lang="zh-CN" altLang="en-US" sz="2800" b="1">
                <a:latin typeface="宋体" pitchFamily="2" charset="-122"/>
              </a:rPr>
              <a:t>（</a:t>
            </a:r>
            <a:r>
              <a:rPr lang="en-US" altLang="zh-CN" sz="2800" b="1">
                <a:latin typeface="宋体" pitchFamily="2" charset="-122"/>
              </a:rPr>
              <a:t>2</a:t>
            </a:r>
            <a:r>
              <a:rPr lang="zh-CN" altLang="en-US" sz="2800" b="1">
                <a:latin typeface="宋体" pitchFamily="2" charset="-122"/>
              </a:rPr>
              <a:t>）加热</a:t>
            </a:r>
            <a:r>
              <a:rPr lang="en-US" altLang="zh-CN" sz="2800" b="1">
                <a:latin typeface="宋体" pitchFamily="2" charset="-122"/>
              </a:rPr>
              <a:t>_____min</a:t>
            </a:r>
            <a:r>
              <a:rPr lang="zh-CN" altLang="en-US" sz="2800" b="1">
                <a:latin typeface="宋体" pitchFamily="2" charset="-122"/>
              </a:rPr>
              <a:t>后，冰开始熔化；</a:t>
            </a:r>
          </a:p>
          <a:p>
            <a:r>
              <a:rPr lang="zh-CN" altLang="en-US" sz="2800" b="1">
                <a:latin typeface="宋体" pitchFamily="2" charset="-122"/>
              </a:rPr>
              <a:t>（</a:t>
            </a:r>
            <a:r>
              <a:rPr lang="en-US" altLang="zh-CN" sz="2800" b="1">
                <a:latin typeface="宋体" pitchFamily="2" charset="-122"/>
              </a:rPr>
              <a:t>3</a:t>
            </a:r>
            <a:r>
              <a:rPr lang="zh-CN" altLang="en-US" sz="2800" b="1">
                <a:latin typeface="宋体" pitchFamily="2" charset="-122"/>
              </a:rPr>
              <a:t>）加热</a:t>
            </a:r>
            <a:r>
              <a:rPr lang="en-US" altLang="zh-CN" sz="2800" b="1">
                <a:latin typeface="宋体" pitchFamily="2" charset="-122"/>
              </a:rPr>
              <a:t>3 min</a:t>
            </a:r>
            <a:r>
              <a:rPr lang="zh-CN" altLang="en-US" sz="2800" b="1">
                <a:latin typeface="宋体" pitchFamily="2" charset="-122"/>
              </a:rPr>
              <a:t>时，物质的状态是</a:t>
            </a:r>
            <a:r>
              <a:rPr lang="en-US" altLang="zh-CN" sz="2800" b="1" u="sng">
                <a:latin typeface="宋体" pitchFamily="2" charset="-122"/>
              </a:rPr>
              <a:t>____         _</a:t>
            </a:r>
            <a:r>
              <a:rPr lang="zh-CN" altLang="en-US" sz="2800" b="1">
                <a:latin typeface="宋体" pitchFamily="2" charset="-122"/>
              </a:rPr>
              <a:t>；</a:t>
            </a:r>
          </a:p>
          <a:p>
            <a:r>
              <a:rPr lang="zh-CN" altLang="en-US" sz="2800" b="1">
                <a:latin typeface="宋体" pitchFamily="2" charset="-122"/>
              </a:rPr>
              <a:t>（</a:t>
            </a:r>
            <a:r>
              <a:rPr lang="en-US" altLang="zh-CN" sz="2800" b="1">
                <a:latin typeface="宋体" pitchFamily="2" charset="-122"/>
              </a:rPr>
              <a:t>4</a:t>
            </a:r>
            <a:r>
              <a:rPr lang="zh-CN" altLang="en-US" sz="2800" b="1">
                <a:latin typeface="宋体" pitchFamily="2" charset="-122"/>
              </a:rPr>
              <a:t>）熔化过程需要</a:t>
            </a:r>
            <a:r>
              <a:rPr lang="en-US" altLang="zh-CN" sz="2800" b="1">
                <a:latin typeface="宋体" pitchFamily="2" charset="-122"/>
              </a:rPr>
              <a:t>_____min</a:t>
            </a:r>
            <a:r>
              <a:rPr lang="zh-CN" altLang="en-US" sz="2800" b="1">
                <a:latin typeface="宋体" pitchFamily="2" charset="-122"/>
              </a:rPr>
              <a:t>；</a:t>
            </a:r>
          </a:p>
          <a:p>
            <a:endParaRPr lang="zh-CN" altLang="en-US" sz="2800" b="1">
              <a:latin typeface="宋体" pitchFamily="2" charset="-122"/>
            </a:endParaRPr>
          </a:p>
        </p:txBody>
      </p:sp>
      <p:sp>
        <p:nvSpPr>
          <p:cNvPr id="48131" name="Rectangle 3"/>
          <p:cNvSpPr>
            <a:spLocks noChangeArrowheads="1"/>
          </p:cNvSpPr>
          <p:nvPr/>
        </p:nvSpPr>
        <p:spPr bwMode="auto">
          <a:xfrm>
            <a:off x="0" y="2370380"/>
            <a:ext cx="184731" cy="584775"/>
          </a:xfrm>
          <a:prstGeom prst="rect">
            <a:avLst/>
          </a:prstGeom>
          <a:noFill/>
          <a:ln w="9525">
            <a:noFill/>
            <a:miter lim="800000"/>
          </a:ln>
          <a:effectLst/>
        </p:spPr>
        <p:txBody>
          <a:bodyPr wrap="none" anchor="ctr">
            <a:spAutoFit/>
          </a:bodyPr>
          <a:lstStyle/>
          <a:p>
            <a:pPr>
              <a:spcBef>
                <a:spcPct val="50000"/>
              </a:spcBef>
            </a:pPr>
            <a:endParaRPr kumimoji="1" lang="zh-CN" altLang="en-US" sz="3200">
              <a:solidFill>
                <a:schemeClr val="accent1"/>
              </a:solidFill>
              <a:latin typeface="Times New Roman" pitchFamily="18" charset="0"/>
            </a:endParaRPr>
          </a:p>
        </p:txBody>
      </p:sp>
      <p:graphicFrame>
        <p:nvGraphicFramePr>
          <p:cNvPr id="48132" name="Object 4"/>
          <p:cNvGraphicFramePr>
            <a:graphicFrameLocks noChangeAspect="1"/>
          </p:cNvGraphicFramePr>
          <p:nvPr/>
        </p:nvGraphicFramePr>
        <p:xfrm>
          <a:off x="2217420" y="3886200"/>
          <a:ext cx="5715000" cy="3134784"/>
        </p:xfrm>
        <a:graphic>
          <a:graphicData uri="http://schemas.openxmlformats.org/presentationml/2006/ole">
            <mc:AlternateContent xmlns:mc="http://schemas.openxmlformats.org/markup-compatibility/2006">
              <mc:Choice xmlns:v="urn:schemas-microsoft-com:vml" Requires="v">
                <p:oleObj spid="_x0000_s14338" r:id="rId4" imgW="0" imgH="0" progId="">
                  <p:embed/>
                </p:oleObj>
              </mc:Choice>
              <mc:Fallback>
                <p:oleObj r:id="rId4" imgW="0" imgH="0" progId="">
                  <p:embed/>
                  <p:pic>
                    <p:nvPicPr>
                      <p:cNvPr id="0" name=""/>
                      <p:cNvPicPr/>
                      <p:nvPr/>
                    </p:nvPicPr>
                    <p:blipFill>
                      <a:blip r:embed="rId5"/>
                      <a:srcRect l="1492" t="4210" r="5971" b="24211"/>
                      <a:stretch>
                        <a:fillRect/>
                      </a:stretch>
                    </p:blipFill>
                    <p:spPr>
                      <a:xfrm>
                        <a:off x="2217420" y="3886200"/>
                        <a:ext cx="5715000" cy="3134784"/>
                      </a:xfrm>
                      <a:prstGeom prst="rect">
                        <a:avLst/>
                      </a:prstGeom>
                      <a:noFill/>
                      <a:ln w="9525">
                        <a:noFill/>
                      </a:ln>
                    </p:spPr>
                  </p:pic>
                </p:oleObj>
              </mc:Fallback>
            </mc:AlternateContent>
          </a:graphicData>
        </a:graphic>
      </p:graphicFrame>
      <p:sp>
        <p:nvSpPr>
          <p:cNvPr id="78853" name="Rectangle 5"/>
          <p:cNvSpPr>
            <a:spLocks noChangeArrowheads="1"/>
          </p:cNvSpPr>
          <p:nvPr/>
        </p:nvSpPr>
        <p:spPr bwMode="auto">
          <a:xfrm>
            <a:off x="3752850" y="1477434"/>
            <a:ext cx="1219200" cy="579967"/>
          </a:xfrm>
          <a:prstGeom prst="rect">
            <a:avLst/>
          </a:prstGeom>
          <a:noFill/>
          <a:ln w="9525">
            <a:noFill/>
            <a:miter lim="800000"/>
          </a:ln>
          <a:effectLst/>
        </p:spPr>
        <p:txBody>
          <a:bodyPr>
            <a:spAutoFit/>
          </a:bodyPr>
          <a:lstStyle/>
          <a:p>
            <a:r>
              <a:rPr lang="en-US" altLang="zh-CN" sz="3200" b="1">
                <a:solidFill>
                  <a:srgbClr val="FF0000"/>
                </a:solidFill>
                <a:latin typeface="宋体" pitchFamily="2" charset="-122"/>
              </a:rPr>
              <a:t>-10</a:t>
            </a:r>
          </a:p>
        </p:txBody>
      </p:sp>
      <p:sp>
        <p:nvSpPr>
          <p:cNvPr id="78854" name="Rectangle 6"/>
          <p:cNvSpPr>
            <a:spLocks noChangeArrowheads="1"/>
          </p:cNvSpPr>
          <p:nvPr/>
        </p:nvSpPr>
        <p:spPr bwMode="auto">
          <a:xfrm>
            <a:off x="6667500" y="1477433"/>
            <a:ext cx="215900" cy="584775"/>
          </a:xfrm>
          <a:prstGeom prst="rect">
            <a:avLst/>
          </a:prstGeom>
          <a:noFill/>
          <a:ln w="9525">
            <a:noFill/>
            <a:miter lim="800000"/>
          </a:ln>
          <a:effectLst/>
        </p:spPr>
        <p:txBody>
          <a:bodyPr wrap="square">
            <a:spAutoFit/>
          </a:bodyPr>
          <a:lstStyle/>
          <a:p>
            <a:r>
              <a:rPr lang="en-US" altLang="zh-CN" sz="3200" b="1">
                <a:solidFill>
                  <a:srgbClr val="FF0000"/>
                </a:solidFill>
                <a:latin typeface="宋体" pitchFamily="2" charset="-122"/>
              </a:rPr>
              <a:t>0</a:t>
            </a:r>
          </a:p>
        </p:txBody>
      </p:sp>
      <p:sp>
        <p:nvSpPr>
          <p:cNvPr id="78855" name="Rectangle 7"/>
          <p:cNvSpPr>
            <a:spLocks noChangeArrowheads="1"/>
          </p:cNvSpPr>
          <p:nvPr/>
        </p:nvSpPr>
        <p:spPr bwMode="auto">
          <a:xfrm>
            <a:off x="2217420" y="1996441"/>
            <a:ext cx="685800" cy="579967"/>
          </a:xfrm>
          <a:prstGeom prst="rect">
            <a:avLst/>
          </a:prstGeom>
          <a:noFill/>
          <a:ln w="9525">
            <a:noFill/>
            <a:miter lim="800000"/>
          </a:ln>
          <a:effectLst/>
        </p:spPr>
        <p:txBody>
          <a:bodyPr>
            <a:spAutoFit/>
          </a:bodyPr>
          <a:lstStyle/>
          <a:p>
            <a:r>
              <a:rPr lang="en-US" altLang="zh-CN" sz="3200" b="1">
                <a:solidFill>
                  <a:srgbClr val="FF0000"/>
                </a:solidFill>
                <a:latin typeface="宋体" pitchFamily="2" charset="-122"/>
              </a:rPr>
              <a:t>1</a:t>
            </a:r>
          </a:p>
        </p:txBody>
      </p:sp>
      <p:sp>
        <p:nvSpPr>
          <p:cNvPr id="78856" name="Rectangle 8"/>
          <p:cNvSpPr>
            <a:spLocks noChangeArrowheads="1"/>
          </p:cNvSpPr>
          <p:nvPr/>
        </p:nvSpPr>
        <p:spPr bwMode="auto">
          <a:xfrm>
            <a:off x="6096000" y="2402840"/>
            <a:ext cx="2362200" cy="518584"/>
          </a:xfrm>
          <a:prstGeom prst="rect">
            <a:avLst/>
          </a:prstGeom>
          <a:noFill/>
          <a:ln w="9525">
            <a:noFill/>
            <a:miter lim="800000"/>
          </a:ln>
          <a:effectLst/>
        </p:spPr>
        <p:txBody>
          <a:bodyPr>
            <a:spAutoFit/>
          </a:bodyPr>
          <a:lstStyle/>
          <a:p>
            <a:r>
              <a:rPr lang="zh-CN" altLang="en-US" sz="2800" b="1">
                <a:solidFill>
                  <a:srgbClr val="FF0000"/>
                </a:solidFill>
                <a:latin typeface="宋体" pitchFamily="2" charset="-122"/>
              </a:rPr>
              <a:t>固液共存态</a:t>
            </a:r>
          </a:p>
        </p:txBody>
      </p:sp>
      <p:sp>
        <p:nvSpPr>
          <p:cNvPr id="78857" name="Rectangle 9"/>
          <p:cNvSpPr>
            <a:spLocks noChangeArrowheads="1"/>
          </p:cNvSpPr>
          <p:nvPr/>
        </p:nvSpPr>
        <p:spPr bwMode="auto">
          <a:xfrm>
            <a:off x="3752850" y="3138594"/>
            <a:ext cx="391454" cy="584775"/>
          </a:xfrm>
          <a:prstGeom prst="rect">
            <a:avLst/>
          </a:prstGeom>
          <a:noFill/>
          <a:ln w="9525">
            <a:noFill/>
            <a:miter lim="800000"/>
          </a:ln>
          <a:effectLst/>
        </p:spPr>
        <p:txBody>
          <a:bodyPr wrap="none">
            <a:spAutoFit/>
          </a:bodyPr>
          <a:lstStyle/>
          <a:p>
            <a:r>
              <a:rPr lang="en-US" altLang="zh-CN" sz="3200" b="1">
                <a:solidFill>
                  <a:srgbClr val="FF0000"/>
                </a:solidFill>
                <a:latin typeface="宋体" pitchFamily="2" charset="-122"/>
              </a:rPr>
              <a:t>8</a:t>
            </a:r>
          </a:p>
        </p:txBody>
      </p:sp>
      <p:sp>
        <p:nvSpPr>
          <p:cNvPr id="48139"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8FE599EF-11C0-4A07-8CBD-078AA4F06C41}" type="slidenum">
              <a:rPr kumimoji="1" lang="en-US" altLang="zh-CN" sz="1400">
                <a:latin typeface="Times New Roman" pitchFamily="18" charset="0"/>
              </a:rPr>
              <a:t>13</a:t>
            </a:fld>
            <a:endParaRPr kumimoji="1" lang="en-US" altLang="zh-CN" sz="1400">
              <a:latin typeface="Times New Roman" pitchFamily="18" charset="0"/>
            </a:endParaRPr>
          </a:p>
        </p:txBody>
      </p:sp>
    </p:spTree>
    <p:extLst>
      <p:ext uri="{BB962C8B-B14F-4D97-AF65-F5344CB8AC3E}">
        <p14:creationId xmlns:p14="http://schemas.microsoft.com/office/powerpoint/2010/main" val="2580307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853"/>
                                        </p:tgtEl>
                                        <p:attrNameLst>
                                          <p:attrName>style.visibility</p:attrName>
                                        </p:attrNameLst>
                                      </p:cBhvr>
                                      <p:to>
                                        <p:strVal val="visible"/>
                                      </p:to>
                                    </p:set>
                                    <p:anim calcmode="lin" valueType="num">
                                      <p:cBhvr additive="base">
                                        <p:cTn id="7" dur="500" fill="hold"/>
                                        <p:tgtEl>
                                          <p:spTgt spid="78853"/>
                                        </p:tgtEl>
                                        <p:attrNameLst>
                                          <p:attrName>ppt_x</p:attrName>
                                        </p:attrNameLst>
                                      </p:cBhvr>
                                      <p:tavLst>
                                        <p:tav tm="0">
                                          <p:val>
                                            <p:strVal val="#ppt_x"/>
                                          </p:val>
                                        </p:tav>
                                        <p:tav tm="100000">
                                          <p:val>
                                            <p:strVal val="#ppt_x"/>
                                          </p:val>
                                        </p:tav>
                                      </p:tavLst>
                                    </p:anim>
                                    <p:anim calcmode="lin" valueType="num">
                                      <p:cBhvr additive="base">
                                        <p:cTn id="8" dur="500" fill="hold"/>
                                        <p:tgtEl>
                                          <p:spTgt spid="7885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8854"/>
                                        </p:tgtEl>
                                        <p:attrNameLst>
                                          <p:attrName>style.visibility</p:attrName>
                                        </p:attrNameLst>
                                      </p:cBhvr>
                                      <p:to>
                                        <p:strVal val="visible"/>
                                      </p:to>
                                    </p:set>
                                    <p:anim calcmode="lin" valueType="num">
                                      <p:cBhvr additive="base">
                                        <p:cTn id="13" dur="500" fill="hold"/>
                                        <p:tgtEl>
                                          <p:spTgt spid="78854"/>
                                        </p:tgtEl>
                                        <p:attrNameLst>
                                          <p:attrName>ppt_x</p:attrName>
                                        </p:attrNameLst>
                                      </p:cBhvr>
                                      <p:tavLst>
                                        <p:tav tm="0">
                                          <p:val>
                                            <p:strVal val="#ppt_x"/>
                                          </p:val>
                                        </p:tav>
                                        <p:tav tm="100000">
                                          <p:val>
                                            <p:strVal val="#ppt_x"/>
                                          </p:val>
                                        </p:tav>
                                      </p:tavLst>
                                    </p:anim>
                                    <p:anim calcmode="lin" valueType="num">
                                      <p:cBhvr additive="base">
                                        <p:cTn id="14" dur="500" fill="hold"/>
                                        <p:tgtEl>
                                          <p:spTgt spid="7885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8855"/>
                                        </p:tgtEl>
                                        <p:attrNameLst>
                                          <p:attrName>style.visibility</p:attrName>
                                        </p:attrNameLst>
                                      </p:cBhvr>
                                      <p:to>
                                        <p:strVal val="visible"/>
                                      </p:to>
                                    </p:set>
                                    <p:anim calcmode="lin" valueType="num">
                                      <p:cBhvr additive="base">
                                        <p:cTn id="19" dur="500" fill="hold"/>
                                        <p:tgtEl>
                                          <p:spTgt spid="78855"/>
                                        </p:tgtEl>
                                        <p:attrNameLst>
                                          <p:attrName>ppt_x</p:attrName>
                                        </p:attrNameLst>
                                      </p:cBhvr>
                                      <p:tavLst>
                                        <p:tav tm="0">
                                          <p:val>
                                            <p:strVal val="#ppt_x"/>
                                          </p:val>
                                        </p:tav>
                                        <p:tav tm="100000">
                                          <p:val>
                                            <p:strVal val="#ppt_x"/>
                                          </p:val>
                                        </p:tav>
                                      </p:tavLst>
                                    </p:anim>
                                    <p:anim calcmode="lin" valueType="num">
                                      <p:cBhvr additive="base">
                                        <p:cTn id="20" dur="500" fill="hold"/>
                                        <p:tgtEl>
                                          <p:spTgt spid="7885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8856"/>
                                        </p:tgtEl>
                                        <p:attrNameLst>
                                          <p:attrName>style.visibility</p:attrName>
                                        </p:attrNameLst>
                                      </p:cBhvr>
                                      <p:to>
                                        <p:strVal val="visible"/>
                                      </p:to>
                                    </p:set>
                                    <p:anim calcmode="lin" valueType="num">
                                      <p:cBhvr additive="base">
                                        <p:cTn id="25" dur="500" fill="hold"/>
                                        <p:tgtEl>
                                          <p:spTgt spid="78856"/>
                                        </p:tgtEl>
                                        <p:attrNameLst>
                                          <p:attrName>ppt_x</p:attrName>
                                        </p:attrNameLst>
                                      </p:cBhvr>
                                      <p:tavLst>
                                        <p:tav tm="0">
                                          <p:val>
                                            <p:strVal val="#ppt_x"/>
                                          </p:val>
                                        </p:tav>
                                        <p:tav tm="100000">
                                          <p:val>
                                            <p:strVal val="#ppt_x"/>
                                          </p:val>
                                        </p:tav>
                                      </p:tavLst>
                                    </p:anim>
                                    <p:anim calcmode="lin" valueType="num">
                                      <p:cBhvr additive="base">
                                        <p:cTn id="26" dur="500" fill="hold"/>
                                        <p:tgtEl>
                                          <p:spTgt spid="78856"/>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8857"/>
                                        </p:tgtEl>
                                        <p:attrNameLst>
                                          <p:attrName>style.visibility</p:attrName>
                                        </p:attrNameLst>
                                      </p:cBhvr>
                                      <p:to>
                                        <p:strVal val="visible"/>
                                      </p:to>
                                    </p:set>
                                    <p:anim calcmode="lin" valueType="num">
                                      <p:cBhvr additive="base">
                                        <p:cTn id="31" dur="500" fill="hold"/>
                                        <p:tgtEl>
                                          <p:spTgt spid="78857"/>
                                        </p:tgtEl>
                                        <p:attrNameLst>
                                          <p:attrName>ppt_x</p:attrName>
                                        </p:attrNameLst>
                                      </p:cBhvr>
                                      <p:tavLst>
                                        <p:tav tm="0">
                                          <p:val>
                                            <p:strVal val="#ppt_x"/>
                                          </p:val>
                                        </p:tav>
                                        <p:tav tm="100000">
                                          <p:val>
                                            <p:strVal val="#ppt_x"/>
                                          </p:val>
                                        </p:tav>
                                      </p:tavLst>
                                    </p:anim>
                                    <p:anim calcmode="lin" valueType="num">
                                      <p:cBhvr additive="base">
                                        <p:cTn id="32" dur="500" fill="hold"/>
                                        <p:tgtEl>
                                          <p:spTgt spid="788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3" grpId="0"/>
      <p:bldP spid="78854" grpId="0"/>
      <p:bldP spid="78855" grpId="0"/>
      <p:bldP spid="78856" grpId="0"/>
      <p:bldP spid="7885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0" y="914400"/>
            <a:ext cx="8153400" cy="4876800"/>
          </a:xfrm>
        </p:spPr>
        <p:txBody>
          <a:bodyPr/>
          <a:lstStyle/>
          <a:p>
            <a:pPr eaLnBrk="1" hangingPunct="1"/>
            <a:r>
              <a:rPr lang="zh-CN" altLang="en-US" b="1" smtClean="0">
                <a:solidFill>
                  <a:srgbClr val="3333FF"/>
                </a:solidFill>
              </a:rPr>
              <a:t>固态                 液态              气态</a:t>
            </a:r>
          </a:p>
        </p:txBody>
      </p:sp>
      <p:sp>
        <p:nvSpPr>
          <p:cNvPr id="51203" name="AutoShape 3"/>
          <p:cNvSpPr>
            <a:spLocks noChangeArrowheads="1"/>
          </p:cNvSpPr>
          <p:nvPr/>
        </p:nvSpPr>
        <p:spPr bwMode="auto">
          <a:xfrm>
            <a:off x="1981200" y="2619584"/>
            <a:ext cx="1905000" cy="1161633"/>
          </a:xfrm>
          <a:prstGeom prst="rightArrow">
            <a:avLst>
              <a:gd name="adj1" fmla="val 50000"/>
              <a:gd name="adj2" fmla="val 41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51204" name="Text Box 4"/>
          <p:cNvSpPr txBox="1">
            <a:spLocks noChangeArrowheads="1"/>
          </p:cNvSpPr>
          <p:nvPr/>
        </p:nvSpPr>
        <p:spPr bwMode="auto">
          <a:xfrm>
            <a:off x="1905000" y="2514600"/>
            <a:ext cx="990600" cy="518584"/>
          </a:xfrm>
          <a:prstGeom prst="rect">
            <a:avLst/>
          </a:prstGeom>
          <a:noFill/>
          <a:ln w="9525">
            <a:noFill/>
            <a:miter lim="800000"/>
          </a:ln>
          <a:effectLst/>
        </p:spPr>
        <p:txBody>
          <a:bodyPr>
            <a:spAutoFit/>
          </a:bodyPr>
          <a:lstStyle/>
          <a:p>
            <a:pPr>
              <a:spcBef>
                <a:spcPct val="50000"/>
              </a:spcBef>
            </a:pPr>
            <a:r>
              <a:rPr kumimoji="1" lang="zh-CN" altLang="en-US" sz="2800" b="1">
                <a:solidFill>
                  <a:srgbClr val="FF00FF"/>
                </a:solidFill>
                <a:latin typeface="Times New Roman" pitchFamily="18" charset="0"/>
              </a:rPr>
              <a:t>熔化</a:t>
            </a:r>
          </a:p>
        </p:txBody>
      </p:sp>
      <p:sp>
        <p:nvSpPr>
          <p:cNvPr id="51205" name="Text Box 5"/>
          <p:cNvSpPr txBox="1">
            <a:spLocks noChangeArrowheads="1"/>
          </p:cNvSpPr>
          <p:nvPr/>
        </p:nvSpPr>
        <p:spPr bwMode="auto">
          <a:xfrm>
            <a:off x="2514600" y="2514600"/>
            <a:ext cx="1828800" cy="518584"/>
          </a:xfrm>
          <a:prstGeom prst="rect">
            <a:avLst/>
          </a:prstGeom>
          <a:noFill/>
          <a:ln w="9525">
            <a:noFill/>
            <a:miter lim="800000"/>
          </a:ln>
          <a:effectLst/>
        </p:spPr>
        <p:txBody>
          <a:bodyPr>
            <a:spAutoFit/>
          </a:bodyPr>
          <a:lstStyle/>
          <a:p>
            <a:pPr>
              <a:spcBef>
                <a:spcPct val="50000"/>
              </a:spcBef>
            </a:pPr>
            <a:r>
              <a:rPr kumimoji="1" lang="zh-CN" altLang="en-US" sz="2800" b="1">
                <a:solidFill>
                  <a:srgbClr val="00CC99"/>
                </a:solidFill>
                <a:latin typeface="Times New Roman" pitchFamily="18" charset="0"/>
              </a:rPr>
              <a:t>（吸热）</a:t>
            </a:r>
          </a:p>
        </p:txBody>
      </p:sp>
      <p:sp>
        <p:nvSpPr>
          <p:cNvPr id="51206" name="AutoShape 6"/>
          <p:cNvSpPr>
            <a:spLocks noChangeArrowheads="1"/>
          </p:cNvSpPr>
          <p:nvPr/>
        </p:nvSpPr>
        <p:spPr bwMode="auto">
          <a:xfrm>
            <a:off x="1981200" y="2848184"/>
            <a:ext cx="1828800" cy="1161633"/>
          </a:xfrm>
          <a:prstGeom prst="leftArrow">
            <a:avLst>
              <a:gd name="adj1" fmla="val 50000"/>
              <a:gd name="adj2" fmla="val 400000"/>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51207" name="Text Box 7"/>
          <p:cNvSpPr txBox="1">
            <a:spLocks noChangeArrowheads="1"/>
          </p:cNvSpPr>
          <p:nvPr/>
        </p:nvSpPr>
        <p:spPr bwMode="auto">
          <a:xfrm>
            <a:off x="1905000" y="3581400"/>
            <a:ext cx="1066800" cy="518584"/>
          </a:xfrm>
          <a:prstGeom prst="rect">
            <a:avLst/>
          </a:prstGeom>
          <a:noFill/>
          <a:ln w="9525">
            <a:noFill/>
            <a:miter lim="800000"/>
          </a:ln>
          <a:effectLst/>
        </p:spPr>
        <p:txBody>
          <a:bodyPr>
            <a:spAutoFit/>
          </a:bodyPr>
          <a:lstStyle/>
          <a:p>
            <a:pPr>
              <a:spcBef>
                <a:spcPct val="50000"/>
              </a:spcBef>
            </a:pPr>
            <a:r>
              <a:rPr kumimoji="1" lang="zh-CN" altLang="en-US" sz="2800" b="1">
                <a:solidFill>
                  <a:srgbClr val="FF00FF"/>
                </a:solidFill>
                <a:latin typeface="Times New Roman" pitchFamily="18" charset="0"/>
              </a:rPr>
              <a:t>凝固</a:t>
            </a:r>
          </a:p>
        </p:txBody>
      </p:sp>
      <p:sp>
        <p:nvSpPr>
          <p:cNvPr id="51208" name="Text Box 8"/>
          <p:cNvSpPr txBox="1">
            <a:spLocks noChangeArrowheads="1"/>
          </p:cNvSpPr>
          <p:nvPr/>
        </p:nvSpPr>
        <p:spPr bwMode="auto">
          <a:xfrm>
            <a:off x="2514600" y="3581400"/>
            <a:ext cx="1912938" cy="518584"/>
          </a:xfrm>
          <a:prstGeom prst="rect">
            <a:avLst/>
          </a:prstGeom>
          <a:noFill/>
          <a:ln w="9525">
            <a:noFill/>
            <a:miter lim="800000"/>
          </a:ln>
          <a:effectLst/>
        </p:spPr>
        <p:txBody>
          <a:bodyPr>
            <a:spAutoFit/>
          </a:bodyPr>
          <a:lstStyle/>
          <a:p>
            <a:pPr>
              <a:spcBef>
                <a:spcPct val="50000"/>
              </a:spcBef>
            </a:pPr>
            <a:r>
              <a:rPr kumimoji="1" lang="zh-CN" altLang="en-US" sz="2800" b="1">
                <a:solidFill>
                  <a:srgbClr val="00CC99"/>
                </a:solidFill>
                <a:latin typeface="Times New Roman" pitchFamily="18" charset="0"/>
              </a:rPr>
              <a:t>（放热）</a:t>
            </a:r>
          </a:p>
        </p:txBody>
      </p:sp>
      <p:sp>
        <p:nvSpPr>
          <p:cNvPr id="51209" name="AutoShape 9"/>
          <p:cNvSpPr>
            <a:spLocks noChangeArrowheads="1"/>
          </p:cNvSpPr>
          <p:nvPr/>
        </p:nvSpPr>
        <p:spPr bwMode="auto">
          <a:xfrm>
            <a:off x="5334000" y="2619584"/>
            <a:ext cx="1676400" cy="1161633"/>
          </a:xfrm>
          <a:prstGeom prst="rightArrow">
            <a:avLst>
              <a:gd name="adj1" fmla="val 50000"/>
              <a:gd name="adj2" fmla="val 36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44042" name="Text Box 10"/>
          <p:cNvSpPr txBox="1">
            <a:spLocks noChangeArrowheads="1"/>
          </p:cNvSpPr>
          <p:nvPr/>
        </p:nvSpPr>
        <p:spPr bwMode="auto">
          <a:xfrm>
            <a:off x="5181600" y="2514600"/>
            <a:ext cx="1143000" cy="518584"/>
          </a:xfrm>
          <a:prstGeom prst="rect">
            <a:avLst/>
          </a:prstGeom>
          <a:noFill/>
          <a:ln w="9525">
            <a:noFill/>
            <a:miter lim="800000"/>
          </a:ln>
          <a:effectLst/>
        </p:spPr>
        <p:txBody>
          <a:bodyPr>
            <a:spAutoFit/>
          </a:bodyPr>
          <a:lstStyle/>
          <a:p>
            <a:pPr>
              <a:spcBef>
                <a:spcPct val="50000"/>
              </a:spcBef>
            </a:pPr>
            <a:r>
              <a:rPr kumimoji="1" lang="zh-CN" altLang="en-US" sz="2800" b="1">
                <a:solidFill>
                  <a:srgbClr val="FF00FF"/>
                </a:solidFill>
                <a:latin typeface="Times New Roman" pitchFamily="18" charset="0"/>
              </a:rPr>
              <a:t>汽化</a:t>
            </a:r>
          </a:p>
        </p:txBody>
      </p:sp>
      <p:sp>
        <p:nvSpPr>
          <p:cNvPr id="44043" name="Text Box 11"/>
          <p:cNvSpPr txBox="1">
            <a:spLocks noChangeArrowheads="1"/>
          </p:cNvSpPr>
          <p:nvPr/>
        </p:nvSpPr>
        <p:spPr bwMode="auto">
          <a:xfrm>
            <a:off x="5715000" y="2514600"/>
            <a:ext cx="1881188" cy="518584"/>
          </a:xfrm>
          <a:prstGeom prst="rect">
            <a:avLst/>
          </a:prstGeom>
          <a:noFill/>
          <a:ln w="9525">
            <a:noFill/>
            <a:miter lim="800000"/>
          </a:ln>
          <a:effectLst/>
        </p:spPr>
        <p:txBody>
          <a:bodyPr>
            <a:spAutoFit/>
          </a:bodyPr>
          <a:lstStyle/>
          <a:p>
            <a:pPr>
              <a:spcBef>
                <a:spcPct val="50000"/>
              </a:spcBef>
            </a:pPr>
            <a:r>
              <a:rPr kumimoji="1" lang="zh-CN" altLang="en-US" sz="2800" b="1">
                <a:solidFill>
                  <a:srgbClr val="00CC99"/>
                </a:solidFill>
                <a:latin typeface="Times New Roman" pitchFamily="18" charset="0"/>
              </a:rPr>
              <a:t>（吸热）</a:t>
            </a:r>
          </a:p>
        </p:txBody>
      </p:sp>
      <p:sp>
        <p:nvSpPr>
          <p:cNvPr id="51212" name="AutoShape 12"/>
          <p:cNvSpPr>
            <a:spLocks noChangeArrowheads="1"/>
          </p:cNvSpPr>
          <p:nvPr/>
        </p:nvSpPr>
        <p:spPr bwMode="auto">
          <a:xfrm>
            <a:off x="5334000" y="2848184"/>
            <a:ext cx="1676400" cy="1161633"/>
          </a:xfrm>
          <a:prstGeom prst="leftArrow">
            <a:avLst>
              <a:gd name="adj1" fmla="val 50000"/>
              <a:gd name="adj2" fmla="val 36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44045" name="Text Box 13"/>
          <p:cNvSpPr txBox="1">
            <a:spLocks noChangeArrowheads="1"/>
          </p:cNvSpPr>
          <p:nvPr/>
        </p:nvSpPr>
        <p:spPr bwMode="auto">
          <a:xfrm>
            <a:off x="5181600" y="3581400"/>
            <a:ext cx="914400" cy="518584"/>
          </a:xfrm>
          <a:prstGeom prst="rect">
            <a:avLst/>
          </a:prstGeom>
          <a:noFill/>
          <a:ln w="9525">
            <a:noFill/>
            <a:miter lim="800000"/>
          </a:ln>
          <a:effectLst/>
        </p:spPr>
        <p:txBody>
          <a:bodyPr>
            <a:spAutoFit/>
          </a:bodyPr>
          <a:lstStyle/>
          <a:p>
            <a:pPr>
              <a:spcBef>
                <a:spcPct val="50000"/>
              </a:spcBef>
            </a:pPr>
            <a:r>
              <a:rPr kumimoji="1" lang="zh-CN" altLang="en-US" sz="2800" b="1">
                <a:solidFill>
                  <a:srgbClr val="FF00FF"/>
                </a:solidFill>
                <a:latin typeface="Times New Roman" pitchFamily="18" charset="0"/>
              </a:rPr>
              <a:t>液化</a:t>
            </a:r>
          </a:p>
        </p:txBody>
      </p:sp>
      <p:sp>
        <p:nvSpPr>
          <p:cNvPr id="44046" name="Text Box 14"/>
          <p:cNvSpPr txBox="1">
            <a:spLocks noChangeArrowheads="1"/>
          </p:cNvSpPr>
          <p:nvPr/>
        </p:nvSpPr>
        <p:spPr bwMode="auto">
          <a:xfrm>
            <a:off x="5715000" y="3581400"/>
            <a:ext cx="1612900" cy="518584"/>
          </a:xfrm>
          <a:prstGeom prst="rect">
            <a:avLst/>
          </a:prstGeom>
          <a:noFill/>
          <a:ln w="9525">
            <a:noFill/>
            <a:miter lim="800000"/>
          </a:ln>
          <a:effectLst/>
        </p:spPr>
        <p:txBody>
          <a:bodyPr wrap="none">
            <a:spAutoFit/>
          </a:bodyPr>
          <a:lstStyle/>
          <a:p>
            <a:pPr>
              <a:spcBef>
                <a:spcPct val="50000"/>
              </a:spcBef>
            </a:pPr>
            <a:r>
              <a:rPr kumimoji="1" lang="zh-CN" altLang="en-US" sz="2800" b="1">
                <a:solidFill>
                  <a:srgbClr val="00CC99"/>
                </a:solidFill>
                <a:latin typeface="Times New Roman" pitchFamily="18" charset="0"/>
              </a:rPr>
              <a:t>（放热）</a:t>
            </a:r>
          </a:p>
        </p:txBody>
      </p:sp>
      <p:sp>
        <p:nvSpPr>
          <p:cNvPr id="51215"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A7596F43-02BE-4281-9010-5D8735F78BD1}" type="slidenum">
              <a:rPr kumimoji="1" lang="en-US" altLang="zh-CN" sz="1400">
                <a:solidFill>
                  <a:srgbClr val="000000"/>
                </a:solidFill>
                <a:latin typeface="Times New Roman" pitchFamily="18" charset="0"/>
              </a:rPr>
              <a:t>14</a:t>
            </a:fld>
            <a:endParaRPr kumimoji="1" lang="en-US" altLang="zh-CN" sz="1400">
              <a:solidFill>
                <a:srgbClr val="000000"/>
              </a:solidFill>
              <a:latin typeface="Times New Roman" pitchFamily="18" charset="0"/>
            </a:endParaRPr>
          </a:p>
        </p:txBody>
      </p:sp>
      <p:sp>
        <p:nvSpPr>
          <p:cNvPr id="2" name="Text Box 10"/>
          <p:cNvSpPr txBox="1">
            <a:spLocks noChangeArrowheads="1"/>
          </p:cNvSpPr>
          <p:nvPr/>
        </p:nvSpPr>
        <p:spPr bwMode="auto">
          <a:xfrm>
            <a:off x="515620" y="810260"/>
            <a:ext cx="1143000" cy="518584"/>
          </a:xfrm>
          <a:prstGeom prst="rect">
            <a:avLst/>
          </a:prstGeom>
          <a:noFill/>
          <a:ln w="9525">
            <a:noFill/>
            <a:miter lim="800000"/>
          </a:ln>
          <a:effectLst/>
        </p:spPr>
        <p:txBody>
          <a:bodyPr>
            <a:spAutoFit/>
          </a:bodyPr>
          <a:lstStyle/>
          <a:p>
            <a:pPr>
              <a:spcBef>
                <a:spcPct val="50000"/>
              </a:spcBef>
            </a:pPr>
            <a:r>
              <a:rPr kumimoji="1" lang="zh-CN" altLang="en-US" sz="2800" b="1">
                <a:solidFill>
                  <a:srgbClr val="FF00FF"/>
                </a:solidFill>
                <a:latin typeface="Times New Roman" pitchFamily="18" charset="0"/>
              </a:rPr>
              <a:t>汽化</a:t>
            </a:r>
          </a:p>
        </p:txBody>
      </p:sp>
      <p:sp>
        <p:nvSpPr>
          <p:cNvPr id="3" name="Text Box 13"/>
          <p:cNvSpPr txBox="1">
            <a:spLocks noChangeArrowheads="1"/>
          </p:cNvSpPr>
          <p:nvPr/>
        </p:nvSpPr>
        <p:spPr bwMode="auto">
          <a:xfrm>
            <a:off x="1305560" y="810260"/>
            <a:ext cx="914400" cy="518584"/>
          </a:xfrm>
          <a:prstGeom prst="rect">
            <a:avLst/>
          </a:prstGeom>
          <a:noFill/>
          <a:ln w="9525">
            <a:noFill/>
            <a:miter lim="800000"/>
          </a:ln>
          <a:effectLst/>
        </p:spPr>
        <p:txBody>
          <a:bodyPr>
            <a:spAutoFit/>
          </a:bodyPr>
          <a:lstStyle/>
          <a:p>
            <a:pPr>
              <a:spcBef>
                <a:spcPct val="50000"/>
              </a:spcBef>
            </a:pPr>
            <a:r>
              <a:rPr kumimoji="1" lang="zh-CN" altLang="en-US" sz="2800" b="1">
                <a:solidFill>
                  <a:srgbClr val="FF00FF"/>
                </a:solidFill>
                <a:latin typeface="Times New Roman" pitchFamily="18" charset="0"/>
              </a:rPr>
              <a:t>液化</a:t>
            </a:r>
          </a:p>
        </p:txBody>
      </p:sp>
    </p:spTree>
    <p:extLst>
      <p:ext uri="{BB962C8B-B14F-4D97-AF65-F5344CB8AC3E}">
        <p14:creationId xmlns:p14="http://schemas.microsoft.com/office/powerpoint/2010/main" val="6587748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4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4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4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0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2" grpId="0"/>
      <p:bldP spid="44043" grpId="0"/>
      <p:bldP spid="44045" grpId="0"/>
      <p:bldP spid="4404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ChangeArrowheads="1"/>
          </p:cNvSpPr>
          <p:nvPr/>
        </p:nvSpPr>
        <p:spPr bwMode="auto">
          <a:xfrm>
            <a:off x="304800" y="2362200"/>
            <a:ext cx="609600" cy="1373717"/>
          </a:xfrm>
          <a:prstGeom prst="rect">
            <a:avLst/>
          </a:prstGeom>
          <a:noFill/>
          <a:ln w="9525">
            <a:noFill/>
            <a:miter lim="800000"/>
          </a:ln>
          <a:effectLst/>
        </p:spPr>
        <p:txBody>
          <a:bodyPr>
            <a:spAutoFit/>
          </a:bodyPr>
          <a:lstStyle/>
          <a:p>
            <a:r>
              <a:rPr lang="zh-CN" altLang="en-US" sz="2800" b="1">
                <a:solidFill>
                  <a:schemeClr val="accent2"/>
                </a:solidFill>
              </a:rPr>
              <a:t>沸</a:t>
            </a:r>
          </a:p>
          <a:p>
            <a:endParaRPr lang="zh-CN" altLang="en-US" sz="2800" b="1">
              <a:solidFill>
                <a:schemeClr val="accent2"/>
              </a:solidFill>
            </a:endParaRPr>
          </a:p>
          <a:p>
            <a:r>
              <a:rPr lang="zh-CN" altLang="en-US" sz="2800" b="1">
                <a:solidFill>
                  <a:schemeClr val="accent2"/>
                </a:solidFill>
              </a:rPr>
              <a:t>腾 </a:t>
            </a:r>
          </a:p>
        </p:txBody>
      </p:sp>
      <p:sp>
        <p:nvSpPr>
          <p:cNvPr id="53252" name="AutoShape 4"/>
          <p:cNvSpPr/>
          <p:nvPr/>
        </p:nvSpPr>
        <p:spPr bwMode="auto">
          <a:xfrm>
            <a:off x="838200" y="609601"/>
            <a:ext cx="304800" cy="4265084"/>
          </a:xfrm>
          <a:prstGeom prst="leftBrace">
            <a:avLst>
              <a:gd name="adj1" fmla="val 87457"/>
              <a:gd name="adj2" fmla="val 50000"/>
            </a:avLst>
          </a:prstGeom>
          <a:noFill/>
          <a:ln w="38100">
            <a:solidFill>
              <a:schemeClr val="tx1"/>
            </a:solidFill>
            <a:round/>
          </a:ln>
          <a:effectLst/>
        </p:spPr>
        <p:txBody>
          <a:bodyPr wrap="none" anchor="ctr"/>
          <a:lstStyle/>
          <a:p>
            <a:pPr algn="ctr"/>
            <a:endParaRPr lang="zh-CN" altLang="zh-CN"/>
          </a:p>
        </p:txBody>
      </p:sp>
      <p:sp>
        <p:nvSpPr>
          <p:cNvPr id="53253" name="Rectangle 5"/>
          <p:cNvSpPr>
            <a:spLocks noChangeArrowheads="1"/>
          </p:cNvSpPr>
          <p:nvPr/>
        </p:nvSpPr>
        <p:spPr bwMode="auto">
          <a:xfrm>
            <a:off x="1295400" y="457200"/>
            <a:ext cx="1371600" cy="518584"/>
          </a:xfrm>
          <a:prstGeom prst="rect">
            <a:avLst/>
          </a:prstGeom>
          <a:noFill/>
          <a:ln w="9525">
            <a:noFill/>
            <a:miter lim="800000"/>
          </a:ln>
          <a:effectLst/>
        </p:spPr>
        <p:txBody>
          <a:bodyPr>
            <a:spAutoFit/>
          </a:bodyPr>
          <a:lstStyle/>
          <a:p>
            <a:r>
              <a:rPr lang="zh-CN" altLang="en-US" sz="2800" b="1"/>
              <a:t>概念：</a:t>
            </a:r>
          </a:p>
        </p:txBody>
      </p:sp>
      <p:sp>
        <p:nvSpPr>
          <p:cNvPr id="53254" name="Rectangle 6"/>
          <p:cNvSpPr>
            <a:spLocks noChangeArrowheads="1"/>
          </p:cNvSpPr>
          <p:nvPr/>
        </p:nvSpPr>
        <p:spPr bwMode="auto">
          <a:xfrm>
            <a:off x="1219200" y="1524000"/>
            <a:ext cx="1524000" cy="518584"/>
          </a:xfrm>
          <a:prstGeom prst="rect">
            <a:avLst/>
          </a:prstGeom>
          <a:noFill/>
          <a:ln w="9525">
            <a:noFill/>
            <a:miter lim="800000"/>
          </a:ln>
          <a:effectLst/>
        </p:spPr>
        <p:txBody>
          <a:bodyPr>
            <a:spAutoFit/>
          </a:bodyPr>
          <a:lstStyle/>
          <a:p>
            <a:r>
              <a:rPr lang="en-US" altLang="zh-CN" sz="2800" b="1"/>
              <a:t> </a:t>
            </a:r>
            <a:r>
              <a:rPr lang="zh-CN" altLang="en-US" sz="2800" b="1"/>
              <a:t>沸点：</a:t>
            </a:r>
          </a:p>
        </p:txBody>
      </p:sp>
      <p:sp>
        <p:nvSpPr>
          <p:cNvPr id="53255" name="Rectangle 7"/>
          <p:cNvSpPr>
            <a:spLocks noChangeArrowheads="1"/>
          </p:cNvSpPr>
          <p:nvPr/>
        </p:nvSpPr>
        <p:spPr bwMode="auto">
          <a:xfrm>
            <a:off x="1295400" y="2209800"/>
            <a:ext cx="3124200" cy="518584"/>
          </a:xfrm>
          <a:prstGeom prst="rect">
            <a:avLst/>
          </a:prstGeom>
          <a:noFill/>
          <a:ln w="9525">
            <a:noFill/>
            <a:miter lim="800000"/>
          </a:ln>
          <a:effectLst/>
        </p:spPr>
        <p:txBody>
          <a:bodyPr>
            <a:spAutoFit/>
          </a:bodyPr>
          <a:lstStyle/>
          <a:p>
            <a:r>
              <a:rPr lang="zh-CN" altLang="en-US" sz="2800" b="1"/>
              <a:t>液体沸腾的条件：</a:t>
            </a:r>
          </a:p>
        </p:txBody>
      </p:sp>
      <p:sp>
        <p:nvSpPr>
          <p:cNvPr id="53256" name="Rectangle 8"/>
          <p:cNvSpPr>
            <a:spLocks noChangeArrowheads="1"/>
          </p:cNvSpPr>
          <p:nvPr/>
        </p:nvSpPr>
        <p:spPr bwMode="auto">
          <a:xfrm>
            <a:off x="1219200" y="3200400"/>
            <a:ext cx="3595688" cy="518584"/>
          </a:xfrm>
          <a:prstGeom prst="rect">
            <a:avLst/>
          </a:prstGeom>
          <a:noFill/>
          <a:ln w="9525">
            <a:noFill/>
            <a:miter lim="800000"/>
          </a:ln>
          <a:effectLst/>
        </p:spPr>
        <p:txBody>
          <a:bodyPr wrap="none">
            <a:spAutoFit/>
          </a:bodyPr>
          <a:lstStyle/>
          <a:p>
            <a:r>
              <a:rPr lang="en-US" altLang="zh-CN" sz="2800" b="1"/>
              <a:t> </a:t>
            </a:r>
            <a:r>
              <a:rPr lang="zh-CN" altLang="en-US" sz="2800" b="1"/>
              <a:t>液体沸腾时的特点： </a:t>
            </a:r>
          </a:p>
        </p:txBody>
      </p:sp>
      <p:sp>
        <p:nvSpPr>
          <p:cNvPr id="86025" name="Text Box 9"/>
          <p:cNvSpPr txBox="1">
            <a:spLocks noChangeArrowheads="1"/>
          </p:cNvSpPr>
          <p:nvPr/>
        </p:nvSpPr>
        <p:spPr bwMode="auto">
          <a:xfrm>
            <a:off x="2362200" y="414867"/>
            <a:ext cx="6019800" cy="946151"/>
          </a:xfrm>
          <a:prstGeom prst="rect">
            <a:avLst/>
          </a:prstGeom>
          <a:noFill/>
          <a:ln w="9525">
            <a:noFill/>
            <a:miter lim="800000"/>
          </a:ln>
          <a:effectLst/>
        </p:spPr>
        <p:txBody>
          <a:bodyPr>
            <a:spAutoFit/>
          </a:bodyPr>
          <a:lstStyle/>
          <a:p>
            <a:r>
              <a:rPr lang="zh-CN" altLang="en-US" sz="2800" b="1"/>
              <a:t>在</a:t>
            </a:r>
            <a:r>
              <a:rPr lang="zh-CN" altLang="en-US" sz="2800" b="1">
                <a:solidFill>
                  <a:srgbClr val="A50021"/>
                </a:solidFill>
              </a:rPr>
              <a:t>一定温度</a:t>
            </a:r>
            <a:r>
              <a:rPr lang="zh-CN" altLang="en-US" sz="2800" b="1"/>
              <a:t>下，在液体</a:t>
            </a:r>
            <a:r>
              <a:rPr lang="zh-CN" altLang="en-US" sz="2800" b="1">
                <a:solidFill>
                  <a:srgbClr val="A50021"/>
                </a:solidFill>
              </a:rPr>
              <a:t>内部</a:t>
            </a:r>
            <a:r>
              <a:rPr lang="zh-CN" altLang="en-US" sz="2800" b="1"/>
              <a:t>和</a:t>
            </a:r>
            <a:r>
              <a:rPr lang="zh-CN" altLang="en-US" sz="2800" b="1">
                <a:solidFill>
                  <a:srgbClr val="A50021"/>
                </a:solidFill>
              </a:rPr>
              <a:t>表面</a:t>
            </a:r>
            <a:r>
              <a:rPr lang="zh-CN" altLang="en-US" sz="2800" b="1"/>
              <a:t>同时进行的</a:t>
            </a:r>
            <a:r>
              <a:rPr lang="zh-CN" altLang="en-US" sz="2800" b="1">
                <a:solidFill>
                  <a:srgbClr val="A50021"/>
                </a:solidFill>
              </a:rPr>
              <a:t>剧烈</a:t>
            </a:r>
            <a:r>
              <a:rPr lang="zh-CN" altLang="en-US" sz="2800" b="1"/>
              <a:t>的汽化现象。沸腾</a:t>
            </a:r>
            <a:r>
              <a:rPr lang="zh-CN" altLang="en-US" sz="2800" b="1">
                <a:solidFill>
                  <a:srgbClr val="A50021"/>
                </a:solidFill>
              </a:rPr>
              <a:t>吸热</a:t>
            </a:r>
          </a:p>
        </p:txBody>
      </p:sp>
      <p:sp>
        <p:nvSpPr>
          <p:cNvPr id="86026" name="Text Box 10"/>
          <p:cNvSpPr txBox="1">
            <a:spLocks noChangeArrowheads="1"/>
          </p:cNvSpPr>
          <p:nvPr/>
        </p:nvSpPr>
        <p:spPr bwMode="auto">
          <a:xfrm>
            <a:off x="2438401" y="1477433"/>
            <a:ext cx="4124325" cy="518584"/>
          </a:xfrm>
          <a:prstGeom prst="rect">
            <a:avLst/>
          </a:prstGeom>
          <a:noFill/>
          <a:ln w="9525">
            <a:noFill/>
            <a:miter lim="800000"/>
          </a:ln>
          <a:effectLst/>
        </p:spPr>
        <p:txBody>
          <a:bodyPr>
            <a:spAutoFit/>
          </a:bodyPr>
          <a:lstStyle/>
          <a:p>
            <a:r>
              <a:rPr lang="zh-CN" altLang="en-US" sz="2800" b="1"/>
              <a:t>液体沸腾的温度</a:t>
            </a:r>
          </a:p>
        </p:txBody>
      </p:sp>
      <p:sp>
        <p:nvSpPr>
          <p:cNvPr id="86027" name="Text Box 11"/>
          <p:cNvSpPr txBox="1">
            <a:spLocks noChangeArrowheads="1"/>
          </p:cNvSpPr>
          <p:nvPr/>
        </p:nvSpPr>
        <p:spPr bwMode="auto">
          <a:xfrm>
            <a:off x="4191000" y="2209801"/>
            <a:ext cx="3276600" cy="946151"/>
          </a:xfrm>
          <a:prstGeom prst="rect">
            <a:avLst/>
          </a:prstGeom>
          <a:noFill/>
          <a:ln w="9525">
            <a:noFill/>
            <a:miter lim="800000"/>
          </a:ln>
          <a:effectLst/>
        </p:spPr>
        <p:txBody>
          <a:bodyPr>
            <a:spAutoFit/>
          </a:bodyPr>
          <a:lstStyle/>
          <a:p>
            <a:r>
              <a:rPr lang="en-US" altLang="zh-CN" sz="2800" b="1">
                <a:solidFill>
                  <a:srgbClr val="FF0000"/>
                </a:solidFill>
              </a:rPr>
              <a:t>1</a:t>
            </a:r>
            <a:r>
              <a:rPr lang="zh-CN" altLang="en-US" sz="2800" b="1">
                <a:solidFill>
                  <a:srgbClr val="FF0000"/>
                </a:solidFill>
              </a:rPr>
              <a:t>、温度达到沸点</a:t>
            </a:r>
          </a:p>
          <a:p>
            <a:r>
              <a:rPr lang="en-US" altLang="zh-CN" sz="2800" b="1">
                <a:solidFill>
                  <a:srgbClr val="FF0000"/>
                </a:solidFill>
              </a:rPr>
              <a:t>2</a:t>
            </a:r>
            <a:r>
              <a:rPr lang="zh-CN" altLang="en-US" sz="2800" b="1">
                <a:solidFill>
                  <a:srgbClr val="FF0000"/>
                </a:solidFill>
              </a:rPr>
              <a:t>、继续吸热</a:t>
            </a:r>
          </a:p>
        </p:txBody>
      </p:sp>
      <p:sp>
        <p:nvSpPr>
          <p:cNvPr id="86028" name="Text Box 12"/>
          <p:cNvSpPr txBox="1">
            <a:spLocks noChangeArrowheads="1"/>
          </p:cNvSpPr>
          <p:nvPr/>
        </p:nvSpPr>
        <p:spPr bwMode="auto">
          <a:xfrm>
            <a:off x="4495800" y="3200400"/>
            <a:ext cx="4495800" cy="518584"/>
          </a:xfrm>
          <a:prstGeom prst="rect">
            <a:avLst/>
          </a:prstGeom>
          <a:noFill/>
          <a:ln w="9525">
            <a:noFill/>
            <a:miter lim="800000"/>
          </a:ln>
          <a:effectLst/>
        </p:spPr>
        <p:txBody>
          <a:bodyPr>
            <a:spAutoFit/>
          </a:bodyPr>
          <a:lstStyle/>
          <a:p>
            <a:r>
              <a:rPr lang="zh-CN" altLang="en-US" sz="2800" b="1">
                <a:solidFill>
                  <a:srgbClr val="FF0000"/>
                </a:solidFill>
              </a:rPr>
              <a:t>不断吸热，温度保持不变。</a:t>
            </a:r>
          </a:p>
        </p:txBody>
      </p:sp>
      <p:sp>
        <p:nvSpPr>
          <p:cNvPr id="53261" name="Rectangle 13"/>
          <p:cNvSpPr>
            <a:spLocks noChangeArrowheads="1"/>
          </p:cNvSpPr>
          <p:nvPr/>
        </p:nvSpPr>
        <p:spPr bwMode="auto">
          <a:xfrm>
            <a:off x="1295400" y="4267200"/>
            <a:ext cx="2743200" cy="518584"/>
          </a:xfrm>
          <a:prstGeom prst="rect">
            <a:avLst/>
          </a:prstGeom>
          <a:noFill/>
          <a:ln w="9525">
            <a:noFill/>
            <a:miter lim="800000"/>
          </a:ln>
          <a:effectLst/>
        </p:spPr>
        <p:txBody>
          <a:bodyPr>
            <a:spAutoFit/>
          </a:bodyPr>
          <a:lstStyle/>
          <a:p>
            <a:r>
              <a:rPr lang="zh-CN" altLang="en-US" sz="2800" b="1"/>
              <a:t>液体沸腾图像</a:t>
            </a:r>
          </a:p>
        </p:txBody>
      </p:sp>
      <p:sp>
        <p:nvSpPr>
          <p:cNvPr id="53262" name="Line 14"/>
          <p:cNvSpPr>
            <a:spLocks noChangeShapeType="1"/>
          </p:cNvSpPr>
          <p:nvPr/>
        </p:nvSpPr>
        <p:spPr bwMode="auto">
          <a:xfrm>
            <a:off x="6018213" y="4938184"/>
            <a:ext cx="1439862" cy="0"/>
          </a:xfrm>
          <a:prstGeom prst="line">
            <a:avLst/>
          </a:prstGeom>
          <a:noFill/>
          <a:ln w="57150">
            <a:solidFill>
              <a:srgbClr val="FF3300"/>
            </a:solidFill>
            <a:round/>
          </a:ln>
          <a:effectLst/>
        </p:spPr>
        <p:txBody>
          <a:bodyPr/>
          <a:lstStyle/>
          <a:p>
            <a:endParaRPr lang="zh-CN" altLang="en-US"/>
          </a:p>
        </p:txBody>
      </p:sp>
      <p:grpSp>
        <p:nvGrpSpPr>
          <p:cNvPr id="53263" name="Group 15"/>
          <p:cNvGrpSpPr/>
          <p:nvPr/>
        </p:nvGrpSpPr>
        <p:grpSpPr>
          <a:xfrm>
            <a:off x="4043364" y="3687233"/>
            <a:ext cx="4567237" cy="3194051"/>
            <a:chOff x="249" y="841"/>
            <a:chExt cx="2589" cy="2012"/>
          </a:xfrm>
        </p:grpSpPr>
        <p:sp>
          <p:nvSpPr>
            <p:cNvPr id="53264" name="Line 16"/>
            <p:cNvSpPr>
              <a:spLocks noChangeShapeType="1"/>
            </p:cNvSpPr>
            <p:nvPr/>
          </p:nvSpPr>
          <p:spPr bwMode="auto">
            <a:xfrm flipH="1" flipV="1">
              <a:off x="703" y="1026"/>
              <a:ext cx="0" cy="1542"/>
            </a:xfrm>
            <a:prstGeom prst="line">
              <a:avLst/>
            </a:prstGeom>
            <a:noFill/>
            <a:ln w="38100">
              <a:solidFill>
                <a:schemeClr val="tx1"/>
              </a:solidFill>
              <a:round/>
              <a:tailEnd type="triangle" w="med" len="med"/>
            </a:ln>
            <a:effectLst/>
          </p:spPr>
          <p:txBody>
            <a:bodyPr/>
            <a:lstStyle/>
            <a:p>
              <a:endParaRPr lang="zh-CN" altLang="en-US"/>
            </a:p>
          </p:txBody>
        </p:sp>
        <p:sp>
          <p:nvSpPr>
            <p:cNvPr id="53265" name="Line 17"/>
            <p:cNvSpPr>
              <a:spLocks noChangeShapeType="1"/>
            </p:cNvSpPr>
            <p:nvPr/>
          </p:nvSpPr>
          <p:spPr bwMode="auto">
            <a:xfrm>
              <a:off x="703" y="2568"/>
              <a:ext cx="1723" cy="0"/>
            </a:xfrm>
            <a:prstGeom prst="line">
              <a:avLst/>
            </a:prstGeom>
            <a:noFill/>
            <a:ln w="38100">
              <a:solidFill>
                <a:schemeClr val="tx1"/>
              </a:solidFill>
              <a:round/>
              <a:tailEnd type="triangle" w="med" len="med"/>
            </a:ln>
            <a:effectLst/>
          </p:spPr>
          <p:txBody>
            <a:bodyPr/>
            <a:lstStyle/>
            <a:p>
              <a:endParaRPr lang="zh-CN" altLang="en-US"/>
            </a:p>
          </p:txBody>
        </p:sp>
        <p:sp>
          <p:nvSpPr>
            <p:cNvPr id="53266" name="Line 18"/>
            <p:cNvSpPr>
              <a:spLocks noChangeShapeType="1"/>
            </p:cNvSpPr>
            <p:nvPr/>
          </p:nvSpPr>
          <p:spPr bwMode="auto">
            <a:xfrm flipV="1">
              <a:off x="703" y="1616"/>
              <a:ext cx="680" cy="952"/>
            </a:xfrm>
            <a:prstGeom prst="line">
              <a:avLst/>
            </a:prstGeom>
            <a:noFill/>
            <a:ln w="57150">
              <a:solidFill>
                <a:srgbClr val="009900"/>
              </a:solidFill>
              <a:round/>
            </a:ln>
            <a:effectLst/>
          </p:spPr>
          <p:txBody>
            <a:bodyPr/>
            <a:lstStyle/>
            <a:p>
              <a:endParaRPr lang="zh-CN" altLang="en-US"/>
            </a:p>
          </p:txBody>
        </p:sp>
        <p:sp>
          <p:nvSpPr>
            <p:cNvPr id="53267" name="Line 19"/>
            <p:cNvSpPr>
              <a:spLocks noChangeShapeType="1"/>
            </p:cNvSpPr>
            <p:nvPr/>
          </p:nvSpPr>
          <p:spPr bwMode="auto">
            <a:xfrm flipH="1">
              <a:off x="703" y="1616"/>
              <a:ext cx="680" cy="0"/>
            </a:xfrm>
            <a:prstGeom prst="line">
              <a:avLst/>
            </a:prstGeom>
            <a:noFill/>
            <a:ln w="9525">
              <a:solidFill>
                <a:schemeClr val="tx1"/>
              </a:solidFill>
              <a:prstDash val="dashDot"/>
              <a:round/>
            </a:ln>
            <a:effectLst/>
          </p:spPr>
          <p:txBody>
            <a:bodyPr/>
            <a:lstStyle/>
            <a:p>
              <a:endParaRPr lang="zh-CN" altLang="en-US"/>
            </a:p>
          </p:txBody>
        </p:sp>
        <p:sp>
          <p:nvSpPr>
            <p:cNvPr id="53268" name="Line 20"/>
            <p:cNvSpPr>
              <a:spLocks noChangeShapeType="1"/>
            </p:cNvSpPr>
            <p:nvPr/>
          </p:nvSpPr>
          <p:spPr bwMode="auto">
            <a:xfrm flipH="1">
              <a:off x="1383" y="1661"/>
              <a:ext cx="0" cy="907"/>
            </a:xfrm>
            <a:prstGeom prst="line">
              <a:avLst/>
            </a:prstGeom>
            <a:noFill/>
            <a:ln w="9525">
              <a:solidFill>
                <a:schemeClr val="tx1"/>
              </a:solidFill>
              <a:prstDash val="dashDot"/>
              <a:round/>
            </a:ln>
            <a:effectLst/>
          </p:spPr>
          <p:txBody>
            <a:bodyPr/>
            <a:lstStyle/>
            <a:p>
              <a:endParaRPr lang="zh-CN" altLang="en-US"/>
            </a:p>
          </p:txBody>
        </p:sp>
        <p:sp>
          <p:nvSpPr>
            <p:cNvPr id="53269" name="Rectangle 21"/>
            <p:cNvSpPr>
              <a:spLocks noChangeArrowheads="1"/>
            </p:cNvSpPr>
            <p:nvPr/>
          </p:nvSpPr>
          <p:spPr bwMode="auto">
            <a:xfrm>
              <a:off x="2336" y="2565"/>
              <a:ext cx="502" cy="288"/>
            </a:xfrm>
            <a:prstGeom prst="rect">
              <a:avLst/>
            </a:prstGeom>
            <a:noFill/>
            <a:ln w="9525">
              <a:noFill/>
              <a:miter lim="800000"/>
            </a:ln>
            <a:effectLst/>
          </p:spPr>
          <p:txBody>
            <a:bodyPr>
              <a:spAutoFit/>
            </a:bodyPr>
            <a:lstStyle/>
            <a:p>
              <a:r>
                <a:rPr lang="zh-CN" altLang="en-US" sz="2400" b="1">
                  <a:solidFill>
                    <a:schemeClr val="accent2"/>
                  </a:solidFill>
                  <a:latin typeface="Tahoma" pitchFamily="34" charset="0"/>
                </a:rPr>
                <a:t>时间</a:t>
              </a:r>
            </a:p>
          </p:txBody>
        </p:sp>
        <p:sp>
          <p:nvSpPr>
            <p:cNvPr id="53270" name="Rectangle 22"/>
            <p:cNvSpPr>
              <a:spLocks noChangeArrowheads="1"/>
            </p:cNvSpPr>
            <p:nvPr/>
          </p:nvSpPr>
          <p:spPr bwMode="auto">
            <a:xfrm>
              <a:off x="249" y="841"/>
              <a:ext cx="452" cy="288"/>
            </a:xfrm>
            <a:prstGeom prst="rect">
              <a:avLst/>
            </a:prstGeom>
            <a:noFill/>
            <a:ln w="9525">
              <a:noFill/>
              <a:miter lim="800000"/>
            </a:ln>
            <a:effectLst/>
          </p:spPr>
          <p:txBody>
            <a:bodyPr wrap="none">
              <a:spAutoFit/>
            </a:bodyPr>
            <a:lstStyle/>
            <a:p>
              <a:r>
                <a:rPr lang="zh-CN" altLang="en-US" sz="2400" b="1">
                  <a:solidFill>
                    <a:schemeClr val="accent2"/>
                  </a:solidFill>
                  <a:latin typeface="Tahoma" pitchFamily="34" charset="0"/>
                </a:rPr>
                <a:t>温度</a:t>
              </a:r>
            </a:p>
          </p:txBody>
        </p:sp>
        <p:sp>
          <p:nvSpPr>
            <p:cNvPr id="53271" name="Rectangle 23"/>
            <p:cNvSpPr>
              <a:spLocks noChangeArrowheads="1"/>
            </p:cNvSpPr>
            <p:nvPr/>
          </p:nvSpPr>
          <p:spPr bwMode="auto">
            <a:xfrm>
              <a:off x="472" y="1400"/>
              <a:ext cx="391" cy="327"/>
            </a:xfrm>
            <a:prstGeom prst="rect">
              <a:avLst/>
            </a:prstGeom>
            <a:noFill/>
            <a:ln w="9525">
              <a:noFill/>
              <a:miter lim="800000"/>
            </a:ln>
            <a:effectLst/>
          </p:spPr>
          <p:txBody>
            <a:bodyPr wrap="none">
              <a:spAutoFit/>
            </a:bodyPr>
            <a:lstStyle/>
            <a:p>
              <a:r>
                <a:rPr lang="en-US" altLang="zh-CN" sz="2800" b="1">
                  <a:latin typeface="Tahoma" pitchFamily="34" charset="0"/>
                </a:rPr>
                <a:t>t</a:t>
              </a:r>
              <a:r>
                <a:rPr lang="zh-CN" altLang="en-US" sz="2800" b="1">
                  <a:latin typeface="Tahoma" pitchFamily="34" charset="0"/>
                </a:rPr>
                <a:t>。</a:t>
              </a:r>
            </a:p>
          </p:txBody>
        </p:sp>
        <p:sp>
          <p:nvSpPr>
            <p:cNvPr id="53272" name="Rectangle 24"/>
            <p:cNvSpPr>
              <a:spLocks noChangeArrowheads="1"/>
            </p:cNvSpPr>
            <p:nvPr/>
          </p:nvSpPr>
          <p:spPr bwMode="auto">
            <a:xfrm>
              <a:off x="476" y="2568"/>
              <a:ext cx="193" cy="231"/>
            </a:xfrm>
            <a:prstGeom prst="rect">
              <a:avLst/>
            </a:prstGeom>
            <a:noFill/>
            <a:ln w="9525">
              <a:noFill/>
              <a:miter lim="800000"/>
            </a:ln>
            <a:effectLst/>
          </p:spPr>
          <p:txBody>
            <a:bodyPr wrap="none">
              <a:spAutoFit/>
            </a:bodyPr>
            <a:lstStyle/>
            <a:p>
              <a:r>
                <a:rPr lang="en-US" altLang="zh-CN" b="1">
                  <a:latin typeface="Tahoma" pitchFamily="34" charset="0"/>
                </a:rPr>
                <a:t>A</a:t>
              </a:r>
            </a:p>
          </p:txBody>
        </p:sp>
        <p:sp>
          <p:nvSpPr>
            <p:cNvPr id="53273" name="Rectangle 25"/>
            <p:cNvSpPr>
              <a:spLocks noChangeArrowheads="1"/>
            </p:cNvSpPr>
            <p:nvPr/>
          </p:nvSpPr>
          <p:spPr bwMode="auto">
            <a:xfrm>
              <a:off x="1202" y="1344"/>
              <a:ext cx="193" cy="231"/>
            </a:xfrm>
            <a:prstGeom prst="rect">
              <a:avLst/>
            </a:prstGeom>
            <a:noFill/>
            <a:ln w="9525">
              <a:noFill/>
              <a:miter lim="800000"/>
            </a:ln>
            <a:effectLst/>
          </p:spPr>
          <p:txBody>
            <a:bodyPr wrap="none">
              <a:spAutoFit/>
            </a:bodyPr>
            <a:lstStyle/>
            <a:p>
              <a:r>
                <a:rPr lang="en-US" altLang="zh-CN" b="1">
                  <a:latin typeface="Tahoma" pitchFamily="34" charset="0"/>
                </a:rPr>
                <a:t>B</a:t>
              </a:r>
            </a:p>
          </p:txBody>
        </p:sp>
        <p:sp>
          <p:nvSpPr>
            <p:cNvPr id="53274" name="Rectangle 26"/>
            <p:cNvSpPr>
              <a:spLocks noChangeArrowheads="1"/>
            </p:cNvSpPr>
            <p:nvPr/>
          </p:nvSpPr>
          <p:spPr bwMode="auto">
            <a:xfrm>
              <a:off x="2245" y="1344"/>
              <a:ext cx="191" cy="231"/>
            </a:xfrm>
            <a:prstGeom prst="rect">
              <a:avLst/>
            </a:prstGeom>
            <a:noFill/>
            <a:ln w="9525">
              <a:noFill/>
              <a:miter lim="800000"/>
            </a:ln>
            <a:effectLst/>
          </p:spPr>
          <p:txBody>
            <a:bodyPr wrap="none">
              <a:spAutoFit/>
            </a:bodyPr>
            <a:lstStyle/>
            <a:p>
              <a:r>
                <a:rPr lang="en-US" altLang="zh-CN" b="1">
                  <a:latin typeface="Tahoma" pitchFamily="34" charset="0"/>
                </a:rPr>
                <a:t>C</a:t>
              </a:r>
            </a:p>
          </p:txBody>
        </p:sp>
      </p:grpSp>
      <p:sp>
        <p:nvSpPr>
          <p:cNvPr id="53275"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950D2651-23F3-40E9-B091-8F66D799458E}" type="slidenum">
              <a:rPr kumimoji="1" lang="en-US" altLang="zh-CN" sz="1400">
                <a:latin typeface="Times New Roman" pitchFamily="18" charset="0"/>
              </a:rPr>
              <a:t>15</a:t>
            </a:fld>
            <a:endParaRPr kumimoji="1" lang="en-US" altLang="zh-CN" sz="1400">
              <a:latin typeface="Times New Roman" pitchFamily="18" charset="0"/>
            </a:endParaRPr>
          </a:p>
        </p:txBody>
      </p:sp>
    </p:spTree>
    <p:extLst>
      <p:ext uri="{BB962C8B-B14F-4D97-AF65-F5344CB8AC3E}">
        <p14:creationId xmlns:p14="http://schemas.microsoft.com/office/powerpoint/2010/main" val="3126893130"/>
      </p:ext>
    </p:extLst>
  </p:cSld>
  <p:clrMapOvr>
    <a:masterClrMapping/>
  </p:clrMapOvr>
  <p:transition spd="med">
    <p:cover dir="l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6025"/>
                                        </p:tgtEl>
                                        <p:attrNameLst>
                                          <p:attrName>style.visibility</p:attrName>
                                        </p:attrNameLst>
                                      </p:cBhvr>
                                      <p:to>
                                        <p:strVal val="visible"/>
                                      </p:to>
                                    </p:set>
                                    <p:anim calcmode="lin" valueType="num">
                                      <p:cBhvr>
                                        <p:cTn id="7" dur="500" fill="hold"/>
                                        <p:tgtEl>
                                          <p:spTgt spid="8602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6025"/>
                                        </p:tgtEl>
                                        <p:attrNameLst>
                                          <p:attrName>ppt_y</p:attrName>
                                        </p:attrNameLst>
                                      </p:cBhvr>
                                      <p:tavLst>
                                        <p:tav tm="0">
                                          <p:val>
                                            <p:strVal val="#ppt_y"/>
                                          </p:val>
                                        </p:tav>
                                        <p:tav tm="100000">
                                          <p:val>
                                            <p:strVal val="#ppt_y"/>
                                          </p:val>
                                        </p:tav>
                                      </p:tavLst>
                                    </p:anim>
                                    <p:anim calcmode="lin" valueType="num">
                                      <p:cBhvr>
                                        <p:cTn id="9" dur="500" fill="hold"/>
                                        <p:tgtEl>
                                          <p:spTgt spid="8602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602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6025"/>
                                        </p:tgtEl>
                                      </p:cBhvr>
                                    </p:animEffect>
                                  </p:childTnLst>
                                </p:cTn>
                              </p:par>
                            </p:childTnLst>
                          </p:cTn>
                        </p:par>
                      </p:childTnLst>
                    </p:cTn>
                  </p:par>
                  <p:par>
                    <p:cTn id="12" fill="hold" nodeType="clickPar">
                      <p:stCondLst>
                        <p:cond delay="indefinite"/>
                      </p:stCondLst>
                      <p:childTnLst>
                        <p:par>
                          <p:cTn id="13" fill="hold" nodeType="afterGroup">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86026"/>
                                        </p:tgtEl>
                                        <p:attrNameLst>
                                          <p:attrName>style.visibility</p:attrName>
                                        </p:attrNameLst>
                                      </p:cBhvr>
                                      <p:to>
                                        <p:strVal val="visible"/>
                                      </p:to>
                                    </p:set>
                                    <p:anim calcmode="lin" valueType="num">
                                      <p:cBhvr>
                                        <p:cTn id="16" dur="500" fill="hold"/>
                                        <p:tgtEl>
                                          <p:spTgt spid="86026"/>
                                        </p:tgtEl>
                                        <p:attrNameLst>
                                          <p:attrName>ppt_w</p:attrName>
                                        </p:attrNameLst>
                                      </p:cBhvr>
                                      <p:tavLst>
                                        <p:tav tm="0">
                                          <p:val>
                                            <p:fltVal val="0"/>
                                          </p:val>
                                        </p:tav>
                                        <p:tav tm="100000">
                                          <p:val>
                                            <p:strVal val="#ppt_w"/>
                                          </p:val>
                                        </p:tav>
                                      </p:tavLst>
                                    </p:anim>
                                    <p:anim calcmode="lin" valueType="num">
                                      <p:cBhvr>
                                        <p:cTn id="17" dur="500" fill="hold"/>
                                        <p:tgtEl>
                                          <p:spTgt spid="86026"/>
                                        </p:tgtEl>
                                        <p:attrNameLst>
                                          <p:attrName>ppt_h</p:attrName>
                                        </p:attrNameLst>
                                      </p:cBhvr>
                                      <p:tavLst>
                                        <p:tav tm="0">
                                          <p:val>
                                            <p:fltVal val="0"/>
                                          </p:val>
                                        </p:tav>
                                        <p:tav tm="100000">
                                          <p:val>
                                            <p:strVal val="#ppt_h"/>
                                          </p:val>
                                        </p:tav>
                                      </p:tavLst>
                                    </p:anim>
                                  </p:childTnLst>
                                </p:cTn>
                              </p:par>
                            </p:childTnLst>
                          </p:cTn>
                        </p:par>
                      </p:childTnLst>
                    </p:cTn>
                  </p:par>
                  <p:par>
                    <p:cTn id="18" fill="hold" nodeType="clickPar">
                      <p:stCondLst>
                        <p:cond delay="indefinite"/>
                      </p:stCondLst>
                      <p:childTnLst>
                        <p:par>
                          <p:cTn id="19" fill="hold" nodeType="afterGroup">
                            <p:stCondLst>
                              <p:cond delay="0"/>
                            </p:stCondLst>
                            <p:childTnLst>
                              <p:par>
                                <p:cTn id="20" presetID="41" presetClass="entr" presetSubtype="0" fill="hold" grpId="0" nodeType="clickEffect">
                                  <p:stCondLst>
                                    <p:cond delay="0"/>
                                  </p:stCondLst>
                                  <p:iterate type="lt">
                                    <p:tmPct val="10000"/>
                                  </p:iterate>
                                  <p:childTnLst>
                                    <p:set>
                                      <p:cBhvr>
                                        <p:cTn id="21" dur="1" fill="hold">
                                          <p:stCondLst>
                                            <p:cond delay="0"/>
                                          </p:stCondLst>
                                        </p:cTn>
                                        <p:tgtEl>
                                          <p:spTgt spid="86027"/>
                                        </p:tgtEl>
                                        <p:attrNameLst>
                                          <p:attrName>style.visibility</p:attrName>
                                        </p:attrNameLst>
                                      </p:cBhvr>
                                      <p:to>
                                        <p:strVal val="visible"/>
                                      </p:to>
                                    </p:set>
                                    <p:anim calcmode="lin" valueType="num">
                                      <p:cBhvr>
                                        <p:cTn id="22" dur="500" fill="hold"/>
                                        <p:tgtEl>
                                          <p:spTgt spid="86027"/>
                                        </p:tgtEl>
                                        <p:attrNameLst>
                                          <p:attrName>ppt_x</p:attrName>
                                        </p:attrNameLst>
                                      </p:cBhvr>
                                      <p:tavLst>
                                        <p:tav tm="0">
                                          <p:val>
                                            <p:strVal val="#ppt_x"/>
                                          </p:val>
                                        </p:tav>
                                        <p:tav tm="50000">
                                          <p:val>
                                            <p:strVal val="#ppt_x+.1"/>
                                          </p:val>
                                        </p:tav>
                                        <p:tav tm="100000">
                                          <p:val>
                                            <p:strVal val="#ppt_x"/>
                                          </p:val>
                                        </p:tav>
                                      </p:tavLst>
                                    </p:anim>
                                    <p:anim calcmode="lin" valueType="num">
                                      <p:cBhvr>
                                        <p:cTn id="23" dur="500" fill="hold"/>
                                        <p:tgtEl>
                                          <p:spTgt spid="86027"/>
                                        </p:tgtEl>
                                        <p:attrNameLst>
                                          <p:attrName>ppt_y</p:attrName>
                                        </p:attrNameLst>
                                      </p:cBhvr>
                                      <p:tavLst>
                                        <p:tav tm="0">
                                          <p:val>
                                            <p:strVal val="#ppt_y"/>
                                          </p:val>
                                        </p:tav>
                                        <p:tav tm="100000">
                                          <p:val>
                                            <p:strVal val="#ppt_y"/>
                                          </p:val>
                                        </p:tav>
                                      </p:tavLst>
                                    </p:anim>
                                    <p:anim calcmode="lin" valueType="num">
                                      <p:cBhvr>
                                        <p:cTn id="24" dur="500" fill="hold"/>
                                        <p:tgtEl>
                                          <p:spTgt spid="86027"/>
                                        </p:tgtEl>
                                        <p:attrNameLst>
                                          <p:attrName>ppt_h</p:attrName>
                                        </p:attrNameLst>
                                      </p:cBhvr>
                                      <p:tavLst>
                                        <p:tav tm="0">
                                          <p:val>
                                            <p:strVal val="#ppt_h/10"/>
                                          </p:val>
                                        </p:tav>
                                        <p:tav tm="50000">
                                          <p:val>
                                            <p:strVal val="#ppt_h+.01"/>
                                          </p:val>
                                        </p:tav>
                                        <p:tav tm="100000">
                                          <p:val>
                                            <p:strVal val="#ppt_h"/>
                                          </p:val>
                                        </p:tav>
                                      </p:tavLst>
                                    </p:anim>
                                    <p:anim calcmode="lin" valueType="num">
                                      <p:cBhvr>
                                        <p:cTn id="25" dur="500" fill="hold"/>
                                        <p:tgtEl>
                                          <p:spTgt spid="86027"/>
                                        </p:tgtEl>
                                        <p:attrNameLst>
                                          <p:attrName>ppt_w</p:attrName>
                                        </p:attrNameLst>
                                      </p:cBhvr>
                                      <p:tavLst>
                                        <p:tav tm="0">
                                          <p:val>
                                            <p:strVal val="#ppt_w/10"/>
                                          </p:val>
                                        </p:tav>
                                        <p:tav tm="50000">
                                          <p:val>
                                            <p:strVal val="#ppt_w+.01"/>
                                          </p:val>
                                        </p:tav>
                                        <p:tav tm="100000">
                                          <p:val>
                                            <p:strVal val="#ppt_w"/>
                                          </p:val>
                                        </p:tav>
                                      </p:tavLst>
                                    </p:anim>
                                    <p:animEffect transition="in" filter="fade">
                                      <p:cBhvr>
                                        <p:cTn id="26" dur="500" tmFilter="0,0; .5, 1; 1, 1"/>
                                        <p:tgtEl>
                                          <p:spTgt spid="86027"/>
                                        </p:tgtEl>
                                      </p:cBhvr>
                                    </p:animEffect>
                                  </p:childTnLst>
                                </p:cTn>
                              </p:par>
                            </p:childTnLst>
                          </p:cTn>
                        </p:par>
                      </p:childTnLst>
                    </p:cTn>
                  </p:par>
                  <p:par>
                    <p:cTn id="27" fill="hold" nodeType="clickPar">
                      <p:stCondLst>
                        <p:cond delay="indefinite"/>
                      </p:stCondLst>
                      <p:childTnLst>
                        <p:par>
                          <p:cTn id="28" fill="hold" nodeType="afterGroup">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86028"/>
                                        </p:tgtEl>
                                        <p:attrNameLst>
                                          <p:attrName>style.visibility</p:attrName>
                                        </p:attrNameLst>
                                      </p:cBhvr>
                                      <p:to>
                                        <p:strVal val="visible"/>
                                      </p:to>
                                    </p:set>
                                    <p:anim by="(-#ppt_w*2)" calcmode="lin" valueType="num">
                                      <p:cBhvr rctx="PPT">
                                        <p:cTn id="31" dur="250" autoRev="1" fill="hold">
                                          <p:stCondLst>
                                            <p:cond delay="0"/>
                                          </p:stCondLst>
                                        </p:cTn>
                                        <p:tgtEl>
                                          <p:spTgt spid="86028"/>
                                        </p:tgtEl>
                                        <p:attrNameLst>
                                          <p:attrName>ppt_w</p:attrName>
                                        </p:attrNameLst>
                                      </p:cBhvr>
                                    </p:anim>
                                    <p:anim by="(#ppt_w*0.50)" calcmode="lin" valueType="num">
                                      <p:cBhvr>
                                        <p:cTn id="32" dur="250" decel="50000" autoRev="1" fill="hold">
                                          <p:stCondLst>
                                            <p:cond delay="0"/>
                                          </p:stCondLst>
                                        </p:cTn>
                                        <p:tgtEl>
                                          <p:spTgt spid="86028"/>
                                        </p:tgtEl>
                                        <p:attrNameLst>
                                          <p:attrName>ppt_x</p:attrName>
                                        </p:attrNameLst>
                                      </p:cBhvr>
                                    </p:anim>
                                    <p:anim from="(-#ppt_h/2)" to="(#ppt_y)" calcmode="lin" valueType="num">
                                      <p:cBhvr>
                                        <p:cTn id="33" dur="500" fill="hold">
                                          <p:stCondLst>
                                            <p:cond delay="0"/>
                                          </p:stCondLst>
                                        </p:cTn>
                                        <p:tgtEl>
                                          <p:spTgt spid="86028"/>
                                        </p:tgtEl>
                                        <p:attrNameLst>
                                          <p:attrName>ppt_y</p:attrName>
                                        </p:attrNameLst>
                                      </p:cBhvr>
                                    </p:anim>
                                    <p:animRot by="21600000">
                                      <p:cBhvr>
                                        <p:cTn id="34" dur="500" fill="hold">
                                          <p:stCondLst>
                                            <p:cond delay="0"/>
                                          </p:stCondLst>
                                        </p:cTn>
                                        <p:tgtEl>
                                          <p:spTgt spid="8602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5" grpId="0"/>
      <p:bldP spid="86026" grpId="0"/>
      <p:bldP spid="86027" grpId="0"/>
      <p:bldP spid="8602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711" name="Group 207"/>
          <p:cNvGraphicFramePr>
            <a:graphicFrameLocks noGrp="1"/>
          </p:cNvGraphicFramePr>
          <p:nvPr>
            <p:custDataLst>
              <p:tags r:id="rId1"/>
            </p:custDataLst>
          </p:nvPr>
        </p:nvGraphicFramePr>
        <p:xfrm>
          <a:off x="246380" y="466937"/>
          <a:ext cx="7924800" cy="5922859"/>
        </p:xfrm>
        <a:graphic>
          <a:graphicData uri="http://schemas.openxmlformats.org/drawingml/2006/table">
            <a:tbl>
              <a:tblPr/>
              <a:tblGrid>
                <a:gridCol w="1600200"/>
                <a:gridCol w="1939925"/>
                <a:gridCol w="1946275"/>
                <a:gridCol w="2438400"/>
              </a:tblGrid>
              <a:tr h="1374140">
                <a:tc gridSpan="2">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en-US" altLang="zh-CN" sz="3700" b="1" i="0" u="none" strike="noStrike" cap="none" normalizeH="0" baseline="0" smtClean="0">
                          <a:ln>
                            <a:noFill/>
                          </a:ln>
                          <a:solidFill>
                            <a:schemeClr val="accent2"/>
                          </a:solidFill>
                          <a:effectLst/>
                          <a:latin typeface="Calibri" pitchFamily="34" charset="0"/>
                          <a:ea typeface="宋体" pitchFamily="2" charset="-122"/>
                        </a:rPr>
                        <a:t>                 </a:t>
                      </a:r>
                      <a:r>
                        <a:rPr kumimoji="0" lang="zh-CN" altLang="en-US" sz="3700" b="1" i="0" u="none" strike="noStrike" cap="none" normalizeH="0" baseline="0" smtClean="0">
                          <a:ln>
                            <a:noFill/>
                          </a:ln>
                          <a:solidFill>
                            <a:schemeClr val="accent2"/>
                          </a:solidFill>
                          <a:effectLst/>
                          <a:latin typeface="Calibri" pitchFamily="34" charset="0"/>
                          <a:ea typeface="宋体" pitchFamily="2" charset="-122"/>
                        </a:rPr>
                        <a:t>汽化方式</a:t>
                      </a:r>
                    </a:p>
                    <a:p>
                      <a:pPr marL="0" marR="0" lvl="0" indent="0" algn="l" defTabSz="914400" rtl="0" eaLnBrk="1" fontAlgn="ctr" latinLnBrk="0" hangingPunct="1">
                        <a:lnSpc>
                          <a:spcPct val="100000"/>
                        </a:lnSpc>
                        <a:spcBef>
                          <a:spcPct val="20000"/>
                        </a:spcBef>
                        <a:spcAft>
                          <a:spcPct val="0"/>
                        </a:spcAft>
                        <a:buClrTx/>
                        <a:buSzTx/>
                        <a:buFont typeface="Arial" pitchFamily="34" charset="0"/>
                        <a:buNone/>
                      </a:pPr>
                      <a:r>
                        <a:rPr kumimoji="0" lang="zh-CN" altLang="en-US" sz="3700" b="1" i="0" u="none" strike="noStrike" cap="none" normalizeH="0" baseline="0" smtClean="0">
                          <a:ln>
                            <a:noFill/>
                          </a:ln>
                          <a:solidFill>
                            <a:schemeClr val="accent2"/>
                          </a:solidFill>
                          <a:effectLst/>
                          <a:latin typeface="Calibri" pitchFamily="34" charset="0"/>
                          <a:ea typeface="宋体" pitchFamily="2" charset="-122"/>
                        </a:rPr>
                        <a:t>异同点</a:t>
                      </a:r>
                    </a:p>
                  </a:txBody>
                  <a:tcPr marT="60961" marB="6096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w="12700" cap="flat" cmpd="sng" algn="ctr">
                      <a:solidFill>
                        <a:schemeClr val="tx1"/>
                      </a:solidFill>
                      <a:prstDash val="solid"/>
                      <a:miter lim="800000"/>
                      <a:headEnd type="none" w="med" len="med"/>
                      <a:tailEnd type="none" w="med" len="med"/>
                    </a:lnTlToBr>
                    <a:lnBlToTr>
                      <a:noFill/>
                    </a:lnBlToTr>
                    <a:noFill/>
                  </a:tcPr>
                </a:tc>
                <a:tc hMerge="1">
                  <a:txBody>
                    <a:bodyPr/>
                    <a:lstStyle/>
                    <a:p>
                      <a:endParaRPr/>
                    </a:p>
                  </a:txBody>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zh-CN" altLang="en-US" sz="4300" b="1" i="0" u="none" strike="noStrike" cap="none" normalizeH="0" baseline="0" smtClean="0">
                          <a:ln>
                            <a:noFill/>
                          </a:ln>
                          <a:solidFill>
                            <a:schemeClr val="accent2"/>
                          </a:solidFill>
                          <a:effectLst/>
                          <a:latin typeface="Calibri" pitchFamily="34" charset="0"/>
                          <a:ea typeface="宋体" pitchFamily="2" charset="-122"/>
                        </a:rPr>
                        <a:t>蒸发</a:t>
                      </a:r>
                    </a:p>
                  </a:txBody>
                  <a:tcPr marT="60961" marB="6096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zh-CN" altLang="en-US" sz="4300" b="1" i="0" u="none" strike="noStrike" cap="none" normalizeH="0" baseline="0" smtClean="0">
                          <a:ln>
                            <a:noFill/>
                          </a:ln>
                          <a:solidFill>
                            <a:schemeClr val="accent2"/>
                          </a:solidFill>
                          <a:effectLst/>
                          <a:latin typeface="Calibri" pitchFamily="34" charset="0"/>
                          <a:ea typeface="宋体" pitchFamily="2" charset="-122"/>
                        </a:rPr>
                        <a:t>沸腾</a:t>
                      </a:r>
                    </a:p>
                  </a:txBody>
                  <a:tcPr marT="60961" marB="6096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267884">
                <a:tc gridSpan="2">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zh-CN" altLang="en-US" sz="4300" b="1" i="0" u="none" strike="noStrike" cap="none" normalizeH="0" baseline="0" smtClean="0">
                          <a:ln>
                            <a:noFill/>
                          </a:ln>
                          <a:solidFill>
                            <a:schemeClr val="accent2"/>
                          </a:solidFill>
                          <a:effectLst/>
                          <a:latin typeface="Calibri" pitchFamily="34" charset="0"/>
                          <a:ea typeface="宋体" pitchFamily="2" charset="-122"/>
                        </a:rPr>
                        <a:t>相同点</a:t>
                      </a:r>
                    </a:p>
                  </a:txBody>
                  <a:tcPr marT="60961" marB="6096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a:p>
                  </a:txBody>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endParaRPr kumimoji="0" lang="zh-CN" altLang="en-US" sz="3700" b="1" i="0" u="none" strike="noStrike" cap="none" normalizeH="0" baseline="0" smtClean="0">
                        <a:ln>
                          <a:noFill/>
                        </a:ln>
                        <a:solidFill>
                          <a:srgbClr val="FF00FF"/>
                        </a:solidFill>
                        <a:effectLst/>
                        <a:latin typeface="Calibri" pitchFamily="34" charset="0"/>
                        <a:ea typeface="宋体" pitchFamily="2" charset="-122"/>
                      </a:endParaRPr>
                    </a:p>
                  </a:txBody>
                  <a:tcPr marT="60961" marB="6096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endParaRPr kumimoji="0" lang="zh-CN" altLang="en-US" sz="3700" b="1" i="0" u="none" strike="noStrike" cap="none" normalizeH="0" baseline="0" smtClean="0">
                        <a:ln>
                          <a:noFill/>
                        </a:ln>
                        <a:solidFill>
                          <a:srgbClr val="FF00FF"/>
                        </a:solidFill>
                        <a:effectLst/>
                        <a:latin typeface="Calibri" pitchFamily="34" charset="0"/>
                        <a:ea typeface="宋体" pitchFamily="2" charset="-122"/>
                      </a:endParaRPr>
                    </a:p>
                  </a:txBody>
                  <a:tcPr marT="60961" marB="6096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117600">
                <a:tc rowSpan="3">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endParaRPr kumimoji="0" lang="en-US" altLang="zh-CN" sz="3700" b="1" i="0" u="none" strike="noStrike" cap="none" normalizeH="0" baseline="0" smtClean="0">
                        <a:ln>
                          <a:noFill/>
                        </a:ln>
                        <a:solidFill>
                          <a:schemeClr val="accent2"/>
                        </a:solidFill>
                        <a:effectLst/>
                        <a:latin typeface="Calibri" pitchFamily="34" charset="0"/>
                        <a:ea typeface="宋体" pitchFamily="2" charset="-122"/>
                      </a:endParaRPr>
                    </a:p>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zh-CN" altLang="en-US" sz="4300" b="1" i="0" u="none" strike="noStrike" cap="none" normalizeH="0" baseline="0" smtClean="0">
                          <a:ln>
                            <a:noFill/>
                          </a:ln>
                          <a:solidFill>
                            <a:schemeClr val="accent2"/>
                          </a:solidFill>
                          <a:effectLst/>
                          <a:latin typeface="Calibri" pitchFamily="34" charset="0"/>
                          <a:ea typeface="宋体" pitchFamily="2" charset="-122"/>
                        </a:rPr>
                        <a:t>不</a:t>
                      </a:r>
                    </a:p>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zh-CN" altLang="en-US" sz="4300" b="1" i="0" u="none" strike="noStrike" cap="none" normalizeH="0" baseline="0" smtClean="0">
                          <a:ln>
                            <a:noFill/>
                          </a:ln>
                          <a:solidFill>
                            <a:schemeClr val="accent2"/>
                          </a:solidFill>
                          <a:effectLst/>
                          <a:latin typeface="Calibri" pitchFamily="34" charset="0"/>
                          <a:ea typeface="宋体" pitchFamily="2" charset="-122"/>
                        </a:rPr>
                        <a:t>同</a:t>
                      </a:r>
                    </a:p>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zh-CN" altLang="en-US" sz="4300" b="1" i="0" u="none" strike="noStrike" cap="none" normalizeH="0" baseline="0" smtClean="0">
                          <a:ln>
                            <a:noFill/>
                          </a:ln>
                          <a:solidFill>
                            <a:schemeClr val="accent2"/>
                          </a:solidFill>
                          <a:effectLst/>
                          <a:latin typeface="Calibri" pitchFamily="34" charset="0"/>
                          <a:ea typeface="宋体" pitchFamily="2" charset="-122"/>
                        </a:rPr>
                        <a:t>点</a:t>
                      </a:r>
                    </a:p>
                  </a:txBody>
                  <a:tcPr marT="60961" marB="6096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zh-CN" altLang="en-US" sz="4300" b="1" i="0" u="none" strike="noStrike" cap="none" normalizeH="0" baseline="0" smtClean="0">
                          <a:ln>
                            <a:noFill/>
                          </a:ln>
                          <a:solidFill>
                            <a:schemeClr val="accent2"/>
                          </a:solidFill>
                          <a:effectLst/>
                          <a:latin typeface="Calibri" pitchFamily="34" charset="0"/>
                          <a:ea typeface="宋体" pitchFamily="2" charset="-122"/>
                        </a:rPr>
                        <a:t>发生部位</a:t>
                      </a:r>
                    </a:p>
                  </a:txBody>
                  <a:tcPr marT="60961" marB="6096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endParaRPr kumimoji="0" lang="zh-CN" altLang="en-US" sz="3700" b="1" i="0" u="none" strike="noStrike" cap="none" normalizeH="0" baseline="0" smtClean="0">
                        <a:ln>
                          <a:noFill/>
                        </a:ln>
                        <a:solidFill>
                          <a:srgbClr val="FF00FF"/>
                        </a:solidFill>
                        <a:effectLst/>
                        <a:latin typeface="Calibri" pitchFamily="34" charset="0"/>
                        <a:ea typeface="宋体" pitchFamily="2" charset="-122"/>
                      </a:endParaRPr>
                    </a:p>
                  </a:txBody>
                  <a:tcPr marT="60961" marB="6096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endParaRPr kumimoji="0" lang="zh-CN" altLang="en-US" sz="3700" b="1" i="0" u="none" strike="noStrike" cap="none" normalizeH="0" baseline="0" smtClean="0">
                        <a:ln>
                          <a:noFill/>
                        </a:ln>
                        <a:solidFill>
                          <a:srgbClr val="FF00FF"/>
                        </a:solidFill>
                        <a:effectLst/>
                        <a:latin typeface="Calibri" pitchFamily="34" charset="0"/>
                        <a:ea typeface="宋体" pitchFamily="2" charset="-122"/>
                      </a:endParaRPr>
                    </a:p>
                  </a:txBody>
                  <a:tcPr marT="60961" marB="6096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178984">
                <a:tc vMerge="1">
                  <a:txBody>
                    <a:bodyPr/>
                    <a:lstStyle/>
                    <a:p>
                      <a:endParaRPr/>
                    </a:p>
                  </a:txBody>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zh-CN" altLang="en-US" sz="4300" b="1" i="0" u="none" strike="noStrike" cap="none" normalizeH="0" baseline="0" smtClean="0">
                          <a:ln>
                            <a:noFill/>
                          </a:ln>
                          <a:solidFill>
                            <a:schemeClr val="accent2"/>
                          </a:solidFill>
                          <a:effectLst/>
                          <a:latin typeface="Calibri" pitchFamily="34" charset="0"/>
                          <a:ea typeface="宋体" pitchFamily="2" charset="-122"/>
                        </a:rPr>
                        <a:t>温度条件</a:t>
                      </a:r>
                    </a:p>
                  </a:txBody>
                  <a:tcPr marT="60961" marB="6096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endParaRPr kumimoji="0" lang="zh-CN" altLang="en-US" sz="3700" b="1" i="0" u="none" strike="noStrike" cap="none" normalizeH="0" baseline="0" smtClean="0">
                        <a:ln>
                          <a:noFill/>
                        </a:ln>
                        <a:solidFill>
                          <a:srgbClr val="FF00FF"/>
                        </a:solidFill>
                        <a:effectLst/>
                        <a:latin typeface="Calibri" pitchFamily="34" charset="0"/>
                        <a:ea typeface="宋体" pitchFamily="2" charset="-122"/>
                      </a:endParaRPr>
                    </a:p>
                  </a:txBody>
                  <a:tcPr marT="60961" marB="6096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endParaRPr kumimoji="0" lang="zh-CN" altLang="en-US" sz="3700" b="1" i="0" u="none" strike="noStrike" cap="none" normalizeH="0" baseline="0" smtClean="0">
                        <a:ln>
                          <a:noFill/>
                        </a:ln>
                        <a:solidFill>
                          <a:srgbClr val="FF00FF"/>
                        </a:solidFill>
                        <a:effectLst/>
                        <a:latin typeface="Calibri" pitchFamily="34" charset="0"/>
                        <a:ea typeface="宋体" pitchFamily="2" charset="-122"/>
                      </a:endParaRPr>
                    </a:p>
                  </a:txBody>
                  <a:tcPr marT="60961" marB="6096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984251">
                <a:tc vMerge="1">
                  <a:txBody>
                    <a:bodyPr/>
                    <a:lstStyle/>
                    <a:p>
                      <a:endParaRPr/>
                    </a:p>
                  </a:txBody>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r>
                        <a:rPr kumimoji="0" lang="zh-CN" altLang="en-US" sz="4300" b="1" i="0" u="none" strike="noStrike" cap="none" normalizeH="0" baseline="0" smtClean="0">
                          <a:ln>
                            <a:noFill/>
                          </a:ln>
                          <a:solidFill>
                            <a:schemeClr val="accent2"/>
                          </a:solidFill>
                          <a:effectLst/>
                          <a:latin typeface="Calibri" pitchFamily="34" charset="0"/>
                          <a:ea typeface="宋体" pitchFamily="2" charset="-122"/>
                        </a:rPr>
                        <a:t>剧烈程度</a:t>
                      </a:r>
                    </a:p>
                  </a:txBody>
                  <a:tcPr marT="60961" marB="6096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endParaRPr kumimoji="0" lang="zh-CN" altLang="en-US" sz="3700" b="1" i="0" u="none" strike="noStrike" cap="none" normalizeH="0" baseline="0" smtClean="0">
                        <a:ln>
                          <a:noFill/>
                        </a:ln>
                        <a:solidFill>
                          <a:srgbClr val="FF00FF"/>
                        </a:solidFill>
                        <a:effectLst/>
                        <a:latin typeface="Calibri" pitchFamily="34" charset="0"/>
                        <a:ea typeface="宋体" pitchFamily="2" charset="-122"/>
                      </a:endParaRPr>
                    </a:p>
                  </a:txBody>
                  <a:tcPr marT="60961" marB="6096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 typeface="Arial" pitchFamily="34" charset="0"/>
                        <a:buNone/>
                      </a:pPr>
                      <a:endParaRPr kumimoji="0" lang="zh-CN" altLang="en-US" sz="3700" b="1" i="0" u="none" strike="noStrike" cap="none" normalizeH="0" baseline="0" smtClean="0">
                        <a:ln>
                          <a:noFill/>
                        </a:ln>
                        <a:solidFill>
                          <a:srgbClr val="FF00FF"/>
                        </a:solidFill>
                        <a:effectLst/>
                        <a:latin typeface="Calibri" pitchFamily="34" charset="0"/>
                        <a:ea typeface="宋体" pitchFamily="2" charset="-122"/>
                      </a:endParaRPr>
                    </a:p>
                  </a:txBody>
                  <a:tcPr marT="60961" marB="6096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2" name="TextBox 1"/>
          <p:cNvSpPr txBox="1">
            <a:spLocks noChangeArrowheads="1"/>
          </p:cNvSpPr>
          <p:nvPr/>
        </p:nvSpPr>
        <p:spPr bwMode="auto">
          <a:xfrm>
            <a:off x="3833814" y="1905001"/>
            <a:ext cx="1800225" cy="1039284"/>
          </a:xfrm>
          <a:prstGeom prst="rect">
            <a:avLst/>
          </a:prstGeom>
          <a:noFill/>
          <a:ln w="9525">
            <a:noFill/>
            <a:miter lim="800000"/>
          </a:ln>
        </p:spPr>
        <p:txBody>
          <a:bodyPr>
            <a:spAutoFit/>
          </a:bodyPr>
          <a:lstStyle/>
          <a:p>
            <a:pPr algn="ctr" fontAlgn="ctr">
              <a:spcBef>
                <a:spcPct val="20000"/>
              </a:spcBef>
            </a:pPr>
            <a:r>
              <a:rPr kumimoji="1" lang="zh-CN" altLang="en-US" sz="2800" b="1">
                <a:solidFill>
                  <a:srgbClr val="FF00FF"/>
                </a:solidFill>
                <a:latin typeface="Times New Roman" pitchFamily="18" charset="0"/>
              </a:rPr>
              <a:t>吸热</a:t>
            </a:r>
            <a:endParaRPr kumimoji="1" lang="en-US" altLang="zh-CN" sz="2800" b="1">
              <a:solidFill>
                <a:srgbClr val="FF00FF"/>
              </a:solidFill>
              <a:latin typeface="Times New Roman" pitchFamily="18" charset="0"/>
            </a:endParaRPr>
          </a:p>
          <a:p>
            <a:pPr algn="ctr" fontAlgn="ctr">
              <a:spcBef>
                <a:spcPct val="20000"/>
              </a:spcBef>
            </a:pPr>
            <a:r>
              <a:rPr kumimoji="1" lang="zh-CN" altLang="en-US" sz="2800" b="1">
                <a:solidFill>
                  <a:srgbClr val="FF00FF"/>
                </a:solidFill>
                <a:latin typeface="Times New Roman" pitchFamily="18" charset="0"/>
              </a:rPr>
              <a:t>属于汽化</a:t>
            </a:r>
          </a:p>
        </p:txBody>
      </p:sp>
      <p:sp>
        <p:nvSpPr>
          <p:cNvPr id="3" name="TextBox 2"/>
          <p:cNvSpPr txBox="1">
            <a:spLocks noChangeArrowheads="1"/>
          </p:cNvSpPr>
          <p:nvPr/>
        </p:nvSpPr>
        <p:spPr bwMode="auto">
          <a:xfrm>
            <a:off x="3890645" y="3387514"/>
            <a:ext cx="1944688" cy="524933"/>
          </a:xfrm>
          <a:prstGeom prst="rect">
            <a:avLst/>
          </a:prstGeom>
          <a:noFill/>
          <a:ln w="9525">
            <a:noFill/>
            <a:miter lim="800000"/>
          </a:ln>
        </p:spPr>
        <p:txBody>
          <a:bodyPr>
            <a:spAutoFit/>
          </a:bodyPr>
          <a:lstStyle/>
          <a:p>
            <a:pPr algn="ctr" fontAlgn="ctr">
              <a:spcBef>
                <a:spcPct val="20000"/>
              </a:spcBef>
            </a:pPr>
            <a:r>
              <a:rPr kumimoji="1" lang="zh-CN" altLang="en-US" sz="2800" b="1">
                <a:solidFill>
                  <a:srgbClr val="FF00FF"/>
                </a:solidFill>
                <a:latin typeface="Times New Roman" pitchFamily="18" charset="0"/>
              </a:rPr>
              <a:t>液体表面</a:t>
            </a:r>
          </a:p>
        </p:txBody>
      </p:sp>
      <p:sp>
        <p:nvSpPr>
          <p:cNvPr id="4" name="TextBox 3"/>
          <p:cNvSpPr txBox="1">
            <a:spLocks noChangeArrowheads="1"/>
          </p:cNvSpPr>
          <p:nvPr/>
        </p:nvSpPr>
        <p:spPr bwMode="auto">
          <a:xfrm>
            <a:off x="5835651" y="3053927"/>
            <a:ext cx="2192655" cy="1040285"/>
          </a:xfrm>
          <a:prstGeom prst="rect">
            <a:avLst/>
          </a:prstGeom>
          <a:noFill/>
          <a:ln w="9525">
            <a:noFill/>
            <a:miter lim="800000"/>
          </a:ln>
        </p:spPr>
        <p:txBody>
          <a:bodyPr wrap="square">
            <a:spAutoFit/>
          </a:bodyPr>
          <a:lstStyle/>
          <a:p>
            <a:pPr algn="ctr" fontAlgn="ctr">
              <a:spcBef>
                <a:spcPct val="20000"/>
              </a:spcBef>
            </a:pPr>
            <a:r>
              <a:rPr kumimoji="1" lang="zh-CN" altLang="en-US" sz="2800" b="1">
                <a:solidFill>
                  <a:srgbClr val="FF00FF"/>
                </a:solidFill>
                <a:latin typeface="Times New Roman" pitchFamily="18" charset="0"/>
              </a:rPr>
              <a:t>液体表面</a:t>
            </a:r>
            <a:endParaRPr kumimoji="1" lang="en-US" altLang="zh-CN" sz="2800" b="1">
              <a:solidFill>
                <a:srgbClr val="FF00FF"/>
              </a:solidFill>
              <a:latin typeface="Times New Roman" pitchFamily="18" charset="0"/>
            </a:endParaRPr>
          </a:p>
          <a:p>
            <a:pPr algn="ctr" fontAlgn="ctr">
              <a:spcBef>
                <a:spcPct val="20000"/>
              </a:spcBef>
            </a:pPr>
            <a:r>
              <a:rPr kumimoji="1" lang="zh-CN" altLang="en-US" sz="2800" b="1">
                <a:solidFill>
                  <a:srgbClr val="FF00FF"/>
                </a:solidFill>
                <a:latin typeface="Times New Roman" pitchFamily="18" charset="0"/>
              </a:rPr>
              <a:t>和内部</a:t>
            </a:r>
          </a:p>
        </p:txBody>
      </p:sp>
      <p:sp>
        <p:nvSpPr>
          <p:cNvPr id="5" name="TextBox 4"/>
          <p:cNvSpPr txBox="1">
            <a:spLocks noChangeArrowheads="1"/>
          </p:cNvSpPr>
          <p:nvPr/>
        </p:nvSpPr>
        <p:spPr bwMode="auto">
          <a:xfrm>
            <a:off x="3672206" y="4426798"/>
            <a:ext cx="2124075" cy="524933"/>
          </a:xfrm>
          <a:prstGeom prst="rect">
            <a:avLst/>
          </a:prstGeom>
          <a:noFill/>
          <a:ln w="9525">
            <a:noFill/>
            <a:miter lim="800000"/>
          </a:ln>
        </p:spPr>
        <p:txBody>
          <a:bodyPr>
            <a:spAutoFit/>
          </a:bodyPr>
          <a:lstStyle/>
          <a:p>
            <a:pPr algn="ctr" fontAlgn="ctr">
              <a:spcBef>
                <a:spcPct val="20000"/>
              </a:spcBef>
            </a:pPr>
            <a:r>
              <a:rPr kumimoji="1" lang="zh-CN" altLang="en-US" sz="2800" b="1">
                <a:solidFill>
                  <a:srgbClr val="FF00FF"/>
                </a:solidFill>
                <a:latin typeface="Times New Roman" pitchFamily="18" charset="0"/>
              </a:rPr>
              <a:t>任何温度下</a:t>
            </a:r>
          </a:p>
        </p:txBody>
      </p:sp>
      <p:sp>
        <p:nvSpPr>
          <p:cNvPr id="41" name="TextBox 40"/>
          <p:cNvSpPr txBox="1">
            <a:spLocks noChangeArrowheads="1"/>
          </p:cNvSpPr>
          <p:nvPr/>
        </p:nvSpPr>
        <p:spPr bwMode="auto">
          <a:xfrm>
            <a:off x="5869941" y="4427220"/>
            <a:ext cx="2124075" cy="524933"/>
          </a:xfrm>
          <a:prstGeom prst="rect">
            <a:avLst/>
          </a:prstGeom>
          <a:noFill/>
          <a:ln w="9525">
            <a:noFill/>
            <a:miter lim="800000"/>
          </a:ln>
        </p:spPr>
        <p:txBody>
          <a:bodyPr>
            <a:spAutoFit/>
          </a:bodyPr>
          <a:lstStyle/>
          <a:p>
            <a:pPr algn="ctr" fontAlgn="ctr">
              <a:spcBef>
                <a:spcPct val="20000"/>
              </a:spcBef>
            </a:pPr>
            <a:r>
              <a:rPr kumimoji="1" lang="zh-CN" altLang="en-US" sz="2800" b="1">
                <a:solidFill>
                  <a:srgbClr val="FF00FF"/>
                </a:solidFill>
                <a:latin typeface="Times New Roman" pitchFamily="18" charset="0"/>
              </a:rPr>
              <a:t>一定温度下</a:t>
            </a:r>
          </a:p>
        </p:txBody>
      </p:sp>
      <p:sp>
        <p:nvSpPr>
          <p:cNvPr id="42" name="TextBox 41"/>
          <p:cNvSpPr txBox="1">
            <a:spLocks noChangeArrowheads="1"/>
          </p:cNvSpPr>
          <p:nvPr/>
        </p:nvSpPr>
        <p:spPr bwMode="auto">
          <a:xfrm>
            <a:off x="4230053" y="5606205"/>
            <a:ext cx="1008062" cy="520700"/>
          </a:xfrm>
          <a:prstGeom prst="rect">
            <a:avLst/>
          </a:prstGeom>
          <a:noFill/>
          <a:ln w="9525">
            <a:noFill/>
            <a:miter lim="800000"/>
          </a:ln>
        </p:spPr>
        <p:txBody>
          <a:bodyPr>
            <a:spAutoFit/>
          </a:bodyPr>
          <a:lstStyle/>
          <a:p>
            <a:pPr algn="ctr" fontAlgn="ctr">
              <a:spcBef>
                <a:spcPct val="20000"/>
              </a:spcBef>
            </a:pPr>
            <a:r>
              <a:rPr kumimoji="1" lang="zh-CN" altLang="en-US" sz="2800" b="1">
                <a:solidFill>
                  <a:srgbClr val="FF00FF"/>
                </a:solidFill>
                <a:latin typeface="Times New Roman" pitchFamily="18" charset="0"/>
              </a:rPr>
              <a:t>缓慢</a:t>
            </a:r>
          </a:p>
        </p:txBody>
      </p:sp>
      <p:sp>
        <p:nvSpPr>
          <p:cNvPr id="43" name="TextBox 42"/>
          <p:cNvSpPr txBox="1">
            <a:spLocks noChangeArrowheads="1"/>
          </p:cNvSpPr>
          <p:nvPr/>
        </p:nvSpPr>
        <p:spPr bwMode="auto">
          <a:xfrm>
            <a:off x="6512878" y="5669705"/>
            <a:ext cx="1009650" cy="520700"/>
          </a:xfrm>
          <a:prstGeom prst="rect">
            <a:avLst/>
          </a:prstGeom>
          <a:noFill/>
          <a:ln w="9525">
            <a:noFill/>
            <a:miter lim="800000"/>
          </a:ln>
        </p:spPr>
        <p:txBody>
          <a:bodyPr>
            <a:spAutoFit/>
          </a:bodyPr>
          <a:lstStyle/>
          <a:p>
            <a:pPr algn="ctr" fontAlgn="ctr">
              <a:spcBef>
                <a:spcPct val="20000"/>
              </a:spcBef>
            </a:pPr>
            <a:r>
              <a:rPr kumimoji="1" lang="zh-CN" altLang="en-US" sz="2800" b="1">
                <a:solidFill>
                  <a:srgbClr val="FF00FF"/>
                </a:solidFill>
                <a:latin typeface="Times New Roman" pitchFamily="18" charset="0"/>
              </a:rPr>
              <a:t>剧烈</a:t>
            </a:r>
          </a:p>
        </p:txBody>
      </p:sp>
      <p:sp>
        <p:nvSpPr>
          <p:cNvPr id="46" name="TextBox 45"/>
          <p:cNvSpPr txBox="1">
            <a:spLocks noChangeArrowheads="1"/>
          </p:cNvSpPr>
          <p:nvPr/>
        </p:nvSpPr>
        <p:spPr bwMode="auto">
          <a:xfrm>
            <a:off x="5962016" y="1904577"/>
            <a:ext cx="1800225" cy="1039283"/>
          </a:xfrm>
          <a:prstGeom prst="rect">
            <a:avLst/>
          </a:prstGeom>
          <a:noFill/>
          <a:ln w="9525">
            <a:noFill/>
            <a:miter lim="800000"/>
          </a:ln>
        </p:spPr>
        <p:txBody>
          <a:bodyPr>
            <a:spAutoFit/>
          </a:bodyPr>
          <a:lstStyle/>
          <a:p>
            <a:pPr algn="ctr" fontAlgn="ctr">
              <a:spcBef>
                <a:spcPct val="20000"/>
              </a:spcBef>
            </a:pPr>
            <a:r>
              <a:rPr kumimoji="1" lang="zh-CN" altLang="en-US" sz="2800" b="1">
                <a:solidFill>
                  <a:srgbClr val="FF00FF"/>
                </a:solidFill>
                <a:latin typeface="Times New Roman" pitchFamily="18" charset="0"/>
              </a:rPr>
              <a:t>吸热</a:t>
            </a:r>
            <a:endParaRPr kumimoji="1" lang="en-US" altLang="zh-CN" sz="2800" b="1">
              <a:solidFill>
                <a:srgbClr val="FF00FF"/>
              </a:solidFill>
              <a:latin typeface="Times New Roman" pitchFamily="18" charset="0"/>
            </a:endParaRPr>
          </a:p>
          <a:p>
            <a:pPr algn="ctr" fontAlgn="ctr">
              <a:spcBef>
                <a:spcPct val="20000"/>
              </a:spcBef>
            </a:pPr>
            <a:r>
              <a:rPr kumimoji="1" lang="zh-CN" altLang="en-US" sz="2800" b="1">
                <a:solidFill>
                  <a:srgbClr val="FF00FF"/>
                </a:solidFill>
                <a:latin typeface="Times New Roman" pitchFamily="18" charset="0"/>
              </a:rPr>
              <a:t>属于汽化</a:t>
            </a:r>
          </a:p>
        </p:txBody>
      </p:sp>
      <p:sp>
        <p:nvSpPr>
          <p:cNvPr id="55338" name="灯片编号占位符 7"/>
          <p:cNvSpPr txBox="1">
            <a:spLocks noGrp="1"/>
          </p:cNvSpPr>
          <p:nvPr/>
        </p:nvSpPr>
        <p:spPr bwMode="auto">
          <a:xfrm>
            <a:off x="5979795" y="5670127"/>
            <a:ext cx="1905000" cy="457200"/>
          </a:xfrm>
          <a:prstGeom prst="rect">
            <a:avLst/>
          </a:prstGeom>
          <a:noFill/>
          <a:ln w="9525">
            <a:noFill/>
            <a:miter lim="800000"/>
          </a:ln>
          <a:effectLst/>
        </p:spPr>
        <p:txBody>
          <a:bodyPr/>
          <a:lstStyle/>
          <a:p>
            <a:pPr algn="r"/>
            <a:fld id="{AE501398-9B70-434C-AD9F-A848C189C946}" type="slidenum">
              <a:rPr kumimoji="1" lang="en-US" altLang="zh-CN" sz="1400">
                <a:latin typeface="Times New Roman" pitchFamily="18" charset="0"/>
              </a:rPr>
              <a:t>16</a:t>
            </a:fld>
            <a:endParaRPr kumimoji="1" lang="en-US" altLang="zh-CN" sz="1400">
              <a:latin typeface="Times New Roman" pitchFamily="18" charset="0"/>
            </a:endParaRPr>
          </a:p>
        </p:txBody>
      </p:sp>
    </p:spTree>
    <p:extLst>
      <p:ext uri="{BB962C8B-B14F-4D97-AF65-F5344CB8AC3E}">
        <p14:creationId xmlns:p14="http://schemas.microsoft.com/office/powerpoint/2010/main" val="739607753"/>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after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41" grpId="0"/>
      <p:bldP spid="42" grpId="0"/>
      <p:bldP spid="43" grpId="0"/>
      <p:bldP spid="4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D0D33365-6032-4876-BF3F-15A03C46848E}" type="slidenum">
              <a:rPr kumimoji="1" lang="en-US" altLang="zh-CN" sz="1400">
                <a:latin typeface="Times New Roman" pitchFamily="18" charset="0"/>
              </a:rPr>
              <a:t>17</a:t>
            </a:fld>
            <a:endParaRPr kumimoji="1" lang="en-US" altLang="zh-CN" sz="1400">
              <a:latin typeface="Times New Roman" pitchFamily="18" charset="0"/>
            </a:endParaRPr>
          </a:p>
        </p:txBody>
      </p:sp>
      <p:sp>
        <p:nvSpPr>
          <p:cNvPr id="57347" name="Text Box 3"/>
          <p:cNvSpPr txBox="1">
            <a:spLocks noChangeArrowheads="1"/>
          </p:cNvSpPr>
          <p:nvPr/>
        </p:nvSpPr>
        <p:spPr bwMode="auto">
          <a:xfrm>
            <a:off x="396217" y="489775"/>
            <a:ext cx="2365375" cy="706967"/>
          </a:xfrm>
          <a:prstGeom prst="rect">
            <a:avLst/>
          </a:prstGeom>
          <a:noFill/>
          <a:ln w="9525">
            <a:noFill/>
            <a:miter lim="800000"/>
          </a:ln>
          <a:effectLst/>
        </p:spPr>
        <p:txBody>
          <a:bodyPr>
            <a:spAutoFit/>
          </a:bodyPr>
          <a:lstStyle/>
          <a:p>
            <a:pPr>
              <a:spcBef>
                <a:spcPct val="50000"/>
              </a:spcBef>
            </a:pPr>
            <a:r>
              <a:rPr lang="zh-CN" altLang="en-US" sz="4000" b="1">
                <a:solidFill>
                  <a:srgbClr val="FF0066"/>
                </a:solidFill>
                <a:ea typeface="黑体" pitchFamily="2" charset="-122"/>
              </a:rPr>
              <a:t>基础巩固</a:t>
            </a:r>
            <a:endParaRPr lang="en-US" altLang="zh-CN" sz="4000" b="1">
              <a:solidFill>
                <a:srgbClr val="FF0066"/>
              </a:solidFill>
              <a:ea typeface="黑体" pitchFamily="2" charset="-122"/>
            </a:endParaRPr>
          </a:p>
        </p:txBody>
      </p:sp>
      <p:sp>
        <p:nvSpPr>
          <p:cNvPr id="57348" name="Rectangle 4"/>
          <p:cNvSpPr>
            <a:spLocks noChangeArrowheads="1"/>
          </p:cNvSpPr>
          <p:nvPr/>
        </p:nvSpPr>
        <p:spPr bwMode="auto">
          <a:xfrm>
            <a:off x="609283" y="1408853"/>
            <a:ext cx="7924800" cy="2308324"/>
          </a:xfrm>
          <a:prstGeom prst="rect">
            <a:avLst/>
          </a:prstGeom>
          <a:noFill/>
          <a:ln w="9525">
            <a:noFill/>
            <a:miter lim="800000"/>
          </a:ln>
          <a:effectLst/>
        </p:spPr>
        <p:txBody>
          <a:bodyPr>
            <a:spAutoFit/>
          </a:bodyPr>
          <a:lstStyle/>
          <a:p>
            <a:r>
              <a:rPr lang="en-US" altLang="zh-CN" sz="3600" b="1"/>
              <a:t>1</a:t>
            </a:r>
            <a:r>
              <a:rPr lang="zh-CN" altLang="en-US" sz="3600" b="1"/>
              <a:t>、把烧红的铁棒放入冷水中，会听到“吱吱”响声并且看到水面冒出“白气”。在此过程中，水先后发生的物态变化是</a:t>
            </a:r>
            <a:r>
              <a:rPr lang="zh-CN" altLang="en-US" sz="3600" b="1" u="sng"/>
              <a:t>         </a:t>
            </a:r>
            <a:r>
              <a:rPr lang="zh-CN" altLang="en-US" sz="3600" b="1"/>
              <a:t>和 </a:t>
            </a:r>
            <a:r>
              <a:rPr lang="zh-CN" altLang="en-US" sz="3600" b="1" u="sng"/>
              <a:t>         </a:t>
            </a:r>
            <a:r>
              <a:rPr lang="zh-CN" altLang="en-US" sz="3600" b="1"/>
              <a:t>。</a:t>
            </a:r>
          </a:p>
        </p:txBody>
      </p:sp>
      <p:sp>
        <p:nvSpPr>
          <p:cNvPr id="11" name="Text Box 5"/>
          <p:cNvSpPr txBox="1">
            <a:spLocks noChangeArrowheads="1"/>
          </p:cNvSpPr>
          <p:nvPr/>
        </p:nvSpPr>
        <p:spPr bwMode="auto">
          <a:xfrm>
            <a:off x="4372293" y="3733800"/>
            <a:ext cx="990600" cy="518584"/>
          </a:xfrm>
          <a:prstGeom prst="rect">
            <a:avLst/>
          </a:prstGeom>
          <a:noFill/>
          <a:ln w="9525">
            <a:noFill/>
            <a:miter lim="800000"/>
          </a:ln>
          <a:effectLst/>
        </p:spPr>
        <p:txBody>
          <a:bodyPr>
            <a:spAutoFit/>
          </a:bodyPr>
          <a:lstStyle/>
          <a:p>
            <a:r>
              <a:rPr lang="zh-CN" altLang="en-US" sz="2800" b="1">
                <a:solidFill>
                  <a:srgbClr val="FF0000"/>
                </a:solidFill>
              </a:rPr>
              <a:t>液化</a:t>
            </a:r>
          </a:p>
        </p:txBody>
      </p:sp>
      <p:sp>
        <p:nvSpPr>
          <p:cNvPr id="12" name="Rectangle 6"/>
          <p:cNvSpPr>
            <a:spLocks noChangeArrowheads="1"/>
          </p:cNvSpPr>
          <p:nvPr/>
        </p:nvSpPr>
        <p:spPr bwMode="auto">
          <a:xfrm>
            <a:off x="2661603" y="3587327"/>
            <a:ext cx="1066800" cy="518584"/>
          </a:xfrm>
          <a:prstGeom prst="rect">
            <a:avLst/>
          </a:prstGeom>
          <a:noFill/>
          <a:ln w="9525">
            <a:noFill/>
            <a:miter lim="800000"/>
          </a:ln>
          <a:effectLst/>
        </p:spPr>
        <p:txBody>
          <a:bodyPr>
            <a:spAutoFit/>
          </a:bodyPr>
          <a:lstStyle/>
          <a:p>
            <a:r>
              <a:rPr lang="zh-CN" altLang="en-US" sz="2800" b="1">
                <a:solidFill>
                  <a:srgbClr val="FF0000"/>
                </a:solidFill>
              </a:rPr>
              <a:t>汽化</a:t>
            </a:r>
          </a:p>
        </p:txBody>
      </p:sp>
    </p:spTree>
    <p:extLst>
      <p:ext uri="{BB962C8B-B14F-4D97-AF65-F5344CB8AC3E}">
        <p14:creationId xmlns:p14="http://schemas.microsoft.com/office/powerpoint/2010/main" val="36403623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75D9C0B7-1A63-4780-8142-55691D32A6A6}" type="slidenum">
              <a:rPr kumimoji="1" lang="en-US" altLang="zh-CN" sz="1400">
                <a:latin typeface="Times New Roman" pitchFamily="18" charset="0"/>
              </a:rPr>
              <a:t>18</a:t>
            </a:fld>
            <a:endParaRPr kumimoji="1" lang="en-US" altLang="zh-CN" sz="1400">
              <a:latin typeface="Times New Roman" pitchFamily="18" charset="0"/>
            </a:endParaRPr>
          </a:p>
        </p:txBody>
      </p:sp>
      <p:sp>
        <p:nvSpPr>
          <p:cNvPr id="59395" name="Rectangle 2"/>
          <p:cNvSpPr>
            <a:spLocks noChangeArrowheads="1"/>
          </p:cNvSpPr>
          <p:nvPr/>
        </p:nvSpPr>
        <p:spPr bwMode="auto">
          <a:xfrm>
            <a:off x="457200" y="898177"/>
            <a:ext cx="7924800" cy="1384995"/>
          </a:xfrm>
          <a:prstGeom prst="rect">
            <a:avLst/>
          </a:prstGeom>
          <a:noFill/>
          <a:ln w="9525">
            <a:noFill/>
            <a:miter lim="800000"/>
          </a:ln>
          <a:effectLst/>
        </p:spPr>
        <p:txBody>
          <a:bodyPr anchor="ctr">
            <a:spAutoFit/>
          </a:bodyPr>
          <a:lstStyle/>
          <a:p>
            <a:pPr defTabSz="0">
              <a:tabLst>
                <a:tab pos="4521200" algn="r"/>
              </a:tabLst>
            </a:pPr>
            <a:r>
              <a:rPr lang="en-US" altLang="zh-CN" sz="2800" b="1">
                <a:latin typeface="宋体" pitchFamily="2" charset="-122"/>
                <a:cs typeface="Times New Roman" panose="02020603050405020304" pitchFamily="18" charset="0"/>
              </a:rPr>
              <a:t>2</a:t>
            </a:r>
            <a:r>
              <a:rPr lang="zh-CN" altLang="en-US" sz="2800" b="1">
                <a:latin typeface="宋体" pitchFamily="2" charset="-122"/>
                <a:cs typeface="Times New Roman" panose="02020603050405020304" pitchFamily="18" charset="0"/>
              </a:rPr>
              <a:t>、如图所示的四个图景，正确描述水沸腾现象的是（</a:t>
            </a:r>
            <a:r>
              <a:rPr lang="zh-CN" altLang="en-US" sz="2800" b="1">
                <a:cs typeface="Times New Roman" panose="02020603050405020304" pitchFamily="18" charset="0"/>
              </a:rPr>
              <a:t>  </a:t>
            </a:r>
            <a:r>
              <a:rPr lang="zh-CN" altLang="en-US" sz="2800" b="1">
                <a:latin typeface="宋体" pitchFamily="2" charset="-122"/>
                <a:cs typeface="Times New Roman" panose="02020603050405020304" pitchFamily="18" charset="0"/>
              </a:rPr>
              <a:t> ）</a:t>
            </a:r>
            <a:endParaRPr lang="zh-CN" altLang="en-US" sz="2800" b="1"/>
          </a:p>
          <a:p>
            <a:pPr defTabSz="0" eaLnBrk="0" hangingPunct="0">
              <a:tabLst>
                <a:tab pos="4521200" algn="r"/>
              </a:tabLst>
            </a:pPr>
            <a:endParaRPr lang="en-US" altLang="zh-CN" sz="2800" b="1"/>
          </a:p>
        </p:txBody>
      </p:sp>
      <p:pic>
        <p:nvPicPr>
          <p:cNvPr id="59396" name="Picture 3"/>
          <p:cNvPicPr>
            <a:picLocks noChangeAspect="1" noChangeArrowheads="1"/>
          </p:cNvPicPr>
          <p:nvPr/>
        </p:nvPicPr>
        <p:blipFill>
          <a:blip r:embed="rId2"/>
          <a:stretch>
            <a:fillRect/>
          </a:stretch>
        </p:blipFill>
        <p:spPr bwMode="auto">
          <a:xfrm>
            <a:off x="444500" y="1991785"/>
            <a:ext cx="8242300" cy="2806700"/>
          </a:xfrm>
          <a:prstGeom prst="rect">
            <a:avLst/>
          </a:prstGeom>
          <a:noFill/>
          <a:ln w="9525">
            <a:noFill/>
            <a:miter lim="800000"/>
          </a:ln>
        </p:spPr>
      </p:pic>
      <p:sp>
        <p:nvSpPr>
          <p:cNvPr id="6" name="Rectangle 4"/>
          <p:cNvSpPr>
            <a:spLocks noChangeArrowheads="1"/>
          </p:cNvSpPr>
          <p:nvPr/>
        </p:nvSpPr>
        <p:spPr bwMode="auto">
          <a:xfrm>
            <a:off x="1283970" y="1300481"/>
            <a:ext cx="388938" cy="579967"/>
          </a:xfrm>
          <a:prstGeom prst="rect">
            <a:avLst/>
          </a:prstGeom>
          <a:noFill/>
          <a:ln w="9525">
            <a:noFill/>
            <a:miter lim="800000"/>
          </a:ln>
          <a:effectLst/>
        </p:spPr>
        <p:txBody>
          <a:bodyPr wrap="none">
            <a:spAutoFit/>
          </a:bodyPr>
          <a:lstStyle/>
          <a:p>
            <a:r>
              <a:rPr lang="en-US" altLang="zh-CN" sz="3200" b="1">
                <a:solidFill>
                  <a:srgbClr val="FF0000"/>
                </a:solidFill>
                <a:latin typeface="宋体" pitchFamily="2" charset="-122"/>
                <a:cs typeface="Times New Roman" panose="02020603050405020304" pitchFamily="18" charset="0"/>
              </a:rPr>
              <a:t>C</a:t>
            </a:r>
          </a:p>
        </p:txBody>
      </p:sp>
    </p:spTree>
    <p:extLst>
      <p:ext uri="{BB962C8B-B14F-4D97-AF65-F5344CB8AC3E}">
        <p14:creationId xmlns:p14="http://schemas.microsoft.com/office/powerpoint/2010/main" val="42641741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body" idx="4294967295"/>
          </p:nvPr>
        </p:nvSpPr>
        <p:spPr>
          <a:xfrm>
            <a:off x="347981" y="510540"/>
            <a:ext cx="8258175" cy="3505200"/>
          </a:xfrm>
        </p:spPr>
        <p:txBody>
          <a:bodyPr/>
          <a:lstStyle/>
          <a:p>
            <a:pPr eaLnBrk="1" hangingPunct="1">
              <a:buFont typeface="Arial" pitchFamily="34" charset="0"/>
              <a:buNone/>
            </a:pPr>
            <a:r>
              <a:rPr lang="en-US" altLang="zh-CN" sz="2800" b="1" smtClean="0">
                <a:latin typeface="宋体" pitchFamily="2" charset="-122"/>
              </a:rPr>
              <a:t>3.</a:t>
            </a:r>
            <a:r>
              <a:rPr lang="zh-CN" altLang="en-US" sz="2800" b="1" smtClean="0">
                <a:latin typeface="宋体" pitchFamily="2" charset="-122"/>
              </a:rPr>
              <a:t>实验中给一定质量的水加热，其温度与时间的关系如下图中</a:t>
            </a:r>
            <a:r>
              <a:rPr lang="en-US" altLang="zh-CN" sz="2800" b="1" smtClean="0">
                <a:latin typeface="宋体" pitchFamily="2" charset="-122"/>
              </a:rPr>
              <a:t>a</a:t>
            </a:r>
            <a:r>
              <a:rPr lang="zh-CN" altLang="en-US" sz="2800" b="1" smtClean="0">
                <a:latin typeface="宋体" pitchFamily="2" charset="-122"/>
              </a:rPr>
              <a:t>图线所示，若其他条件不变，仅将水的质量增加，则温度与时间的关系图线正确的是（   ）</a:t>
            </a:r>
          </a:p>
          <a:p>
            <a:pPr eaLnBrk="1" hangingPunct="1">
              <a:buFont typeface="Arial" pitchFamily="34" charset="0"/>
              <a:buNone/>
            </a:pPr>
            <a:r>
              <a:rPr lang="zh-CN" altLang="en-US" sz="2800" b="1" smtClean="0">
                <a:latin typeface="宋体" pitchFamily="2" charset="-122"/>
              </a:rPr>
              <a:t>   </a:t>
            </a:r>
            <a:r>
              <a:rPr lang="en-US" altLang="zh-CN" sz="2800" b="1" smtClean="0">
                <a:latin typeface="宋体" pitchFamily="2" charset="-122"/>
              </a:rPr>
              <a:t>A. a</a:t>
            </a:r>
            <a:r>
              <a:rPr lang="zh-CN" altLang="en-US" sz="2800" b="1" smtClean="0">
                <a:latin typeface="宋体" pitchFamily="2" charset="-122"/>
              </a:rPr>
              <a:t>图线        </a:t>
            </a:r>
          </a:p>
          <a:p>
            <a:pPr eaLnBrk="1" hangingPunct="1">
              <a:buFont typeface="Arial" pitchFamily="34" charset="0"/>
              <a:buNone/>
            </a:pPr>
            <a:r>
              <a:rPr lang="zh-CN" altLang="en-US" sz="2800" b="1" smtClean="0">
                <a:latin typeface="宋体" pitchFamily="2" charset="-122"/>
              </a:rPr>
              <a:t>   </a:t>
            </a:r>
            <a:r>
              <a:rPr lang="en-US" altLang="zh-CN" sz="2800" b="1" smtClean="0">
                <a:latin typeface="宋体" pitchFamily="2" charset="-122"/>
              </a:rPr>
              <a:t>B. b</a:t>
            </a:r>
            <a:r>
              <a:rPr lang="zh-CN" altLang="en-US" sz="2800" b="1" smtClean="0">
                <a:latin typeface="宋体" pitchFamily="2" charset="-122"/>
              </a:rPr>
              <a:t>图线</a:t>
            </a:r>
          </a:p>
          <a:p>
            <a:pPr eaLnBrk="1" hangingPunct="1">
              <a:buFont typeface="Arial" pitchFamily="34" charset="0"/>
              <a:buNone/>
            </a:pPr>
            <a:r>
              <a:rPr lang="zh-CN" altLang="en-US" sz="2800" b="1" smtClean="0">
                <a:latin typeface="宋体" pitchFamily="2" charset="-122"/>
              </a:rPr>
              <a:t>   </a:t>
            </a:r>
            <a:r>
              <a:rPr lang="en-US" altLang="zh-CN" sz="2800" b="1" smtClean="0">
                <a:latin typeface="宋体" pitchFamily="2" charset="-122"/>
              </a:rPr>
              <a:t>C. c</a:t>
            </a:r>
            <a:r>
              <a:rPr lang="zh-CN" altLang="en-US" sz="2800" b="1" smtClean="0">
                <a:latin typeface="宋体" pitchFamily="2" charset="-122"/>
              </a:rPr>
              <a:t>图线        </a:t>
            </a:r>
          </a:p>
          <a:p>
            <a:pPr eaLnBrk="1" hangingPunct="1">
              <a:buFont typeface="Arial" pitchFamily="34" charset="0"/>
              <a:buNone/>
            </a:pPr>
            <a:r>
              <a:rPr lang="zh-CN" altLang="en-US" sz="2800" b="1" smtClean="0">
                <a:latin typeface="宋体" pitchFamily="2" charset="-122"/>
              </a:rPr>
              <a:t>   </a:t>
            </a:r>
            <a:r>
              <a:rPr lang="en-US" altLang="zh-CN" sz="2800" b="1" smtClean="0">
                <a:latin typeface="宋体" pitchFamily="2" charset="-122"/>
              </a:rPr>
              <a:t>D. d</a:t>
            </a:r>
            <a:r>
              <a:rPr lang="zh-CN" altLang="en-US" sz="2800" b="1" smtClean="0">
                <a:latin typeface="宋体" pitchFamily="2" charset="-122"/>
              </a:rPr>
              <a:t>图线</a:t>
            </a:r>
          </a:p>
        </p:txBody>
      </p:sp>
      <p:pic>
        <p:nvPicPr>
          <p:cNvPr id="60419" name="Picture 3"/>
          <p:cNvPicPr>
            <a:picLocks noChangeAspect="1" noChangeArrowheads="1"/>
          </p:cNvPicPr>
          <p:nvPr/>
        </p:nvPicPr>
        <p:blipFill>
          <a:blip r:embed="rId3"/>
          <a:stretch>
            <a:fillRect/>
          </a:stretch>
        </p:blipFill>
        <p:spPr bwMode="auto">
          <a:xfrm>
            <a:off x="3429001" y="2209801"/>
            <a:ext cx="5040313" cy="4271433"/>
          </a:xfrm>
          <a:prstGeom prst="rect">
            <a:avLst/>
          </a:prstGeom>
          <a:noFill/>
          <a:ln w="9525">
            <a:noFill/>
            <a:miter lim="800000"/>
          </a:ln>
        </p:spPr>
      </p:pic>
      <p:sp>
        <p:nvSpPr>
          <p:cNvPr id="82948" name="Text Box 4"/>
          <p:cNvSpPr txBox="1">
            <a:spLocks noChangeArrowheads="1"/>
          </p:cNvSpPr>
          <p:nvPr/>
        </p:nvSpPr>
        <p:spPr bwMode="auto">
          <a:xfrm>
            <a:off x="1211899" y="2274147"/>
            <a:ext cx="503237" cy="518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zh-CN" sz="2800" b="1">
                <a:solidFill>
                  <a:srgbClr val="FF0000"/>
                </a:solidFill>
                <a:effectLst>
                  <a:outerShdw blurRad="38100" dist="38100" dir="2700000" algn="tl">
                    <a:srgbClr val="C0C0C0"/>
                  </a:outerShdw>
                </a:effectLst>
              </a:rPr>
              <a:t>C</a:t>
            </a:r>
          </a:p>
        </p:txBody>
      </p:sp>
      <p:sp>
        <p:nvSpPr>
          <p:cNvPr id="60421"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3009334F-510C-40F4-97C9-D4C4171C85FC}" type="slidenum">
              <a:rPr kumimoji="1" lang="en-US" altLang="zh-CN" sz="1400">
                <a:latin typeface="Times New Roman" pitchFamily="18" charset="0"/>
              </a:rPr>
              <a:t>19</a:t>
            </a:fld>
            <a:endParaRPr kumimoji="1" lang="en-US" altLang="zh-CN" sz="1400">
              <a:latin typeface="Times New Roman" pitchFamily="18" charset="0"/>
            </a:endParaRPr>
          </a:p>
        </p:txBody>
      </p:sp>
    </p:spTree>
    <p:extLst>
      <p:ext uri="{BB962C8B-B14F-4D97-AF65-F5344CB8AC3E}">
        <p14:creationId xmlns:p14="http://schemas.microsoft.com/office/powerpoint/2010/main" val="24193332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2948"/>
                                        </p:tgtEl>
                                        <p:attrNameLst>
                                          <p:attrName>style.visibility</p:attrName>
                                        </p:attrNameLst>
                                      </p:cBhvr>
                                      <p:to>
                                        <p:strVal val="visible"/>
                                      </p:to>
                                    </p:set>
                                    <p:animEffect transition="in" filter="wipe(down)">
                                      <p:cBhvr>
                                        <p:cTn id="7" dur="580">
                                          <p:stCondLst>
                                            <p:cond delay="0"/>
                                          </p:stCondLst>
                                        </p:cTn>
                                        <p:tgtEl>
                                          <p:spTgt spid="82948"/>
                                        </p:tgtEl>
                                      </p:cBhvr>
                                    </p:animEffect>
                                    <p:anim calcmode="lin" valueType="num">
                                      <p:cBhvr>
                                        <p:cTn id="8" dur="1822" tmFilter="0,0; 0.14,0.36; 0.43,0.73; 0.71,0.91; 1.0,1.0">
                                          <p:stCondLst>
                                            <p:cond delay="0"/>
                                          </p:stCondLst>
                                        </p:cTn>
                                        <p:tgtEl>
                                          <p:spTgt spid="8294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294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294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294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2948"/>
                                        </p:tgtEl>
                                        <p:attrNameLst>
                                          <p:attrName>ppt_y</p:attrName>
                                        </p:attrNameLst>
                                      </p:cBhvr>
                                      <p:tavLst>
                                        <p:tav tm="0" fmla="#ppt_y-sin(pi*$)/81">
                                          <p:val>
                                            <p:fltVal val="0"/>
                                          </p:val>
                                        </p:tav>
                                        <p:tav tm="100000">
                                          <p:val>
                                            <p:fltVal val="1"/>
                                          </p:val>
                                        </p:tav>
                                      </p:tavLst>
                                    </p:anim>
                                    <p:animScale>
                                      <p:cBhvr>
                                        <p:cTn id="13" dur="26">
                                          <p:stCondLst>
                                            <p:cond delay="650"/>
                                          </p:stCondLst>
                                        </p:cTn>
                                        <p:tgtEl>
                                          <p:spTgt spid="82948"/>
                                        </p:tgtEl>
                                      </p:cBhvr>
                                      <p:to x="100000" y="60000"/>
                                    </p:animScale>
                                    <p:animScale>
                                      <p:cBhvr>
                                        <p:cTn id="14" dur="166" decel="50000">
                                          <p:stCondLst>
                                            <p:cond delay="676"/>
                                          </p:stCondLst>
                                        </p:cTn>
                                        <p:tgtEl>
                                          <p:spTgt spid="82948"/>
                                        </p:tgtEl>
                                      </p:cBhvr>
                                      <p:to x="100000" y="100000"/>
                                    </p:animScale>
                                    <p:animScale>
                                      <p:cBhvr>
                                        <p:cTn id="15" dur="26">
                                          <p:stCondLst>
                                            <p:cond delay="1312"/>
                                          </p:stCondLst>
                                        </p:cTn>
                                        <p:tgtEl>
                                          <p:spTgt spid="82948"/>
                                        </p:tgtEl>
                                      </p:cBhvr>
                                      <p:to x="100000" y="80000"/>
                                    </p:animScale>
                                    <p:animScale>
                                      <p:cBhvr>
                                        <p:cTn id="16" dur="166" decel="50000">
                                          <p:stCondLst>
                                            <p:cond delay="1338"/>
                                          </p:stCondLst>
                                        </p:cTn>
                                        <p:tgtEl>
                                          <p:spTgt spid="82948"/>
                                        </p:tgtEl>
                                      </p:cBhvr>
                                      <p:to x="100000" y="100000"/>
                                    </p:animScale>
                                    <p:animScale>
                                      <p:cBhvr>
                                        <p:cTn id="17" dur="26">
                                          <p:stCondLst>
                                            <p:cond delay="1642"/>
                                          </p:stCondLst>
                                        </p:cTn>
                                        <p:tgtEl>
                                          <p:spTgt spid="82948"/>
                                        </p:tgtEl>
                                      </p:cBhvr>
                                      <p:to x="100000" y="90000"/>
                                    </p:animScale>
                                    <p:animScale>
                                      <p:cBhvr>
                                        <p:cTn id="18" dur="166" decel="50000">
                                          <p:stCondLst>
                                            <p:cond delay="1668"/>
                                          </p:stCondLst>
                                        </p:cTn>
                                        <p:tgtEl>
                                          <p:spTgt spid="82948"/>
                                        </p:tgtEl>
                                      </p:cBhvr>
                                      <p:to x="100000" y="100000"/>
                                    </p:animScale>
                                    <p:animScale>
                                      <p:cBhvr>
                                        <p:cTn id="19" dur="26">
                                          <p:stCondLst>
                                            <p:cond delay="1808"/>
                                          </p:stCondLst>
                                        </p:cTn>
                                        <p:tgtEl>
                                          <p:spTgt spid="82948"/>
                                        </p:tgtEl>
                                      </p:cBhvr>
                                      <p:to x="100000" y="95000"/>
                                    </p:animScale>
                                    <p:animScale>
                                      <p:cBhvr>
                                        <p:cTn id="20" dur="166" decel="50000">
                                          <p:stCondLst>
                                            <p:cond delay="1834"/>
                                          </p:stCondLst>
                                        </p:cTn>
                                        <p:tgtEl>
                                          <p:spTgt spid="8294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0" y="838200"/>
            <a:ext cx="8153400" cy="4876800"/>
          </a:xfrm>
        </p:spPr>
        <p:txBody>
          <a:bodyPr/>
          <a:lstStyle/>
          <a:p>
            <a:pPr eaLnBrk="1" hangingPunct="1"/>
            <a:r>
              <a:rPr lang="zh-CN" altLang="en-US" b="1" smtClean="0">
                <a:solidFill>
                  <a:srgbClr val="3333FF"/>
                </a:solidFill>
              </a:rPr>
              <a:t>固态                 液态              气态</a:t>
            </a:r>
          </a:p>
        </p:txBody>
      </p:sp>
      <p:sp>
        <p:nvSpPr>
          <p:cNvPr id="23555" name="AutoShape 3"/>
          <p:cNvSpPr>
            <a:spLocks noChangeArrowheads="1"/>
          </p:cNvSpPr>
          <p:nvPr/>
        </p:nvSpPr>
        <p:spPr bwMode="auto">
          <a:xfrm>
            <a:off x="1981200" y="2619584"/>
            <a:ext cx="1905000" cy="1161633"/>
          </a:xfrm>
          <a:prstGeom prst="rightArrow">
            <a:avLst>
              <a:gd name="adj1" fmla="val 50000"/>
              <a:gd name="adj2" fmla="val 41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45060" name="Text Box 4"/>
          <p:cNvSpPr txBox="1">
            <a:spLocks noChangeArrowheads="1"/>
          </p:cNvSpPr>
          <p:nvPr/>
        </p:nvSpPr>
        <p:spPr bwMode="auto">
          <a:xfrm>
            <a:off x="1905000" y="2514600"/>
            <a:ext cx="9906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熔化</a:t>
            </a:r>
          </a:p>
        </p:txBody>
      </p:sp>
      <p:sp>
        <p:nvSpPr>
          <p:cNvPr id="45061" name="Text Box 5"/>
          <p:cNvSpPr txBox="1">
            <a:spLocks noChangeArrowheads="1"/>
          </p:cNvSpPr>
          <p:nvPr/>
        </p:nvSpPr>
        <p:spPr bwMode="auto">
          <a:xfrm>
            <a:off x="2514600" y="2514600"/>
            <a:ext cx="1828800" cy="518584"/>
          </a:xfrm>
          <a:prstGeom prst="rect">
            <a:avLst/>
          </a:prstGeom>
          <a:noFill/>
          <a:ln w="9525">
            <a:noFill/>
            <a:miter lim="800000"/>
          </a:ln>
          <a:effectLst/>
        </p:spPr>
        <p:txBody>
          <a:bodyPr>
            <a:spAutoFit/>
          </a:bodyPr>
          <a:lstStyle/>
          <a:p>
            <a:pPr>
              <a:spcBef>
                <a:spcPct val="50000"/>
              </a:spcBef>
            </a:pPr>
            <a:r>
              <a:rPr kumimoji="1" lang="zh-CN" altLang="en-US" sz="2800">
                <a:solidFill>
                  <a:srgbClr val="00CC99"/>
                </a:solidFill>
                <a:latin typeface="Times New Roman" pitchFamily="18" charset="0"/>
              </a:rPr>
              <a:t>（吸热）</a:t>
            </a:r>
          </a:p>
        </p:txBody>
      </p:sp>
      <p:sp>
        <p:nvSpPr>
          <p:cNvPr id="23558" name="AutoShape 6"/>
          <p:cNvSpPr>
            <a:spLocks noChangeArrowheads="1"/>
          </p:cNvSpPr>
          <p:nvPr/>
        </p:nvSpPr>
        <p:spPr bwMode="auto">
          <a:xfrm>
            <a:off x="1981200" y="2848184"/>
            <a:ext cx="1828800" cy="1161633"/>
          </a:xfrm>
          <a:prstGeom prst="leftArrow">
            <a:avLst>
              <a:gd name="adj1" fmla="val 50000"/>
              <a:gd name="adj2" fmla="val 400000"/>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45063" name="Text Box 7"/>
          <p:cNvSpPr txBox="1">
            <a:spLocks noChangeArrowheads="1"/>
          </p:cNvSpPr>
          <p:nvPr/>
        </p:nvSpPr>
        <p:spPr bwMode="auto">
          <a:xfrm>
            <a:off x="1905000" y="3581400"/>
            <a:ext cx="10668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凝固</a:t>
            </a:r>
          </a:p>
        </p:txBody>
      </p:sp>
      <p:sp>
        <p:nvSpPr>
          <p:cNvPr id="45064" name="Text Box 8"/>
          <p:cNvSpPr txBox="1">
            <a:spLocks noChangeArrowheads="1"/>
          </p:cNvSpPr>
          <p:nvPr/>
        </p:nvSpPr>
        <p:spPr bwMode="auto">
          <a:xfrm>
            <a:off x="2514600" y="3581400"/>
            <a:ext cx="1841500" cy="518584"/>
          </a:xfrm>
          <a:prstGeom prst="rect">
            <a:avLst/>
          </a:prstGeom>
          <a:noFill/>
          <a:ln w="9525">
            <a:noFill/>
            <a:miter lim="800000"/>
          </a:ln>
          <a:effectLst/>
        </p:spPr>
        <p:txBody>
          <a:bodyPr>
            <a:spAutoFit/>
          </a:bodyPr>
          <a:lstStyle/>
          <a:p>
            <a:pPr>
              <a:spcBef>
                <a:spcPct val="50000"/>
              </a:spcBef>
            </a:pPr>
            <a:r>
              <a:rPr kumimoji="1" lang="zh-CN" altLang="en-US" sz="2800">
                <a:solidFill>
                  <a:srgbClr val="00CC99"/>
                </a:solidFill>
                <a:latin typeface="Times New Roman" pitchFamily="18" charset="0"/>
              </a:rPr>
              <a:t>（放热）</a:t>
            </a:r>
          </a:p>
        </p:txBody>
      </p:sp>
      <p:sp>
        <p:nvSpPr>
          <p:cNvPr id="23561" name="AutoShape 9"/>
          <p:cNvSpPr>
            <a:spLocks noChangeArrowheads="1"/>
          </p:cNvSpPr>
          <p:nvPr/>
        </p:nvSpPr>
        <p:spPr bwMode="auto">
          <a:xfrm>
            <a:off x="4724400" y="2619584"/>
            <a:ext cx="1676400" cy="1161633"/>
          </a:xfrm>
          <a:prstGeom prst="rightArrow">
            <a:avLst>
              <a:gd name="adj1" fmla="val 50000"/>
              <a:gd name="adj2" fmla="val 36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45066" name="Text Box 10"/>
          <p:cNvSpPr txBox="1">
            <a:spLocks noChangeArrowheads="1"/>
          </p:cNvSpPr>
          <p:nvPr/>
        </p:nvSpPr>
        <p:spPr bwMode="auto">
          <a:xfrm>
            <a:off x="4724400" y="2514600"/>
            <a:ext cx="11430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汽化</a:t>
            </a:r>
          </a:p>
        </p:txBody>
      </p:sp>
      <p:sp>
        <p:nvSpPr>
          <p:cNvPr id="45067" name="Text Box 11"/>
          <p:cNvSpPr txBox="1">
            <a:spLocks noChangeArrowheads="1"/>
          </p:cNvSpPr>
          <p:nvPr/>
        </p:nvSpPr>
        <p:spPr bwMode="auto">
          <a:xfrm>
            <a:off x="5248910" y="2514600"/>
            <a:ext cx="1665288" cy="518584"/>
          </a:xfrm>
          <a:prstGeom prst="rect">
            <a:avLst/>
          </a:prstGeom>
          <a:noFill/>
          <a:ln w="9525">
            <a:noFill/>
            <a:miter lim="800000"/>
          </a:ln>
          <a:effectLst/>
        </p:spPr>
        <p:txBody>
          <a:bodyPr>
            <a:spAutoFit/>
          </a:bodyPr>
          <a:lstStyle/>
          <a:p>
            <a:pPr>
              <a:spcBef>
                <a:spcPct val="50000"/>
              </a:spcBef>
            </a:pPr>
            <a:r>
              <a:rPr kumimoji="1" lang="zh-CN" altLang="en-US" sz="2800">
                <a:solidFill>
                  <a:srgbClr val="00CC99"/>
                </a:solidFill>
                <a:latin typeface="Times New Roman" pitchFamily="18" charset="0"/>
              </a:rPr>
              <a:t>（吸热）</a:t>
            </a:r>
          </a:p>
        </p:txBody>
      </p:sp>
      <p:sp>
        <p:nvSpPr>
          <p:cNvPr id="23564" name="AutoShape 12"/>
          <p:cNvSpPr>
            <a:spLocks noChangeArrowheads="1"/>
          </p:cNvSpPr>
          <p:nvPr/>
        </p:nvSpPr>
        <p:spPr bwMode="auto">
          <a:xfrm>
            <a:off x="4724400" y="2848184"/>
            <a:ext cx="1676400" cy="1161633"/>
          </a:xfrm>
          <a:prstGeom prst="leftArrow">
            <a:avLst>
              <a:gd name="adj1" fmla="val 50000"/>
              <a:gd name="adj2" fmla="val 36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45069" name="Text Box 13"/>
          <p:cNvSpPr txBox="1">
            <a:spLocks noChangeArrowheads="1"/>
          </p:cNvSpPr>
          <p:nvPr/>
        </p:nvSpPr>
        <p:spPr bwMode="auto">
          <a:xfrm>
            <a:off x="4876800" y="3581400"/>
            <a:ext cx="9144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液化</a:t>
            </a:r>
          </a:p>
        </p:txBody>
      </p:sp>
      <p:sp>
        <p:nvSpPr>
          <p:cNvPr id="45070" name="Text Box 14"/>
          <p:cNvSpPr txBox="1">
            <a:spLocks noChangeArrowheads="1"/>
          </p:cNvSpPr>
          <p:nvPr/>
        </p:nvSpPr>
        <p:spPr bwMode="auto">
          <a:xfrm>
            <a:off x="5307965" y="3581400"/>
            <a:ext cx="1606550" cy="518584"/>
          </a:xfrm>
          <a:prstGeom prst="rect">
            <a:avLst/>
          </a:prstGeom>
          <a:noFill/>
          <a:ln w="9525">
            <a:noFill/>
            <a:miter lim="800000"/>
          </a:ln>
          <a:effectLst/>
        </p:spPr>
        <p:txBody>
          <a:bodyPr wrap="none">
            <a:spAutoFit/>
          </a:bodyPr>
          <a:lstStyle/>
          <a:p>
            <a:pPr>
              <a:spcBef>
                <a:spcPct val="50000"/>
              </a:spcBef>
            </a:pPr>
            <a:r>
              <a:rPr kumimoji="1" lang="zh-CN" altLang="en-US" sz="2800">
                <a:solidFill>
                  <a:srgbClr val="00CC99"/>
                </a:solidFill>
                <a:latin typeface="Times New Roman" pitchFamily="18" charset="0"/>
              </a:rPr>
              <a:t>（放热）</a:t>
            </a:r>
          </a:p>
        </p:txBody>
      </p:sp>
      <p:sp>
        <p:nvSpPr>
          <p:cNvPr id="23567" name="AutoShape 16"/>
          <p:cNvSpPr>
            <a:spLocks noChangeArrowheads="1"/>
          </p:cNvSpPr>
          <p:nvPr/>
        </p:nvSpPr>
        <p:spPr bwMode="auto">
          <a:xfrm flipV="1">
            <a:off x="685800" y="3778924"/>
            <a:ext cx="7467600" cy="519351"/>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20308" y="12261"/>
                </a:moveTo>
                <a:cubicBezTo>
                  <a:pt x="20382" y="11778"/>
                  <a:pt x="20420" y="11289"/>
                  <a:pt x="20420" y="10800"/>
                </a:cubicBezTo>
                <a:cubicBezTo>
                  <a:pt x="20420" y="5487"/>
                  <a:pt x="16112" y="1180"/>
                  <a:pt x="10800" y="1180"/>
                </a:cubicBezTo>
                <a:cubicBezTo>
                  <a:pt x="5487" y="1180"/>
                  <a:pt x="1180" y="5487"/>
                  <a:pt x="1180" y="10800"/>
                </a:cubicBezTo>
                <a:cubicBezTo>
                  <a:pt x="1179" y="11274"/>
                  <a:pt x="1215" y="11749"/>
                  <a:pt x="1285" y="12218"/>
                </a:cubicBezTo>
                <a:lnTo>
                  <a:pt x="118" y="12392"/>
                </a:lnTo>
                <a:cubicBezTo>
                  <a:pt x="39" y="11865"/>
                  <a:pt x="0" y="11333"/>
                  <a:pt x="0" y="10800"/>
                </a:cubicBezTo>
                <a:cubicBezTo>
                  <a:pt x="0" y="4835"/>
                  <a:pt x="4835" y="0"/>
                  <a:pt x="10800" y="0"/>
                </a:cubicBezTo>
                <a:cubicBezTo>
                  <a:pt x="16764" y="0"/>
                  <a:pt x="21600" y="4835"/>
                  <a:pt x="21600" y="10800"/>
                </a:cubicBezTo>
                <a:cubicBezTo>
                  <a:pt x="21600" y="11349"/>
                  <a:pt x="21558" y="11898"/>
                  <a:pt x="21474" y="12441"/>
                </a:cubicBezTo>
                <a:lnTo>
                  <a:pt x="24143" y="12851"/>
                </a:lnTo>
                <a:lnTo>
                  <a:pt x="20391" y="15603"/>
                </a:lnTo>
                <a:lnTo>
                  <a:pt x="17639" y="11851"/>
                </a:lnTo>
                <a:lnTo>
                  <a:pt x="20308" y="12261"/>
                </a:lnTo>
                <a:close/>
              </a:path>
            </a:pathLst>
          </a:custGeom>
          <a:noFill/>
          <a:ln w="9525">
            <a:solidFill>
              <a:srgbClr val="333300"/>
            </a:solidFill>
            <a:miter lim="800000"/>
          </a:ln>
          <a:effectLst/>
        </p:spPr>
        <p:txBody>
          <a:bodyPr anchor="ctr">
            <a:spAutoFit/>
          </a:bodyPr>
          <a:lstStyle/>
          <a:p>
            <a:endParaRPr lang="zh-CN" altLang="en-US"/>
          </a:p>
        </p:txBody>
      </p:sp>
      <p:sp>
        <p:nvSpPr>
          <p:cNvPr id="23568" name="AutoShape 21"/>
          <p:cNvSpPr>
            <a:spLocks noChangeArrowheads="1"/>
          </p:cNvSpPr>
          <p:nvPr/>
        </p:nvSpPr>
        <p:spPr bwMode="auto">
          <a:xfrm rot="10800000" flipV="1">
            <a:off x="914400" y="2331124"/>
            <a:ext cx="7086600" cy="519351"/>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20132" y="10507"/>
                </a:moveTo>
                <a:cubicBezTo>
                  <a:pt x="19974" y="5466"/>
                  <a:pt x="15842" y="1463"/>
                  <a:pt x="10800" y="1463"/>
                </a:cubicBezTo>
                <a:cubicBezTo>
                  <a:pt x="5643" y="1463"/>
                  <a:pt x="1463" y="5643"/>
                  <a:pt x="1463" y="10800"/>
                </a:cubicBezTo>
                <a:cubicBezTo>
                  <a:pt x="1462" y="11226"/>
                  <a:pt x="1492" y="11651"/>
                  <a:pt x="1550" y="12073"/>
                </a:cubicBezTo>
                <a:lnTo>
                  <a:pt x="100" y="12273"/>
                </a:lnTo>
                <a:cubicBezTo>
                  <a:pt x="33" y="11785"/>
                  <a:pt x="0" y="11292"/>
                  <a:pt x="0" y="10800"/>
                </a:cubicBezTo>
                <a:cubicBezTo>
                  <a:pt x="0" y="4835"/>
                  <a:pt x="4835" y="0"/>
                  <a:pt x="10800" y="0"/>
                </a:cubicBezTo>
                <a:cubicBezTo>
                  <a:pt x="16632" y="-1"/>
                  <a:pt x="21411" y="4631"/>
                  <a:pt x="21594" y="10461"/>
                </a:cubicBezTo>
                <a:lnTo>
                  <a:pt x="24293" y="10376"/>
                </a:lnTo>
                <a:lnTo>
                  <a:pt x="20971" y="13915"/>
                </a:lnTo>
                <a:lnTo>
                  <a:pt x="17433" y="10591"/>
                </a:lnTo>
                <a:lnTo>
                  <a:pt x="20132" y="10507"/>
                </a:lnTo>
                <a:close/>
              </a:path>
            </a:pathLst>
          </a:custGeom>
          <a:noFill/>
          <a:ln w="9525">
            <a:solidFill>
              <a:srgbClr val="333300"/>
            </a:solidFill>
            <a:miter lim="800000"/>
          </a:ln>
          <a:effectLst/>
        </p:spPr>
        <p:txBody>
          <a:bodyPr anchor="ctr">
            <a:spAutoFit/>
          </a:bodyPr>
          <a:lstStyle/>
          <a:p>
            <a:endParaRPr lang="zh-CN" altLang="en-US"/>
          </a:p>
        </p:txBody>
      </p:sp>
      <p:sp>
        <p:nvSpPr>
          <p:cNvPr id="45080" name="Text Box 24"/>
          <p:cNvSpPr txBox="1">
            <a:spLocks noChangeArrowheads="1"/>
          </p:cNvSpPr>
          <p:nvPr/>
        </p:nvSpPr>
        <p:spPr bwMode="auto">
          <a:xfrm>
            <a:off x="3276600" y="1219200"/>
            <a:ext cx="16002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凝华</a:t>
            </a:r>
          </a:p>
        </p:txBody>
      </p:sp>
      <p:sp>
        <p:nvSpPr>
          <p:cNvPr id="45081" name="Text Box 25"/>
          <p:cNvSpPr txBox="1">
            <a:spLocks noChangeArrowheads="1"/>
          </p:cNvSpPr>
          <p:nvPr/>
        </p:nvSpPr>
        <p:spPr bwMode="auto">
          <a:xfrm>
            <a:off x="3962400" y="1219200"/>
            <a:ext cx="1606550" cy="518584"/>
          </a:xfrm>
          <a:prstGeom prst="rect">
            <a:avLst/>
          </a:prstGeom>
          <a:noFill/>
          <a:ln w="9525">
            <a:noFill/>
            <a:miter lim="800000"/>
          </a:ln>
          <a:effectLst/>
        </p:spPr>
        <p:txBody>
          <a:bodyPr>
            <a:spAutoFit/>
          </a:bodyPr>
          <a:lstStyle/>
          <a:p>
            <a:pPr>
              <a:spcBef>
                <a:spcPct val="50000"/>
              </a:spcBef>
            </a:pPr>
            <a:r>
              <a:rPr kumimoji="1" lang="zh-CN" altLang="en-US" sz="2800">
                <a:solidFill>
                  <a:srgbClr val="00CC99"/>
                </a:solidFill>
                <a:latin typeface="Times New Roman" pitchFamily="18" charset="0"/>
              </a:rPr>
              <a:t>（放热）</a:t>
            </a:r>
          </a:p>
        </p:txBody>
      </p:sp>
      <p:sp>
        <p:nvSpPr>
          <p:cNvPr id="45082" name="Text Box 26"/>
          <p:cNvSpPr txBox="1">
            <a:spLocks noChangeArrowheads="1"/>
          </p:cNvSpPr>
          <p:nvPr/>
        </p:nvSpPr>
        <p:spPr bwMode="auto">
          <a:xfrm>
            <a:off x="3352800" y="4876800"/>
            <a:ext cx="13716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升华</a:t>
            </a:r>
          </a:p>
        </p:txBody>
      </p:sp>
      <p:sp>
        <p:nvSpPr>
          <p:cNvPr id="45083" name="Text Box 27"/>
          <p:cNvSpPr txBox="1">
            <a:spLocks noChangeArrowheads="1"/>
          </p:cNvSpPr>
          <p:nvPr/>
        </p:nvSpPr>
        <p:spPr bwMode="auto">
          <a:xfrm>
            <a:off x="3962400" y="4876800"/>
            <a:ext cx="1981200" cy="518584"/>
          </a:xfrm>
          <a:prstGeom prst="rect">
            <a:avLst/>
          </a:prstGeom>
          <a:noFill/>
          <a:ln w="9525">
            <a:noFill/>
            <a:miter lim="800000"/>
          </a:ln>
          <a:effectLst/>
        </p:spPr>
        <p:txBody>
          <a:bodyPr>
            <a:spAutoFit/>
          </a:bodyPr>
          <a:lstStyle/>
          <a:p>
            <a:pPr>
              <a:spcBef>
                <a:spcPct val="50000"/>
              </a:spcBef>
            </a:pPr>
            <a:r>
              <a:rPr kumimoji="1" lang="zh-CN" altLang="en-US" sz="2800">
                <a:solidFill>
                  <a:srgbClr val="00CC99"/>
                </a:solidFill>
                <a:latin typeface="Times New Roman" pitchFamily="18" charset="0"/>
              </a:rPr>
              <a:t>（吸热）</a:t>
            </a:r>
          </a:p>
        </p:txBody>
      </p:sp>
      <p:sp>
        <p:nvSpPr>
          <p:cNvPr id="23573"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24300FA1-8C91-4D53-9006-4C3A0B01116C}" type="slidenum">
              <a:rPr kumimoji="1" lang="en-US" altLang="zh-CN" sz="1400">
                <a:solidFill>
                  <a:srgbClr val="000000"/>
                </a:solidFill>
                <a:latin typeface="Times New Roman" pitchFamily="18" charset="0"/>
              </a:rPr>
              <a:t>2</a:t>
            </a:fld>
            <a:endParaRPr kumimoji="1" lang="en-US" altLang="zh-CN" sz="1400">
              <a:solidFill>
                <a:srgbClr val="000000"/>
              </a:solidFill>
              <a:latin typeface="Times New Roman" pitchFamily="18" charset="0"/>
            </a:endParaRPr>
          </a:p>
        </p:txBody>
      </p:sp>
    </p:spTree>
    <p:extLst>
      <p:ext uri="{BB962C8B-B14F-4D97-AF65-F5344CB8AC3E}">
        <p14:creationId xmlns:p14="http://schemas.microsoft.com/office/powerpoint/2010/main" val="17212885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55"/>
                                        </p:tgtEl>
                                        <p:attrNameLst>
                                          <p:attrName>style.visibility</p:attrName>
                                        </p:attrNameLst>
                                      </p:cBhvr>
                                      <p:to>
                                        <p:strVal val="visible"/>
                                      </p:to>
                                    </p:set>
                                    <p:anim calcmode="lin" valueType="num">
                                      <p:cBhvr additive="base">
                                        <p:cTn id="7" dur="500" fill="hold"/>
                                        <p:tgtEl>
                                          <p:spTgt spid="23555"/>
                                        </p:tgtEl>
                                        <p:attrNameLst>
                                          <p:attrName>ppt_x</p:attrName>
                                        </p:attrNameLst>
                                      </p:cBhvr>
                                      <p:tavLst>
                                        <p:tav tm="0">
                                          <p:val>
                                            <p:strVal val="#ppt_x"/>
                                          </p:val>
                                        </p:tav>
                                        <p:tav tm="100000">
                                          <p:val>
                                            <p:strVal val="#ppt_x"/>
                                          </p:val>
                                        </p:tav>
                                      </p:tavLst>
                                    </p:anim>
                                    <p:anim calcmode="lin" valueType="num">
                                      <p:cBhvr additive="base">
                                        <p:cTn id="8" dur="500" fill="hold"/>
                                        <p:tgtEl>
                                          <p:spTgt spid="2355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5060"/>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506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3558"/>
                                        </p:tgtEl>
                                        <p:attrNameLst>
                                          <p:attrName>style.visibility</p:attrName>
                                        </p:attrNameLst>
                                      </p:cBhvr>
                                      <p:to>
                                        <p:strVal val="visible"/>
                                      </p:to>
                                    </p:set>
                                    <p:anim calcmode="lin" valueType="num">
                                      <p:cBhvr additive="base">
                                        <p:cTn id="21" dur="500" fill="hold"/>
                                        <p:tgtEl>
                                          <p:spTgt spid="23558"/>
                                        </p:tgtEl>
                                        <p:attrNameLst>
                                          <p:attrName>ppt_x</p:attrName>
                                        </p:attrNameLst>
                                      </p:cBhvr>
                                      <p:tavLst>
                                        <p:tav tm="0">
                                          <p:val>
                                            <p:strVal val="#ppt_x"/>
                                          </p:val>
                                        </p:tav>
                                        <p:tav tm="100000">
                                          <p:val>
                                            <p:strVal val="#ppt_x"/>
                                          </p:val>
                                        </p:tav>
                                      </p:tavLst>
                                    </p:anim>
                                    <p:anim calcmode="lin" valueType="num">
                                      <p:cBhvr additive="base">
                                        <p:cTn id="22" dur="500" fill="hold"/>
                                        <p:tgtEl>
                                          <p:spTgt spid="23558"/>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06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06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after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3561"/>
                                        </p:tgtEl>
                                        <p:attrNameLst>
                                          <p:attrName>style.visibility</p:attrName>
                                        </p:attrNameLst>
                                      </p:cBhvr>
                                      <p:to>
                                        <p:strVal val="visible"/>
                                      </p:to>
                                    </p:set>
                                    <p:anim calcmode="lin" valueType="num">
                                      <p:cBhvr additive="base">
                                        <p:cTn id="35" dur="500" fill="hold"/>
                                        <p:tgtEl>
                                          <p:spTgt spid="23561"/>
                                        </p:tgtEl>
                                        <p:attrNameLst>
                                          <p:attrName>ppt_x</p:attrName>
                                        </p:attrNameLst>
                                      </p:cBhvr>
                                      <p:tavLst>
                                        <p:tav tm="0">
                                          <p:val>
                                            <p:strVal val="#ppt_x"/>
                                          </p:val>
                                        </p:tav>
                                        <p:tav tm="100000">
                                          <p:val>
                                            <p:strVal val="#ppt_x"/>
                                          </p:val>
                                        </p:tav>
                                      </p:tavLst>
                                    </p:anim>
                                    <p:anim calcmode="lin" valueType="num">
                                      <p:cBhvr additive="base">
                                        <p:cTn id="36" dur="500" fill="hold"/>
                                        <p:tgtEl>
                                          <p:spTgt spid="23561"/>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after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5066"/>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after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5067"/>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after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3564"/>
                                        </p:tgtEl>
                                        <p:attrNameLst>
                                          <p:attrName>style.visibility</p:attrName>
                                        </p:attrNameLst>
                                      </p:cBhvr>
                                      <p:to>
                                        <p:strVal val="visible"/>
                                      </p:to>
                                    </p:set>
                                    <p:anim calcmode="lin" valueType="num">
                                      <p:cBhvr additive="base">
                                        <p:cTn id="49" dur="500" fill="hold"/>
                                        <p:tgtEl>
                                          <p:spTgt spid="23564"/>
                                        </p:tgtEl>
                                        <p:attrNameLst>
                                          <p:attrName>ppt_x</p:attrName>
                                        </p:attrNameLst>
                                      </p:cBhvr>
                                      <p:tavLst>
                                        <p:tav tm="0">
                                          <p:val>
                                            <p:strVal val="#ppt_x"/>
                                          </p:val>
                                        </p:tav>
                                        <p:tav tm="100000">
                                          <p:val>
                                            <p:strVal val="#ppt_x"/>
                                          </p:val>
                                        </p:tav>
                                      </p:tavLst>
                                    </p:anim>
                                    <p:anim calcmode="lin" valueType="num">
                                      <p:cBhvr additive="base">
                                        <p:cTn id="50" dur="500" fill="hold"/>
                                        <p:tgtEl>
                                          <p:spTgt spid="23564"/>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after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5069"/>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after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5070"/>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afterGroup">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3567"/>
                                        </p:tgtEl>
                                        <p:attrNameLst>
                                          <p:attrName>style.visibility</p:attrName>
                                        </p:attrNameLst>
                                      </p:cBhvr>
                                      <p:to>
                                        <p:strVal val="visible"/>
                                      </p:to>
                                    </p:set>
                                    <p:anim calcmode="lin" valueType="num">
                                      <p:cBhvr additive="base">
                                        <p:cTn id="63" dur="500" fill="hold"/>
                                        <p:tgtEl>
                                          <p:spTgt spid="23567"/>
                                        </p:tgtEl>
                                        <p:attrNameLst>
                                          <p:attrName>ppt_x</p:attrName>
                                        </p:attrNameLst>
                                      </p:cBhvr>
                                      <p:tavLst>
                                        <p:tav tm="0">
                                          <p:val>
                                            <p:strVal val="#ppt_x"/>
                                          </p:val>
                                        </p:tav>
                                        <p:tav tm="100000">
                                          <p:val>
                                            <p:strVal val="#ppt_x"/>
                                          </p:val>
                                        </p:tav>
                                      </p:tavLst>
                                    </p:anim>
                                    <p:anim calcmode="lin" valueType="num">
                                      <p:cBhvr additive="base">
                                        <p:cTn id="64" dur="500" fill="hold"/>
                                        <p:tgtEl>
                                          <p:spTgt spid="23567"/>
                                        </p:tgtEl>
                                        <p:attrNameLst>
                                          <p:attrName>ppt_y</p:attrName>
                                        </p:attrNameLst>
                                      </p:cBhvr>
                                      <p:tavLst>
                                        <p:tav tm="0">
                                          <p:val>
                                            <p:strVal val="1+#ppt_h/2"/>
                                          </p:val>
                                        </p:tav>
                                        <p:tav tm="100000">
                                          <p:val>
                                            <p:strVal val="#ppt_y"/>
                                          </p:val>
                                        </p:tav>
                                      </p:tavLst>
                                    </p:anim>
                                  </p:childTnLst>
                                </p:cTn>
                              </p:par>
                            </p:childTnLst>
                          </p:cTn>
                        </p:par>
                      </p:childTnLst>
                    </p:cTn>
                  </p:par>
                  <p:par>
                    <p:cTn id="65" fill="hold" nodeType="clickPar">
                      <p:stCondLst>
                        <p:cond delay="indefinite"/>
                      </p:stCondLst>
                      <p:childTnLst>
                        <p:par>
                          <p:cTn id="66" fill="hold" nodeType="afterGroup">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5082"/>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afterGroup">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5083"/>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afterGroup">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3568"/>
                                        </p:tgtEl>
                                        <p:attrNameLst>
                                          <p:attrName>style.visibility</p:attrName>
                                        </p:attrNameLst>
                                      </p:cBhvr>
                                      <p:to>
                                        <p:strVal val="visible"/>
                                      </p:to>
                                    </p:set>
                                    <p:anim calcmode="lin" valueType="num">
                                      <p:cBhvr additive="base">
                                        <p:cTn id="77" dur="500" fill="hold"/>
                                        <p:tgtEl>
                                          <p:spTgt spid="23568"/>
                                        </p:tgtEl>
                                        <p:attrNameLst>
                                          <p:attrName>ppt_x</p:attrName>
                                        </p:attrNameLst>
                                      </p:cBhvr>
                                      <p:tavLst>
                                        <p:tav tm="0">
                                          <p:val>
                                            <p:strVal val="#ppt_x"/>
                                          </p:val>
                                        </p:tav>
                                        <p:tav tm="100000">
                                          <p:val>
                                            <p:strVal val="#ppt_x"/>
                                          </p:val>
                                        </p:tav>
                                      </p:tavLst>
                                    </p:anim>
                                    <p:anim calcmode="lin" valueType="num">
                                      <p:cBhvr additive="base">
                                        <p:cTn id="78" dur="500" fill="hold"/>
                                        <p:tgtEl>
                                          <p:spTgt spid="23568"/>
                                        </p:tgtEl>
                                        <p:attrNameLst>
                                          <p:attrName>ppt_y</p:attrName>
                                        </p:attrNameLst>
                                      </p:cBhvr>
                                      <p:tavLst>
                                        <p:tav tm="0">
                                          <p:val>
                                            <p:strVal val="1+#ppt_h/2"/>
                                          </p:val>
                                        </p:tav>
                                        <p:tav tm="100000">
                                          <p:val>
                                            <p:strVal val="#ppt_y"/>
                                          </p:val>
                                        </p:tav>
                                      </p:tavLst>
                                    </p:anim>
                                  </p:childTnLst>
                                </p:cTn>
                              </p:par>
                            </p:childTnLst>
                          </p:cTn>
                        </p:par>
                      </p:childTnLst>
                    </p:cTn>
                  </p:par>
                  <p:par>
                    <p:cTn id="79" fill="hold" nodeType="clickPar">
                      <p:stCondLst>
                        <p:cond delay="indefinite"/>
                      </p:stCondLst>
                      <p:childTnLst>
                        <p:par>
                          <p:cTn id="80" fill="hold" nodeType="afterGroup">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5080"/>
                                        </p:tgtEl>
                                        <p:attrNameLst>
                                          <p:attrName>style.visibility</p:attrName>
                                        </p:attrNameLst>
                                      </p:cBhvr>
                                      <p:to>
                                        <p:strVal val="visible"/>
                                      </p:to>
                                    </p:set>
                                  </p:childTnLst>
                                </p:cTn>
                              </p:par>
                            </p:childTnLst>
                          </p:cTn>
                        </p:par>
                      </p:childTnLst>
                    </p:cTn>
                  </p:par>
                  <p:par>
                    <p:cTn id="83" fill="hold" nodeType="clickPar">
                      <p:stCondLst>
                        <p:cond delay="indefinite"/>
                      </p:stCondLst>
                      <p:childTnLst>
                        <p:par>
                          <p:cTn id="84" fill="hold" nodeType="afterGroup">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5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animBg="1"/>
      <p:bldP spid="45060" grpId="0"/>
      <p:bldP spid="45061" grpId="0"/>
      <p:bldP spid="23558" grpId="0" animBg="1"/>
      <p:bldP spid="45063" grpId="0"/>
      <p:bldP spid="45064" grpId="0"/>
      <p:bldP spid="23561" grpId="0" animBg="1"/>
      <p:bldP spid="45066" grpId="0"/>
      <p:bldP spid="45067" grpId="0"/>
      <p:bldP spid="23564" grpId="0" animBg="1"/>
      <p:bldP spid="45069" grpId="0"/>
      <p:bldP spid="45070" grpId="0"/>
      <p:bldP spid="23567" grpId="0" animBg="1"/>
      <p:bldP spid="23568" grpId="0" animBg="1"/>
      <p:bldP spid="45080" grpId="0"/>
      <p:bldP spid="45081" grpId="0"/>
      <p:bldP spid="45082" grpId="0"/>
      <p:bldP spid="4508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762000" y="1219200"/>
            <a:ext cx="7696200" cy="954107"/>
          </a:xfrm>
          <a:prstGeom prst="rect">
            <a:avLst/>
          </a:prstGeom>
          <a:noFill/>
          <a:ln w="9525">
            <a:noFill/>
            <a:miter lim="800000"/>
          </a:ln>
          <a:effectLst/>
        </p:spPr>
        <p:txBody>
          <a:bodyPr>
            <a:spAutoFit/>
          </a:bodyPr>
          <a:lstStyle/>
          <a:p>
            <a:pPr>
              <a:spcBef>
                <a:spcPct val="50000"/>
              </a:spcBef>
            </a:pPr>
            <a:r>
              <a:rPr lang="en-US" altLang="zh-CN" sz="2800" b="1"/>
              <a:t>1</a:t>
            </a:r>
            <a:r>
              <a:rPr lang="zh-CN" altLang="en-US" sz="2800" b="1"/>
              <a:t>、手拿刚出笼的馒头时，若先在手上沾些冷水，就不会感到很烫，这是由于</a:t>
            </a:r>
            <a:r>
              <a:rPr lang="en-US" altLang="zh-CN" sz="2800" b="1"/>
              <a:t>__________</a:t>
            </a:r>
            <a:r>
              <a:rPr lang="zh-CN" altLang="en-US" sz="2800" b="1"/>
              <a:t>的缘故；</a:t>
            </a:r>
          </a:p>
        </p:txBody>
      </p:sp>
      <p:sp>
        <p:nvSpPr>
          <p:cNvPr id="72707" name="Text Box 3"/>
          <p:cNvSpPr txBox="1">
            <a:spLocks noChangeArrowheads="1"/>
          </p:cNvSpPr>
          <p:nvPr/>
        </p:nvSpPr>
        <p:spPr bwMode="auto">
          <a:xfrm>
            <a:off x="5221923" y="1646767"/>
            <a:ext cx="2114550" cy="518584"/>
          </a:xfrm>
          <a:prstGeom prst="rect">
            <a:avLst/>
          </a:prstGeom>
          <a:noFill/>
          <a:ln w="9525">
            <a:noFill/>
            <a:miter lim="800000"/>
          </a:ln>
          <a:effectLst/>
        </p:spPr>
        <p:txBody>
          <a:bodyPr>
            <a:spAutoFit/>
          </a:bodyPr>
          <a:lstStyle/>
          <a:p>
            <a:pPr>
              <a:spcBef>
                <a:spcPct val="50000"/>
              </a:spcBef>
            </a:pPr>
            <a:r>
              <a:rPr lang="zh-CN" altLang="en-US" sz="2800" b="1">
                <a:solidFill>
                  <a:srgbClr val="FF0066"/>
                </a:solidFill>
                <a:ea typeface="黑体" pitchFamily="2" charset="-122"/>
              </a:rPr>
              <a:t>水蒸发吸热</a:t>
            </a:r>
          </a:p>
        </p:txBody>
      </p:sp>
      <p:sp>
        <p:nvSpPr>
          <p:cNvPr id="62468"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0155BCB2-C696-4B95-A0BE-D730C59F0EA4}" type="slidenum">
              <a:rPr kumimoji="1" lang="en-US" altLang="zh-CN" sz="1400">
                <a:latin typeface="Times New Roman" pitchFamily="18" charset="0"/>
              </a:rPr>
              <a:t>20</a:t>
            </a:fld>
            <a:endParaRPr kumimoji="1" lang="en-US" altLang="zh-CN" sz="1400">
              <a:latin typeface="Times New Roman" pitchFamily="18" charset="0"/>
            </a:endParaRPr>
          </a:p>
        </p:txBody>
      </p:sp>
      <p:sp>
        <p:nvSpPr>
          <p:cNvPr id="62469" name="Text Box 3"/>
          <p:cNvSpPr txBox="1">
            <a:spLocks noChangeArrowheads="1"/>
          </p:cNvSpPr>
          <p:nvPr/>
        </p:nvSpPr>
        <p:spPr bwMode="auto">
          <a:xfrm>
            <a:off x="1142977" y="285728"/>
            <a:ext cx="2365375" cy="709083"/>
          </a:xfrm>
          <a:prstGeom prst="rect">
            <a:avLst/>
          </a:prstGeom>
          <a:noFill/>
          <a:ln w="9525">
            <a:noFill/>
            <a:miter lim="800000"/>
          </a:ln>
          <a:effectLst/>
        </p:spPr>
        <p:txBody>
          <a:bodyPr>
            <a:spAutoFit/>
          </a:bodyPr>
          <a:lstStyle/>
          <a:p>
            <a:pPr>
              <a:spcBef>
                <a:spcPct val="50000"/>
              </a:spcBef>
            </a:pPr>
            <a:r>
              <a:rPr lang="zh-CN" altLang="en-US" sz="4000" b="1">
                <a:solidFill>
                  <a:srgbClr val="FF0066"/>
                </a:solidFill>
                <a:ea typeface="黑体" pitchFamily="2" charset="-122"/>
              </a:rPr>
              <a:t>能力提高</a:t>
            </a:r>
            <a:endParaRPr lang="en-US" altLang="zh-CN" sz="4000" b="1">
              <a:solidFill>
                <a:srgbClr val="FF0066"/>
              </a:solidFill>
              <a:ea typeface="黑体" pitchFamily="2" charset="-122"/>
            </a:endParaRPr>
          </a:p>
        </p:txBody>
      </p:sp>
      <p:sp>
        <p:nvSpPr>
          <p:cNvPr id="9" name="Text Box 2"/>
          <p:cNvSpPr txBox="1">
            <a:spLocks noChangeArrowheads="1"/>
          </p:cNvSpPr>
          <p:nvPr/>
        </p:nvSpPr>
        <p:spPr bwMode="auto">
          <a:xfrm>
            <a:off x="533401" y="2851151"/>
            <a:ext cx="7974013" cy="1373716"/>
          </a:xfrm>
          <a:prstGeom prst="rect">
            <a:avLst/>
          </a:prstGeom>
          <a:noFill/>
          <a:ln w="9525">
            <a:noFill/>
            <a:miter lim="800000"/>
          </a:ln>
          <a:effectLst/>
        </p:spPr>
        <p:txBody>
          <a:bodyPr>
            <a:spAutoFit/>
          </a:bodyPr>
          <a:lstStyle/>
          <a:p>
            <a:pPr>
              <a:spcBef>
                <a:spcPct val="50000"/>
              </a:spcBef>
            </a:pPr>
            <a:r>
              <a:rPr lang="en-US" altLang="zh-CN" sz="2800" b="1">
                <a:latin typeface="宋体" pitchFamily="2" charset="-122"/>
              </a:rPr>
              <a:t>2</a:t>
            </a:r>
            <a:r>
              <a:rPr lang="zh-CN" altLang="en-US" sz="2800" b="1">
                <a:latin typeface="宋体" pitchFamily="2" charset="-122"/>
              </a:rPr>
              <a:t>、医生为病人检查牙齿时，常拿一个带把的金属小平面镜在酒精灯的火焰上烤一烤，然后再放入病人的口腔中，这样做的主要目的是什么？</a:t>
            </a:r>
          </a:p>
        </p:txBody>
      </p:sp>
      <p:sp>
        <p:nvSpPr>
          <p:cNvPr id="10" name="Text Box 5"/>
          <p:cNvSpPr txBox="1">
            <a:spLocks noChangeArrowheads="1"/>
          </p:cNvSpPr>
          <p:nvPr/>
        </p:nvSpPr>
        <p:spPr bwMode="auto">
          <a:xfrm>
            <a:off x="1547814" y="4430184"/>
            <a:ext cx="5108575" cy="584200"/>
          </a:xfrm>
          <a:prstGeom prst="rect">
            <a:avLst/>
          </a:prstGeom>
          <a:noFill/>
          <a:ln w="9525">
            <a:noFill/>
            <a:miter lim="800000"/>
          </a:ln>
          <a:effectLst/>
        </p:spPr>
        <p:txBody>
          <a:bodyPr wrap="none">
            <a:spAutoFit/>
          </a:bodyPr>
          <a:lstStyle/>
          <a:p>
            <a:pPr>
              <a:spcBef>
                <a:spcPct val="50000"/>
              </a:spcBef>
            </a:pPr>
            <a:r>
              <a:rPr kumimoji="1" lang="zh-CN" altLang="en-US" sz="3200">
                <a:solidFill>
                  <a:srgbClr val="FF0000"/>
                </a:solidFill>
                <a:latin typeface="Times New Roman" pitchFamily="18" charset="0"/>
              </a:rPr>
              <a:t>防止口中的水蒸气遇冷液化</a:t>
            </a:r>
          </a:p>
        </p:txBody>
      </p:sp>
    </p:spTree>
    <p:extLst>
      <p:ext uri="{BB962C8B-B14F-4D97-AF65-F5344CB8AC3E}">
        <p14:creationId xmlns:p14="http://schemas.microsoft.com/office/powerpoint/2010/main" val="25473716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2707"/>
                                        </p:tgtEl>
                                        <p:attrNameLst>
                                          <p:attrName>style.visibility</p:attrName>
                                        </p:attrNameLst>
                                      </p:cBhvr>
                                      <p:to>
                                        <p:strVal val="visible"/>
                                      </p:to>
                                    </p:set>
                                    <p:animEffect transition="in" filter="wipe(down)">
                                      <p:cBhvr>
                                        <p:cTn id="7" dur="580">
                                          <p:stCondLst>
                                            <p:cond delay="0"/>
                                          </p:stCondLst>
                                        </p:cTn>
                                        <p:tgtEl>
                                          <p:spTgt spid="72707"/>
                                        </p:tgtEl>
                                      </p:cBhvr>
                                    </p:animEffect>
                                    <p:anim calcmode="lin" valueType="num">
                                      <p:cBhvr>
                                        <p:cTn id="8" dur="1822" tmFilter="0,0; 0.14,0.36; 0.43,0.73; 0.71,0.91; 1.0,1.0">
                                          <p:stCondLst>
                                            <p:cond delay="0"/>
                                          </p:stCondLst>
                                        </p:cTn>
                                        <p:tgtEl>
                                          <p:spTgt spid="7270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270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270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270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2707"/>
                                        </p:tgtEl>
                                        <p:attrNameLst>
                                          <p:attrName>ppt_y</p:attrName>
                                        </p:attrNameLst>
                                      </p:cBhvr>
                                      <p:tavLst>
                                        <p:tav tm="0" fmla="#ppt_y-sin(pi*$)/81">
                                          <p:val>
                                            <p:fltVal val="0"/>
                                          </p:val>
                                        </p:tav>
                                        <p:tav tm="100000">
                                          <p:val>
                                            <p:fltVal val="1"/>
                                          </p:val>
                                        </p:tav>
                                      </p:tavLst>
                                    </p:anim>
                                    <p:animScale>
                                      <p:cBhvr>
                                        <p:cTn id="13" dur="26">
                                          <p:stCondLst>
                                            <p:cond delay="650"/>
                                          </p:stCondLst>
                                        </p:cTn>
                                        <p:tgtEl>
                                          <p:spTgt spid="72707"/>
                                        </p:tgtEl>
                                      </p:cBhvr>
                                      <p:to x="100000" y="60000"/>
                                    </p:animScale>
                                    <p:animScale>
                                      <p:cBhvr>
                                        <p:cTn id="14" dur="166" decel="50000">
                                          <p:stCondLst>
                                            <p:cond delay="676"/>
                                          </p:stCondLst>
                                        </p:cTn>
                                        <p:tgtEl>
                                          <p:spTgt spid="72707"/>
                                        </p:tgtEl>
                                      </p:cBhvr>
                                      <p:to x="100000" y="100000"/>
                                    </p:animScale>
                                    <p:animScale>
                                      <p:cBhvr>
                                        <p:cTn id="15" dur="26">
                                          <p:stCondLst>
                                            <p:cond delay="1312"/>
                                          </p:stCondLst>
                                        </p:cTn>
                                        <p:tgtEl>
                                          <p:spTgt spid="72707"/>
                                        </p:tgtEl>
                                      </p:cBhvr>
                                      <p:to x="100000" y="80000"/>
                                    </p:animScale>
                                    <p:animScale>
                                      <p:cBhvr>
                                        <p:cTn id="16" dur="166" decel="50000">
                                          <p:stCondLst>
                                            <p:cond delay="1338"/>
                                          </p:stCondLst>
                                        </p:cTn>
                                        <p:tgtEl>
                                          <p:spTgt spid="72707"/>
                                        </p:tgtEl>
                                      </p:cBhvr>
                                      <p:to x="100000" y="100000"/>
                                    </p:animScale>
                                    <p:animScale>
                                      <p:cBhvr>
                                        <p:cTn id="17" dur="26">
                                          <p:stCondLst>
                                            <p:cond delay="1642"/>
                                          </p:stCondLst>
                                        </p:cTn>
                                        <p:tgtEl>
                                          <p:spTgt spid="72707"/>
                                        </p:tgtEl>
                                      </p:cBhvr>
                                      <p:to x="100000" y="90000"/>
                                    </p:animScale>
                                    <p:animScale>
                                      <p:cBhvr>
                                        <p:cTn id="18" dur="166" decel="50000">
                                          <p:stCondLst>
                                            <p:cond delay="1668"/>
                                          </p:stCondLst>
                                        </p:cTn>
                                        <p:tgtEl>
                                          <p:spTgt spid="72707"/>
                                        </p:tgtEl>
                                      </p:cBhvr>
                                      <p:to x="100000" y="100000"/>
                                    </p:animScale>
                                    <p:animScale>
                                      <p:cBhvr>
                                        <p:cTn id="19" dur="26">
                                          <p:stCondLst>
                                            <p:cond delay="1808"/>
                                          </p:stCondLst>
                                        </p:cTn>
                                        <p:tgtEl>
                                          <p:spTgt spid="72707"/>
                                        </p:tgtEl>
                                      </p:cBhvr>
                                      <p:to x="100000" y="95000"/>
                                    </p:animScale>
                                    <p:animScale>
                                      <p:cBhvr>
                                        <p:cTn id="20" dur="166" decel="50000">
                                          <p:stCondLst>
                                            <p:cond delay="1834"/>
                                          </p:stCondLst>
                                        </p:cTn>
                                        <p:tgtEl>
                                          <p:spTgt spid="72707"/>
                                        </p:tgtEl>
                                      </p:cBhvr>
                                      <p:to x="100000" y="100000"/>
                                    </p:animScale>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anim calcmode="lin" valueType="num">
                                      <p:cBhvr additive="base">
                                        <p:cTn id="3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717550" y="2118497"/>
            <a:ext cx="184731" cy="584775"/>
          </a:xfrm>
          <a:prstGeom prst="rect">
            <a:avLst/>
          </a:prstGeom>
          <a:noFill/>
          <a:ln w="9525">
            <a:noFill/>
            <a:miter lim="800000"/>
          </a:ln>
          <a:effectLst/>
        </p:spPr>
        <p:txBody>
          <a:bodyPr wrap="none" anchor="ctr">
            <a:spAutoFit/>
          </a:bodyPr>
          <a:lstStyle/>
          <a:p>
            <a:pPr>
              <a:spcBef>
                <a:spcPct val="50000"/>
              </a:spcBef>
            </a:pPr>
            <a:endParaRPr kumimoji="1" lang="zh-CN" altLang="en-US" sz="3200">
              <a:solidFill>
                <a:schemeClr val="accent1"/>
              </a:solidFill>
              <a:latin typeface="Times New Roman" pitchFamily="18" charset="0"/>
            </a:endParaRPr>
          </a:p>
        </p:txBody>
      </p:sp>
      <p:pic>
        <p:nvPicPr>
          <p:cNvPr id="64515" name="Picture 3" descr="http://www.wsbedu.com/jia/wuli/wl1204.gif"/>
          <p:cNvPicPr>
            <a:picLocks noChangeAspect="1" noChangeArrowheads="1"/>
          </p:cNvPicPr>
          <p:nvPr/>
        </p:nvPicPr>
        <p:blipFill>
          <a:blip r:embed="rId3"/>
          <a:srcRect l="16571" r="11623" b="13461"/>
          <a:stretch>
            <a:fillRect/>
          </a:stretch>
        </p:blipFill>
        <p:spPr bwMode="auto">
          <a:xfrm>
            <a:off x="5791201" y="1524000"/>
            <a:ext cx="2335213" cy="5029200"/>
          </a:xfrm>
          <a:prstGeom prst="rect">
            <a:avLst/>
          </a:prstGeom>
          <a:noFill/>
          <a:ln w="9525">
            <a:noFill/>
            <a:miter lim="800000"/>
          </a:ln>
        </p:spPr>
      </p:pic>
      <p:sp>
        <p:nvSpPr>
          <p:cNvPr id="64516" name="Rectangle 4"/>
          <p:cNvSpPr>
            <a:spLocks noChangeArrowheads="1"/>
          </p:cNvSpPr>
          <p:nvPr/>
        </p:nvSpPr>
        <p:spPr bwMode="auto">
          <a:xfrm>
            <a:off x="304800" y="457200"/>
            <a:ext cx="8382000" cy="3081867"/>
          </a:xfrm>
          <a:prstGeom prst="rect">
            <a:avLst/>
          </a:prstGeom>
          <a:noFill/>
          <a:ln w="9525">
            <a:noFill/>
            <a:miter lim="800000"/>
          </a:ln>
          <a:effectLst/>
        </p:spPr>
        <p:txBody>
          <a:bodyPr anchor="ctr">
            <a:spAutoFit/>
          </a:bodyPr>
          <a:lstStyle/>
          <a:p>
            <a:r>
              <a:rPr lang="en-US" altLang="zh-CN" sz="2800" b="1">
                <a:latin typeface="宋体" pitchFamily="2" charset="-122"/>
                <a:cs typeface="Times New Roman" panose="02020603050405020304" pitchFamily="18" charset="0"/>
              </a:rPr>
              <a:t>3.</a:t>
            </a:r>
            <a:r>
              <a:rPr lang="zh-CN" altLang="en-US" sz="2800" b="1">
                <a:latin typeface="宋体" pitchFamily="2" charset="-122"/>
                <a:cs typeface="Times New Roman" panose="02020603050405020304" pitchFamily="18" charset="0"/>
              </a:rPr>
              <a:t>图中，小烧杯</a:t>
            </a:r>
            <a:r>
              <a:rPr lang="en-US" altLang="zh-CN" sz="2800" b="1">
                <a:latin typeface="宋体" pitchFamily="2" charset="-122"/>
                <a:cs typeface="Times New Roman" panose="02020603050405020304" pitchFamily="18" charset="0"/>
              </a:rPr>
              <a:t>A</a:t>
            </a:r>
            <a:r>
              <a:rPr lang="zh-CN" altLang="en-US" sz="2800" b="1">
                <a:latin typeface="宋体" pitchFamily="2" charset="-122"/>
                <a:cs typeface="Times New Roman" panose="02020603050405020304" pitchFamily="18" charset="0"/>
              </a:rPr>
              <a:t>和大烧杯</a:t>
            </a:r>
            <a:r>
              <a:rPr lang="en-US" altLang="zh-CN" sz="2800" b="1">
                <a:latin typeface="宋体" pitchFamily="2" charset="-122"/>
                <a:cs typeface="Times New Roman" panose="02020603050405020304" pitchFamily="18" charset="0"/>
              </a:rPr>
              <a:t>B</a:t>
            </a:r>
            <a:r>
              <a:rPr lang="zh-CN" altLang="en-US" sz="2800" b="1">
                <a:latin typeface="宋体" pitchFamily="2" charset="-122"/>
                <a:cs typeface="Times New Roman" panose="02020603050405020304" pitchFamily="18" charset="0"/>
              </a:rPr>
              <a:t>内都装有水，</a:t>
            </a:r>
            <a:r>
              <a:rPr lang="en-US" altLang="zh-CN" sz="2800" b="1">
                <a:latin typeface="宋体" pitchFamily="2" charset="-122"/>
                <a:cs typeface="Times New Roman" panose="02020603050405020304" pitchFamily="18" charset="0"/>
              </a:rPr>
              <a:t>A</a:t>
            </a:r>
            <a:r>
              <a:rPr lang="zh-CN" altLang="en-US" sz="2800" b="1">
                <a:latin typeface="宋体" pitchFamily="2" charset="-122"/>
                <a:cs typeface="Times New Roman" panose="02020603050405020304" pitchFamily="18" charset="0"/>
              </a:rPr>
              <a:t>与</a:t>
            </a:r>
            <a:r>
              <a:rPr lang="en-US" altLang="zh-CN" sz="2800" b="1">
                <a:latin typeface="宋体" pitchFamily="2" charset="-122"/>
                <a:cs typeface="Times New Roman" panose="02020603050405020304" pitchFamily="18" charset="0"/>
              </a:rPr>
              <a:t>B</a:t>
            </a:r>
            <a:r>
              <a:rPr lang="zh-CN" altLang="en-US" sz="2800" b="1">
                <a:latin typeface="宋体" pitchFamily="2" charset="-122"/>
                <a:cs typeface="Times New Roman" panose="02020603050405020304" pitchFamily="18" charset="0"/>
              </a:rPr>
              <a:t>不接触，把</a:t>
            </a:r>
            <a:r>
              <a:rPr lang="en-US" altLang="zh-CN" sz="2800" b="1">
                <a:latin typeface="宋体" pitchFamily="2" charset="-122"/>
                <a:cs typeface="Times New Roman" panose="02020603050405020304" pitchFamily="18" charset="0"/>
              </a:rPr>
              <a:t>B</a:t>
            </a:r>
            <a:r>
              <a:rPr lang="zh-CN" altLang="en-US" sz="2800" b="1">
                <a:latin typeface="宋体" pitchFamily="2" charset="-122"/>
                <a:cs typeface="Times New Roman" panose="02020603050405020304" pitchFamily="18" charset="0"/>
              </a:rPr>
              <a:t>放在火上加热，使</a:t>
            </a:r>
            <a:r>
              <a:rPr lang="en-US" altLang="zh-CN" sz="2800" b="1">
                <a:latin typeface="宋体" pitchFamily="2" charset="-122"/>
                <a:cs typeface="Times New Roman" panose="02020603050405020304" pitchFamily="18" charset="0"/>
              </a:rPr>
              <a:t>B</a:t>
            </a:r>
            <a:r>
              <a:rPr lang="zh-CN" altLang="en-US" sz="2800" b="1">
                <a:latin typeface="宋体" pitchFamily="2" charset="-122"/>
                <a:cs typeface="Times New Roman" panose="02020603050405020304" pitchFamily="18" charset="0"/>
              </a:rPr>
              <a:t>中的水沸腾，在继续加热时</a:t>
            </a:r>
            <a:r>
              <a:rPr lang="en-US" altLang="zh-CN" sz="2800" b="1">
                <a:latin typeface="宋体" pitchFamily="2" charset="-122"/>
                <a:cs typeface="Times New Roman" panose="02020603050405020304" pitchFamily="18" charset="0"/>
              </a:rPr>
              <a:t>:</a:t>
            </a:r>
            <a:r>
              <a:rPr lang="zh-CN" altLang="en-US" sz="2800" b="1">
                <a:latin typeface="宋体" pitchFamily="2" charset="-122"/>
                <a:cs typeface="Times New Roman" panose="02020603050405020304" pitchFamily="18" charset="0"/>
              </a:rPr>
              <a:t>［　　］</a:t>
            </a:r>
          </a:p>
          <a:p>
            <a:r>
              <a:rPr lang="en-US" altLang="zh-CN" sz="2800" b="1">
                <a:latin typeface="宋体" pitchFamily="2" charset="-122"/>
                <a:cs typeface="Times New Roman" panose="02020603050405020304" pitchFamily="18" charset="0"/>
              </a:rPr>
              <a:t>A.</a:t>
            </a:r>
            <a:r>
              <a:rPr lang="zh-CN" altLang="en-US" sz="2800" b="1">
                <a:latin typeface="宋体" pitchFamily="2" charset="-122"/>
                <a:cs typeface="Times New Roman" panose="02020603050405020304" pitchFamily="18" charset="0"/>
              </a:rPr>
              <a:t>烧杯</a:t>
            </a:r>
            <a:r>
              <a:rPr lang="en-US" altLang="zh-CN" sz="2800" b="1">
                <a:latin typeface="宋体" pitchFamily="2" charset="-122"/>
                <a:cs typeface="Times New Roman" panose="02020603050405020304" pitchFamily="18" charset="0"/>
              </a:rPr>
              <a:t>A</a:t>
            </a:r>
            <a:r>
              <a:rPr lang="zh-CN" altLang="en-US" sz="2800" b="1">
                <a:latin typeface="宋体" pitchFamily="2" charset="-122"/>
                <a:cs typeface="Times New Roman" panose="02020603050405020304" pitchFamily="18" charset="0"/>
              </a:rPr>
              <a:t>内的水会沸腾</a:t>
            </a:r>
            <a:br>
              <a:rPr lang="zh-CN" altLang="en-US" sz="2800" b="1">
                <a:latin typeface="宋体" pitchFamily="2" charset="-122"/>
                <a:cs typeface="Times New Roman" panose="02020603050405020304" pitchFamily="18" charset="0"/>
              </a:rPr>
            </a:br>
            <a:r>
              <a:rPr lang="en-US" altLang="zh-CN" sz="2800" b="1">
                <a:latin typeface="宋体" pitchFamily="2" charset="-122"/>
                <a:cs typeface="Times New Roman" panose="02020603050405020304" pitchFamily="18" charset="0"/>
              </a:rPr>
              <a:t>B.</a:t>
            </a:r>
            <a:r>
              <a:rPr lang="zh-CN" altLang="en-US" sz="2800" b="1">
                <a:latin typeface="宋体" pitchFamily="2" charset="-122"/>
                <a:cs typeface="Times New Roman" panose="02020603050405020304" pitchFamily="18" charset="0"/>
              </a:rPr>
              <a:t>烧杯</a:t>
            </a:r>
            <a:r>
              <a:rPr lang="en-US" altLang="zh-CN" sz="2800" b="1">
                <a:latin typeface="宋体" pitchFamily="2" charset="-122"/>
                <a:cs typeface="Times New Roman" panose="02020603050405020304" pitchFamily="18" charset="0"/>
              </a:rPr>
              <a:t>A</a:t>
            </a:r>
            <a:r>
              <a:rPr lang="zh-CN" altLang="en-US" sz="2800" b="1">
                <a:latin typeface="宋体" pitchFamily="2" charset="-122"/>
                <a:cs typeface="Times New Roman" panose="02020603050405020304" pitchFamily="18" charset="0"/>
              </a:rPr>
              <a:t>内的水不会沸腾</a:t>
            </a:r>
            <a:br>
              <a:rPr lang="zh-CN" altLang="en-US" sz="2800" b="1">
                <a:latin typeface="宋体" pitchFamily="2" charset="-122"/>
                <a:cs typeface="Times New Roman" panose="02020603050405020304" pitchFamily="18" charset="0"/>
              </a:rPr>
            </a:br>
            <a:r>
              <a:rPr lang="en-US" altLang="zh-CN" sz="2800" b="1">
                <a:latin typeface="宋体" pitchFamily="2" charset="-122"/>
                <a:cs typeface="Times New Roman" panose="02020603050405020304" pitchFamily="18" charset="0"/>
              </a:rPr>
              <a:t>C.</a:t>
            </a:r>
            <a:r>
              <a:rPr lang="zh-CN" altLang="en-US" sz="2800" b="1">
                <a:latin typeface="宋体" pitchFamily="2" charset="-122"/>
                <a:cs typeface="Times New Roman" panose="02020603050405020304" pitchFamily="18" charset="0"/>
              </a:rPr>
              <a:t>烧杯</a:t>
            </a:r>
            <a:r>
              <a:rPr lang="en-US" altLang="zh-CN" sz="2800" b="1">
                <a:latin typeface="宋体" pitchFamily="2" charset="-122"/>
                <a:cs typeface="Times New Roman" panose="02020603050405020304" pitchFamily="18" charset="0"/>
              </a:rPr>
              <a:t>A</a:t>
            </a:r>
            <a:r>
              <a:rPr lang="zh-CN" altLang="en-US" sz="2800" b="1">
                <a:latin typeface="宋体" pitchFamily="2" charset="-122"/>
                <a:cs typeface="Times New Roman" panose="02020603050405020304" pitchFamily="18" charset="0"/>
              </a:rPr>
              <a:t>内的水会逐渐减少</a:t>
            </a:r>
          </a:p>
          <a:p>
            <a:r>
              <a:rPr lang="en-US" altLang="zh-CN" sz="2800" b="1">
                <a:latin typeface="宋体" pitchFamily="2" charset="-122"/>
                <a:cs typeface="Times New Roman" panose="02020603050405020304" pitchFamily="18" charset="0"/>
              </a:rPr>
              <a:t>D.</a:t>
            </a:r>
            <a:r>
              <a:rPr lang="zh-CN" altLang="en-US" sz="2800" b="1">
                <a:latin typeface="宋体" pitchFamily="2" charset="-122"/>
                <a:cs typeface="Times New Roman" panose="02020603050405020304" pitchFamily="18" charset="0"/>
              </a:rPr>
              <a:t>烧杯</a:t>
            </a:r>
            <a:r>
              <a:rPr lang="en-US" altLang="zh-CN" sz="2800" b="1">
                <a:latin typeface="宋体" pitchFamily="2" charset="-122"/>
                <a:cs typeface="Times New Roman" panose="02020603050405020304" pitchFamily="18" charset="0"/>
              </a:rPr>
              <a:t>A</a:t>
            </a:r>
            <a:r>
              <a:rPr lang="zh-CN" altLang="en-US" sz="2800" b="1">
                <a:latin typeface="宋体" pitchFamily="2" charset="-122"/>
                <a:cs typeface="Times New Roman" panose="02020603050405020304" pitchFamily="18" charset="0"/>
              </a:rPr>
              <a:t>内的水不会减少</a:t>
            </a:r>
            <a:endParaRPr lang="zh-CN" altLang="en-US" sz="2800" b="1">
              <a:latin typeface="宋体" pitchFamily="2" charset="-122"/>
            </a:endParaRPr>
          </a:p>
        </p:txBody>
      </p:sp>
      <p:sp>
        <p:nvSpPr>
          <p:cNvPr id="74757" name="Rectangle 5"/>
          <p:cNvSpPr>
            <a:spLocks noChangeArrowheads="1"/>
          </p:cNvSpPr>
          <p:nvPr/>
        </p:nvSpPr>
        <p:spPr bwMode="auto">
          <a:xfrm>
            <a:off x="1879284" y="1004993"/>
            <a:ext cx="363537" cy="518584"/>
          </a:xfrm>
          <a:prstGeom prst="rect">
            <a:avLst/>
          </a:prstGeom>
          <a:noFill/>
          <a:ln w="9525">
            <a:noFill/>
            <a:miter lim="800000"/>
          </a:ln>
          <a:effectLst/>
        </p:spPr>
        <p:txBody>
          <a:bodyPr wrap="none">
            <a:spAutoFit/>
          </a:bodyPr>
          <a:lstStyle/>
          <a:p>
            <a:r>
              <a:rPr lang="en-US" altLang="zh-CN" sz="2800" b="1">
                <a:solidFill>
                  <a:srgbClr val="FF0000"/>
                </a:solidFill>
                <a:latin typeface="宋体" pitchFamily="2" charset="-122"/>
                <a:cs typeface="Times New Roman" panose="02020603050405020304" pitchFamily="18" charset="0"/>
              </a:rPr>
              <a:t>B</a:t>
            </a:r>
          </a:p>
        </p:txBody>
      </p:sp>
      <p:sp>
        <p:nvSpPr>
          <p:cNvPr id="53254" name="TextBox 1"/>
          <p:cNvSpPr txBox="1">
            <a:spLocks noChangeArrowheads="1"/>
          </p:cNvSpPr>
          <p:nvPr/>
        </p:nvSpPr>
        <p:spPr bwMode="auto">
          <a:xfrm>
            <a:off x="1042988" y="4366684"/>
            <a:ext cx="4176712" cy="584200"/>
          </a:xfrm>
          <a:prstGeom prst="rect">
            <a:avLst/>
          </a:prstGeom>
          <a:noFill/>
          <a:ln w="9525">
            <a:noFill/>
            <a:miter lim="800000"/>
          </a:ln>
        </p:spPr>
        <p:txBody>
          <a:bodyPr>
            <a:spAutoFit/>
          </a:bodyPr>
          <a:lstStyle/>
          <a:p>
            <a:pPr>
              <a:spcBef>
                <a:spcPct val="50000"/>
              </a:spcBef>
            </a:pPr>
            <a:r>
              <a:rPr kumimoji="1" lang="zh-CN" altLang="en-US" sz="3200" b="1">
                <a:solidFill>
                  <a:srgbClr val="FF3300"/>
                </a:solidFill>
                <a:latin typeface="Times New Roman" pitchFamily="18" charset="0"/>
              </a:rPr>
              <a:t>如果</a:t>
            </a:r>
            <a:r>
              <a:rPr kumimoji="1" lang="en-US" altLang="zh-CN" sz="3200" b="1">
                <a:solidFill>
                  <a:srgbClr val="FF3300"/>
                </a:solidFill>
                <a:latin typeface="Times New Roman" pitchFamily="18" charset="0"/>
              </a:rPr>
              <a:t>A</a:t>
            </a:r>
            <a:r>
              <a:rPr kumimoji="1" lang="zh-CN" altLang="en-US" sz="3200" b="1">
                <a:solidFill>
                  <a:srgbClr val="FF3300"/>
                </a:solidFill>
                <a:latin typeface="Times New Roman" pitchFamily="18" charset="0"/>
              </a:rPr>
              <a:t>中时酒精呢</a:t>
            </a:r>
          </a:p>
        </p:txBody>
      </p:sp>
      <p:sp>
        <p:nvSpPr>
          <p:cNvPr id="64519"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112E351F-B20F-46E3-A9F9-890BE800D145}" type="slidenum">
              <a:rPr kumimoji="1" lang="en-US" altLang="zh-CN" sz="1400">
                <a:latin typeface="Times New Roman" pitchFamily="18" charset="0"/>
              </a:rPr>
              <a:t>21</a:t>
            </a:fld>
            <a:endParaRPr kumimoji="1" lang="en-US" altLang="zh-CN" sz="1400">
              <a:latin typeface="Times New Roman" pitchFamily="18" charset="0"/>
            </a:endParaRPr>
          </a:p>
        </p:txBody>
      </p:sp>
    </p:spTree>
    <p:extLst>
      <p:ext uri="{BB962C8B-B14F-4D97-AF65-F5344CB8AC3E}">
        <p14:creationId xmlns:p14="http://schemas.microsoft.com/office/powerpoint/2010/main" val="2510986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7"/>
                                        </p:tgtEl>
                                        <p:attrNameLst>
                                          <p:attrName>style.visibility</p:attrName>
                                        </p:attrNameLst>
                                      </p:cBhvr>
                                      <p:to>
                                        <p:strVal val="visible"/>
                                      </p:to>
                                    </p:set>
                                    <p:anim calcmode="lin" valueType="num">
                                      <p:cBhvr additive="base">
                                        <p:cTn id="7" dur="500" fill="hold"/>
                                        <p:tgtEl>
                                          <p:spTgt spid="74757"/>
                                        </p:tgtEl>
                                        <p:attrNameLst>
                                          <p:attrName>ppt_x</p:attrName>
                                        </p:attrNameLst>
                                      </p:cBhvr>
                                      <p:tavLst>
                                        <p:tav tm="0">
                                          <p:val>
                                            <p:strVal val="#ppt_x"/>
                                          </p:val>
                                        </p:tav>
                                        <p:tav tm="100000">
                                          <p:val>
                                            <p:strVal val="#ppt_x"/>
                                          </p:val>
                                        </p:tav>
                                      </p:tavLst>
                                    </p:anim>
                                    <p:anim calcmode="lin" valueType="num">
                                      <p:cBhvr additive="base">
                                        <p:cTn id="8" dur="500" fill="hold"/>
                                        <p:tgtEl>
                                          <p:spTgt spid="7475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32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7" grpId="0"/>
      <p:bldP spid="5325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4"/>
          <p:cNvSpPr txBox="1">
            <a:spLocks noChangeArrowheads="1"/>
          </p:cNvSpPr>
          <p:nvPr/>
        </p:nvSpPr>
        <p:spPr bwMode="auto">
          <a:xfrm>
            <a:off x="533400" y="838200"/>
            <a:ext cx="7848600" cy="1373717"/>
          </a:xfrm>
          <a:prstGeom prst="rect">
            <a:avLst/>
          </a:prstGeom>
          <a:noFill/>
          <a:ln w="9525">
            <a:noFill/>
            <a:miter lim="800000"/>
          </a:ln>
        </p:spPr>
        <p:txBody>
          <a:bodyPr>
            <a:spAutoFit/>
          </a:bodyPr>
          <a:lstStyle/>
          <a:p>
            <a:r>
              <a:rPr lang="en-US" altLang="zh-CN" sz="2800" b="1">
                <a:latin typeface="楷体_GB2312" pitchFamily="49" charset="-122"/>
                <a:ea typeface="楷体_GB2312" pitchFamily="49" charset="-122"/>
              </a:rPr>
              <a:t>1</a:t>
            </a:r>
            <a:r>
              <a:rPr lang="zh-CN" altLang="en-US" sz="2800" b="1">
                <a:latin typeface="楷体_GB2312" pitchFamily="49" charset="-122"/>
                <a:ea typeface="楷体_GB2312" pitchFamily="49" charset="-122"/>
              </a:rPr>
              <a:t>、冬天教室的玻璃窗上，有时会出现水雾，有时又会出现冰花，你能解释这两种不同的现象吗？它们是出现在玻璃窗的哪一面？ </a:t>
            </a:r>
          </a:p>
        </p:txBody>
      </p:sp>
      <p:sp>
        <p:nvSpPr>
          <p:cNvPr id="68611" name="Text Box 25"/>
          <p:cNvSpPr txBox="1">
            <a:spLocks noChangeArrowheads="1"/>
          </p:cNvSpPr>
          <p:nvPr/>
        </p:nvSpPr>
        <p:spPr bwMode="auto">
          <a:xfrm>
            <a:off x="-90805" y="203201"/>
            <a:ext cx="3232150" cy="584775"/>
          </a:xfrm>
          <a:prstGeom prst="rect">
            <a:avLst/>
          </a:prstGeom>
          <a:noFill/>
          <a:ln w="9525">
            <a:noFill/>
            <a:miter lim="800000"/>
          </a:ln>
        </p:spPr>
        <p:txBody>
          <a:bodyPr>
            <a:spAutoFit/>
          </a:bodyPr>
          <a:lstStyle/>
          <a:p>
            <a:r>
              <a:rPr lang="zh-CN" altLang="en-US" sz="3200">
                <a:solidFill>
                  <a:srgbClr val="FF0000"/>
                </a:solidFill>
                <a:ea typeface="楷体_GB2312" pitchFamily="49" charset="-122"/>
              </a:rPr>
              <a:t>升华和凝华</a:t>
            </a:r>
          </a:p>
        </p:txBody>
      </p:sp>
      <p:sp>
        <p:nvSpPr>
          <p:cNvPr id="19460" name="Text Box 4"/>
          <p:cNvSpPr txBox="1">
            <a:spLocks noChangeArrowheads="1"/>
          </p:cNvSpPr>
          <p:nvPr/>
        </p:nvSpPr>
        <p:spPr bwMode="auto">
          <a:xfrm>
            <a:off x="685800" y="5257801"/>
            <a:ext cx="8458200" cy="946151"/>
          </a:xfrm>
          <a:prstGeom prst="rect">
            <a:avLst/>
          </a:prstGeom>
          <a:noFill/>
          <a:ln w="9525">
            <a:noFill/>
            <a:miter lim="800000"/>
          </a:ln>
        </p:spPr>
        <p:txBody>
          <a:bodyPr>
            <a:spAutoFit/>
          </a:bodyPr>
          <a:lstStyle/>
          <a:p>
            <a:pPr>
              <a:spcBef>
                <a:spcPct val="50000"/>
              </a:spcBef>
            </a:pPr>
            <a:r>
              <a:rPr kumimoji="1" lang="en-US" altLang="zh-CN" sz="2800" b="1">
                <a:latin typeface="楷体_GB2312" pitchFamily="49" charset="-122"/>
                <a:ea typeface="楷体_GB2312" pitchFamily="49" charset="-122"/>
              </a:rPr>
              <a:t>2</a:t>
            </a:r>
            <a:r>
              <a:rPr kumimoji="1" lang="zh-CN" altLang="en-US" sz="2800" b="1">
                <a:latin typeface="楷体_GB2312" pitchFamily="49" charset="-122"/>
                <a:ea typeface="楷体_GB2312" pitchFamily="49" charset="-122"/>
              </a:rPr>
              <a:t>、寒冷的冬天挂在室外的湿衣服会结冰，但结冰的衣服最 后也会干，这是冰发生（       ）的缘故。</a:t>
            </a:r>
          </a:p>
        </p:txBody>
      </p:sp>
      <p:sp>
        <p:nvSpPr>
          <p:cNvPr id="19464" name="Text Box 8"/>
          <p:cNvSpPr txBox="1">
            <a:spLocks noChangeArrowheads="1"/>
          </p:cNvSpPr>
          <p:nvPr/>
        </p:nvSpPr>
        <p:spPr bwMode="auto">
          <a:xfrm>
            <a:off x="6019800" y="5715000"/>
            <a:ext cx="1524000" cy="518584"/>
          </a:xfrm>
          <a:prstGeom prst="rect">
            <a:avLst/>
          </a:prstGeom>
          <a:noFill/>
          <a:ln w="9525">
            <a:noFill/>
            <a:miter lim="800000"/>
          </a:ln>
        </p:spPr>
        <p:txBody>
          <a:bodyPr>
            <a:spAutoFit/>
          </a:bodyPr>
          <a:lstStyle/>
          <a:p>
            <a:pPr>
              <a:spcBef>
                <a:spcPct val="50000"/>
              </a:spcBef>
            </a:pPr>
            <a:r>
              <a:rPr kumimoji="1" lang="zh-CN" altLang="en-US" sz="2800" b="1">
                <a:solidFill>
                  <a:srgbClr val="FF0000"/>
                </a:solidFill>
                <a:latin typeface="楷体_GB2312" pitchFamily="49" charset="-122"/>
                <a:ea typeface="楷体_GB2312" pitchFamily="49" charset="-122"/>
              </a:rPr>
              <a:t>升华</a:t>
            </a:r>
          </a:p>
        </p:txBody>
      </p:sp>
      <p:pic>
        <p:nvPicPr>
          <p:cNvPr id="68614" name="Picture 6" descr="窗玻璃上的水雾"/>
          <p:cNvPicPr>
            <a:picLocks noChangeAspect="1" noChangeArrowheads="1"/>
          </p:cNvPicPr>
          <p:nvPr/>
        </p:nvPicPr>
        <p:blipFill>
          <a:blip r:embed="rId3"/>
          <a:stretch>
            <a:fillRect/>
          </a:stretch>
        </p:blipFill>
        <p:spPr bwMode="auto">
          <a:xfrm>
            <a:off x="914400" y="2590800"/>
            <a:ext cx="3124200" cy="2480733"/>
          </a:xfrm>
          <a:prstGeom prst="rect">
            <a:avLst/>
          </a:prstGeom>
          <a:noFill/>
          <a:ln w="9525">
            <a:noFill/>
            <a:miter lim="800000"/>
          </a:ln>
        </p:spPr>
      </p:pic>
      <p:pic>
        <p:nvPicPr>
          <p:cNvPr id="68615" name="Picture 11" descr="无标题1"/>
          <p:cNvPicPr>
            <a:picLocks noChangeAspect="1" noChangeArrowheads="1"/>
          </p:cNvPicPr>
          <p:nvPr/>
        </p:nvPicPr>
        <p:blipFill>
          <a:blip r:embed="rId4"/>
          <a:stretch>
            <a:fillRect/>
          </a:stretch>
        </p:blipFill>
        <p:spPr bwMode="auto">
          <a:xfrm>
            <a:off x="4629150" y="2590800"/>
            <a:ext cx="3352800" cy="2514600"/>
          </a:xfrm>
          <a:prstGeom prst="rect">
            <a:avLst/>
          </a:prstGeom>
          <a:noFill/>
          <a:ln w="9525">
            <a:noFill/>
            <a:miter lim="800000"/>
          </a:ln>
        </p:spPr>
      </p:pic>
      <p:sp>
        <p:nvSpPr>
          <p:cNvPr id="68616"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9155FF74-AD61-4EE2-A24F-36E648B51875}" type="slidenum">
              <a:rPr kumimoji="1" lang="en-US" altLang="zh-CN" sz="1400">
                <a:latin typeface="Times New Roman" pitchFamily="18" charset="0"/>
              </a:rPr>
              <a:t>22</a:t>
            </a:fld>
            <a:endParaRPr kumimoji="1" lang="en-US" altLang="zh-CN" sz="1400">
              <a:latin typeface="Times New Roman" pitchFamily="18" charset="0"/>
            </a:endParaRPr>
          </a:p>
        </p:txBody>
      </p:sp>
    </p:spTree>
    <p:extLst>
      <p:ext uri="{BB962C8B-B14F-4D97-AF65-F5344CB8AC3E}">
        <p14:creationId xmlns:p14="http://schemas.microsoft.com/office/powerpoint/2010/main" val="3535903324"/>
      </p:ext>
    </p:extLst>
  </p:cSld>
  <p:clrMapOvr>
    <a:masterClrMapping/>
  </p:clrMapOvr>
  <p:transition spd="slow">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 calcmode="lin" valueType="num">
                                      <p:cBhvr additive="base">
                                        <p:cTn id="7" dur="500" fill="hold"/>
                                        <p:tgtEl>
                                          <p:spTgt spid="19460"/>
                                        </p:tgtEl>
                                        <p:attrNameLst>
                                          <p:attrName>ppt_x</p:attrName>
                                        </p:attrNameLst>
                                      </p:cBhvr>
                                      <p:tavLst>
                                        <p:tav tm="0">
                                          <p:val>
                                            <p:strVal val="0-#ppt_w/2"/>
                                          </p:val>
                                        </p:tav>
                                        <p:tav tm="100000">
                                          <p:val>
                                            <p:strVal val="#ppt_x"/>
                                          </p:val>
                                        </p:tav>
                                      </p:tavLst>
                                    </p:anim>
                                    <p:anim calcmode="lin" valueType="num">
                                      <p:cBhvr additive="base">
                                        <p:cTn id="8" dur="500" fill="hold"/>
                                        <p:tgtEl>
                                          <p:spTgt spid="1946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464"/>
                                        </p:tgtEl>
                                        <p:attrNameLst>
                                          <p:attrName>style.visibility</p:attrName>
                                        </p:attrNameLst>
                                      </p:cBhvr>
                                      <p:to>
                                        <p:strVal val="visible"/>
                                      </p:to>
                                    </p:set>
                                    <p:anim calcmode="lin" valueType="num">
                                      <p:cBhvr additive="base">
                                        <p:cTn id="13" dur="500" fill="hold"/>
                                        <p:tgtEl>
                                          <p:spTgt spid="19464"/>
                                        </p:tgtEl>
                                        <p:attrNameLst>
                                          <p:attrName>ppt_x</p:attrName>
                                        </p:attrNameLst>
                                      </p:cBhvr>
                                      <p:tavLst>
                                        <p:tav tm="0">
                                          <p:val>
                                            <p:strVal val="0-#ppt_w/2"/>
                                          </p:val>
                                        </p:tav>
                                        <p:tav tm="100000">
                                          <p:val>
                                            <p:strVal val="#ppt_x"/>
                                          </p:val>
                                        </p:tav>
                                      </p:tavLst>
                                    </p:anim>
                                    <p:anim calcmode="lin" valueType="num">
                                      <p:cBhvr additive="base">
                                        <p:cTn id="14" dur="500" fill="hold"/>
                                        <p:tgtEl>
                                          <p:spTgt spid="194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P spid="1946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2" descr="333"/>
          <p:cNvPicPr>
            <a:picLocks noChangeAspect="1" noChangeArrowheads="1"/>
          </p:cNvPicPr>
          <p:nvPr/>
        </p:nvPicPr>
        <p:blipFill>
          <a:blip r:embed="rId3"/>
          <a:stretch>
            <a:fillRect/>
          </a:stretch>
        </p:blipFill>
        <p:spPr bwMode="auto">
          <a:xfrm>
            <a:off x="1692910" y="3788834"/>
            <a:ext cx="6096000" cy="3443817"/>
          </a:xfrm>
          <a:prstGeom prst="rect">
            <a:avLst/>
          </a:prstGeom>
          <a:noFill/>
          <a:ln w="9525">
            <a:noFill/>
            <a:miter lim="800000"/>
          </a:ln>
        </p:spPr>
      </p:pic>
      <p:sp>
        <p:nvSpPr>
          <p:cNvPr id="70659" name="Text Box 3"/>
          <p:cNvSpPr txBox="1">
            <a:spLocks noChangeArrowheads="1"/>
          </p:cNvSpPr>
          <p:nvPr/>
        </p:nvSpPr>
        <p:spPr bwMode="auto">
          <a:xfrm>
            <a:off x="457200" y="899585"/>
            <a:ext cx="8382000" cy="2228849"/>
          </a:xfrm>
          <a:prstGeom prst="rect">
            <a:avLst/>
          </a:prstGeom>
          <a:noFill/>
          <a:ln w="9525">
            <a:noFill/>
            <a:miter lim="800000"/>
          </a:ln>
          <a:effectLst/>
        </p:spPr>
        <p:txBody>
          <a:bodyPr>
            <a:spAutoFit/>
          </a:bodyPr>
          <a:lstStyle/>
          <a:p>
            <a:r>
              <a:rPr lang="zh-CN" altLang="en-US" sz="2800" b="1">
                <a:ea typeface="楷体_GB2312" pitchFamily="49" charset="-122"/>
              </a:rPr>
              <a:t>江河、湖海、土壤、植物中的水通过</a:t>
            </a:r>
            <a:r>
              <a:rPr lang="zh-CN" altLang="en-US" sz="2800" b="1" u="sng">
                <a:ea typeface="楷体_GB2312" pitchFamily="49" charset="-122"/>
              </a:rPr>
              <a:t>　　</a:t>
            </a:r>
            <a:r>
              <a:rPr lang="zh-CN" altLang="en-US" sz="2800" b="1">
                <a:ea typeface="楷体_GB2312" pitchFamily="49" charset="-122"/>
              </a:rPr>
              <a:t>变为水蒸气；水蒸气随气流运动到各处，水蒸气在高空遇冷时，有的</a:t>
            </a:r>
            <a:r>
              <a:rPr lang="zh-CN" altLang="en-US" sz="2800" b="1" u="sng">
                <a:ea typeface="楷体_GB2312" pitchFamily="49" charset="-122"/>
              </a:rPr>
              <a:t>　　</a:t>
            </a:r>
            <a:r>
              <a:rPr lang="zh-CN" altLang="en-US" sz="2800" b="1">
                <a:ea typeface="楷体_GB2312" pitchFamily="49" charset="-122"/>
              </a:rPr>
              <a:t>小水滴，有的</a:t>
            </a:r>
            <a:r>
              <a:rPr lang="zh-CN" altLang="en-US" sz="2800" b="1" u="sng">
                <a:ea typeface="楷体_GB2312" pitchFamily="49" charset="-122"/>
              </a:rPr>
              <a:t>　　</a:t>
            </a:r>
            <a:r>
              <a:rPr lang="zh-CN" altLang="en-US" sz="2800" b="1">
                <a:ea typeface="楷体_GB2312" pitchFamily="49" charset="-122"/>
              </a:rPr>
              <a:t>成小冰晶，</a:t>
            </a:r>
            <a:r>
              <a:rPr lang="zh-CN" altLang="en-US" sz="2800" b="1" i="1">
                <a:solidFill>
                  <a:schemeClr val="accent2"/>
                </a:solidFill>
                <a:ea typeface="楷体_GB2312" pitchFamily="49" charset="-122"/>
              </a:rPr>
              <a:t>形成云</a:t>
            </a:r>
            <a:r>
              <a:rPr lang="zh-CN" altLang="en-US" sz="2800" b="1">
                <a:ea typeface="楷体_GB2312" pitchFamily="49" charset="-122"/>
              </a:rPr>
              <a:t>．云中的水滴也会</a:t>
            </a:r>
            <a:r>
              <a:rPr lang="zh-CN" altLang="en-US" sz="2800" b="1" u="sng">
                <a:ea typeface="楷体_GB2312" pitchFamily="49" charset="-122"/>
              </a:rPr>
              <a:t>　　</a:t>
            </a:r>
            <a:r>
              <a:rPr lang="zh-CN" altLang="en-US" sz="2800" b="1">
                <a:ea typeface="楷体_GB2312" pitchFamily="49" charset="-122"/>
              </a:rPr>
              <a:t>小冰晶．云中的小水滴长大到一定程度后，降落到地面上，这就</a:t>
            </a:r>
            <a:r>
              <a:rPr lang="zh-CN" altLang="en-US" sz="2800" b="1" i="1">
                <a:solidFill>
                  <a:schemeClr val="accent2"/>
                </a:solidFill>
                <a:ea typeface="楷体_GB2312" pitchFamily="49" charset="-122"/>
              </a:rPr>
              <a:t>形成了雨</a:t>
            </a:r>
            <a:r>
              <a:rPr lang="zh-CN" altLang="en-US" sz="2800" b="1">
                <a:ea typeface="楷体_GB2312" pitchFamily="49" charset="-122"/>
              </a:rPr>
              <a:t>．</a:t>
            </a:r>
          </a:p>
        </p:txBody>
      </p:sp>
      <p:sp>
        <p:nvSpPr>
          <p:cNvPr id="81924" name="Rectangle 4"/>
          <p:cNvSpPr>
            <a:spLocks noChangeArrowheads="1"/>
          </p:cNvSpPr>
          <p:nvPr/>
        </p:nvSpPr>
        <p:spPr bwMode="auto">
          <a:xfrm>
            <a:off x="6248400" y="762000"/>
            <a:ext cx="1143000" cy="518584"/>
          </a:xfrm>
          <a:prstGeom prst="rect">
            <a:avLst/>
          </a:prstGeom>
          <a:noFill/>
          <a:ln w="9525">
            <a:noFill/>
            <a:miter lim="800000"/>
          </a:ln>
          <a:effectLst/>
        </p:spPr>
        <p:txBody>
          <a:bodyPr>
            <a:spAutoFit/>
          </a:bodyPr>
          <a:lstStyle/>
          <a:p>
            <a:r>
              <a:rPr lang="zh-CN" altLang="en-US" sz="2800" b="1">
                <a:solidFill>
                  <a:srgbClr val="FF0000"/>
                </a:solidFill>
                <a:ea typeface="楷体_GB2312" pitchFamily="49" charset="-122"/>
              </a:rPr>
              <a:t>汽化</a:t>
            </a:r>
          </a:p>
        </p:txBody>
      </p:sp>
      <p:sp>
        <p:nvSpPr>
          <p:cNvPr id="81925" name="Rectangle 5"/>
          <p:cNvSpPr>
            <a:spLocks noChangeArrowheads="1"/>
          </p:cNvSpPr>
          <p:nvPr/>
        </p:nvSpPr>
        <p:spPr bwMode="auto">
          <a:xfrm>
            <a:off x="1981200" y="1981625"/>
            <a:ext cx="1219200" cy="520700"/>
          </a:xfrm>
          <a:prstGeom prst="rect">
            <a:avLst/>
          </a:prstGeom>
          <a:noFill/>
          <a:ln w="9525">
            <a:noFill/>
            <a:miter lim="800000"/>
          </a:ln>
          <a:effectLst/>
        </p:spPr>
        <p:txBody>
          <a:bodyPr>
            <a:spAutoFit/>
          </a:bodyPr>
          <a:lstStyle/>
          <a:p>
            <a:r>
              <a:rPr lang="zh-CN" altLang="en-US" sz="2800" b="1">
                <a:solidFill>
                  <a:srgbClr val="FF0000"/>
                </a:solidFill>
                <a:ea typeface="楷体_GB2312" pitchFamily="49" charset="-122"/>
              </a:rPr>
              <a:t>液化</a:t>
            </a:r>
          </a:p>
        </p:txBody>
      </p:sp>
      <p:sp>
        <p:nvSpPr>
          <p:cNvPr id="81926" name="Rectangle 6"/>
          <p:cNvSpPr>
            <a:spLocks noChangeArrowheads="1"/>
          </p:cNvSpPr>
          <p:nvPr/>
        </p:nvSpPr>
        <p:spPr bwMode="auto">
          <a:xfrm>
            <a:off x="4800600" y="1981625"/>
            <a:ext cx="1219200" cy="520700"/>
          </a:xfrm>
          <a:prstGeom prst="rect">
            <a:avLst/>
          </a:prstGeom>
          <a:noFill/>
          <a:ln w="9525">
            <a:noFill/>
            <a:miter lim="800000"/>
          </a:ln>
          <a:effectLst/>
        </p:spPr>
        <p:txBody>
          <a:bodyPr>
            <a:spAutoFit/>
          </a:bodyPr>
          <a:lstStyle/>
          <a:p>
            <a:r>
              <a:rPr lang="zh-CN" altLang="en-US" sz="2800" b="1">
                <a:solidFill>
                  <a:srgbClr val="FF0000"/>
                </a:solidFill>
                <a:ea typeface="楷体_GB2312" pitchFamily="49" charset="-122"/>
              </a:rPr>
              <a:t>凝华</a:t>
            </a:r>
          </a:p>
        </p:txBody>
      </p:sp>
      <p:sp>
        <p:nvSpPr>
          <p:cNvPr id="81927" name="Rectangle 7"/>
          <p:cNvSpPr>
            <a:spLocks noChangeArrowheads="1"/>
          </p:cNvSpPr>
          <p:nvPr/>
        </p:nvSpPr>
        <p:spPr bwMode="auto">
          <a:xfrm>
            <a:off x="3657600" y="2609427"/>
            <a:ext cx="1143000" cy="518584"/>
          </a:xfrm>
          <a:prstGeom prst="rect">
            <a:avLst/>
          </a:prstGeom>
          <a:noFill/>
          <a:ln w="9525">
            <a:noFill/>
            <a:miter lim="800000"/>
          </a:ln>
          <a:effectLst/>
        </p:spPr>
        <p:txBody>
          <a:bodyPr>
            <a:spAutoFit/>
          </a:bodyPr>
          <a:lstStyle/>
          <a:p>
            <a:r>
              <a:rPr lang="zh-CN" altLang="en-US" sz="2800" b="1">
                <a:solidFill>
                  <a:srgbClr val="FF0000"/>
                </a:solidFill>
                <a:ea typeface="楷体_GB2312" pitchFamily="49" charset="-122"/>
              </a:rPr>
              <a:t>凝固</a:t>
            </a:r>
          </a:p>
        </p:txBody>
      </p:sp>
      <p:sp>
        <p:nvSpPr>
          <p:cNvPr id="70664"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78ECCB14-091E-4658-BF8C-A17117082A7D}" type="slidenum">
              <a:rPr kumimoji="1" lang="en-US" altLang="zh-CN" sz="1400">
                <a:latin typeface="Times New Roman" pitchFamily="18" charset="0"/>
              </a:rPr>
              <a:t>23</a:t>
            </a:fld>
            <a:endParaRPr kumimoji="1" lang="en-US" altLang="zh-CN" sz="1400">
              <a:latin typeface="Times New Roman" pitchFamily="18" charset="0"/>
            </a:endParaRPr>
          </a:p>
        </p:txBody>
      </p:sp>
    </p:spTree>
    <p:extLst>
      <p:ext uri="{BB962C8B-B14F-4D97-AF65-F5344CB8AC3E}">
        <p14:creationId xmlns:p14="http://schemas.microsoft.com/office/powerpoint/2010/main" val="37620155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2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2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2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4" grpId="0"/>
      <p:bldP spid="81925" grpId="0"/>
      <p:bldP spid="81926" grpId="0"/>
      <p:bldP spid="8192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252096" y="487680"/>
            <a:ext cx="5184775" cy="518584"/>
          </a:xfrm>
          <a:prstGeom prst="rect">
            <a:avLst/>
          </a:prstGeom>
          <a:noFill/>
          <a:ln w="9525">
            <a:noFill/>
            <a:miter lim="800000"/>
          </a:ln>
          <a:effectLst/>
        </p:spPr>
        <p:txBody>
          <a:bodyPr wrap="none">
            <a:spAutoFit/>
          </a:bodyPr>
          <a:lstStyle/>
          <a:p>
            <a:r>
              <a:rPr lang="zh-CN" altLang="en-US" sz="2800" b="1" i="1"/>
              <a:t>写出生活中常见的物态变化名称</a:t>
            </a:r>
          </a:p>
        </p:txBody>
      </p:sp>
      <p:sp>
        <p:nvSpPr>
          <p:cNvPr id="25603" name="Rectangle 4"/>
          <p:cNvSpPr>
            <a:spLocks noChangeArrowheads="1"/>
          </p:cNvSpPr>
          <p:nvPr/>
        </p:nvSpPr>
        <p:spPr bwMode="auto">
          <a:xfrm>
            <a:off x="630238" y="2286000"/>
            <a:ext cx="3179762" cy="518584"/>
          </a:xfrm>
          <a:prstGeom prst="rect">
            <a:avLst/>
          </a:prstGeom>
          <a:noFill/>
          <a:ln w="9525">
            <a:noFill/>
            <a:miter lim="800000"/>
          </a:ln>
          <a:effectLst/>
        </p:spPr>
        <p:txBody>
          <a:bodyPr>
            <a:spAutoFit/>
          </a:bodyPr>
          <a:lstStyle/>
          <a:p>
            <a:r>
              <a:rPr lang="en-US" altLang="zh-CN" sz="2800" b="1"/>
              <a:t> 2</a:t>
            </a:r>
            <a:r>
              <a:rPr lang="zh-CN" altLang="en-US" sz="2800" b="1"/>
              <a:t>、雾的形成</a:t>
            </a:r>
            <a:r>
              <a:rPr lang="en-US" altLang="zh-CN" sz="2800" b="1"/>
              <a:t>——</a:t>
            </a:r>
          </a:p>
        </p:txBody>
      </p:sp>
      <p:sp>
        <p:nvSpPr>
          <p:cNvPr id="25604" name="Rectangle 5"/>
          <p:cNvSpPr>
            <a:spLocks noChangeArrowheads="1"/>
          </p:cNvSpPr>
          <p:nvPr/>
        </p:nvSpPr>
        <p:spPr bwMode="auto">
          <a:xfrm>
            <a:off x="715963" y="2849034"/>
            <a:ext cx="2978150" cy="520700"/>
          </a:xfrm>
          <a:prstGeom prst="rect">
            <a:avLst/>
          </a:prstGeom>
          <a:noFill/>
          <a:ln w="9525">
            <a:noFill/>
            <a:miter lim="800000"/>
          </a:ln>
          <a:effectLst/>
        </p:spPr>
        <p:txBody>
          <a:bodyPr wrap="none">
            <a:spAutoFit/>
          </a:bodyPr>
          <a:lstStyle/>
          <a:p>
            <a:r>
              <a:rPr lang="en-US" altLang="zh-CN" sz="2800" b="1"/>
              <a:t>3</a:t>
            </a:r>
            <a:r>
              <a:rPr lang="zh-CN" altLang="en-US" sz="2800" b="1"/>
              <a:t>、露的形成</a:t>
            </a:r>
            <a:r>
              <a:rPr lang="en-US" altLang="zh-CN" sz="2800" b="1"/>
              <a:t>—— </a:t>
            </a:r>
          </a:p>
        </p:txBody>
      </p:sp>
      <p:sp>
        <p:nvSpPr>
          <p:cNvPr id="25605" name="Rectangle 6"/>
          <p:cNvSpPr>
            <a:spLocks noChangeArrowheads="1"/>
          </p:cNvSpPr>
          <p:nvPr/>
        </p:nvSpPr>
        <p:spPr bwMode="auto">
          <a:xfrm>
            <a:off x="642939" y="3443818"/>
            <a:ext cx="3013075" cy="518583"/>
          </a:xfrm>
          <a:prstGeom prst="rect">
            <a:avLst/>
          </a:prstGeom>
          <a:noFill/>
          <a:ln w="9525">
            <a:noFill/>
            <a:miter lim="800000"/>
          </a:ln>
          <a:effectLst/>
        </p:spPr>
        <p:txBody>
          <a:bodyPr>
            <a:spAutoFit/>
          </a:bodyPr>
          <a:lstStyle/>
          <a:p>
            <a:r>
              <a:rPr lang="en-US" altLang="zh-CN" sz="2800" b="1"/>
              <a:t> 4</a:t>
            </a:r>
            <a:r>
              <a:rPr lang="zh-CN" altLang="en-US" sz="2800" b="1"/>
              <a:t>、霜的形成</a:t>
            </a:r>
            <a:r>
              <a:rPr lang="en-US" altLang="zh-CN" sz="2800" b="1"/>
              <a:t>——</a:t>
            </a:r>
          </a:p>
        </p:txBody>
      </p:sp>
      <p:sp>
        <p:nvSpPr>
          <p:cNvPr id="25606" name="Rectangle 9"/>
          <p:cNvSpPr>
            <a:spLocks noChangeArrowheads="1"/>
          </p:cNvSpPr>
          <p:nvPr/>
        </p:nvSpPr>
        <p:spPr bwMode="auto">
          <a:xfrm>
            <a:off x="762001" y="4004734"/>
            <a:ext cx="5121275" cy="520700"/>
          </a:xfrm>
          <a:prstGeom prst="rect">
            <a:avLst/>
          </a:prstGeom>
          <a:noFill/>
          <a:ln w="9525">
            <a:noFill/>
            <a:miter lim="800000"/>
          </a:ln>
          <a:effectLst/>
        </p:spPr>
        <p:txBody>
          <a:bodyPr wrap="none">
            <a:spAutoFit/>
          </a:bodyPr>
          <a:lstStyle/>
          <a:p>
            <a:r>
              <a:rPr lang="en-US" altLang="zh-CN" sz="2800" b="1"/>
              <a:t>5</a:t>
            </a:r>
            <a:r>
              <a:rPr lang="zh-CN" altLang="en-US" sz="2800" b="1"/>
              <a:t>、用久的电灯的灯丝变细</a:t>
            </a:r>
            <a:r>
              <a:rPr lang="en-US" altLang="zh-CN" sz="2800" b="1"/>
              <a:t>—— </a:t>
            </a:r>
          </a:p>
        </p:txBody>
      </p:sp>
      <p:sp>
        <p:nvSpPr>
          <p:cNvPr id="25607" name="Rectangle 10"/>
          <p:cNvSpPr>
            <a:spLocks noChangeArrowheads="1"/>
          </p:cNvSpPr>
          <p:nvPr/>
        </p:nvSpPr>
        <p:spPr bwMode="auto">
          <a:xfrm>
            <a:off x="716280" y="1766993"/>
            <a:ext cx="6096000" cy="518584"/>
          </a:xfrm>
          <a:prstGeom prst="rect">
            <a:avLst/>
          </a:prstGeom>
          <a:noFill/>
          <a:ln w="9525">
            <a:noFill/>
            <a:miter lim="800000"/>
          </a:ln>
          <a:effectLst/>
        </p:spPr>
        <p:txBody>
          <a:bodyPr>
            <a:spAutoFit/>
          </a:bodyPr>
          <a:lstStyle/>
          <a:p>
            <a:r>
              <a:rPr lang="en-US" altLang="zh-CN" sz="2800" b="1"/>
              <a:t> 1</a:t>
            </a:r>
            <a:r>
              <a:rPr lang="zh-CN" altLang="en-US" sz="2800" b="1"/>
              <a:t>、</a:t>
            </a:r>
            <a:r>
              <a:rPr kumimoji="1" lang="zh-CN" altLang="en-US" sz="2800" b="1"/>
              <a:t>冬季窗户玻璃上结有冰花</a:t>
            </a:r>
            <a:r>
              <a:rPr kumimoji="1" lang="zh-CN" altLang="en-US" sz="2800"/>
              <a:t> </a:t>
            </a:r>
            <a:r>
              <a:rPr lang="en-US" altLang="zh-CN" sz="2800" b="1"/>
              <a:t>——</a:t>
            </a:r>
            <a:endParaRPr lang="en-US" altLang="zh-CN" sz="2800" b="1">
              <a:solidFill>
                <a:srgbClr val="FF0000"/>
              </a:solidFill>
            </a:endParaRPr>
          </a:p>
        </p:txBody>
      </p:sp>
      <p:sp>
        <p:nvSpPr>
          <p:cNvPr id="70668" name="Text Box 12"/>
          <p:cNvSpPr txBox="1">
            <a:spLocks noChangeArrowheads="1"/>
          </p:cNvSpPr>
          <p:nvPr/>
        </p:nvSpPr>
        <p:spPr bwMode="auto">
          <a:xfrm>
            <a:off x="3657600" y="2286000"/>
            <a:ext cx="1143000" cy="518584"/>
          </a:xfrm>
          <a:prstGeom prst="rect">
            <a:avLst/>
          </a:prstGeom>
          <a:noFill/>
          <a:ln w="9525">
            <a:noFill/>
            <a:miter lim="800000"/>
          </a:ln>
          <a:effectLst/>
        </p:spPr>
        <p:txBody>
          <a:bodyPr>
            <a:spAutoFit/>
          </a:bodyPr>
          <a:lstStyle/>
          <a:p>
            <a:r>
              <a:rPr lang="zh-CN" altLang="en-US" sz="2800" b="1">
                <a:solidFill>
                  <a:srgbClr val="FF0000"/>
                </a:solidFill>
              </a:rPr>
              <a:t>液化</a:t>
            </a:r>
          </a:p>
        </p:txBody>
      </p:sp>
      <p:sp>
        <p:nvSpPr>
          <p:cNvPr id="70669" name="Text Box 13"/>
          <p:cNvSpPr txBox="1">
            <a:spLocks noChangeArrowheads="1"/>
          </p:cNvSpPr>
          <p:nvPr/>
        </p:nvSpPr>
        <p:spPr bwMode="auto">
          <a:xfrm>
            <a:off x="3657600" y="2895600"/>
            <a:ext cx="1219200" cy="518584"/>
          </a:xfrm>
          <a:prstGeom prst="rect">
            <a:avLst/>
          </a:prstGeom>
          <a:noFill/>
          <a:ln w="9525">
            <a:noFill/>
            <a:miter lim="800000"/>
          </a:ln>
          <a:effectLst/>
        </p:spPr>
        <p:txBody>
          <a:bodyPr>
            <a:spAutoFit/>
          </a:bodyPr>
          <a:lstStyle/>
          <a:p>
            <a:r>
              <a:rPr lang="zh-CN" altLang="en-US" sz="2800" b="1">
                <a:solidFill>
                  <a:srgbClr val="FF0000"/>
                </a:solidFill>
              </a:rPr>
              <a:t>液化</a:t>
            </a:r>
          </a:p>
        </p:txBody>
      </p:sp>
      <p:sp>
        <p:nvSpPr>
          <p:cNvPr id="70670" name="Text Box 14"/>
          <p:cNvSpPr txBox="1">
            <a:spLocks noChangeArrowheads="1"/>
          </p:cNvSpPr>
          <p:nvPr/>
        </p:nvSpPr>
        <p:spPr bwMode="auto">
          <a:xfrm>
            <a:off x="3657600" y="3429000"/>
            <a:ext cx="1066800" cy="518584"/>
          </a:xfrm>
          <a:prstGeom prst="rect">
            <a:avLst/>
          </a:prstGeom>
          <a:noFill/>
          <a:ln w="9525">
            <a:noFill/>
            <a:miter lim="800000"/>
          </a:ln>
          <a:effectLst/>
        </p:spPr>
        <p:txBody>
          <a:bodyPr>
            <a:spAutoFit/>
          </a:bodyPr>
          <a:lstStyle/>
          <a:p>
            <a:r>
              <a:rPr lang="zh-CN" altLang="en-US" sz="2800" b="1">
                <a:solidFill>
                  <a:srgbClr val="FF0000"/>
                </a:solidFill>
              </a:rPr>
              <a:t>凝华</a:t>
            </a:r>
          </a:p>
        </p:txBody>
      </p:sp>
      <p:sp>
        <p:nvSpPr>
          <p:cNvPr id="70673" name="Text Box 17"/>
          <p:cNvSpPr txBox="1">
            <a:spLocks noChangeArrowheads="1"/>
          </p:cNvSpPr>
          <p:nvPr/>
        </p:nvSpPr>
        <p:spPr bwMode="auto">
          <a:xfrm>
            <a:off x="5791201" y="3989918"/>
            <a:ext cx="1660525" cy="518583"/>
          </a:xfrm>
          <a:prstGeom prst="rect">
            <a:avLst/>
          </a:prstGeom>
          <a:noFill/>
          <a:ln w="9525">
            <a:noFill/>
            <a:miter lim="800000"/>
          </a:ln>
          <a:effectLst/>
        </p:spPr>
        <p:txBody>
          <a:bodyPr>
            <a:spAutoFit/>
          </a:bodyPr>
          <a:lstStyle/>
          <a:p>
            <a:r>
              <a:rPr lang="zh-CN" altLang="en-US" sz="2800" b="1">
                <a:solidFill>
                  <a:srgbClr val="FF0000"/>
                </a:solidFill>
              </a:rPr>
              <a:t>升华</a:t>
            </a:r>
          </a:p>
        </p:txBody>
      </p:sp>
      <p:sp>
        <p:nvSpPr>
          <p:cNvPr id="70675" name="Rectangle 19"/>
          <p:cNvSpPr>
            <a:spLocks noChangeArrowheads="1"/>
          </p:cNvSpPr>
          <p:nvPr/>
        </p:nvSpPr>
        <p:spPr bwMode="auto">
          <a:xfrm>
            <a:off x="6248400" y="1629833"/>
            <a:ext cx="1295400" cy="518584"/>
          </a:xfrm>
          <a:prstGeom prst="rect">
            <a:avLst/>
          </a:prstGeom>
          <a:noFill/>
          <a:ln w="9525">
            <a:noFill/>
            <a:miter lim="800000"/>
          </a:ln>
          <a:effectLst/>
        </p:spPr>
        <p:txBody>
          <a:bodyPr>
            <a:spAutoFit/>
          </a:bodyPr>
          <a:lstStyle/>
          <a:p>
            <a:r>
              <a:rPr lang="zh-CN" altLang="en-US" sz="2800" b="1">
                <a:solidFill>
                  <a:srgbClr val="FF0000"/>
                </a:solidFill>
              </a:rPr>
              <a:t>凝华</a:t>
            </a:r>
          </a:p>
        </p:txBody>
      </p:sp>
      <p:sp>
        <p:nvSpPr>
          <p:cNvPr id="25613"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B437D32D-5470-4797-8B8F-5E44A78B967D}" type="slidenum">
              <a:rPr kumimoji="1" lang="en-US" altLang="zh-CN" sz="1400">
                <a:latin typeface="Times New Roman" pitchFamily="18" charset="0"/>
              </a:rPr>
              <a:t>24</a:t>
            </a:fld>
            <a:endParaRPr kumimoji="1" lang="en-US" altLang="zh-CN" sz="1400">
              <a:latin typeface="Times New Roman" pitchFamily="18" charset="0"/>
            </a:endParaRPr>
          </a:p>
        </p:txBody>
      </p:sp>
      <p:sp>
        <p:nvSpPr>
          <p:cNvPr id="25614" name="Rectangle 11"/>
          <p:cNvSpPr>
            <a:spLocks noChangeArrowheads="1"/>
          </p:cNvSpPr>
          <p:nvPr/>
        </p:nvSpPr>
        <p:spPr bwMode="auto">
          <a:xfrm>
            <a:off x="733426" y="4519084"/>
            <a:ext cx="3268663" cy="524933"/>
          </a:xfrm>
          <a:prstGeom prst="rect">
            <a:avLst/>
          </a:prstGeom>
          <a:noFill/>
          <a:ln w="9525">
            <a:noFill/>
            <a:miter lim="800000"/>
          </a:ln>
          <a:effectLst/>
        </p:spPr>
        <p:txBody>
          <a:bodyPr wrap="none">
            <a:spAutoFit/>
          </a:bodyPr>
          <a:lstStyle/>
          <a:p>
            <a:pPr>
              <a:spcBef>
                <a:spcPct val="50000"/>
              </a:spcBef>
            </a:pPr>
            <a:r>
              <a:rPr kumimoji="1" lang="en-US" altLang="zh-CN" sz="2800" b="1"/>
              <a:t>6</a:t>
            </a:r>
            <a:r>
              <a:rPr kumimoji="1" lang="zh-CN" altLang="en-US" sz="2800" b="1"/>
              <a:t>、湿衣服变干</a:t>
            </a:r>
            <a:r>
              <a:rPr lang="en-US" altLang="zh-CN" sz="2800" b="1"/>
              <a:t>——</a:t>
            </a:r>
          </a:p>
        </p:txBody>
      </p:sp>
      <p:sp>
        <p:nvSpPr>
          <p:cNvPr id="25615" name="Rectangle 12"/>
          <p:cNvSpPr>
            <a:spLocks noChangeArrowheads="1"/>
          </p:cNvSpPr>
          <p:nvPr/>
        </p:nvSpPr>
        <p:spPr bwMode="auto">
          <a:xfrm>
            <a:off x="733426" y="5014385"/>
            <a:ext cx="5072063" cy="520700"/>
          </a:xfrm>
          <a:prstGeom prst="rect">
            <a:avLst/>
          </a:prstGeom>
          <a:noFill/>
          <a:ln w="9525">
            <a:noFill/>
            <a:miter lim="800000"/>
          </a:ln>
          <a:effectLst/>
        </p:spPr>
        <p:txBody>
          <a:bodyPr wrap="none">
            <a:spAutoFit/>
          </a:bodyPr>
          <a:lstStyle/>
          <a:p>
            <a:r>
              <a:rPr kumimoji="1" lang="en-US" altLang="zh-CN" sz="2800" b="1"/>
              <a:t>7</a:t>
            </a:r>
            <a:r>
              <a:rPr kumimoji="1" lang="zh-CN" altLang="en-US" sz="2800" b="1"/>
              <a:t>、冰棒含在嘴中变成糖水</a:t>
            </a:r>
            <a:r>
              <a:rPr lang="en-US" altLang="zh-CN" sz="2800" b="1"/>
              <a:t>——</a:t>
            </a:r>
          </a:p>
        </p:txBody>
      </p:sp>
      <p:sp>
        <p:nvSpPr>
          <p:cNvPr id="23" name="Rectangle 14"/>
          <p:cNvSpPr>
            <a:spLocks noChangeArrowheads="1"/>
          </p:cNvSpPr>
          <p:nvPr/>
        </p:nvSpPr>
        <p:spPr bwMode="auto">
          <a:xfrm>
            <a:off x="4314825" y="4519085"/>
            <a:ext cx="1752600" cy="520700"/>
          </a:xfrm>
          <a:prstGeom prst="rect">
            <a:avLst/>
          </a:prstGeom>
          <a:noFill/>
          <a:ln w="9525">
            <a:noFill/>
            <a:miter lim="800000"/>
          </a:ln>
          <a:effectLst/>
        </p:spPr>
        <p:txBody>
          <a:bodyPr>
            <a:spAutoFit/>
          </a:bodyPr>
          <a:lstStyle/>
          <a:p>
            <a:r>
              <a:rPr lang="zh-CN" altLang="en-US" sz="2800" b="1">
                <a:solidFill>
                  <a:srgbClr val="FF0000"/>
                </a:solidFill>
              </a:rPr>
              <a:t>汽化</a:t>
            </a:r>
          </a:p>
        </p:txBody>
      </p:sp>
      <p:sp>
        <p:nvSpPr>
          <p:cNvPr id="24" name="Rectangle 15"/>
          <p:cNvSpPr>
            <a:spLocks noChangeArrowheads="1"/>
          </p:cNvSpPr>
          <p:nvPr/>
        </p:nvSpPr>
        <p:spPr bwMode="auto">
          <a:xfrm>
            <a:off x="5915025" y="5014385"/>
            <a:ext cx="1752600" cy="518583"/>
          </a:xfrm>
          <a:prstGeom prst="rect">
            <a:avLst/>
          </a:prstGeom>
          <a:noFill/>
          <a:ln w="9525">
            <a:noFill/>
            <a:miter lim="800000"/>
          </a:ln>
          <a:effectLst/>
        </p:spPr>
        <p:txBody>
          <a:bodyPr>
            <a:spAutoFit/>
          </a:bodyPr>
          <a:lstStyle/>
          <a:p>
            <a:r>
              <a:rPr lang="zh-CN" altLang="en-US" sz="2800" b="1">
                <a:solidFill>
                  <a:srgbClr val="FF3300"/>
                </a:solidFill>
              </a:rPr>
              <a:t>熔化</a:t>
            </a:r>
          </a:p>
        </p:txBody>
      </p:sp>
      <p:sp>
        <p:nvSpPr>
          <p:cNvPr id="25618" name="Rectangle 5"/>
          <p:cNvSpPr>
            <a:spLocks noChangeArrowheads="1"/>
          </p:cNvSpPr>
          <p:nvPr/>
        </p:nvSpPr>
        <p:spPr bwMode="auto">
          <a:xfrm>
            <a:off x="636588" y="5516034"/>
            <a:ext cx="5119687" cy="520700"/>
          </a:xfrm>
          <a:prstGeom prst="rect">
            <a:avLst/>
          </a:prstGeom>
          <a:noFill/>
          <a:ln w="9525">
            <a:noFill/>
            <a:miter lim="800000"/>
          </a:ln>
          <a:effectLst/>
        </p:spPr>
        <p:txBody>
          <a:bodyPr>
            <a:spAutoFit/>
          </a:bodyPr>
          <a:lstStyle/>
          <a:p>
            <a:r>
              <a:rPr lang="en-US" altLang="zh-CN" sz="2800" b="1"/>
              <a:t> 8</a:t>
            </a:r>
            <a:r>
              <a:rPr lang="zh-CN" altLang="en-US" sz="2800" b="1"/>
              <a:t>、冰棒纸上结的“霜”</a:t>
            </a:r>
            <a:r>
              <a:rPr lang="en-US" altLang="zh-CN" sz="2800" b="1"/>
              <a:t>——</a:t>
            </a:r>
          </a:p>
        </p:txBody>
      </p:sp>
      <p:sp>
        <p:nvSpPr>
          <p:cNvPr id="26" name="Text Box 9"/>
          <p:cNvSpPr txBox="1">
            <a:spLocks noChangeArrowheads="1"/>
          </p:cNvSpPr>
          <p:nvPr/>
        </p:nvSpPr>
        <p:spPr bwMode="auto">
          <a:xfrm>
            <a:off x="5373688" y="5573185"/>
            <a:ext cx="1143000" cy="520700"/>
          </a:xfrm>
          <a:prstGeom prst="rect">
            <a:avLst/>
          </a:prstGeom>
          <a:noFill/>
          <a:ln w="9525">
            <a:noFill/>
            <a:miter lim="800000"/>
          </a:ln>
          <a:effectLst/>
        </p:spPr>
        <p:txBody>
          <a:bodyPr>
            <a:spAutoFit/>
          </a:bodyPr>
          <a:lstStyle/>
          <a:p>
            <a:r>
              <a:rPr lang="zh-CN" altLang="en-US" sz="2800" b="1">
                <a:solidFill>
                  <a:srgbClr val="FF0000"/>
                </a:solidFill>
              </a:rPr>
              <a:t>凝华</a:t>
            </a:r>
          </a:p>
        </p:txBody>
      </p:sp>
      <p:sp>
        <p:nvSpPr>
          <p:cNvPr id="25620" name="Rectangle 10"/>
          <p:cNvSpPr>
            <a:spLocks noChangeArrowheads="1"/>
          </p:cNvSpPr>
          <p:nvPr/>
        </p:nvSpPr>
        <p:spPr bwMode="auto">
          <a:xfrm>
            <a:off x="636588" y="6036733"/>
            <a:ext cx="5943600" cy="518584"/>
          </a:xfrm>
          <a:prstGeom prst="rect">
            <a:avLst/>
          </a:prstGeom>
          <a:noFill/>
          <a:ln w="9525">
            <a:noFill/>
            <a:miter lim="800000"/>
          </a:ln>
          <a:effectLst/>
        </p:spPr>
        <p:txBody>
          <a:bodyPr>
            <a:spAutoFit/>
          </a:bodyPr>
          <a:lstStyle/>
          <a:p>
            <a:r>
              <a:rPr kumimoji="1" lang="en-US" altLang="zh-CN" sz="2800" b="1"/>
              <a:t>9</a:t>
            </a:r>
            <a:r>
              <a:rPr kumimoji="1" lang="zh-CN" altLang="en-US" sz="2800" b="1"/>
              <a:t>、衣箱中的樟脑球日久变小了</a:t>
            </a:r>
            <a:r>
              <a:rPr lang="en-US" altLang="zh-CN" sz="2800" b="1"/>
              <a:t>——</a:t>
            </a:r>
          </a:p>
        </p:txBody>
      </p:sp>
      <p:sp>
        <p:nvSpPr>
          <p:cNvPr id="28" name="Rectangle 13"/>
          <p:cNvSpPr>
            <a:spLocks noChangeArrowheads="1"/>
          </p:cNvSpPr>
          <p:nvPr/>
        </p:nvSpPr>
        <p:spPr bwMode="auto">
          <a:xfrm>
            <a:off x="6580188" y="6036733"/>
            <a:ext cx="1447800" cy="518584"/>
          </a:xfrm>
          <a:prstGeom prst="rect">
            <a:avLst/>
          </a:prstGeom>
          <a:noFill/>
          <a:ln w="9525">
            <a:noFill/>
            <a:miter lim="800000"/>
          </a:ln>
          <a:effectLst/>
        </p:spPr>
        <p:txBody>
          <a:bodyPr>
            <a:spAutoFit/>
          </a:bodyPr>
          <a:lstStyle/>
          <a:p>
            <a:r>
              <a:rPr lang="zh-CN" altLang="en-US" sz="2800" b="1">
                <a:solidFill>
                  <a:srgbClr val="FF0000"/>
                </a:solidFill>
              </a:rPr>
              <a:t>升华</a:t>
            </a:r>
          </a:p>
        </p:txBody>
      </p:sp>
    </p:spTree>
    <p:extLst>
      <p:ext uri="{BB962C8B-B14F-4D97-AF65-F5344CB8AC3E}">
        <p14:creationId xmlns:p14="http://schemas.microsoft.com/office/powerpoint/2010/main" val="3144124673"/>
      </p:ext>
    </p:extLst>
  </p:cSld>
  <p:clrMapOvr>
    <a:masterClrMapping/>
  </p:clrMapOvr>
  <p:transition spd="med">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0675"/>
                                        </p:tgtEl>
                                        <p:attrNameLst>
                                          <p:attrName>style.visibility</p:attrName>
                                        </p:attrNameLst>
                                      </p:cBhvr>
                                      <p:to>
                                        <p:strVal val="visible"/>
                                      </p:to>
                                    </p:set>
                                    <p:anim calcmode="lin" valueType="num">
                                      <p:cBhvr additive="base">
                                        <p:cTn id="7" dur="500" fill="hold"/>
                                        <p:tgtEl>
                                          <p:spTgt spid="70675"/>
                                        </p:tgtEl>
                                        <p:attrNameLst>
                                          <p:attrName>ppt_x</p:attrName>
                                        </p:attrNameLst>
                                      </p:cBhvr>
                                      <p:tavLst>
                                        <p:tav tm="0">
                                          <p:val>
                                            <p:strVal val="#ppt_x"/>
                                          </p:val>
                                        </p:tav>
                                        <p:tav tm="100000">
                                          <p:val>
                                            <p:strVal val="#ppt_x"/>
                                          </p:val>
                                        </p:tav>
                                      </p:tavLst>
                                    </p:anim>
                                    <p:anim calcmode="lin" valueType="num">
                                      <p:cBhvr additive="base">
                                        <p:cTn id="8" dur="500" fill="hold"/>
                                        <p:tgtEl>
                                          <p:spTgt spid="7067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0668"/>
                                        </p:tgtEl>
                                        <p:attrNameLst>
                                          <p:attrName>style.visibility</p:attrName>
                                        </p:attrNameLst>
                                      </p:cBhvr>
                                      <p:to>
                                        <p:strVal val="visible"/>
                                      </p:to>
                                    </p:set>
                                    <p:anim calcmode="lin" valueType="num">
                                      <p:cBhvr>
                                        <p:cTn id="13" dur="500" fill="hold"/>
                                        <p:tgtEl>
                                          <p:spTgt spid="70668"/>
                                        </p:tgtEl>
                                        <p:attrNameLst>
                                          <p:attrName>ppt_w</p:attrName>
                                        </p:attrNameLst>
                                      </p:cBhvr>
                                      <p:tavLst>
                                        <p:tav tm="0">
                                          <p:val>
                                            <p:fltVal val="0"/>
                                          </p:val>
                                        </p:tav>
                                        <p:tav tm="100000">
                                          <p:val>
                                            <p:strVal val="#ppt_w"/>
                                          </p:val>
                                        </p:tav>
                                      </p:tavLst>
                                    </p:anim>
                                    <p:anim calcmode="lin" valueType="num">
                                      <p:cBhvr>
                                        <p:cTn id="14" dur="500" fill="hold"/>
                                        <p:tgtEl>
                                          <p:spTgt spid="70668"/>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70669"/>
                                        </p:tgtEl>
                                        <p:attrNameLst>
                                          <p:attrName>style.visibility</p:attrName>
                                        </p:attrNameLst>
                                      </p:cBhvr>
                                      <p:to>
                                        <p:strVal val="visible"/>
                                      </p:to>
                                    </p:set>
                                    <p:anim calcmode="lin" valueType="num">
                                      <p:cBhvr>
                                        <p:cTn id="19" dur="500" fill="hold"/>
                                        <p:tgtEl>
                                          <p:spTgt spid="70669"/>
                                        </p:tgtEl>
                                        <p:attrNameLst>
                                          <p:attrName>ppt_w</p:attrName>
                                        </p:attrNameLst>
                                      </p:cBhvr>
                                      <p:tavLst>
                                        <p:tav tm="0">
                                          <p:val>
                                            <p:fltVal val="0"/>
                                          </p:val>
                                        </p:tav>
                                        <p:tav tm="100000">
                                          <p:val>
                                            <p:strVal val="#ppt_w"/>
                                          </p:val>
                                        </p:tav>
                                      </p:tavLst>
                                    </p:anim>
                                    <p:anim calcmode="lin" valueType="num">
                                      <p:cBhvr>
                                        <p:cTn id="20" dur="500" fill="hold"/>
                                        <p:tgtEl>
                                          <p:spTgt spid="70669"/>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70670"/>
                                        </p:tgtEl>
                                        <p:attrNameLst>
                                          <p:attrName>style.visibility</p:attrName>
                                        </p:attrNameLst>
                                      </p:cBhvr>
                                      <p:to>
                                        <p:strVal val="visible"/>
                                      </p:to>
                                    </p:set>
                                    <p:anim calcmode="lin" valueType="num">
                                      <p:cBhvr>
                                        <p:cTn id="25" dur="500" fill="hold"/>
                                        <p:tgtEl>
                                          <p:spTgt spid="70670"/>
                                        </p:tgtEl>
                                        <p:attrNameLst>
                                          <p:attrName>ppt_w</p:attrName>
                                        </p:attrNameLst>
                                      </p:cBhvr>
                                      <p:tavLst>
                                        <p:tav tm="0">
                                          <p:val>
                                            <p:fltVal val="0"/>
                                          </p:val>
                                        </p:tav>
                                        <p:tav tm="100000">
                                          <p:val>
                                            <p:strVal val="#ppt_w"/>
                                          </p:val>
                                        </p:tav>
                                      </p:tavLst>
                                    </p:anim>
                                    <p:anim calcmode="lin" valueType="num">
                                      <p:cBhvr>
                                        <p:cTn id="26" dur="500" fill="hold"/>
                                        <p:tgtEl>
                                          <p:spTgt spid="70670"/>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70673"/>
                                        </p:tgtEl>
                                        <p:attrNameLst>
                                          <p:attrName>style.visibility</p:attrName>
                                        </p:attrNameLst>
                                      </p:cBhvr>
                                      <p:to>
                                        <p:strVal val="visible"/>
                                      </p:to>
                                    </p:set>
                                    <p:anim calcmode="lin" valueType="num">
                                      <p:cBhvr>
                                        <p:cTn id="31" dur="500" fill="hold"/>
                                        <p:tgtEl>
                                          <p:spTgt spid="70673"/>
                                        </p:tgtEl>
                                        <p:attrNameLst>
                                          <p:attrName>ppt_w</p:attrName>
                                        </p:attrNameLst>
                                      </p:cBhvr>
                                      <p:tavLst>
                                        <p:tav tm="0">
                                          <p:val>
                                            <p:fltVal val="0"/>
                                          </p:val>
                                        </p:tav>
                                        <p:tav tm="100000">
                                          <p:val>
                                            <p:strVal val="#ppt_w"/>
                                          </p:val>
                                        </p:tav>
                                      </p:tavLst>
                                    </p:anim>
                                    <p:anim calcmode="lin" valueType="num">
                                      <p:cBhvr>
                                        <p:cTn id="32" dur="500" fill="hold"/>
                                        <p:tgtEl>
                                          <p:spTgt spid="70673"/>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afterGroup">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p:cTn id="49" dur="500" fill="hold"/>
                                        <p:tgtEl>
                                          <p:spTgt spid="26"/>
                                        </p:tgtEl>
                                        <p:attrNameLst>
                                          <p:attrName>ppt_w</p:attrName>
                                        </p:attrNameLst>
                                      </p:cBhvr>
                                      <p:tavLst>
                                        <p:tav tm="0">
                                          <p:val>
                                            <p:fltVal val="0"/>
                                          </p:val>
                                        </p:tav>
                                        <p:tav tm="100000">
                                          <p:val>
                                            <p:strVal val="#ppt_w"/>
                                          </p:val>
                                        </p:tav>
                                      </p:tavLst>
                                    </p:anim>
                                    <p:anim calcmode="lin" valueType="num">
                                      <p:cBhvr>
                                        <p:cTn id="50" dur="500" fill="hold"/>
                                        <p:tgtEl>
                                          <p:spTgt spid="26"/>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after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8"/>
                                        </p:tgtEl>
                                        <p:attrNameLst>
                                          <p:attrName>style.visibility</p:attrName>
                                        </p:attrNameLst>
                                      </p:cBhvr>
                                      <p:to>
                                        <p:strVal val="visible"/>
                                      </p:to>
                                    </p:set>
                                    <p:anim calcmode="lin" valueType="num">
                                      <p:cBhvr additive="base">
                                        <p:cTn id="55" dur="500" fill="hold"/>
                                        <p:tgtEl>
                                          <p:spTgt spid="28"/>
                                        </p:tgtEl>
                                        <p:attrNameLst>
                                          <p:attrName>ppt_x</p:attrName>
                                        </p:attrNameLst>
                                      </p:cBhvr>
                                      <p:tavLst>
                                        <p:tav tm="0">
                                          <p:val>
                                            <p:strVal val="#ppt_x"/>
                                          </p:val>
                                        </p:tav>
                                        <p:tav tm="100000">
                                          <p:val>
                                            <p:strVal val="#ppt_x"/>
                                          </p:val>
                                        </p:tav>
                                      </p:tavLst>
                                    </p:anim>
                                    <p:anim calcmode="lin" valueType="num">
                                      <p:cBhvr additive="base">
                                        <p:cTn id="5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8" grpId="0"/>
      <p:bldP spid="70669" grpId="0"/>
      <p:bldP spid="70670" grpId="0"/>
      <p:bldP spid="70673" grpId="0"/>
      <p:bldP spid="70675" grpId="0"/>
      <p:bldP spid="23" grpId="0"/>
      <p:bldP spid="24" grpId="0"/>
      <p:bldP spid="26" grpId="0"/>
      <p:bldP spid="28"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idx="4294967295"/>
          </p:nvPr>
        </p:nvSpPr>
        <p:spPr>
          <a:xfrm>
            <a:off x="0" y="836507"/>
            <a:ext cx="8153400" cy="4876800"/>
          </a:xfrm>
        </p:spPr>
        <p:txBody>
          <a:bodyPr/>
          <a:lstStyle/>
          <a:p>
            <a:pPr eaLnBrk="1" hangingPunct="1"/>
            <a:r>
              <a:rPr lang="zh-CN" altLang="en-US" b="1" smtClean="0">
                <a:solidFill>
                  <a:srgbClr val="3333FF"/>
                </a:solidFill>
              </a:rPr>
              <a:t>固态                 液态              气态</a:t>
            </a:r>
          </a:p>
        </p:txBody>
      </p:sp>
      <p:sp>
        <p:nvSpPr>
          <p:cNvPr id="76803" name="AutoShape 3"/>
          <p:cNvSpPr>
            <a:spLocks noChangeArrowheads="1"/>
          </p:cNvSpPr>
          <p:nvPr/>
        </p:nvSpPr>
        <p:spPr bwMode="auto">
          <a:xfrm>
            <a:off x="1981200" y="2619584"/>
            <a:ext cx="1905000" cy="1161633"/>
          </a:xfrm>
          <a:prstGeom prst="rightArrow">
            <a:avLst>
              <a:gd name="adj1" fmla="val 50000"/>
              <a:gd name="adj2" fmla="val 41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chemeClr val="accent1"/>
              </a:solidFill>
              <a:latin typeface="Times New Roman" pitchFamily="18" charset="0"/>
            </a:endParaRPr>
          </a:p>
        </p:txBody>
      </p:sp>
      <p:sp>
        <p:nvSpPr>
          <p:cNvPr id="76804" name="Text Box 4"/>
          <p:cNvSpPr txBox="1">
            <a:spLocks noChangeArrowheads="1"/>
          </p:cNvSpPr>
          <p:nvPr/>
        </p:nvSpPr>
        <p:spPr bwMode="auto">
          <a:xfrm>
            <a:off x="1905000" y="2514600"/>
            <a:ext cx="9906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熔化</a:t>
            </a:r>
          </a:p>
        </p:txBody>
      </p:sp>
      <p:sp>
        <p:nvSpPr>
          <p:cNvPr id="76805" name="Text Box 5"/>
          <p:cNvSpPr txBox="1">
            <a:spLocks noChangeArrowheads="1"/>
          </p:cNvSpPr>
          <p:nvPr/>
        </p:nvSpPr>
        <p:spPr bwMode="auto">
          <a:xfrm>
            <a:off x="2514600" y="2514600"/>
            <a:ext cx="1828800" cy="518584"/>
          </a:xfrm>
          <a:prstGeom prst="rect">
            <a:avLst/>
          </a:prstGeom>
          <a:noFill/>
          <a:ln w="9525">
            <a:noFill/>
            <a:miter lim="800000"/>
          </a:ln>
          <a:effectLst/>
        </p:spPr>
        <p:txBody>
          <a:bodyPr>
            <a:spAutoFit/>
          </a:bodyPr>
          <a:lstStyle/>
          <a:p>
            <a:pPr>
              <a:spcBef>
                <a:spcPct val="50000"/>
              </a:spcBef>
            </a:pPr>
            <a:r>
              <a:rPr kumimoji="1" lang="zh-CN" altLang="en-US" sz="2800">
                <a:solidFill>
                  <a:schemeClr val="accent1"/>
                </a:solidFill>
                <a:latin typeface="Times New Roman" pitchFamily="18" charset="0"/>
              </a:rPr>
              <a:t>（吸热）</a:t>
            </a:r>
          </a:p>
        </p:txBody>
      </p:sp>
      <p:sp>
        <p:nvSpPr>
          <p:cNvPr id="76806" name="AutoShape 6"/>
          <p:cNvSpPr>
            <a:spLocks noChangeArrowheads="1"/>
          </p:cNvSpPr>
          <p:nvPr/>
        </p:nvSpPr>
        <p:spPr bwMode="auto">
          <a:xfrm>
            <a:off x="1981200" y="2848184"/>
            <a:ext cx="1828800" cy="1161633"/>
          </a:xfrm>
          <a:prstGeom prst="leftArrow">
            <a:avLst>
              <a:gd name="adj1" fmla="val 50000"/>
              <a:gd name="adj2" fmla="val 400000"/>
            </a:avLst>
          </a:prstGeom>
          <a:noFill/>
          <a:ln w="9525">
            <a:solidFill>
              <a:srgbClr val="333300"/>
            </a:solidFill>
            <a:miter lim="800000"/>
          </a:ln>
          <a:effectLst/>
        </p:spPr>
        <p:txBody>
          <a:bodyPr anchor="ctr">
            <a:spAutoFit/>
          </a:bodyPr>
          <a:lstStyle/>
          <a:p>
            <a:pPr>
              <a:spcBef>
                <a:spcPct val="50000"/>
              </a:spcBef>
            </a:pPr>
            <a:endParaRPr kumimoji="1" lang="zh-CN" altLang="en-US" sz="3200">
              <a:solidFill>
                <a:schemeClr val="accent1"/>
              </a:solidFill>
              <a:latin typeface="Times New Roman" pitchFamily="18" charset="0"/>
            </a:endParaRPr>
          </a:p>
        </p:txBody>
      </p:sp>
      <p:sp>
        <p:nvSpPr>
          <p:cNvPr id="76807" name="Text Box 7"/>
          <p:cNvSpPr txBox="1">
            <a:spLocks noChangeArrowheads="1"/>
          </p:cNvSpPr>
          <p:nvPr/>
        </p:nvSpPr>
        <p:spPr bwMode="auto">
          <a:xfrm>
            <a:off x="1905000" y="3581400"/>
            <a:ext cx="10668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凝固</a:t>
            </a:r>
          </a:p>
        </p:txBody>
      </p:sp>
      <p:sp>
        <p:nvSpPr>
          <p:cNvPr id="76808" name="Text Box 8"/>
          <p:cNvSpPr txBox="1">
            <a:spLocks noChangeArrowheads="1"/>
          </p:cNvSpPr>
          <p:nvPr/>
        </p:nvSpPr>
        <p:spPr bwMode="auto">
          <a:xfrm>
            <a:off x="2514600" y="3581400"/>
            <a:ext cx="1912938" cy="518584"/>
          </a:xfrm>
          <a:prstGeom prst="rect">
            <a:avLst/>
          </a:prstGeom>
          <a:noFill/>
          <a:ln w="9525">
            <a:noFill/>
            <a:miter lim="800000"/>
          </a:ln>
          <a:effectLst/>
        </p:spPr>
        <p:txBody>
          <a:bodyPr>
            <a:spAutoFit/>
          </a:bodyPr>
          <a:lstStyle/>
          <a:p>
            <a:pPr>
              <a:spcBef>
                <a:spcPct val="50000"/>
              </a:spcBef>
            </a:pPr>
            <a:r>
              <a:rPr kumimoji="1" lang="zh-CN" altLang="en-US" sz="2800">
                <a:solidFill>
                  <a:schemeClr val="accent1"/>
                </a:solidFill>
                <a:latin typeface="Times New Roman" pitchFamily="18" charset="0"/>
              </a:rPr>
              <a:t>（放热）</a:t>
            </a:r>
          </a:p>
        </p:txBody>
      </p:sp>
      <p:sp>
        <p:nvSpPr>
          <p:cNvPr id="76809" name="AutoShape 9"/>
          <p:cNvSpPr>
            <a:spLocks noChangeArrowheads="1"/>
          </p:cNvSpPr>
          <p:nvPr/>
        </p:nvSpPr>
        <p:spPr bwMode="auto">
          <a:xfrm>
            <a:off x="5334000" y="2619584"/>
            <a:ext cx="1676400" cy="1161633"/>
          </a:xfrm>
          <a:prstGeom prst="rightArrow">
            <a:avLst>
              <a:gd name="adj1" fmla="val 50000"/>
              <a:gd name="adj2" fmla="val 36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chemeClr val="accent1"/>
              </a:solidFill>
              <a:latin typeface="Times New Roman" pitchFamily="18" charset="0"/>
            </a:endParaRPr>
          </a:p>
        </p:txBody>
      </p:sp>
      <p:sp>
        <p:nvSpPr>
          <p:cNvPr id="76810" name="Text Box 10"/>
          <p:cNvSpPr txBox="1">
            <a:spLocks noChangeArrowheads="1"/>
          </p:cNvSpPr>
          <p:nvPr/>
        </p:nvSpPr>
        <p:spPr bwMode="auto">
          <a:xfrm>
            <a:off x="5181600" y="2514600"/>
            <a:ext cx="11430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汽化</a:t>
            </a:r>
          </a:p>
        </p:txBody>
      </p:sp>
      <p:sp>
        <p:nvSpPr>
          <p:cNvPr id="76811" name="Text Box 11"/>
          <p:cNvSpPr txBox="1">
            <a:spLocks noChangeArrowheads="1"/>
          </p:cNvSpPr>
          <p:nvPr/>
        </p:nvSpPr>
        <p:spPr bwMode="auto">
          <a:xfrm>
            <a:off x="5715001" y="2514600"/>
            <a:ext cx="1736725" cy="518584"/>
          </a:xfrm>
          <a:prstGeom prst="rect">
            <a:avLst/>
          </a:prstGeom>
          <a:noFill/>
          <a:ln w="9525">
            <a:noFill/>
            <a:miter lim="800000"/>
          </a:ln>
          <a:effectLst/>
        </p:spPr>
        <p:txBody>
          <a:bodyPr>
            <a:spAutoFit/>
          </a:bodyPr>
          <a:lstStyle/>
          <a:p>
            <a:pPr>
              <a:spcBef>
                <a:spcPct val="50000"/>
              </a:spcBef>
            </a:pPr>
            <a:r>
              <a:rPr kumimoji="1" lang="zh-CN" altLang="en-US" sz="2800">
                <a:solidFill>
                  <a:schemeClr val="accent1"/>
                </a:solidFill>
                <a:latin typeface="Times New Roman" pitchFamily="18" charset="0"/>
              </a:rPr>
              <a:t>（吸热）</a:t>
            </a:r>
          </a:p>
        </p:txBody>
      </p:sp>
      <p:sp>
        <p:nvSpPr>
          <p:cNvPr id="76812" name="AutoShape 12"/>
          <p:cNvSpPr>
            <a:spLocks noChangeArrowheads="1"/>
          </p:cNvSpPr>
          <p:nvPr/>
        </p:nvSpPr>
        <p:spPr bwMode="auto">
          <a:xfrm>
            <a:off x="5334000" y="2848184"/>
            <a:ext cx="1676400" cy="1161633"/>
          </a:xfrm>
          <a:prstGeom prst="leftArrow">
            <a:avLst>
              <a:gd name="adj1" fmla="val 50000"/>
              <a:gd name="adj2" fmla="val 36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chemeClr val="accent1"/>
              </a:solidFill>
              <a:latin typeface="Times New Roman" pitchFamily="18" charset="0"/>
            </a:endParaRPr>
          </a:p>
        </p:txBody>
      </p:sp>
      <p:sp>
        <p:nvSpPr>
          <p:cNvPr id="76813" name="Text Box 13"/>
          <p:cNvSpPr txBox="1">
            <a:spLocks noChangeArrowheads="1"/>
          </p:cNvSpPr>
          <p:nvPr/>
        </p:nvSpPr>
        <p:spPr bwMode="auto">
          <a:xfrm>
            <a:off x="5181600" y="3581400"/>
            <a:ext cx="9144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液化</a:t>
            </a:r>
          </a:p>
        </p:txBody>
      </p:sp>
      <p:sp>
        <p:nvSpPr>
          <p:cNvPr id="76814" name="Text Box 14"/>
          <p:cNvSpPr txBox="1">
            <a:spLocks noChangeArrowheads="1"/>
          </p:cNvSpPr>
          <p:nvPr/>
        </p:nvSpPr>
        <p:spPr bwMode="auto">
          <a:xfrm>
            <a:off x="5715000" y="3581400"/>
            <a:ext cx="1606550" cy="518584"/>
          </a:xfrm>
          <a:prstGeom prst="rect">
            <a:avLst/>
          </a:prstGeom>
          <a:noFill/>
          <a:ln w="9525">
            <a:noFill/>
            <a:miter lim="800000"/>
          </a:ln>
          <a:effectLst/>
        </p:spPr>
        <p:txBody>
          <a:bodyPr wrap="none">
            <a:spAutoFit/>
          </a:bodyPr>
          <a:lstStyle/>
          <a:p>
            <a:pPr>
              <a:spcBef>
                <a:spcPct val="50000"/>
              </a:spcBef>
            </a:pPr>
            <a:r>
              <a:rPr kumimoji="1" lang="zh-CN" altLang="en-US" sz="2800">
                <a:solidFill>
                  <a:schemeClr val="accent1"/>
                </a:solidFill>
                <a:latin typeface="Times New Roman" pitchFamily="18" charset="0"/>
              </a:rPr>
              <a:t>（放热）</a:t>
            </a:r>
          </a:p>
        </p:txBody>
      </p:sp>
      <p:sp>
        <p:nvSpPr>
          <p:cNvPr id="76815" name="AutoShape 15"/>
          <p:cNvSpPr>
            <a:spLocks noChangeArrowheads="1"/>
          </p:cNvSpPr>
          <p:nvPr/>
        </p:nvSpPr>
        <p:spPr bwMode="auto">
          <a:xfrm flipV="1">
            <a:off x="914400" y="3740824"/>
            <a:ext cx="7315200" cy="519351"/>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20220" y="11414"/>
                </a:moveTo>
                <a:cubicBezTo>
                  <a:pt x="20234" y="11210"/>
                  <a:pt x="20241" y="11005"/>
                  <a:pt x="20241" y="10800"/>
                </a:cubicBezTo>
                <a:cubicBezTo>
                  <a:pt x="20241" y="5585"/>
                  <a:pt x="16014" y="1359"/>
                  <a:pt x="10800" y="1359"/>
                </a:cubicBezTo>
                <a:cubicBezTo>
                  <a:pt x="5585" y="1359"/>
                  <a:pt x="1359" y="5585"/>
                  <a:pt x="1359" y="10800"/>
                </a:cubicBezTo>
                <a:cubicBezTo>
                  <a:pt x="1358" y="11277"/>
                  <a:pt x="1395" y="11753"/>
                  <a:pt x="1467" y="12225"/>
                </a:cubicBezTo>
                <a:lnTo>
                  <a:pt x="123" y="12430"/>
                </a:lnTo>
                <a:cubicBezTo>
                  <a:pt x="41" y="11891"/>
                  <a:pt x="0" y="11345"/>
                  <a:pt x="0" y="10800"/>
                </a:cubicBezTo>
                <a:cubicBezTo>
                  <a:pt x="0" y="4835"/>
                  <a:pt x="4835" y="0"/>
                  <a:pt x="10800" y="0"/>
                </a:cubicBezTo>
                <a:cubicBezTo>
                  <a:pt x="16764" y="0"/>
                  <a:pt x="21600" y="4835"/>
                  <a:pt x="21600" y="10800"/>
                </a:cubicBezTo>
                <a:cubicBezTo>
                  <a:pt x="21600" y="11034"/>
                  <a:pt x="21592" y="11269"/>
                  <a:pt x="21577" y="11503"/>
                </a:cubicBezTo>
                <a:lnTo>
                  <a:pt x="24271" y="11679"/>
                </a:lnTo>
                <a:lnTo>
                  <a:pt x="20679" y="14832"/>
                </a:lnTo>
                <a:lnTo>
                  <a:pt x="17526" y="11239"/>
                </a:lnTo>
                <a:lnTo>
                  <a:pt x="20220" y="11414"/>
                </a:lnTo>
                <a:close/>
              </a:path>
            </a:pathLst>
          </a:custGeom>
          <a:noFill/>
          <a:ln w="9525">
            <a:solidFill>
              <a:srgbClr val="333300"/>
            </a:solidFill>
            <a:miter lim="800000"/>
          </a:ln>
          <a:effectLst/>
        </p:spPr>
        <p:txBody>
          <a:bodyPr anchor="ctr">
            <a:spAutoFit/>
          </a:bodyPr>
          <a:lstStyle/>
          <a:p>
            <a:endParaRPr lang="zh-CN" altLang="en-US"/>
          </a:p>
        </p:txBody>
      </p:sp>
      <p:sp>
        <p:nvSpPr>
          <p:cNvPr id="76816" name="AutoShape 16"/>
          <p:cNvSpPr>
            <a:spLocks noChangeArrowheads="1"/>
          </p:cNvSpPr>
          <p:nvPr/>
        </p:nvSpPr>
        <p:spPr bwMode="auto">
          <a:xfrm rot="10800000" flipV="1">
            <a:off x="914400" y="2331124"/>
            <a:ext cx="7086600" cy="519351"/>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20132" y="10507"/>
                </a:moveTo>
                <a:cubicBezTo>
                  <a:pt x="19974" y="5466"/>
                  <a:pt x="15842" y="1463"/>
                  <a:pt x="10800" y="1463"/>
                </a:cubicBezTo>
                <a:cubicBezTo>
                  <a:pt x="5643" y="1463"/>
                  <a:pt x="1463" y="5643"/>
                  <a:pt x="1463" y="10800"/>
                </a:cubicBezTo>
                <a:cubicBezTo>
                  <a:pt x="1462" y="11226"/>
                  <a:pt x="1492" y="11651"/>
                  <a:pt x="1550" y="12073"/>
                </a:cubicBezTo>
                <a:lnTo>
                  <a:pt x="100" y="12273"/>
                </a:lnTo>
                <a:cubicBezTo>
                  <a:pt x="33" y="11785"/>
                  <a:pt x="0" y="11292"/>
                  <a:pt x="0" y="10800"/>
                </a:cubicBezTo>
                <a:cubicBezTo>
                  <a:pt x="0" y="4835"/>
                  <a:pt x="4835" y="0"/>
                  <a:pt x="10800" y="0"/>
                </a:cubicBezTo>
                <a:cubicBezTo>
                  <a:pt x="16632" y="-1"/>
                  <a:pt x="21411" y="4631"/>
                  <a:pt x="21594" y="10461"/>
                </a:cubicBezTo>
                <a:lnTo>
                  <a:pt x="24293" y="10376"/>
                </a:lnTo>
                <a:lnTo>
                  <a:pt x="20971" y="13915"/>
                </a:lnTo>
                <a:lnTo>
                  <a:pt x="17433" y="10591"/>
                </a:lnTo>
                <a:lnTo>
                  <a:pt x="20132" y="10507"/>
                </a:lnTo>
                <a:close/>
              </a:path>
            </a:pathLst>
          </a:custGeom>
          <a:noFill/>
          <a:ln w="9525">
            <a:solidFill>
              <a:srgbClr val="333300"/>
            </a:solidFill>
            <a:miter lim="800000"/>
          </a:ln>
          <a:effectLst/>
        </p:spPr>
        <p:txBody>
          <a:bodyPr anchor="ctr">
            <a:spAutoFit/>
          </a:bodyPr>
          <a:lstStyle/>
          <a:p>
            <a:endParaRPr lang="zh-CN" altLang="en-US"/>
          </a:p>
        </p:txBody>
      </p:sp>
      <p:sp>
        <p:nvSpPr>
          <p:cNvPr id="76817" name="Text Box 17"/>
          <p:cNvSpPr txBox="1">
            <a:spLocks noChangeArrowheads="1"/>
          </p:cNvSpPr>
          <p:nvPr/>
        </p:nvSpPr>
        <p:spPr bwMode="auto">
          <a:xfrm>
            <a:off x="3276600" y="1219200"/>
            <a:ext cx="16002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凝华</a:t>
            </a:r>
          </a:p>
        </p:txBody>
      </p:sp>
      <p:sp>
        <p:nvSpPr>
          <p:cNvPr id="76818" name="Text Box 18"/>
          <p:cNvSpPr txBox="1">
            <a:spLocks noChangeArrowheads="1"/>
          </p:cNvSpPr>
          <p:nvPr/>
        </p:nvSpPr>
        <p:spPr bwMode="auto">
          <a:xfrm>
            <a:off x="3962400" y="1219200"/>
            <a:ext cx="1606550" cy="518584"/>
          </a:xfrm>
          <a:prstGeom prst="rect">
            <a:avLst/>
          </a:prstGeom>
          <a:noFill/>
          <a:ln w="9525">
            <a:noFill/>
            <a:miter lim="800000"/>
          </a:ln>
          <a:effectLst/>
        </p:spPr>
        <p:txBody>
          <a:bodyPr>
            <a:spAutoFit/>
          </a:bodyPr>
          <a:lstStyle/>
          <a:p>
            <a:pPr>
              <a:spcBef>
                <a:spcPct val="50000"/>
              </a:spcBef>
            </a:pPr>
            <a:r>
              <a:rPr kumimoji="1" lang="zh-CN" altLang="en-US" sz="2800">
                <a:solidFill>
                  <a:schemeClr val="accent1"/>
                </a:solidFill>
                <a:latin typeface="Times New Roman" pitchFamily="18" charset="0"/>
              </a:rPr>
              <a:t>（放热）</a:t>
            </a:r>
          </a:p>
        </p:txBody>
      </p:sp>
      <p:sp>
        <p:nvSpPr>
          <p:cNvPr id="76819" name="Text Box 19"/>
          <p:cNvSpPr txBox="1">
            <a:spLocks noChangeArrowheads="1"/>
          </p:cNvSpPr>
          <p:nvPr/>
        </p:nvSpPr>
        <p:spPr bwMode="auto">
          <a:xfrm>
            <a:off x="3352800" y="4876800"/>
            <a:ext cx="13716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升华</a:t>
            </a:r>
          </a:p>
        </p:txBody>
      </p:sp>
      <p:sp>
        <p:nvSpPr>
          <p:cNvPr id="76820" name="Text Box 20"/>
          <p:cNvSpPr txBox="1">
            <a:spLocks noChangeArrowheads="1"/>
          </p:cNvSpPr>
          <p:nvPr/>
        </p:nvSpPr>
        <p:spPr bwMode="auto">
          <a:xfrm>
            <a:off x="3962400" y="4876800"/>
            <a:ext cx="1981200" cy="518584"/>
          </a:xfrm>
          <a:prstGeom prst="rect">
            <a:avLst/>
          </a:prstGeom>
          <a:noFill/>
          <a:ln w="9525">
            <a:noFill/>
            <a:miter lim="800000"/>
          </a:ln>
          <a:effectLst/>
        </p:spPr>
        <p:txBody>
          <a:bodyPr>
            <a:spAutoFit/>
          </a:bodyPr>
          <a:lstStyle/>
          <a:p>
            <a:pPr>
              <a:spcBef>
                <a:spcPct val="50000"/>
              </a:spcBef>
            </a:pPr>
            <a:r>
              <a:rPr kumimoji="1" lang="zh-CN" altLang="en-US" sz="2800">
                <a:solidFill>
                  <a:schemeClr val="accent1"/>
                </a:solidFill>
                <a:latin typeface="Times New Roman" pitchFamily="18" charset="0"/>
              </a:rPr>
              <a:t>（吸热）</a:t>
            </a:r>
          </a:p>
        </p:txBody>
      </p:sp>
      <p:sp>
        <p:nvSpPr>
          <p:cNvPr id="56345" name="Rectangle 25"/>
          <p:cNvSpPr>
            <a:spLocks noChangeArrowheads="1"/>
          </p:cNvSpPr>
          <p:nvPr/>
        </p:nvSpPr>
        <p:spPr bwMode="auto">
          <a:xfrm>
            <a:off x="34926" y="-459317"/>
            <a:ext cx="8640763" cy="2377017"/>
          </a:xfrm>
          <a:prstGeom prst="rect">
            <a:avLst/>
          </a:prstGeom>
          <a:noFill/>
          <a:ln w="9525">
            <a:noFill/>
            <a:miter lim="800000"/>
          </a:ln>
          <a:effectLst/>
        </p:spPr>
        <p:txBody>
          <a:bodyPr anchor="ctr"/>
          <a:lstStyle/>
          <a:p>
            <a:pPr algn="ctr"/>
            <a:endParaRPr lang="zh-CN" altLang="en-US" sz="8000" b="1">
              <a:solidFill>
                <a:srgbClr val="660033"/>
              </a:solidFill>
              <a:latin typeface="Times New Roman" pitchFamily="18" charset="0"/>
              <a:ea typeface="华文彩云" pitchFamily="2" charset="-122"/>
            </a:endParaRPr>
          </a:p>
        </p:txBody>
      </p:sp>
      <p:sp>
        <p:nvSpPr>
          <p:cNvPr id="76822"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C1E0990A-1EAE-4CBE-B587-8CD974F68DD7}" type="slidenum">
              <a:rPr kumimoji="1" lang="en-US" altLang="zh-CN" sz="1400">
                <a:latin typeface="Times New Roman" pitchFamily="18" charset="0"/>
              </a:rPr>
              <a:t>25</a:t>
            </a:fld>
            <a:endParaRPr kumimoji="1" lang="en-US" altLang="zh-CN" sz="1400">
              <a:latin typeface="Times New Roman" pitchFamily="18" charset="0"/>
            </a:endParaRPr>
          </a:p>
        </p:txBody>
      </p:sp>
      <p:sp>
        <p:nvSpPr>
          <p:cNvPr id="76823" name="Text Box 23"/>
          <p:cNvSpPr txBox="1">
            <a:spLocks noChangeArrowheads="1"/>
          </p:cNvSpPr>
          <p:nvPr/>
        </p:nvSpPr>
        <p:spPr bwMode="auto">
          <a:xfrm>
            <a:off x="2852738" y="118534"/>
            <a:ext cx="3275256" cy="1015663"/>
          </a:xfrm>
          <a:prstGeom prst="rect">
            <a:avLst/>
          </a:prstGeom>
          <a:noFill/>
          <a:ln w="9525">
            <a:noFill/>
            <a:miter lim="800000"/>
          </a:ln>
          <a:effectLst/>
        </p:spPr>
        <p:txBody>
          <a:bodyPr wrap="none">
            <a:spAutoFit/>
          </a:bodyPr>
          <a:lstStyle/>
          <a:p>
            <a:pPr>
              <a:spcBef>
                <a:spcPct val="50000"/>
              </a:spcBef>
            </a:pPr>
            <a:r>
              <a:rPr lang="zh-CN" altLang="en-US" sz="6000" b="1">
                <a:solidFill>
                  <a:srgbClr val="660033"/>
                </a:solidFill>
                <a:latin typeface="Times New Roman" pitchFamily="18" charset="0"/>
              </a:rPr>
              <a:t>物态变化</a:t>
            </a:r>
          </a:p>
        </p:txBody>
      </p:sp>
      <p:pic>
        <p:nvPicPr>
          <p:cNvPr id="76825" name="New picture" hidden="1"/>
          <p:cNvPicPr/>
          <p:nvPr/>
        </p:nvPicPr>
        <p:blipFill>
          <a:blip r:embed="rId3"/>
          <a:stretch>
            <a:fillRect/>
          </a:stretch>
        </p:blipFill>
        <p:spPr>
          <a:xfrm>
            <a:off x="10452100" y="15527867"/>
            <a:ext cx="279400" cy="524933"/>
          </a:xfrm>
          <a:prstGeom prst="cube">
            <a:avLst/>
          </a:prstGeom>
        </p:spPr>
      </p:pic>
    </p:spTree>
    <p:extLst>
      <p:ext uri="{BB962C8B-B14F-4D97-AF65-F5344CB8AC3E}">
        <p14:creationId xmlns:p14="http://schemas.microsoft.com/office/powerpoint/2010/main" val="27827192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6345"/>
                                        </p:tgtEl>
                                        <p:attrNameLst>
                                          <p:attrName>style.visibility</p:attrName>
                                        </p:attrNameLst>
                                      </p:cBhvr>
                                      <p:to>
                                        <p:strVal val="visible"/>
                                      </p:to>
                                    </p:set>
                                    <p:anim calcmode="lin" valueType="num">
                                      <p:cBhvr>
                                        <p:cTn id="7" dur="500" fill="hold"/>
                                        <p:tgtEl>
                                          <p:spTgt spid="56345"/>
                                        </p:tgtEl>
                                        <p:attrNameLst>
                                          <p:attrName>ppt_w</p:attrName>
                                        </p:attrNameLst>
                                      </p:cBhvr>
                                      <p:tavLst>
                                        <p:tav tm="0">
                                          <p:val>
                                            <p:fltVal val="0"/>
                                          </p:val>
                                        </p:tav>
                                        <p:tav tm="100000">
                                          <p:val>
                                            <p:strVal val="#ppt_w"/>
                                          </p:val>
                                        </p:tav>
                                      </p:tavLst>
                                    </p:anim>
                                    <p:anim calcmode="lin" valueType="num">
                                      <p:cBhvr>
                                        <p:cTn id="8" dur="500" fill="hold"/>
                                        <p:tgtEl>
                                          <p:spTgt spid="5634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4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468313" y="1267884"/>
            <a:ext cx="4953000" cy="702733"/>
          </a:xfrm>
          <a:prstGeom prst="rect">
            <a:avLst/>
          </a:prstGeom>
          <a:noFill/>
          <a:ln w="9525">
            <a:noFill/>
            <a:miter lim="800000"/>
          </a:ln>
          <a:effectLst/>
        </p:spPr>
        <p:txBody>
          <a:bodyPr>
            <a:spAutoFit/>
          </a:bodyPr>
          <a:lstStyle/>
          <a:p>
            <a:r>
              <a:rPr lang="zh-CN" altLang="en-US" sz="4000" b="1">
                <a:solidFill>
                  <a:srgbClr val="FF00FF"/>
                </a:solidFill>
              </a:rPr>
              <a:t>（一）温度及温度计</a:t>
            </a:r>
          </a:p>
        </p:txBody>
      </p:sp>
      <p:sp>
        <p:nvSpPr>
          <p:cNvPr id="27651" name="Rectangle 3"/>
          <p:cNvSpPr>
            <a:spLocks noChangeArrowheads="1"/>
          </p:cNvSpPr>
          <p:nvPr/>
        </p:nvSpPr>
        <p:spPr bwMode="auto">
          <a:xfrm>
            <a:off x="179388" y="3740151"/>
            <a:ext cx="1727200" cy="579967"/>
          </a:xfrm>
          <a:prstGeom prst="rect">
            <a:avLst/>
          </a:prstGeom>
          <a:noFill/>
          <a:ln w="9525">
            <a:noFill/>
            <a:miter lim="800000"/>
          </a:ln>
          <a:effectLst/>
        </p:spPr>
        <p:txBody>
          <a:bodyPr wrap="none">
            <a:spAutoFit/>
          </a:bodyPr>
          <a:lstStyle/>
          <a:p>
            <a:r>
              <a:rPr lang="en-US" altLang="zh-CN" sz="3200" b="1"/>
              <a:t>1</a:t>
            </a:r>
            <a:r>
              <a:rPr lang="zh-CN" altLang="en-US" sz="3200" b="1"/>
              <a:t>、温度</a:t>
            </a:r>
            <a:r>
              <a:rPr lang="zh-CN" altLang="en-US" sz="2800"/>
              <a:t> </a:t>
            </a:r>
          </a:p>
        </p:txBody>
      </p:sp>
      <p:sp>
        <p:nvSpPr>
          <p:cNvPr id="27652" name="AutoShape 4"/>
          <p:cNvSpPr/>
          <p:nvPr/>
        </p:nvSpPr>
        <p:spPr bwMode="auto">
          <a:xfrm>
            <a:off x="1979613" y="3213101"/>
            <a:ext cx="444500" cy="1657351"/>
          </a:xfrm>
          <a:prstGeom prst="leftBrace">
            <a:avLst>
              <a:gd name="adj1" fmla="val 23304"/>
              <a:gd name="adj2" fmla="val 50000"/>
            </a:avLst>
          </a:prstGeom>
          <a:noFill/>
          <a:ln w="38100">
            <a:solidFill>
              <a:schemeClr val="tx1"/>
            </a:solidFill>
            <a:round/>
          </a:ln>
          <a:effectLst/>
        </p:spPr>
        <p:txBody>
          <a:bodyPr wrap="none" anchor="ctr"/>
          <a:lstStyle/>
          <a:p>
            <a:pPr>
              <a:spcBef>
                <a:spcPct val="50000"/>
              </a:spcBef>
            </a:pPr>
            <a:endParaRPr kumimoji="1" lang="zh-CN" altLang="en-US" sz="3200">
              <a:solidFill>
                <a:schemeClr val="accent1"/>
              </a:solidFill>
              <a:latin typeface="Times New Roman" pitchFamily="18" charset="0"/>
            </a:endParaRPr>
          </a:p>
        </p:txBody>
      </p:sp>
      <p:sp>
        <p:nvSpPr>
          <p:cNvPr id="27653" name="Rectangle 5"/>
          <p:cNvSpPr>
            <a:spLocks noChangeArrowheads="1"/>
          </p:cNvSpPr>
          <p:nvPr/>
        </p:nvSpPr>
        <p:spPr bwMode="auto">
          <a:xfrm>
            <a:off x="2484439" y="2997200"/>
            <a:ext cx="2060575" cy="518584"/>
          </a:xfrm>
          <a:prstGeom prst="rect">
            <a:avLst/>
          </a:prstGeom>
          <a:noFill/>
          <a:ln w="9525">
            <a:noFill/>
            <a:miter lim="800000"/>
          </a:ln>
          <a:effectLst/>
        </p:spPr>
        <p:txBody>
          <a:bodyPr wrap="none">
            <a:spAutoFit/>
          </a:bodyPr>
          <a:lstStyle/>
          <a:p>
            <a:r>
              <a:rPr lang="zh-CN" altLang="en-US" sz="2800" b="1"/>
              <a:t>温度概念：</a:t>
            </a:r>
            <a:r>
              <a:rPr lang="zh-CN" altLang="en-US" sz="2800"/>
              <a:t> </a:t>
            </a:r>
          </a:p>
        </p:txBody>
      </p:sp>
      <p:sp>
        <p:nvSpPr>
          <p:cNvPr id="27654" name="Rectangle 6"/>
          <p:cNvSpPr>
            <a:spLocks noChangeArrowheads="1"/>
          </p:cNvSpPr>
          <p:nvPr/>
        </p:nvSpPr>
        <p:spPr bwMode="auto">
          <a:xfrm>
            <a:off x="2484438" y="4436534"/>
            <a:ext cx="1447800" cy="520700"/>
          </a:xfrm>
          <a:prstGeom prst="rect">
            <a:avLst/>
          </a:prstGeom>
          <a:noFill/>
          <a:ln w="9525">
            <a:noFill/>
            <a:miter lim="800000"/>
          </a:ln>
          <a:effectLst/>
        </p:spPr>
        <p:txBody>
          <a:bodyPr>
            <a:spAutoFit/>
          </a:bodyPr>
          <a:lstStyle/>
          <a:p>
            <a:r>
              <a:rPr lang="zh-CN" altLang="en-US" sz="2800" b="1"/>
              <a:t>单位：</a:t>
            </a:r>
          </a:p>
        </p:txBody>
      </p:sp>
      <p:sp>
        <p:nvSpPr>
          <p:cNvPr id="62471" name="Text Box 7"/>
          <p:cNvSpPr txBox="1">
            <a:spLocks noChangeArrowheads="1"/>
          </p:cNvSpPr>
          <p:nvPr/>
        </p:nvSpPr>
        <p:spPr bwMode="auto">
          <a:xfrm>
            <a:off x="4284663" y="2997200"/>
            <a:ext cx="4487862" cy="518584"/>
          </a:xfrm>
          <a:prstGeom prst="rect">
            <a:avLst/>
          </a:prstGeom>
          <a:noFill/>
          <a:ln w="9525">
            <a:noFill/>
            <a:miter lim="800000"/>
          </a:ln>
          <a:effectLst/>
        </p:spPr>
        <p:txBody>
          <a:bodyPr>
            <a:spAutoFit/>
          </a:bodyPr>
          <a:lstStyle/>
          <a:p>
            <a:r>
              <a:rPr lang="zh-CN" altLang="en-US" sz="2800" b="1"/>
              <a:t>表示物体冷热程度的物理量</a:t>
            </a:r>
          </a:p>
        </p:txBody>
      </p:sp>
      <p:sp>
        <p:nvSpPr>
          <p:cNvPr id="62472" name="Text Box 8"/>
          <p:cNvSpPr txBox="1">
            <a:spLocks noChangeArrowheads="1"/>
          </p:cNvSpPr>
          <p:nvPr/>
        </p:nvSpPr>
        <p:spPr bwMode="auto">
          <a:xfrm>
            <a:off x="3924300" y="4436534"/>
            <a:ext cx="3810000" cy="520700"/>
          </a:xfrm>
          <a:prstGeom prst="rect">
            <a:avLst/>
          </a:prstGeom>
          <a:noFill/>
          <a:ln w="9525">
            <a:noFill/>
            <a:miter lim="800000"/>
          </a:ln>
          <a:effectLst/>
        </p:spPr>
        <p:txBody>
          <a:bodyPr>
            <a:spAutoFit/>
          </a:bodyPr>
          <a:lstStyle/>
          <a:p>
            <a:r>
              <a:rPr lang="zh-CN" altLang="en-US" sz="2800" b="1"/>
              <a:t>摄氏度 ， 符号：</a:t>
            </a:r>
            <a:r>
              <a:rPr lang="zh-CN" altLang="en-US" sz="2800" b="1">
                <a:solidFill>
                  <a:srgbClr val="FF0000"/>
                </a:solidFill>
              </a:rPr>
              <a:t>℃</a:t>
            </a:r>
          </a:p>
        </p:txBody>
      </p:sp>
      <p:sp>
        <p:nvSpPr>
          <p:cNvPr id="27657" name="Text Box 9"/>
          <p:cNvSpPr txBox="1">
            <a:spLocks noChangeArrowheads="1"/>
          </p:cNvSpPr>
          <p:nvPr/>
        </p:nvSpPr>
        <p:spPr bwMode="auto">
          <a:xfrm>
            <a:off x="611189" y="3716867"/>
            <a:ext cx="7489825" cy="579967"/>
          </a:xfrm>
          <a:prstGeom prst="rect">
            <a:avLst/>
          </a:prstGeom>
          <a:noFill/>
          <a:ln w="9525">
            <a:noFill/>
            <a:miter lim="800000"/>
          </a:ln>
          <a:effectLst/>
        </p:spPr>
        <p:txBody>
          <a:bodyPr>
            <a:spAutoFit/>
          </a:bodyPr>
          <a:lstStyle/>
          <a:p>
            <a:pPr>
              <a:spcBef>
                <a:spcPct val="50000"/>
              </a:spcBef>
            </a:pPr>
            <a:endParaRPr kumimoji="1" lang="zh-CN" altLang="zh-CN" sz="3200">
              <a:solidFill>
                <a:schemeClr val="accent1"/>
              </a:solidFill>
              <a:latin typeface="Times New Roman" pitchFamily="18" charset="0"/>
            </a:endParaRPr>
          </a:p>
        </p:txBody>
      </p:sp>
      <p:sp>
        <p:nvSpPr>
          <p:cNvPr id="27658"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382F06A8-0389-44DE-B4CE-BF385273DA51}" type="slidenum">
              <a:rPr kumimoji="1" lang="en-US" altLang="zh-CN" sz="1400">
                <a:latin typeface="Times New Roman" pitchFamily="18" charset="0"/>
              </a:rPr>
              <a:t>3</a:t>
            </a:fld>
            <a:endParaRPr kumimoji="1" lang="en-US" altLang="zh-CN" sz="1400">
              <a:latin typeface="Times New Roman" pitchFamily="18" charset="0"/>
            </a:endParaRPr>
          </a:p>
        </p:txBody>
      </p:sp>
    </p:spTree>
    <p:extLst>
      <p:ext uri="{BB962C8B-B14F-4D97-AF65-F5344CB8AC3E}">
        <p14:creationId xmlns:p14="http://schemas.microsoft.com/office/powerpoint/2010/main" val="4165983362"/>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62471"/>
                                        </p:tgtEl>
                                        <p:attrNameLst>
                                          <p:attrName>style.visibility</p:attrName>
                                        </p:attrNameLst>
                                      </p:cBhvr>
                                      <p:to>
                                        <p:strVal val="visible"/>
                                      </p:to>
                                    </p:set>
                                    <p:animEffect transition="in" filter="circle(out)">
                                      <p:cBhvr>
                                        <p:cTn id="7" dur="1000"/>
                                        <p:tgtEl>
                                          <p:spTgt spid="6247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62472"/>
                                        </p:tgtEl>
                                        <p:attrNameLst>
                                          <p:attrName>style.visibility</p:attrName>
                                        </p:attrNameLst>
                                      </p:cBhvr>
                                      <p:to>
                                        <p:strVal val="visible"/>
                                      </p:to>
                                    </p:set>
                                    <p:animEffect transition="in" filter="wheel(4)">
                                      <p:cBhvr>
                                        <p:cTn id="12" dur="500"/>
                                        <p:tgtEl>
                                          <p:spTgt spid="624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1" grpId="0"/>
      <p:bldP spid="624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p:nvPr/>
        </p:nvSpPr>
        <p:spPr bwMode="auto">
          <a:xfrm>
            <a:off x="1116013" y="620185"/>
            <a:ext cx="360362" cy="3890433"/>
          </a:xfrm>
          <a:prstGeom prst="leftBrace">
            <a:avLst>
              <a:gd name="adj1" fmla="val 67474"/>
              <a:gd name="adj2" fmla="val 50000"/>
            </a:avLst>
          </a:prstGeom>
          <a:noFill/>
          <a:ln w="57150">
            <a:solidFill>
              <a:schemeClr val="tx1"/>
            </a:solidFill>
            <a:round/>
          </a:ln>
          <a:effectLst/>
        </p:spPr>
        <p:txBody>
          <a:bodyPr wrap="none" anchor="ctr"/>
          <a:lstStyle/>
          <a:p>
            <a:pPr>
              <a:spcBef>
                <a:spcPct val="50000"/>
              </a:spcBef>
            </a:pPr>
            <a:endParaRPr kumimoji="1" lang="zh-CN" altLang="en-US" sz="3200">
              <a:solidFill>
                <a:schemeClr val="accent1"/>
              </a:solidFill>
              <a:latin typeface="Times New Roman" pitchFamily="18" charset="0"/>
            </a:endParaRPr>
          </a:p>
        </p:txBody>
      </p:sp>
      <p:sp>
        <p:nvSpPr>
          <p:cNvPr id="29699" name="Rectangle 3"/>
          <p:cNvSpPr>
            <a:spLocks noChangeArrowheads="1"/>
          </p:cNvSpPr>
          <p:nvPr/>
        </p:nvSpPr>
        <p:spPr bwMode="auto">
          <a:xfrm>
            <a:off x="1447800" y="685801"/>
            <a:ext cx="1873250" cy="641351"/>
          </a:xfrm>
          <a:prstGeom prst="rect">
            <a:avLst/>
          </a:prstGeom>
          <a:noFill/>
          <a:ln w="9525">
            <a:noFill/>
            <a:miter lim="800000"/>
          </a:ln>
          <a:effectLst/>
        </p:spPr>
        <p:txBody>
          <a:bodyPr>
            <a:spAutoFit/>
          </a:bodyPr>
          <a:lstStyle/>
          <a:p>
            <a:r>
              <a:rPr lang="zh-CN" altLang="en-US" sz="3600" b="1"/>
              <a:t>原理：</a:t>
            </a:r>
          </a:p>
        </p:txBody>
      </p:sp>
      <p:sp>
        <p:nvSpPr>
          <p:cNvPr id="29700" name="Rectangle 4"/>
          <p:cNvSpPr>
            <a:spLocks noChangeArrowheads="1"/>
          </p:cNvSpPr>
          <p:nvPr/>
        </p:nvSpPr>
        <p:spPr bwMode="auto">
          <a:xfrm>
            <a:off x="1331914" y="2997201"/>
            <a:ext cx="2173287" cy="1191684"/>
          </a:xfrm>
          <a:prstGeom prst="rect">
            <a:avLst/>
          </a:prstGeom>
          <a:noFill/>
          <a:ln w="9525">
            <a:noFill/>
            <a:miter lim="800000"/>
          </a:ln>
          <a:effectLst/>
        </p:spPr>
        <p:txBody>
          <a:bodyPr>
            <a:spAutoFit/>
          </a:bodyPr>
          <a:lstStyle/>
          <a:p>
            <a:r>
              <a:rPr lang="zh-CN" altLang="en-US" sz="3600" b="1"/>
              <a:t>摄氏温度</a:t>
            </a:r>
          </a:p>
          <a:p>
            <a:r>
              <a:rPr lang="zh-CN" altLang="en-US" sz="3600" b="1"/>
              <a:t>的规定：</a:t>
            </a:r>
          </a:p>
        </p:txBody>
      </p:sp>
      <p:sp>
        <p:nvSpPr>
          <p:cNvPr id="29701" name="Text Box 5"/>
          <p:cNvSpPr txBox="1">
            <a:spLocks noChangeArrowheads="1"/>
          </p:cNvSpPr>
          <p:nvPr/>
        </p:nvSpPr>
        <p:spPr bwMode="auto">
          <a:xfrm>
            <a:off x="390050" y="1915585"/>
            <a:ext cx="738664" cy="2161116"/>
          </a:xfrm>
          <a:prstGeom prst="rect">
            <a:avLst/>
          </a:prstGeom>
          <a:noFill/>
          <a:ln w="9525">
            <a:noFill/>
            <a:miter lim="800000"/>
          </a:ln>
          <a:effectLst/>
        </p:spPr>
        <p:txBody>
          <a:bodyPr vert="eaVert">
            <a:spAutoFit/>
          </a:bodyPr>
          <a:lstStyle/>
          <a:p>
            <a:r>
              <a:rPr lang="zh-CN" altLang="en-US" sz="3600" b="1"/>
              <a:t>温度计</a:t>
            </a:r>
          </a:p>
        </p:txBody>
      </p:sp>
      <p:sp>
        <p:nvSpPr>
          <p:cNvPr id="29702" name="Text Box 6"/>
          <p:cNvSpPr txBox="1">
            <a:spLocks noChangeArrowheads="1"/>
          </p:cNvSpPr>
          <p:nvPr/>
        </p:nvSpPr>
        <p:spPr bwMode="auto">
          <a:xfrm>
            <a:off x="539750" y="1341967"/>
            <a:ext cx="418704" cy="646331"/>
          </a:xfrm>
          <a:prstGeom prst="rect">
            <a:avLst/>
          </a:prstGeom>
          <a:noFill/>
          <a:ln w="9525">
            <a:noFill/>
            <a:miter lim="800000"/>
          </a:ln>
          <a:effectLst/>
        </p:spPr>
        <p:txBody>
          <a:bodyPr wrap="none">
            <a:spAutoFit/>
          </a:bodyPr>
          <a:lstStyle/>
          <a:p>
            <a:r>
              <a:rPr lang="en-US" altLang="zh-CN" sz="3600" b="1"/>
              <a:t>2</a:t>
            </a:r>
          </a:p>
        </p:txBody>
      </p:sp>
      <p:sp>
        <p:nvSpPr>
          <p:cNvPr id="63495" name="Text Box 7"/>
          <p:cNvSpPr txBox="1">
            <a:spLocks noChangeArrowheads="1"/>
          </p:cNvSpPr>
          <p:nvPr/>
        </p:nvSpPr>
        <p:spPr bwMode="auto">
          <a:xfrm>
            <a:off x="2819400" y="762001"/>
            <a:ext cx="5329238" cy="579967"/>
          </a:xfrm>
          <a:prstGeom prst="rect">
            <a:avLst/>
          </a:prstGeom>
          <a:noFill/>
          <a:ln w="9525">
            <a:noFill/>
            <a:miter lim="800000"/>
          </a:ln>
          <a:effectLst/>
        </p:spPr>
        <p:txBody>
          <a:bodyPr>
            <a:spAutoFit/>
          </a:bodyPr>
          <a:lstStyle/>
          <a:p>
            <a:r>
              <a:rPr lang="zh-CN" altLang="en-US" sz="3200" b="1">
                <a:solidFill>
                  <a:srgbClr val="FF6600"/>
                </a:solidFill>
              </a:rPr>
              <a:t>液体的热胀冷缩性质制成的</a:t>
            </a:r>
          </a:p>
        </p:txBody>
      </p:sp>
      <p:sp>
        <p:nvSpPr>
          <p:cNvPr id="63496" name="Text Box 8"/>
          <p:cNvSpPr txBox="1">
            <a:spLocks noChangeArrowheads="1"/>
          </p:cNvSpPr>
          <p:nvPr/>
        </p:nvSpPr>
        <p:spPr bwMode="auto">
          <a:xfrm>
            <a:off x="3429000" y="4366684"/>
            <a:ext cx="5607050" cy="1075267"/>
          </a:xfrm>
          <a:prstGeom prst="rect">
            <a:avLst/>
          </a:prstGeom>
          <a:noFill/>
          <a:ln w="9525">
            <a:noFill/>
            <a:miter lim="800000"/>
          </a:ln>
          <a:effectLst/>
        </p:spPr>
        <p:txBody>
          <a:bodyPr>
            <a:spAutoFit/>
          </a:bodyPr>
          <a:lstStyle/>
          <a:p>
            <a:r>
              <a:rPr lang="en-US" altLang="zh-CN" sz="3200" b="1" u="sng"/>
              <a:t>                                        </a:t>
            </a:r>
            <a:r>
              <a:rPr lang="zh-CN" altLang="en-US" sz="3200" b="1"/>
              <a:t>温度规定为</a:t>
            </a:r>
            <a:r>
              <a:rPr lang="en-US" altLang="zh-CN" sz="3200" b="1">
                <a:solidFill>
                  <a:srgbClr val="FF0000"/>
                </a:solidFill>
              </a:rPr>
              <a:t>100℃</a:t>
            </a:r>
            <a:r>
              <a:rPr lang="zh-CN" altLang="en-US" sz="3200" b="1"/>
              <a:t>。</a:t>
            </a:r>
          </a:p>
        </p:txBody>
      </p:sp>
      <p:sp>
        <p:nvSpPr>
          <p:cNvPr id="63497" name="AutoShape 9"/>
          <p:cNvSpPr/>
          <p:nvPr/>
        </p:nvSpPr>
        <p:spPr bwMode="auto">
          <a:xfrm>
            <a:off x="3352800" y="2819400"/>
            <a:ext cx="76200" cy="2362200"/>
          </a:xfrm>
          <a:prstGeom prst="leftBrace">
            <a:avLst>
              <a:gd name="adj1" fmla="val 193750"/>
              <a:gd name="adj2" fmla="val 50000"/>
            </a:avLst>
          </a:prstGeom>
          <a:noFill/>
          <a:ln w="57150">
            <a:solidFill>
              <a:schemeClr val="tx1"/>
            </a:solidFill>
            <a:round/>
          </a:ln>
          <a:effectLst/>
        </p:spPr>
        <p:txBody>
          <a:bodyPr wrap="none" anchor="ctr"/>
          <a:lstStyle/>
          <a:p>
            <a:pPr>
              <a:spcBef>
                <a:spcPct val="50000"/>
              </a:spcBef>
            </a:pPr>
            <a:endParaRPr kumimoji="1" lang="zh-CN" altLang="en-US" sz="3200">
              <a:solidFill>
                <a:schemeClr val="accent1"/>
              </a:solidFill>
              <a:latin typeface="Times New Roman" pitchFamily="18" charset="0"/>
            </a:endParaRPr>
          </a:p>
        </p:txBody>
      </p:sp>
      <p:sp>
        <p:nvSpPr>
          <p:cNvPr id="63498" name="Rectangle 10"/>
          <p:cNvSpPr>
            <a:spLocks noChangeArrowheads="1"/>
          </p:cNvSpPr>
          <p:nvPr/>
        </p:nvSpPr>
        <p:spPr bwMode="auto">
          <a:xfrm>
            <a:off x="3505201" y="2832100"/>
            <a:ext cx="5891213" cy="586317"/>
          </a:xfrm>
          <a:prstGeom prst="rect">
            <a:avLst/>
          </a:prstGeom>
          <a:noFill/>
          <a:ln w="9525">
            <a:noFill/>
            <a:miter lim="800000"/>
          </a:ln>
          <a:effectLst/>
        </p:spPr>
        <p:txBody>
          <a:bodyPr>
            <a:spAutoFit/>
          </a:bodyPr>
          <a:lstStyle/>
          <a:p>
            <a:pPr>
              <a:spcBef>
                <a:spcPct val="50000"/>
              </a:spcBef>
            </a:pPr>
            <a:r>
              <a:rPr lang="zh-CN" altLang="en-US" sz="3200" b="1" u="sng"/>
              <a:t>                                 </a:t>
            </a:r>
            <a:r>
              <a:rPr lang="zh-CN" altLang="en-US" sz="3200" b="1"/>
              <a:t>规定为</a:t>
            </a:r>
            <a:r>
              <a:rPr lang="en-US" altLang="zh-CN" sz="3200" b="1">
                <a:solidFill>
                  <a:srgbClr val="FF0000"/>
                </a:solidFill>
              </a:rPr>
              <a:t>0℃</a:t>
            </a:r>
            <a:endParaRPr lang="zh-CN" altLang="en-US" sz="3200" b="1"/>
          </a:p>
        </p:txBody>
      </p:sp>
      <p:sp>
        <p:nvSpPr>
          <p:cNvPr id="29707"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A0142357-FC4C-414A-B2EF-F98DE110E89D}" type="slidenum">
              <a:rPr kumimoji="1" lang="en-US" altLang="zh-CN" sz="1400">
                <a:latin typeface="Times New Roman" pitchFamily="18" charset="0"/>
              </a:rPr>
              <a:t>4</a:t>
            </a:fld>
            <a:endParaRPr kumimoji="1" lang="en-US" altLang="zh-CN" sz="1400">
              <a:latin typeface="Times New Roman" pitchFamily="18" charset="0"/>
            </a:endParaRPr>
          </a:p>
        </p:txBody>
      </p:sp>
      <p:sp>
        <p:nvSpPr>
          <p:cNvPr id="2" name="TextBox 1"/>
          <p:cNvSpPr txBox="1">
            <a:spLocks noChangeArrowheads="1"/>
          </p:cNvSpPr>
          <p:nvPr/>
        </p:nvSpPr>
        <p:spPr bwMode="auto">
          <a:xfrm>
            <a:off x="3563939" y="2772833"/>
            <a:ext cx="4441825" cy="584200"/>
          </a:xfrm>
          <a:prstGeom prst="rect">
            <a:avLst/>
          </a:prstGeom>
          <a:noFill/>
          <a:ln w="9525">
            <a:noFill/>
            <a:miter lim="800000"/>
          </a:ln>
        </p:spPr>
        <p:txBody>
          <a:bodyPr>
            <a:spAutoFit/>
          </a:bodyPr>
          <a:lstStyle/>
          <a:p>
            <a:pPr>
              <a:spcBef>
                <a:spcPct val="50000"/>
              </a:spcBef>
            </a:pPr>
            <a:r>
              <a:rPr lang="zh-CN" altLang="en-US" sz="3200" b="1">
                <a:solidFill>
                  <a:srgbClr val="FF0000"/>
                </a:solidFill>
              </a:rPr>
              <a:t>把冰水混合物的温度</a:t>
            </a:r>
            <a:endParaRPr kumimoji="1" lang="zh-CN" altLang="en-US" sz="3200">
              <a:solidFill>
                <a:srgbClr val="FF0000"/>
              </a:solidFill>
              <a:latin typeface="Times New Roman" pitchFamily="18" charset="0"/>
            </a:endParaRPr>
          </a:p>
        </p:txBody>
      </p:sp>
      <p:sp>
        <p:nvSpPr>
          <p:cNvPr id="13" name="TextBox 12"/>
          <p:cNvSpPr txBox="1">
            <a:spLocks noChangeArrowheads="1"/>
          </p:cNvSpPr>
          <p:nvPr/>
        </p:nvSpPr>
        <p:spPr bwMode="auto">
          <a:xfrm>
            <a:off x="3419476" y="4284133"/>
            <a:ext cx="5002213" cy="584200"/>
          </a:xfrm>
          <a:prstGeom prst="rect">
            <a:avLst/>
          </a:prstGeom>
          <a:noFill/>
          <a:ln w="9525">
            <a:noFill/>
            <a:miter lim="800000"/>
          </a:ln>
        </p:spPr>
        <p:txBody>
          <a:bodyPr>
            <a:spAutoFit/>
          </a:bodyPr>
          <a:lstStyle/>
          <a:p>
            <a:pPr>
              <a:spcBef>
                <a:spcPct val="50000"/>
              </a:spcBef>
            </a:pPr>
            <a:r>
              <a:rPr kumimoji="1" lang="zh-CN" altLang="en-US" sz="3200" b="1">
                <a:solidFill>
                  <a:srgbClr val="FF0000"/>
                </a:solidFill>
                <a:latin typeface="Times New Roman" pitchFamily="18" charset="0"/>
              </a:rPr>
              <a:t>一个标准大气压下沸水的</a:t>
            </a:r>
          </a:p>
        </p:txBody>
      </p:sp>
    </p:spTree>
    <p:extLst>
      <p:ext uri="{BB962C8B-B14F-4D97-AF65-F5344CB8AC3E}">
        <p14:creationId xmlns:p14="http://schemas.microsoft.com/office/powerpoint/2010/main" val="3623485591"/>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3495"/>
                                        </p:tgtEl>
                                        <p:attrNameLst>
                                          <p:attrName>style.visibility</p:attrName>
                                        </p:attrNameLst>
                                      </p:cBhvr>
                                      <p:to>
                                        <p:strVal val="visible"/>
                                      </p:to>
                                    </p:set>
                                    <p:animEffect transition="in" filter="dissolve">
                                      <p:cBhvr>
                                        <p:cTn id="7" dur="1000"/>
                                        <p:tgtEl>
                                          <p:spTgt spid="6349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3497"/>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afterGroup">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63498"/>
                                        </p:tgtEl>
                                        <p:attrNameLst>
                                          <p:attrName>style.visibility</p:attrName>
                                        </p:attrNameLst>
                                      </p:cBhvr>
                                      <p:to>
                                        <p:strVal val="visible"/>
                                      </p:to>
                                    </p:set>
                                    <p:anim calcmode="lin" valueType="num">
                                      <p:cBhvr additive="base">
                                        <p:cTn id="16" dur="500" fill="hold"/>
                                        <p:tgtEl>
                                          <p:spTgt spid="63498"/>
                                        </p:tgtEl>
                                        <p:attrNameLst>
                                          <p:attrName>ppt_x</p:attrName>
                                        </p:attrNameLst>
                                      </p:cBhvr>
                                      <p:tavLst>
                                        <p:tav tm="0">
                                          <p:val>
                                            <p:strVal val="#ppt_x"/>
                                          </p:val>
                                        </p:tav>
                                        <p:tav tm="100000">
                                          <p:val>
                                            <p:strVal val="#ppt_x"/>
                                          </p:val>
                                        </p:tav>
                                      </p:tavLst>
                                    </p:anim>
                                    <p:anim calcmode="lin" valueType="num">
                                      <p:cBhvr additive="base">
                                        <p:cTn id="17" dur="500" fill="hold"/>
                                        <p:tgtEl>
                                          <p:spTgt spid="63498"/>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after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afterGroup">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63496"/>
                                        </p:tgtEl>
                                        <p:attrNameLst>
                                          <p:attrName>style.visibility</p:attrName>
                                        </p:attrNameLst>
                                      </p:cBhvr>
                                      <p:to>
                                        <p:strVal val="visible"/>
                                      </p:to>
                                    </p:set>
                                    <p:anim calcmode="discrete" valueType="clr">
                                      <p:cBhvr override="childStyle">
                                        <p:cTn id="26" dur="80"/>
                                        <p:tgtEl>
                                          <p:spTgt spid="63496"/>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63496"/>
                                        </p:tgtEl>
                                        <p:attrNameLst>
                                          <p:attrName>fillcolor</p:attrName>
                                        </p:attrNameLst>
                                      </p:cBhvr>
                                      <p:tavLst>
                                        <p:tav tm="0">
                                          <p:val>
                                            <p:clrVal>
                                              <a:schemeClr val="accent2"/>
                                            </p:clrVal>
                                          </p:val>
                                        </p:tav>
                                        <p:tav tm="50000">
                                          <p:val>
                                            <p:clrVal>
                                              <a:schemeClr val="hlink"/>
                                            </p:clrVal>
                                          </p:val>
                                        </p:tav>
                                      </p:tavLst>
                                    </p:anim>
                                    <p:set>
                                      <p:cBhvr>
                                        <p:cTn id="28" dur="80"/>
                                        <p:tgtEl>
                                          <p:spTgt spid="63496"/>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after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5" grpId="0"/>
      <p:bldP spid="63496" grpId="0"/>
      <p:bldP spid="63497" grpId="0" animBg="1"/>
      <p:bldP spid="63498" grpId="0"/>
      <p:bldP spid="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p:nvPr/>
        </p:nvSpPr>
        <p:spPr bwMode="auto">
          <a:xfrm>
            <a:off x="990600" y="609600"/>
            <a:ext cx="228600" cy="3581400"/>
          </a:xfrm>
          <a:prstGeom prst="leftBrace">
            <a:avLst>
              <a:gd name="adj1" fmla="val 97917"/>
              <a:gd name="adj2" fmla="val 50000"/>
            </a:avLst>
          </a:prstGeom>
          <a:noFill/>
          <a:ln w="38100">
            <a:solidFill>
              <a:schemeClr val="tx1"/>
            </a:solidFill>
            <a:round/>
          </a:ln>
          <a:effectLst/>
        </p:spPr>
        <p:txBody>
          <a:bodyPr wrap="none" anchor="ctr"/>
          <a:lstStyle/>
          <a:p>
            <a:pPr>
              <a:spcBef>
                <a:spcPct val="50000"/>
              </a:spcBef>
            </a:pPr>
            <a:endParaRPr kumimoji="1" lang="zh-CN" altLang="en-US" sz="3200">
              <a:solidFill>
                <a:schemeClr val="accent1"/>
              </a:solidFill>
              <a:latin typeface="Times New Roman" pitchFamily="18" charset="0"/>
            </a:endParaRPr>
          </a:p>
        </p:txBody>
      </p:sp>
      <p:sp>
        <p:nvSpPr>
          <p:cNvPr id="31747" name="Text Box 3"/>
          <p:cNvSpPr txBox="1">
            <a:spLocks noChangeArrowheads="1"/>
          </p:cNvSpPr>
          <p:nvPr/>
        </p:nvSpPr>
        <p:spPr bwMode="auto">
          <a:xfrm>
            <a:off x="1258888" y="620185"/>
            <a:ext cx="2881312" cy="520700"/>
          </a:xfrm>
          <a:prstGeom prst="rect">
            <a:avLst/>
          </a:prstGeom>
          <a:noFill/>
          <a:ln w="9525">
            <a:noFill/>
            <a:miter lim="800000"/>
          </a:ln>
          <a:effectLst/>
        </p:spPr>
        <p:txBody>
          <a:bodyPr>
            <a:spAutoFit/>
          </a:bodyPr>
          <a:lstStyle/>
          <a:p>
            <a:r>
              <a:rPr lang="zh-CN" altLang="en-US" sz="2800" b="1"/>
              <a:t>使用前观察：</a:t>
            </a:r>
          </a:p>
        </p:txBody>
      </p:sp>
      <p:sp>
        <p:nvSpPr>
          <p:cNvPr id="31748" name="Text Box 4"/>
          <p:cNvSpPr txBox="1">
            <a:spLocks noChangeArrowheads="1"/>
          </p:cNvSpPr>
          <p:nvPr/>
        </p:nvSpPr>
        <p:spPr bwMode="auto">
          <a:xfrm>
            <a:off x="1295401" y="2895600"/>
            <a:ext cx="1368425" cy="518584"/>
          </a:xfrm>
          <a:prstGeom prst="rect">
            <a:avLst/>
          </a:prstGeom>
          <a:noFill/>
          <a:ln w="9525">
            <a:noFill/>
            <a:miter lim="800000"/>
          </a:ln>
          <a:effectLst/>
        </p:spPr>
        <p:txBody>
          <a:bodyPr>
            <a:spAutoFit/>
          </a:bodyPr>
          <a:lstStyle/>
          <a:p>
            <a:r>
              <a:rPr lang="zh-CN" altLang="en-US" sz="2800" b="1"/>
              <a:t>使用</a:t>
            </a:r>
          </a:p>
        </p:txBody>
      </p:sp>
      <p:sp>
        <p:nvSpPr>
          <p:cNvPr id="31749" name="Text Box 5"/>
          <p:cNvSpPr txBox="1">
            <a:spLocks noChangeArrowheads="1"/>
          </p:cNvSpPr>
          <p:nvPr/>
        </p:nvSpPr>
        <p:spPr bwMode="auto">
          <a:xfrm>
            <a:off x="315397" y="1141307"/>
            <a:ext cx="677108" cy="3403600"/>
          </a:xfrm>
          <a:prstGeom prst="rect">
            <a:avLst/>
          </a:prstGeom>
          <a:noFill/>
          <a:ln w="9525">
            <a:noFill/>
            <a:miter lim="800000"/>
          </a:ln>
          <a:effectLst/>
        </p:spPr>
        <p:txBody>
          <a:bodyPr vert="eaVert" wrap="square">
            <a:spAutoFit/>
          </a:bodyPr>
          <a:lstStyle/>
          <a:p>
            <a:r>
              <a:rPr lang="zh-CN" altLang="en-US" sz="3200" b="1"/>
              <a:t>温度计的使用</a:t>
            </a:r>
          </a:p>
        </p:txBody>
      </p:sp>
      <p:sp>
        <p:nvSpPr>
          <p:cNvPr id="31750" name="AutoShape 6"/>
          <p:cNvSpPr/>
          <p:nvPr/>
        </p:nvSpPr>
        <p:spPr bwMode="auto">
          <a:xfrm>
            <a:off x="2268538" y="1557867"/>
            <a:ext cx="215900" cy="3742267"/>
          </a:xfrm>
          <a:prstGeom prst="leftBrace">
            <a:avLst>
              <a:gd name="adj1" fmla="val 91662"/>
              <a:gd name="adj2" fmla="val 50000"/>
            </a:avLst>
          </a:prstGeom>
          <a:noFill/>
          <a:ln w="38100">
            <a:solidFill>
              <a:schemeClr val="tx1"/>
            </a:solidFill>
            <a:round/>
          </a:ln>
          <a:effectLst/>
        </p:spPr>
        <p:txBody>
          <a:bodyPr wrap="none" anchor="ctr"/>
          <a:lstStyle/>
          <a:p>
            <a:pPr>
              <a:spcBef>
                <a:spcPct val="50000"/>
              </a:spcBef>
            </a:pPr>
            <a:endParaRPr kumimoji="1" lang="zh-CN" altLang="en-US" sz="3200">
              <a:solidFill>
                <a:schemeClr val="accent1"/>
              </a:solidFill>
              <a:latin typeface="Times New Roman" pitchFamily="18" charset="0"/>
            </a:endParaRPr>
          </a:p>
        </p:txBody>
      </p:sp>
      <p:sp>
        <p:nvSpPr>
          <p:cNvPr id="31751" name="Text Box 7"/>
          <p:cNvSpPr txBox="1">
            <a:spLocks noChangeArrowheads="1"/>
          </p:cNvSpPr>
          <p:nvPr/>
        </p:nvSpPr>
        <p:spPr bwMode="auto">
          <a:xfrm>
            <a:off x="2484439" y="1413933"/>
            <a:ext cx="1150937" cy="518584"/>
          </a:xfrm>
          <a:prstGeom prst="rect">
            <a:avLst/>
          </a:prstGeom>
          <a:noFill/>
          <a:ln w="9525">
            <a:noFill/>
            <a:miter lim="800000"/>
          </a:ln>
          <a:effectLst/>
        </p:spPr>
        <p:txBody>
          <a:bodyPr>
            <a:spAutoFit/>
          </a:bodyPr>
          <a:lstStyle/>
          <a:p>
            <a:r>
              <a:rPr lang="zh-CN" altLang="en-US" sz="2800" b="1"/>
              <a:t>估：</a:t>
            </a:r>
          </a:p>
        </p:txBody>
      </p:sp>
      <p:sp>
        <p:nvSpPr>
          <p:cNvPr id="31752" name="Text Box 8"/>
          <p:cNvSpPr txBox="1">
            <a:spLocks noChangeArrowheads="1"/>
          </p:cNvSpPr>
          <p:nvPr/>
        </p:nvSpPr>
        <p:spPr bwMode="auto">
          <a:xfrm>
            <a:off x="2484439" y="1989667"/>
            <a:ext cx="1150937" cy="518584"/>
          </a:xfrm>
          <a:prstGeom prst="rect">
            <a:avLst/>
          </a:prstGeom>
          <a:noFill/>
          <a:ln w="9525">
            <a:noFill/>
            <a:miter lim="800000"/>
          </a:ln>
          <a:effectLst/>
        </p:spPr>
        <p:txBody>
          <a:bodyPr>
            <a:spAutoFit/>
          </a:bodyPr>
          <a:lstStyle/>
          <a:p>
            <a:r>
              <a:rPr lang="zh-CN" altLang="en-US" sz="2800" b="1"/>
              <a:t>选：</a:t>
            </a:r>
          </a:p>
        </p:txBody>
      </p:sp>
      <p:sp>
        <p:nvSpPr>
          <p:cNvPr id="31753" name="Text Box 9"/>
          <p:cNvSpPr txBox="1">
            <a:spLocks noChangeArrowheads="1"/>
          </p:cNvSpPr>
          <p:nvPr/>
        </p:nvSpPr>
        <p:spPr bwMode="auto">
          <a:xfrm>
            <a:off x="2484439" y="2565400"/>
            <a:ext cx="1150937" cy="518584"/>
          </a:xfrm>
          <a:prstGeom prst="rect">
            <a:avLst/>
          </a:prstGeom>
          <a:noFill/>
          <a:ln w="9525">
            <a:noFill/>
            <a:miter lim="800000"/>
          </a:ln>
          <a:effectLst/>
        </p:spPr>
        <p:txBody>
          <a:bodyPr>
            <a:spAutoFit/>
          </a:bodyPr>
          <a:lstStyle/>
          <a:p>
            <a:r>
              <a:rPr lang="zh-CN" altLang="en-US" sz="2800" b="1"/>
              <a:t>放：</a:t>
            </a:r>
          </a:p>
        </p:txBody>
      </p:sp>
      <p:sp>
        <p:nvSpPr>
          <p:cNvPr id="31754" name="Text Box 10"/>
          <p:cNvSpPr txBox="1">
            <a:spLocks noChangeArrowheads="1"/>
          </p:cNvSpPr>
          <p:nvPr/>
        </p:nvSpPr>
        <p:spPr bwMode="auto">
          <a:xfrm>
            <a:off x="2484438" y="3572934"/>
            <a:ext cx="1223962" cy="520700"/>
          </a:xfrm>
          <a:prstGeom prst="rect">
            <a:avLst/>
          </a:prstGeom>
          <a:noFill/>
          <a:ln w="9525">
            <a:noFill/>
            <a:miter lim="800000"/>
          </a:ln>
          <a:effectLst/>
        </p:spPr>
        <p:txBody>
          <a:bodyPr>
            <a:spAutoFit/>
          </a:bodyPr>
          <a:lstStyle/>
          <a:p>
            <a:r>
              <a:rPr lang="zh-CN" altLang="en-US" sz="2800" b="1"/>
              <a:t>读：</a:t>
            </a:r>
          </a:p>
        </p:txBody>
      </p:sp>
      <p:sp>
        <p:nvSpPr>
          <p:cNvPr id="31755" name="Text Box 11"/>
          <p:cNvSpPr txBox="1">
            <a:spLocks noChangeArrowheads="1"/>
          </p:cNvSpPr>
          <p:nvPr/>
        </p:nvSpPr>
        <p:spPr bwMode="auto">
          <a:xfrm>
            <a:off x="2484438" y="4781551"/>
            <a:ext cx="1223962" cy="518583"/>
          </a:xfrm>
          <a:prstGeom prst="rect">
            <a:avLst/>
          </a:prstGeom>
          <a:noFill/>
          <a:ln w="9525">
            <a:noFill/>
            <a:miter lim="800000"/>
          </a:ln>
          <a:effectLst/>
        </p:spPr>
        <p:txBody>
          <a:bodyPr>
            <a:spAutoFit/>
          </a:bodyPr>
          <a:lstStyle/>
          <a:p>
            <a:r>
              <a:rPr lang="zh-CN" altLang="en-US" sz="2800" b="1"/>
              <a:t>取：</a:t>
            </a:r>
          </a:p>
        </p:txBody>
      </p:sp>
      <p:sp>
        <p:nvSpPr>
          <p:cNvPr id="64524" name="Text Box 12"/>
          <p:cNvSpPr txBox="1">
            <a:spLocks noChangeArrowheads="1"/>
          </p:cNvSpPr>
          <p:nvPr/>
        </p:nvSpPr>
        <p:spPr bwMode="auto">
          <a:xfrm>
            <a:off x="3124200" y="1371600"/>
            <a:ext cx="4679950" cy="518584"/>
          </a:xfrm>
          <a:prstGeom prst="rect">
            <a:avLst/>
          </a:prstGeom>
          <a:noFill/>
          <a:ln w="9525">
            <a:noFill/>
            <a:miter lim="800000"/>
          </a:ln>
          <a:effectLst/>
        </p:spPr>
        <p:txBody>
          <a:bodyPr>
            <a:spAutoFit/>
          </a:bodyPr>
          <a:lstStyle/>
          <a:p>
            <a:r>
              <a:rPr lang="zh-CN" altLang="en-US" sz="2800" b="1">
                <a:solidFill>
                  <a:srgbClr val="1900AC"/>
                </a:solidFill>
              </a:rPr>
              <a:t>估计被测物体的温度</a:t>
            </a:r>
          </a:p>
        </p:txBody>
      </p:sp>
      <p:sp>
        <p:nvSpPr>
          <p:cNvPr id="64525" name="Text Box 13"/>
          <p:cNvSpPr txBox="1">
            <a:spLocks noChangeArrowheads="1"/>
          </p:cNvSpPr>
          <p:nvPr/>
        </p:nvSpPr>
        <p:spPr bwMode="auto">
          <a:xfrm>
            <a:off x="3124200" y="1989667"/>
            <a:ext cx="4535488" cy="518584"/>
          </a:xfrm>
          <a:prstGeom prst="rect">
            <a:avLst/>
          </a:prstGeom>
          <a:noFill/>
          <a:ln w="9525">
            <a:noFill/>
            <a:miter lim="800000"/>
          </a:ln>
          <a:effectLst/>
        </p:spPr>
        <p:txBody>
          <a:bodyPr>
            <a:spAutoFit/>
          </a:bodyPr>
          <a:lstStyle/>
          <a:p>
            <a:r>
              <a:rPr lang="zh-CN" altLang="en-US" sz="2800" b="1">
                <a:solidFill>
                  <a:srgbClr val="0000FF"/>
                </a:solidFill>
              </a:rPr>
              <a:t>选择适当的温度计</a:t>
            </a:r>
          </a:p>
        </p:txBody>
      </p:sp>
      <p:sp>
        <p:nvSpPr>
          <p:cNvPr id="64526" name="Text Box 14"/>
          <p:cNvSpPr txBox="1">
            <a:spLocks noChangeArrowheads="1"/>
          </p:cNvSpPr>
          <p:nvPr/>
        </p:nvSpPr>
        <p:spPr bwMode="auto">
          <a:xfrm>
            <a:off x="3132139" y="2565401"/>
            <a:ext cx="5761037" cy="946151"/>
          </a:xfrm>
          <a:prstGeom prst="rect">
            <a:avLst/>
          </a:prstGeom>
          <a:noFill/>
          <a:ln w="9525">
            <a:noFill/>
            <a:miter lim="800000"/>
          </a:ln>
          <a:effectLst/>
        </p:spPr>
        <p:txBody>
          <a:bodyPr>
            <a:spAutoFit/>
          </a:bodyPr>
          <a:lstStyle/>
          <a:p>
            <a:r>
              <a:rPr lang="zh-CN" altLang="en-US" sz="2800" b="1">
                <a:solidFill>
                  <a:srgbClr val="0000FF"/>
                </a:solidFill>
              </a:rPr>
              <a:t>温度计的玻璃泡要全部浸在被</a:t>
            </a:r>
          </a:p>
          <a:p>
            <a:r>
              <a:rPr lang="zh-CN" altLang="en-US" sz="2800" b="1">
                <a:solidFill>
                  <a:srgbClr val="0000FF"/>
                </a:solidFill>
              </a:rPr>
              <a:t>测液体中</a:t>
            </a:r>
          </a:p>
        </p:txBody>
      </p:sp>
      <p:sp>
        <p:nvSpPr>
          <p:cNvPr id="64527" name="Text Box 15"/>
          <p:cNvSpPr txBox="1">
            <a:spLocks noChangeArrowheads="1"/>
          </p:cNvSpPr>
          <p:nvPr/>
        </p:nvSpPr>
        <p:spPr bwMode="auto">
          <a:xfrm>
            <a:off x="3132138" y="3572933"/>
            <a:ext cx="6011862" cy="954107"/>
          </a:xfrm>
          <a:prstGeom prst="rect">
            <a:avLst/>
          </a:prstGeom>
          <a:noFill/>
          <a:ln w="9525">
            <a:noFill/>
            <a:miter lim="800000"/>
          </a:ln>
          <a:effectLst/>
        </p:spPr>
        <p:txBody>
          <a:bodyPr>
            <a:spAutoFit/>
          </a:bodyPr>
          <a:lstStyle/>
          <a:p>
            <a:r>
              <a:rPr lang="zh-CN" altLang="en-US" sz="2800" b="1">
                <a:solidFill>
                  <a:srgbClr val="0000FF"/>
                </a:solidFill>
              </a:rPr>
              <a:t>等示数稳定后读数</a:t>
            </a:r>
            <a:endParaRPr lang="en-US" altLang="zh-CN" sz="2800" b="1">
              <a:solidFill>
                <a:srgbClr val="0000FF"/>
              </a:solidFill>
            </a:endParaRPr>
          </a:p>
          <a:p>
            <a:r>
              <a:rPr lang="zh-CN" altLang="en-US" sz="2800" b="1">
                <a:solidFill>
                  <a:srgbClr val="0000FF"/>
                </a:solidFill>
              </a:rPr>
              <a:t>读数时视线与液柱的液面相平</a:t>
            </a:r>
          </a:p>
        </p:txBody>
      </p:sp>
      <p:sp>
        <p:nvSpPr>
          <p:cNvPr id="64528" name="Text Box 16"/>
          <p:cNvSpPr txBox="1">
            <a:spLocks noChangeArrowheads="1"/>
          </p:cNvSpPr>
          <p:nvPr/>
        </p:nvSpPr>
        <p:spPr bwMode="auto">
          <a:xfrm>
            <a:off x="3203576" y="4781551"/>
            <a:ext cx="5400675" cy="518583"/>
          </a:xfrm>
          <a:prstGeom prst="rect">
            <a:avLst/>
          </a:prstGeom>
          <a:noFill/>
          <a:ln w="9525">
            <a:noFill/>
            <a:miter lim="800000"/>
          </a:ln>
          <a:effectLst/>
        </p:spPr>
        <p:txBody>
          <a:bodyPr>
            <a:spAutoFit/>
          </a:bodyPr>
          <a:lstStyle/>
          <a:p>
            <a:r>
              <a:rPr lang="zh-CN" altLang="en-US" sz="2800" b="1">
                <a:solidFill>
                  <a:srgbClr val="0000FF"/>
                </a:solidFill>
              </a:rPr>
              <a:t>取出温度计，整理器材</a:t>
            </a:r>
          </a:p>
        </p:txBody>
      </p:sp>
      <p:sp>
        <p:nvSpPr>
          <p:cNvPr id="64529" name="Text Box 17"/>
          <p:cNvSpPr txBox="1">
            <a:spLocks noChangeArrowheads="1"/>
          </p:cNvSpPr>
          <p:nvPr/>
        </p:nvSpPr>
        <p:spPr bwMode="auto">
          <a:xfrm>
            <a:off x="3505200" y="609600"/>
            <a:ext cx="3048000" cy="518584"/>
          </a:xfrm>
          <a:prstGeom prst="rect">
            <a:avLst/>
          </a:prstGeom>
          <a:noFill/>
          <a:ln w="9525">
            <a:noFill/>
            <a:miter lim="800000"/>
          </a:ln>
          <a:effectLst/>
        </p:spPr>
        <p:txBody>
          <a:bodyPr>
            <a:spAutoFit/>
          </a:bodyPr>
          <a:lstStyle/>
          <a:p>
            <a:r>
              <a:rPr lang="zh-CN" altLang="en-US" sz="2800" b="1">
                <a:solidFill>
                  <a:srgbClr val="FF0000"/>
                </a:solidFill>
              </a:rPr>
              <a:t>量程</a:t>
            </a:r>
            <a:r>
              <a:rPr lang="zh-CN" altLang="en-US" sz="2800" b="1"/>
              <a:t>和</a:t>
            </a:r>
            <a:r>
              <a:rPr lang="zh-CN" altLang="en-US" sz="2800" b="1">
                <a:solidFill>
                  <a:srgbClr val="FF0000"/>
                </a:solidFill>
              </a:rPr>
              <a:t>分度值</a:t>
            </a:r>
          </a:p>
        </p:txBody>
      </p:sp>
      <p:sp>
        <p:nvSpPr>
          <p:cNvPr id="31762"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8DA66C94-8C87-4E2D-A552-8CC731B6F856}" type="slidenum">
              <a:rPr kumimoji="1" lang="en-US" altLang="zh-CN" sz="1400">
                <a:latin typeface="Times New Roman" pitchFamily="18" charset="0"/>
              </a:rPr>
              <a:t>5</a:t>
            </a:fld>
            <a:endParaRPr kumimoji="1" lang="en-US" altLang="zh-CN" sz="1400">
              <a:latin typeface="Times New Roman" pitchFamily="18" charset="0"/>
            </a:endParaRPr>
          </a:p>
        </p:txBody>
      </p:sp>
    </p:spTree>
    <p:extLst>
      <p:ext uri="{BB962C8B-B14F-4D97-AF65-F5344CB8AC3E}">
        <p14:creationId xmlns:p14="http://schemas.microsoft.com/office/powerpoint/2010/main" val="1897597675"/>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64529"/>
                                        </p:tgtEl>
                                        <p:attrNameLst>
                                          <p:attrName>style.visibility</p:attrName>
                                        </p:attrNameLst>
                                      </p:cBhvr>
                                      <p:to>
                                        <p:strVal val="visible"/>
                                      </p:to>
                                    </p:set>
                                    <p:animEffect transition="in" filter="slide(fromRight)">
                                      <p:cBhvr>
                                        <p:cTn id="7" dur="500"/>
                                        <p:tgtEl>
                                          <p:spTgt spid="6452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64524"/>
                                        </p:tgtEl>
                                        <p:attrNameLst>
                                          <p:attrName>style.visibility</p:attrName>
                                        </p:attrNameLst>
                                      </p:cBhvr>
                                      <p:to>
                                        <p:strVal val="visible"/>
                                      </p:to>
                                    </p:set>
                                    <p:animEffect transition="in" filter="slide(fromRight)">
                                      <p:cBhvr>
                                        <p:cTn id="12" dur="500"/>
                                        <p:tgtEl>
                                          <p:spTgt spid="6452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64525"/>
                                        </p:tgtEl>
                                        <p:attrNameLst>
                                          <p:attrName>style.visibility</p:attrName>
                                        </p:attrNameLst>
                                      </p:cBhvr>
                                      <p:to>
                                        <p:strVal val="visible"/>
                                      </p:to>
                                    </p:set>
                                    <p:animEffect transition="in" filter="slide(fromRight)">
                                      <p:cBhvr>
                                        <p:cTn id="17" dur="500"/>
                                        <p:tgtEl>
                                          <p:spTgt spid="6452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2" presetClass="entr" presetSubtype="2" fill="hold" grpId="0" nodeType="clickEffect">
                                  <p:stCondLst>
                                    <p:cond delay="0"/>
                                  </p:stCondLst>
                                  <p:childTnLst>
                                    <p:set>
                                      <p:cBhvr>
                                        <p:cTn id="21" dur="1" fill="hold">
                                          <p:stCondLst>
                                            <p:cond delay="0"/>
                                          </p:stCondLst>
                                        </p:cTn>
                                        <p:tgtEl>
                                          <p:spTgt spid="64526"/>
                                        </p:tgtEl>
                                        <p:attrNameLst>
                                          <p:attrName>style.visibility</p:attrName>
                                        </p:attrNameLst>
                                      </p:cBhvr>
                                      <p:to>
                                        <p:strVal val="visible"/>
                                      </p:to>
                                    </p:set>
                                    <p:animEffect transition="in" filter="slide(fromRight)">
                                      <p:cBhvr>
                                        <p:cTn id="22" dur="500"/>
                                        <p:tgtEl>
                                          <p:spTgt spid="6452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2" presetClass="entr" presetSubtype="2" fill="hold" grpId="0" nodeType="clickEffect">
                                  <p:stCondLst>
                                    <p:cond delay="0"/>
                                  </p:stCondLst>
                                  <p:childTnLst>
                                    <p:set>
                                      <p:cBhvr>
                                        <p:cTn id="26" dur="1" fill="hold">
                                          <p:stCondLst>
                                            <p:cond delay="0"/>
                                          </p:stCondLst>
                                        </p:cTn>
                                        <p:tgtEl>
                                          <p:spTgt spid="64527"/>
                                        </p:tgtEl>
                                        <p:attrNameLst>
                                          <p:attrName>style.visibility</p:attrName>
                                        </p:attrNameLst>
                                      </p:cBhvr>
                                      <p:to>
                                        <p:strVal val="visible"/>
                                      </p:to>
                                    </p:set>
                                    <p:animEffect transition="in" filter="slide(fromRight)">
                                      <p:cBhvr>
                                        <p:cTn id="27" dur="500"/>
                                        <p:tgtEl>
                                          <p:spTgt spid="64527"/>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2" presetClass="entr" presetSubtype="2" fill="hold" grpId="0" nodeType="clickEffect">
                                  <p:stCondLst>
                                    <p:cond delay="0"/>
                                  </p:stCondLst>
                                  <p:childTnLst>
                                    <p:set>
                                      <p:cBhvr>
                                        <p:cTn id="31" dur="1" fill="hold">
                                          <p:stCondLst>
                                            <p:cond delay="0"/>
                                          </p:stCondLst>
                                        </p:cTn>
                                        <p:tgtEl>
                                          <p:spTgt spid="64528"/>
                                        </p:tgtEl>
                                        <p:attrNameLst>
                                          <p:attrName>style.visibility</p:attrName>
                                        </p:attrNameLst>
                                      </p:cBhvr>
                                      <p:to>
                                        <p:strVal val="visible"/>
                                      </p:to>
                                    </p:set>
                                    <p:animEffect transition="in" filter="slide(fromRight)">
                                      <p:cBhvr>
                                        <p:cTn id="32" dur="500"/>
                                        <p:tgtEl>
                                          <p:spTgt spid="645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24" grpId="0"/>
      <p:bldP spid="64525" grpId="0"/>
      <p:bldP spid="64526" grpId="0"/>
      <p:bldP spid="64527" grpId="0"/>
      <p:bldP spid="64528" grpId="0"/>
      <p:bldP spid="645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457201" y="2133600"/>
            <a:ext cx="1966913" cy="518584"/>
          </a:xfrm>
          <a:prstGeom prst="rect">
            <a:avLst/>
          </a:prstGeom>
          <a:noFill/>
          <a:ln w="9525">
            <a:noFill/>
            <a:miter lim="800000"/>
          </a:ln>
          <a:effectLst/>
        </p:spPr>
        <p:txBody>
          <a:bodyPr>
            <a:spAutoFit/>
          </a:bodyPr>
          <a:lstStyle/>
          <a:p>
            <a:r>
              <a:rPr lang="en-US" altLang="zh-CN" sz="2800" b="1"/>
              <a:t>3</a:t>
            </a:r>
            <a:r>
              <a:rPr lang="zh-CN" altLang="en-US" sz="2800" b="1"/>
              <a:t>、体温计</a:t>
            </a:r>
          </a:p>
        </p:txBody>
      </p:sp>
      <p:sp>
        <p:nvSpPr>
          <p:cNvPr id="33795" name="AutoShape 3"/>
          <p:cNvSpPr/>
          <p:nvPr/>
        </p:nvSpPr>
        <p:spPr bwMode="auto">
          <a:xfrm>
            <a:off x="2362200" y="1600200"/>
            <a:ext cx="304800" cy="1676400"/>
          </a:xfrm>
          <a:prstGeom prst="leftBrace">
            <a:avLst>
              <a:gd name="adj1" fmla="val 34375"/>
              <a:gd name="adj2" fmla="val 50000"/>
            </a:avLst>
          </a:prstGeom>
          <a:noFill/>
          <a:ln w="38100">
            <a:solidFill>
              <a:schemeClr val="tx1"/>
            </a:solidFill>
            <a:round/>
          </a:ln>
          <a:effectLst/>
        </p:spPr>
        <p:txBody>
          <a:bodyPr wrap="none" anchor="ctr"/>
          <a:lstStyle/>
          <a:p>
            <a:pPr>
              <a:spcBef>
                <a:spcPct val="50000"/>
              </a:spcBef>
            </a:pPr>
            <a:endParaRPr kumimoji="1" lang="zh-CN" altLang="en-US" sz="3200">
              <a:solidFill>
                <a:schemeClr val="accent1"/>
              </a:solidFill>
              <a:latin typeface="Times New Roman" pitchFamily="18" charset="0"/>
            </a:endParaRPr>
          </a:p>
        </p:txBody>
      </p:sp>
      <p:sp>
        <p:nvSpPr>
          <p:cNvPr id="33796" name="Rectangle 4"/>
          <p:cNvSpPr>
            <a:spLocks noChangeArrowheads="1"/>
          </p:cNvSpPr>
          <p:nvPr/>
        </p:nvSpPr>
        <p:spPr bwMode="auto">
          <a:xfrm>
            <a:off x="2700338" y="1530351"/>
            <a:ext cx="1262062" cy="518583"/>
          </a:xfrm>
          <a:prstGeom prst="rect">
            <a:avLst/>
          </a:prstGeom>
          <a:noFill/>
          <a:ln w="9525">
            <a:noFill/>
            <a:miter lim="800000"/>
          </a:ln>
          <a:effectLst/>
        </p:spPr>
        <p:txBody>
          <a:bodyPr>
            <a:spAutoFit/>
          </a:bodyPr>
          <a:lstStyle/>
          <a:p>
            <a:r>
              <a:rPr lang="zh-CN" altLang="en-US" sz="2800" b="1"/>
              <a:t>量程：</a:t>
            </a:r>
          </a:p>
        </p:txBody>
      </p:sp>
      <p:sp>
        <p:nvSpPr>
          <p:cNvPr id="33797" name="Rectangle 5"/>
          <p:cNvSpPr>
            <a:spLocks noChangeArrowheads="1"/>
          </p:cNvSpPr>
          <p:nvPr/>
        </p:nvSpPr>
        <p:spPr bwMode="auto">
          <a:xfrm>
            <a:off x="2743200" y="2895600"/>
            <a:ext cx="1752600" cy="518584"/>
          </a:xfrm>
          <a:prstGeom prst="rect">
            <a:avLst/>
          </a:prstGeom>
          <a:noFill/>
          <a:ln w="9525">
            <a:noFill/>
            <a:miter lim="800000"/>
          </a:ln>
          <a:effectLst/>
        </p:spPr>
        <p:txBody>
          <a:bodyPr>
            <a:spAutoFit/>
          </a:bodyPr>
          <a:lstStyle/>
          <a:p>
            <a:r>
              <a:rPr lang="zh-CN" altLang="en-US" sz="2800" b="1"/>
              <a:t>分度值：</a:t>
            </a:r>
          </a:p>
        </p:txBody>
      </p:sp>
      <p:sp>
        <p:nvSpPr>
          <p:cNvPr id="65542" name="Text Box 6"/>
          <p:cNvSpPr txBox="1">
            <a:spLocks noChangeArrowheads="1"/>
          </p:cNvSpPr>
          <p:nvPr/>
        </p:nvSpPr>
        <p:spPr bwMode="auto">
          <a:xfrm>
            <a:off x="4495800" y="2895600"/>
            <a:ext cx="1227138" cy="518584"/>
          </a:xfrm>
          <a:prstGeom prst="rect">
            <a:avLst/>
          </a:prstGeom>
          <a:noFill/>
          <a:ln w="9525">
            <a:noFill/>
            <a:miter lim="800000"/>
          </a:ln>
          <a:effectLst/>
        </p:spPr>
        <p:txBody>
          <a:bodyPr>
            <a:spAutoFit/>
          </a:bodyPr>
          <a:lstStyle/>
          <a:p>
            <a:r>
              <a:rPr lang="en-US" altLang="zh-CN" sz="2800" b="1"/>
              <a:t>0.1℃</a:t>
            </a:r>
          </a:p>
        </p:txBody>
      </p:sp>
      <p:sp>
        <p:nvSpPr>
          <p:cNvPr id="65543" name="Text Box 7"/>
          <p:cNvSpPr txBox="1">
            <a:spLocks noChangeArrowheads="1"/>
          </p:cNvSpPr>
          <p:nvPr/>
        </p:nvSpPr>
        <p:spPr bwMode="auto">
          <a:xfrm>
            <a:off x="533400" y="4114800"/>
            <a:ext cx="8001000" cy="1373717"/>
          </a:xfrm>
          <a:prstGeom prst="rect">
            <a:avLst/>
          </a:prstGeom>
          <a:noFill/>
          <a:ln w="9525">
            <a:noFill/>
            <a:miter lim="800000"/>
          </a:ln>
          <a:effectLst/>
        </p:spPr>
        <p:txBody>
          <a:bodyPr>
            <a:spAutoFit/>
          </a:bodyPr>
          <a:lstStyle/>
          <a:p>
            <a:r>
              <a:rPr lang="zh-CN" altLang="en-US" sz="2800" b="1">
                <a:solidFill>
                  <a:schemeClr val="tx2"/>
                </a:solidFill>
              </a:rPr>
              <a:t>注意：</a:t>
            </a:r>
            <a:r>
              <a:rPr lang="zh-CN" altLang="en-US" sz="2800" b="1">
                <a:solidFill>
                  <a:srgbClr val="333399"/>
                </a:solidFill>
              </a:rPr>
              <a:t>体温计可以离开人体读数；使用前应将玻璃管内水银甩回玻璃泡，如果没有将水银甩回玻璃泡就用来测病人的体温，读数值</a:t>
            </a:r>
            <a:r>
              <a:rPr lang="zh-CN" altLang="en-US" sz="2800" b="1">
                <a:solidFill>
                  <a:srgbClr val="FF00FF"/>
                </a:solidFill>
              </a:rPr>
              <a:t>只升不降</a:t>
            </a:r>
            <a:r>
              <a:rPr lang="zh-CN" altLang="en-US" sz="2800" b="1">
                <a:solidFill>
                  <a:srgbClr val="333399"/>
                </a:solidFill>
              </a:rPr>
              <a:t>。</a:t>
            </a:r>
          </a:p>
        </p:txBody>
      </p:sp>
      <p:sp>
        <p:nvSpPr>
          <p:cNvPr id="65544" name="Text Box 8"/>
          <p:cNvSpPr txBox="1">
            <a:spLocks noChangeArrowheads="1"/>
          </p:cNvSpPr>
          <p:nvPr/>
        </p:nvSpPr>
        <p:spPr bwMode="auto">
          <a:xfrm>
            <a:off x="4119564" y="1564218"/>
            <a:ext cx="2828925" cy="518583"/>
          </a:xfrm>
          <a:prstGeom prst="rect">
            <a:avLst/>
          </a:prstGeom>
          <a:noFill/>
          <a:ln w="9525">
            <a:noFill/>
            <a:miter lim="800000"/>
          </a:ln>
          <a:effectLst/>
        </p:spPr>
        <p:txBody>
          <a:bodyPr>
            <a:spAutoFit/>
          </a:bodyPr>
          <a:lstStyle/>
          <a:p>
            <a:r>
              <a:rPr lang="en-US" altLang="zh-CN" sz="2800" b="1"/>
              <a:t>35℃~42℃</a:t>
            </a:r>
          </a:p>
        </p:txBody>
      </p:sp>
      <p:sp>
        <p:nvSpPr>
          <p:cNvPr id="33801"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4AFC0C9F-AAEF-4E6F-88C6-A7F902F23588}" type="slidenum">
              <a:rPr kumimoji="1" lang="en-US" altLang="zh-CN" sz="1400">
                <a:latin typeface="Times New Roman" pitchFamily="18" charset="0"/>
              </a:rPr>
              <a:t>6</a:t>
            </a:fld>
            <a:endParaRPr kumimoji="1" lang="en-US" altLang="zh-CN" sz="1400">
              <a:latin typeface="Times New Roman" pitchFamily="18" charset="0"/>
            </a:endParaRPr>
          </a:p>
        </p:txBody>
      </p:sp>
    </p:spTree>
    <p:extLst>
      <p:ext uri="{BB962C8B-B14F-4D97-AF65-F5344CB8AC3E}">
        <p14:creationId xmlns:p14="http://schemas.microsoft.com/office/powerpoint/2010/main" val="1195898617"/>
      </p:ext>
    </p:extLst>
  </p:cSld>
  <p:clrMapOvr>
    <a:masterClrMapping/>
  </p:clrMapOvr>
  <p:transition>
    <p:whee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5544"/>
                                        </p:tgtEl>
                                        <p:attrNameLst>
                                          <p:attrName>style.visibility</p:attrName>
                                        </p:attrNameLst>
                                      </p:cBhvr>
                                      <p:to>
                                        <p:strVal val="visible"/>
                                      </p:to>
                                    </p:set>
                                    <p:anim calcmode="discrete" valueType="clr">
                                      <p:cBhvr override="childStyle">
                                        <p:cTn id="7" dur="80"/>
                                        <p:tgtEl>
                                          <p:spTgt spid="6554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5544"/>
                                        </p:tgtEl>
                                        <p:attrNameLst>
                                          <p:attrName>fillcolor</p:attrName>
                                        </p:attrNameLst>
                                      </p:cBhvr>
                                      <p:tavLst>
                                        <p:tav tm="0">
                                          <p:val>
                                            <p:clrVal>
                                              <a:schemeClr val="accent2"/>
                                            </p:clrVal>
                                          </p:val>
                                        </p:tav>
                                        <p:tav tm="50000">
                                          <p:val>
                                            <p:clrVal>
                                              <a:schemeClr val="hlink"/>
                                            </p:clrVal>
                                          </p:val>
                                        </p:tav>
                                      </p:tavLst>
                                    </p:anim>
                                    <p:set>
                                      <p:cBhvr>
                                        <p:cTn id="9" dur="80"/>
                                        <p:tgtEl>
                                          <p:spTgt spid="6554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after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65542"/>
                                        </p:tgtEl>
                                        <p:attrNameLst>
                                          <p:attrName>style.visibility</p:attrName>
                                        </p:attrNameLst>
                                      </p:cBhvr>
                                      <p:to>
                                        <p:strVal val="visible"/>
                                      </p:to>
                                    </p:set>
                                    <p:anim calcmode="discrete" valueType="clr">
                                      <p:cBhvr override="childStyle">
                                        <p:cTn id="14" dur="80"/>
                                        <p:tgtEl>
                                          <p:spTgt spid="65542"/>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65542"/>
                                        </p:tgtEl>
                                        <p:attrNameLst>
                                          <p:attrName>fillcolor</p:attrName>
                                        </p:attrNameLst>
                                      </p:cBhvr>
                                      <p:tavLst>
                                        <p:tav tm="0">
                                          <p:val>
                                            <p:clrVal>
                                              <a:schemeClr val="accent2"/>
                                            </p:clrVal>
                                          </p:val>
                                        </p:tav>
                                        <p:tav tm="50000">
                                          <p:val>
                                            <p:clrVal>
                                              <a:schemeClr val="hlink"/>
                                            </p:clrVal>
                                          </p:val>
                                        </p:tav>
                                      </p:tavLst>
                                    </p:anim>
                                    <p:set>
                                      <p:cBhvr>
                                        <p:cTn id="16" dur="80"/>
                                        <p:tgtEl>
                                          <p:spTgt spid="65542"/>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65543"/>
                                        </p:tgtEl>
                                        <p:attrNameLst>
                                          <p:attrName>style.visibility</p:attrName>
                                        </p:attrNameLst>
                                      </p:cBhvr>
                                      <p:to>
                                        <p:strVal val="visible"/>
                                      </p:to>
                                    </p:set>
                                    <p:animEffect transition="in" filter="dissolve">
                                      <p:cBhvr>
                                        <p:cTn id="21" dur="1000"/>
                                        <p:tgtEl>
                                          <p:spTgt spid="655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2" grpId="0"/>
      <p:bldP spid="65543" grpId="0"/>
      <p:bldP spid="655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457200" y="1447801"/>
            <a:ext cx="7981950" cy="946151"/>
          </a:xfrm>
          <a:prstGeom prst="rect">
            <a:avLst/>
          </a:prstGeom>
          <a:noFill/>
          <a:ln w="9525">
            <a:noFill/>
            <a:miter lim="800000"/>
          </a:ln>
          <a:effectLst/>
        </p:spPr>
        <p:txBody>
          <a:bodyPr anchor="ctr">
            <a:spAutoFit/>
          </a:bodyPr>
          <a:lstStyle/>
          <a:p>
            <a:r>
              <a:rPr lang="en-US" altLang="zh-CN" sz="2800" b="1"/>
              <a:t>1</a:t>
            </a:r>
            <a:r>
              <a:rPr lang="zh-CN" altLang="en-US" sz="2800" b="1"/>
              <a:t>、用温度计测量烧杯中的温度，如图所示的几种做法中正确的是 </a:t>
            </a:r>
            <a:r>
              <a:rPr lang="en-US" altLang="zh-CN" sz="2800" b="1"/>
              <a:t>(        )</a:t>
            </a:r>
          </a:p>
        </p:txBody>
      </p:sp>
      <p:grpSp>
        <p:nvGrpSpPr>
          <p:cNvPr id="35843" name="Group 3"/>
          <p:cNvGrpSpPr/>
          <p:nvPr/>
        </p:nvGrpSpPr>
        <p:grpSpPr>
          <a:xfrm>
            <a:off x="256541" y="2898140"/>
            <a:ext cx="8518525" cy="3461173"/>
            <a:chOff x="249" y="1752"/>
            <a:chExt cx="5262" cy="1316"/>
          </a:xfrm>
        </p:grpSpPr>
        <p:pic>
          <p:nvPicPr>
            <p:cNvPr id="35844" name="Picture 4" descr="1"/>
            <p:cNvPicPr>
              <a:picLocks noChangeAspect="1" noChangeArrowheads="1"/>
            </p:cNvPicPr>
            <p:nvPr/>
          </p:nvPicPr>
          <p:blipFill>
            <a:blip r:embed="rId3"/>
            <a:stretch>
              <a:fillRect/>
            </a:stretch>
          </p:blipFill>
          <p:spPr bwMode="auto">
            <a:xfrm>
              <a:off x="249" y="1752"/>
              <a:ext cx="5262" cy="1235"/>
            </a:xfrm>
            <a:prstGeom prst="rect">
              <a:avLst/>
            </a:prstGeom>
            <a:noFill/>
            <a:ln w="9525">
              <a:noFill/>
              <a:miter lim="800000"/>
            </a:ln>
          </p:spPr>
        </p:pic>
        <p:sp>
          <p:nvSpPr>
            <p:cNvPr id="35845" name="Rectangle 5"/>
            <p:cNvSpPr>
              <a:spLocks noChangeArrowheads="1"/>
            </p:cNvSpPr>
            <p:nvPr/>
          </p:nvSpPr>
          <p:spPr bwMode="auto">
            <a:xfrm>
              <a:off x="2653" y="2478"/>
              <a:ext cx="590" cy="590"/>
            </a:xfrm>
            <a:prstGeom prst="rect">
              <a:avLst/>
            </a:prstGeom>
            <a:solidFill>
              <a:schemeClr val="bg1"/>
            </a:solidFill>
            <a:ln w="9525">
              <a:noFill/>
              <a:miter lim="800000"/>
            </a:ln>
            <a:effectLst/>
          </p:spPr>
          <p:txBody>
            <a:bodyPr wrap="none" anchor="ctr"/>
            <a:lstStyle/>
            <a:p>
              <a:pPr>
                <a:spcBef>
                  <a:spcPct val="50000"/>
                </a:spcBef>
              </a:pPr>
              <a:endParaRPr kumimoji="1" lang="zh-CN" altLang="en-US" sz="3200">
                <a:solidFill>
                  <a:schemeClr val="accent1"/>
                </a:solidFill>
                <a:latin typeface="Times New Roman" pitchFamily="18" charset="0"/>
              </a:endParaRPr>
            </a:p>
          </p:txBody>
        </p:sp>
      </p:grpSp>
      <p:sp>
        <p:nvSpPr>
          <p:cNvPr id="66566" name="Text Box 6"/>
          <p:cNvSpPr txBox="1">
            <a:spLocks noChangeArrowheads="1"/>
          </p:cNvSpPr>
          <p:nvPr/>
        </p:nvSpPr>
        <p:spPr bwMode="auto">
          <a:xfrm>
            <a:off x="3276600" y="1828800"/>
            <a:ext cx="935038" cy="762000"/>
          </a:xfrm>
          <a:prstGeom prst="rect">
            <a:avLst/>
          </a:prstGeom>
          <a:noFill/>
          <a:ln w="9525">
            <a:noFill/>
            <a:miter lim="800000"/>
          </a:ln>
          <a:effectLst/>
        </p:spPr>
        <p:txBody>
          <a:bodyPr>
            <a:spAutoFit/>
          </a:bodyPr>
          <a:lstStyle/>
          <a:p>
            <a:pPr>
              <a:spcBef>
                <a:spcPct val="50000"/>
              </a:spcBef>
            </a:pPr>
            <a:r>
              <a:rPr lang="en-US" altLang="zh-CN" sz="4400" b="1">
                <a:solidFill>
                  <a:srgbClr val="FF0066"/>
                </a:solidFill>
                <a:ea typeface="黑体" pitchFamily="2" charset="-122"/>
              </a:rPr>
              <a:t>C</a:t>
            </a:r>
          </a:p>
        </p:txBody>
      </p:sp>
      <p:sp>
        <p:nvSpPr>
          <p:cNvPr id="35847"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C538F496-19E3-40D0-968A-ED9F04DC8B16}" type="slidenum">
              <a:rPr kumimoji="1" lang="en-US" altLang="zh-CN" sz="1400">
                <a:latin typeface="Times New Roman" pitchFamily="18" charset="0"/>
              </a:rPr>
              <a:t>7</a:t>
            </a:fld>
            <a:endParaRPr kumimoji="1" lang="en-US" altLang="zh-CN" sz="1400">
              <a:latin typeface="Times New Roman" pitchFamily="18" charset="0"/>
            </a:endParaRPr>
          </a:p>
        </p:txBody>
      </p:sp>
      <p:sp>
        <p:nvSpPr>
          <p:cNvPr id="35848" name="Text Box 3"/>
          <p:cNvSpPr txBox="1">
            <a:spLocks noChangeArrowheads="1"/>
          </p:cNvSpPr>
          <p:nvPr/>
        </p:nvSpPr>
        <p:spPr bwMode="auto">
          <a:xfrm>
            <a:off x="776289" y="620184"/>
            <a:ext cx="2365375" cy="709083"/>
          </a:xfrm>
          <a:prstGeom prst="rect">
            <a:avLst/>
          </a:prstGeom>
          <a:noFill/>
          <a:ln w="9525">
            <a:noFill/>
            <a:miter lim="800000"/>
          </a:ln>
          <a:effectLst/>
        </p:spPr>
        <p:txBody>
          <a:bodyPr>
            <a:spAutoFit/>
          </a:bodyPr>
          <a:lstStyle/>
          <a:p>
            <a:pPr>
              <a:spcBef>
                <a:spcPct val="50000"/>
              </a:spcBef>
            </a:pPr>
            <a:r>
              <a:rPr lang="zh-CN" altLang="en-US" sz="4000" b="1">
                <a:solidFill>
                  <a:srgbClr val="FF0066"/>
                </a:solidFill>
                <a:ea typeface="黑体" pitchFamily="2" charset="-122"/>
              </a:rPr>
              <a:t>基础巩固</a:t>
            </a:r>
            <a:endParaRPr lang="en-US" altLang="zh-CN" sz="4000" b="1">
              <a:solidFill>
                <a:srgbClr val="FF0066"/>
              </a:solidFill>
              <a:ea typeface="黑体" pitchFamily="2" charset="-122"/>
            </a:endParaRPr>
          </a:p>
        </p:txBody>
      </p:sp>
    </p:spTree>
    <p:extLst>
      <p:ext uri="{BB962C8B-B14F-4D97-AF65-F5344CB8AC3E}">
        <p14:creationId xmlns:p14="http://schemas.microsoft.com/office/powerpoint/2010/main" val="35306440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6566"/>
                                        </p:tgtEl>
                                        <p:attrNameLst>
                                          <p:attrName>style.visibility</p:attrName>
                                        </p:attrNameLst>
                                      </p:cBhvr>
                                      <p:to>
                                        <p:strVal val="visible"/>
                                      </p:to>
                                    </p:set>
                                    <p:animEffect transition="in" filter="wipe(down)">
                                      <p:cBhvr>
                                        <p:cTn id="7" dur="580">
                                          <p:stCondLst>
                                            <p:cond delay="0"/>
                                          </p:stCondLst>
                                        </p:cTn>
                                        <p:tgtEl>
                                          <p:spTgt spid="66566"/>
                                        </p:tgtEl>
                                      </p:cBhvr>
                                    </p:animEffect>
                                    <p:anim calcmode="lin" valueType="num">
                                      <p:cBhvr>
                                        <p:cTn id="8" dur="1822" tmFilter="0,0; 0.14,0.36; 0.43,0.73; 0.71,0.91; 1.0,1.0">
                                          <p:stCondLst>
                                            <p:cond delay="0"/>
                                          </p:stCondLst>
                                        </p:cTn>
                                        <p:tgtEl>
                                          <p:spTgt spid="6656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656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656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656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6566"/>
                                        </p:tgtEl>
                                        <p:attrNameLst>
                                          <p:attrName>ppt_y</p:attrName>
                                        </p:attrNameLst>
                                      </p:cBhvr>
                                      <p:tavLst>
                                        <p:tav tm="0" fmla="#ppt_y-sin(pi*$)/81">
                                          <p:val>
                                            <p:fltVal val="0"/>
                                          </p:val>
                                        </p:tav>
                                        <p:tav tm="100000">
                                          <p:val>
                                            <p:fltVal val="1"/>
                                          </p:val>
                                        </p:tav>
                                      </p:tavLst>
                                    </p:anim>
                                    <p:animScale>
                                      <p:cBhvr>
                                        <p:cTn id="13" dur="26">
                                          <p:stCondLst>
                                            <p:cond delay="650"/>
                                          </p:stCondLst>
                                        </p:cTn>
                                        <p:tgtEl>
                                          <p:spTgt spid="66566"/>
                                        </p:tgtEl>
                                      </p:cBhvr>
                                      <p:to x="100000" y="60000"/>
                                    </p:animScale>
                                    <p:animScale>
                                      <p:cBhvr>
                                        <p:cTn id="14" dur="166" decel="50000">
                                          <p:stCondLst>
                                            <p:cond delay="676"/>
                                          </p:stCondLst>
                                        </p:cTn>
                                        <p:tgtEl>
                                          <p:spTgt spid="66566"/>
                                        </p:tgtEl>
                                      </p:cBhvr>
                                      <p:to x="100000" y="100000"/>
                                    </p:animScale>
                                    <p:animScale>
                                      <p:cBhvr>
                                        <p:cTn id="15" dur="26">
                                          <p:stCondLst>
                                            <p:cond delay="1312"/>
                                          </p:stCondLst>
                                        </p:cTn>
                                        <p:tgtEl>
                                          <p:spTgt spid="66566"/>
                                        </p:tgtEl>
                                      </p:cBhvr>
                                      <p:to x="100000" y="80000"/>
                                    </p:animScale>
                                    <p:animScale>
                                      <p:cBhvr>
                                        <p:cTn id="16" dur="166" decel="50000">
                                          <p:stCondLst>
                                            <p:cond delay="1338"/>
                                          </p:stCondLst>
                                        </p:cTn>
                                        <p:tgtEl>
                                          <p:spTgt spid="66566"/>
                                        </p:tgtEl>
                                      </p:cBhvr>
                                      <p:to x="100000" y="100000"/>
                                    </p:animScale>
                                    <p:animScale>
                                      <p:cBhvr>
                                        <p:cTn id="17" dur="26">
                                          <p:stCondLst>
                                            <p:cond delay="1642"/>
                                          </p:stCondLst>
                                        </p:cTn>
                                        <p:tgtEl>
                                          <p:spTgt spid="66566"/>
                                        </p:tgtEl>
                                      </p:cBhvr>
                                      <p:to x="100000" y="90000"/>
                                    </p:animScale>
                                    <p:animScale>
                                      <p:cBhvr>
                                        <p:cTn id="18" dur="166" decel="50000">
                                          <p:stCondLst>
                                            <p:cond delay="1668"/>
                                          </p:stCondLst>
                                        </p:cTn>
                                        <p:tgtEl>
                                          <p:spTgt spid="66566"/>
                                        </p:tgtEl>
                                      </p:cBhvr>
                                      <p:to x="100000" y="100000"/>
                                    </p:animScale>
                                    <p:animScale>
                                      <p:cBhvr>
                                        <p:cTn id="19" dur="26">
                                          <p:stCondLst>
                                            <p:cond delay="1808"/>
                                          </p:stCondLst>
                                        </p:cTn>
                                        <p:tgtEl>
                                          <p:spTgt spid="66566"/>
                                        </p:tgtEl>
                                      </p:cBhvr>
                                      <p:to x="100000" y="95000"/>
                                    </p:animScale>
                                    <p:animScale>
                                      <p:cBhvr>
                                        <p:cTn id="20" dur="166" decel="50000">
                                          <p:stCondLst>
                                            <p:cond delay="1834"/>
                                          </p:stCondLst>
                                        </p:cTn>
                                        <p:tgtEl>
                                          <p:spTgt spid="6656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3"/>
          <p:cNvSpPr txBox="1">
            <a:spLocks noChangeArrowheads="1"/>
          </p:cNvSpPr>
          <p:nvPr/>
        </p:nvSpPr>
        <p:spPr bwMode="auto">
          <a:xfrm>
            <a:off x="190184" y="544831"/>
            <a:ext cx="2365375" cy="709083"/>
          </a:xfrm>
          <a:prstGeom prst="rect">
            <a:avLst/>
          </a:prstGeom>
          <a:noFill/>
          <a:ln w="9525">
            <a:noFill/>
            <a:miter lim="800000"/>
          </a:ln>
          <a:effectLst/>
        </p:spPr>
        <p:txBody>
          <a:bodyPr>
            <a:spAutoFit/>
          </a:bodyPr>
          <a:lstStyle/>
          <a:p>
            <a:pPr>
              <a:spcBef>
                <a:spcPct val="50000"/>
              </a:spcBef>
            </a:pPr>
            <a:r>
              <a:rPr lang="zh-CN" altLang="en-US" sz="4000" b="1">
                <a:solidFill>
                  <a:srgbClr val="FF0066"/>
                </a:solidFill>
                <a:ea typeface="黑体" pitchFamily="2" charset="-122"/>
              </a:rPr>
              <a:t>能力提高</a:t>
            </a:r>
            <a:endParaRPr lang="en-US" altLang="zh-CN" sz="4000" b="1">
              <a:solidFill>
                <a:srgbClr val="FF0066"/>
              </a:solidFill>
              <a:ea typeface="黑体" pitchFamily="2" charset="-122"/>
            </a:endParaRPr>
          </a:p>
        </p:txBody>
      </p:sp>
      <p:sp>
        <p:nvSpPr>
          <p:cNvPr id="39939" name="Text Box 4"/>
          <p:cNvSpPr txBox="1">
            <a:spLocks noChangeArrowheads="1"/>
          </p:cNvSpPr>
          <p:nvPr/>
        </p:nvSpPr>
        <p:spPr bwMode="auto">
          <a:xfrm>
            <a:off x="971551" y="3357034"/>
            <a:ext cx="4411663" cy="579967"/>
          </a:xfrm>
          <a:prstGeom prst="rect">
            <a:avLst/>
          </a:prstGeom>
          <a:noFill/>
          <a:ln w="9525">
            <a:noFill/>
            <a:miter lim="800000"/>
          </a:ln>
          <a:effectLst/>
        </p:spPr>
        <p:txBody>
          <a:bodyPr>
            <a:spAutoFit/>
          </a:bodyPr>
          <a:lstStyle/>
          <a:p>
            <a:pPr>
              <a:spcBef>
                <a:spcPct val="50000"/>
              </a:spcBef>
            </a:pPr>
            <a:endParaRPr kumimoji="1" lang="zh-CN" altLang="zh-CN" sz="3200">
              <a:solidFill>
                <a:schemeClr val="accent1"/>
              </a:solidFill>
              <a:latin typeface="Times New Roman" pitchFamily="18" charset="0"/>
            </a:endParaRPr>
          </a:p>
        </p:txBody>
      </p:sp>
      <p:sp>
        <p:nvSpPr>
          <p:cNvPr id="39940" name="Text Box 5"/>
          <p:cNvSpPr txBox="1">
            <a:spLocks noChangeArrowheads="1"/>
          </p:cNvSpPr>
          <p:nvPr/>
        </p:nvSpPr>
        <p:spPr bwMode="auto">
          <a:xfrm>
            <a:off x="248921" y="1373294"/>
            <a:ext cx="8505825" cy="4278094"/>
          </a:xfrm>
          <a:prstGeom prst="rect">
            <a:avLst/>
          </a:prstGeom>
          <a:noFill/>
          <a:ln w="9525">
            <a:noFill/>
            <a:miter lim="800000"/>
          </a:ln>
          <a:effectLst/>
        </p:spPr>
        <p:txBody>
          <a:bodyPr wrap="square">
            <a:spAutoFit/>
          </a:bodyPr>
          <a:lstStyle/>
          <a:p>
            <a:pPr>
              <a:spcBef>
                <a:spcPct val="50000"/>
              </a:spcBef>
            </a:pPr>
            <a:r>
              <a:rPr lang="en-US" altLang="zh-CN" sz="3200" b="1">
                <a:latin typeface="Times New Roman" pitchFamily="18" charset="0"/>
              </a:rPr>
              <a:t>1</a:t>
            </a:r>
            <a:r>
              <a:rPr lang="zh-CN" altLang="en-US" sz="3200" b="1">
                <a:latin typeface="Times New Roman" pitchFamily="18" charset="0"/>
              </a:rPr>
              <a:t>、有两支用后都没有甩过的体温计，它的示数都是</a:t>
            </a:r>
            <a:r>
              <a:rPr lang="en-US" altLang="zh-CN" sz="3200" b="1">
                <a:latin typeface="Times New Roman" pitchFamily="18" charset="0"/>
              </a:rPr>
              <a:t>37.5℃</a:t>
            </a:r>
            <a:r>
              <a:rPr lang="zh-CN" altLang="en-US" sz="3200" b="1">
                <a:latin typeface="Times New Roman" pitchFamily="18" charset="0"/>
              </a:rPr>
              <a:t>，分别用来测量两位病人的体温。若两位病人的实际体温分别是</a:t>
            </a:r>
            <a:r>
              <a:rPr lang="en-US" altLang="zh-CN" sz="3200" b="1">
                <a:latin typeface="Times New Roman" pitchFamily="18" charset="0"/>
              </a:rPr>
              <a:t>37℃</a:t>
            </a:r>
            <a:r>
              <a:rPr lang="zh-CN" altLang="en-US" sz="3200" b="1">
                <a:latin typeface="Times New Roman" pitchFamily="18" charset="0"/>
              </a:rPr>
              <a:t>和</a:t>
            </a:r>
            <a:r>
              <a:rPr lang="en-US" altLang="zh-CN" sz="3200" b="1">
                <a:latin typeface="Times New Roman" pitchFamily="18" charset="0"/>
              </a:rPr>
              <a:t>38℃</a:t>
            </a:r>
            <a:r>
              <a:rPr lang="zh-CN" altLang="en-US" sz="3200" b="1">
                <a:latin typeface="Times New Roman" pitchFamily="18" charset="0"/>
              </a:rPr>
              <a:t>，那么这两支体温计的示数分别为（          ）</a:t>
            </a:r>
          </a:p>
          <a:p>
            <a:pPr>
              <a:spcBef>
                <a:spcPct val="50000"/>
              </a:spcBef>
            </a:pPr>
            <a:r>
              <a:rPr lang="zh-CN" altLang="en-US" sz="3200" b="1">
                <a:latin typeface="Times New Roman" pitchFamily="18" charset="0"/>
              </a:rPr>
              <a:t>   </a:t>
            </a:r>
            <a:r>
              <a:rPr lang="en-US" altLang="zh-CN" sz="3200" b="1">
                <a:latin typeface="Times New Roman" pitchFamily="18" charset="0"/>
              </a:rPr>
              <a:t>A</a:t>
            </a:r>
            <a:r>
              <a:rPr lang="zh-CN" altLang="en-US" sz="3200" b="1">
                <a:latin typeface="Times New Roman" pitchFamily="18" charset="0"/>
              </a:rPr>
              <a:t>、</a:t>
            </a:r>
            <a:r>
              <a:rPr lang="en-US" altLang="zh-CN" sz="3200" b="1">
                <a:latin typeface="Times New Roman" pitchFamily="18" charset="0"/>
              </a:rPr>
              <a:t>37.5℃</a:t>
            </a:r>
            <a:r>
              <a:rPr lang="zh-CN" altLang="en-US" sz="3200" b="1">
                <a:latin typeface="Times New Roman" pitchFamily="18" charset="0"/>
              </a:rPr>
              <a:t>、</a:t>
            </a:r>
            <a:r>
              <a:rPr lang="en-US" altLang="zh-CN" sz="3200" b="1">
                <a:latin typeface="Times New Roman" pitchFamily="18" charset="0"/>
              </a:rPr>
              <a:t>37.5℃        B</a:t>
            </a:r>
            <a:r>
              <a:rPr lang="zh-CN" altLang="en-US" sz="3200" b="1">
                <a:latin typeface="Times New Roman" pitchFamily="18" charset="0"/>
              </a:rPr>
              <a:t>、</a:t>
            </a:r>
            <a:r>
              <a:rPr lang="en-US" altLang="zh-CN" sz="3200" b="1">
                <a:latin typeface="Times New Roman" pitchFamily="18" charset="0"/>
              </a:rPr>
              <a:t>37℃</a:t>
            </a:r>
            <a:r>
              <a:rPr lang="zh-CN" altLang="en-US" sz="3200" b="1">
                <a:latin typeface="Times New Roman" pitchFamily="18" charset="0"/>
              </a:rPr>
              <a:t>、</a:t>
            </a:r>
            <a:r>
              <a:rPr lang="en-US" altLang="zh-CN" sz="3200" b="1">
                <a:latin typeface="Times New Roman" pitchFamily="18" charset="0"/>
              </a:rPr>
              <a:t>38℃  </a:t>
            </a:r>
          </a:p>
          <a:p>
            <a:pPr>
              <a:spcBef>
                <a:spcPct val="50000"/>
              </a:spcBef>
            </a:pPr>
            <a:r>
              <a:rPr lang="en-US" altLang="zh-CN" sz="3200" b="1">
                <a:latin typeface="Times New Roman" pitchFamily="18" charset="0"/>
              </a:rPr>
              <a:t>   C</a:t>
            </a:r>
            <a:r>
              <a:rPr lang="zh-CN" altLang="en-US" sz="3200" b="1">
                <a:latin typeface="Times New Roman" pitchFamily="18" charset="0"/>
              </a:rPr>
              <a:t>、</a:t>
            </a:r>
            <a:r>
              <a:rPr lang="en-US" altLang="zh-CN" sz="3200" b="1">
                <a:latin typeface="Times New Roman" pitchFamily="18" charset="0"/>
              </a:rPr>
              <a:t>37.5℃</a:t>
            </a:r>
            <a:r>
              <a:rPr lang="zh-CN" altLang="en-US" sz="3200" b="1">
                <a:latin typeface="Times New Roman" pitchFamily="18" charset="0"/>
              </a:rPr>
              <a:t>、</a:t>
            </a:r>
            <a:r>
              <a:rPr lang="en-US" altLang="zh-CN" sz="3200" b="1">
                <a:latin typeface="Times New Roman" pitchFamily="18" charset="0"/>
              </a:rPr>
              <a:t>38℃           D</a:t>
            </a:r>
            <a:r>
              <a:rPr lang="zh-CN" altLang="en-US" sz="3200" b="1">
                <a:latin typeface="Times New Roman" pitchFamily="18" charset="0"/>
              </a:rPr>
              <a:t>、</a:t>
            </a:r>
            <a:r>
              <a:rPr lang="en-US" altLang="zh-CN" sz="3200" b="1">
                <a:latin typeface="Times New Roman" pitchFamily="18" charset="0"/>
              </a:rPr>
              <a:t>37℃</a:t>
            </a:r>
            <a:r>
              <a:rPr lang="zh-CN" altLang="en-US" sz="3200" b="1">
                <a:latin typeface="Times New Roman" pitchFamily="18" charset="0"/>
              </a:rPr>
              <a:t>、</a:t>
            </a:r>
            <a:r>
              <a:rPr lang="en-US" altLang="zh-CN" sz="3200" b="1">
                <a:latin typeface="Times New Roman" pitchFamily="18" charset="0"/>
              </a:rPr>
              <a:t>37.5℃ </a:t>
            </a:r>
          </a:p>
          <a:p>
            <a:pPr>
              <a:spcBef>
                <a:spcPct val="50000"/>
              </a:spcBef>
            </a:pPr>
            <a:endParaRPr kumimoji="1" lang="en-US" altLang="zh-CN" sz="3200">
              <a:solidFill>
                <a:schemeClr val="accent1"/>
              </a:solidFill>
              <a:latin typeface="Times New Roman" pitchFamily="18" charset="0"/>
            </a:endParaRPr>
          </a:p>
        </p:txBody>
      </p:sp>
      <p:sp>
        <p:nvSpPr>
          <p:cNvPr id="68614" name="Text Box 6"/>
          <p:cNvSpPr txBox="1">
            <a:spLocks noChangeArrowheads="1"/>
          </p:cNvSpPr>
          <p:nvPr/>
        </p:nvSpPr>
        <p:spPr bwMode="auto">
          <a:xfrm>
            <a:off x="6362383" y="3326131"/>
            <a:ext cx="514350" cy="641349"/>
          </a:xfrm>
          <a:prstGeom prst="rect">
            <a:avLst/>
          </a:prstGeom>
          <a:noFill/>
          <a:ln w="9525">
            <a:noFill/>
            <a:miter lim="800000"/>
          </a:ln>
          <a:effectLst/>
        </p:spPr>
        <p:txBody>
          <a:bodyPr wrap="none">
            <a:spAutoFit/>
          </a:bodyPr>
          <a:lstStyle/>
          <a:p>
            <a:pPr>
              <a:spcBef>
                <a:spcPct val="50000"/>
              </a:spcBef>
            </a:pPr>
            <a:r>
              <a:rPr kumimoji="1" lang="en-US" altLang="zh-CN" sz="3600" b="1">
                <a:solidFill>
                  <a:srgbClr val="FF00FF"/>
                </a:solidFill>
                <a:latin typeface="Times New Roman" pitchFamily="18" charset="0"/>
              </a:rPr>
              <a:t>C</a:t>
            </a:r>
          </a:p>
        </p:txBody>
      </p:sp>
      <p:sp>
        <p:nvSpPr>
          <p:cNvPr id="39942"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B4945B1E-A516-41BE-BEF9-CD63C4FC5278}" type="slidenum">
              <a:rPr kumimoji="1" lang="en-US" altLang="zh-CN" sz="1400">
                <a:latin typeface="Times New Roman" pitchFamily="18" charset="0"/>
              </a:rPr>
              <a:t>8</a:t>
            </a:fld>
            <a:endParaRPr kumimoji="1" lang="en-US" altLang="zh-CN" sz="1400">
              <a:latin typeface="Times New Roman" pitchFamily="18" charset="0"/>
            </a:endParaRPr>
          </a:p>
        </p:txBody>
      </p:sp>
    </p:spTree>
    <p:extLst>
      <p:ext uri="{BB962C8B-B14F-4D97-AF65-F5344CB8AC3E}">
        <p14:creationId xmlns:p14="http://schemas.microsoft.com/office/powerpoint/2010/main" val="27634267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68614">
                                            <p:txEl>
                                              <p:pRg st="0" end="0"/>
                                            </p:txEl>
                                          </p:spTgt>
                                        </p:tgtEl>
                                        <p:attrNameLst>
                                          <p:attrName>style.visibility</p:attrName>
                                        </p:attrNameLst>
                                      </p:cBhvr>
                                      <p:to>
                                        <p:strVal val="visible"/>
                                      </p:to>
                                    </p:set>
                                    <p:anim calcmode="lin" valueType="num">
                                      <p:cBhvr additive="base">
                                        <p:cTn id="7" dur="500" fill="hold"/>
                                        <p:tgtEl>
                                          <p:spTgt spid="686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914400"/>
            <a:ext cx="8153400" cy="4876800"/>
          </a:xfrm>
        </p:spPr>
        <p:txBody>
          <a:bodyPr/>
          <a:lstStyle/>
          <a:p>
            <a:pPr eaLnBrk="1" hangingPunct="1"/>
            <a:r>
              <a:rPr lang="zh-CN" altLang="en-US" b="1" smtClean="0">
                <a:solidFill>
                  <a:srgbClr val="3333FF"/>
                </a:solidFill>
              </a:rPr>
              <a:t>固态                 液态              气态</a:t>
            </a:r>
          </a:p>
        </p:txBody>
      </p:sp>
      <p:sp>
        <p:nvSpPr>
          <p:cNvPr id="41987" name="AutoShape 3"/>
          <p:cNvSpPr>
            <a:spLocks noChangeArrowheads="1"/>
          </p:cNvSpPr>
          <p:nvPr/>
        </p:nvSpPr>
        <p:spPr bwMode="auto">
          <a:xfrm>
            <a:off x="1981200" y="2619584"/>
            <a:ext cx="1905000" cy="1161633"/>
          </a:xfrm>
          <a:prstGeom prst="rightArrow">
            <a:avLst>
              <a:gd name="adj1" fmla="val 50000"/>
              <a:gd name="adj2" fmla="val 416667"/>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40964" name="Text Box 4"/>
          <p:cNvSpPr txBox="1">
            <a:spLocks noChangeArrowheads="1"/>
          </p:cNvSpPr>
          <p:nvPr/>
        </p:nvSpPr>
        <p:spPr bwMode="auto">
          <a:xfrm>
            <a:off x="1905000" y="2514600"/>
            <a:ext cx="9906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熔化</a:t>
            </a:r>
          </a:p>
        </p:txBody>
      </p:sp>
      <p:sp>
        <p:nvSpPr>
          <p:cNvPr id="40965" name="Text Box 5"/>
          <p:cNvSpPr txBox="1">
            <a:spLocks noChangeArrowheads="1"/>
          </p:cNvSpPr>
          <p:nvPr/>
        </p:nvSpPr>
        <p:spPr bwMode="auto">
          <a:xfrm>
            <a:off x="2514600" y="2514600"/>
            <a:ext cx="1828800" cy="518584"/>
          </a:xfrm>
          <a:prstGeom prst="rect">
            <a:avLst/>
          </a:prstGeom>
          <a:noFill/>
          <a:ln w="9525">
            <a:noFill/>
            <a:miter lim="800000"/>
          </a:ln>
          <a:effectLst/>
        </p:spPr>
        <p:txBody>
          <a:bodyPr>
            <a:spAutoFit/>
          </a:bodyPr>
          <a:lstStyle/>
          <a:p>
            <a:pPr>
              <a:spcBef>
                <a:spcPct val="50000"/>
              </a:spcBef>
            </a:pPr>
            <a:r>
              <a:rPr kumimoji="1" lang="zh-CN" altLang="en-US" sz="2800">
                <a:solidFill>
                  <a:srgbClr val="00CC99"/>
                </a:solidFill>
                <a:latin typeface="Times New Roman" pitchFamily="18" charset="0"/>
              </a:rPr>
              <a:t>（吸热）</a:t>
            </a:r>
          </a:p>
        </p:txBody>
      </p:sp>
      <p:sp>
        <p:nvSpPr>
          <p:cNvPr id="41990" name="AutoShape 6"/>
          <p:cNvSpPr>
            <a:spLocks noChangeArrowheads="1"/>
          </p:cNvSpPr>
          <p:nvPr/>
        </p:nvSpPr>
        <p:spPr bwMode="auto">
          <a:xfrm>
            <a:off x="1981200" y="2848184"/>
            <a:ext cx="1828800" cy="1161633"/>
          </a:xfrm>
          <a:prstGeom prst="leftArrow">
            <a:avLst>
              <a:gd name="adj1" fmla="val 50000"/>
              <a:gd name="adj2" fmla="val 400000"/>
            </a:avLst>
          </a:prstGeom>
          <a:noFill/>
          <a:ln w="9525">
            <a:solidFill>
              <a:srgbClr val="333300"/>
            </a:solidFill>
            <a:miter lim="800000"/>
          </a:ln>
          <a:effectLst/>
        </p:spPr>
        <p:txBody>
          <a:bodyPr anchor="ctr">
            <a:spAutoFit/>
          </a:bodyPr>
          <a:lstStyle/>
          <a:p>
            <a:pPr>
              <a:spcBef>
                <a:spcPct val="50000"/>
              </a:spcBef>
            </a:pPr>
            <a:endParaRPr kumimoji="1" lang="zh-CN" altLang="en-US" sz="3200">
              <a:solidFill>
                <a:srgbClr val="00CC99"/>
              </a:solidFill>
              <a:latin typeface="Times New Roman" pitchFamily="18" charset="0"/>
            </a:endParaRPr>
          </a:p>
        </p:txBody>
      </p:sp>
      <p:sp>
        <p:nvSpPr>
          <p:cNvPr id="40967" name="Text Box 7"/>
          <p:cNvSpPr txBox="1">
            <a:spLocks noChangeArrowheads="1"/>
          </p:cNvSpPr>
          <p:nvPr/>
        </p:nvSpPr>
        <p:spPr bwMode="auto">
          <a:xfrm>
            <a:off x="1905000" y="3581400"/>
            <a:ext cx="1066800" cy="518584"/>
          </a:xfrm>
          <a:prstGeom prst="rect">
            <a:avLst/>
          </a:prstGeom>
          <a:noFill/>
          <a:ln w="9525">
            <a:noFill/>
            <a:miter lim="800000"/>
          </a:ln>
          <a:effectLst/>
        </p:spPr>
        <p:txBody>
          <a:bodyPr>
            <a:spAutoFit/>
          </a:bodyPr>
          <a:lstStyle/>
          <a:p>
            <a:pPr>
              <a:spcBef>
                <a:spcPct val="50000"/>
              </a:spcBef>
            </a:pPr>
            <a:r>
              <a:rPr kumimoji="1" lang="zh-CN" altLang="en-US" sz="2800">
                <a:solidFill>
                  <a:srgbClr val="FF00FF"/>
                </a:solidFill>
                <a:latin typeface="Times New Roman" pitchFamily="18" charset="0"/>
              </a:rPr>
              <a:t>凝固</a:t>
            </a:r>
          </a:p>
        </p:txBody>
      </p:sp>
      <p:sp>
        <p:nvSpPr>
          <p:cNvPr id="40968" name="Text Box 8"/>
          <p:cNvSpPr txBox="1">
            <a:spLocks noChangeArrowheads="1"/>
          </p:cNvSpPr>
          <p:nvPr/>
        </p:nvSpPr>
        <p:spPr bwMode="auto">
          <a:xfrm>
            <a:off x="2514601" y="3581400"/>
            <a:ext cx="1770063" cy="518584"/>
          </a:xfrm>
          <a:prstGeom prst="rect">
            <a:avLst/>
          </a:prstGeom>
          <a:noFill/>
          <a:ln w="9525">
            <a:noFill/>
            <a:miter lim="800000"/>
          </a:ln>
          <a:effectLst/>
        </p:spPr>
        <p:txBody>
          <a:bodyPr>
            <a:spAutoFit/>
          </a:bodyPr>
          <a:lstStyle/>
          <a:p>
            <a:pPr>
              <a:spcBef>
                <a:spcPct val="50000"/>
              </a:spcBef>
            </a:pPr>
            <a:r>
              <a:rPr kumimoji="1" lang="zh-CN" altLang="en-US" sz="2800">
                <a:solidFill>
                  <a:srgbClr val="00CC99"/>
                </a:solidFill>
                <a:latin typeface="Times New Roman" pitchFamily="18" charset="0"/>
              </a:rPr>
              <a:t>（放热）</a:t>
            </a:r>
          </a:p>
        </p:txBody>
      </p:sp>
      <p:sp>
        <p:nvSpPr>
          <p:cNvPr id="41993" name="灯片编号占位符 2"/>
          <p:cNvSpPr txBox="1">
            <a:spLocks noGrp="1"/>
          </p:cNvSpPr>
          <p:nvPr/>
        </p:nvSpPr>
        <p:spPr bwMode="auto">
          <a:xfrm>
            <a:off x="6553200" y="6248400"/>
            <a:ext cx="1905000" cy="457200"/>
          </a:xfrm>
          <a:prstGeom prst="rect">
            <a:avLst/>
          </a:prstGeom>
          <a:noFill/>
          <a:ln w="9525">
            <a:noFill/>
            <a:miter lim="800000"/>
          </a:ln>
          <a:effectLst/>
        </p:spPr>
        <p:txBody>
          <a:bodyPr/>
          <a:lstStyle/>
          <a:p>
            <a:pPr algn="r"/>
            <a:fld id="{D78EC821-CE39-4107-BCDC-1E02D95DEAD7}" type="slidenum">
              <a:rPr kumimoji="1" lang="en-US" altLang="zh-CN" sz="1400">
                <a:solidFill>
                  <a:srgbClr val="000000"/>
                </a:solidFill>
                <a:latin typeface="Times New Roman" pitchFamily="18" charset="0"/>
              </a:rPr>
              <a:t>9</a:t>
            </a:fld>
            <a:endParaRPr kumimoji="1" lang="en-US" altLang="zh-CN" sz="1400">
              <a:solidFill>
                <a:srgbClr val="000000"/>
              </a:solidFill>
              <a:latin typeface="Times New Roman" pitchFamily="18" charset="0"/>
            </a:endParaRPr>
          </a:p>
        </p:txBody>
      </p:sp>
      <p:sp>
        <p:nvSpPr>
          <p:cNvPr id="2" name="文本框 1"/>
          <p:cNvSpPr txBox="1"/>
          <p:nvPr/>
        </p:nvSpPr>
        <p:spPr>
          <a:xfrm>
            <a:off x="290196" y="828041"/>
            <a:ext cx="2244525" cy="584775"/>
          </a:xfrm>
          <a:prstGeom prst="rect">
            <a:avLst/>
          </a:prstGeom>
          <a:noFill/>
        </p:spPr>
        <p:txBody>
          <a:bodyPr wrap="none" rtlCol="0" anchor="t">
            <a:spAutoFit/>
          </a:bodyPr>
          <a:lstStyle/>
          <a:p>
            <a:r>
              <a:rPr lang="zh-CN" altLang="en-US" sz="3200" b="1">
                <a:solidFill>
                  <a:srgbClr val="FF0000"/>
                </a:solidFill>
                <a:sym typeface="+mn-ea"/>
              </a:rPr>
              <a:t>熔化，凝固</a:t>
            </a:r>
          </a:p>
        </p:txBody>
      </p:sp>
    </p:spTree>
    <p:extLst>
      <p:ext uri="{BB962C8B-B14F-4D97-AF65-F5344CB8AC3E}">
        <p14:creationId xmlns:p14="http://schemas.microsoft.com/office/powerpoint/2010/main" val="34271024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6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6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p:bldP spid="40965" grpId="0"/>
      <p:bldP spid="40967" grpId="0"/>
      <p:bldP spid="40968"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343d106f-f30f-4554-9f00-71b086c5ee0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1993</Words>
  <Application>Microsoft Office PowerPoint</Application>
  <PresentationFormat>全屏显示(4:3)</PresentationFormat>
  <Paragraphs>330</Paragraphs>
  <Slides>25</Slides>
  <Notes>21</Notes>
  <HiddenSlides>0</HiddenSlides>
  <MMClips>0</MMClips>
  <ScaleCrop>false</ScaleCrop>
  <HeadingPairs>
    <vt:vector size="6" baseType="variant">
      <vt:variant>
        <vt:lpstr>主题</vt:lpstr>
      </vt:variant>
      <vt:variant>
        <vt:i4>1</vt:i4>
      </vt:variant>
      <vt:variant>
        <vt:lpstr>嵌入 OLE 服务器</vt:lpstr>
      </vt:variant>
      <vt:variant>
        <vt:i4>0</vt:i4>
      </vt:variant>
      <vt:variant>
        <vt:lpstr>幻灯片标题</vt:lpstr>
      </vt:variant>
      <vt:variant>
        <vt:i4>25</vt:i4>
      </vt:variant>
    </vt:vector>
  </HeadingPairs>
  <TitlesOfParts>
    <vt:vector size="26" baseType="lpstr">
      <vt:lpstr>Office 主题</vt:lpstr>
      <vt:lpstr>PowerPoint 演示文稿</vt:lpstr>
      <vt:lpstr>固态                 液态              气态</vt:lpstr>
      <vt:lpstr>PowerPoint 演示文稿</vt:lpstr>
      <vt:lpstr>PowerPoint 演示文稿</vt:lpstr>
      <vt:lpstr>PowerPoint 演示文稿</vt:lpstr>
      <vt:lpstr>PowerPoint 演示文稿</vt:lpstr>
      <vt:lpstr>PowerPoint 演示文稿</vt:lpstr>
      <vt:lpstr>PowerPoint 演示文稿</vt:lpstr>
      <vt:lpstr>固态                 液态              气态</vt:lpstr>
      <vt:lpstr>PowerPoint 演示文稿</vt:lpstr>
      <vt:lpstr>PowerPoint 演示文稿</vt:lpstr>
      <vt:lpstr>PowerPoint 演示文稿</vt:lpstr>
      <vt:lpstr>PowerPoint 演示文稿</vt:lpstr>
      <vt:lpstr>固态                 液态              气态</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固态                 液态              气态</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User</cp:lastModifiedBy>
  <cp:revision>8</cp:revision>
  <dcterms:created xsi:type="dcterms:W3CDTF">2021-01-09T12:40:12Z</dcterms:created>
  <dcterms:modified xsi:type="dcterms:W3CDTF">2021-01-09T13:02:01Z</dcterms:modified>
</cp:coreProperties>
</file>