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4" Type="http://schemas.openxmlformats.org/officeDocument/2006/relationships/image" Target="../media/image2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25312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664757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1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12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1.&#25506;&#31350;&#23548;&#20307;&#30005;&#38459;&#19982;&#21738;&#20123;&#22240;&#32032;&#26377;&#20851;&#65288;&#38271;&#24230;&#65289;.wmv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1.&#25506;&#31350;&#23548;&#20307;&#30005;&#38459;&#19982;&#21738;&#20123;&#22240;&#32032;&#26377;&#20851;&#65288;&#27178;&#25130;&#38754;&#31215;&#65289;.wmv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1.&#25506;&#31350;&#23548;&#20307;&#30005;&#38459;&#19982;&#21738;&#20123;&#22240;&#32032;&#26377;&#20851;&#65288;&#26448;&#26009;&#65289;.wmv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27.wmf"/><Relationship Id="rId4" Type="http://schemas.openxmlformats.org/officeDocument/2006/relationships/image" Target="../media/image24.wmf"/><Relationship Id="rId9" Type="http://schemas.openxmlformats.org/officeDocument/2006/relationships/oleObject" Target="../embeddings/oleObject4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/>
          <p:nvPr/>
        </p:nvSpPr>
        <p:spPr>
          <a:xfrm>
            <a:off x="3900488" y="147638"/>
            <a:ext cx="1365250" cy="1230312"/>
          </a:xfrm>
          <a:custGeom>
            <a:avLst/>
            <a:gdLst/>
            <a:ahLst/>
            <a:cxnLst>
              <a:cxn ang="0">
                <a:pos x="1071417" y="1164618"/>
              </a:cxn>
              <a:cxn ang="0">
                <a:pos x="1023599" y="1212410"/>
              </a:cxn>
              <a:cxn ang="0">
                <a:pos x="955359" y="1230018"/>
              </a:cxn>
              <a:cxn ang="0">
                <a:pos x="406451" y="1230018"/>
              </a:cxn>
              <a:cxn ang="0">
                <a:pos x="341199" y="1212410"/>
              </a:cxn>
              <a:cxn ang="0">
                <a:pos x="293381" y="1164115"/>
              </a:cxn>
              <a:cxn ang="0">
                <a:pos x="17931" y="682169"/>
              </a:cxn>
              <a:cxn ang="0">
                <a:pos x="0" y="615260"/>
              </a:cxn>
              <a:cxn ang="0">
                <a:pos x="17931" y="547848"/>
              </a:cxn>
              <a:cxn ang="0">
                <a:pos x="292385" y="67915"/>
              </a:cxn>
              <a:cxn ang="0">
                <a:pos x="341199" y="18613"/>
              </a:cxn>
              <a:cxn ang="0">
                <a:pos x="403462" y="503"/>
              </a:cxn>
              <a:cxn ang="0">
                <a:pos x="954363" y="503"/>
              </a:cxn>
              <a:cxn ang="0">
                <a:pos x="1023599" y="18613"/>
              </a:cxn>
              <a:cxn ang="0">
                <a:pos x="1071417" y="66405"/>
              </a:cxn>
              <a:cxn ang="0">
                <a:pos x="1345871" y="546339"/>
              </a:cxn>
              <a:cxn ang="0">
                <a:pos x="1364799" y="615260"/>
              </a:cxn>
              <a:cxn ang="0">
                <a:pos x="1345373" y="684684"/>
              </a:cxn>
              <a:cxn ang="0">
                <a:pos x="1071417" y="1164618"/>
              </a:cxn>
            </a:cxnLst>
            <a:rect l="0" t="0" r="0" b="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>
            <a:defPPr/>
          </a:lstStyle>
          <a:p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4335747" y="465255"/>
            <a:ext cx="659199" cy="598204"/>
            <a:chOff x="4603750" y="4427538"/>
            <a:chExt cx="446088" cy="404812"/>
          </a:xfrm>
          <a:solidFill>
            <a:schemeClr val="accent2"/>
          </a:solidFill>
        </p:grpSpPr>
        <p:sp>
          <p:nvSpPr>
            <p:cNvPr id="68" name="Freeform 49"/>
            <p:cNvSpPr>
              <a:spLocks noEditPoints="1"/>
            </p:cNvSpPr>
            <p:nvPr/>
          </p:nvSpPr>
          <p:spPr bwMode="auto">
            <a:xfrm>
              <a:off x="4603750" y="4427538"/>
              <a:ext cx="338138" cy="404812"/>
            </a:xfrm>
            <a:custGeom>
              <a:avLst/>
              <a:gdLst>
                <a:gd name="T0" fmla="*/ 86 w 90"/>
                <a:gd name="T1" fmla="*/ 95 h 108"/>
                <a:gd name="T2" fmla="*/ 78 w 90"/>
                <a:gd name="T3" fmla="*/ 104 h 108"/>
                <a:gd name="T4" fmla="*/ 21 w 90"/>
                <a:gd name="T5" fmla="*/ 104 h 108"/>
                <a:gd name="T6" fmla="*/ 12 w 90"/>
                <a:gd name="T7" fmla="*/ 95 h 108"/>
                <a:gd name="T8" fmla="*/ 12 w 90"/>
                <a:gd name="T9" fmla="*/ 12 h 108"/>
                <a:gd name="T10" fmla="*/ 21 w 90"/>
                <a:gd name="T11" fmla="*/ 4 h 108"/>
                <a:gd name="T12" fmla="*/ 78 w 90"/>
                <a:gd name="T13" fmla="*/ 4 h 108"/>
                <a:gd name="T14" fmla="*/ 86 w 90"/>
                <a:gd name="T15" fmla="*/ 12 h 108"/>
                <a:gd name="T16" fmla="*/ 86 w 90"/>
                <a:gd name="T17" fmla="*/ 31 h 108"/>
                <a:gd name="T18" fmla="*/ 90 w 90"/>
                <a:gd name="T19" fmla="*/ 27 h 108"/>
                <a:gd name="T20" fmla="*/ 90 w 90"/>
                <a:gd name="T21" fmla="*/ 12 h 108"/>
                <a:gd name="T22" fmla="*/ 78 w 90"/>
                <a:gd name="T23" fmla="*/ 0 h 108"/>
                <a:gd name="T24" fmla="*/ 21 w 90"/>
                <a:gd name="T25" fmla="*/ 0 h 108"/>
                <a:gd name="T26" fmla="*/ 11 w 90"/>
                <a:gd name="T27" fmla="*/ 4 h 108"/>
                <a:gd name="T28" fmla="*/ 0 w 90"/>
                <a:gd name="T29" fmla="*/ 16 h 108"/>
                <a:gd name="T30" fmla="*/ 0 w 90"/>
                <a:gd name="T31" fmla="*/ 93 h 108"/>
                <a:gd name="T32" fmla="*/ 12 w 90"/>
                <a:gd name="T33" fmla="*/ 104 h 108"/>
                <a:gd name="T34" fmla="*/ 21 w 90"/>
                <a:gd name="T35" fmla="*/ 108 h 108"/>
                <a:gd name="T36" fmla="*/ 78 w 90"/>
                <a:gd name="T37" fmla="*/ 108 h 108"/>
                <a:gd name="T38" fmla="*/ 90 w 90"/>
                <a:gd name="T39" fmla="*/ 95 h 108"/>
                <a:gd name="T40" fmla="*/ 90 w 90"/>
                <a:gd name="T41" fmla="*/ 66 h 108"/>
                <a:gd name="T42" fmla="*/ 86 w 90"/>
                <a:gd name="T43" fmla="*/ 70 h 108"/>
                <a:gd name="T44" fmla="*/ 86 w 90"/>
                <a:gd name="T45" fmla="*/ 95 h 108"/>
                <a:gd name="T46" fmla="*/ 4 w 90"/>
                <a:gd name="T47" fmla="*/ 93 h 108"/>
                <a:gd name="T48" fmla="*/ 4 w 90"/>
                <a:gd name="T49" fmla="*/ 16 h 108"/>
                <a:gd name="T50" fmla="*/ 9 w 90"/>
                <a:gd name="T51" fmla="*/ 9 h 108"/>
                <a:gd name="T52" fmla="*/ 8 w 90"/>
                <a:gd name="T53" fmla="*/ 12 h 108"/>
                <a:gd name="T54" fmla="*/ 8 w 90"/>
                <a:gd name="T55" fmla="*/ 95 h 108"/>
                <a:gd name="T56" fmla="*/ 9 w 90"/>
                <a:gd name="T57" fmla="*/ 100 h 108"/>
                <a:gd name="T58" fmla="*/ 4 w 90"/>
                <a:gd name="T59" fmla="*/ 9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" h="108">
                  <a:moveTo>
                    <a:pt x="86" y="95"/>
                  </a:moveTo>
                  <a:cubicBezTo>
                    <a:pt x="86" y="100"/>
                    <a:pt x="82" y="104"/>
                    <a:pt x="78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16" y="104"/>
                    <a:pt x="12" y="100"/>
                    <a:pt x="12" y="9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8"/>
                    <a:pt x="16" y="4"/>
                    <a:pt x="21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2" y="4"/>
                    <a:pt x="86" y="8"/>
                    <a:pt x="86" y="12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5"/>
                    <a:pt x="85" y="0"/>
                    <a:pt x="7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3" y="2"/>
                    <a:pt x="11" y="4"/>
                  </a:cubicBezTo>
                  <a:cubicBezTo>
                    <a:pt x="5" y="5"/>
                    <a:pt x="0" y="10"/>
                    <a:pt x="0" y="1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14" y="107"/>
                    <a:pt x="17" y="108"/>
                    <a:pt x="21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85" y="108"/>
                    <a:pt x="90" y="102"/>
                    <a:pt x="90" y="95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86" y="70"/>
                    <a:pt x="86" y="70"/>
                    <a:pt x="86" y="70"/>
                  </a:cubicBezTo>
                  <a:lnTo>
                    <a:pt x="86" y="95"/>
                  </a:lnTo>
                  <a:close/>
                  <a:moveTo>
                    <a:pt x="4" y="93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6" y="10"/>
                    <a:pt x="9" y="9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7"/>
                    <a:pt x="8" y="98"/>
                    <a:pt x="9" y="100"/>
                  </a:cubicBezTo>
                  <a:cubicBezTo>
                    <a:pt x="6" y="98"/>
                    <a:pt x="4" y="96"/>
                    <a:pt x="4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69" name="Rectangle 50"/>
            <p:cNvSpPr>
              <a:spLocks noChangeArrowheads="1"/>
            </p:cNvSpPr>
            <p:nvPr/>
          </p:nvSpPr>
          <p:spPr bwMode="auto">
            <a:xfrm>
              <a:off x="4683125" y="4513263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0" name="Rectangle 51"/>
            <p:cNvSpPr>
              <a:spLocks noChangeArrowheads="1"/>
            </p:cNvSpPr>
            <p:nvPr/>
          </p:nvSpPr>
          <p:spPr bwMode="auto">
            <a:xfrm>
              <a:off x="4683125" y="4573588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2" name="Freeform 52"/>
            <p:cNvSpPr/>
            <p:nvPr/>
          </p:nvSpPr>
          <p:spPr bwMode="auto">
            <a:xfrm>
              <a:off x="4683125" y="4633913"/>
              <a:ext cx="152400" cy="11112"/>
            </a:xfrm>
            <a:custGeom>
              <a:avLst/>
              <a:gdLst>
                <a:gd name="T0" fmla="*/ 0 w 96"/>
                <a:gd name="T1" fmla="*/ 7 h 7"/>
                <a:gd name="T2" fmla="*/ 92 w 96"/>
                <a:gd name="T3" fmla="*/ 7 h 7"/>
                <a:gd name="T4" fmla="*/ 96 w 96"/>
                <a:gd name="T5" fmla="*/ 0 h 7"/>
                <a:gd name="T6" fmla="*/ 0 w 96"/>
                <a:gd name="T7" fmla="*/ 0 h 7"/>
                <a:gd name="T8" fmla="*/ 0 w 9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7">
                  <a:moveTo>
                    <a:pt x="0" y="7"/>
                  </a:moveTo>
                  <a:lnTo>
                    <a:pt x="92" y="7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3" name="Freeform 53"/>
            <p:cNvSpPr/>
            <p:nvPr/>
          </p:nvSpPr>
          <p:spPr bwMode="auto">
            <a:xfrm>
              <a:off x="4683125" y="4694238"/>
              <a:ext cx="119063" cy="11112"/>
            </a:xfrm>
            <a:custGeom>
              <a:avLst/>
              <a:gdLst>
                <a:gd name="T0" fmla="*/ 0 w 75"/>
                <a:gd name="T1" fmla="*/ 7 h 7"/>
                <a:gd name="T2" fmla="*/ 75 w 75"/>
                <a:gd name="T3" fmla="*/ 7 h 7"/>
                <a:gd name="T4" fmla="*/ 75 w 75"/>
                <a:gd name="T5" fmla="*/ 2 h 7"/>
                <a:gd name="T6" fmla="*/ 75 w 75"/>
                <a:gd name="T7" fmla="*/ 0 h 7"/>
                <a:gd name="T8" fmla="*/ 0 w 75"/>
                <a:gd name="T9" fmla="*/ 0 h 7"/>
                <a:gd name="T10" fmla="*/ 0 w 7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7">
                  <a:moveTo>
                    <a:pt x="0" y="7"/>
                  </a:moveTo>
                  <a:lnTo>
                    <a:pt x="75" y="7"/>
                  </a:lnTo>
                  <a:lnTo>
                    <a:pt x="75" y="2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4" name="Rectangle 54"/>
            <p:cNvSpPr>
              <a:spLocks noChangeArrowheads="1"/>
            </p:cNvSpPr>
            <p:nvPr/>
          </p:nvSpPr>
          <p:spPr bwMode="auto">
            <a:xfrm>
              <a:off x="4683125" y="4757738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5" name="Freeform 55"/>
            <p:cNvSpPr/>
            <p:nvPr/>
          </p:nvSpPr>
          <p:spPr bwMode="auto">
            <a:xfrm>
              <a:off x="4810125" y="4667250"/>
              <a:ext cx="66675" cy="68262"/>
            </a:xfrm>
            <a:custGeom>
              <a:avLst/>
              <a:gdLst>
                <a:gd name="T0" fmla="*/ 9 w 42"/>
                <a:gd name="T1" fmla="*/ 0 h 43"/>
                <a:gd name="T2" fmla="*/ 5 w 42"/>
                <a:gd name="T3" fmla="*/ 22 h 43"/>
                <a:gd name="T4" fmla="*/ 0 w 42"/>
                <a:gd name="T5" fmla="*/ 43 h 43"/>
                <a:gd name="T6" fmla="*/ 21 w 42"/>
                <a:gd name="T7" fmla="*/ 38 h 43"/>
                <a:gd name="T8" fmla="*/ 42 w 42"/>
                <a:gd name="T9" fmla="*/ 33 h 43"/>
                <a:gd name="T10" fmla="*/ 26 w 42"/>
                <a:gd name="T11" fmla="*/ 17 h 43"/>
                <a:gd name="T12" fmla="*/ 9 w 42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3">
                  <a:moveTo>
                    <a:pt x="9" y="0"/>
                  </a:moveTo>
                  <a:lnTo>
                    <a:pt x="5" y="22"/>
                  </a:lnTo>
                  <a:lnTo>
                    <a:pt x="0" y="43"/>
                  </a:lnTo>
                  <a:lnTo>
                    <a:pt x="21" y="38"/>
                  </a:lnTo>
                  <a:lnTo>
                    <a:pt x="42" y="33"/>
                  </a:lnTo>
                  <a:lnTo>
                    <a:pt x="26" y="17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6" name="Freeform 56"/>
            <p:cNvSpPr/>
            <p:nvPr/>
          </p:nvSpPr>
          <p:spPr bwMode="auto">
            <a:xfrm>
              <a:off x="4832350" y="4543425"/>
              <a:ext cx="123825" cy="123825"/>
            </a:xfrm>
            <a:custGeom>
              <a:avLst/>
              <a:gdLst>
                <a:gd name="T0" fmla="*/ 0 w 78"/>
                <a:gd name="T1" fmla="*/ 74 h 78"/>
                <a:gd name="T2" fmla="*/ 5 w 78"/>
                <a:gd name="T3" fmla="*/ 78 h 78"/>
                <a:gd name="T4" fmla="*/ 78 w 78"/>
                <a:gd name="T5" fmla="*/ 5 h 78"/>
                <a:gd name="T6" fmla="*/ 73 w 78"/>
                <a:gd name="T7" fmla="*/ 0 h 78"/>
                <a:gd name="T8" fmla="*/ 0 w 78"/>
                <a:gd name="T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0" y="74"/>
                  </a:moveTo>
                  <a:lnTo>
                    <a:pt x="5" y="78"/>
                  </a:lnTo>
                  <a:lnTo>
                    <a:pt x="78" y="5"/>
                  </a:lnTo>
                  <a:lnTo>
                    <a:pt x="73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7" name="Freeform 57"/>
            <p:cNvSpPr/>
            <p:nvPr/>
          </p:nvSpPr>
          <p:spPr bwMode="auto">
            <a:xfrm>
              <a:off x="4876800" y="4589463"/>
              <a:ext cx="123825" cy="123825"/>
            </a:xfrm>
            <a:custGeom>
              <a:avLst/>
              <a:gdLst>
                <a:gd name="T0" fmla="*/ 0 w 78"/>
                <a:gd name="T1" fmla="*/ 73 h 78"/>
                <a:gd name="T2" fmla="*/ 5 w 78"/>
                <a:gd name="T3" fmla="*/ 78 h 78"/>
                <a:gd name="T4" fmla="*/ 78 w 78"/>
                <a:gd name="T5" fmla="*/ 4 h 78"/>
                <a:gd name="T6" fmla="*/ 74 w 78"/>
                <a:gd name="T7" fmla="*/ 0 h 78"/>
                <a:gd name="T8" fmla="*/ 0 w 78"/>
                <a:gd name="T9" fmla="*/ 7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0" y="73"/>
                  </a:moveTo>
                  <a:lnTo>
                    <a:pt x="5" y="78"/>
                  </a:lnTo>
                  <a:lnTo>
                    <a:pt x="78" y="4"/>
                  </a:lnTo>
                  <a:lnTo>
                    <a:pt x="74" y="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8" name="Freeform 58"/>
            <p:cNvSpPr/>
            <p:nvPr/>
          </p:nvSpPr>
          <p:spPr bwMode="auto">
            <a:xfrm>
              <a:off x="4846638" y="4559300"/>
              <a:ext cx="136525" cy="134937"/>
            </a:xfrm>
            <a:custGeom>
              <a:avLst/>
              <a:gdLst>
                <a:gd name="T0" fmla="*/ 76 w 86"/>
                <a:gd name="T1" fmla="*/ 0 h 85"/>
                <a:gd name="T2" fmla="*/ 0 w 86"/>
                <a:gd name="T3" fmla="*/ 75 h 85"/>
                <a:gd name="T4" fmla="*/ 12 w 86"/>
                <a:gd name="T5" fmla="*/ 85 h 85"/>
                <a:gd name="T6" fmla="*/ 86 w 86"/>
                <a:gd name="T7" fmla="*/ 12 h 85"/>
                <a:gd name="T8" fmla="*/ 76 w 8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76" y="0"/>
                  </a:moveTo>
                  <a:lnTo>
                    <a:pt x="0" y="75"/>
                  </a:lnTo>
                  <a:lnTo>
                    <a:pt x="12" y="85"/>
                  </a:lnTo>
                  <a:lnTo>
                    <a:pt x="86" y="12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9" name="Freeform 59"/>
            <p:cNvSpPr/>
            <p:nvPr/>
          </p:nvSpPr>
          <p:spPr bwMode="auto">
            <a:xfrm>
              <a:off x="4953000" y="4529138"/>
              <a:ext cx="63500" cy="63500"/>
            </a:xfrm>
            <a:custGeom>
              <a:avLst/>
              <a:gdLst>
                <a:gd name="T0" fmla="*/ 0 w 40"/>
                <a:gd name="T1" fmla="*/ 7 h 40"/>
                <a:gd name="T2" fmla="*/ 33 w 40"/>
                <a:gd name="T3" fmla="*/ 40 h 40"/>
                <a:gd name="T4" fmla="*/ 40 w 40"/>
                <a:gd name="T5" fmla="*/ 33 h 40"/>
                <a:gd name="T6" fmla="*/ 7 w 40"/>
                <a:gd name="T7" fmla="*/ 0 h 40"/>
                <a:gd name="T8" fmla="*/ 0 w 40"/>
                <a:gd name="T9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0" y="7"/>
                  </a:moveTo>
                  <a:lnTo>
                    <a:pt x="33" y="40"/>
                  </a:lnTo>
                  <a:lnTo>
                    <a:pt x="40" y="33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80" name="Freeform 60"/>
            <p:cNvSpPr/>
            <p:nvPr/>
          </p:nvSpPr>
          <p:spPr bwMode="auto">
            <a:xfrm>
              <a:off x="4964113" y="4495800"/>
              <a:ext cx="85725" cy="85725"/>
            </a:xfrm>
            <a:custGeom>
              <a:avLst/>
              <a:gdLst>
                <a:gd name="T0" fmla="*/ 20 w 23"/>
                <a:gd name="T1" fmla="*/ 8 h 23"/>
                <a:gd name="T2" fmla="*/ 15 w 23"/>
                <a:gd name="T3" fmla="*/ 3 h 23"/>
                <a:gd name="T4" fmla="*/ 6 w 23"/>
                <a:gd name="T5" fmla="*/ 3 h 23"/>
                <a:gd name="T6" fmla="*/ 0 w 23"/>
                <a:gd name="T7" fmla="*/ 8 h 23"/>
                <a:gd name="T8" fmla="*/ 15 w 23"/>
                <a:gd name="T9" fmla="*/ 23 h 23"/>
                <a:gd name="T10" fmla="*/ 20 w 23"/>
                <a:gd name="T11" fmla="*/ 17 h 23"/>
                <a:gd name="T12" fmla="*/ 20 w 23"/>
                <a:gd name="T13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20" y="8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2" y="0"/>
                    <a:pt x="8" y="0"/>
                    <a:pt x="6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3" y="15"/>
                    <a:pt x="23" y="11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</p:grpSp>
      <p:sp>
        <p:nvSpPr>
          <p:cNvPr id="6" name="PA_矩形: 圆角 5"/>
          <p:cNvSpPr/>
          <p:nvPr>
            <p:custDataLst>
              <p:tags r:id="rId2"/>
            </p:custDataLst>
          </p:nvPr>
        </p:nvSpPr>
        <p:spPr>
          <a:xfrm>
            <a:off x="892175" y="379414"/>
            <a:ext cx="1054100" cy="1052513"/>
          </a:xfrm>
          <a:prstGeom prst="roundRect">
            <a:avLst>
              <a:gd name="adj" fmla="val 10761"/>
            </a:avLst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3000" strike="noStrike" noProof="1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9221" name="PA_矩形 23"/>
          <p:cNvSpPr/>
          <p:nvPr>
            <p:custDataLst>
              <p:tags r:id="rId3"/>
            </p:custDataLst>
          </p:nvPr>
        </p:nvSpPr>
        <p:spPr>
          <a:xfrm>
            <a:off x="925515" y="346076"/>
            <a:ext cx="477837" cy="5078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九</a:t>
            </a:r>
          </a:p>
        </p:txBody>
      </p:sp>
      <p:sp>
        <p:nvSpPr>
          <p:cNvPr id="9222" name="PA_矩形 24"/>
          <p:cNvSpPr/>
          <p:nvPr>
            <p:custDataLst>
              <p:tags r:id="rId4"/>
            </p:custDataLst>
          </p:nvPr>
        </p:nvSpPr>
        <p:spPr>
          <a:xfrm>
            <a:off x="1430340" y="346076"/>
            <a:ext cx="479425" cy="5078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上</a:t>
            </a:r>
          </a:p>
        </p:txBody>
      </p:sp>
      <p:sp>
        <p:nvSpPr>
          <p:cNvPr id="9223" name="PA_矩形 25"/>
          <p:cNvSpPr/>
          <p:nvPr>
            <p:custDataLst>
              <p:tags r:id="rId5"/>
            </p:custDataLst>
          </p:nvPr>
        </p:nvSpPr>
        <p:spPr>
          <a:xfrm>
            <a:off x="925515" y="944563"/>
            <a:ext cx="477837" cy="5078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物</a:t>
            </a:r>
          </a:p>
        </p:txBody>
      </p:sp>
      <p:cxnSp>
        <p:nvCxnSpPr>
          <p:cNvPr id="9" name="PA_直接连接符 8"/>
          <p:cNvCxnSpPr/>
          <p:nvPr>
            <p:custDataLst>
              <p:tags r:id="rId6"/>
            </p:custDataLst>
          </p:nvPr>
        </p:nvCxnSpPr>
        <p:spPr>
          <a:xfrm flipH="1" flipV="1">
            <a:off x="1419225" y="379414"/>
            <a:ext cx="0" cy="105251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5" name="PA_矩形 21"/>
          <p:cNvSpPr/>
          <p:nvPr>
            <p:custDataLst>
              <p:tags r:id="rId7"/>
            </p:custDataLst>
          </p:nvPr>
        </p:nvSpPr>
        <p:spPr>
          <a:xfrm>
            <a:off x="1430340" y="968377"/>
            <a:ext cx="479425" cy="5078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理</a:t>
            </a:r>
          </a:p>
        </p:txBody>
      </p:sp>
      <p:cxnSp>
        <p:nvCxnSpPr>
          <p:cNvPr id="28" name="PA_直接连接符 27"/>
          <p:cNvCxnSpPr/>
          <p:nvPr>
            <p:custDataLst>
              <p:tags r:id="rId8"/>
            </p:custDataLst>
          </p:nvPr>
        </p:nvCxnSpPr>
        <p:spPr>
          <a:xfrm rot="5400000" flipH="1" flipV="1">
            <a:off x="1389856" y="400844"/>
            <a:ext cx="0" cy="9794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7" name="PA_文本框 1"/>
          <p:cNvSpPr txBox="1"/>
          <p:nvPr>
            <p:custDataLst>
              <p:tags r:id="rId9"/>
            </p:custDataLst>
          </p:nvPr>
        </p:nvSpPr>
        <p:spPr>
          <a:xfrm>
            <a:off x="1411288" y="842283"/>
            <a:ext cx="539750" cy="107722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square" anchor="ctr">
            <a:spAutoFit/>
          </a:bodyPr>
          <a:lstStyle>
            <a:defPPr/>
          </a:lstStyle>
          <a:p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2020</a:t>
            </a:r>
          </a:p>
        </p:txBody>
      </p:sp>
      <p:sp>
        <p:nvSpPr>
          <p:cNvPr id="3074" name="标题 1"/>
          <p:cNvSpPr>
            <a:spLocks noGrp="1"/>
          </p:cNvSpPr>
          <p:nvPr/>
        </p:nvSpPr>
        <p:spPr bwMode="auto">
          <a:xfrm>
            <a:off x="2030413" y="1697038"/>
            <a:ext cx="4891088" cy="9906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第</a:t>
            </a:r>
            <a:r>
              <a:rPr kumimoji="0" lang="en-US" altLang="zh-CN" sz="5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3</a:t>
            </a: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节  电阻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33425" y="2992755"/>
            <a:ext cx="7673340" cy="1056640"/>
            <a:chOff x="1155" y="4713"/>
            <a:chExt cx="12084" cy="1664"/>
          </a:xfrm>
        </p:grpSpPr>
        <p:sp>
          <p:nvSpPr>
            <p:cNvPr id="9229" name="MH_Text_1"/>
            <p:cNvSpPr/>
            <p:nvPr/>
          </p:nvSpPr>
          <p:spPr>
            <a:xfrm>
              <a:off x="1158" y="4713"/>
              <a:ext cx="2622" cy="1662"/>
            </a:xfrm>
            <a:prstGeom prst="roundRect">
              <a:avLst>
                <a:gd name="adj" fmla="val 6991"/>
              </a:avLst>
            </a:prstGeom>
            <a:solidFill>
              <a:srgbClr val="CCFFFF"/>
            </a:solidFill>
            <a:ln w="9525">
              <a:noFill/>
            </a:ln>
            <a:effectLst>
              <a:outerShdw dist="25401" dir="2699999" algn="ctr" rotWithShape="0">
                <a:srgbClr val="000000">
                  <a:alpha val="25000"/>
                </a:srgbClr>
              </a:outerShdw>
            </a:effectLst>
          </p:spPr>
          <p:txBody>
            <a:bodyPr lIns="90170" tIns="720090" rIns="90170" bIns="46990" anchor="ctr"/>
            <a:lstStyle>
              <a:defPPr/>
            </a:lstStyle>
            <a:p>
              <a:pPr algn="ctr">
                <a:lnSpc>
                  <a:spcPct val="130000"/>
                </a:lnSpc>
              </a:pPr>
              <a:endParaRPr lang="zh-CN" altLang="en-US" sz="1600">
                <a:solidFill>
                  <a:srgbClr val="4D4D4D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0" name="MH_SubTitle_1">
              <a:hlinkClick r:id="rId11" action="ppaction://hlinksldjump"/>
            </p:cNvPr>
            <p:cNvSpPr/>
            <p:nvPr/>
          </p:nvSpPr>
          <p:spPr>
            <a:xfrm>
              <a:off x="1155" y="5140"/>
              <a:ext cx="2623" cy="85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0" tIns="0" rIns="0" bIns="0" anchor="ctr"/>
            <a:lstStyle>
              <a:defPPr/>
            </a:lstStyle>
            <a:p>
              <a:pPr algn="ctr"/>
              <a:r>
                <a:rPr lang="zh-CN" altLang="en-US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导入新课</a:t>
              </a:r>
            </a:p>
          </p:txBody>
        </p:sp>
        <p:sp>
          <p:nvSpPr>
            <p:cNvPr id="9231" name="MH_Other_1"/>
            <p:cNvSpPr/>
            <p:nvPr/>
          </p:nvSpPr>
          <p:spPr>
            <a:xfrm>
              <a:off x="3403" y="5410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2E617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>
              <a:defPPr/>
            </a:lstStyle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2" name="MH_Text_2"/>
            <p:cNvSpPr/>
            <p:nvPr/>
          </p:nvSpPr>
          <p:spPr>
            <a:xfrm>
              <a:off x="4253" y="4713"/>
              <a:ext cx="2622" cy="1665"/>
            </a:xfrm>
            <a:prstGeom prst="roundRect">
              <a:avLst>
                <a:gd name="adj" fmla="val 6991"/>
              </a:avLst>
            </a:prstGeom>
            <a:solidFill>
              <a:srgbClr val="CCFFFF"/>
            </a:solidFill>
            <a:ln w="9525">
              <a:noFill/>
            </a:ln>
            <a:effectLst>
              <a:outerShdw dist="25401" dir="2699999" algn="ctr" rotWithShape="0">
                <a:srgbClr val="000000">
                  <a:alpha val="25000"/>
                </a:srgbClr>
              </a:outerShdw>
            </a:effectLst>
          </p:spPr>
          <p:txBody>
            <a:bodyPr lIns="90170" tIns="720090" rIns="90170" bIns="46990" anchor="ctr"/>
            <a:lstStyle>
              <a:defPPr/>
            </a:lstStyle>
            <a:p>
              <a:pPr algn="ctr">
                <a:lnSpc>
                  <a:spcPct val="130000"/>
                </a:lnSpc>
              </a:pPr>
              <a:endParaRPr lang="zh-CN" altLang="en-US" sz="1600">
                <a:solidFill>
                  <a:srgbClr val="4D4D4D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3" name="MH_SubTitle_2">
              <a:hlinkClick r:id="rId11" action="ppaction://hlinksldjump"/>
            </p:cNvPr>
            <p:cNvSpPr/>
            <p:nvPr/>
          </p:nvSpPr>
          <p:spPr>
            <a:xfrm>
              <a:off x="4240" y="5140"/>
              <a:ext cx="2622" cy="85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0" tIns="0" rIns="0" bIns="0" anchor="ctr"/>
            <a:lstStyle>
              <a:defPPr/>
            </a:lstStyle>
            <a:p>
              <a:pPr algn="ctr"/>
              <a:r>
                <a:rPr lang="zh-CN" altLang="en-US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讲授新课</a:t>
              </a:r>
            </a:p>
          </p:txBody>
        </p:sp>
        <p:sp>
          <p:nvSpPr>
            <p:cNvPr id="9234" name="MH_Other_2"/>
            <p:cNvSpPr/>
            <p:nvPr/>
          </p:nvSpPr>
          <p:spPr>
            <a:xfrm>
              <a:off x="4343" y="5405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707C1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>
              <a:defPPr/>
            </a:lstStyle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5" name="MH_Other_3"/>
            <p:cNvSpPr/>
            <p:nvPr/>
          </p:nvSpPr>
          <p:spPr>
            <a:xfrm>
              <a:off x="6600" y="5410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707C1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>
              <a:defPPr/>
            </a:lstStyle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6" name="MH_Text_3"/>
            <p:cNvSpPr/>
            <p:nvPr/>
          </p:nvSpPr>
          <p:spPr>
            <a:xfrm>
              <a:off x="7540" y="4713"/>
              <a:ext cx="2625" cy="1665"/>
            </a:xfrm>
            <a:prstGeom prst="roundRect">
              <a:avLst>
                <a:gd name="adj" fmla="val 6991"/>
              </a:avLst>
            </a:prstGeom>
            <a:solidFill>
              <a:srgbClr val="CCFFFF"/>
            </a:solidFill>
            <a:ln w="9525">
              <a:noFill/>
            </a:ln>
            <a:effectLst>
              <a:outerShdw dist="25401" dir="2699999" algn="ctr" rotWithShape="0">
                <a:srgbClr val="000000">
                  <a:alpha val="25000"/>
                </a:srgbClr>
              </a:outerShdw>
            </a:effectLst>
          </p:spPr>
          <p:txBody>
            <a:bodyPr lIns="90170" tIns="720090" rIns="90170" bIns="46990" anchor="ctr"/>
            <a:lstStyle>
              <a:defPPr/>
            </a:lstStyle>
            <a:p>
              <a:pPr algn="ctr">
                <a:lnSpc>
                  <a:spcPct val="130000"/>
                </a:lnSpc>
              </a:pPr>
              <a:endParaRPr lang="zh-CN" altLang="en-US" sz="1600">
                <a:solidFill>
                  <a:srgbClr val="4D4D4D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7" name="MH_SubTitle_3">
              <a:hlinkClick r:id="rId11" action="ppaction://hlinksldjump"/>
            </p:cNvPr>
            <p:cNvSpPr/>
            <p:nvPr/>
          </p:nvSpPr>
          <p:spPr>
            <a:xfrm>
              <a:off x="7530" y="5140"/>
              <a:ext cx="2623" cy="85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0" tIns="0" rIns="0" bIns="0" anchor="ctr"/>
            <a:lstStyle>
              <a:defPPr/>
            </a:lstStyle>
            <a:p>
              <a:pPr algn="ctr"/>
              <a:r>
                <a:rPr lang="zh-CN" altLang="en-US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课堂小结</a:t>
              </a:r>
            </a:p>
          </p:txBody>
        </p:sp>
        <p:sp>
          <p:nvSpPr>
            <p:cNvPr id="9238" name="MH_Other_4"/>
            <p:cNvSpPr/>
            <p:nvPr/>
          </p:nvSpPr>
          <p:spPr>
            <a:xfrm>
              <a:off x="7540" y="5405"/>
              <a:ext cx="268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2E617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>
              <a:defPPr/>
            </a:lstStyle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9" name="MH_Other_5"/>
            <p:cNvSpPr/>
            <p:nvPr/>
          </p:nvSpPr>
          <p:spPr>
            <a:xfrm>
              <a:off x="9748" y="5410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2E617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>
              <a:defPPr/>
            </a:lstStyle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0" name="MH_Text_4"/>
            <p:cNvSpPr/>
            <p:nvPr/>
          </p:nvSpPr>
          <p:spPr>
            <a:xfrm>
              <a:off x="10613" y="4713"/>
              <a:ext cx="2622" cy="1665"/>
            </a:xfrm>
            <a:prstGeom prst="roundRect">
              <a:avLst>
                <a:gd name="adj" fmla="val 6991"/>
              </a:avLst>
            </a:prstGeom>
            <a:solidFill>
              <a:srgbClr val="CCFFFF"/>
            </a:solidFill>
            <a:ln w="9525">
              <a:noFill/>
            </a:ln>
            <a:effectLst>
              <a:outerShdw dist="25401" dir="2699999" algn="ctr" rotWithShape="0">
                <a:srgbClr val="000000">
                  <a:alpha val="25000"/>
                </a:srgbClr>
              </a:outerShdw>
            </a:effectLst>
          </p:spPr>
          <p:txBody>
            <a:bodyPr lIns="90170" tIns="720090" rIns="90170" bIns="46990" anchor="ctr"/>
            <a:lstStyle>
              <a:defPPr/>
            </a:lstStyle>
            <a:p>
              <a:pPr algn="ctr">
                <a:lnSpc>
                  <a:spcPct val="130000"/>
                </a:lnSpc>
              </a:pPr>
              <a:endParaRPr lang="zh-CN" altLang="en-US" sz="1600">
                <a:solidFill>
                  <a:srgbClr val="4D4D4D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1" name="MH_SubTitle_4">
              <a:hlinkClick r:id="rId11" action="ppaction://hlinksldjump"/>
            </p:cNvPr>
            <p:cNvSpPr/>
            <p:nvPr/>
          </p:nvSpPr>
          <p:spPr>
            <a:xfrm>
              <a:off x="10613" y="5140"/>
              <a:ext cx="2627" cy="85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0" tIns="0" rIns="0" bIns="0" anchor="ctr"/>
            <a:lstStyle>
              <a:defPPr/>
            </a:lstStyle>
            <a:p>
              <a:pPr algn="ctr"/>
              <a:r>
                <a:rPr lang="zh-CN" altLang="en-US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随堂训练</a:t>
              </a:r>
            </a:p>
          </p:txBody>
        </p:sp>
        <p:sp>
          <p:nvSpPr>
            <p:cNvPr id="9242" name="MH_Other_6"/>
            <p:cNvSpPr/>
            <p:nvPr/>
          </p:nvSpPr>
          <p:spPr>
            <a:xfrm>
              <a:off x="10690" y="5405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707C1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>
              <a:defPPr/>
            </a:lstStyle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9243" name="组合 3093"/>
            <p:cNvGrpSpPr/>
            <p:nvPr/>
          </p:nvGrpSpPr>
          <p:grpSpPr>
            <a:xfrm>
              <a:off x="3303" y="5335"/>
              <a:ext cx="1402" cy="420"/>
              <a:chOff x="0" y="0"/>
              <a:chExt cx="561" cy="169"/>
            </a:xfrm>
          </p:grpSpPr>
          <p:pic>
            <p:nvPicPr>
              <p:cNvPr id="9244" name="MH_Other_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0" y="0"/>
                <a:ext cx="561" cy="16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245" name="Text Box 24"/>
              <p:cNvSpPr txBox="1"/>
              <p:nvPr/>
            </p:nvSpPr>
            <p:spPr>
              <a:xfrm>
                <a:off x="70" y="65"/>
                <a:ext cx="422" cy="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defPPr/>
              </a:lstStyle>
              <a:p>
                <a:pPr algn="ctr"/>
                <a:endParaRPr lang="zh-CN" altLang="en-US" sz="140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46" name="MH_Other_8"/>
            <p:cNvSpPr/>
            <p:nvPr/>
          </p:nvSpPr>
          <p:spPr>
            <a:xfrm>
              <a:off x="3458" y="5475"/>
              <a:ext cx="1095" cy="14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1999"/>
                  </a:srgbClr>
                </a:gs>
                <a:gs pos="0">
                  <a:srgbClr val="000000">
                    <a:alpha val="1999"/>
                  </a:srgbClr>
                </a:gs>
                <a:gs pos="28999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71001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noFill/>
            </a:ln>
            <a:effectLst>
              <a:outerShdw sx="102000" sy="102000" algn="ctr" rotWithShape="0">
                <a:srgbClr val="000000">
                  <a:alpha val="32999"/>
                </a:srgbClr>
              </a:outerShdw>
            </a:effectLst>
          </p:spPr>
          <p:txBody>
            <a:bodyPr anchor="ctr"/>
            <a:lstStyle>
              <a:defPPr/>
            </a:lstStyle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9247" name="组合 3097"/>
            <p:cNvGrpSpPr/>
            <p:nvPr/>
          </p:nvGrpSpPr>
          <p:grpSpPr>
            <a:xfrm>
              <a:off x="6500" y="5335"/>
              <a:ext cx="1400" cy="420"/>
              <a:chOff x="0" y="0"/>
              <a:chExt cx="560" cy="169"/>
            </a:xfrm>
          </p:grpSpPr>
          <p:pic>
            <p:nvPicPr>
              <p:cNvPr id="9248" name="MH_Other_9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0" y="0"/>
                <a:ext cx="560" cy="16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249" name="Text Box 28"/>
              <p:cNvSpPr txBox="1"/>
              <p:nvPr/>
            </p:nvSpPr>
            <p:spPr>
              <a:xfrm>
                <a:off x="70" y="65"/>
                <a:ext cx="422" cy="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defPPr/>
              </a:lstStyle>
              <a:p>
                <a:pPr algn="ctr"/>
                <a:endParaRPr lang="zh-CN" altLang="en-US" sz="140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50" name="MH_Other_10"/>
            <p:cNvSpPr/>
            <p:nvPr/>
          </p:nvSpPr>
          <p:spPr>
            <a:xfrm>
              <a:off x="6655" y="5475"/>
              <a:ext cx="1095" cy="14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1999"/>
                  </a:srgbClr>
                </a:gs>
                <a:gs pos="0">
                  <a:srgbClr val="000000">
                    <a:alpha val="1999"/>
                  </a:srgbClr>
                </a:gs>
                <a:gs pos="28999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71001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noFill/>
            </a:ln>
            <a:effectLst>
              <a:outerShdw sx="102000" sy="102000" algn="ctr" rotWithShape="0">
                <a:srgbClr val="000000">
                  <a:alpha val="32999"/>
                </a:srgbClr>
              </a:outerShdw>
            </a:effectLst>
          </p:spPr>
          <p:txBody>
            <a:bodyPr anchor="ctr"/>
            <a:lstStyle>
              <a:defPPr/>
            </a:lstStyle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9251" name="MH_Other_11"/>
            <p:cNvPicPr/>
            <p:nvPr/>
          </p:nvPicPr>
          <p:blipFill>
            <a:blip r:embed="rId12"/>
            <a:stretch>
              <a:fillRect/>
            </a:stretch>
          </p:blipFill>
          <p:spPr>
            <a:xfrm>
              <a:off x="9648" y="5335"/>
              <a:ext cx="1402" cy="4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52" name="Text Box 31"/>
            <p:cNvSpPr txBox="1"/>
            <p:nvPr/>
          </p:nvSpPr>
          <p:spPr>
            <a:xfrm>
              <a:off x="9823" y="5495"/>
              <a:ext cx="1055" cy="9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defPPr/>
            </a:lstStyle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53" name="MH_Other_12"/>
            <p:cNvSpPr/>
            <p:nvPr/>
          </p:nvSpPr>
          <p:spPr>
            <a:xfrm>
              <a:off x="9803" y="5475"/>
              <a:ext cx="1095" cy="14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1999"/>
                  </a:srgbClr>
                </a:gs>
                <a:gs pos="0">
                  <a:srgbClr val="000000">
                    <a:alpha val="1999"/>
                  </a:srgbClr>
                </a:gs>
                <a:gs pos="28999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71001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noFill/>
            </a:ln>
            <a:effectLst>
              <a:outerShdw sx="102000" sy="102000" algn="ctr" rotWithShape="0">
                <a:srgbClr val="000000">
                  <a:alpha val="32999"/>
                </a:srgbClr>
              </a:outerShdw>
            </a:effectLst>
          </p:spPr>
          <p:txBody>
            <a:bodyPr anchor="ctr"/>
            <a:lstStyle>
              <a:defPPr/>
            </a:lstStyle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099170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5"/>
          <p:cNvSpPr/>
          <p:nvPr/>
        </p:nvSpPr>
        <p:spPr>
          <a:xfrm>
            <a:off x="379730" y="346075"/>
            <a:ext cx="8101330" cy="15696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/>
          </a:lstStyle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电阻器</a:t>
            </a:r>
          </a:p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在电子技术中，我们常用到有一定电阻值的元件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电阻器，也叫做定值电阻，简称电阻。电路图中用符号                    表示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1267" name="Group 3"/>
          <p:cNvGrpSpPr/>
          <p:nvPr/>
        </p:nvGrpSpPr>
        <p:grpSpPr>
          <a:xfrm>
            <a:off x="7258050" y="1216025"/>
            <a:ext cx="1028700" cy="137160"/>
            <a:chOff x="0" y="0"/>
            <a:chExt cx="1428760" cy="190501"/>
          </a:xfrm>
        </p:grpSpPr>
        <p:cxnSp>
          <p:nvCxnSpPr>
            <p:cNvPr id="11268" name="直接连接符 7"/>
            <p:cNvCxnSpPr/>
            <p:nvPr/>
          </p:nvCxnSpPr>
          <p:spPr>
            <a:xfrm>
              <a:off x="0" y="95250"/>
              <a:ext cx="1428760" cy="1059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269" name="矩形 8"/>
            <p:cNvSpPr/>
            <p:nvPr/>
          </p:nvSpPr>
          <p:spPr>
            <a:xfrm>
              <a:off x="400053" y="0"/>
              <a:ext cx="628654" cy="190501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>
              <a:defPPr/>
            </a:lstStyle>
            <a:p>
              <a:endParaRPr lang="zh-CN" altLang="en-US" sz="1600">
                <a:solidFill>
                  <a:srgbClr val="FFFFFF"/>
                </a:solidFill>
                <a:latin typeface="Calibri"/>
                <a:ea typeface="黑体" panose="02010609060101010101" pitchFamily="49" charset="-122"/>
              </a:endParaRPr>
            </a:p>
          </p:txBody>
        </p:sp>
      </p:grpSp>
      <p:pic>
        <p:nvPicPr>
          <p:cNvPr id="6" name="Picture 8" descr="7bd91f5880f9e6a58b25290049949b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140" y="1663701"/>
            <a:ext cx="1336675" cy="133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1" descr="f389ba3a69da1435e7f8a3b84ac698a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5475" y="3251200"/>
            <a:ext cx="1733550" cy="1352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2" descr="7e127c69ce408b241d8385d88f81e0c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1275" y="2900363"/>
            <a:ext cx="2584450" cy="1849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13" descr="电阻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1925936">
            <a:off x="2632075" y="2281239"/>
            <a:ext cx="2446338" cy="433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10" descr="3f7fc407041d062e98f1dd6f8a6073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7875" y="1778000"/>
            <a:ext cx="1481138" cy="102711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4867955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2"/>
          <p:cNvSpPr txBox="1"/>
          <p:nvPr/>
        </p:nvSpPr>
        <p:spPr>
          <a:xfrm>
            <a:off x="158433" y="165100"/>
            <a:ext cx="8483600" cy="267765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下列关于电阻的说法正确的是（    ）        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导体通电时有电阻，不通电时没有电阻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通过导体电流越大，电阻越大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导体两端电压越大，电阻越大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导体电阻是导体本身性质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10812" y="165101"/>
            <a:ext cx="1082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49954324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/>
          <p:nvPr/>
        </p:nvGrpSpPr>
        <p:grpSpPr>
          <a:xfrm>
            <a:off x="146050" y="309563"/>
            <a:ext cx="5341938" cy="552450"/>
            <a:chOff x="230" y="307"/>
            <a:chExt cx="8412" cy="870"/>
          </a:xfrm>
        </p:grpSpPr>
        <p:sp>
          <p:nvSpPr>
            <p:cNvPr id="101" name="Shape 108"/>
            <p:cNvSpPr/>
            <p:nvPr/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>
              <a:defPPr/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340"/>
              <a:ext cx="982" cy="72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defPPr/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2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382"/>
              <a:ext cx="6878" cy="727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>
              <a:defPPr/>
            </a:lstStyle>
            <a:p>
              <a:pPr marL="0" marR="0" lvl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知识点二   影响电阻大小的因素</a:t>
              </a: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2" name="TextBox 5"/>
          <p:cNvSpPr txBox="1"/>
          <p:nvPr/>
        </p:nvSpPr>
        <p:spPr>
          <a:xfrm>
            <a:off x="408942" y="1758951"/>
            <a:ext cx="8201025" cy="14219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猜想与假设：电阻的大小是否跟导线的长度有关；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电阻的大小是否跟导线的粗细有关；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其他因素。</a:t>
            </a:r>
          </a:p>
        </p:txBody>
      </p:sp>
      <p:sp>
        <p:nvSpPr>
          <p:cNvPr id="15365" name="TextBox 5"/>
          <p:cNvSpPr txBox="1"/>
          <p:nvPr/>
        </p:nvSpPr>
        <p:spPr>
          <a:xfrm>
            <a:off x="408940" y="939801"/>
            <a:ext cx="7865110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提出问题：在材料一定的情况下，电阻的大小还和哪些因素有关？</a:t>
            </a:r>
          </a:p>
        </p:txBody>
      </p:sp>
      <p:grpSp>
        <p:nvGrpSpPr>
          <p:cNvPr id="6" name="Group 8"/>
          <p:cNvGrpSpPr/>
          <p:nvPr/>
        </p:nvGrpSpPr>
        <p:grpSpPr>
          <a:xfrm>
            <a:off x="3125470" y="3187700"/>
            <a:ext cx="3016250" cy="1695450"/>
            <a:chOff x="0" y="0"/>
            <a:chExt cx="2340" cy="1315"/>
          </a:xfrm>
        </p:grpSpPr>
        <p:sp>
          <p:nvSpPr>
            <p:cNvPr id="12294" name="Text Box 5"/>
            <p:cNvSpPr txBox="1"/>
            <p:nvPr/>
          </p:nvSpPr>
          <p:spPr>
            <a:xfrm>
              <a:off x="1563" y="149"/>
              <a:ext cx="315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>
              <a:defPPr/>
            </a:lstStyle>
            <a:p>
              <a:pPr algn="just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12295" name="Line 6"/>
            <p:cNvSpPr/>
            <p:nvPr/>
          </p:nvSpPr>
          <p:spPr>
            <a:xfrm flipH="1">
              <a:off x="1297" y="980"/>
              <a:ext cx="0" cy="335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/>
            </a:lstStyle>
            <a:p>
              <a:endParaRPr/>
            </a:p>
          </p:txBody>
        </p:sp>
        <p:sp>
          <p:nvSpPr>
            <p:cNvPr id="12296" name="Line 7"/>
            <p:cNvSpPr/>
            <p:nvPr/>
          </p:nvSpPr>
          <p:spPr>
            <a:xfrm flipH="1">
              <a:off x="1168" y="1082"/>
              <a:ext cx="0" cy="154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/>
            </a:lstStyle>
            <a:p>
              <a:endParaRPr/>
            </a:p>
          </p:txBody>
        </p:sp>
        <p:sp>
          <p:nvSpPr>
            <p:cNvPr id="12297" name="Line 8"/>
            <p:cNvSpPr/>
            <p:nvPr/>
          </p:nvSpPr>
          <p:spPr>
            <a:xfrm>
              <a:off x="778" y="1150"/>
              <a:ext cx="390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/>
            </a:lstStyle>
            <a:p>
              <a:endParaRPr/>
            </a:p>
          </p:txBody>
        </p:sp>
        <p:sp>
          <p:nvSpPr>
            <p:cNvPr id="12298" name="Line 9"/>
            <p:cNvSpPr/>
            <p:nvPr/>
          </p:nvSpPr>
          <p:spPr>
            <a:xfrm>
              <a:off x="1299" y="1161"/>
              <a:ext cx="1041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/>
            </a:lstStyle>
            <a:p>
              <a:endParaRPr/>
            </a:p>
          </p:txBody>
        </p:sp>
        <p:sp>
          <p:nvSpPr>
            <p:cNvPr id="12299" name="Line 11"/>
            <p:cNvSpPr/>
            <p:nvPr/>
          </p:nvSpPr>
          <p:spPr>
            <a:xfrm flipV="1">
              <a:off x="425" y="1054"/>
              <a:ext cx="411" cy="109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/>
            </a:lstStyle>
            <a:p>
              <a:endParaRPr/>
            </a:p>
          </p:txBody>
        </p:sp>
        <p:sp>
          <p:nvSpPr>
            <p:cNvPr id="12300" name="Line 12"/>
            <p:cNvSpPr/>
            <p:nvPr/>
          </p:nvSpPr>
          <p:spPr>
            <a:xfrm>
              <a:off x="0" y="1173"/>
              <a:ext cx="371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/>
            </a:lstStyle>
            <a:p>
              <a:endParaRPr/>
            </a:p>
          </p:txBody>
        </p:sp>
        <p:sp>
          <p:nvSpPr>
            <p:cNvPr id="12301" name="Line 13"/>
            <p:cNvSpPr/>
            <p:nvPr/>
          </p:nvSpPr>
          <p:spPr>
            <a:xfrm flipH="1" flipV="1">
              <a:off x="0" y="314"/>
              <a:ext cx="0" cy="859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/>
            </a:lstStyle>
            <a:p>
              <a:endParaRPr/>
            </a:p>
          </p:txBody>
        </p:sp>
        <p:sp>
          <p:nvSpPr>
            <p:cNvPr id="12302" name="Line 14"/>
            <p:cNvSpPr/>
            <p:nvPr/>
          </p:nvSpPr>
          <p:spPr>
            <a:xfrm>
              <a:off x="0" y="314"/>
              <a:ext cx="454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/>
            </a:lstStyle>
            <a:p>
              <a:endParaRPr/>
            </a:p>
          </p:txBody>
        </p:sp>
        <p:sp>
          <p:nvSpPr>
            <p:cNvPr id="12303" name="Oval 15"/>
            <p:cNvSpPr/>
            <p:nvPr/>
          </p:nvSpPr>
          <p:spPr>
            <a:xfrm>
              <a:off x="454" y="273"/>
              <a:ext cx="81" cy="82"/>
            </a:xfrm>
            <a:prstGeom prst="ellipse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>
              <a:defPPr/>
            </a:lstStyle>
            <a:p>
              <a:endParaRPr lang="zh-CN" altLang="en-US" sz="1600">
                <a:latin typeface="Calibri"/>
                <a:ea typeface="黑体" panose="02010609060101010101" pitchFamily="49" charset="-122"/>
              </a:endParaRPr>
            </a:p>
          </p:txBody>
        </p:sp>
        <p:sp>
          <p:nvSpPr>
            <p:cNvPr id="12304" name="Oval 16"/>
            <p:cNvSpPr/>
            <p:nvPr/>
          </p:nvSpPr>
          <p:spPr>
            <a:xfrm>
              <a:off x="1237" y="303"/>
              <a:ext cx="83" cy="83"/>
            </a:xfrm>
            <a:prstGeom prst="ellipse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>
              <a:defPPr/>
            </a:lstStyle>
            <a:p>
              <a:endParaRPr lang="zh-CN" altLang="en-US" sz="1600">
                <a:latin typeface="Calibri" panose="020F0502020204030204" charset="0"/>
                <a:ea typeface="黑体" panose="02010609060101010101" pitchFamily="49" charset="-122"/>
              </a:endParaRPr>
            </a:p>
          </p:txBody>
        </p:sp>
        <p:sp>
          <p:nvSpPr>
            <p:cNvPr id="12305" name="Line 17"/>
            <p:cNvSpPr/>
            <p:nvPr/>
          </p:nvSpPr>
          <p:spPr>
            <a:xfrm>
              <a:off x="1320" y="334"/>
              <a:ext cx="206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/>
            </a:lstStyle>
            <a:p>
              <a:endParaRPr/>
            </a:p>
          </p:txBody>
        </p:sp>
        <p:sp>
          <p:nvSpPr>
            <p:cNvPr id="12306" name="Oval 18"/>
            <p:cNvSpPr/>
            <p:nvPr/>
          </p:nvSpPr>
          <p:spPr>
            <a:xfrm>
              <a:off x="1519" y="136"/>
              <a:ext cx="371" cy="368"/>
            </a:xfrm>
            <a:prstGeom prst="ellipse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>
              <a:defPPr/>
            </a:lstStyle>
            <a:p>
              <a:endParaRPr lang="zh-CN" altLang="en-US" sz="1600">
                <a:latin typeface="Calibri" panose="020F0502020204030204" charset="0"/>
                <a:ea typeface="黑体" panose="02010609060101010101" pitchFamily="49" charset="-122"/>
              </a:endParaRPr>
            </a:p>
          </p:txBody>
        </p:sp>
        <p:sp>
          <p:nvSpPr>
            <p:cNvPr id="12307" name="Line 19"/>
            <p:cNvSpPr/>
            <p:nvPr/>
          </p:nvSpPr>
          <p:spPr>
            <a:xfrm>
              <a:off x="1900" y="317"/>
              <a:ext cx="412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/>
            </a:lstStyle>
            <a:p>
              <a:endParaRPr/>
            </a:p>
          </p:txBody>
        </p:sp>
        <p:sp>
          <p:nvSpPr>
            <p:cNvPr id="12308" name="Line 20"/>
            <p:cNvSpPr/>
            <p:nvPr/>
          </p:nvSpPr>
          <p:spPr>
            <a:xfrm>
              <a:off x="2320" y="303"/>
              <a:ext cx="2" cy="86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/>
            </a:lstStyle>
            <a:p>
              <a:endParaRPr/>
            </a:p>
          </p:txBody>
        </p:sp>
        <p:sp>
          <p:nvSpPr>
            <p:cNvPr id="12309" name="Text Box 21"/>
            <p:cNvSpPr txBox="1"/>
            <p:nvPr/>
          </p:nvSpPr>
          <p:spPr>
            <a:xfrm>
              <a:off x="393" y="0"/>
              <a:ext cx="495" cy="6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>
              <a:defPPr/>
            </a:lstStyle>
            <a:p>
              <a:pPr algn="just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12310" name="Text Box 22"/>
            <p:cNvSpPr txBox="1"/>
            <p:nvPr/>
          </p:nvSpPr>
          <p:spPr>
            <a:xfrm>
              <a:off x="1132" y="0"/>
              <a:ext cx="495" cy="6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>
              <a:defPPr/>
            </a:lstStyle>
            <a:p>
              <a:pPr algn="just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12311" name="Oval 10"/>
            <p:cNvSpPr/>
            <p:nvPr/>
          </p:nvSpPr>
          <p:spPr>
            <a:xfrm>
              <a:off x="369" y="1111"/>
              <a:ext cx="83" cy="83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>
              <a:defPPr/>
            </a:lstStyle>
            <a:p>
              <a:endParaRPr lang="zh-CN" altLang="en-US" sz="1600">
                <a:latin typeface="Calibri" panose="020F050202020403020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634163" y="3354389"/>
            <a:ext cx="2414587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实验方法</a:t>
            </a:r>
            <a:endParaRPr lang="zh-CN" altLang="en-US" sz="2400" b="1">
              <a:solidFill>
                <a:srgbClr val="FF0000"/>
              </a:solidFill>
              <a:latin typeface="微软雅黑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8940" y="3149601"/>
            <a:ext cx="22733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pPr algn="l">
              <a:lnSpc>
                <a:spcPct val="120000"/>
              </a:lnSpc>
              <a:buClrTx/>
              <a:buSzTx/>
              <a:buFont typeface="Wingdings" panose="05000000000000000000" pitchFamily="2" charset="2"/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方案设计：</a:t>
            </a:r>
          </a:p>
        </p:txBody>
      </p:sp>
    </p:spTree>
    <p:extLst>
      <p:ext uri="{BB962C8B-B14F-4D97-AF65-F5344CB8AC3E}">
        <p14:creationId xmlns:p14="http://schemas.microsoft.com/office/powerpoint/2010/main" val="40242133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4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50" y="217489"/>
            <a:ext cx="8572500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/>
          </a:lstStyle>
          <a:p>
            <a:r>
              <a:rPr lang="zh-CN" altLang="en-US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实验</a:t>
            </a:r>
            <a:r>
              <a:rPr lang="en-US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：电阻是否与导体的长度有关</a:t>
            </a:r>
            <a:endParaRPr lang="zh-CN" altLang="en-US" sz="2400" b="1">
              <a:solidFill>
                <a:schemeClr val="tx1"/>
              </a:solidFill>
              <a:latin typeface="华文中宋"/>
              <a:ea typeface="华文中宋"/>
              <a:cs typeface="华文中宋" panose="02010600040101010101" charset="-122"/>
            </a:endParaRPr>
          </a:p>
        </p:txBody>
      </p:sp>
      <p:graphicFrame>
        <p:nvGraphicFramePr>
          <p:cNvPr id="3" name="Group 116"/>
          <p:cNvGraphicFramePr>
            <a:graphicFrameLocks noGrp="1"/>
          </p:cNvGraphicFramePr>
          <p:nvPr/>
        </p:nvGraphicFramePr>
        <p:xfrm>
          <a:off x="1004890" y="857250"/>
          <a:ext cx="7092949" cy="1735134"/>
        </p:xfrm>
        <a:graphic>
          <a:graphicData uri="http://schemas.openxmlformats.org/drawingml/2006/table">
            <a:tbl>
              <a:tblPr/>
              <a:tblGrid>
                <a:gridCol w="1438271"/>
                <a:gridCol w="977268"/>
                <a:gridCol w="1497580"/>
                <a:gridCol w="948962"/>
                <a:gridCol w="1466577"/>
                <a:gridCol w="764291"/>
              </a:tblGrid>
              <a:tr h="925830"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材料</a:t>
                      </a:r>
                    </a:p>
                  </a:txBody>
                  <a:tcPr marL="56289" marR="56289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长度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横截面积（</a:t>
                      </a: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kumimoji="0" lang="en-US" sz="20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对电流的阻碍作用</a:t>
                      </a: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电阻</a:t>
                      </a: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220"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镍铬合金</a:t>
                      </a:r>
                    </a:p>
                  </a:txBody>
                  <a:tcPr marL="56289" marR="56289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0.5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220"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镍铬合金</a:t>
                      </a:r>
                    </a:p>
                  </a:txBody>
                  <a:tcPr marL="56289" marR="56289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Picture 6" descr="0650400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4138" y="2755900"/>
            <a:ext cx="3670300" cy="2160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205" y="857251"/>
            <a:ext cx="7249160" cy="176339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6663989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/>
          <p:nvPr/>
        </p:nvSpPr>
        <p:spPr>
          <a:xfrm>
            <a:off x="104776" y="913193"/>
            <a:ext cx="8905875" cy="978729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导体的电阻与长度有关。材料、横截面积相同，导体越长，电阻越大。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30722" name="矩形 1"/>
          <p:cNvSpPr/>
          <p:nvPr/>
        </p:nvSpPr>
        <p:spPr>
          <a:xfrm>
            <a:off x="130175" y="228600"/>
            <a:ext cx="2533650" cy="717550"/>
          </a:xfrm>
          <a:prstGeom prst="rect">
            <a:avLst/>
          </a:prstGeom>
          <a:solidFill>
            <a:srgbClr val="1E464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lstStyle>
            <a:defPPr/>
          </a:lstStyle>
          <a:p>
            <a:pPr algn="ctr" eaLnBrk="0" hangingPunct="0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实验结论</a:t>
            </a:r>
          </a:p>
        </p:txBody>
      </p:sp>
    </p:spTree>
    <p:extLst>
      <p:ext uri="{BB962C8B-B14F-4D97-AF65-F5344CB8AC3E}">
        <p14:creationId xmlns:p14="http://schemas.microsoft.com/office/powerpoint/2010/main" val="2246487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0650400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693" y="2800986"/>
            <a:ext cx="3598862" cy="2119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7477" y="3055939"/>
            <a:ext cx="1363663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1"/>
          <p:cNvSpPr/>
          <p:nvPr/>
        </p:nvSpPr>
        <p:spPr>
          <a:xfrm>
            <a:off x="395290" y="173039"/>
            <a:ext cx="6465887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实验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：电阻与导体横截面积是否有关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607" y="776606"/>
            <a:ext cx="7755255" cy="187198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4523008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104776" y="916694"/>
            <a:ext cx="8905875" cy="1200329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导体的电阻与横截面积有关；材料、长度相同，导体的横截面积越大，电阻越小。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0722" name="矩形 1"/>
          <p:cNvSpPr/>
          <p:nvPr/>
        </p:nvSpPr>
        <p:spPr>
          <a:xfrm>
            <a:off x="130175" y="228600"/>
            <a:ext cx="2533650" cy="717550"/>
          </a:xfrm>
          <a:prstGeom prst="rect">
            <a:avLst/>
          </a:prstGeom>
          <a:solidFill>
            <a:srgbClr val="1E464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lstStyle>
            <a:defPPr/>
          </a:lstStyle>
          <a:p>
            <a:pPr algn="ctr" eaLnBrk="0" hangingPunct="0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实验结论</a:t>
            </a:r>
          </a:p>
        </p:txBody>
      </p:sp>
    </p:spTree>
    <p:extLst>
      <p:ext uri="{BB962C8B-B14F-4D97-AF65-F5344CB8AC3E}">
        <p14:creationId xmlns:p14="http://schemas.microsoft.com/office/powerpoint/2010/main" val="4779328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758" y="209550"/>
            <a:ext cx="7059612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/>
          </a:lstStyle>
          <a:p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实验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：电阻是否与导体材料有关</a:t>
            </a:r>
          </a:p>
        </p:txBody>
      </p:sp>
      <p:pic>
        <p:nvPicPr>
          <p:cNvPr id="3" name="Picture 3" descr="\\初三物理\初三物理共享\新教材图 电压电阻 生活用电\16章 电压电阻\电压电阻图\16-3-1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rcRect b="13234"/>
          <a:stretch>
            <a:fillRect/>
          </a:stretch>
        </p:blipFill>
        <p:spPr>
          <a:xfrm>
            <a:off x="2109790" y="2857501"/>
            <a:ext cx="4198937" cy="2081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175" y="913131"/>
            <a:ext cx="8196580" cy="19532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175" y="913131"/>
            <a:ext cx="8196580" cy="195389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7492908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104776" y="1027493"/>
            <a:ext cx="8905875" cy="978729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在长度、横截面积相同时，导体电阻大小与材料有关，镍铬合金丝电阻大于铁丝电阻。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0722" name="矩形 1"/>
          <p:cNvSpPr/>
          <p:nvPr/>
        </p:nvSpPr>
        <p:spPr>
          <a:xfrm>
            <a:off x="130175" y="330200"/>
            <a:ext cx="2533650" cy="717550"/>
          </a:xfrm>
          <a:prstGeom prst="rect">
            <a:avLst/>
          </a:prstGeom>
          <a:solidFill>
            <a:srgbClr val="1E464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lstStyle>
            <a:defPPr/>
          </a:lstStyle>
          <a:p>
            <a:pPr algn="ctr" eaLnBrk="0" hangingPunct="0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实验结论</a:t>
            </a:r>
          </a:p>
        </p:txBody>
      </p:sp>
    </p:spTree>
    <p:extLst>
      <p:ext uri="{BB962C8B-B14F-4D97-AF65-F5344CB8AC3E}">
        <p14:creationId xmlns:p14="http://schemas.microsoft.com/office/powerpoint/2010/main" val="22387227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0"/>
          <p:cNvSpPr/>
          <p:nvPr/>
        </p:nvSpPr>
        <p:spPr>
          <a:xfrm>
            <a:off x="425451" y="361951"/>
            <a:ext cx="5148263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/>
          </a:lstStyle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实验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：电阻还与温度有关</a:t>
            </a:r>
          </a:p>
        </p:txBody>
      </p:sp>
      <p:pic>
        <p:nvPicPr>
          <p:cNvPr id="2355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077" y="1173164"/>
            <a:ext cx="3959225" cy="2414587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4513994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2"/>
          <p:cNvSpPr/>
          <p:nvPr/>
        </p:nvSpPr>
        <p:spPr>
          <a:xfrm>
            <a:off x="0" y="238126"/>
            <a:ext cx="81010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Times New Roman"/>
                <a:ea typeface="华文细黑" panose="02010600040101010101" charset="-122"/>
              </a:rPr>
              <a:t>【学习目标】</a:t>
            </a:r>
            <a:endParaRPr lang="zh-CN" altLang="en-US" sz="2400" b="1">
              <a:latin typeface="Times New Roman" charset="0"/>
              <a:ea typeface="华文细黑" panose="02010600040101010101" charset="-122"/>
            </a:endParaRPr>
          </a:p>
        </p:txBody>
      </p:sp>
      <p:sp>
        <p:nvSpPr>
          <p:cNvPr id="10242" name="矩形 3"/>
          <p:cNvSpPr/>
          <p:nvPr/>
        </p:nvSpPr>
        <p:spPr>
          <a:xfrm>
            <a:off x="196850" y="882334"/>
            <a:ext cx="8947150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认识电阻；</a:t>
            </a:r>
            <a:endParaRPr lang="en-US" altLang="zh-CN" sz="24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学会通过实验探究影响电阻大小的因素；</a:t>
            </a:r>
            <a:endParaRPr lang="en-US" altLang="zh-CN" sz="24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了解半导体和超导现象；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会应用电阻相关知识解释生活中有关的现象。</a:t>
            </a:r>
            <a:endParaRPr lang="en-US" sz="24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04121571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104776" y="1027493"/>
            <a:ext cx="8905875" cy="978729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对大多数导体来说，温度越高，电阻越大。但也有少数导体，电阻随温度的升高而减小。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0722" name="矩形 1"/>
          <p:cNvSpPr/>
          <p:nvPr/>
        </p:nvSpPr>
        <p:spPr>
          <a:xfrm>
            <a:off x="130175" y="330200"/>
            <a:ext cx="2533650" cy="717550"/>
          </a:xfrm>
          <a:prstGeom prst="rect">
            <a:avLst/>
          </a:prstGeom>
          <a:solidFill>
            <a:srgbClr val="1E464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lstStyle>
            <a:defPPr/>
          </a:lstStyle>
          <a:p>
            <a:pPr algn="ctr" eaLnBrk="0" hangingPunct="0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实验结论</a:t>
            </a:r>
          </a:p>
        </p:txBody>
      </p:sp>
    </p:spTree>
    <p:extLst>
      <p:ext uri="{BB962C8B-B14F-4D97-AF65-F5344CB8AC3E}">
        <p14:creationId xmlns:p14="http://schemas.microsoft.com/office/powerpoint/2010/main" val="24750109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5" name="对象 -2147482618"/>
          <p:cNvGraphicFramePr>
            <a:graphicFrameLocks noChangeAspect="1"/>
          </p:cNvGraphicFramePr>
          <p:nvPr/>
        </p:nvGraphicFramePr>
        <p:xfrm>
          <a:off x="3362325" y="768351"/>
          <a:ext cx="1300480" cy="937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" r:id="rId3" imgW="545465" imgH="393700" progId="Equation.KSEE3">
                  <p:embed/>
                </p:oleObj>
              </mc:Choice>
              <mc:Fallback>
                <p:oleObj r:id="rId3" imgW="545465" imgH="3937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62325" y="768351"/>
                        <a:ext cx="1300480" cy="9378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6" name="文本框 6"/>
          <p:cNvSpPr txBox="1"/>
          <p:nvPr/>
        </p:nvSpPr>
        <p:spPr>
          <a:xfrm>
            <a:off x="127000" y="219076"/>
            <a:ext cx="36004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eaLnBrk="0" hangingPunct="0"/>
            <a:r>
              <a:rPr lang="zh-CN" altLang="en-US" sz="2400" b="1">
                <a:latin typeface="宋体" panose="02010600030101010101" pitchFamily="2" charset="-122"/>
              </a:rPr>
              <a:t>（拓展补充）电阻定律</a:t>
            </a:r>
          </a:p>
        </p:txBody>
      </p:sp>
      <p:sp>
        <p:nvSpPr>
          <p:cNvPr id="21508" name="文本框 8"/>
          <p:cNvSpPr txBox="1"/>
          <p:nvPr/>
        </p:nvSpPr>
        <p:spPr>
          <a:xfrm>
            <a:off x="2778127" y="1943101"/>
            <a:ext cx="477202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eaLnBrk="0" hangingPunct="0"/>
            <a:r>
              <a:rPr lang="zh-CN" altLang="en-US" sz="2400" b="1">
                <a:latin typeface="宋体" panose="02010600030101010101" pitchFamily="2" charset="-122"/>
              </a:rPr>
              <a:t>电阻率，与材料种类有关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828802" y="2143443"/>
            <a:ext cx="89852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828802" y="2571750"/>
            <a:ext cx="89852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512" name="文本框 13"/>
          <p:cNvSpPr txBox="1"/>
          <p:nvPr/>
        </p:nvSpPr>
        <p:spPr>
          <a:xfrm>
            <a:off x="2778127" y="2374901"/>
            <a:ext cx="477202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eaLnBrk="0" hangingPunct="0"/>
            <a:r>
              <a:rPr lang="zh-CN" altLang="en-US" sz="2400" b="1">
                <a:latin typeface="宋体" panose="02010600030101010101" pitchFamily="2" charset="-122"/>
              </a:rPr>
              <a:t>导体长度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113157" y="1830070"/>
            <a:ext cx="593725" cy="1554480"/>
            <a:chOff x="1473" y="2528"/>
            <a:chExt cx="1270" cy="3325"/>
          </a:xfrm>
        </p:grpSpPr>
        <p:graphicFrame>
          <p:nvGraphicFramePr>
            <p:cNvPr id="21507" name="对象 7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1503" y="2528"/>
            <a:ext cx="1240" cy="1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39" r:id="rId5" imgW="152400" imgH="165100" progId="Equation.KSEE3">
                    <p:embed/>
                  </p:oleObj>
                </mc:Choice>
                <mc:Fallback>
                  <p:oleObj r:id="rId5" imgW="152400" imgH="165100" progId="Equation.KSEE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503" y="2528"/>
                          <a:ext cx="1240" cy="13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10" name="对象 11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1473" y="3380"/>
            <a:ext cx="1137" cy="13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40" r:id="rId7" imgW="139700" imgH="165100" progId="Equation.KSEE3">
                    <p:embed/>
                  </p:oleObj>
                </mc:Choice>
                <mc:Fallback>
                  <p:oleObj r:id="rId7" imgW="139700" imgH="165100" progId="Equation.KSEE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473" y="3380"/>
                          <a:ext cx="1137" cy="134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13" name="对象 14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1605" y="4413"/>
            <a:ext cx="1138" cy="14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41" r:id="rId9" imgW="139700" imgH="177165" progId="Equation.KSEE3">
                    <p:embed/>
                  </p:oleObj>
                </mc:Choice>
                <mc:Fallback>
                  <p:oleObj r:id="rId9" imgW="139700" imgH="177165" progId="Equation.KSEE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605" y="4413"/>
                          <a:ext cx="1138" cy="14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17" name="直接连接符 16"/>
          <p:cNvCxnSpPr/>
          <p:nvPr/>
        </p:nvCxnSpPr>
        <p:spPr>
          <a:xfrm>
            <a:off x="1828802" y="3047048"/>
            <a:ext cx="89852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515" name="文本框 17"/>
          <p:cNvSpPr txBox="1"/>
          <p:nvPr/>
        </p:nvSpPr>
        <p:spPr>
          <a:xfrm>
            <a:off x="2778127" y="2834959"/>
            <a:ext cx="477202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eaLnBrk="0" hangingPunct="0"/>
            <a:r>
              <a:rPr lang="zh-CN" altLang="en-US" sz="2400" b="1">
                <a:latin typeface="宋体" panose="02010600030101010101" pitchFamily="2" charset="-122"/>
              </a:rPr>
              <a:t>导体横截面积</a:t>
            </a:r>
          </a:p>
        </p:txBody>
      </p:sp>
      <p:sp>
        <p:nvSpPr>
          <p:cNvPr id="21516" name="文本框 18"/>
          <p:cNvSpPr txBox="1"/>
          <p:nvPr/>
        </p:nvSpPr>
        <p:spPr>
          <a:xfrm>
            <a:off x="142875" y="3231515"/>
            <a:ext cx="8858250" cy="175432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</a:rPr>
              <a:t>导体的电阻是导体本身的一种性质，它的大小与导体的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材料</a:t>
            </a:r>
            <a:r>
              <a:rPr lang="zh-CN" altLang="en-US" sz="2400" b="1">
                <a:latin typeface="宋体" panose="02010600030101010101" pitchFamily="2" charset="-122"/>
              </a:rPr>
              <a:t>、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长度</a:t>
            </a:r>
            <a:r>
              <a:rPr lang="zh-CN" altLang="en-US" sz="2400" b="1">
                <a:latin typeface="宋体" panose="02010600030101010101" pitchFamily="2" charset="-122"/>
              </a:rPr>
              <a:t>、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横截面积</a:t>
            </a:r>
            <a:r>
              <a:rPr lang="zh-CN" altLang="en-US" sz="2400" b="1">
                <a:latin typeface="宋体" panose="02010600030101010101" pitchFamily="2" charset="-122"/>
              </a:rPr>
              <a:t>等因素有关（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内因</a:t>
            </a:r>
            <a:r>
              <a:rPr lang="zh-CN" altLang="en-US" sz="2400" b="1">
                <a:latin typeface="宋体" panose="02010600030101010101" pitchFamily="2" charset="-122"/>
              </a:rPr>
              <a:t>）。同时导体电阻还与温度有关（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外因</a:t>
            </a:r>
            <a:r>
              <a:rPr lang="zh-CN" altLang="en-US" sz="2400" b="1">
                <a:latin typeface="宋体" panose="02010600030101010101" pitchFamily="2" charset="-122"/>
              </a:rPr>
              <a:t>）。</a:t>
            </a:r>
          </a:p>
        </p:txBody>
      </p:sp>
    </p:spTree>
    <p:extLst>
      <p:ext uri="{BB962C8B-B14F-4D97-AF65-F5344CB8AC3E}">
        <p14:creationId xmlns:p14="http://schemas.microsoft.com/office/powerpoint/2010/main" val="3253764078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99"/>
          <p:cNvSpPr txBox="1"/>
          <p:nvPr/>
        </p:nvSpPr>
        <p:spPr>
          <a:xfrm>
            <a:off x="88902" y="533401"/>
            <a:ext cx="715327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indent="357505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电阻大小与导电性能的关系：</a:t>
            </a:r>
            <a:r>
              <a:rPr lang="zh-CN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电阻越小，导电性能越好，电阻越大，导电性能越差；</a:t>
            </a:r>
          </a:p>
          <a:p>
            <a:pPr indent="357505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常见的金属导电性能大小：</a:t>
            </a:r>
            <a:r>
              <a:rPr lang="zh-CN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银&gt;铜&gt;铝&gt;钨&gt;铁（横截面积相同、单位长度的金属丝的电阻大小）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</a:p>
        </p:txBody>
      </p:sp>
      <p:pic>
        <p:nvPicPr>
          <p:cNvPr id="23555" name="Picture 3" descr="D:\搜狗高速下载\快速保存图片\W02014111552138321135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9440" y="190501"/>
            <a:ext cx="2174875" cy="4760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30200" y="2838450"/>
            <a:ext cx="687228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思考：长度不同、粗细不同的两段不同金属电阻丝，能否直接比较电阻大小或导电性能好坏？</a:t>
            </a:r>
          </a:p>
        </p:txBody>
      </p:sp>
    </p:spTree>
    <p:extLst>
      <p:ext uri="{BB962C8B-B14F-4D97-AF65-F5344CB8AC3E}">
        <p14:creationId xmlns:p14="http://schemas.microsoft.com/office/powerpoint/2010/main" val="26407152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6"/>
          <p:cNvSpPr txBox="1"/>
          <p:nvPr/>
        </p:nvSpPr>
        <p:spPr>
          <a:xfrm>
            <a:off x="346076" y="347664"/>
            <a:ext cx="8805863" cy="39703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用同种材料制成两段长度相等，横截面积不同的圆柱形导体，A比B的横截面积大，如图所示，将它们串联在电路中，通过的电流关系是（　  ）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A．I</a:t>
            </a:r>
            <a:r>
              <a:rPr lang="zh-CN" altLang="en-US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＞I</a:t>
            </a:r>
            <a:r>
              <a:rPr lang="zh-CN" altLang="en-US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B．I</a:t>
            </a:r>
            <a:r>
              <a:rPr lang="zh-CN" altLang="en-US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＜I</a:t>
            </a:r>
            <a:r>
              <a:rPr lang="zh-CN" altLang="en-US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C．I</a:t>
            </a:r>
            <a:r>
              <a:rPr lang="zh-CN" altLang="en-US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=I</a:t>
            </a:r>
            <a:r>
              <a:rPr lang="zh-CN" altLang="en-US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D．无法确定</a:t>
            </a:r>
          </a:p>
        </p:txBody>
      </p:sp>
      <p:pic>
        <p:nvPicPr>
          <p:cNvPr id="2355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0964" y="1838644"/>
            <a:ext cx="4338637" cy="987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685417" y="1579246"/>
            <a:ext cx="1082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577412531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6"/>
          <p:cNvSpPr txBox="1"/>
          <p:nvPr/>
        </p:nvSpPr>
        <p:spPr>
          <a:xfrm>
            <a:off x="346076" y="347663"/>
            <a:ext cx="8805863" cy="3416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（1）一根导线去掉一半，电阻将变</a:t>
            </a:r>
            <a:r>
              <a:rPr lang="zh-CN" altLang="en-US" sz="2400" b="1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，变为原来的</a:t>
            </a:r>
            <a:r>
              <a:rPr lang="zh-CN" altLang="en-US" sz="2400" b="1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（2）一根导线对折起来，电阻将变</a:t>
            </a:r>
            <a:r>
              <a:rPr lang="zh-CN" altLang="en-US" sz="2400" b="1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，变为原来的</a:t>
            </a:r>
            <a:r>
              <a:rPr lang="zh-CN" altLang="en-US" sz="2400" b="1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（3）一根导线拉长为原来的2倍，那么电阻将变</a:t>
            </a:r>
            <a:r>
              <a:rPr lang="zh-CN" altLang="en-US" sz="2400" b="1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，变为原来的</a:t>
            </a:r>
            <a:r>
              <a:rPr lang="zh-CN" altLang="en-US" sz="2400" b="1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答案：小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1/2 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1/4 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992828149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4"/>
          <p:cNvSpPr/>
          <p:nvPr/>
        </p:nvSpPr>
        <p:spPr>
          <a:xfrm>
            <a:off x="187961" y="365036"/>
            <a:ext cx="8510905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一个导体接在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伏的电源上，电阻大小为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欧，若从电路中取下这个导体，导体的电阻值为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欧。 </a:t>
            </a:r>
          </a:p>
        </p:txBody>
      </p:sp>
      <p:sp>
        <p:nvSpPr>
          <p:cNvPr id="4" name="矩形 3"/>
          <p:cNvSpPr/>
          <p:nvPr/>
        </p:nvSpPr>
        <p:spPr>
          <a:xfrm>
            <a:off x="213044" y="1564324"/>
            <a:ext cx="7667625" cy="42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/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5.24000</a:t>
            </a:r>
            <a:r>
              <a:rPr kumimoji="0" lang="el-GR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Ω </a:t>
            </a:r>
            <a:r>
              <a:rPr kumimoji="0" lang="zh-CN" altLang="el-GR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＝</a:t>
            </a:r>
            <a:r>
              <a:rPr kumimoji="0" lang="en-US" altLang="zh-CN" sz="2400" b="1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</a:t>
            </a:r>
            <a:r>
              <a:rPr kumimoji="0" lang="zh-CN" altLang="el-GR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</a:t>
            </a:r>
            <a:r>
              <a:rPr kumimoji="0" lang="el-GR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Ω </a:t>
            </a:r>
            <a:r>
              <a:rPr kumimoji="0" lang="zh-CN" altLang="el-GR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＝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kumimoji="0" lang="zh-CN" altLang="el-GR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</a:t>
            </a:r>
            <a:r>
              <a:rPr kumimoji="0" lang="el-GR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Ω.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55240" y="1564324"/>
            <a:ext cx="1514475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</a:p>
        </p:txBody>
      </p:sp>
      <p:sp>
        <p:nvSpPr>
          <p:cNvPr id="6" name="矩形 5"/>
          <p:cNvSpPr/>
          <p:nvPr/>
        </p:nvSpPr>
        <p:spPr>
          <a:xfrm>
            <a:off x="4358960" y="1564324"/>
            <a:ext cx="2295525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2.4×10</a:t>
            </a:r>
            <a:r>
              <a:rPr kumimoji="0" lang="en-US" altLang="zh-CN" sz="2400" b="1" i="0" u="none" strike="noStrike" kern="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26052" y="1067754"/>
            <a:ext cx="1514475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8565007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2"/>
          <p:cNvSpPr txBox="1"/>
          <p:nvPr/>
        </p:nvSpPr>
        <p:spPr>
          <a:xfrm>
            <a:off x="85725" y="136525"/>
            <a:ext cx="9017000" cy="3486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defPPr/>
          </a:lstStyle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关于导线电阻的大小，下列说法中正确的是（温度对电阻的影响可以不计）（   ）</a:t>
            </a:r>
          </a:p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横截面积越大的导线，电阻越小</a:t>
            </a:r>
          </a:p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横截面积相同的导线，长导线的电阻大</a:t>
            </a:r>
          </a:p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长度相同的导线，细导线的电阻大</a:t>
            </a:r>
          </a:p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同种材料制成的长短相同的导线，粗导线的电阻小</a:t>
            </a:r>
          </a:p>
        </p:txBody>
      </p:sp>
      <p:sp>
        <p:nvSpPr>
          <p:cNvPr id="3" name="矩形 2"/>
          <p:cNvSpPr/>
          <p:nvPr/>
        </p:nvSpPr>
        <p:spPr>
          <a:xfrm>
            <a:off x="2537779" y="607061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  <a:sym typeface="+mn-ea"/>
              </a:rPr>
              <a:t>D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397846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/>
          <p:nvPr/>
        </p:nvGrpSpPr>
        <p:grpSpPr>
          <a:xfrm>
            <a:off x="146050" y="309563"/>
            <a:ext cx="5341938" cy="552450"/>
            <a:chOff x="230" y="307"/>
            <a:chExt cx="8412" cy="870"/>
          </a:xfrm>
        </p:grpSpPr>
        <p:sp>
          <p:nvSpPr>
            <p:cNvPr id="101" name="Shape 108"/>
            <p:cNvSpPr/>
            <p:nvPr/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>
              <a:defPPr/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340"/>
              <a:ext cx="982" cy="72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defPPr/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2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382"/>
              <a:ext cx="5908" cy="727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>
              <a:defPPr/>
            </a:lstStyle>
            <a:p>
              <a:pPr marL="0" marR="0" lvl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知识点三   半导体和超导体</a:t>
              </a: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3" name="矩形 2"/>
          <p:cNvSpPr/>
          <p:nvPr/>
        </p:nvSpPr>
        <p:spPr>
          <a:xfrm>
            <a:off x="100014" y="1314451"/>
            <a:ext cx="8943975" cy="26776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）概念：导电能力介于金属和非金属之间的导体叫做半导体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）半导体材料：硅、锗、砷化镓等</a:t>
            </a: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）半导体的特点：电阻阻值可变</a:t>
            </a: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）半导体元件：二极管 三极管 光敏电阻 压敏电阻 热敏电阻</a:t>
            </a: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）半导体的应用：电子工业（集成电路）</a:t>
            </a:r>
          </a:p>
        </p:txBody>
      </p:sp>
    </p:spTree>
    <p:extLst>
      <p:ext uri="{BB962C8B-B14F-4D97-AF65-F5344CB8AC3E}">
        <p14:creationId xmlns:p14="http://schemas.microsoft.com/office/powerpoint/2010/main" val="4426698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28601" y="846138"/>
            <a:ext cx="8696325" cy="286232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）概念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某些物质在很低的温度时，电阻就变成了零，这就是超导现象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）超导体的理想应用：集成电子元件，不考虑散热，高压线输送电能，无能量损失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）劣势：技术要求高，成本高，不能在常温下应用</a:t>
            </a:r>
          </a:p>
        </p:txBody>
      </p:sp>
      <p:sp>
        <p:nvSpPr>
          <p:cNvPr id="32770" name="文本框 3"/>
          <p:cNvSpPr txBox="1"/>
          <p:nvPr/>
        </p:nvSpPr>
        <p:spPr>
          <a:xfrm>
            <a:off x="228600" y="304801"/>
            <a:ext cx="22860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eaLnBrk="0" hangingPunct="0"/>
            <a:r>
              <a:rPr lang="zh-CN" altLang="en-US" sz="2400" b="1">
                <a:latin typeface="宋体" panose="02010600030101010101" pitchFamily="2" charset="-122"/>
              </a:rPr>
              <a:t>超导现象</a:t>
            </a:r>
          </a:p>
        </p:txBody>
      </p:sp>
    </p:spTree>
    <p:extLst>
      <p:ext uri="{BB962C8B-B14F-4D97-AF65-F5344CB8AC3E}">
        <p14:creationId xmlns:p14="http://schemas.microsoft.com/office/powerpoint/2010/main" val="5220679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146052" y="238760"/>
            <a:ext cx="878776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/>
          </a:lstStyle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导体、绝缘体、半导体和超导体</a:t>
            </a:r>
            <a:endParaRPr kumimoji="0" lang="en-US" altLang="zh-CN" sz="2400" b="1" kern="1200" cap="none" spc="0" normalizeH="0" baseline="0" noProof="0">
              <a:solidFill>
                <a:srgbClr val="0000FF"/>
              </a:solidFill>
              <a:latin typeface="Times New Roman" panose="02020603050405020304" pitchFamily="18" charset="0"/>
              <a:ea typeface="+mn-ea"/>
              <a:cs typeface="Times New Roman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导体和绝缘体都有电阻，导体的电阻小，绝缘体的电阻大，半导体的电阻介于导体和绝缘体之间。</a:t>
            </a:r>
            <a:endParaRPr kumimoji="0" lang="en-US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itchFamily="18" charset="0"/>
            </a:endParaRPr>
          </a:p>
          <a:p>
            <a:pPr marL="357505" marR="0" indent="-357505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少数导体当温度降到足够低时，电阻变为零，这种导体被称作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超导体</a:t>
            </a: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6910696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charRg st="15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>
                                            <p:txEl>
                                              <p:charRg st="15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charRg st="68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9">
                                            <p:txEl>
                                              <p:charRg st="68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组合 1"/>
          <p:cNvGrpSpPr/>
          <p:nvPr/>
        </p:nvGrpSpPr>
        <p:grpSpPr>
          <a:xfrm>
            <a:off x="161927" y="180975"/>
            <a:ext cx="5516563" cy="522923"/>
            <a:chOff x="255" y="285"/>
            <a:chExt cx="8687" cy="823"/>
          </a:xfrm>
        </p:grpSpPr>
        <p:sp>
          <p:nvSpPr>
            <p:cNvPr id="20" name="Shape 108"/>
            <p:cNvSpPr/>
            <p:nvPr/>
          </p:nvSpPr>
          <p:spPr>
            <a:xfrm>
              <a:off x="412" y="302"/>
              <a:ext cx="957" cy="80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>
              <a:defPPr/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1" name="Shape 112"/>
            <p:cNvSpPr/>
            <p:nvPr/>
          </p:nvSpPr>
          <p:spPr>
            <a:xfrm>
              <a:off x="255" y="285"/>
              <a:ext cx="1275" cy="82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defPPr/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1</a:t>
              </a: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itchFamily="2" charset="-122"/>
                <a:sym typeface="微软雅黑"/>
              </a:endParaRPr>
            </a:p>
          </p:txBody>
        </p:sp>
        <p:sp>
          <p:nvSpPr>
            <p:cNvPr id="22" name="文本框 1"/>
            <p:cNvSpPr txBox="1"/>
            <p:nvPr/>
          </p:nvSpPr>
          <p:spPr>
            <a:xfrm>
              <a:off x="1795" y="367"/>
              <a:ext cx="1761" cy="63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>
              <a:defPPr/>
            </a:lstStyle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情景导入</a:t>
              </a: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Arial"/>
                <a:sym typeface="Arial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590" y="1010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pic>
        <p:nvPicPr>
          <p:cNvPr id="32" name="Picture 4" descr="金属圆柱体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265" y="2697164"/>
            <a:ext cx="3057525" cy="2293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Rectangle 16"/>
          <p:cNvSpPr/>
          <p:nvPr/>
        </p:nvSpPr>
        <p:spPr>
          <a:xfrm>
            <a:off x="260987" y="795655"/>
            <a:ext cx="8603615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生活中导线大多是用铜做的，特别重要的电器设备的导线还要用昂贵的银来做。铁也是导体，既多又便宜，想想看，为什么不用铁来做导线呢？</a:t>
            </a:r>
          </a:p>
        </p:txBody>
      </p:sp>
      <p:pic>
        <p:nvPicPr>
          <p:cNvPr id="34" name="Picture 6" descr="a8afa7f9c15fee945348bfb3e475d5e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4277" y="2841626"/>
            <a:ext cx="2828925" cy="1952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Picture 7" descr="导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352" y="3128964"/>
            <a:ext cx="2201863" cy="1531937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9832926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2"/>
          <p:cNvSpPr txBox="1"/>
          <p:nvPr/>
        </p:nvSpPr>
        <p:spPr>
          <a:xfrm>
            <a:off x="450850" y="1358900"/>
            <a:ext cx="622300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eaLnBrk="0" hangingPunct="0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电阻阻值不同</a:t>
            </a:r>
            <a:endParaRPr lang="zh-CN" altLang="en-US" sz="2400" b="1">
              <a:latin typeface="微软雅黑"/>
              <a:ea typeface="微软雅黑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933450" y="864870"/>
            <a:ext cx="825500" cy="3322320"/>
          </a:xfrm>
          <a:prstGeom prst="leftBrace">
            <a:avLst/>
          </a:prstGeom>
          <a:ln w="57150"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lstStyle>
            <a:defPPr/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3" name="文本框 6"/>
          <p:cNvSpPr txBox="1"/>
          <p:nvPr/>
        </p:nvSpPr>
        <p:spPr>
          <a:xfrm>
            <a:off x="1885950" y="635001"/>
            <a:ext cx="14478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eaLnBrk="0" hangingPunct="0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导体：</a:t>
            </a:r>
          </a:p>
        </p:txBody>
      </p:sp>
      <p:sp>
        <p:nvSpPr>
          <p:cNvPr id="30724" name="文本框 7"/>
          <p:cNvSpPr txBox="1"/>
          <p:nvPr/>
        </p:nvSpPr>
        <p:spPr>
          <a:xfrm>
            <a:off x="1885950" y="2295526"/>
            <a:ext cx="19050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eaLnBrk="0" hangingPunct="0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半导体：</a:t>
            </a:r>
          </a:p>
        </p:txBody>
      </p:sp>
      <p:sp>
        <p:nvSpPr>
          <p:cNvPr id="30725" name="文本框 8"/>
          <p:cNvSpPr txBox="1"/>
          <p:nvPr/>
        </p:nvSpPr>
        <p:spPr>
          <a:xfrm>
            <a:off x="1885950" y="3940176"/>
            <a:ext cx="20574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eaLnBrk="0" hangingPunct="0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绝缘体：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105152" y="635001"/>
            <a:ext cx="58159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金属、石墨、人体、大地、酸碱盐水溶液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105150" y="2295209"/>
            <a:ext cx="5080000" cy="83099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/>
          </a:lstStyle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二极管 三极管 光敏电阻 压敏电阻 热敏电阻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105152" y="3940176"/>
            <a:ext cx="5803265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塑料、玻璃、橡胶、陶瓷、干木头、油、空气、纯净水</a:t>
            </a:r>
          </a:p>
        </p:txBody>
      </p:sp>
    </p:spTree>
    <p:extLst>
      <p:ext uri="{BB962C8B-B14F-4D97-AF65-F5344CB8AC3E}">
        <p14:creationId xmlns:p14="http://schemas.microsoft.com/office/powerpoint/2010/main" val="6269350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3"/>
          <p:cNvSpPr txBox="1"/>
          <p:nvPr/>
        </p:nvSpPr>
        <p:spPr>
          <a:xfrm>
            <a:off x="228600" y="266701"/>
            <a:ext cx="52070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eaLnBrk="0" hangingPunct="0"/>
            <a:r>
              <a:rPr lang="zh-CN" altLang="en-US" sz="2400" b="1">
                <a:latin typeface="+mj-ea"/>
                <a:ea typeface="+mj-ea"/>
              </a:rPr>
              <a:t>电阻在生活中的应用与防止</a:t>
            </a:r>
          </a:p>
        </p:txBody>
      </p:sp>
      <p:pic>
        <p:nvPicPr>
          <p:cNvPr id="3379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066" y="963296"/>
            <a:ext cx="2842895" cy="3921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5405" y="918845"/>
            <a:ext cx="5844540" cy="3945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6500" y="920116"/>
            <a:ext cx="5965190" cy="3965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5065" y="918845"/>
            <a:ext cx="5566410" cy="3945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5067" y="920116"/>
            <a:ext cx="6014085" cy="396557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6138996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1" name="组合 1"/>
          <p:cNvGrpSpPr/>
          <p:nvPr/>
        </p:nvGrpSpPr>
        <p:grpSpPr>
          <a:xfrm>
            <a:off x="146050" y="258128"/>
            <a:ext cx="5341938" cy="552450"/>
            <a:chOff x="230" y="407"/>
            <a:chExt cx="8412" cy="870"/>
          </a:xfrm>
        </p:grpSpPr>
        <p:sp>
          <p:nvSpPr>
            <p:cNvPr id="101" name="Shape 108"/>
            <p:cNvSpPr/>
            <p:nvPr/>
          </p:nvSpPr>
          <p:spPr>
            <a:xfrm>
              <a:off x="255" y="4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>
              <a:defPPr/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440"/>
              <a:ext cx="982" cy="72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defPPr/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3</a:t>
              </a: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itchFamily="2" charset="-122"/>
                <a:sym typeface="微软雅黑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482"/>
              <a:ext cx="1761" cy="63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>
              <a:defPPr/>
            </a:lstStyle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课堂小结</a:t>
              </a:r>
              <a:endPara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Arial"/>
                <a:sym typeface="Arial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1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22" name="TextBox 21"/>
          <p:cNvSpPr txBox="1"/>
          <p:nvPr/>
        </p:nvSpPr>
        <p:spPr>
          <a:xfrm>
            <a:off x="3535363" y="2500949"/>
            <a:ext cx="865188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>
            <a:defPPr/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电阻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371852" y="3936049"/>
            <a:ext cx="1223963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/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半导体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694365" y="3947161"/>
            <a:ext cx="1152525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defPPr/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超导体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372102" y="2500949"/>
            <a:ext cx="1762125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/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影响因素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684338" y="3936049"/>
            <a:ext cx="8636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defPPr/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单位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684338" y="2500949"/>
            <a:ext cx="8636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/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含义</a:t>
            </a:r>
          </a:p>
        </p:txBody>
      </p:sp>
      <p:cxnSp>
        <p:nvCxnSpPr>
          <p:cNvPr id="33" name="直接箭头连接符 32"/>
          <p:cNvCxnSpPr>
            <a:stCxn id="22" idx="3"/>
            <a:endCxn id="25" idx="1"/>
          </p:cNvCxnSpPr>
          <p:nvPr/>
        </p:nvCxnSpPr>
        <p:spPr>
          <a:xfrm>
            <a:off x="4400551" y="2731782"/>
            <a:ext cx="971551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>
            <a:stCxn id="22" idx="1"/>
            <a:endCxn id="32" idx="3"/>
          </p:cNvCxnSpPr>
          <p:nvPr/>
        </p:nvCxnSpPr>
        <p:spPr>
          <a:xfrm flipH="1">
            <a:off x="2547938" y="2731782"/>
            <a:ext cx="987425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>
            <a:stCxn id="22" idx="2"/>
            <a:endCxn id="23" idx="0"/>
          </p:cNvCxnSpPr>
          <p:nvPr/>
        </p:nvCxnSpPr>
        <p:spPr>
          <a:xfrm>
            <a:off x="3967957" y="2962614"/>
            <a:ext cx="15877" cy="97343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>
            <a:stCxn id="32" idx="2"/>
            <a:endCxn id="31" idx="0"/>
          </p:cNvCxnSpPr>
          <p:nvPr/>
        </p:nvCxnSpPr>
        <p:spPr>
          <a:xfrm>
            <a:off x="2116138" y="2962614"/>
            <a:ext cx="0" cy="97343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>
            <a:stCxn id="23" idx="3"/>
            <a:endCxn id="24" idx="1"/>
          </p:cNvCxnSpPr>
          <p:nvPr/>
        </p:nvCxnSpPr>
        <p:spPr>
          <a:xfrm>
            <a:off x="4595815" y="4166882"/>
            <a:ext cx="1098550" cy="111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" name="直接箭头连接符 1"/>
          <p:cNvCxnSpPr/>
          <p:nvPr/>
        </p:nvCxnSpPr>
        <p:spPr>
          <a:xfrm flipV="1">
            <a:off x="3983673" y="1528446"/>
            <a:ext cx="15240" cy="97282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" name="TextBox 22"/>
          <p:cNvSpPr txBox="1"/>
          <p:nvPr/>
        </p:nvSpPr>
        <p:spPr>
          <a:xfrm>
            <a:off x="3379472" y="1065849"/>
            <a:ext cx="1223963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/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导体</a:t>
            </a:r>
          </a:p>
        </p:txBody>
      </p:sp>
      <p:cxnSp>
        <p:nvCxnSpPr>
          <p:cNvPr id="4" name="直接箭头连接符 3"/>
          <p:cNvCxnSpPr/>
          <p:nvPr/>
        </p:nvCxnSpPr>
        <p:spPr>
          <a:xfrm>
            <a:off x="4660267" y="1296353"/>
            <a:ext cx="970915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TextBox 22"/>
          <p:cNvSpPr txBox="1"/>
          <p:nvPr/>
        </p:nvSpPr>
        <p:spPr>
          <a:xfrm>
            <a:off x="5694682" y="1063944"/>
            <a:ext cx="1223963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/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绝缘体</a:t>
            </a:r>
          </a:p>
        </p:txBody>
      </p:sp>
    </p:spTree>
    <p:extLst>
      <p:ext uri="{BB962C8B-B14F-4D97-AF65-F5344CB8AC3E}">
        <p14:creationId xmlns:p14="http://schemas.microsoft.com/office/powerpoint/2010/main" val="385028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31" grpId="0" animBg="1"/>
      <p:bldP spid="32" grpId="0" animBg="1"/>
      <p:bldP spid="3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1" name="组合 1"/>
          <p:cNvGrpSpPr/>
          <p:nvPr/>
        </p:nvGrpSpPr>
        <p:grpSpPr>
          <a:xfrm>
            <a:off x="146050" y="258128"/>
            <a:ext cx="5341938" cy="552450"/>
            <a:chOff x="230" y="407"/>
            <a:chExt cx="8412" cy="870"/>
          </a:xfrm>
        </p:grpSpPr>
        <p:sp>
          <p:nvSpPr>
            <p:cNvPr id="101" name="Shape 108"/>
            <p:cNvSpPr/>
            <p:nvPr/>
          </p:nvSpPr>
          <p:spPr>
            <a:xfrm>
              <a:off x="255" y="4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>
              <a:defPPr/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440"/>
              <a:ext cx="982" cy="72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defPPr/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4</a:t>
              </a: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482"/>
              <a:ext cx="1761" cy="63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>
              <a:defPPr/>
            </a:lstStyle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课堂训练</a:t>
              </a:r>
              <a:endPara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1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4" name="矩形 3"/>
          <p:cNvSpPr/>
          <p:nvPr/>
        </p:nvSpPr>
        <p:spPr>
          <a:xfrm>
            <a:off x="295275" y="1049021"/>
            <a:ext cx="8159750" cy="235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/>
          </a:lstStyle>
          <a:p>
            <a:pPr marL="0" marR="0" lvl="0" algn="l" defTabSz="914400" rtl="0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甲、乙、丙三根用相同材料制成的均匀合金丝，甲、乙的粗细相同，但甲较长；乙、丙的长度相同，但丙较粗，则这三根电阻丝的电阻值最大的是</a:t>
            </a:r>
            <a:r>
              <a:rPr kumimoji="0" sz="2400" b="1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，最小的是</a:t>
            </a:r>
            <a:r>
              <a:rPr kumimoji="0" sz="2400" b="1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kumimoji="0" lang="zh-CN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kumimoji="0" sz="2400" b="1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</a:p>
        </p:txBody>
      </p:sp>
      <p:sp>
        <p:nvSpPr>
          <p:cNvPr id="5" name="矩形 4"/>
          <p:cNvSpPr/>
          <p:nvPr/>
        </p:nvSpPr>
        <p:spPr>
          <a:xfrm>
            <a:off x="4561207" y="1940879"/>
            <a:ext cx="1514475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甲</a:t>
            </a:r>
          </a:p>
        </p:txBody>
      </p:sp>
      <p:sp>
        <p:nvSpPr>
          <p:cNvPr id="6" name="矩形 5"/>
          <p:cNvSpPr/>
          <p:nvPr/>
        </p:nvSpPr>
        <p:spPr>
          <a:xfrm>
            <a:off x="7155817" y="1940879"/>
            <a:ext cx="1514475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丙</a:t>
            </a:r>
          </a:p>
        </p:txBody>
      </p:sp>
    </p:spTree>
    <p:extLst>
      <p:ext uri="{BB962C8B-B14F-4D97-AF65-F5344CB8AC3E}">
        <p14:creationId xmlns:p14="http://schemas.microsoft.com/office/powerpoint/2010/main" val="4071575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5275" y="111126"/>
            <a:ext cx="8159750" cy="235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/>
          </a:lstStyle>
          <a:p>
            <a:pPr marL="0" marR="0" lvl="0" algn="l" defTabSz="914400" rtl="0"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</a:t>
            </a:r>
            <a:r>
              <a:rPr kumimoji="0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如图所示，AB和BC是由同种材料制成的长度相同、横截面积不同的两段导体，将它们串联后连入电路中，这两段导体</a:t>
            </a:r>
            <a:r>
              <a:rPr kumimoji="0" lang="zh-CN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的电阻</a:t>
            </a:r>
            <a:r>
              <a:rPr kumimoji="0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及通过它们的电流的大小关系正确的是</a:t>
            </a:r>
            <a:r>
              <a:rPr kumimoji="0" lang="zh-CN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       ） </a:t>
            </a:r>
            <a:endParaRPr kumimoji="0" sz="2400" b="1" i="0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itchFamily="18" charset="0"/>
              <a:sym typeface="+mn-ea"/>
            </a:endParaRPr>
          </a:p>
          <a:p>
            <a:pPr marL="0" marR="0" lvl="0" algn="l" defTabSz="914400" rtl="0"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A．</a:t>
            </a:r>
            <a:r>
              <a:rPr kumimoji="0" lang="en-US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kumimoji="0" sz="2400" b="1" i="0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</a:t>
            </a:r>
            <a:r>
              <a:rPr kumimoji="0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＞</a:t>
            </a:r>
            <a:r>
              <a:rPr kumimoji="0" lang="en-US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kumimoji="0" sz="2400" b="1" i="0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BC</a:t>
            </a:r>
            <a:r>
              <a:rPr kumimoji="0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I</a:t>
            </a:r>
            <a:r>
              <a:rPr kumimoji="0" sz="2400" b="1" i="0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</a:t>
            </a:r>
            <a:r>
              <a:rPr kumimoji="0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＝I</a:t>
            </a:r>
            <a:r>
              <a:rPr kumimoji="0" sz="2400" b="1" i="0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BC</a:t>
            </a:r>
            <a:r>
              <a:rPr kumimoji="0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</a:p>
          <a:p>
            <a:pPr marL="0" marR="0" lvl="0" algn="l" defTabSz="914400" rtl="0"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B．</a:t>
            </a:r>
            <a:r>
              <a:rPr kumimoji="0" lang="en-US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kumimoji="0" sz="2400" b="1" i="0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</a:t>
            </a:r>
            <a:r>
              <a:rPr kumimoji="0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＜</a:t>
            </a:r>
            <a:r>
              <a:rPr kumimoji="0" lang="en-US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kumimoji="0" sz="2400" b="1" i="0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BC</a:t>
            </a:r>
            <a:r>
              <a:rPr kumimoji="0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I</a:t>
            </a:r>
            <a:r>
              <a:rPr kumimoji="0" sz="2400" b="1" i="0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</a:t>
            </a:r>
            <a:r>
              <a:rPr kumimoji="0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＝I</a:t>
            </a:r>
            <a:r>
              <a:rPr kumimoji="0" sz="2400" b="1" i="0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BC</a:t>
            </a:r>
            <a:endParaRPr kumimoji="0" sz="2400" b="1" i="0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0" algn="l" defTabSz="914400" rtl="0"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C．</a:t>
            </a:r>
            <a:r>
              <a:rPr kumimoji="0" lang="en-US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kumimoji="0" sz="2400" b="1" i="0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</a:t>
            </a:r>
            <a:r>
              <a:rPr kumimoji="0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＞</a:t>
            </a:r>
            <a:r>
              <a:rPr kumimoji="0" lang="en-US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kumimoji="0" sz="2400" b="1" i="0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BC</a:t>
            </a:r>
            <a:r>
              <a:rPr kumimoji="0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I</a:t>
            </a:r>
            <a:r>
              <a:rPr kumimoji="0" sz="2400" b="1" i="0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</a:t>
            </a:r>
            <a:r>
              <a:rPr kumimoji="0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＜I</a:t>
            </a:r>
            <a:r>
              <a:rPr kumimoji="0" sz="2400" b="1" i="0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BC</a:t>
            </a:r>
            <a:r>
              <a:rPr kumimoji="0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</a:p>
          <a:p>
            <a:pPr marL="0" marR="0" lvl="0" algn="l" defTabSz="914400" rtl="0"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D．</a:t>
            </a:r>
            <a:r>
              <a:rPr kumimoji="0" lang="en-US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kumimoji="0" sz="2400" b="1" i="0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</a:t>
            </a:r>
            <a:r>
              <a:rPr kumimoji="0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＝</a:t>
            </a:r>
            <a:r>
              <a:rPr kumimoji="0" lang="en-US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kumimoji="0" sz="2400" b="1" i="0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BC</a:t>
            </a:r>
            <a:r>
              <a:rPr kumimoji="0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I</a:t>
            </a:r>
            <a:r>
              <a:rPr kumimoji="0" sz="2400" b="1" i="0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</a:t>
            </a:r>
            <a:r>
              <a:rPr kumimoji="0" sz="2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＜I</a:t>
            </a:r>
            <a:r>
              <a:rPr kumimoji="0" sz="2400" b="1" i="0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BC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3277" y="2123441"/>
            <a:ext cx="3001645" cy="1171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00267" y="1362394"/>
            <a:ext cx="1514475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64495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2125" y="387351"/>
            <a:ext cx="8159750" cy="235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/>
          </a:lstStyle>
          <a:p>
            <a:pPr marL="0" marR="0" lvl="0" algn="l" defTabSz="914400" rtl="0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在“探究影响导体电阻大小的因素”实验中，分别对导体电阻跟它的长度、横截面积、材料有关的猜想进行了实验检验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某实验小组准备实验时对每一个猜想都用三个实验数据进行对比，下表中给出了可供选择的几种导体，分别用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altLang="zh-CN"/>
              <a:t>~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G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七个字母代表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请你按该组的要求选用。</a:t>
            </a:r>
          </a:p>
        </p:txBody>
      </p:sp>
    </p:spTree>
    <p:extLst>
      <p:ext uri="{BB962C8B-B14F-4D97-AF65-F5344CB8AC3E}">
        <p14:creationId xmlns:p14="http://schemas.microsoft.com/office/powerpoint/2010/main" val="15668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838" y="581026"/>
            <a:ext cx="7853362" cy="395287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12743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5100" y="304165"/>
            <a:ext cx="8873490" cy="3970318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marL="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）为检验“导体电阻跟长度有关”的猜想应选用哪三种导体？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）为检验“导体电阻跟横截面积有关”的猜想，应选用哪三种导体？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）为检验“导体电阻跟材料有关”的猜想，应选用哪三种导体？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说出你做出选择的理由。</a:t>
            </a:r>
          </a:p>
          <a:p>
            <a:pPr marL="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答案：（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BDE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ABC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CFG</a:t>
            </a:r>
          </a:p>
        </p:txBody>
      </p:sp>
      <p:pic>
        <p:nvPicPr>
          <p:cNvPr id="4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972800" y="11023600"/>
            <a:ext cx="279400" cy="3048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828036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14"/>
          <p:cNvSpPr txBox="1"/>
          <p:nvPr/>
        </p:nvSpPr>
        <p:spPr>
          <a:xfrm>
            <a:off x="9483726" y="-14287"/>
            <a:ext cx="18473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12290" name="组合 1"/>
          <p:cNvGrpSpPr/>
          <p:nvPr/>
        </p:nvGrpSpPr>
        <p:grpSpPr>
          <a:xfrm>
            <a:off x="146050" y="309563"/>
            <a:ext cx="5341938" cy="552450"/>
            <a:chOff x="230" y="307"/>
            <a:chExt cx="8412" cy="870"/>
          </a:xfrm>
        </p:grpSpPr>
        <p:sp>
          <p:nvSpPr>
            <p:cNvPr id="101" name="Shape 108"/>
            <p:cNvSpPr/>
            <p:nvPr/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>
              <a:defPPr/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340"/>
              <a:ext cx="982" cy="72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defPPr/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2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itchFamily="2" charset="-122"/>
                <a:sym typeface="微软雅黑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382"/>
              <a:ext cx="3629" cy="727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>
              <a:defPPr/>
            </a:lstStyle>
            <a:p>
              <a:pPr marL="0" marR="0" lvl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知识点一   电 阻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Arial"/>
                <a:sym typeface="Arial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18" name="矩形 68"/>
          <p:cNvSpPr>
            <a:spLocks noChangeArrowheads="1"/>
          </p:cNvSpPr>
          <p:nvPr/>
        </p:nvSpPr>
        <p:spPr bwMode="auto">
          <a:xfrm>
            <a:off x="146050" y="1187451"/>
            <a:ext cx="895223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  <a:sym typeface="+mn-ea"/>
              </a:rPr>
              <a:t>演示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  <a:sym typeface="+mn-ea"/>
              </a:rPr>
              <a:t> 把长短、粗细相同的锰铜丝和镍铬合金丝分别接入电路，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  <a:sym typeface="+mn-ea"/>
              </a:rPr>
              <a:t>      闭合开关，观察电路中小灯泡的亮度。</a:t>
            </a:r>
          </a:p>
        </p:txBody>
      </p:sp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625475" y="4376739"/>
            <a:ext cx="7893050" cy="461665"/>
          </a:xfrm>
          <a:prstGeom prst="rect">
            <a:avLst/>
          </a:prstGeom>
          <a:solidFill>
            <a:srgbClr val="FFCC99"/>
          </a:solidFill>
          <a:ln w="19050">
            <a:solidFill>
              <a:schemeClr val="accent1"/>
            </a:solidFill>
            <a:miter lim="800000"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lstStyle>
            <a:defPPr/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  <a:sym typeface="+mn-ea"/>
              </a:rPr>
              <a:t>　　接不同的导体，小灯泡的亮度发生了变化。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28752" y="2190751"/>
            <a:ext cx="6602095" cy="2037080"/>
            <a:chOff x="90" y="2330"/>
            <a:chExt cx="14157" cy="4368"/>
          </a:xfrm>
        </p:grpSpPr>
        <p:pic>
          <p:nvPicPr>
            <p:cNvPr id="5126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" y="2330"/>
              <a:ext cx="6855" cy="43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7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25" y="2330"/>
              <a:ext cx="7223" cy="436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5339242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1309689" y="506414"/>
            <a:ext cx="70913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  <a:sym typeface="+mn-ea"/>
              </a:rPr>
              <a:t>在上述实验中，接入电流表，观察电流表的示数变化，并继续观察小灯泡的亮度。</a:t>
            </a:r>
          </a:p>
        </p:txBody>
      </p:sp>
      <p:grpSp>
        <p:nvGrpSpPr>
          <p:cNvPr id="3" name="Group 5"/>
          <p:cNvGrpSpPr/>
          <p:nvPr/>
        </p:nvGrpSpPr>
        <p:grpSpPr>
          <a:xfrm>
            <a:off x="2909888" y="1384301"/>
            <a:ext cx="2813050" cy="1844675"/>
            <a:chOff x="0" y="0"/>
            <a:chExt cx="1927" cy="1332"/>
          </a:xfrm>
        </p:grpSpPr>
        <p:sp>
          <p:nvSpPr>
            <p:cNvPr id="6147" name="Rectangle 102"/>
            <p:cNvSpPr/>
            <p:nvPr/>
          </p:nvSpPr>
          <p:spPr>
            <a:xfrm>
              <a:off x="0" y="312"/>
              <a:ext cx="1769" cy="850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defPPr/>
            </a:lstStyle>
            <a:p>
              <a:endParaRPr lang="zh-CN" altLang="en-US" sz="1400">
                <a:latin typeface="宋体" panose="02010600030101010101" pitchFamily="2" charset="-122"/>
              </a:endParaRPr>
            </a:p>
          </p:txBody>
        </p:sp>
        <p:sp>
          <p:nvSpPr>
            <p:cNvPr id="6148" name="Rectangle 30"/>
            <p:cNvSpPr/>
            <p:nvPr/>
          </p:nvSpPr>
          <p:spPr>
            <a:xfrm>
              <a:off x="351" y="199"/>
              <a:ext cx="590" cy="22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lstStyle>
              <a:defPPr/>
            </a:lstStyle>
            <a:p>
              <a:endParaRPr lang="zh-CN" altLang="en-US" sz="1400">
                <a:latin typeface="宋体" panose="02010600030101010101" pitchFamily="2" charset="-122"/>
              </a:endParaRPr>
            </a:p>
          </p:txBody>
        </p:sp>
        <p:sp>
          <p:nvSpPr>
            <p:cNvPr id="6149" name="AutoShape 187"/>
            <p:cNvSpPr/>
            <p:nvPr/>
          </p:nvSpPr>
          <p:spPr>
            <a:xfrm>
              <a:off x="1616" y="624"/>
              <a:ext cx="311" cy="311"/>
            </a:xfrm>
            <a:prstGeom prst="flowChartSummingJunction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>
              <a:defPPr/>
            </a:lstStyle>
            <a:p>
              <a:endParaRPr lang="zh-CN" altLang="en-US" sz="1400">
                <a:latin typeface="宋体" panose="02010600030101010101" pitchFamily="2" charset="-122"/>
              </a:endParaRPr>
            </a:p>
          </p:txBody>
        </p:sp>
        <p:sp>
          <p:nvSpPr>
            <p:cNvPr id="6150" name="Oval 123"/>
            <p:cNvSpPr/>
            <p:nvPr/>
          </p:nvSpPr>
          <p:spPr>
            <a:xfrm rot="5400000" flipV="1">
              <a:off x="320" y="263"/>
              <a:ext cx="71" cy="72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eaVert" wrap="none" anchor="ctr"/>
            <a:lstStyle>
              <a:defPPr/>
            </a:lstStyle>
            <a:p>
              <a:endParaRPr lang="zh-CN" altLang="en-US" sz="1400">
                <a:latin typeface="宋体" panose="02010600030101010101" pitchFamily="2" charset="-122"/>
              </a:endParaRPr>
            </a:p>
          </p:txBody>
        </p:sp>
        <p:sp>
          <p:nvSpPr>
            <p:cNvPr id="6151" name="Oval 123"/>
            <p:cNvSpPr/>
            <p:nvPr/>
          </p:nvSpPr>
          <p:spPr>
            <a:xfrm rot="5400000" flipV="1">
              <a:off x="927" y="275"/>
              <a:ext cx="71" cy="72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eaVert" wrap="none" anchor="ctr"/>
            <a:lstStyle>
              <a:defPPr/>
            </a:lstStyle>
            <a:p>
              <a:endParaRPr lang="zh-CN" altLang="en-US" sz="1400">
                <a:latin typeface="宋体" panose="02010600030101010101" pitchFamily="2" charset="-122"/>
              </a:endParaRPr>
            </a:p>
          </p:txBody>
        </p:sp>
        <p:sp>
          <p:nvSpPr>
            <p:cNvPr id="6152" name="Text Box 126"/>
            <p:cNvSpPr txBox="1"/>
            <p:nvPr/>
          </p:nvSpPr>
          <p:spPr>
            <a:xfrm>
              <a:off x="206" y="0"/>
              <a:ext cx="364" cy="26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lstStyle>
              <a:defPPr/>
            </a:lstStyle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latin typeface="宋体" panose="02010600030101010101" pitchFamily="2" charset="-122"/>
                </a:rPr>
                <a:t>A</a:t>
              </a:r>
            </a:p>
          </p:txBody>
        </p:sp>
        <p:sp>
          <p:nvSpPr>
            <p:cNvPr id="6153" name="Text Box 126"/>
            <p:cNvSpPr txBox="1"/>
            <p:nvPr/>
          </p:nvSpPr>
          <p:spPr>
            <a:xfrm>
              <a:off x="796" y="0"/>
              <a:ext cx="364" cy="26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lstStyle>
              <a:defPPr/>
            </a:lstStyle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latin typeface="宋体" panose="02010600030101010101" pitchFamily="2" charset="-122"/>
                </a:rPr>
                <a:t>B</a:t>
              </a:r>
            </a:p>
          </p:txBody>
        </p:sp>
        <p:grpSp>
          <p:nvGrpSpPr>
            <p:cNvPr id="6154" name="Group 13"/>
            <p:cNvGrpSpPr/>
            <p:nvPr/>
          </p:nvGrpSpPr>
          <p:grpSpPr>
            <a:xfrm>
              <a:off x="284" y="1049"/>
              <a:ext cx="318" cy="181"/>
              <a:chOff x="0" y="0"/>
              <a:chExt cx="256" cy="142"/>
            </a:xfrm>
          </p:grpSpPr>
          <p:sp>
            <p:nvSpPr>
              <p:cNvPr id="6155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>
                <a:defPPr/>
              </a:lstStyle>
              <a:p>
                <a:endParaRPr lang="zh-CN" altLang="en-US" sz="1400">
                  <a:latin typeface="宋体" panose="02010600030101010101" pitchFamily="2" charset="-122"/>
                </a:endParaRPr>
              </a:p>
            </p:txBody>
          </p:sp>
          <p:sp>
            <p:nvSpPr>
              <p:cNvPr id="6156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/>
              </a:p>
            </p:txBody>
          </p:sp>
          <p:sp>
            <p:nvSpPr>
              <p:cNvPr id="6157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defPPr/>
              </a:lstStyle>
              <a:p>
                <a:endParaRPr lang="zh-CN" altLang="en-US" sz="1400"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6158" name="Group 17"/>
            <p:cNvGrpSpPr/>
            <p:nvPr/>
          </p:nvGrpSpPr>
          <p:grpSpPr>
            <a:xfrm>
              <a:off x="1134" y="992"/>
              <a:ext cx="85" cy="340"/>
              <a:chOff x="0" y="0"/>
              <a:chExt cx="85" cy="340"/>
            </a:xfrm>
          </p:grpSpPr>
          <p:sp>
            <p:nvSpPr>
              <p:cNvPr id="6159" name="Rectangle 19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>
                <a:defPPr/>
              </a:lstStyle>
              <a:p>
                <a:endParaRPr lang="zh-CN" altLang="en-US" sz="1400">
                  <a:latin typeface="宋体" panose="02010600030101010101" pitchFamily="2" charset="-122"/>
                </a:endParaRPr>
              </a:p>
            </p:txBody>
          </p:sp>
          <p:sp>
            <p:nvSpPr>
              <p:cNvPr id="6160" name="Line 20"/>
              <p:cNvSpPr/>
              <p:nvPr/>
            </p:nvSpPr>
            <p:spPr>
              <a:xfrm flipH="1"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/>
              </a:p>
            </p:txBody>
          </p:sp>
          <p:sp>
            <p:nvSpPr>
              <p:cNvPr id="6161" name="Line 21"/>
              <p:cNvSpPr/>
              <p:nvPr/>
            </p:nvSpPr>
            <p:spPr>
              <a:xfrm flipH="1"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/>
              </a:p>
            </p:txBody>
          </p:sp>
        </p:grpSp>
        <p:grpSp>
          <p:nvGrpSpPr>
            <p:cNvPr id="6162" name="Group 21"/>
            <p:cNvGrpSpPr/>
            <p:nvPr/>
          </p:nvGrpSpPr>
          <p:grpSpPr>
            <a:xfrm>
              <a:off x="1276" y="114"/>
              <a:ext cx="341" cy="368"/>
              <a:chOff x="0" y="0"/>
              <a:chExt cx="341" cy="368"/>
            </a:xfrm>
          </p:grpSpPr>
          <p:sp>
            <p:nvSpPr>
              <p:cNvPr id="6163" name="Oval 61"/>
              <p:cNvSpPr/>
              <p:nvPr/>
            </p:nvSpPr>
            <p:spPr>
              <a:xfrm>
                <a:off x="0" y="28"/>
                <a:ext cx="341" cy="340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defPPr/>
              </a:lstStyle>
              <a:p>
                <a:endParaRPr lang="zh-CN" altLang="en-US" sz="1400">
                  <a:latin typeface="宋体" panose="02010600030101010101" pitchFamily="2" charset="-122"/>
                </a:endParaRPr>
              </a:p>
            </p:txBody>
          </p:sp>
          <p:sp>
            <p:nvSpPr>
              <p:cNvPr id="6164" name="Text Box 62"/>
              <p:cNvSpPr txBox="1"/>
              <p:nvPr/>
            </p:nvSpPr>
            <p:spPr>
              <a:xfrm>
                <a:off x="28" y="0"/>
                <a:ext cx="312" cy="3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>
                <a:defPPr/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2400" b="1">
                    <a:latin typeface="宋体" panose="02010600030101010101" pitchFamily="2" charset="-122"/>
                  </a:rPr>
                  <a:t>A</a:t>
                </a:r>
              </a:p>
            </p:txBody>
          </p:sp>
        </p:grpSp>
      </p:grp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454025" y="1495426"/>
            <a:ext cx="1570038" cy="461665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/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  <a:sym typeface="+mn-ea"/>
              </a:rPr>
              <a:t>实验电路</a:t>
            </a:r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454025" y="3054351"/>
            <a:ext cx="1570038" cy="461665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/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  <a:sym typeface="+mn-ea"/>
              </a:rPr>
              <a:t>实验现象</a:t>
            </a:r>
          </a:p>
        </p:txBody>
      </p:sp>
      <p:sp>
        <p:nvSpPr>
          <p:cNvPr id="24" name="Text Box 29"/>
          <p:cNvSpPr txBox="1"/>
          <p:nvPr/>
        </p:nvSpPr>
        <p:spPr>
          <a:xfrm>
            <a:off x="404813" y="3729039"/>
            <a:ext cx="8475662" cy="830997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 anchor="t">
            <a:spAutoFit/>
          </a:bodyPr>
          <a:lstStyle>
            <a:defPPr/>
          </a:lstStyle>
          <a:p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把铜丝接入电路时，电流表的示数较大，小灯泡较明亮；</a:t>
            </a:r>
          </a:p>
          <a:p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把镍铬合金丝接入电路时，电流表的示数较小，小灯泡较暗。 　　</a:t>
            </a:r>
          </a:p>
        </p:txBody>
      </p:sp>
      <p:sp>
        <p:nvSpPr>
          <p:cNvPr id="25" name="Rectangle 30"/>
          <p:cNvSpPr>
            <a:spLocks noChangeArrowheads="1"/>
          </p:cNvSpPr>
          <p:nvPr/>
        </p:nvSpPr>
        <p:spPr bwMode="auto">
          <a:xfrm>
            <a:off x="404813" y="522288"/>
            <a:ext cx="1619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演示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469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 animBg="1"/>
      <p:bldP spid="23" grpId="0" animBg="1"/>
      <p:bldP spid="24" grpId="0" animBg="1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13"/>
          <p:cNvSpPr txBox="1"/>
          <p:nvPr/>
        </p:nvSpPr>
        <p:spPr>
          <a:xfrm>
            <a:off x="9483726" y="-276225"/>
            <a:ext cx="18473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endParaRPr lang="zh-CN" altLang="en-US" sz="2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矩形 4"/>
          <p:cNvSpPr/>
          <p:nvPr/>
        </p:nvSpPr>
        <p:spPr>
          <a:xfrm>
            <a:off x="431802" y="2509838"/>
            <a:ext cx="8143875" cy="230832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/>
          </a:lstStyle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导体虽然容易导电，但对电流也有一定的阻碍作用。</a:t>
            </a:r>
            <a:endParaRPr lang="en-US" altLang="zh-CN" sz="2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在相同的电压下，通过铜丝的电流比较大，表明铜丝对电流的阻碍作用比较小；</a:t>
            </a:r>
            <a:endParaRPr lang="en-US" altLang="zh-CN" sz="2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通过镍铬合金丝的电流比较小，表明镍铬合金丝对电流的阻碍作用比较大。</a:t>
            </a:r>
            <a:endParaRPr lang="en-US" altLang="zh-CN" sz="2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431800" y="1006476"/>
            <a:ext cx="8370888" cy="83099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>
            <a:defPPr/>
          </a:lstStyle>
          <a:p>
            <a:r>
              <a:rPr lang="zh-CN" altLang="en-US" sz="2400" b="1">
                <a:latin typeface="宋体" panose="02010600030101010101" pitchFamily="2" charset="-122"/>
              </a:rPr>
              <a:t>在相同的电压下，通过铜丝的电流比镍铬合金丝的大，为什么会有这种差别呢？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Rectangle 2"/>
          <p:cNvSpPr/>
          <p:nvPr/>
        </p:nvSpPr>
        <p:spPr>
          <a:xfrm>
            <a:off x="431800" y="1895476"/>
            <a:ext cx="1470025" cy="461665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>
            <a:defPPr/>
          </a:lstStyle>
          <a:p>
            <a:pPr algn="ctr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现象分析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2"/>
          <p:cNvSpPr/>
          <p:nvPr/>
        </p:nvSpPr>
        <p:spPr>
          <a:xfrm>
            <a:off x="431800" y="468313"/>
            <a:ext cx="1470025" cy="461665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>
            <a:defPPr/>
          </a:lstStyle>
          <a:p>
            <a:pPr algn="ctr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问　题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86416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4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0"/>
          <p:cNvSpPr/>
          <p:nvPr/>
        </p:nvSpPr>
        <p:spPr>
          <a:xfrm>
            <a:off x="485777" y="920751"/>
            <a:ext cx="8054975" cy="363791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/>
          </a:lstStyle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概念：在物理学中，用</a:t>
            </a: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电阻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来表示导体</a:t>
            </a: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对电流阻碍作用的大小。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符号：</a:t>
            </a:r>
            <a:r>
              <a:rPr lang="en-US" altLang="zh-CN" sz="2400" b="1" i="1">
                <a:solidFill>
                  <a:srgbClr val="CC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   </a:t>
            </a:r>
            <a:endParaRPr lang="en-US" altLang="zh-CN" sz="2400" b="1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单位：欧姆，简称欧，符号</a:t>
            </a:r>
            <a:r>
              <a:rPr lang="el-GR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Ω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</a:rPr>
              <a:t>4.</a:t>
            </a:r>
            <a:r>
              <a:rPr lang="zh-CN" altLang="en-US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电阻的单位还有：兆欧（</a:t>
            </a:r>
            <a:r>
              <a:rPr lang="en-US" altLang="zh-CN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MΩ</a:t>
            </a:r>
            <a:r>
              <a:rPr lang="zh-CN" altLang="en-US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 千欧（</a:t>
            </a:r>
            <a:r>
              <a:rPr lang="en-US" altLang="zh-CN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kΩ</a:t>
            </a:r>
            <a:r>
              <a:rPr lang="zh-CN" altLang="en-US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     </a:t>
            </a:r>
            <a:endParaRPr lang="en-US" altLang="zh-CN" sz="2400" b="1">
              <a:latin typeface="Times New Roman" panose="02020603050405020304" pitchFamily="18" charset="0"/>
              <a:ea typeface="+mn-ea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换算关系是：</a:t>
            </a:r>
            <a:endParaRPr lang="en-US" altLang="zh-CN" sz="2400">
              <a:latin typeface="Times New Roman" panose="02020603050405020304" pitchFamily="18" charset="0"/>
              <a:ea typeface="+mn-ea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kΩ = 1000 Ω= 10</a:t>
            </a:r>
            <a:r>
              <a:rPr lang="en-US" altLang="zh-CN" sz="2400" b="1" baseline="30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en-US" altLang="zh-CN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Ω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MΩ = 1000kΩ=10</a:t>
            </a:r>
            <a:r>
              <a:rPr lang="en-US" altLang="zh-CN" sz="2400" b="1" baseline="30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 </a:t>
            </a:r>
            <a:r>
              <a:rPr lang="en-US" altLang="zh-CN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Ω</a:t>
            </a:r>
            <a:endParaRPr lang="zh-CN" altLang="en-US" sz="2400" b="1">
              <a:latin typeface="Times New Roman" panose="02020603050405020304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95302" y="433388"/>
            <a:ext cx="115252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/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66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电阻</a:t>
            </a:r>
          </a:p>
        </p:txBody>
      </p:sp>
      <p:pic>
        <p:nvPicPr>
          <p:cNvPr id="819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1903413"/>
            <a:ext cx="1320800" cy="354012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3156992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6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10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40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40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40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/>
          <p:nvPr/>
        </p:nvSpPr>
        <p:spPr>
          <a:xfrm>
            <a:off x="252413" y="884238"/>
            <a:ext cx="6000750" cy="38401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defPPr/>
          </a:lstStyle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欧姆 （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1789-1854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）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0030101010101" pitchFamily="49" charset="-122"/>
              </a:rPr>
              <a:t>德国物理学家。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0030101010101" pitchFamily="49" charset="-122"/>
              </a:rPr>
              <a:t>1787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0030101010101" pitchFamily="49" charset="-122"/>
              </a:rPr>
              <a:t>年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0030101010101" pitchFamily="49" charset="-122"/>
              </a:rPr>
              <a:t>3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0030101010101" pitchFamily="49" charset="-122"/>
              </a:rPr>
              <a:t>月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0030101010101" pitchFamily="49" charset="-122"/>
              </a:rPr>
              <a:t>16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0030101010101" pitchFamily="49" charset="-122"/>
              </a:rPr>
              <a:t>日出生于德国埃尔兰根。欧姆是家里七个孩子中的长子，他的父亲是一位熟练的锁匠，爱好哲学和数学。欧姆从小就在父亲的教育下学习数学，这对欧姆以后的发展起了一定的作用。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0030101010101" pitchFamily="49" charset="-122"/>
              </a:rPr>
              <a:t>欧姆在物理学中的主要贡献是发现了欧姆定律。另外，欧姆还发现了电阻与导线的长度及横截面的关系。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0030101010101" pitchFamily="49" charset="-122"/>
              </a:rPr>
              <a:t>为纪念他，电阻的单位“欧姆”，以他的姓氏命名。</a:t>
            </a:r>
          </a:p>
        </p:txBody>
      </p:sp>
      <p:pic>
        <p:nvPicPr>
          <p:cNvPr id="4" name="Picture 4" descr="欧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6663" y="1057275"/>
            <a:ext cx="2298700" cy="310038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7437310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3" descr="未标题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1" y="957264"/>
            <a:ext cx="8964613" cy="3595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161926" y="400051"/>
            <a:ext cx="62198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defPPr/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电阻形成的原因及能量转化形式</a:t>
            </a:r>
          </a:p>
        </p:txBody>
      </p:sp>
    </p:spTree>
    <p:extLst>
      <p:ext uri="{BB962C8B-B14F-4D97-AF65-F5344CB8AC3E}">
        <p14:creationId xmlns:p14="http://schemas.microsoft.com/office/powerpoint/2010/main" val="3781969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2497</Words>
  <Application>Microsoft Office PowerPoint</Application>
  <PresentationFormat>全屏显示(16:9)</PresentationFormat>
  <Paragraphs>173</Paragraphs>
  <Slides>37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Office 主题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4</cp:revision>
  <dcterms:created xsi:type="dcterms:W3CDTF">2020-09-07T12:55:39Z</dcterms:created>
  <dcterms:modified xsi:type="dcterms:W3CDTF">2020-09-07T13:08:17Z</dcterms:modified>
</cp:coreProperties>
</file>