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166429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1119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&#24178;&#30005;&#27744;&#30005;&#21387;.wmv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1.png"/><Relationship Id="rId4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>
          <a:xfrm>
            <a:off x="3900488" y="147638"/>
            <a:ext cx="1365250" cy="1230312"/>
          </a:xfrm>
          <a:custGeom>
            <a:avLst/>
            <a:gdLst/>
            <a:ahLst/>
            <a:cxnLst>
              <a:cxn ang="0">
                <a:pos x="1071417" y="1164618"/>
              </a:cxn>
              <a:cxn ang="0">
                <a:pos x="1023599" y="1212410"/>
              </a:cxn>
              <a:cxn ang="0">
                <a:pos x="955359" y="1230018"/>
              </a:cxn>
              <a:cxn ang="0">
                <a:pos x="406451" y="1230018"/>
              </a:cxn>
              <a:cxn ang="0">
                <a:pos x="341199" y="1212410"/>
              </a:cxn>
              <a:cxn ang="0">
                <a:pos x="293381" y="1164115"/>
              </a:cxn>
              <a:cxn ang="0">
                <a:pos x="17931" y="682169"/>
              </a:cxn>
              <a:cxn ang="0">
                <a:pos x="0" y="615260"/>
              </a:cxn>
              <a:cxn ang="0">
                <a:pos x="17931" y="547848"/>
              </a:cxn>
              <a:cxn ang="0">
                <a:pos x="292385" y="67915"/>
              </a:cxn>
              <a:cxn ang="0">
                <a:pos x="341199" y="18613"/>
              </a:cxn>
              <a:cxn ang="0">
                <a:pos x="403462" y="503"/>
              </a:cxn>
              <a:cxn ang="0">
                <a:pos x="954363" y="503"/>
              </a:cxn>
              <a:cxn ang="0">
                <a:pos x="1023599" y="18613"/>
              </a:cxn>
              <a:cxn ang="0">
                <a:pos x="1071417" y="66405"/>
              </a:cxn>
              <a:cxn ang="0">
                <a:pos x="1345871" y="546339"/>
              </a:cxn>
              <a:cxn ang="0">
                <a:pos x="1364799" y="615260"/>
              </a:cxn>
              <a:cxn ang="0">
                <a:pos x="1345373" y="684684"/>
              </a:cxn>
              <a:cxn ang="0">
                <a:pos x="1071417" y="1164618"/>
              </a:cxn>
            </a:cxnLst>
            <a:rect l="0" t="0" r="0" b="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335747" y="465255"/>
            <a:ext cx="659199" cy="598204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/>
            </a:lstStyle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2"/>
            </p:custDataLst>
          </p:nvPr>
        </p:nvSpPr>
        <p:spPr>
          <a:xfrm>
            <a:off x="892175" y="379414"/>
            <a:ext cx="1054100" cy="1052513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3000" strike="noStrike" noProof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221" name="PA_矩形 23"/>
          <p:cNvSpPr/>
          <p:nvPr>
            <p:custDataLst>
              <p:tags r:id="rId3"/>
            </p:custDataLst>
          </p:nvPr>
        </p:nvSpPr>
        <p:spPr>
          <a:xfrm>
            <a:off x="925515" y="346076"/>
            <a:ext cx="477837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九</a:t>
            </a:r>
          </a:p>
        </p:txBody>
      </p:sp>
      <p:sp>
        <p:nvSpPr>
          <p:cNvPr id="9222" name="PA_矩形 24"/>
          <p:cNvSpPr/>
          <p:nvPr>
            <p:custDataLst>
              <p:tags r:id="rId4"/>
            </p:custDataLst>
          </p:nvPr>
        </p:nvSpPr>
        <p:spPr>
          <a:xfrm>
            <a:off x="1430340" y="346076"/>
            <a:ext cx="479425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上</a:t>
            </a:r>
          </a:p>
        </p:txBody>
      </p:sp>
      <p:sp>
        <p:nvSpPr>
          <p:cNvPr id="9223" name="PA_矩形 25"/>
          <p:cNvSpPr/>
          <p:nvPr>
            <p:custDataLst>
              <p:tags r:id="rId5"/>
            </p:custDataLst>
          </p:nvPr>
        </p:nvSpPr>
        <p:spPr>
          <a:xfrm>
            <a:off x="925515" y="944563"/>
            <a:ext cx="477837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1419225" y="379414"/>
            <a:ext cx="0" cy="10525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PA_矩形 21"/>
          <p:cNvSpPr/>
          <p:nvPr>
            <p:custDataLst>
              <p:tags r:id="rId7"/>
            </p:custDataLst>
          </p:nvPr>
        </p:nvSpPr>
        <p:spPr>
          <a:xfrm>
            <a:off x="1430340" y="968377"/>
            <a:ext cx="479425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8"/>
            </p:custDataLst>
          </p:nvPr>
        </p:nvCxnSpPr>
        <p:spPr>
          <a:xfrm rot="5400000" flipH="1" flipV="1">
            <a:off x="1389856" y="400844"/>
            <a:ext cx="0" cy="9794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PA_文本框 1"/>
          <p:cNvSpPr txBox="1"/>
          <p:nvPr>
            <p:custDataLst>
              <p:tags r:id="rId9"/>
            </p:custDataLst>
          </p:nvPr>
        </p:nvSpPr>
        <p:spPr>
          <a:xfrm>
            <a:off x="1411288" y="842283"/>
            <a:ext cx="539750" cy="10772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ctr">
            <a:spAutoFit/>
          </a:bodyPr>
          <a:lstStyle>
            <a:defPPr/>
          </a:lstStyle>
          <a:p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2020</a:t>
            </a:r>
          </a:p>
        </p:txBody>
      </p:sp>
      <p:sp>
        <p:nvSpPr>
          <p:cNvPr id="3074" name="标题 1"/>
          <p:cNvSpPr>
            <a:spLocks noGrp="1"/>
          </p:cNvSpPr>
          <p:nvPr/>
        </p:nvSpPr>
        <p:spPr bwMode="auto">
          <a:xfrm>
            <a:off x="1195926" y="1761660"/>
            <a:ext cx="6373812" cy="99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第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2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节  串、并联电路中电压的规律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33425" y="2992755"/>
            <a:ext cx="7673340" cy="1056640"/>
            <a:chOff x="1155" y="4713"/>
            <a:chExt cx="12084" cy="1664"/>
          </a:xfrm>
        </p:grpSpPr>
        <p:sp>
          <p:nvSpPr>
            <p:cNvPr id="9229" name="MH_Text_1"/>
            <p:cNvSpPr/>
            <p:nvPr/>
          </p:nvSpPr>
          <p:spPr>
            <a:xfrm>
              <a:off x="1158" y="4713"/>
              <a:ext cx="2622" cy="1662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0" name="MH_SubTitle_1">
              <a:hlinkClick r:id="rId11" action="ppaction://hlinksldjump"/>
            </p:cNvPr>
            <p:cNvSpPr/>
            <p:nvPr/>
          </p:nvSpPr>
          <p:spPr>
            <a:xfrm>
              <a:off x="1155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导入新课</a:t>
              </a:r>
            </a:p>
          </p:txBody>
        </p:sp>
        <p:sp>
          <p:nvSpPr>
            <p:cNvPr id="9231" name="MH_Other_1"/>
            <p:cNvSpPr/>
            <p:nvPr/>
          </p:nvSpPr>
          <p:spPr>
            <a:xfrm>
              <a:off x="3403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2" name="MH_Text_2"/>
            <p:cNvSpPr/>
            <p:nvPr/>
          </p:nvSpPr>
          <p:spPr>
            <a:xfrm>
              <a:off x="425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MH_SubTitle_2">
              <a:hlinkClick r:id="rId11" action="ppaction://hlinksldjump"/>
            </p:cNvPr>
            <p:cNvSpPr/>
            <p:nvPr/>
          </p:nvSpPr>
          <p:spPr>
            <a:xfrm>
              <a:off x="4240" y="5140"/>
              <a:ext cx="2622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讲授新课</a:t>
              </a:r>
            </a:p>
          </p:txBody>
        </p:sp>
        <p:sp>
          <p:nvSpPr>
            <p:cNvPr id="9234" name="MH_Other_2"/>
            <p:cNvSpPr/>
            <p:nvPr/>
          </p:nvSpPr>
          <p:spPr>
            <a:xfrm>
              <a:off x="4343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MH_Other_3"/>
            <p:cNvSpPr/>
            <p:nvPr/>
          </p:nvSpPr>
          <p:spPr>
            <a:xfrm>
              <a:off x="6600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MH_Text_3"/>
            <p:cNvSpPr/>
            <p:nvPr/>
          </p:nvSpPr>
          <p:spPr>
            <a:xfrm>
              <a:off x="7540" y="4713"/>
              <a:ext cx="2625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MH_SubTitle_3">
              <a:hlinkClick r:id="rId11" action="ppaction://hlinksldjump"/>
            </p:cNvPr>
            <p:cNvSpPr/>
            <p:nvPr/>
          </p:nvSpPr>
          <p:spPr>
            <a:xfrm>
              <a:off x="7530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课堂小结</a:t>
              </a:r>
            </a:p>
          </p:txBody>
        </p:sp>
        <p:sp>
          <p:nvSpPr>
            <p:cNvPr id="9238" name="MH_Other_4"/>
            <p:cNvSpPr/>
            <p:nvPr/>
          </p:nvSpPr>
          <p:spPr>
            <a:xfrm>
              <a:off x="7540" y="5405"/>
              <a:ext cx="268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MH_Other_5"/>
            <p:cNvSpPr/>
            <p:nvPr/>
          </p:nvSpPr>
          <p:spPr>
            <a:xfrm>
              <a:off x="9748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MH_Text_4"/>
            <p:cNvSpPr/>
            <p:nvPr/>
          </p:nvSpPr>
          <p:spPr>
            <a:xfrm>
              <a:off x="1061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>
              <a:defPPr/>
            </a:lstStyle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1" name="MH_SubTitle_4">
              <a:hlinkClick r:id="rId11" action="ppaction://hlinksldjump"/>
            </p:cNvPr>
            <p:cNvSpPr/>
            <p:nvPr/>
          </p:nvSpPr>
          <p:spPr>
            <a:xfrm>
              <a:off x="10613" y="5140"/>
              <a:ext cx="2627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随堂训练</a:t>
              </a:r>
            </a:p>
          </p:txBody>
        </p:sp>
        <p:sp>
          <p:nvSpPr>
            <p:cNvPr id="9242" name="MH_Other_6"/>
            <p:cNvSpPr/>
            <p:nvPr/>
          </p:nvSpPr>
          <p:spPr>
            <a:xfrm>
              <a:off x="10690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3" name="组合 3093"/>
            <p:cNvGrpSpPr/>
            <p:nvPr/>
          </p:nvGrpSpPr>
          <p:grpSpPr>
            <a:xfrm>
              <a:off x="3303" y="5335"/>
              <a:ext cx="1402" cy="420"/>
              <a:chOff x="0" y="0"/>
              <a:chExt cx="561" cy="169"/>
            </a:xfrm>
          </p:grpSpPr>
          <p:pic>
            <p:nvPicPr>
              <p:cNvPr id="9244" name="MH_Other_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1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5" name="Text Box 24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defPPr/>
              </a:lstStyle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46" name="MH_Other_8"/>
            <p:cNvSpPr/>
            <p:nvPr/>
          </p:nvSpPr>
          <p:spPr>
            <a:xfrm>
              <a:off x="3458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7" name="组合 3097"/>
            <p:cNvGrpSpPr/>
            <p:nvPr/>
          </p:nvGrpSpPr>
          <p:grpSpPr>
            <a:xfrm>
              <a:off x="6500" y="5335"/>
              <a:ext cx="1400" cy="420"/>
              <a:chOff x="0" y="0"/>
              <a:chExt cx="560" cy="169"/>
            </a:xfrm>
          </p:grpSpPr>
          <p:pic>
            <p:nvPicPr>
              <p:cNvPr id="9248" name="MH_Other_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0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9" name="Text Box 28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defPPr/>
              </a:lstStyle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50" name="MH_Other_10"/>
            <p:cNvSpPr/>
            <p:nvPr/>
          </p:nvSpPr>
          <p:spPr>
            <a:xfrm>
              <a:off x="6655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251" name="MH_Other_11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9648" y="5335"/>
              <a:ext cx="1402" cy="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2" name="Text Box 31"/>
            <p:cNvSpPr txBox="1"/>
            <p:nvPr/>
          </p:nvSpPr>
          <p:spPr>
            <a:xfrm>
              <a:off x="9823" y="5495"/>
              <a:ext cx="1055" cy="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3" name="MH_Other_12"/>
            <p:cNvSpPr/>
            <p:nvPr/>
          </p:nvSpPr>
          <p:spPr>
            <a:xfrm>
              <a:off x="9803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>
              <a:defPPr/>
            </a:lstStyle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33813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1175" y="263525"/>
            <a:ext cx="8428990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）如图甲所示，电源电压是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且保持不变，开关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闭合后，电压表的示数是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，则（          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A.L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2V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B.L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C.L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2V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D.L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6V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pic>
        <p:nvPicPr>
          <p:cNvPr id="10242" name="Picture 2"/>
          <p:cNvPicPr>
            <a:picLocks noChangeAspect="1"/>
          </p:cNvPicPr>
          <p:nvPr/>
        </p:nvPicPr>
        <p:blipFill>
          <a:blip r:embed="rId2"/>
          <a:srcRect r="52077"/>
          <a:stretch>
            <a:fillRect/>
          </a:stretch>
        </p:blipFill>
        <p:spPr>
          <a:xfrm>
            <a:off x="5360035" y="1589406"/>
            <a:ext cx="2641600" cy="2366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474335" y="938531"/>
            <a:ext cx="542136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CD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6645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106" y="382905"/>
            <a:ext cx="8418195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在如图甲所示的电路中，当闭合开关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后，两个电压表指针偏转均如图乙所示，则电阻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两端的电压分别为（     ）</a:t>
            </a: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277" y="1704340"/>
            <a:ext cx="4993005" cy="1916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32105" y="1530986"/>
            <a:ext cx="6873240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A.5.6V    1.4V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B.7V       1.4V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C.1.4V     7V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D.1.4V    5.6V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56245" y="1069023"/>
            <a:ext cx="693738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522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0539" y="350838"/>
            <a:ext cx="1709737" cy="461665"/>
          </a:xfrm>
          <a:prstGeom prst="rect">
            <a:avLst/>
          </a:prstGeom>
          <a:gradFill rotWithShape="1">
            <a:gsLst>
              <a:gs pos="0">
                <a:srgbClr val="98BAF6">
                  <a:alpha val="100000"/>
                </a:srgbClr>
              </a:gs>
              <a:gs pos="50000">
                <a:srgbClr val="C0D3F8">
                  <a:alpha val="100000"/>
                </a:srgbClr>
              </a:gs>
              <a:gs pos="100000">
                <a:srgbClr val="E0E9FB">
                  <a:alpha val="100000"/>
                </a:srgbClr>
              </a:gs>
            </a:gsLst>
            <a:lin ang="0" scaled="1"/>
          </a:gradFill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想想做做</a:t>
            </a: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703265" y="812800"/>
            <a:ext cx="766921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/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　　把几节电池串联起来组成电池组，用电压表分别测量每节电池两端的电压，然后测量这个电池组两端的电压。它们之间有什么关系？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73090" y="3655695"/>
            <a:ext cx="8080375" cy="1200329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  <a:ln w="19050">
            <a:solidFill>
              <a:schemeClr val="accent1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>
            <a:defPPr/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结论：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、串联电池组的总电压等于各个电池电压之和。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、并联电池组的总电压等于一个电池的电压。</a:t>
            </a:r>
          </a:p>
        </p:txBody>
      </p:sp>
      <p:pic>
        <p:nvPicPr>
          <p:cNvPr id="16390" name="Picture 4" descr="D:\搜狗高速下载\快速保存图片\W020141103532692230882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3440" y="1719899"/>
            <a:ext cx="2674938" cy="170338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998628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387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2" y="309563"/>
            <a:ext cx="6088107" cy="552450"/>
            <a:chOff x="230" y="307"/>
            <a:chExt cx="9587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8332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 探究并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联电路中的电压规律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9" name="Rectangle 22"/>
          <p:cNvSpPr/>
          <p:nvPr/>
        </p:nvSpPr>
        <p:spPr>
          <a:xfrm>
            <a:off x="292100" y="1152209"/>
            <a:ext cx="6076950" cy="535531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>
            <a:defPPr/>
          </a:lstStyle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串联电路总电压等于各部分两端电压之和。</a:t>
            </a:r>
          </a:p>
        </p:txBody>
      </p:sp>
      <p:sp>
        <p:nvSpPr>
          <p:cNvPr id="11" name="Rectangle 31"/>
          <p:cNvSpPr/>
          <p:nvPr/>
        </p:nvSpPr>
        <p:spPr>
          <a:xfrm>
            <a:off x="962025" y="4128771"/>
            <a:ext cx="2127250" cy="609398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>
            <a:defPPr/>
          </a:lstStyle>
          <a:p>
            <a:pPr algn="ctr">
              <a:lnSpc>
                <a:spcPct val="120000"/>
              </a:lnSpc>
            </a:pP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U=U</a:t>
            </a:r>
            <a:r>
              <a:rPr lang="zh-CN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+U</a:t>
            </a:r>
            <a:r>
              <a:rPr lang="zh-CN" alt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grpSp>
        <p:nvGrpSpPr>
          <p:cNvPr id="12" name="Group 4"/>
          <p:cNvGrpSpPr/>
          <p:nvPr/>
        </p:nvGrpSpPr>
        <p:grpSpPr>
          <a:xfrm>
            <a:off x="668338" y="1784033"/>
            <a:ext cx="3162300" cy="2182812"/>
            <a:chOff x="0" y="96"/>
            <a:chExt cx="2359" cy="1628"/>
          </a:xfrm>
        </p:grpSpPr>
        <p:sp>
          <p:nvSpPr>
            <p:cNvPr id="21510" name="Rectangle 5"/>
            <p:cNvSpPr/>
            <p:nvPr/>
          </p:nvSpPr>
          <p:spPr>
            <a:xfrm>
              <a:off x="0" y="476"/>
              <a:ext cx="2359" cy="108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6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11" name="AutoShape 21"/>
            <p:cNvSpPr/>
            <p:nvPr/>
          </p:nvSpPr>
          <p:spPr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600">
                <a:solidFill>
                  <a:srgbClr val="000000"/>
                </a:solidFill>
                <a:latin typeface="Calibri"/>
                <a:ea typeface="黑体" panose="02010609060101010101" pitchFamily="49" charset="-122"/>
              </a:endParaRPr>
            </a:p>
          </p:txBody>
        </p:sp>
        <p:sp>
          <p:nvSpPr>
            <p:cNvPr id="21512" name="Text Box 7"/>
            <p:cNvSpPr txBox="1"/>
            <p:nvPr/>
          </p:nvSpPr>
          <p:spPr>
            <a:xfrm>
              <a:off x="1865" y="104"/>
              <a:ext cx="367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grpSp>
          <p:nvGrpSpPr>
            <p:cNvPr id="21513" name="Group 8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21514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6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15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21516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6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1517" name="Group 12"/>
            <p:cNvGrpSpPr/>
            <p:nvPr/>
          </p:nvGrpSpPr>
          <p:grpSpPr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21518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6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19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21520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</p:grpSp>
        <p:sp>
          <p:nvSpPr>
            <p:cNvPr id="21521" name="AutoShape 21"/>
            <p:cNvSpPr/>
            <p:nvPr/>
          </p:nvSpPr>
          <p:spPr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60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21522" name="Text Box 17"/>
            <p:cNvSpPr txBox="1"/>
            <p:nvPr/>
          </p:nvSpPr>
          <p:spPr>
            <a:xfrm>
              <a:off x="248" y="96"/>
              <a:ext cx="367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grpSp>
        <p:nvGrpSpPr>
          <p:cNvPr id="26" name="Group 18"/>
          <p:cNvGrpSpPr/>
          <p:nvPr/>
        </p:nvGrpSpPr>
        <p:grpSpPr>
          <a:xfrm>
            <a:off x="704850" y="2558733"/>
            <a:ext cx="3068638" cy="979240"/>
            <a:chOff x="0" y="0"/>
            <a:chExt cx="2290" cy="731"/>
          </a:xfrm>
        </p:grpSpPr>
        <p:sp>
          <p:nvSpPr>
            <p:cNvPr id="21524" name="Line 19"/>
            <p:cNvSpPr/>
            <p:nvPr/>
          </p:nvSpPr>
          <p:spPr>
            <a:xfrm flipH="1">
              <a:off x="1134" y="0"/>
              <a:ext cx="0" cy="29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21525" name="Line 20"/>
            <p:cNvSpPr/>
            <p:nvPr/>
          </p:nvSpPr>
          <p:spPr>
            <a:xfrm>
              <a:off x="0" y="181"/>
              <a:ext cx="10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21526" name="Line 21"/>
            <p:cNvSpPr/>
            <p:nvPr/>
          </p:nvSpPr>
          <p:spPr>
            <a:xfrm>
              <a:off x="1202" y="204"/>
              <a:ext cx="10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21527" name="Line 22"/>
            <p:cNvSpPr/>
            <p:nvPr/>
          </p:nvSpPr>
          <p:spPr>
            <a:xfrm>
              <a:off x="23" y="567"/>
              <a:ext cx="22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21528" name="Rectangle 23"/>
            <p:cNvSpPr/>
            <p:nvPr/>
          </p:nvSpPr>
          <p:spPr>
            <a:xfrm>
              <a:off x="998" y="386"/>
              <a:ext cx="304" cy="34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zh-CN" altLang="en-US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</a:p>
          </p:txBody>
        </p:sp>
        <p:sp>
          <p:nvSpPr>
            <p:cNvPr id="21529" name="Rectangle 24"/>
            <p:cNvSpPr/>
            <p:nvPr/>
          </p:nvSpPr>
          <p:spPr>
            <a:xfrm>
              <a:off x="454" y="23"/>
              <a:ext cx="381" cy="34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zh-CN" altLang="en-US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1530" name="Rectangle 25"/>
            <p:cNvSpPr/>
            <p:nvPr/>
          </p:nvSpPr>
          <p:spPr>
            <a:xfrm>
              <a:off x="1542" y="23"/>
              <a:ext cx="381" cy="34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zh-CN" altLang="en-US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 baseline="-2500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Group 5"/>
          <p:cNvGrpSpPr/>
          <p:nvPr/>
        </p:nvGrpSpPr>
        <p:grpSpPr>
          <a:xfrm>
            <a:off x="5586413" y="2082484"/>
            <a:ext cx="2247900" cy="2009775"/>
            <a:chOff x="0" y="181"/>
            <a:chExt cx="1838" cy="1644"/>
          </a:xfrm>
        </p:grpSpPr>
        <p:sp>
          <p:nvSpPr>
            <p:cNvPr id="21532" name="Rectangle 6"/>
            <p:cNvSpPr/>
            <p:nvPr/>
          </p:nvSpPr>
          <p:spPr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33" name="Rectangle 7"/>
            <p:cNvSpPr/>
            <p:nvPr/>
          </p:nvSpPr>
          <p:spPr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34" name="AutoShape 187"/>
            <p:cNvSpPr/>
            <p:nvPr/>
          </p:nvSpPr>
          <p:spPr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35" name="AutoShape 187"/>
            <p:cNvSpPr/>
            <p:nvPr/>
          </p:nvSpPr>
          <p:spPr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21536" name="Group 10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21537" name="Rectangle 23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38" name="Line 24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21539" name="Line 25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</p:grpSp>
        <p:sp>
          <p:nvSpPr>
            <p:cNvPr id="21540" name="Text Box 109"/>
            <p:cNvSpPr txBox="1"/>
            <p:nvPr/>
          </p:nvSpPr>
          <p:spPr>
            <a:xfrm>
              <a:off x="610" y="305"/>
              <a:ext cx="341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>
              <a:defPPr/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grpSp>
          <p:nvGrpSpPr>
            <p:cNvPr id="21541" name="Group 15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21542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43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21544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545" name="Text Box 109"/>
            <p:cNvSpPr txBox="1"/>
            <p:nvPr/>
          </p:nvSpPr>
          <p:spPr>
            <a:xfrm>
              <a:off x="568" y="958"/>
              <a:ext cx="341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>
              <a:defPPr/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1546" name="Oval 125"/>
            <p:cNvSpPr/>
            <p:nvPr/>
          </p:nvSpPr>
          <p:spPr>
            <a:xfrm rot="5400000" flipV="1">
              <a:off x="14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47" name="Oval 125"/>
            <p:cNvSpPr/>
            <p:nvPr/>
          </p:nvSpPr>
          <p:spPr>
            <a:xfrm rot="5400000" flipV="1">
              <a:off x="3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5975352" y="1152209"/>
            <a:ext cx="2752725" cy="535531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>
            <a:defPPr/>
          </a:lstStyle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那么并联电路呢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2" name="Rectangle 31"/>
          <p:cNvSpPr/>
          <p:nvPr/>
        </p:nvSpPr>
        <p:spPr>
          <a:xfrm>
            <a:off x="5586413" y="4128770"/>
            <a:ext cx="2127250" cy="609398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>
            <a:defPPr/>
          </a:lstStyle>
          <a:p>
            <a:pPr algn="ctr">
              <a:lnSpc>
                <a:spcPct val="120000"/>
              </a:lnSpc>
            </a:pPr>
            <a:r>
              <a:rPr lang="zh-CN" altLang="en-US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U=？</a:t>
            </a:r>
            <a:endParaRPr lang="zh-CN" altLang="en-US" sz="2800" b="1" baseline="-25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6512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/>
        </p:nvSpPr>
        <p:spPr>
          <a:xfrm>
            <a:off x="141606" y="3510281"/>
            <a:ext cx="9181465" cy="1219835"/>
          </a:xfrm>
          <a:prstGeom prst="rect">
            <a:avLst/>
          </a:prstGeom>
          <a:noFill/>
        </p:spPr>
        <p:txBody>
          <a:bodyPr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猜想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1: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并联电路各支路两端的电压之和等于电源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两端的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总电压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猜想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2: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并联电路各支路两端的电压相等，并等于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两端的总电压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97287" y="231310"/>
            <a:ext cx="355361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/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提出问题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:   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0" y="778511"/>
            <a:ext cx="90474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并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联电路各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支路用电器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两端的电压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与电源两</a:t>
            </a:r>
            <a:r>
              <a:rPr lang="zh-CN" altLang="en-US" sz="2400" b="1" smtClean="0">
                <a:latin typeface="宋体" panose="02010600030101010101" pitchFamily="2" charset="-122"/>
                <a:cs typeface="宋体" panose="02010600030101010101" pitchFamily="2" charset="-122"/>
              </a:rPr>
              <a:t>端电压有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怎样的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关系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41809" y="2865114"/>
            <a:ext cx="444519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/>
          </a:lstStyle>
          <a:p>
            <a:pPr algn="l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猜想或假设:</a:t>
            </a:r>
          </a:p>
        </p:txBody>
      </p:sp>
      <p:grpSp>
        <p:nvGrpSpPr>
          <p:cNvPr id="43020" name="Group 12"/>
          <p:cNvGrpSpPr/>
          <p:nvPr/>
        </p:nvGrpSpPr>
        <p:grpSpPr>
          <a:xfrm>
            <a:off x="6069332" y="1112520"/>
            <a:ext cx="2581275" cy="2632710"/>
            <a:chOff x="0" y="-69"/>
            <a:chExt cx="1838" cy="1894"/>
          </a:xfrm>
        </p:grpSpPr>
        <p:sp>
          <p:nvSpPr>
            <p:cNvPr id="43021" name="Rectangle 13"/>
            <p:cNvSpPr>
              <a:spLocks noChangeArrowheads="1"/>
            </p:cNvSpPr>
            <p:nvPr/>
          </p:nvSpPr>
          <p:spPr bwMode="auto"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400">
                <a:latin typeface="宋体" panose="02010600030101010101" pitchFamily="2" charset="-122"/>
                <a:cs typeface="Times New Roman" pitchFamily="18" charset="0"/>
              </a:endParaRPr>
            </a:p>
          </p:txBody>
        </p:sp>
        <p:sp>
          <p:nvSpPr>
            <p:cNvPr id="43022" name="Rectangle 14"/>
            <p:cNvSpPr>
              <a:spLocks noChangeArrowheads="1"/>
            </p:cNvSpPr>
            <p:nvPr/>
          </p:nvSpPr>
          <p:spPr bwMode="auto"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400"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3023" name="AutoShape 187"/>
            <p:cNvSpPr>
              <a:spLocks noChangeArrowheads="1"/>
            </p:cNvSpPr>
            <p:nvPr/>
          </p:nvSpPr>
          <p:spPr bwMode="auto"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400"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3024" name="AutoShape 187"/>
            <p:cNvSpPr>
              <a:spLocks noChangeArrowheads="1"/>
            </p:cNvSpPr>
            <p:nvPr/>
          </p:nvSpPr>
          <p:spPr bwMode="auto"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400"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3025" name="Group 17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43026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400">
                  <a:latin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027" name="Line 2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43028" name="Line 25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3029" name="Text Box 109"/>
            <p:cNvSpPr txBox="1">
              <a:spLocks noChangeArrowheads="1"/>
            </p:cNvSpPr>
            <p:nvPr/>
          </p:nvSpPr>
          <p:spPr bwMode="auto">
            <a:xfrm>
              <a:off x="1082" y="-69"/>
              <a:ext cx="341" cy="39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en-US" sz="2400" baseline="-25000">
                  <a:latin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43030" name="Group 22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43031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400">
                  <a:latin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032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033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400">
                  <a:latin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3034" name="Text Box 109"/>
            <p:cNvSpPr txBox="1">
              <a:spLocks noChangeArrowheads="1"/>
            </p:cNvSpPr>
            <p:nvPr/>
          </p:nvSpPr>
          <p:spPr bwMode="auto">
            <a:xfrm>
              <a:off x="1105" y="566"/>
              <a:ext cx="341" cy="39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en-US" sz="2400" baseline="-25000">
                  <a:latin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3035" name="Oval 125"/>
            <p:cNvSpPr>
              <a:spLocks noChangeArrowheads="1"/>
            </p:cNvSpPr>
            <p:nvPr/>
          </p:nvSpPr>
          <p:spPr bwMode="auto">
            <a:xfrm rot="5400000" flipV="1">
              <a:off x="14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vert="eaVert"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400"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3036" name="Oval 125"/>
            <p:cNvSpPr>
              <a:spLocks noChangeArrowheads="1"/>
            </p:cNvSpPr>
            <p:nvPr/>
          </p:nvSpPr>
          <p:spPr bwMode="auto">
            <a:xfrm rot="5400000" flipV="1">
              <a:off x="3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vert="eaVert"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400"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77947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/>
      <p:bldP spid="430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3" name="Text Box 23"/>
          <p:cNvSpPr txBox="1">
            <a:spLocks noChangeArrowheads="1"/>
          </p:cNvSpPr>
          <p:nvPr/>
        </p:nvSpPr>
        <p:spPr bwMode="auto">
          <a:xfrm>
            <a:off x="254636" y="178436"/>
            <a:ext cx="8480425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设计实验与制定计划：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   </a:t>
            </a:r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332894" y="4048761"/>
            <a:ext cx="592982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怎样测出电路中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和电源两端的电压？</a:t>
            </a:r>
          </a:p>
        </p:txBody>
      </p:sp>
      <p:grpSp>
        <p:nvGrpSpPr>
          <p:cNvPr id="46107" name="Group 27"/>
          <p:cNvGrpSpPr/>
          <p:nvPr/>
        </p:nvGrpSpPr>
        <p:grpSpPr>
          <a:xfrm>
            <a:off x="3159762" y="624206"/>
            <a:ext cx="3127375" cy="3005455"/>
            <a:chOff x="0" y="-68"/>
            <a:chExt cx="1838" cy="1893"/>
          </a:xfrm>
        </p:grpSpPr>
        <p:sp>
          <p:nvSpPr>
            <p:cNvPr id="46108" name="Rectangle 28"/>
            <p:cNvSpPr>
              <a:spLocks noChangeArrowheads="1"/>
            </p:cNvSpPr>
            <p:nvPr/>
          </p:nvSpPr>
          <p:spPr bwMode="auto"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109" name="Rectangle 29"/>
            <p:cNvSpPr>
              <a:spLocks noChangeArrowheads="1"/>
            </p:cNvSpPr>
            <p:nvPr/>
          </p:nvSpPr>
          <p:spPr bwMode="auto"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110" name="AutoShape 187"/>
            <p:cNvSpPr>
              <a:spLocks noChangeArrowheads="1"/>
            </p:cNvSpPr>
            <p:nvPr/>
          </p:nvSpPr>
          <p:spPr bwMode="auto"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111" name="AutoShape 187"/>
            <p:cNvSpPr>
              <a:spLocks noChangeArrowheads="1"/>
            </p:cNvSpPr>
            <p:nvPr/>
          </p:nvSpPr>
          <p:spPr bwMode="auto"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6112" name="Group 32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46113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14" name="Line 2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15" name="Line 25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6116" name="Text Box 109"/>
            <p:cNvSpPr txBox="1">
              <a:spLocks noChangeArrowheads="1"/>
            </p:cNvSpPr>
            <p:nvPr/>
          </p:nvSpPr>
          <p:spPr bwMode="auto">
            <a:xfrm>
              <a:off x="1076" y="-68"/>
              <a:ext cx="341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L</a:t>
              </a:r>
              <a:r>
                <a:rPr lang="en-US" sz="2800" baseline="-250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endParaRPr lang="en-US" sz="2800" baseline="-25000">
                <a:latin typeface="Times New Roman" panose="02020603050405020304" pitchFamily="18" charset="0"/>
                <a:ea typeface="微软雅黑"/>
                <a:cs typeface="Times New Roman" pitchFamily="18" charset="0"/>
              </a:endParaRPr>
            </a:p>
          </p:txBody>
        </p:sp>
        <p:grpSp>
          <p:nvGrpSpPr>
            <p:cNvPr id="46117" name="Group 37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46118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19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120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6121" name="Text Box 109"/>
            <p:cNvSpPr txBox="1">
              <a:spLocks noChangeArrowheads="1"/>
            </p:cNvSpPr>
            <p:nvPr/>
          </p:nvSpPr>
          <p:spPr bwMode="auto">
            <a:xfrm>
              <a:off x="1112" y="567"/>
              <a:ext cx="341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L</a:t>
              </a:r>
              <a:r>
                <a:rPr lang="en-US" sz="2800" baseline="-250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6122" name="Oval 125"/>
            <p:cNvSpPr>
              <a:spLocks noChangeArrowheads="1"/>
            </p:cNvSpPr>
            <p:nvPr/>
          </p:nvSpPr>
          <p:spPr bwMode="auto">
            <a:xfrm rot="5400000" flipV="1">
              <a:off x="14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vert="eaVert"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123" name="Oval 125"/>
            <p:cNvSpPr>
              <a:spLocks noChangeArrowheads="1"/>
            </p:cNvSpPr>
            <p:nvPr/>
          </p:nvSpPr>
          <p:spPr bwMode="auto">
            <a:xfrm rot="5400000" flipV="1">
              <a:off x="3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vert="eaVert"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230427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06682" y="527050"/>
            <a:ext cx="8871585" cy="1362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defPPr/>
          </a:lstStyle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400" b="1" smtClean="0">
                <a:latin typeface="宋体" panose="02010600030101010101" pitchFamily="2" charset="-122"/>
                <a:cs typeface="宋体" panose="02010600030101010101" pitchFamily="2" charset="-122"/>
              </a:rPr>
              <a:t>分别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把电压表接在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两端、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两端和电源两端，测量电压，看看它们之间有什么关系。      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2400" b="1" smtClean="0">
                <a:latin typeface="宋体" panose="02010600030101010101" pitchFamily="2" charset="-122"/>
                <a:cs typeface="宋体" panose="02010600030101010101" pitchFamily="2" charset="-122"/>
              </a:rPr>
              <a:t>换上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另外两个小灯泡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，再次测量，看看是否有相同的关系。</a:t>
            </a:r>
          </a:p>
        </p:txBody>
      </p:sp>
      <p:grpSp>
        <p:nvGrpSpPr>
          <p:cNvPr id="45083" name="Group 27"/>
          <p:cNvGrpSpPr/>
          <p:nvPr/>
        </p:nvGrpSpPr>
        <p:grpSpPr>
          <a:xfrm>
            <a:off x="3048637" y="2520316"/>
            <a:ext cx="2392045" cy="2407285"/>
            <a:chOff x="0" y="-91"/>
            <a:chExt cx="1838" cy="1916"/>
          </a:xfrm>
        </p:grpSpPr>
        <p:sp>
          <p:nvSpPr>
            <p:cNvPr id="45084" name="Rectangle 28"/>
            <p:cNvSpPr>
              <a:spLocks noChangeArrowheads="1"/>
            </p:cNvSpPr>
            <p:nvPr/>
          </p:nvSpPr>
          <p:spPr bwMode="auto"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5085" name="Rectangle 29"/>
            <p:cNvSpPr>
              <a:spLocks noChangeArrowheads="1"/>
            </p:cNvSpPr>
            <p:nvPr/>
          </p:nvSpPr>
          <p:spPr bwMode="auto"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5086" name="AutoShape 187"/>
            <p:cNvSpPr>
              <a:spLocks noChangeArrowheads="1"/>
            </p:cNvSpPr>
            <p:nvPr/>
          </p:nvSpPr>
          <p:spPr bwMode="auto"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5087" name="AutoShape 187"/>
            <p:cNvSpPr>
              <a:spLocks noChangeArrowheads="1"/>
            </p:cNvSpPr>
            <p:nvPr/>
          </p:nvSpPr>
          <p:spPr bwMode="auto"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5088" name="Group 32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45089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090" name="Line 2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091" name="Line 25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092" name="Text Box 109"/>
            <p:cNvSpPr txBox="1">
              <a:spLocks noChangeArrowheads="1"/>
            </p:cNvSpPr>
            <p:nvPr/>
          </p:nvSpPr>
          <p:spPr bwMode="auto">
            <a:xfrm>
              <a:off x="1088" y="-91"/>
              <a:ext cx="341" cy="51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L</a:t>
              </a:r>
              <a:r>
                <a:rPr lang="en-US" sz="2800" baseline="-250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45093" name="Group 37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45094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095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096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097" name="Text Box 109"/>
            <p:cNvSpPr txBox="1">
              <a:spLocks noChangeArrowheads="1"/>
            </p:cNvSpPr>
            <p:nvPr/>
          </p:nvSpPr>
          <p:spPr bwMode="auto">
            <a:xfrm>
              <a:off x="1122" y="544"/>
              <a:ext cx="341" cy="51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sz="28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L</a:t>
              </a:r>
              <a:r>
                <a:rPr lang="en-US" sz="2800" baseline="-250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5098" name="Oval 125"/>
            <p:cNvSpPr>
              <a:spLocks noChangeArrowheads="1"/>
            </p:cNvSpPr>
            <p:nvPr/>
          </p:nvSpPr>
          <p:spPr bwMode="auto">
            <a:xfrm rot="5400000" flipV="1">
              <a:off x="14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vert="eaVert"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45099" name="Oval 125"/>
            <p:cNvSpPr>
              <a:spLocks noChangeArrowheads="1"/>
            </p:cNvSpPr>
            <p:nvPr/>
          </p:nvSpPr>
          <p:spPr bwMode="auto">
            <a:xfrm rot="5400000" flipV="1">
              <a:off x="3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vert="eaVert"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8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6906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/>
          <p:nvPr/>
        </p:nvGrpSpPr>
        <p:grpSpPr>
          <a:xfrm>
            <a:off x="969965" y="2162176"/>
            <a:ext cx="3144837" cy="2627313"/>
            <a:chOff x="58" y="340"/>
            <a:chExt cx="1981" cy="1655"/>
          </a:xfrm>
        </p:grpSpPr>
        <p:grpSp>
          <p:nvGrpSpPr>
            <p:cNvPr id="23555" name="Group 3"/>
            <p:cNvGrpSpPr/>
            <p:nvPr/>
          </p:nvGrpSpPr>
          <p:grpSpPr>
            <a:xfrm>
              <a:off x="58" y="513"/>
              <a:ext cx="1981" cy="1482"/>
              <a:chOff x="58" y="309"/>
              <a:chExt cx="1981" cy="1482"/>
            </a:xfrm>
          </p:grpSpPr>
          <p:pic>
            <p:nvPicPr>
              <p:cNvPr id="23556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4" y="853"/>
                <a:ext cx="769" cy="4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57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9" y="309"/>
                <a:ext cx="769" cy="4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58" name="Picture 10" descr="H:\2\人教教参资源\九\图\电池组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91" y="1429"/>
                <a:ext cx="997" cy="3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59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7" y="956"/>
                <a:ext cx="722" cy="4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0" name="任意多边形 404"/>
              <p:cNvSpPr/>
              <p:nvPr/>
            </p:nvSpPr>
            <p:spPr>
              <a:xfrm>
                <a:off x="58" y="638"/>
                <a:ext cx="287" cy="574"/>
              </a:xfrm>
              <a:custGeom>
                <a:avLst/>
                <a:gdLst/>
                <a:ahLst/>
                <a:cxnLst>
                  <a:cxn ang="0">
                    <a:pos x="272" y="3"/>
                  </a:cxn>
                  <a:cxn ang="0">
                    <a:pos x="258" y="9"/>
                  </a:cxn>
                  <a:cxn ang="0">
                    <a:pos x="98" y="39"/>
                  </a:cxn>
                  <a:cxn ang="0">
                    <a:pos x="18" y="85"/>
                  </a:cxn>
                  <a:cxn ang="0">
                    <a:pos x="38" y="137"/>
                  </a:cxn>
                  <a:cxn ang="0">
                    <a:pos x="244" y="159"/>
                  </a:cxn>
                  <a:cxn ang="0">
                    <a:pos x="258" y="159"/>
                  </a:cxn>
                </a:cxnLst>
                <a:rect l="0" t="0" r="0" b="0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61" name="任意多边形 405"/>
              <p:cNvSpPr/>
              <p:nvPr/>
            </p:nvSpPr>
            <p:spPr>
              <a:xfrm>
                <a:off x="853" y="638"/>
                <a:ext cx="153" cy="5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4" y="49"/>
                  </a:cxn>
                  <a:cxn ang="0">
                    <a:pos x="115" y="104"/>
                  </a:cxn>
                  <a:cxn ang="0">
                    <a:pos x="0" y="147"/>
                  </a:cxn>
                </a:cxnLst>
                <a:rect l="0" t="0" r="0" b="0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62" name="任意多边形 406"/>
              <p:cNvSpPr/>
              <p:nvPr/>
            </p:nvSpPr>
            <p:spPr>
              <a:xfrm>
                <a:off x="998" y="1243"/>
                <a:ext cx="893" cy="4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63" name="任意多边形 407"/>
              <p:cNvSpPr/>
              <p:nvPr/>
            </p:nvSpPr>
            <p:spPr>
              <a:xfrm rot="268746">
                <a:off x="839" y="1207"/>
                <a:ext cx="645" cy="1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64" name="任意多边形 409"/>
              <p:cNvSpPr/>
              <p:nvPr/>
            </p:nvSpPr>
            <p:spPr>
              <a:xfrm>
                <a:off x="85" y="1212"/>
                <a:ext cx="237" cy="4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65" name="Rectangle 275"/>
              <p:cNvSpPr/>
              <p:nvPr/>
            </p:nvSpPr>
            <p:spPr>
              <a:xfrm>
                <a:off x="317" y="729"/>
                <a:ext cx="341" cy="4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/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L</a:t>
                </a:r>
                <a:r>
                  <a:rPr lang="zh-CN" altLang="en-US" sz="2000" b="1" baseline="-250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zh-CN" altLang="en-US" sz="20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endParaRPr lang="zh-CN" altLang="en-US" sz="2000" b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566" name="Text Box 220"/>
              <p:cNvSpPr txBox="1"/>
              <p:nvPr/>
            </p:nvSpPr>
            <p:spPr>
              <a:xfrm>
                <a:off x="1561" y="884"/>
                <a:ext cx="234" cy="2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>
                <a:defPPr/>
              </a:lstStyle>
              <a:p>
                <a:pPr algn="just" eaLnBrk="0" hangingPunct="0"/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S</a:t>
                </a:r>
                <a:endParaRPr lang="zh-CN" altLang="en-US" sz="2000" b="1" baseline="-250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567" name="Rectangle 276"/>
            <p:cNvSpPr/>
            <p:nvPr/>
          </p:nvSpPr>
          <p:spPr>
            <a:xfrm>
              <a:off x="295" y="340"/>
              <a:ext cx="386" cy="38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zh-CN" altLang="en-US" sz="20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000" b="1" i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endParaRPr lang="zh-CN" altLang="en-US" sz="2000" b="1" baseline="-250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9" name="Picture 7" descr="H:\2\人教教参资源\九\图\电压表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6302" y="1441450"/>
            <a:ext cx="1166813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任意多边形 411"/>
          <p:cNvSpPr/>
          <p:nvPr/>
        </p:nvSpPr>
        <p:spPr>
          <a:xfrm>
            <a:off x="2232025" y="2319338"/>
            <a:ext cx="763588" cy="638175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</a:cxnLst>
            <a:rect l="0" t="0" r="0" b="0"/>
            <a:pathLst>
              <a:path w="481" h="530">
                <a:moveTo>
                  <a:pt x="461" y="0"/>
                </a:moveTo>
                <a:cubicBezTo>
                  <a:pt x="459" y="41"/>
                  <a:pt x="481" y="168"/>
                  <a:pt x="441" y="248"/>
                </a:cubicBezTo>
                <a:cubicBezTo>
                  <a:pt x="401" y="328"/>
                  <a:pt x="295" y="436"/>
                  <a:pt x="222" y="483"/>
                </a:cubicBezTo>
                <a:cubicBezTo>
                  <a:pt x="149" y="530"/>
                  <a:pt x="46" y="519"/>
                  <a:pt x="0" y="529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21" name="任意多边形 410"/>
          <p:cNvSpPr/>
          <p:nvPr/>
        </p:nvSpPr>
        <p:spPr>
          <a:xfrm>
            <a:off x="1001713" y="2171701"/>
            <a:ext cx="1473200" cy="8223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927" h="693">
                <a:moveTo>
                  <a:pt x="928" y="113"/>
                </a:moveTo>
                <a:cubicBezTo>
                  <a:pt x="812" y="101"/>
                  <a:pt x="383" y="0"/>
                  <a:pt x="232" y="40"/>
                </a:cubicBezTo>
                <a:cubicBezTo>
                  <a:pt x="81" y="80"/>
                  <a:pt x="42" y="255"/>
                  <a:pt x="21" y="355"/>
                </a:cubicBezTo>
                <a:cubicBezTo>
                  <a:pt x="0" y="455"/>
                  <a:pt x="65" y="587"/>
                  <a:pt x="107" y="640"/>
                </a:cubicBezTo>
                <a:cubicBezTo>
                  <a:pt x="149" y="693"/>
                  <a:pt x="238" y="666"/>
                  <a:pt x="272" y="673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grpSp>
        <p:nvGrpSpPr>
          <p:cNvPr id="22" name="Group 19"/>
          <p:cNvGrpSpPr/>
          <p:nvPr/>
        </p:nvGrpSpPr>
        <p:grpSpPr>
          <a:xfrm>
            <a:off x="5445127" y="2132013"/>
            <a:ext cx="3121025" cy="2582862"/>
            <a:chOff x="15" y="278"/>
            <a:chExt cx="1966" cy="1627"/>
          </a:xfrm>
        </p:grpSpPr>
        <p:grpSp>
          <p:nvGrpSpPr>
            <p:cNvPr id="23572" name="Group 20"/>
            <p:cNvGrpSpPr/>
            <p:nvPr/>
          </p:nvGrpSpPr>
          <p:grpSpPr>
            <a:xfrm>
              <a:off x="15" y="426"/>
              <a:ext cx="1966" cy="1479"/>
              <a:chOff x="15" y="312"/>
              <a:chExt cx="1966" cy="1479"/>
            </a:xfrm>
          </p:grpSpPr>
          <p:pic>
            <p:nvPicPr>
              <p:cNvPr id="23573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9" y="848"/>
                <a:ext cx="769" cy="4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74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1" y="312"/>
                <a:ext cx="769" cy="4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75" name="Picture 10" descr="H:\2\人教教参资源\九\图\电池组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46" y="1429"/>
                <a:ext cx="997" cy="3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76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7" y="891"/>
                <a:ext cx="722" cy="4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77" name="任意多边形 404"/>
              <p:cNvSpPr/>
              <p:nvPr/>
            </p:nvSpPr>
            <p:spPr>
              <a:xfrm>
                <a:off x="175" y="663"/>
                <a:ext cx="183" cy="503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7" y="3"/>
                  </a:cxn>
                  <a:cxn ang="0">
                    <a:pos x="3" y="14"/>
                  </a:cxn>
                  <a:cxn ang="0">
                    <a:pos x="1" y="29"/>
                  </a:cxn>
                  <a:cxn ang="0">
                    <a:pos x="1" y="48"/>
                  </a:cxn>
                  <a:cxn ang="0">
                    <a:pos x="7" y="56"/>
                  </a:cxn>
                  <a:cxn ang="0">
                    <a:pos x="7" y="56"/>
                  </a:cxn>
                </a:cxnLst>
                <a:rect l="0" t="0" r="0" b="0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78" name="任意多边形 405"/>
              <p:cNvSpPr/>
              <p:nvPr/>
            </p:nvSpPr>
            <p:spPr>
              <a:xfrm rot="-287912">
                <a:off x="869" y="648"/>
                <a:ext cx="153" cy="5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4" y="37"/>
                  </a:cxn>
                  <a:cxn ang="0">
                    <a:pos x="115" y="78"/>
                  </a:cxn>
                  <a:cxn ang="0">
                    <a:pos x="0" y="110"/>
                  </a:cxn>
                </a:cxnLst>
                <a:rect l="0" t="0" r="0" b="0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79" name="任意多边形 406"/>
              <p:cNvSpPr/>
              <p:nvPr/>
            </p:nvSpPr>
            <p:spPr>
              <a:xfrm>
                <a:off x="998" y="1207"/>
                <a:ext cx="756" cy="4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80" name="任意多边形 407"/>
              <p:cNvSpPr/>
              <p:nvPr/>
            </p:nvSpPr>
            <p:spPr>
              <a:xfrm>
                <a:off x="875" y="1175"/>
                <a:ext cx="511" cy="1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81" name="任意多边形 409"/>
              <p:cNvSpPr/>
              <p:nvPr/>
            </p:nvSpPr>
            <p:spPr>
              <a:xfrm>
                <a:off x="15" y="1170"/>
                <a:ext cx="350" cy="4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 cap="flat" cmpd="sng">
                <a:solidFill>
                  <a:srgbClr val="0033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582" name="Rectangle 275"/>
              <p:cNvSpPr/>
              <p:nvPr/>
            </p:nvSpPr>
            <p:spPr>
              <a:xfrm>
                <a:off x="314" y="603"/>
                <a:ext cx="341" cy="4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/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L</a:t>
                </a:r>
                <a:r>
                  <a:rPr lang="zh-CN" altLang="en-US" sz="2000" b="1" baseline="-250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zh-CN" altLang="en-US" sz="20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endParaRPr lang="zh-CN" altLang="en-US" sz="2000" b="1" baseline="-2500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583" name="Text Box 220"/>
              <p:cNvSpPr txBox="1"/>
              <p:nvPr/>
            </p:nvSpPr>
            <p:spPr>
              <a:xfrm>
                <a:off x="1513" y="819"/>
                <a:ext cx="468" cy="2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>
                <a:defPPr/>
              </a:lstStyle>
              <a:p>
                <a:pPr algn="just" eaLnBrk="0" hangingPunct="0"/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S</a:t>
                </a:r>
                <a:endParaRPr lang="zh-CN" altLang="en-US" sz="2000" b="1" baseline="-250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584" name="Rectangle 276"/>
            <p:cNvSpPr/>
            <p:nvPr/>
          </p:nvSpPr>
          <p:spPr>
            <a:xfrm>
              <a:off x="314" y="278"/>
              <a:ext cx="386" cy="38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>
              <a:defPPr/>
            </a:lstStyle>
            <a:p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zh-CN" altLang="en-US" sz="20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000" b="1" i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endParaRPr lang="zh-CN" altLang="en-US" sz="2000" b="1" baseline="-250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6" name="Picture 7" descr="H:\2\人教教参资源\九\图\电压表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5802" y="1277938"/>
            <a:ext cx="1166813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任意多边形 415"/>
          <p:cNvSpPr/>
          <p:nvPr/>
        </p:nvSpPr>
        <p:spPr>
          <a:xfrm>
            <a:off x="6837363" y="2132014"/>
            <a:ext cx="1047750" cy="1598612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</a:cxnLst>
            <a:rect l="0" t="0" r="0" b="0"/>
            <a:pathLst>
              <a:path w="719" h="1187">
                <a:moveTo>
                  <a:pt x="706" y="0"/>
                </a:moveTo>
                <a:cubicBezTo>
                  <a:pt x="701" y="72"/>
                  <a:pt x="719" y="288"/>
                  <a:pt x="673" y="437"/>
                </a:cubicBezTo>
                <a:cubicBezTo>
                  <a:pt x="627" y="586"/>
                  <a:pt x="506" y="777"/>
                  <a:pt x="428" y="894"/>
                </a:cubicBezTo>
                <a:cubicBezTo>
                  <a:pt x="350" y="1011"/>
                  <a:pt x="274" y="1089"/>
                  <a:pt x="203" y="1138"/>
                </a:cubicBezTo>
                <a:cubicBezTo>
                  <a:pt x="132" y="1187"/>
                  <a:pt x="42" y="1177"/>
                  <a:pt x="0" y="1187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8" name="任意多边形 414"/>
          <p:cNvSpPr/>
          <p:nvPr/>
        </p:nvSpPr>
        <p:spPr>
          <a:xfrm>
            <a:off x="5300663" y="2035175"/>
            <a:ext cx="2132012" cy="17653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343" h="1303">
                <a:moveTo>
                  <a:pt x="1321" y="83"/>
                </a:moveTo>
                <a:cubicBezTo>
                  <a:pt x="1297" y="82"/>
                  <a:pt x="1343" y="70"/>
                  <a:pt x="1175" y="77"/>
                </a:cubicBezTo>
                <a:cubicBezTo>
                  <a:pt x="1007" y="84"/>
                  <a:pt x="506" y="0"/>
                  <a:pt x="314" y="123"/>
                </a:cubicBezTo>
                <a:cubicBezTo>
                  <a:pt x="122" y="246"/>
                  <a:pt x="46" y="628"/>
                  <a:pt x="23" y="812"/>
                </a:cubicBezTo>
                <a:cubicBezTo>
                  <a:pt x="0" y="996"/>
                  <a:pt x="108" y="1155"/>
                  <a:pt x="175" y="1229"/>
                </a:cubicBezTo>
                <a:cubicBezTo>
                  <a:pt x="242" y="1303"/>
                  <a:pt x="375" y="1250"/>
                  <a:pt x="427" y="1255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9" name="Text Box 36"/>
          <p:cNvSpPr txBox="1"/>
          <p:nvPr/>
        </p:nvSpPr>
        <p:spPr>
          <a:xfrm>
            <a:off x="442913" y="966789"/>
            <a:ext cx="309880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①测灯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两端的电压</a:t>
            </a:r>
            <a:endParaRPr lang="zh-CN" altLang="en-US" sz="16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Text Box 37"/>
          <p:cNvSpPr txBox="1"/>
          <p:nvPr/>
        </p:nvSpPr>
        <p:spPr>
          <a:xfrm>
            <a:off x="5051427" y="950914"/>
            <a:ext cx="30638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②测灯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两端的电压</a:t>
            </a:r>
          </a:p>
        </p:txBody>
      </p:sp>
    </p:spTree>
    <p:extLst>
      <p:ext uri="{BB962C8B-B14F-4D97-AF65-F5344CB8AC3E}">
        <p14:creationId xmlns:p14="http://schemas.microsoft.com/office/powerpoint/2010/main" val="2893780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104833" y="39689"/>
            <a:ext cx="3236912" cy="3024187"/>
            <a:chOff x="0" y="0"/>
            <a:chExt cx="2039" cy="1905"/>
          </a:xfrm>
        </p:grpSpPr>
        <p:grpSp>
          <p:nvGrpSpPr>
            <p:cNvPr id="18449" name="Group 3"/>
            <p:cNvGrpSpPr/>
            <p:nvPr/>
          </p:nvGrpSpPr>
          <p:grpSpPr>
            <a:xfrm>
              <a:off x="0" y="114"/>
              <a:ext cx="2039" cy="1791"/>
              <a:chOff x="0" y="0"/>
              <a:chExt cx="2039" cy="1791"/>
            </a:xfrm>
          </p:grpSpPr>
          <p:pic>
            <p:nvPicPr>
              <p:cNvPr id="18451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9" y="643"/>
                <a:ext cx="769" cy="4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52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2" y="0"/>
                <a:ext cx="769" cy="49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53" name="Picture 10" descr="H:\2\人教教参资源\九\图\电池组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46" y="1429"/>
                <a:ext cx="997" cy="3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54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7" y="706"/>
                <a:ext cx="722" cy="4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55" name="任意多边形 404"/>
              <p:cNvSpPr/>
              <p:nvPr/>
            </p:nvSpPr>
            <p:spPr>
              <a:xfrm>
                <a:off x="156" y="307"/>
                <a:ext cx="287" cy="685"/>
              </a:xfrm>
              <a:custGeom>
                <a:avLst/>
                <a:gdLst>
                  <a:gd name="txL" fmla="*/ 0 w 287"/>
                  <a:gd name="txT" fmla="*/ 0 h 685"/>
                  <a:gd name="txR" fmla="*/ 287 w 287"/>
                  <a:gd name="txB" fmla="*/ 685 h 685"/>
                </a:gdLst>
                <a:ahLst/>
                <a:cxnLst>
                  <a:cxn ang="0">
                    <a:pos x="272" y="12"/>
                  </a:cxn>
                  <a:cxn ang="0">
                    <a:pos x="258" y="39"/>
                  </a:cxn>
                  <a:cxn ang="0">
                    <a:pos x="98" y="163"/>
                  </a:cxn>
                  <a:cxn ang="0">
                    <a:pos x="18" y="348"/>
                  </a:cxn>
                  <a:cxn ang="0">
                    <a:pos x="38" y="560"/>
                  </a:cxn>
                  <a:cxn ang="0">
                    <a:pos x="244" y="657"/>
                  </a:cxn>
                  <a:cxn ang="0">
                    <a:pos x="258" y="657"/>
                  </a:cxn>
                </a:cxnLst>
                <a:rect l="txL" t="txT" r="txR" b="txB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8456" name="任意多边形 405"/>
              <p:cNvSpPr/>
              <p:nvPr/>
            </p:nvSpPr>
            <p:spPr>
              <a:xfrm>
                <a:off x="907" y="317"/>
                <a:ext cx="153" cy="643"/>
              </a:xfrm>
              <a:custGeom>
                <a:avLst/>
                <a:gdLst>
                  <a:gd name="txL" fmla="*/ 0 w 153"/>
                  <a:gd name="txT" fmla="*/ 0 h 643"/>
                  <a:gd name="txR" fmla="*/ 153 w 153"/>
                  <a:gd name="txB" fmla="*/ 643 h 643"/>
                </a:gdLst>
                <a:ahLst/>
                <a:cxnLst>
                  <a:cxn ang="0">
                    <a:pos x="0" y="0"/>
                  </a:cxn>
                  <a:cxn ang="0">
                    <a:pos x="134" y="213"/>
                  </a:cxn>
                  <a:cxn ang="0">
                    <a:pos x="115" y="451"/>
                  </a:cxn>
                  <a:cxn ang="0">
                    <a:pos x="0" y="643"/>
                  </a:cxn>
                </a:cxnLst>
                <a:rect l="txL" t="txT" r="txR" b="txB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8457" name="任意多边形 406"/>
              <p:cNvSpPr/>
              <p:nvPr/>
            </p:nvSpPr>
            <p:spPr>
              <a:xfrm>
                <a:off x="998" y="1020"/>
                <a:ext cx="893" cy="611"/>
              </a:xfrm>
              <a:custGeom>
                <a:avLst/>
                <a:gdLst>
                  <a:gd name="txL" fmla="*/ 0 w 1889760"/>
                  <a:gd name="txT" fmla="*/ 0 h 1402080"/>
                  <a:gd name="txR" fmla="*/ 1889760 w 1889760"/>
                  <a:gd name="txB" fmla="*/ 1402080 h 140208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8458" name="任意多边形 407"/>
              <p:cNvSpPr/>
              <p:nvPr/>
            </p:nvSpPr>
            <p:spPr>
              <a:xfrm>
                <a:off x="930" y="975"/>
                <a:ext cx="562" cy="122"/>
              </a:xfrm>
              <a:custGeom>
                <a:avLst/>
                <a:gdLst>
                  <a:gd name="txL" fmla="*/ 0 w 1188720"/>
                  <a:gd name="txT" fmla="*/ 0 h 279400"/>
                  <a:gd name="txR" fmla="*/ 1188720 w 1188720"/>
                  <a:gd name="txB" fmla="*/ 279400 h 2794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8459" name="任意多边形 409"/>
              <p:cNvSpPr/>
              <p:nvPr/>
            </p:nvSpPr>
            <p:spPr>
              <a:xfrm>
                <a:off x="0" y="998"/>
                <a:ext cx="389" cy="670"/>
              </a:xfrm>
              <a:custGeom>
                <a:avLst/>
                <a:gdLst>
                  <a:gd name="txL" fmla="*/ 0 w 822960"/>
                  <a:gd name="txT" fmla="*/ 0 h 1539240"/>
                  <a:gd name="txR" fmla="*/ 822960 w 822960"/>
                  <a:gd name="txB" fmla="*/ 1539240 h 153924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8460" name="Rectangle 275"/>
              <p:cNvSpPr/>
              <p:nvPr/>
            </p:nvSpPr>
            <p:spPr>
              <a:xfrm>
                <a:off x="340" y="453"/>
                <a:ext cx="341" cy="4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/>
              <a:lstStyle>
                <a:defPPr/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2400" b="1">
                    <a:latin typeface="Times New Roman" panose="02020603050405020304" pitchFamily="18" charset="0"/>
                  </a:rPr>
                  <a:t>L</a:t>
                </a:r>
                <a:r>
                  <a:rPr lang="zh-CN" altLang="en-US" sz="2400" b="1" baseline="-2500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400" b="1" i="1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 </a:t>
                </a:r>
                <a:endParaRPr lang="zh-CN" altLang="en-US" sz="2400" b="1" baseline="-2500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61" name="Text Box 220"/>
              <p:cNvSpPr txBox="1"/>
              <p:nvPr/>
            </p:nvSpPr>
            <p:spPr>
              <a:xfrm>
                <a:off x="1520" y="567"/>
                <a:ext cx="468" cy="2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defPPr/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just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latin typeface="Times New Roman" panose="02020603050405020304" pitchFamily="18" charset="0"/>
                  </a:rPr>
                  <a:t>S</a:t>
                </a:r>
                <a:endParaRPr lang="zh-CN" altLang="en-US" sz="2400" b="1" baseline="-250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8450" name="Rectangle 276"/>
            <p:cNvSpPr/>
            <p:nvPr/>
          </p:nvSpPr>
          <p:spPr>
            <a:xfrm>
              <a:off x="363" y="0"/>
              <a:ext cx="386" cy="38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>
              <a:defPPr/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Times New Roman" panose="02020603050405020304" pitchFamily="18" charset="0"/>
                </a:rPr>
                <a:t>L</a:t>
              </a:r>
              <a:r>
                <a:rPr lang="zh-CN" altLang="en-US" sz="2400" b="1" baseline="-25000">
                  <a:latin typeface="Times New Roman" panose="02020603050405020304" pitchFamily="18" charset="0"/>
                </a:rPr>
                <a:t>1</a:t>
              </a:r>
              <a:r>
                <a:rPr lang="zh-CN" altLang="en-US" sz="24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4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35" name="Picture 7" descr="H:\2\人教教参资源\九\图\电压表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8433" y="3387726"/>
            <a:ext cx="1166812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任意多边形 415"/>
          <p:cNvSpPr/>
          <p:nvPr/>
        </p:nvSpPr>
        <p:spPr>
          <a:xfrm>
            <a:off x="3176270" y="2819401"/>
            <a:ext cx="1138238" cy="1490663"/>
          </a:xfrm>
          <a:custGeom>
            <a:avLst/>
            <a:gdLst>
              <a:gd name="txL" fmla="*/ 0 w 717"/>
              <a:gd name="txT" fmla="*/ 0 h 939"/>
              <a:gd name="txR" fmla="*/ 717 w 717"/>
              <a:gd name="txB" fmla="*/ 939 h 939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17" h="939">
                <a:moveTo>
                  <a:pt x="81" y="0"/>
                </a:moveTo>
                <a:cubicBezTo>
                  <a:pt x="68" y="71"/>
                  <a:pt x="0" y="306"/>
                  <a:pt x="10" y="428"/>
                </a:cubicBezTo>
                <a:cubicBezTo>
                  <a:pt x="20" y="550"/>
                  <a:pt x="84" y="653"/>
                  <a:pt x="141" y="734"/>
                </a:cubicBezTo>
                <a:cubicBezTo>
                  <a:pt x="198" y="815"/>
                  <a:pt x="257" y="885"/>
                  <a:pt x="353" y="912"/>
                </a:cubicBezTo>
                <a:cubicBezTo>
                  <a:pt x="449" y="939"/>
                  <a:pt x="641" y="902"/>
                  <a:pt x="717" y="899"/>
                </a:cubicBezTo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6" name="任意多边形 414"/>
          <p:cNvSpPr/>
          <p:nvPr/>
        </p:nvSpPr>
        <p:spPr>
          <a:xfrm>
            <a:off x="4616135" y="2847976"/>
            <a:ext cx="612775" cy="1482725"/>
          </a:xfrm>
          <a:custGeom>
            <a:avLst/>
            <a:gdLst>
              <a:gd name="txL" fmla="*/ 0 w 386"/>
              <a:gd name="txT" fmla="*/ 0 h 934"/>
              <a:gd name="txR" fmla="*/ 386 w 386"/>
              <a:gd name="txB" fmla="*/ 934 h 93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86" h="934">
                <a:moveTo>
                  <a:pt x="0" y="0"/>
                </a:moveTo>
                <a:cubicBezTo>
                  <a:pt x="25" y="21"/>
                  <a:pt x="101" y="89"/>
                  <a:pt x="152" y="132"/>
                </a:cubicBezTo>
                <a:cubicBezTo>
                  <a:pt x="203" y="175"/>
                  <a:pt x="267" y="184"/>
                  <a:pt x="305" y="258"/>
                </a:cubicBezTo>
                <a:cubicBezTo>
                  <a:pt x="343" y="332"/>
                  <a:pt x="386" y="470"/>
                  <a:pt x="383" y="574"/>
                </a:cubicBezTo>
                <a:cubicBezTo>
                  <a:pt x="380" y="678"/>
                  <a:pt x="332" y="826"/>
                  <a:pt x="285" y="880"/>
                </a:cubicBezTo>
                <a:cubicBezTo>
                  <a:pt x="238" y="934"/>
                  <a:pt x="138" y="896"/>
                  <a:pt x="99" y="900"/>
                </a:cubicBezTo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7" name="Text Box 19"/>
          <p:cNvSpPr txBox="1"/>
          <p:nvPr/>
        </p:nvSpPr>
        <p:spPr>
          <a:xfrm>
            <a:off x="165100" y="482601"/>
            <a:ext cx="33480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测电源两端电压</a:t>
            </a:r>
          </a:p>
        </p:txBody>
      </p:sp>
      <p:sp>
        <p:nvSpPr>
          <p:cNvPr id="8" name="Rectangle 21"/>
          <p:cNvSpPr/>
          <p:nvPr/>
        </p:nvSpPr>
        <p:spPr>
          <a:xfrm>
            <a:off x="165100" y="4330701"/>
            <a:ext cx="83832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 改变不同规格的小灯泡重做上述实验。</a:t>
            </a:r>
          </a:p>
        </p:txBody>
      </p:sp>
    </p:spTree>
    <p:extLst>
      <p:ext uri="{BB962C8B-B14F-4D97-AF65-F5344CB8AC3E}">
        <p14:creationId xmlns:p14="http://schemas.microsoft.com/office/powerpoint/2010/main" val="198273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3"/>
          <p:cNvSpPr txBox="1"/>
          <p:nvPr/>
        </p:nvSpPr>
        <p:spPr>
          <a:xfrm>
            <a:off x="9483726" y="-14287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10" name="Group 9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89689" y="1003300"/>
          <a:ext cx="8764316" cy="2258378"/>
        </p:xfrm>
        <a:graphic>
          <a:graphicData uri="http://schemas.openxmlformats.org/drawingml/2006/table">
            <a:tbl>
              <a:tblPr/>
              <a:tblGrid>
                <a:gridCol w="952996"/>
                <a:gridCol w="1575620"/>
                <a:gridCol w="1878965"/>
                <a:gridCol w="2178050"/>
                <a:gridCol w="2178685"/>
              </a:tblGrid>
              <a:tr h="1188720">
                <a:tc gridSpan="2"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观测对象</a:t>
                      </a:r>
                    </a:p>
                  </a:txBody>
                  <a:tcPr marL="121984" marR="1219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defPPr/>
                    </a:lstStyle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灯泡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两端的电压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/v</a:t>
                      </a: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灯泡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两端的电压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/v</a:t>
                      </a: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串联后的总电压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U/v</a:t>
                      </a: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 rowSpan="2"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测量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结果</a:t>
                      </a:r>
                    </a:p>
                  </a:txBody>
                  <a:tcPr marL="121984" marR="1219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第一次</a:t>
                      </a: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2331">
                <a:tc vMerge="1">
                  <a:txBody>
                    <a:bodyPr/>
                    <a:lstStyle>
                      <a:defPPr/>
                    </a:lstStyle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第二次</a:t>
                      </a: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itchFamily="18" charset="0"/>
                      </a:endParaRPr>
                    </a:p>
                  </a:txBody>
                  <a:tcPr marL="121984" marR="121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21615" y="407036"/>
            <a:ext cx="3261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2400" b="1"/>
              <a:t>记录数据</a:t>
            </a:r>
          </a:p>
        </p:txBody>
      </p:sp>
    </p:spTree>
    <p:extLst>
      <p:ext uri="{BB962C8B-B14F-4D97-AF65-F5344CB8AC3E}">
        <p14:creationId xmlns:p14="http://schemas.microsoft.com/office/powerpoint/2010/main" val="2167669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"/>
          <p:cNvSpPr/>
          <p:nvPr/>
        </p:nvSpPr>
        <p:spPr>
          <a:xfrm>
            <a:off x="0" y="238126"/>
            <a:ext cx="81010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Times New Roman"/>
                <a:ea typeface="华文细黑" panose="02010600040101010101" charset="-122"/>
              </a:rPr>
              <a:t>【学习目标】</a:t>
            </a:r>
            <a:endParaRPr lang="zh-CN" altLang="en-US" sz="2400" b="1">
              <a:latin typeface="Times New Roman" charset="0"/>
              <a:ea typeface="华文细黑" panose="02010600040101010101" charset="-122"/>
            </a:endParaRPr>
          </a:p>
        </p:txBody>
      </p:sp>
      <p:sp>
        <p:nvSpPr>
          <p:cNvPr id="10242" name="矩形 3"/>
          <p:cNvSpPr/>
          <p:nvPr/>
        </p:nvSpPr>
        <p:spPr>
          <a:xfrm>
            <a:off x="196850" y="882333"/>
            <a:ext cx="894715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学会使用电压表测量电路两端的电压。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探究串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﹑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并联电路电压的规律。</a:t>
            </a:r>
          </a:p>
        </p:txBody>
      </p:sp>
    </p:spTree>
    <p:extLst>
      <p:ext uri="{BB962C8B-B14F-4D97-AF65-F5344CB8AC3E}">
        <p14:creationId xmlns:p14="http://schemas.microsoft.com/office/powerpoint/2010/main" val="49683027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/>
          <p:nvPr/>
        </p:nvSpPr>
        <p:spPr>
          <a:xfrm>
            <a:off x="955677" y="947104"/>
            <a:ext cx="81692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r>
              <a:rPr lang="zh-CN" altLang="en-US" sz="2400" b="1">
                <a:latin typeface="+mn-ea"/>
                <a:ea typeface="+mn-ea"/>
              </a:rPr>
              <a:t>并联电路中，各支路两端电压等于电源电压。即：</a:t>
            </a:r>
          </a:p>
        </p:txBody>
      </p:sp>
      <p:graphicFrame>
        <p:nvGraphicFramePr>
          <p:cNvPr id="25603" name="对象 -2147482623"/>
          <p:cNvGraphicFramePr>
            <a:graphicFrameLocks noChangeAspect="1"/>
          </p:cNvGraphicFramePr>
          <p:nvPr/>
        </p:nvGraphicFramePr>
        <p:xfrm>
          <a:off x="2878455" y="3930651"/>
          <a:ext cx="3708000" cy="673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r:id="rId3" imgW="1257300" imgH="228600" progId="Equation.KSEE3">
                  <p:embed/>
                </p:oleObj>
              </mc:Choice>
              <mc:Fallback>
                <p:oleObj r:id="rId3" imgW="1257300" imgH="228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8455" y="3930651"/>
                        <a:ext cx="3708000" cy="67392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oup 5"/>
          <p:cNvGrpSpPr/>
          <p:nvPr/>
        </p:nvGrpSpPr>
        <p:grpSpPr>
          <a:xfrm>
            <a:off x="3438843" y="1739584"/>
            <a:ext cx="2247900" cy="2009775"/>
            <a:chOff x="0" y="181"/>
            <a:chExt cx="1838" cy="1644"/>
          </a:xfrm>
        </p:grpSpPr>
        <p:sp>
          <p:nvSpPr>
            <p:cNvPr id="21532" name="Rectangle 6"/>
            <p:cNvSpPr/>
            <p:nvPr/>
          </p:nvSpPr>
          <p:spPr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33" name="Rectangle 7"/>
            <p:cNvSpPr/>
            <p:nvPr/>
          </p:nvSpPr>
          <p:spPr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34" name="AutoShape 187"/>
            <p:cNvSpPr/>
            <p:nvPr/>
          </p:nvSpPr>
          <p:spPr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35" name="AutoShape 187"/>
            <p:cNvSpPr/>
            <p:nvPr/>
          </p:nvSpPr>
          <p:spPr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21536" name="Group 10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21537" name="Rectangle 23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38" name="Line 24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21539" name="Line 25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</p:grpSp>
        <p:sp>
          <p:nvSpPr>
            <p:cNvPr id="21540" name="Text Box 109"/>
            <p:cNvSpPr txBox="1"/>
            <p:nvPr/>
          </p:nvSpPr>
          <p:spPr>
            <a:xfrm>
              <a:off x="610" y="305"/>
              <a:ext cx="341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>
              <a:defPPr/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grpSp>
          <p:nvGrpSpPr>
            <p:cNvPr id="21541" name="Group 15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21542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43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21544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545" name="Text Box 109"/>
            <p:cNvSpPr txBox="1"/>
            <p:nvPr/>
          </p:nvSpPr>
          <p:spPr>
            <a:xfrm>
              <a:off x="568" y="958"/>
              <a:ext cx="341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>
              <a:defPPr/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1546" name="Oval 125"/>
            <p:cNvSpPr/>
            <p:nvPr/>
          </p:nvSpPr>
          <p:spPr>
            <a:xfrm rot="5400000" flipV="1">
              <a:off x="14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547" name="Oval 125"/>
            <p:cNvSpPr/>
            <p:nvPr/>
          </p:nvSpPr>
          <p:spPr>
            <a:xfrm rot="5400000" flipV="1">
              <a:off x="3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420688" y="426086"/>
            <a:ext cx="1149350" cy="461665"/>
          </a:xfrm>
          <a:prstGeom prst="rect">
            <a:avLst/>
          </a:prstGeom>
          <a:gradFill rotWithShape="1">
            <a:gsLst>
              <a:gs pos="0">
                <a:srgbClr val="FFCCFF">
                  <a:alpha val="85999"/>
                </a:srgbClr>
              </a:gs>
              <a:gs pos="50000">
                <a:schemeClr val="bg1"/>
              </a:gs>
              <a:gs pos="100000">
                <a:srgbClr val="FFCCFF">
                  <a:alpha val="85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0030101010101" pitchFamily="49" charset="-122"/>
                <a:ea typeface="楷体_GB2312" panose="02010600030101010101" pitchFamily="49" charset="-122"/>
                <a:cs typeface="+mn-cs"/>
                <a:sym typeface="+mn-ea"/>
              </a:rPr>
              <a:t>结论</a:t>
            </a: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0030101010101" pitchFamily="49" charset="-122"/>
              <a:ea typeface="楷体_GB2312" panose="0201060003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008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0215" y="566738"/>
          <a:ext cx="8148637" cy="44067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58065"/>
                <a:gridCol w="3441324"/>
                <a:gridCol w="3549248"/>
              </a:tblGrid>
              <a:tr h="457200"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</a:tr>
              <a:tr h="947336"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</a:tr>
              <a:tr h="1392031"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</a:tr>
              <a:tr h="1610199"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endParaRPr lang="zh-CN" altLang="en-US" sz="2000"/>
                    </a:p>
                  </a:txBody>
                  <a:tcPr marL="91448" marR="91448" marT="45733" marB="45733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458788" y="585789"/>
            <a:ext cx="7091362" cy="3279477"/>
            <a:chOff x="576937" y="927426"/>
            <a:chExt cx="7091709" cy="3279873"/>
          </a:xfrm>
        </p:grpSpPr>
        <p:sp>
          <p:nvSpPr>
            <p:cNvPr id="28696" name="TextBox 2"/>
            <p:cNvSpPr txBox="1"/>
            <p:nvPr/>
          </p:nvSpPr>
          <p:spPr>
            <a:xfrm>
              <a:off x="2891625" y="927426"/>
              <a:ext cx="1036688" cy="4617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串联</a:t>
              </a:r>
            </a:p>
          </p:txBody>
        </p:sp>
        <p:sp>
          <p:nvSpPr>
            <p:cNvPr id="28697" name="TextBox 3"/>
            <p:cNvSpPr txBox="1"/>
            <p:nvPr/>
          </p:nvSpPr>
          <p:spPr>
            <a:xfrm>
              <a:off x="6563692" y="929013"/>
              <a:ext cx="1104954" cy="4617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并联</a:t>
              </a:r>
            </a:p>
          </p:txBody>
        </p:sp>
        <p:sp>
          <p:nvSpPr>
            <p:cNvPr id="28698" name="TextBox 4"/>
            <p:cNvSpPr txBox="1"/>
            <p:nvPr/>
          </p:nvSpPr>
          <p:spPr>
            <a:xfrm>
              <a:off x="576937" y="1618071"/>
              <a:ext cx="1235135" cy="4617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电路图</a:t>
              </a:r>
            </a:p>
          </p:txBody>
        </p:sp>
        <p:sp>
          <p:nvSpPr>
            <p:cNvPr id="28699" name="TextBox 5"/>
            <p:cNvSpPr txBox="1"/>
            <p:nvPr/>
          </p:nvSpPr>
          <p:spPr>
            <a:xfrm>
              <a:off x="696005" y="2788201"/>
              <a:ext cx="876343" cy="4617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电流</a:t>
              </a:r>
            </a:p>
          </p:txBody>
        </p:sp>
        <p:sp>
          <p:nvSpPr>
            <p:cNvPr id="28700" name="TextBox 6"/>
            <p:cNvSpPr txBox="1"/>
            <p:nvPr/>
          </p:nvSpPr>
          <p:spPr>
            <a:xfrm>
              <a:off x="743632" y="3745578"/>
              <a:ext cx="914445" cy="4617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电压</a:t>
              </a:r>
            </a:p>
          </p:txBody>
        </p:sp>
      </p:grpSp>
      <p:pic>
        <p:nvPicPr>
          <p:cNvPr id="25602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8415" y="1081089"/>
            <a:ext cx="1189037" cy="779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5" y="1100138"/>
            <a:ext cx="1470025" cy="773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639888" y="2089151"/>
            <a:ext cx="3448050" cy="1107996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在串联电路中，电流处处相等。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/>
            </a:r>
            <a:b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</a:b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I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＝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I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1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＝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I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＝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…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＝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I</a:t>
            </a:r>
            <a:r>
              <a:rPr kumimoji="0" lang="en-US" altLang="zh-CN" sz="2200" b="1" i="1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n</a:t>
            </a:r>
          </a:p>
        </p:txBody>
      </p:sp>
      <p:sp>
        <p:nvSpPr>
          <p:cNvPr id="9" name="矩形 8"/>
          <p:cNvSpPr/>
          <p:nvPr/>
        </p:nvSpPr>
        <p:spPr>
          <a:xfrm>
            <a:off x="5133976" y="1943101"/>
            <a:ext cx="3375025" cy="1107996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在并联电路中，干路电流等于各支路的电流之和。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/>
            </a:r>
            <a:b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</a:b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公式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: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I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＝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I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I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+…+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I</a:t>
            </a:r>
            <a:r>
              <a:rPr kumimoji="0" lang="en-US" altLang="zh-CN" sz="2200" b="1" i="1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n</a:t>
            </a:r>
          </a:p>
        </p:txBody>
      </p:sp>
      <p:sp>
        <p:nvSpPr>
          <p:cNvPr id="10" name="矩形 9"/>
          <p:cNvSpPr/>
          <p:nvPr/>
        </p:nvSpPr>
        <p:spPr>
          <a:xfrm>
            <a:off x="1649415" y="3387725"/>
            <a:ext cx="3408363" cy="144655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串联电路中的总电压等于各部分电路两端的电压之和。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/>
            </a:r>
            <a:b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</a:b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=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1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+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2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+…+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1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n</a:t>
            </a:r>
          </a:p>
        </p:txBody>
      </p:sp>
      <p:sp>
        <p:nvSpPr>
          <p:cNvPr id="11" name="矩形 10"/>
          <p:cNvSpPr/>
          <p:nvPr/>
        </p:nvSpPr>
        <p:spPr>
          <a:xfrm>
            <a:off x="5106988" y="3530600"/>
            <a:ext cx="3511550" cy="1107996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在并联电路中，各支路两端的电压均相等。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公式：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=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1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=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2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=…=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U</a:t>
            </a:r>
            <a:r>
              <a:rPr kumimoji="0" lang="en-US" altLang="zh-CN" sz="2200" b="1" i="1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2430" y="152401"/>
            <a:ext cx="3594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2400" b="1">
                <a:solidFill>
                  <a:srgbClr val="FF0000"/>
                </a:solidFill>
              </a:rPr>
              <a:t>串联和并联比较</a:t>
            </a:r>
          </a:p>
        </p:txBody>
      </p:sp>
    </p:spTree>
    <p:extLst>
      <p:ext uri="{BB962C8B-B14F-4D97-AF65-F5344CB8AC3E}">
        <p14:creationId xmlns:p14="http://schemas.microsoft.com/office/powerpoint/2010/main" val="3000081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9438" y="390525"/>
            <a:ext cx="7397750" cy="341632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如图所示，电源电压保持不变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当开关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闭合时电压表的示数（      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变大    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变小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不变   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无法确定</a:t>
            </a:r>
          </a:p>
        </p:txBody>
      </p:sp>
      <p:pic>
        <p:nvPicPr>
          <p:cNvPr id="276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985" y="1130935"/>
            <a:ext cx="2794000" cy="2434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977515" y="1076325"/>
            <a:ext cx="95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7409781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薛刚\2016秋上\人九物状元大课堂上（教师用书）\qy35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450" y="609284"/>
            <a:ext cx="2827338" cy="246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97817" y="494666"/>
            <a:ext cx="4879975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如图所示，电压表的示数为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，电源两端的电压是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7665" y="1188086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3V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98575" y="1747521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3V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1485" y="2299971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3V</a:t>
            </a:r>
          </a:p>
        </p:txBody>
      </p:sp>
    </p:spTree>
    <p:extLst>
      <p:ext uri="{BB962C8B-B14F-4D97-AF65-F5344CB8AC3E}">
        <p14:creationId xmlns:p14="http://schemas.microsoft.com/office/powerpoint/2010/main" val="12691076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/>
        </p:nvSpPr>
        <p:spPr>
          <a:xfrm>
            <a:off x="219712" y="113031"/>
            <a:ext cx="8387715" cy="18395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在图甲所示的电路中，闭合开关后电压表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的示数为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2.5V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的示数应为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_____V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的示数应为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_____V.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在图乙所示的测量电路中，闭合开关后电压表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的示数为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2.5V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的示数为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3.8V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的示数应为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。</a:t>
            </a:r>
          </a:p>
        </p:txBody>
      </p:sp>
      <p:pic>
        <p:nvPicPr>
          <p:cNvPr id="3072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855" y="2127251"/>
            <a:ext cx="5324475" cy="2386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60725" y="596266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93815" y="596266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54040" y="1492251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</a:t>
            </a:r>
          </a:p>
        </p:txBody>
      </p:sp>
    </p:spTree>
    <p:extLst>
      <p:ext uri="{BB962C8B-B14F-4D97-AF65-F5344CB8AC3E}">
        <p14:creationId xmlns:p14="http://schemas.microsoft.com/office/powerpoint/2010/main" val="404923151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680" y="1099186"/>
            <a:ext cx="2840990" cy="2577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"/>
          <p:cNvSpPr txBox="1"/>
          <p:nvPr/>
        </p:nvSpPr>
        <p:spPr>
          <a:xfrm>
            <a:off x="330201" y="3849689"/>
            <a:ext cx="87534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r>
              <a:rPr lang="zh-CN" altLang="en-US" sz="2400" b="1">
                <a:latin typeface="宋体" panose="02010600030101010101" pitchFamily="2" charset="-122"/>
              </a:rPr>
              <a:t>电源电压等于串联部分两端电压加上并联电路两端的电压，即：</a:t>
            </a:r>
          </a:p>
        </p:txBody>
      </p:sp>
      <p:graphicFrame>
        <p:nvGraphicFramePr>
          <p:cNvPr id="32772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860550" y="4248151"/>
          <a:ext cx="2099310" cy="553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r:id="rId4" imgW="914400" imgH="241300" progId="Equation.KSEE3">
                  <p:embed/>
                </p:oleObj>
              </mc:Choice>
              <mc:Fallback>
                <p:oleObj r:id="rId4" imgW="914400" imgH="2413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0550" y="4248151"/>
                        <a:ext cx="2099310" cy="553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0" name="组合 1"/>
          <p:cNvGrpSpPr/>
          <p:nvPr/>
        </p:nvGrpSpPr>
        <p:grpSpPr>
          <a:xfrm>
            <a:off x="146051" y="309563"/>
            <a:ext cx="6395465" cy="552450"/>
            <a:chOff x="230" y="307"/>
            <a:chExt cx="10071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8816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知识点三   （补充）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混联电路中电压规律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  <p:extLst>
      <p:ext uri="{BB962C8B-B14F-4D97-AF65-F5344CB8AC3E}">
        <p14:creationId xmlns:p14="http://schemas.microsoft.com/office/powerpoint/2010/main" val="389694690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课堂小结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6" name="TextBox 25"/>
          <p:cNvSpPr txBox="1"/>
          <p:nvPr/>
        </p:nvSpPr>
        <p:spPr>
          <a:xfrm>
            <a:off x="5275900" y="2132331"/>
            <a:ext cx="165576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电压规律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99373" y="1405256"/>
            <a:ext cx="151288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串联电路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34300" y="2916556"/>
            <a:ext cx="147796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并联电路</a:t>
            </a:r>
          </a:p>
        </p:txBody>
      </p:sp>
      <p:cxnSp>
        <p:nvCxnSpPr>
          <p:cNvPr id="29" name="肘形连接符 28"/>
          <p:cNvCxnSpPr>
            <a:stCxn id="27" idx="3"/>
            <a:endCxn id="26" idx="1"/>
          </p:cNvCxnSpPr>
          <p:nvPr/>
        </p:nvCxnSpPr>
        <p:spPr>
          <a:xfrm>
            <a:off x="4112261" y="1636089"/>
            <a:ext cx="1163639" cy="72707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28" idx="3"/>
            <a:endCxn id="26" idx="1"/>
          </p:cNvCxnSpPr>
          <p:nvPr/>
        </p:nvCxnSpPr>
        <p:spPr>
          <a:xfrm flipV="1">
            <a:off x="4112263" y="2363164"/>
            <a:ext cx="1163637" cy="78422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792095" y="2361565"/>
            <a:ext cx="187579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TextBox 27"/>
          <p:cNvSpPr txBox="1"/>
          <p:nvPr/>
        </p:nvSpPr>
        <p:spPr>
          <a:xfrm>
            <a:off x="1313500" y="2132331"/>
            <a:ext cx="147796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/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混联电路</a:t>
            </a:r>
          </a:p>
        </p:txBody>
      </p:sp>
    </p:spTree>
    <p:extLst>
      <p:ext uri="{BB962C8B-B14F-4D97-AF65-F5344CB8AC3E}">
        <p14:creationId xmlns:p14="http://schemas.microsoft.com/office/powerpoint/2010/main" val="10319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课堂训练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8447" y="1147445"/>
          <a:ext cx="8296275" cy="318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r:id="rId3" imgW="8296275" imgH="3181350" progId="Office12.Word.Template.12">
                  <p:embed/>
                </p:oleObj>
              </mc:Choice>
              <mc:Fallback>
                <p:oleObj r:id="rId3" imgW="8296275" imgH="318135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447" y="1147445"/>
                        <a:ext cx="8296275" cy="318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170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7022" y="562928"/>
          <a:ext cx="8296275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r:id="rId3" imgW="8296275" imgH="2790825" progId="Office12.Word.Template.12">
                  <p:embed/>
                </p:oleObj>
              </mc:Choice>
              <mc:Fallback>
                <p:oleObj r:id="rId3" imgW="8296275" imgH="2790825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022" y="562928"/>
                        <a:ext cx="8296275" cy="279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371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43841" y="471170"/>
          <a:ext cx="8296275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r:id="rId3" imgW="8296275" imgH="3581400" progId="Office12.Word.Template.12">
                  <p:embed/>
                </p:oleObj>
              </mc:Choice>
              <mc:Fallback>
                <p:oleObj r:id="rId3" imgW="8296275" imgH="358140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841" y="471170"/>
                        <a:ext cx="8296275" cy="358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727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/>
          <p:nvPr/>
        </p:nvGrpSpPr>
        <p:grpSpPr>
          <a:xfrm>
            <a:off x="161927" y="180975"/>
            <a:ext cx="5516563" cy="522923"/>
            <a:chOff x="255" y="285"/>
            <a:chExt cx="8687" cy="823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Shape 112"/>
            <p:cNvSpPr/>
            <p:nvPr/>
          </p:nvSpPr>
          <p:spPr>
            <a:xfrm>
              <a:off x="255" y="285"/>
              <a:ext cx="1275" cy="82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9" name="Rectangle 21"/>
          <p:cNvSpPr/>
          <p:nvPr/>
        </p:nvSpPr>
        <p:spPr>
          <a:xfrm>
            <a:off x="123825" y="4071294"/>
            <a:ext cx="6877050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</a:rPr>
              <a:t>．串联电路中电压会有什么关系？ </a:t>
            </a:r>
          </a:p>
        </p:txBody>
      </p:sp>
      <p:sp>
        <p:nvSpPr>
          <p:cNvPr id="5" name="Rectangle 23"/>
          <p:cNvSpPr/>
          <p:nvPr/>
        </p:nvSpPr>
        <p:spPr>
          <a:xfrm>
            <a:off x="123827" y="3423594"/>
            <a:ext cx="7343775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66CC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</a:rPr>
              <a:t>．为什么两灯的发光情况会不一样？</a:t>
            </a:r>
            <a:r>
              <a:rPr lang="zh-CN" altLang="en-US" sz="16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2"/>
          <p:cNvSpPr/>
          <p:nvPr/>
        </p:nvSpPr>
        <p:spPr>
          <a:xfrm>
            <a:off x="606425" y="1206501"/>
            <a:ext cx="3949700" cy="1940957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不同规格的两灯泡串联。</a:t>
            </a:r>
            <a:endParaRPr lang="en-US" altLang="zh-CN" sz="2400" b="1">
              <a:latin typeface="Arial" panose="020B0604020202020204" pitchFamily="34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闭合开关，两灯都能发光</a:t>
            </a:r>
            <a:endParaRPr lang="en-US" altLang="zh-CN" sz="2400" b="1">
              <a:latin typeface="Arial" panose="020B0604020202020204" pitchFamily="34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吗？发光亮度一样吗？ </a:t>
            </a:r>
          </a:p>
        </p:txBody>
      </p:sp>
      <p:grpSp>
        <p:nvGrpSpPr>
          <p:cNvPr id="7" name="组合 17"/>
          <p:cNvGrpSpPr/>
          <p:nvPr/>
        </p:nvGrpSpPr>
        <p:grpSpPr>
          <a:xfrm>
            <a:off x="4556127" y="990601"/>
            <a:ext cx="3444875" cy="2030413"/>
            <a:chOff x="5076056" y="2132856"/>
            <a:chExt cx="3445298" cy="2031032"/>
          </a:xfrm>
        </p:grpSpPr>
        <p:grpSp>
          <p:nvGrpSpPr>
            <p:cNvPr id="4110" name="Group 12"/>
            <p:cNvGrpSpPr/>
            <p:nvPr/>
          </p:nvGrpSpPr>
          <p:grpSpPr>
            <a:xfrm>
              <a:off x="5076056" y="2132856"/>
              <a:ext cx="3445298" cy="2031032"/>
              <a:chOff x="0" y="0"/>
              <a:chExt cx="2535" cy="1726"/>
            </a:xfrm>
          </p:grpSpPr>
          <p:pic>
            <p:nvPicPr>
              <p:cNvPr id="4113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59" y="1089"/>
                <a:ext cx="862" cy="5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4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9" y="23"/>
                <a:ext cx="771" cy="5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5" name="Picture 10" descr="H:\2\人教教参资源\九\图\电池组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" y="1202"/>
                <a:ext cx="1329" cy="5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6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55" y="0"/>
                <a:ext cx="771" cy="5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7" name="未知"/>
              <p:cNvSpPr/>
              <p:nvPr/>
            </p:nvSpPr>
            <p:spPr>
              <a:xfrm>
                <a:off x="774" y="347"/>
                <a:ext cx="862" cy="260"/>
              </a:xfrm>
              <a:custGeom>
                <a:avLst/>
                <a:gdLst>
                  <a:gd name="txL" fmla="*/ 0 w 862"/>
                  <a:gd name="txT" fmla="*/ 0 h 260"/>
                  <a:gd name="txR" fmla="*/ 862 w 862"/>
                  <a:gd name="txB" fmla="*/ 260 h 260"/>
                </a:gdLst>
                <a:ahLst/>
                <a:cxnLst>
                  <a:cxn ang="0">
                    <a:pos x="0" y="16"/>
                  </a:cxn>
                  <a:cxn ang="0">
                    <a:pos x="137" y="38"/>
                  </a:cxn>
                  <a:cxn ang="0">
                    <a:pos x="318" y="243"/>
                  </a:cxn>
                  <a:cxn ang="0">
                    <a:pos x="613" y="138"/>
                  </a:cxn>
                  <a:cxn ang="0">
                    <a:pos x="752" y="25"/>
                  </a:cxn>
                  <a:cxn ang="0">
                    <a:pos x="862" y="16"/>
                  </a:cxn>
                </a:cxnLst>
                <a:rect l="txL" t="txT" r="txR" b="txB"/>
                <a:pathLst>
                  <a:path w="862" h="260">
                    <a:moveTo>
                      <a:pt x="0" y="16"/>
                    </a:moveTo>
                    <a:cubicBezTo>
                      <a:pt x="42" y="8"/>
                      <a:pt x="84" y="0"/>
                      <a:pt x="137" y="38"/>
                    </a:cubicBezTo>
                    <a:cubicBezTo>
                      <a:pt x="190" y="76"/>
                      <a:pt x="239" y="226"/>
                      <a:pt x="318" y="243"/>
                    </a:cubicBezTo>
                    <a:cubicBezTo>
                      <a:pt x="397" y="260"/>
                      <a:pt x="541" y="174"/>
                      <a:pt x="613" y="138"/>
                    </a:cubicBezTo>
                    <a:cubicBezTo>
                      <a:pt x="685" y="102"/>
                      <a:pt x="710" y="45"/>
                      <a:pt x="752" y="25"/>
                    </a:cubicBezTo>
                    <a:cubicBezTo>
                      <a:pt x="794" y="5"/>
                      <a:pt x="839" y="18"/>
                      <a:pt x="862" y="16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118" name="未知"/>
              <p:cNvSpPr/>
              <p:nvPr/>
            </p:nvSpPr>
            <p:spPr>
              <a:xfrm>
                <a:off x="0" y="385"/>
                <a:ext cx="263" cy="1139"/>
              </a:xfrm>
              <a:custGeom>
                <a:avLst/>
                <a:gdLst>
                  <a:gd name="txL" fmla="*/ 0 w 263"/>
                  <a:gd name="txT" fmla="*/ 0 h 1139"/>
                  <a:gd name="txR" fmla="*/ 263 w 263"/>
                  <a:gd name="txB" fmla="*/ 1139 h 1139"/>
                </a:gdLst>
                <a:ahLst/>
                <a:cxnLst>
                  <a:cxn ang="0">
                    <a:pos x="263" y="0"/>
                  </a:cxn>
                  <a:cxn ang="0">
                    <a:pos x="177" y="86"/>
                  </a:cxn>
                  <a:cxn ang="0">
                    <a:pos x="229" y="363"/>
                  </a:cxn>
                  <a:cxn ang="0">
                    <a:pos x="38" y="643"/>
                  </a:cxn>
                  <a:cxn ang="0">
                    <a:pos x="10" y="868"/>
                  </a:cxn>
                  <a:cxn ang="0">
                    <a:pos x="96" y="1000"/>
                  </a:cxn>
                  <a:cxn ang="0">
                    <a:pos x="129" y="1139"/>
                  </a:cxn>
                </a:cxnLst>
                <a:rect l="txL" t="txT" r="txR" b="txB"/>
                <a:pathLst>
                  <a:path w="263" h="1139">
                    <a:moveTo>
                      <a:pt x="263" y="0"/>
                    </a:moveTo>
                    <a:cubicBezTo>
                      <a:pt x="249" y="14"/>
                      <a:pt x="183" y="26"/>
                      <a:pt x="177" y="86"/>
                    </a:cubicBezTo>
                    <a:cubicBezTo>
                      <a:pt x="171" y="146"/>
                      <a:pt x="252" y="270"/>
                      <a:pt x="229" y="363"/>
                    </a:cubicBezTo>
                    <a:cubicBezTo>
                      <a:pt x="206" y="456"/>
                      <a:pt x="74" y="559"/>
                      <a:pt x="38" y="643"/>
                    </a:cubicBezTo>
                    <a:cubicBezTo>
                      <a:pt x="2" y="727"/>
                      <a:pt x="0" y="809"/>
                      <a:pt x="10" y="868"/>
                    </a:cubicBezTo>
                    <a:cubicBezTo>
                      <a:pt x="20" y="927"/>
                      <a:pt x="76" y="955"/>
                      <a:pt x="96" y="1000"/>
                    </a:cubicBezTo>
                    <a:cubicBezTo>
                      <a:pt x="116" y="1045"/>
                      <a:pt x="122" y="1110"/>
                      <a:pt x="129" y="1139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119" name="未知"/>
              <p:cNvSpPr/>
              <p:nvPr/>
            </p:nvSpPr>
            <p:spPr>
              <a:xfrm>
                <a:off x="2060" y="325"/>
                <a:ext cx="475" cy="1179"/>
              </a:xfrm>
              <a:custGeom>
                <a:avLst/>
                <a:gdLst>
                  <a:gd name="txL" fmla="*/ 0 w 475"/>
                  <a:gd name="txT" fmla="*/ 0 h 1179"/>
                  <a:gd name="txR" fmla="*/ 475 w 475"/>
                  <a:gd name="txB" fmla="*/ 1179 h 1179"/>
                </a:gdLst>
                <a:ahLst/>
                <a:cxnLst>
                  <a:cxn ang="0">
                    <a:pos x="287" y="1179"/>
                  </a:cxn>
                  <a:cxn ang="0">
                    <a:pos x="452" y="1034"/>
                  </a:cxn>
                  <a:cxn ang="0">
                    <a:pos x="426" y="676"/>
                  </a:cxn>
                  <a:cxn ang="0">
                    <a:pos x="241" y="305"/>
                  </a:cxn>
                  <a:cxn ang="0">
                    <a:pos x="39" y="106"/>
                  </a:cxn>
                  <a:cxn ang="0">
                    <a:pos x="9" y="0"/>
                  </a:cxn>
                </a:cxnLst>
                <a:rect l="txL" t="txT" r="txR" b="txB"/>
                <a:pathLst>
                  <a:path w="475" h="1179">
                    <a:moveTo>
                      <a:pt x="287" y="1179"/>
                    </a:moveTo>
                    <a:cubicBezTo>
                      <a:pt x="314" y="1155"/>
                      <a:pt x="429" y="1118"/>
                      <a:pt x="452" y="1034"/>
                    </a:cubicBezTo>
                    <a:cubicBezTo>
                      <a:pt x="475" y="950"/>
                      <a:pt x="461" y="798"/>
                      <a:pt x="426" y="676"/>
                    </a:cubicBezTo>
                    <a:cubicBezTo>
                      <a:pt x="391" y="554"/>
                      <a:pt x="305" y="400"/>
                      <a:pt x="241" y="305"/>
                    </a:cubicBezTo>
                    <a:cubicBezTo>
                      <a:pt x="177" y="210"/>
                      <a:pt x="78" y="157"/>
                      <a:pt x="39" y="106"/>
                    </a:cubicBezTo>
                    <a:cubicBezTo>
                      <a:pt x="0" y="55"/>
                      <a:pt x="15" y="22"/>
                      <a:pt x="9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120" name="未知"/>
              <p:cNvSpPr/>
              <p:nvPr/>
            </p:nvSpPr>
            <p:spPr>
              <a:xfrm>
                <a:off x="1215" y="1472"/>
                <a:ext cx="642" cy="207"/>
              </a:xfrm>
              <a:custGeom>
                <a:avLst/>
                <a:gdLst>
                  <a:gd name="txL" fmla="*/ 0 w 642"/>
                  <a:gd name="txT" fmla="*/ 0 h 207"/>
                  <a:gd name="txR" fmla="*/ 642 w 642"/>
                  <a:gd name="txB" fmla="*/ 207 h 207"/>
                </a:gdLst>
                <a:ahLst/>
                <a:cxnLst>
                  <a:cxn ang="0">
                    <a:pos x="0" y="85"/>
                  </a:cxn>
                  <a:cxn ang="0">
                    <a:pos x="225" y="198"/>
                  </a:cxn>
                  <a:cxn ang="0">
                    <a:pos x="573" y="29"/>
                  </a:cxn>
                  <a:cxn ang="0">
                    <a:pos x="639" y="22"/>
                  </a:cxn>
                </a:cxnLst>
                <a:rect l="txL" t="txT" r="txR" b="txB"/>
                <a:pathLst>
                  <a:path w="642" h="206">
                    <a:moveTo>
                      <a:pt x="0" y="85"/>
                    </a:moveTo>
                    <a:cubicBezTo>
                      <a:pt x="37" y="104"/>
                      <a:pt x="130" y="207"/>
                      <a:pt x="225" y="198"/>
                    </a:cubicBezTo>
                    <a:cubicBezTo>
                      <a:pt x="320" y="189"/>
                      <a:pt x="504" y="58"/>
                      <a:pt x="573" y="29"/>
                    </a:cubicBezTo>
                    <a:cubicBezTo>
                      <a:pt x="642" y="0"/>
                      <a:pt x="625" y="24"/>
                      <a:pt x="639" y="22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 lang="zh-CN" altLang="en-US"/>
              </a:p>
            </p:txBody>
          </p:sp>
        </p:grpSp>
        <p:sp>
          <p:nvSpPr>
            <p:cNvPr id="4111" name="Text Box 31"/>
            <p:cNvSpPr txBox="1"/>
            <p:nvPr/>
          </p:nvSpPr>
          <p:spPr>
            <a:xfrm>
              <a:off x="5652492" y="2668850"/>
              <a:ext cx="647700" cy="400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1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4112" name="Text Box 32"/>
            <p:cNvSpPr txBox="1"/>
            <p:nvPr/>
          </p:nvSpPr>
          <p:spPr>
            <a:xfrm>
              <a:off x="7452692" y="2668850"/>
              <a:ext cx="647700" cy="400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/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5276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7657" y="544830"/>
          <a:ext cx="8296275" cy="417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r:id="rId3" imgW="8296275" imgH="4171950" progId="Office12.Word.Template.12">
                  <p:embed/>
                </p:oleObj>
              </mc:Choice>
              <mc:Fallback>
                <p:oleObj r:id="rId3" imgW="8296275" imgH="417195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657" y="544830"/>
                        <a:ext cx="8296275" cy="417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392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7657" y="210503"/>
          <a:ext cx="8296275" cy="469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r:id="rId3" imgW="8296275" imgH="4695825" progId="Office12.Word.Template.12">
                  <p:embed/>
                </p:oleObj>
              </mc:Choice>
              <mc:Fallback>
                <p:oleObj r:id="rId3" imgW="8296275" imgH="4695825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657" y="210503"/>
                        <a:ext cx="8296275" cy="469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52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7657" y="965835"/>
          <a:ext cx="8296275" cy="318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r:id="rId3" imgW="8296275" imgH="3181350" progId="Office12.Word.Template.12">
                  <p:embed/>
                </p:oleObj>
              </mc:Choice>
              <mc:Fallback>
                <p:oleObj r:id="rId3" imgW="8296275" imgH="318135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657" y="965835"/>
                        <a:ext cx="8296275" cy="318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1252200" y="11531601"/>
            <a:ext cx="393700" cy="279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0353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4"/>
          <p:cNvSpPr txBox="1"/>
          <p:nvPr/>
        </p:nvSpPr>
        <p:spPr>
          <a:xfrm>
            <a:off x="9483726" y="-14287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2290" name="组合 1"/>
          <p:cNvGrpSpPr/>
          <p:nvPr/>
        </p:nvGrpSpPr>
        <p:grpSpPr>
          <a:xfrm>
            <a:off x="146051" y="309563"/>
            <a:ext cx="6088107" cy="552450"/>
            <a:chOff x="230" y="307"/>
            <a:chExt cx="9587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8332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>
              <a:defPPr/>
            </a:lstStyle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 探究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串联电路中的电压规律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6866" name="Rectangle 2"/>
          <p:cNvSpPr>
            <a:spLocks noGrp="1" noChangeArrowheads="1"/>
          </p:cNvSpPr>
          <p:nvPr/>
        </p:nvSpPr>
        <p:spPr>
          <a:xfrm>
            <a:off x="419736" y="3262630"/>
            <a:ext cx="8622665" cy="1325880"/>
          </a:xfrm>
          <a:prstGeom prst="rect">
            <a:avLst/>
          </a:prstGeom>
          <a:noFill/>
        </p:spPr>
        <p:txBody>
          <a:bodyPr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猜想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：串联电路中的总电压等于各用电器两端的电压之和。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猜想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：串联电路中的总电压与各用电器两端的电压相等。</a:t>
            </a: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11712" y="1032420"/>
            <a:ext cx="355361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/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提出问题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2400" b="1">
                <a:solidFill>
                  <a:srgbClr val="00CC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08943" y="1517040"/>
            <a:ext cx="619268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  串联电路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中的总电压与各用电器两端的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电压有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什么关系？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84537" y="2593216"/>
            <a:ext cx="1027753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/>
          </a:lstStyle>
          <a:p>
            <a:pPr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猜想或假设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: 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（仿照水压）</a:t>
            </a:r>
            <a:endParaRPr lang="en-US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400165" y="1172211"/>
            <a:ext cx="2593340" cy="1924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8060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241300" y="960756"/>
            <a:ext cx="8491220" cy="1454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defPPr/>
          </a:lstStyle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分别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把电压表接在电路中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AB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两点、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BC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两点、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AC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两点，测量电压，看看它们之间有什么关系。      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换上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另外两个小灯泡，再次测量，看看是否有相同的关系。</a:t>
            </a:r>
          </a:p>
        </p:txBody>
      </p:sp>
      <p:grpSp>
        <p:nvGrpSpPr>
          <p:cNvPr id="39941" name="Group 5"/>
          <p:cNvGrpSpPr/>
          <p:nvPr/>
        </p:nvGrpSpPr>
        <p:grpSpPr>
          <a:xfrm>
            <a:off x="2447925" y="2741295"/>
            <a:ext cx="2937510" cy="2131060"/>
            <a:chOff x="0" y="-68"/>
            <a:chExt cx="2359" cy="1791"/>
          </a:xfrm>
        </p:grpSpPr>
        <p:sp>
          <p:nvSpPr>
            <p:cNvPr id="39942" name="Rectangle 6"/>
            <p:cNvSpPr>
              <a:spLocks noChangeArrowheads="1"/>
            </p:cNvSpPr>
            <p:nvPr/>
          </p:nvSpPr>
          <p:spPr bwMode="auto">
            <a:xfrm>
              <a:off x="0" y="476"/>
              <a:ext cx="2359" cy="108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100">
                <a:latin typeface="Times New Roman" panose="02020603050405020304" pitchFamily="18" charset="0"/>
                <a:ea typeface="微软雅黑"/>
                <a:cs typeface="Times New Roman" pitchFamily="18" charset="0"/>
              </a:endParaRPr>
            </a:p>
          </p:txBody>
        </p:sp>
        <p:sp>
          <p:nvSpPr>
            <p:cNvPr id="39943" name="AutoShape 21"/>
            <p:cNvSpPr>
              <a:spLocks noChangeArrowheads="1"/>
            </p:cNvSpPr>
            <p:nvPr/>
          </p:nvSpPr>
          <p:spPr bwMode="auto"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itchFamily="18" charset="0"/>
              </a:endParaRPr>
            </a:p>
          </p:txBody>
        </p:sp>
        <p:sp>
          <p:nvSpPr>
            <p:cNvPr id="39944" name="Text Box 8"/>
            <p:cNvSpPr txBox="1">
              <a:spLocks noChangeArrowheads="1"/>
            </p:cNvSpPr>
            <p:nvPr/>
          </p:nvSpPr>
          <p:spPr bwMode="auto">
            <a:xfrm>
              <a:off x="1782" y="-68"/>
              <a:ext cx="577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</a:pPr>
              <a:r>
                <a:rPr 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L</a:t>
              </a:r>
              <a:r>
                <a:rPr lang="en-US" sz="2100" baseline="-250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2</a:t>
              </a:r>
              <a:endParaRPr lang="en-US" sz="2100" baseline="-25000">
                <a:latin typeface="Times New Roman" panose="02020603050405020304" pitchFamily="18" charset="0"/>
                <a:ea typeface="微软雅黑"/>
                <a:cs typeface="Times New Roman" pitchFamily="18" charset="0"/>
              </a:endParaRPr>
            </a:p>
          </p:txBody>
        </p:sp>
        <p:grpSp>
          <p:nvGrpSpPr>
            <p:cNvPr id="39945" name="Group 9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39946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47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48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9949" name="Group 13"/>
            <p:cNvGrpSpPr/>
            <p:nvPr/>
          </p:nvGrpSpPr>
          <p:grpSpPr>
            <a:xfrm>
              <a:off x="1588" y="1383"/>
              <a:ext cx="85" cy="340"/>
              <a:chOff x="0" y="0"/>
              <a:chExt cx="85" cy="340"/>
            </a:xfrm>
          </p:grpSpPr>
          <p:sp>
            <p:nvSpPr>
              <p:cNvPr id="39950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51" name="Line 2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52" name="Line 21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>
                <a:defPPr/>
              </a:lstStyle>
              <a:p>
                <a:pPr>
                  <a:lnSpc>
                    <a:spcPct val="150000"/>
                  </a:lnSpc>
                </a:pPr>
                <a:endParaRPr lang="zh-CN" alt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953" name="AutoShape 21"/>
            <p:cNvSpPr>
              <a:spLocks noChangeArrowheads="1"/>
            </p:cNvSpPr>
            <p:nvPr/>
          </p:nvSpPr>
          <p:spPr bwMode="auto"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54" name="Oval 18"/>
            <p:cNvSpPr>
              <a:spLocks noChangeArrowheads="1"/>
            </p:cNvSpPr>
            <p:nvPr/>
          </p:nvSpPr>
          <p:spPr bwMode="auto">
            <a:xfrm>
              <a:off x="275" y="439"/>
              <a:ext cx="68" cy="68"/>
            </a:xfrm>
            <a:prstGeom prst="ellipse">
              <a:avLst/>
            </a:prstGeom>
            <a:solidFill>
              <a:srgbClr val="CC0000"/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55" name="Text Box 19"/>
            <p:cNvSpPr txBox="1">
              <a:spLocks noChangeArrowheads="1"/>
            </p:cNvSpPr>
            <p:nvPr/>
          </p:nvSpPr>
          <p:spPr bwMode="auto">
            <a:xfrm>
              <a:off x="205" y="499"/>
              <a:ext cx="236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</a:pPr>
              <a:r>
                <a:rPr 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A</a:t>
              </a:r>
              <a:endParaRPr lang="en-US" sz="2100" baseline="-250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56" name="Oval 20"/>
            <p:cNvSpPr>
              <a:spLocks noChangeArrowheads="1"/>
            </p:cNvSpPr>
            <p:nvPr/>
          </p:nvSpPr>
          <p:spPr bwMode="auto">
            <a:xfrm>
              <a:off x="1203" y="431"/>
              <a:ext cx="68" cy="68"/>
            </a:xfrm>
            <a:prstGeom prst="ellipse">
              <a:avLst/>
            </a:prstGeom>
            <a:solidFill>
              <a:srgbClr val="CC0000"/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57" name="Text Box 21"/>
            <p:cNvSpPr txBox="1">
              <a:spLocks noChangeArrowheads="1"/>
            </p:cNvSpPr>
            <p:nvPr/>
          </p:nvSpPr>
          <p:spPr bwMode="auto">
            <a:xfrm>
              <a:off x="1135" y="476"/>
              <a:ext cx="227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</a:pPr>
              <a:r>
                <a:rPr 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B</a:t>
              </a:r>
              <a:endParaRPr lang="en-US" sz="2100" baseline="-250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58" name="Oval 22"/>
            <p:cNvSpPr>
              <a:spLocks noChangeArrowheads="1"/>
            </p:cNvSpPr>
            <p:nvPr/>
          </p:nvSpPr>
          <p:spPr bwMode="auto">
            <a:xfrm>
              <a:off x="2067" y="440"/>
              <a:ext cx="68" cy="68"/>
            </a:xfrm>
            <a:prstGeom prst="ellipse">
              <a:avLst/>
            </a:prstGeom>
            <a:solidFill>
              <a:srgbClr val="CC0000"/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defPPr/>
            </a:lstStyle>
            <a:p>
              <a:pPr>
                <a:lnSpc>
                  <a:spcPct val="150000"/>
                </a:lnSpc>
              </a:pPr>
              <a:endParaRPr lang="zh-CN" altLang="en-US" sz="2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59" name="Text Box 23"/>
            <p:cNvSpPr txBox="1">
              <a:spLocks noChangeArrowheads="1"/>
            </p:cNvSpPr>
            <p:nvPr/>
          </p:nvSpPr>
          <p:spPr bwMode="auto">
            <a:xfrm>
              <a:off x="1991" y="476"/>
              <a:ext cx="227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</a:pPr>
              <a:r>
                <a:rPr 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C</a:t>
              </a:r>
              <a:endParaRPr lang="en-US" sz="2100" baseline="-250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60" name="Text Box 24"/>
            <p:cNvSpPr txBox="1">
              <a:spLocks noChangeArrowheads="1"/>
            </p:cNvSpPr>
            <p:nvPr/>
          </p:nvSpPr>
          <p:spPr bwMode="auto">
            <a:xfrm>
              <a:off x="796" y="-68"/>
              <a:ext cx="566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defPPr/>
            </a:lstStyle>
            <a:p>
              <a:pPr>
                <a:lnSpc>
                  <a:spcPct val="150000"/>
                </a:lnSpc>
              </a:pPr>
              <a:r>
                <a:rPr lang="en-US" sz="21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L</a:t>
              </a:r>
              <a:r>
                <a:rPr lang="en-US" sz="2100" baseline="-2500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39961" name="Text Box 25"/>
          <p:cNvSpPr txBox="1">
            <a:spLocks noChangeArrowheads="1"/>
          </p:cNvSpPr>
          <p:nvPr/>
        </p:nvSpPr>
        <p:spPr bwMode="auto">
          <a:xfrm>
            <a:off x="241490" y="327048"/>
            <a:ext cx="795655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/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smtClean="0">
                <a:latin typeface="宋体" panose="02010600030101010101" pitchFamily="2" charset="-122"/>
                <a:cs typeface="宋体" panose="02010600030101010101" pitchFamily="2" charset="-122"/>
              </a:rPr>
              <a:t>设计实验与制定计划：</a:t>
            </a:r>
            <a:r>
              <a:rPr lang="en-US" altLang="zh-CN" sz="2400" b="1" smtClean="0">
                <a:solidFill>
                  <a:srgbClr val="00CC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2400" b="1">
              <a:solidFill>
                <a:srgbClr val="00CC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853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190501" y="1"/>
            <a:ext cx="877379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调节电压表指针指零，检查器材；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按照电路图连接电路。断开开关，检查电路；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用电压表测量灯L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两端的电压，记为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用电压表测量灯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两端的电压，记为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，测量灯L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、L</a:t>
            </a:r>
            <a:r>
              <a: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两端的总电压为</a:t>
            </a:r>
            <a:r>
              <a: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，记入表格；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更换灯泡，重复步骤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总结总电压和分电压关系。</a:t>
            </a:r>
          </a:p>
        </p:txBody>
      </p:sp>
    </p:spTree>
    <p:extLst>
      <p:ext uri="{BB962C8B-B14F-4D97-AF65-F5344CB8AC3E}">
        <p14:creationId xmlns:p14="http://schemas.microsoft.com/office/powerpoint/2010/main" val="2953225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2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charRg st="122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8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charRg st="138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 descr="H:\2\人教教参资源\九\图\电压表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225" y="1209676"/>
            <a:ext cx="990600" cy="10048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5"/>
          <p:cNvGrpSpPr/>
          <p:nvPr/>
        </p:nvGrpSpPr>
        <p:grpSpPr>
          <a:xfrm>
            <a:off x="755650" y="2157413"/>
            <a:ext cx="3671888" cy="1860550"/>
            <a:chOff x="0" y="0"/>
            <a:chExt cx="2540" cy="1292"/>
          </a:xfrm>
        </p:grpSpPr>
        <p:pic>
          <p:nvPicPr>
            <p:cNvPr id="7199" name="Picture 5" descr="H:\2\人教教参资源\九\图\小灯泡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3" y="0"/>
              <a:ext cx="589" cy="3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00" name="Picture 5" descr="H:\2\人教教参资源\九\图\小灯泡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" y="5"/>
              <a:ext cx="573" cy="3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01" name="Picture 3" descr="H:\2\人教教参资源\九\图\铡刀开关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" y="921"/>
              <a:ext cx="672" cy="3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02" name="Picture 10" descr="H:\2\人教教参资源\九\图\电池组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68" y="975"/>
              <a:ext cx="929" cy="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任意多边形 375"/>
            <p:cNvSpPr/>
            <p:nvPr/>
          </p:nvSpPr>
          <p:spPr>
            <a:xfrm>
              <a:off x="926" y="1182"/>
              <a:ext cx="905" cy="104"/>
            </a:xfrm>
            <a:custGeom>
              <a:avLst/>
              <a:gdLst>
                <a:gd name="txL" fmla="*/ 0 w 1296"/>
                <a:gd name="txT" fmla="*/ 0 h 172"/>
                <a:gd name="txR" fmla="*/ 1296 w 1296"/>
                <a:gd name="txB" fmla="*/ 172 h 17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204" name="任意多边形 376"/>
            <p:cNvSpPr/>
            <p:nvPr/>
          </p:nvSpPr>
          <p:spPr>
            <a:xfrm>
              <a:off x="2114" y="248"/>
              <a:ext cx="426" cy="976"/>
            </a:xfrm>
            <a:custGeom>
              <a:avLst/>
              <a:gdLst>
                <a:gd name="txL" fmla="*/ 0 w 609"/>
                <a:gd name="txT" fmla="*/ 0 h 1612"/>
                <a:gd name="txR" fmla="*/ 609 w 609"/>
                <a:gd name="txB" fmla="*/ 1612 h 1612"/>
              </a:gdLst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</a:cxnLst>
              <a:rect l="txL" t="txT" r="txR" b="txB"/>
              <a:pathLst>
                <a:path w="609" h="1611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205" name="任意多边形 377"/>
            <p:cNvSpPr/>
            <p:nvPr/>
          </p:nvSpPr>
          <p:spPr>
            <a:xfrm>
              <a:off x="783" y="207"/>
              <a:ext cx="983" cy="92"/>
            </a:xfrm>
            <a:custGeom>
              <a:avLst/>
              <a:gdLst>
                <a:gd name="txL" fmla="*/ 0 w 1407"/>
                <a:gd name="txT" fmla="*/ 0 h 152"/>
                <a:gd name="txR" fmla="*/ 1407 w 1407"/>
                <a:gd name="txB" fmla="*/ 152 h 152"/>
              </a:gdLst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206" name="任意多边形 378"/>
            <p:cNvSpPr/>
            <p:nvPr/>
          </p:nvSpPr>
          <p:spPr>
            <a:xfrm>
              <a:off x="0" y="220"/>
              <a:ext cx="434" cy="951"/>
            </a:xfrm>
            <a:custGeom>
              <a:avLst/>
              <a:gdLst>
                <a:gd name="txL" fmla="*/ 0 w 621"/>
                <a:gd name="txT" fmla="*/ 0 h 1571"/>
                <a:gd name="txR" fmla="*/ 621 w 621"/>
                <a:gd name="txB" fmla="*/ 1571 h 1571"/>
              </a:gdLst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207" name="Rectangle 248"/>
            <p:cNvSpPr/>
            <p:nvPr/>
          </p:nvSpPr>
          <p:spPr>
            <a:xfrm>
              <a:off x="522" y="227"/>
              <a:ext cx="274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>
              <a:defPPr/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0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40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0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208" name="Rectangle 248"/>
            <p:cNvSpPr/>
            <p:nvPr/>
          </p:nvSpPr>
          <p:spPr>
            <a:xfrm>
              <a:off x="1909" y="152"/>
              <a:ext cx="291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>
              <a:defPPr/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0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40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0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4" name="任意多边形 382"/>
          <p:cNvSpPr/>
          <p:nvPr/>
        </p:nvSpPr>
        <p:spPr>
          <a:xfrm>
            <a:off x="1212852" y="1960563"/>
            <a:ext cx="747713" cy="565150"/>
          </a:xfrm>
          <a:custGeom>
            <a:avLst/>
            <a:gdLst>
              <a:gd name="txL" fmla="*/ 0 w 518"/>
              <a:gd name="txT" fmla="*/ 0 h 393"/>
              <a:gd name="txR" fmla="*/ 518 w 518"/>
              <a:gd name="txB" fmla="*/ 393 h 393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18" h="393">
                <a:moveTo>
                  <a:pt x="518" y="0"/>
                </a:moveTo>
                <a:cubicBezTo>
                  <a:pt x="484" y="3"/>
                  <a:pt x="391" y="1"/>
                  <a:pt x="313" y="20"/>
                </a:cubicBezTo>
                <a:cubicBezTo>
                  <a:pt x="235" y="39"/>
                  <a:pt x="98" y="63"/>
                  <a:pt x="49" y="115"/>
                </a:cubicBezTo>
                <a:cubicBezTo>
                  <a:pt x="0" y="167"/>
                  <a:pt x="5" y="285"/>
                  <a:pt x="17" y="331"/>
                </a:cubicBezTo>
                <a:cubicBezTo>
                  <a:pt x="29" y="377"/>
                  <a:pt x="100" y="380"/>
                  <a:pt x="122" y="393"/>
                </a:cubicBezTo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5" name="任意多边形 383"/>
          <p:cNvSpPr/>
          <p:nvPr/>
        </p:nvSpPr>
        <p:spPr>
          <a:xfrm>
            <a:off x="1936750" y="1928814"/>
            <a:ext cx="357188" cy="541337"/>
          </a:xfrm>
          <a:custGeom>
            <a:avLst/>
            <a:gdLst>
              <a:gd name="txL" fmla="*/ 0 w 247"/>
              <a:gd name="txT" fmla="*/ 0 h 376"/>
              <a:gd name="txR" fmla="*/ 247 w 247"/>
              <a:gd name="txB" fmla="*/ 376 h 376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46" h="376">
                <a:moveTo>
                  <a:pt x="152" y="0"/>
                </a:moveTo>
                <a:cubicBezTo>
                  <a:pt x="167" y="25"/>
                  <a:pt x="239" y="98"/>
                  <a:pt x="243" y="151"/>
                </a:cubicBezTo>
                <a:cubicBezTo>
                  <a:pt x="247" y="204"/>
                  <a:pt x="219" y="279"/>
                  <a:pt x="179" y="316"/>
                </a:cubicBezTo>
                <a:cubicBezTo>
                  <a:pt x="139" y="353"/>
                  <a:pt x="37" y="363"/>
                  <a:pt x="0" y="376"/>
                </a:cubicBezTo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6" name="Text Box 32"/>
          <p:cNvSpPr txBox="1"/>
          <p:nvPr/>
        </p:nvSpPr>
        <p:spPr>
          <a:xfrm>
            <a:off x="323850" y="490539"/>
            <a:ext cx="42116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　　①测灯</a:t>
            </a:r>
            <a:r>
              <a:rPr lang="en-US" altLang="zh-CN" sz="2400" b="1"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Arial" panose="020B0604020202020204" pitchFamily="34" charset="0"/>
              </a:rPr>
              <a:t>两端的电压</a:t>
            </a:r>
            <a:endParaRPr lang="zh-CN" altLang="en-US" sz="1600" b="1">
              <a:latin typeface="Arial" panose="020B0604020202020204" pitchFamily="34" charset="0"/>
            </a:endParaRPr>
          </a:p>
        </p:txBody>
      </p:sp>
      <p:pic>
        <p:nvPicPr>
          <p:cNvPr id="37" name="Picture 7" descr="H:\2\人教教参资源\九\图\电压表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3751" y="1209676"/>
            <a:ext cx="1038225" cy="9477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18"/>
          <p:cNvGrpSpPr/>
          <p:nvPr/>
        </p:nvGrpSpPr>
        <p:grpSpPr>
          <a:xfrm>
            <a:off x="4427540" y="2227264"/>
            <a:ext cx="3851275" cy="1754187"/>
            <a:chOff x="0" y="0"/>
            <a:chExt cx="2540" cy="1292"/>
          </a:xfrm>
        </p:grpSpPr>
        <p:pic>
          <p:nvPicPr>
            <p:cNvPr id="7189" name="Picture 5" descr="H:\2\人教教参资源\九\图\小灯泡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43" y="0"/>
              <a:ext cx="589" cy="3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0" name="Picture 5" descr="H:\2\人教教参资源\九\图\小灯泡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2" y="5"/>
              <a:ext cx="573" cy="3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1" name="Picture 3" descr="H:\2\人教教参资源\九\图\铡刀开关.JP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43" y="921"/>
              <a:ext cx="672" cy="3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92" name="Picture 10" descr="H:\2\人教教参资源\九\图\电池组.JP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68" y="975"/>
              <a:ext cx="929" cy="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3" name="任意多边形 375"/>
            <p:cNvSpPr/>
            <p:nvPr/>
          </p:nvSpPr>
          <p:spPr>
            <a:xfrm>
              <a:off x="926" y="1182"/>
              <a:ext cx="905" cy="104"/>
            </a:xfrm>
            <a:custGeom>
              <a:avLst/>
              <a:gdLst>
                <a:gd name="txL" fmla="*/ 0 w 1296"/>
                <a:gd name="txT" fmla="*/ 0 h 172"/>
                <a:gd name="txR" fmla="*/ 1296 w 1296"/>
                <a:gd name="txB" fmla="*/ 172 h 17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194" name="任意多边形 376"/>
            <p:cNvSpPr/>
            <p:nvPr/>
          </p:nvSpPr>
          <p:spPr>
            <a:xfrm>
              <a:off x="2114" y="248"/>
              <a:ext cx="426" cy="976"/>
            </a:xfrm>
            <a:custGeom>
              <a:avLst/>
              <a:gdLst>
                <a:gd name="txL" fmla="*/ 0 w 609"/>
                <a:gd name="txT" fmla="*/ 0 h 1612"/>
                <a:gd name="txR" fmla="*/ 609 w 609"/>
                <a:gd name="txB" fmla="*/ 1612 h 1612"/>
              </a:gdLst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</a:cxnLst>
              <a:rect l="txL" t="txT" r="txR" b="txB"/>
              <a:pathLst>
                <a:path w="609" h="1611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195" name="任意多边形 377"/>
            <p:cNvSpPr/>
            <p:nvPr/>
          </p:nvSpPr>
          <p:spPr>
            <a:xfrm>
              <a:off x="783" y="207"/>
              <a:ext cx="983" cy="92"/>
            </a:xfrm>
            <a:custGeom>
              <a:avLst/>
              <a:gdLst>
                <a:gd name="txL" fmla="*/ 0 w 1407"/>
                <a:gd name="txT" fmla="*/ 0 h 152"/>
                <a:gd name="txR" fmla="*/ 1407 w 1407"/>
                <a:gd name="txB" fmla="*/ 152 h 152"/>
              </a:gdLst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196" name="任意多边形 378"/>
            <p:cNvSpPr/>
            <p:nvPr/>
          </p:nvSpPr>
          <p:spPr>
            <a:xfrm>
              <a:off x="0" y="220"/>
              <a:ext cx="434" cy="951"/>
            </a:xfrm>
            <a:custGeom>
              <a:avLst/>
              <a:gdLst>
                <a:gd name="txL" fmla="*/ 0 w 621"/>
                <a:gd name="txT" fmla="*/ 0 h 1571"/>
                <a:gd name="txR" fmla="*/ 621 w 621"/>
                <a:gd name="txB" fmla="*/ 1571 h 1571"/>
              </a:gdLst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 cap="flat" cmpd="sng">
              <a:solidFill>
                <a:srgbClr val="00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 lang="zh-CN" altLang="en-US"/>
            </a:p>
          </p:txBody>
        </p:sp>
        <p:sp>
          <p:nvSpPr>
            <p:cNvPr id="7197" name="Rectangle 248"/>
            <p:cNvSpPr/>
            <p:nvPr/>
          </p:nvSpPr>
          <p:spPr>
            <a:xfrm>
              <a:off x="522" y="227"/>
              <a:ext cx="274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>
              <a:defPPr/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0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40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0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98" name="Rectangle 248"/>
            <p:cNvSpPr/>
            <p:nvPr/>
          </p:nvSpPr>
          <p:spPr>
            <a:xfrm>
              <a:off x="1909" y="152"/>
              <a:ext cx="291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>
              <a:defPPr/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zh-CN" altLang="en-US" sz="20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4000" b="1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4000" b="1" baseline="-250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0" name="任意多边形 384"/>
          <p:cNvSpPr/>
          <p:nvPr/>
        </p:nvSpPr>
        <p:spPr>
          <a:xfrm>
            <a:off x="6151563" y="1922464"/>
            <a:ext cx="952500" cy="630237"/>
          </a:xfrm>
          <a:custGeom>
            <a:avLst/>
            <a:gdLst>
              <a:gd name="txL" fmla="*/ 0 w 628"/>
              <a:gd name="txT" fmla="*/ 0 h 464"/>
              <a:gd name="txR" fmla="*/ 628 w 628"/>
              <a:gd name="txB" fmla="*/ 464 h 464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28" h="463">
                <a:moveTo>
                  <a:pt x="19" y="0"/>
                </a:moveTo>
                <a:cubicBezTo>
                  <a:pt x="22" y="31"/>
                  <a:pt x="0" y="132"/>
                  <a:pt x="39" y="186"/>
                </a:cubicBezTo>
                <a:cubicBezTo>
                  <a:pt x="78" y="240"/>
                  <a:pt x="182" y="289"/>
                  <a:pt x="251" y="325"/>
                </a:cubicBezTo>
                <a:cubicBezTo>
                  <a:pt x="320" y="361"/>
                  <a:pt x="393" y="381"/>
                  <a:pt x="456" y="404"/>
                </a:cubicBezTo>
                <a:cubicBezTo>
                  <a:pt x="519" y="427"/>
                  <a:pt x="592" y="451"/>
                  <a:pt x="628" y="464"/>
                </a:cubicBezTo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51" name="任意多边形 385"/>
          <p:cNvSpPr/>
          <p:nvPr/>
        </p:nvSpPr>
        <p:spPr>
          <a:xfrm>
            <a:off x="6372227" y="1892301"/>
            <a:ext cx="1630363" cy="661988"/>
          </a:xfrm>
          <a:custGeom>
            <a:avLst/>
            <a:gdLst>
              <a:gd name="txL" fmla="*/ 0 w 1075"/>
              <a:gd name="txT" fmla="*/ 0 h 487"/>
              <a:gd name="txR" fmla="*/ 1075 w 1075"/>
              <a:gd name="txB" fmla="*/ 487 h 487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75" h="487">
                <a:moveTo>
                  <a:pt x="0" y="2"/>
                </a:moveTo>
                <a:cubicBezTo>
                  <a:pt x="40" y="24"/>
                  <a:pt x="112" y="125"/>
                  <a:pt x="252" y="128"/>
                </a:cubicBezTo>
                <a:cubicBezTo>
                  <a:pt x="392" y="131"/>
                  <a:pt x="705" y="0"/>
                  <a:pt x="838" y="17"/>
                </a:cubicBezTo>
                <a:cubicBezTo>
                  <a:pt x="971" y="34"/>
                  <a:pt x="1025" y="158"/>
                  <a:pt x="1050" y="229"/>
                </a:cubicBezTo>
                <a:cubicBezTo>
                  <a:pt x="1075" y="300"/>
                  <a:pt x="1025" y="398"/>
                  <a:pt x="991" y="441"/>
                </a:cubicBezTo>
                <a:cubicBezTo>
                  <a:pt x="957" y="484"/>
                  <a:pt x="875" y="478"/>
                  <a:pt x="845" y="487"/>
                </a:cubicBezTo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52" name="Text Box 31"/>
          <p:cNvSpPr txBox="1"/>
          <p:nvPr/>
        </p:nvSpPr>
        <p:spPr>
          <a:xfrm>
            <a:off x="4860925" y="490539"/>
            <a:ext cx="35639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Arial" panose="020B0604020202020204" pitchFamily="34" charset="0"/>
              </a:rPr>
              <a:t>②测灯</a:t>
            </a:r>
            <a:r>
              <a:rPr lang="en-US" altLang="zh-CN" sz="2400" b="1"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Arial" panose="020B0604020202020204" pitchFamily="34" charset="0"/>
              </a:rPr>
              <a:t>两端的电压</a:t>
            </a:r>
          </a:p>
        </p:txBody>
      </p:sp>
    </p:spTree>
    <p:extLst>
      <p:ext uri="{BB962C8B-B14F-4D97-AF65-F5344CB8AC3E}">
        <p14:creationId xmlns:p14="http://schemas.microsoft.com/office/powerpoint/2010/main" val="37647139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Group 7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6070" y="970915"/>
          <a:ext cx="8451085" cy="2521585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024380"/>
                <a:gridCol w="1931035"/>
                <a:gridCol w="2290341"/>
                <a:gridCol w="2205329"/>
              </a:tblGrid>
              <a:tr h="1480185"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两端的电压  </a:t>
                      </a: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V</a:t>
                      </a:r>
                    </a:p>
                  </a:txBody>
                  <a:tcPr marL="91451" marR="91451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两端的电压 </a:t>
                      </a: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V</a:t>
                      </a: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两灯串联部分两端的总电压 </a:t>
                      </a: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V </a:t>
                      </a: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电源两端的电压</a:t>
                      </a:r>
                      <a:r>
                        <a:rPr kumimoji="0" lang="zh-CN" alt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'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/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Rectangle 4"/>
          <p:cNvSpPr/>
          <p:nvPr/>
        </p:nvSpPr>
        <p:spPr>
          <a:xfrm>
            <a:off x="382270" y="293371"/>
            <a:ext cx="2114550" cy="46166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记录数据</a:t>
            </a:r>
          </a:p>
        </p:txBody>
      </p:sp>
      <p:sp>
        <p:nvSpPr>
          <p:cNvPr id="55" name="Rectangle 32"/>
          <p:cNvSpPr/>
          <p:nvPr/>
        </p:nvSpPr>
        <p:spPr>
          <a:xfrm>
            <a:off x="382270" y="3072449"/>
            <a:ext cx="291623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分析数据得出结论</a:t>
            </a:r>
          </a:p>
        </p:txBody>
      </p:sp>
    </p:spTree>
    <p:extLst>
      <p:ext uri="{BB962C8B-B14F-4D97-AF65-F5344CB8AC3E}">
        <p14:creationId xmlns:p14="http://schemas.microsoft.com/office/powerpoint/2010/main" val="13176384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2"/>
          <p:cNvSpPr/>
          <p:nvPr/>
        </p:nvSpPr>
        <p:spPr>
          <a:xfrm>
            <a:off x="1646238" y="407989"/>
            <a:ext cx="6081712" cy="535531"/>
          </a:xfrm>
          <a:prstGeom prst="rect">
            <a:avLst/>
          </a:prstGeom>
          <a:solidFill>
            <a:srgbClr val="FFDB93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>
            <a:defPPr/>
          </a:lstStyle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串联电路总电压等于各部分两端电压之和。</a:t>
            </a:r>
          </a:p>
        </p:txBody>
      </p:sp>
      <p:grpSp>
        <p:nvGrpSpPr>
          <p:cNvPr id="13316" name="Group 4"/>
          <p:cNvGrpSpPr/>
          <p:nvPr/>
        </p:nvGrpSpPr>
        <p:grpSpPr>
          <a:xfrm>
            <a:off x="2774952" y="1182689"/>
            <a:ext cx="3744913" cy="2546350"/>
            <a:chOff x="0" y="120"/>
            <a:chExt cx="2359" cy="1604"/>
          </a:xfrm>
        </p:grpSpPr>
        <p:sp>
          <p:nvSpPr>
            <p:cNvPr id="9219" name="Rectangle 5"/>
            <p:cNvSpPr/>
            <p:nvPr/>
          </p:nvSpPr>
          <p:spPr>
            <a:xfrm>
              <a:off x="0" y="476"/>
              <a:ext cx="2359" cy="108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4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220" name="AutoShape 21"/>
            <p:cNvSpPr/>
            <p:nvPr/>
          </p:nvSpPr>
          <p:spPr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400">
                <a:solidFill>
                  <a:srgbClr val="000000"/>
                </a:solidFill>
                <a:latin typeface="Calibri"/>
                <a:ea typeface="黑体" panose="02010609060101010101" pitchFamily="49" charset="-122"/>
              </a:endParaRPr>
            </a:p>
          </p:txBody>
        </p:sp>
        <p:sp>
          <p:nvSpPr>
            <p:cNvPr id="9221" name="Text Box 7"/>
            <p:cNvSpPr txBox="1"/>
            <p:nvPr/>
          </p:nvSpPr>
          <p:spPr>
            <a:xfrm>
              <a:off x="1289" y="126"/>
              <a:ext cx="37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grpSp>
          <p:nvGrpSpPr>
            <p:cNvPr id="9222" name="Group 8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9223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4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224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9225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4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9226" name="Group 12"/>
            <p:cNvGrpSpPr/>
            <p:nvPr/>
          </p:nvGrpSpPr>
          <p:grpSpPr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9227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>
                <a:defPPr/>
              </a:lstStyle>
              <a:p>
                <a:endParaRPr lang="zh-CN" altLang="en-US" sz="14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228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  <p:sp>
            <p:nvSpPr>
              <p:cNvPr id="9229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/>
              </a:lstStyle>
              <a:p>
                <a:endParaRPr/>
              </a:p>
            </p:txBody>
          </p:sp>
        </p:grpSp>
        <p:sp>
          <p:nvSpPr>
            <p:cNvPr id="9230" name="AutoShape 21"/>
            <p:cNvSpPr/>
            <p:nvPr/>
          </p:nvSpPr>
          <p:spPr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/>
            </a:lstStyle>
            <a:p>
              <a:endParaRPr lang="zh-CN" altLang="en-US" sz="140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9231" name="Text Box 17"/>
            <p:cNvSpPr txBox="1"/>
            <p:nvPr/>
          </p:nvSpPr>
          <p:spPr>
            <a:xfrm>
              <a:off x="301" y="120"/>
              <a:ext cx="37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811464" y="2144714"/>
            <a:ext cx="3635375" cy="1106486"/>
            <a:chOff x="0" y="0"/>
            <a:chExt cx="2290" cy="697"/>
          </a:xfrm>
        </p:grpSpPr>
        <p:sp>
          <p:nvSpPr>
            <p:cNvPr id="9233" name="Line 19"/>
            <p:cNvSpPr/>
            <p:nvPr/>
          </p:nvSpPr>
          <p:spPr>
            <a:xfrm flipH="1">
              <a:off x="1134" y="0"/>
              <a:ext cx="0" cy="29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9234" name="Line 20"/>
            <p:cNvSpPr/>
            <p:nvPr/>
          </p:nvSpPr>
          <p:spPr>
            <a:xfrm>
              <a:off x="0" y="181"/>
              <a:ext cx="10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9235" name="Line 21"/>
            <p:cNvSpPr/>
            <p:nvPr/>
          </p:nvSpPr>
          <p:spPr>
            <a:xfrm>
              <a:off x="1202" y="204"/>
              <a:ext cx="10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9236" name="Line 22"/>
            <p:cNvSpPr/>
            <p:nvPr/>
          </p:nvSpPr>
          <p:spPr>
            <a:xfrm>
              <a:off x="23" y="567"/>
              <a:ext cx="22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>
              <a:defPPr/>
            </a:lstStyle>
            <a:p>
              <a:endParaRPr/>
            </a:p>
          </p:txBody>
        </p:sp>
        <p:sp>
          <p:nvSpPr>
            <p:cNvPr id="9237" name="Rectangle 23"/>
            <p:cNvSpPr/>
            <p:nvPr/>
          </p:nvSpPr>
          <p:spPr>
            <a:xfrm>
              <a:off x="998" y="406"/>
              <a:ext cx="257" cy="29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zh-CN" altLang="en-US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</a:p>
          </p:txBody>
        </p:sp>
        <p:sp>
          <p:nvSpPr>
            <p:cNvPr id="9238" name="Rectangle 24"/>
            <p:cNvSpPr/>
            <p:nvPr/>
          </p:nvSpPr>
          <p:spPr>
            <a:xfrm>
              <a:off x="454" y="43"/>
              <a:ext cx="321" cy="29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zh-CN" altLang="en-US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9239" name="Rectangle 25"/>
            <p:cNvSpPr/>
            <p:nvPr/>
          </p:nvSpPr>
          <p:spPr>
            <a:xfrm>
              <a:off x="1542" y="43"/>
              <a:ext cx="321" cy="29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lstStyle>
              <a:defPPr/>
            </a:lstStyle>
            <a:p>
              <a:r>
                <a:rPr lang="zh-CN" altLang="en-US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 baseline="-2500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420688" y="426086"/>
            <a:ext cx="1149350" cy="461665"/>
          </a:xfrm>
          <a:prstGeom prst="rect">
            <a:avLst/>
          </a:prstGeom>
          <a:gradFill rotWithShape="1">
            <a:gsLst>
              <a:gs pos="0">
                <a:srgbClr val="FFCCFF">
                  <a:alpha val="85999"/>
                </a:srgbClr>
              </a:gs>
              <a:gs pos="50000">
                <a:schemeClr val="bg1"/>
              </a:gs>
              <a:gs pos="100000">
                <a:srgbClr val="FFCCFF">
                  <a:alpha val="85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0030101010101" pitchFamily="49" charset="-122"/>
                <a:ea typeface="楷体_GB2312" panose="02010600030101010101" pitchFamily="49" charset="-122"/>
                <a:cs typeface="+mn-cs"/>
                <a:sym typeface="+mn-ea"/>
              </a:rPr>
              <a:t>结论</a:t>
            </a: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graphicFrame>
        <p:nvGraphicFramePr>
          <p:cNvPr id="9241" name="对象 -2147482624"/>
          <p:cNvGraphicFramePr>
            <a:graphicFrameLocks noChangeAspect="1"/>
          </p:cNvGraphicFramePr>
          <p:nvPr/>
        </p:nvGraphicFramePr>
        <p:xfrm>
          <a:off x="2545715" y="3887470"/>
          <a:ext cx="4284000" cy="642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r:id="rId3" imgW="1524000" imgH="228600" progId="Equation.KSEE3">
                  <p:embed/>
                </p:oleObj>
              </mc:Choice>
              <mc:Fallback>
                <p:oleObj r:id="rId3" imgW="1524000" imgH="228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45715" y="3887470"/>
                        <a:ext cx="4284000" cy="6427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0293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5af17b7-292b-469f-b6d1-f4afe63c804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1d9cd63-ce6d-460f-b789-6d260ee926ff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ece9220-4a96-4603-b1a6-8ef111c09d6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1429</Words>
  <Application>Microsoft Office PowerPoint</Application>
  <PresentationFormat>全屏显示(16:9)</PresentationFormat>
  <Paragraphs>167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Office 主题</vt:lpstr>
      <vt:lpstr>Equation.KSEE3</vt:lpstr>
      <vt:lpstr>Office12.Word.Template.12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2020-09-07T12:55:39Z</dcterms:created>
  <dcterms:modified xsi:type="dcterms:W3CDTF">2020-09-07T13:08:24Z</dcterms:modified>
</cp:coreProperties>
</file>