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6B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411511"/>
            <a:ext cx="3793277" cy="4043633"/>
          </a:xfrm>
          <a:prstGeom prst="rect">
            <a:avLst/>
          </a:prstGeom>
        </p:spPr>
      </p:pic>
      <p:sp>
        <p:nvSpPr>
          <p:cNvPr id="3" name="Shape 40"/>
          <p:cNvSpPr/>
          <p:nvPr/>
        </p:nvSpPr>
        <p:spPr>
          <a:xfrm>
            <a:off x="4172939" y="1790944"/>
            <a:ext cx="4778542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zh-CN" altLang="en-US" sz="60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十八章</a:t>
            </a:r>
            <a:r>
              <a:rPr lang="en-US" altLang="zh-CN" sz="60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sz="60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电功</a:t>
            </a:r>
            <a:r>
              <a:rPr lang="zh-CN" altLang="en-US" sz="60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率</a:t>
            </a:r>
          </a:p>
        </p:txBody>
      </p:sp>
      <p:sp>
        <p:nvSpPr>
          <p:cNvPr id="4" name="矩形 3"/>
          <p:cNvSpPr/>
          <p:nvPr/>
        </p:nvSpPr>
        <p:spPr>
          <a:xfrm>
            <a:off x="4329962" y="735546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2020-2021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学</a:t>
            </a:r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年</a:t>
            </a:r>
            <a:endParaRPr lang="en-US" altLang="zh-CN" sz="2400" dirty="0" smtClean="0">
              <a:solidFill>
                <a:srgbClr val="646B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人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教版九年级物理知识点梳理</a:t>
            </a:r>
          </a:p>
        </p:txBody>
      </p:sp>
      <p:sp>
        <p:nvSpPr>
          <p:cNvPr id="8" name="Shape 40"/>
          <p:cNvSpPr/>
          <p:nvPr/>
        </p:nvSpPr>
        <p:spPr>
          <a:xfrm>
            <a:off x="3946571" y="2679763"/>
            <a:ext cx="5004910" cy="132343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第</a:t>
            </a:r>
            <a:r>
              <a:rPr lang="en-US" altLang="zh-CN" sz="4800" b="1" baseline="-25000" dirty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1</a:t>
            </a:r>
            <a:r>
              <a:rPr lang="zh-CN" altLang="en-US" sz="4800" b="1" baseline="-25000" dirty="0" smtClean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节 </a:t>
            </a:r>
            <a:endParaRPr lang="en-US" altLang="zh-CN" sz="4800" b="1" baseline="-25000" dirty="0" smtClean="0">
              <a:solidFill>
                <a:srgbClr val="111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  <a:cs typeface="楷体" panose="02010609060101010101" charset="-122"/>
            </a:endParaRPr>
          </a:p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电能与电功</a:t>
            </a:r>
            <a:endParaRPr lang="zh-CN" altLang="en-US" sz="7200" b="1" baseline="-25000" dirty="0">
              <a:solidFill>
                <a:srgbClr val="111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56930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16455" y="827544"/>
            <a:ext cx="433451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★考点一：电功的概念与计算</a:t>
            </a:r>
            <a:endParaRPr lang="zh-CN" sz="2400" b="1">
              <a:solidFill>
                <a:srgbClr val="1116CC"/>
              </a:solidFill>
              <a:latin typeface="微软雅黑"/>
              <a:ea typeface="微软雅黑" charset="-122"/>
              <a:cs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7" y="1474300"/>
            <a:ext cx="874585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◆典例一：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（2018·长沙）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如图L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、L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是规格分别为“6V、 6W”，“3V、 2.7W”的小灯泡,将它们连在如图的电路中,电源电压恒定不变,当只闭合S时,L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正常发光。(不计温度对灯泡电阻的影响)求: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(1)电源电压；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(2)灯泡L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的电阻R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(3)当S、S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都闭合时,10s内电流做的总功。</a:t>
            </a:r>
          </a:p>
        </p:txBody>
      </p:sp>
      <p:pic>
        <p:nvPicPr>
          <p:cNvPr id="88" name="图片 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2032" y="2721982"/>
            <a:ext cx="2290445" cy="14590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752649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7027" y="1364174"/>
            <a:ext cx="8623935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【解析】（1）当只闭合S时，灯泡L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正常发光，灯泡两端电压U=3V，</a:t>
            </a:r>
            <a:endParaRPr sz="1600" b="0">
              <a:solidFill>
                <a:srgbClr val="FF0000"/>
              </a:solidFill>
              <a:latin typeface="微软雅黑"/>
              <a:ea typeface="微软雅黑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通过灯泡L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的电流：；电源电压U=3V；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（2）灯泡L1的电阻                        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（3）当S、S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都闭合时，L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和L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并联，通过L1的实际电流                          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通过干路的电流I=I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+I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=0.5A+0.9A=1.4A，电路消耗的总电功率P=UI=3V×1.4A=4.2W；电流做的功W=Pt=4.2W×10s=42J 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故答案为：（1）3V；（2）6Ω；（3）42J。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16455" y="827544"/>
            <a:ext cx="433451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</a:t>
            </a: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电功的概念与计算</a:t>
            </a:r>
            <a:endParaRPr lang="zh-CN" sz="2400" b="1">
              <a:solidFill>
                <a:srgbClr val="1116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9" name="图片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" y="1861972"/>
            <a:ext cx="1386840" cy="305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图片 1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2259194"/>
            <a:ext cx="1318260" cy="313193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图片 1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1180" y="2583209"/>
            <a:ext cx="1303020" cy="274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912464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501037"/>
            <a:ext cx="8623935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◆典例二：（2020·宜昌）</a:t>
            </a:r>
            <a:r>
              <a:rPr lang="zh-CN" sz="2000">
                <a:ea typeface="宋体" panose="02010600030101010101" pitchFamily="2" charset="-122"/>
              </a:rPr>
              <a:t>两只定值电阻R</a:t>
            </a:r>
            <a:r>
              <a:rPr sz="160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ea typeface="宋体" panose="02010600030101010101" pitchFamily="2" charset="-122"/>
              </a:rPr>
              <a:t>和R</a:t>
            </a:r>
            <a:r>
              <a:rPr sz="160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ea typeface="宋体" panose="02010600030101010101" pitchFamily="2" charset="-122"/>
              </a:rPr>
              <a:t>的I-U图像如下图所示｡当把这两只电阻并联接在3V电源上时，通过干路的电流是____A，在相同时间内，产生的热量更多的是___ （选填“R</a:t>
            </a:r>
            <a:r>
              <a:rPr sz="160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ea typeface="宋体" panose="02010600030101010101" pitchFamily="2" charset="-122"/>
              </a:rPr>
              <a:t>”或“R</a:t>
            </a:r>
            <a:r>
              <a:rPr sz="160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ea typeface="宋体" panose="02010600030101010101" pitchFamily="2" charset="-122"/>
              </a:rPr>
              <a:t>”）。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16455" y="827544"/>
            <a:ext cx="425704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</a:t>
            </a: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电功的概念与计算</a:t>
            </a:r>
            <a:endParaRPr lang="zh-CN" sz="2400" b="1">
              <a:solidFill>
                <a:srgbClr val="1116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6" name="图片 532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0590" y="3145621"/>
            <a:ext cx="1588770" cy="14138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548680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7027" y="1364174"/>
            <a:ext cx="862393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【答案】(1)045；(2)R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【解析】并联时电压相等，由图可知：当电压等于3V时，R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中的电流为0.3A，R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中的电流为0.15A，所以干路上的电流为：0.3A+0.15A=0.45A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根据公式Q=W=UIt可知：电压和时间相同，R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中的电流大于R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中的电流，所以R</a:t>
            </a:r>
            <a:r>
              <a:rPr sz="16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中产生的热量更多。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16457" y="827544"/>
            <a:ext cx="424624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</a:t>
            </a: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电功的概念与计算</a:t>
            </a:r>
            <a:endParaRPr lang="zh-CN" sz="2400" b="1">
              <a:solidFill>
                <a:srgbClr val="1116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16975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0" y="833910"/>
            <a:ext cx="490093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★考点二：电能的测量与相关计算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3847" y="1401095"/>
            <a:ext cx="862393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1">
                <a:ea typeface="宋体" panose="02010600030101010101" pitchFamily="2" charset="-122"/>
              </a:rPr>
              <a:t>◆典例一：（2020·山东聊城）</a:t>
            </a:r>
            <a:r>
              <a:rPr lang="zh-CN" sz="1600">
                <a:ea typeface="宋体" panose="02010600030101010101" pitchFamily="2" charset="-122"/>
              </a:rPr>
              <a:t>下表是小明家电饭煲铭牌的部分信息，小明家电能表的示数如图所示。把电饭煲接在家庭电路中使用时，下列说法错误的是（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ea typeface="宋体" panose="02010600030101010101" pitchFamily="2" charset="-122"/>
              </a:rPr>
              <a:t>A. 电饭煲是利用电流的热效应工作的；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ea typeface="宋体" panose="02010600030101010101" pitchFamily="2" charset="-122"/>
              </a:rPr>
              <a:t>B. 电饭煲在中挡正常工作时电热丝阻值比低挡正常工作时小；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ea typeface="宋体" panose="02010600030101010101" pitchFamily="2" charset="-122"/>
              </a:rPr>
              <a:t>C. 电饭煲在高挡正常工作10min，消耗的电能是1.08×10</a:t>
            </a:r>
            <a:r>
              <a:rPr lang="zh-CN" sz="1600" baseline="30000">
                <a:ea typeface="宋体" panose="02010600030101010101" pitchFamily="2" charset="-122"/>
              </a:rPr>
              <a:t>4</a:t>
            </a:r>
            <a:r>
              <a:rPr lang="zh-CN" sz="1600">
                <a:ea typeface="宋体" panose="02010600030101010101" pitchFamily="2" charset="-122"/>
              </a:rPr>
              <a:t>J；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ea typeface="宋体" panose="02010600030101010101" pitchFamily="2" charset="-122"/>
              </a:rPr>
              <a:t>D. 若家中只接入电饭煲，在高挡正常工作10min，电能表示数将变成7328.6kW·h</a:t>
            </a:r>
          </a:p>
        </p:txBody>
      </p:sp>
      <p:pic>
        <p:nvPicPr>
          <p:cNvPr id="21" name="图片 64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8560" y="1951093"/>
            <a:ext cx="1219200" cy="137499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10312" y="3627186"/>
          <a:ext cx="5389563" cy="1563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6513"/>
                <a:gridCol w="1860550"/>
                <a:gridCol w="2222500"/>
              </a:tblGrid>
              <a:tr h="31265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额定电压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220V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1265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频率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50Hz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12656">
                <a:tc rowSpan="3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额定功率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高挡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1800W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656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中挡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1200W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656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低挡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500W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/>
                        <a:ea typeface="微软雅黑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088492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501037"/>
            <a:ext cx="8623935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【答案】D。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【解析】A．电饭煲是利用电流的热效应工作的，将电能转化为内能，故A正确，不符合题意；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B．由R=可知，电压不变，P越大，R越小，中挡时的电功率大于低挡时的功率，电压不变，所以在中挡正常工作时电热丝阻值比低挡正常工作时小，故B正确，不符合题意；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C．电饭煲在高挡正常工作10min，消耗的电能：W=Pt=1800W×10×60s=1.08×104J，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故C正确，不符合题意；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D．若家中只接入电饭煲，在高挡正常工作10min，消耗的电能：W=Pt=1.8kW×h=0.3kW·h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电能表示数将变成：7325.6kW·h+0.3kW·h=7325.9kW·h；故D错误，符合题意。故选D。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0" y="833910"/>
            <a:ext cx="49453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</a:t>
            </a: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电能的测量与相关计算</a:t>
            </a:r>
            <a:endParaRPr lang="zh-CN" sz="2400" b="1">
              <a:solidFill>
                <a:srgbClr val="1116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02753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480667"/>
            <a:ext cx="871156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◆典例二：（2020·湖南常德）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如图所示电路，灯L</a:t>
            </a:r>
            <a:r>
              <a:rPr lang="zh-CN" sz="18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、L</a:t>
            </a:r>
            <a:r>
              <a:rPr lang="zh-CN" sz="18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串联接在9V的电源两端，灯L</a:t>
            </a:r>
            <a:r>
              <a:rPr lang="zh-CN" sz="18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标有“6V、6W”， 灯L</a:t>
            </a:r>
            <a:r>
              <a:rPr lang="zh-CN" sz="18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标有“6V、3W”，闭合开关，1min内L</a:t>
            </a:r>
            <a:r>
              <a:rPr lang="zh-CN" sz="18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消耗的电能是______J（不计温度对灯泡电阻的影响）。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94510" y="833910"/>
            <a:ext cx="49453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</a:t>
            </a: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电能的测量与相关计算</a:t>
            </a:r>
            <a:endParaRPr lang="zh-CN" sz="2400" b="1">
              <a:solidFill>
                <a:srgbClr val="1116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图片 34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2" y="2961332"/>
            <a:ext cx="2745105" cy="1626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682595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itchFamily="2" charset="-122"/>
              <a:sym typeface="微软雅黑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（2020·淮安）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如图所示分别是小英家上月初和上月末电能表的示数。结合表盘上的信息可知，下列选项中正确的是（　　）。</a:t>
            </a:r>
            <a:endParaRPr lang="zh-CN" sz="2000">
              <a:solidFill>
                <a:schemeClr val="tx1"/>
              </a:solidFill>
              <a:latin typeface="微软雅黑"/>
              <a:ea typeface="微软雅黑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A．小英家家庭电路中的干路电流不得超过10A；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B．小英家上个月消耗的电能为1011kW•h；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C．电能表上指示灯闪烁320次，表示家庭电路消耗电能0.2J；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D．电能表上指示灯闪烁的次数越多，说明电路中消耗的电能越多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97527" y="1734658"/>
            <a:ext cx="287897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  <a:endParaRPr kumimoji="0" lang="en-US" altLang="zh-CN" sz="20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878906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5"/>
            <a:ext cx="8723630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（2020·贵州黔东南）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电能表是测量_____的仪表，小红同学家中电能表月初和月底的读数如图所示， 则这个月家里用了_____度电，小红同学为了测一只正在工作的电饭锅的实际电功率，她关闭了家中其它所有电器，此时她家标有“3000r/kW·h”字样的电能表每分钟转过30圈，则这只电饭锅工作时的实际功率为_____W。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41217" y="1199938"/>
            <a:ext cx="68389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电功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 charset="-122"/>
              <a:cs typeface="Arial"/>
              <a:sym typeface="Arial"/>
            </a:endParaRPr>
          </a:p>
        </p:txBody>
      </p:sp>
      <p:pic>
        <p:nvPicPr>
          <p:cNvPr id="87" name="图片 87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547" y="3238241"/>
            <a:ext cx="3931285" cy="150740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629275" y="1598432"/>
            <a:ext cx="50673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82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63422" y="3028809"/>
            <a:ext cx="68389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600</a:t>
            </a:r>
          </a:p>
        </p:txBody>
      </p:sp>
    </p:spTree>
    <p:extLst>
      <p:ext uri="{BB962C8B-B14F-4D97-AF65-F5344CB8AC3E}">
        <p14:creationId xmlns:p14="http://schemas.microsoft.com/office/powerpoint/2010/main" val="383044868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（2020·十堰）</a:t>
            </a:r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如图甲为某电饭锅的简化电路原理图，R</a:t>
            </a:r>
            <a:r>
              <a:rPr lang="zh-CN" sz="1800" baseline="-250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和R</a:t>
            </a:r>
            <a:r>
              <a:rPr lang="zh-CN" sz="1800" baseline="-250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为加热电阻，且阻值保持不变，R</a:t>
            </a:r>
            <a:r>
              <a:rPr lang="zh-CN" sz="1800" baseline="-250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=44Ω，S为靠近加热盘的感温开关，1、 2是开关连接的触点，加热盘温度达到103°C时，S自动切换到保温状态。某次煮饭时，仅将电饭锅接入220V的电路，按下开关S与触点1连接，工作了10min， S自动切换到保温状态，保温时图乙所示电能</a:t>
            </a:r>
            <a:r>
              <a:rPr lang="zh-CN" sz="1800" i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表的转盘在1min内转过5转。求：</a:t>
            </a:r>
            <a:endParaRPr lang="zh-CN" sz="1800" i="1" dirty="0">
              <a:solidFill>
                <a:schemeClr val="tx1"/>
              </a:solidFill>
              <a:latin typeface="微软雅黑"/>
              <a:ea typeface="微软雅黑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i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(1)加热状态时，电饭</a:t>
            </a:r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锅消耗的电能。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 R</a:t>
            </a:r>
            <a:r>
              <a:rPr lang="zh-CN" sz="1800" baseline="-250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的阻值。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(3)用电高峰时，实际电压只有额定电压的80%，电饭锅加热状态的实际功率。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11895" y="3150925"/>
            <a:ext cx="116141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6.6×10</a:t>
            </a:r>
            <a:r>
              <a:rPr kumimoji="0" lang="en-US" altLang="zh-CN" sz="2000" b="0" i="0" baseline="3000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5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J</a:t>
            </a:r>
          </a:p>
        </p:txBody>
      </p:sp>
      <p:pic>
        <p:nvPicPr>
          <p:cNvPr id="171" name="图片 383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2889169"/>
            <a:ext cx="2057400" cy="11458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79712" y="3634890"/>
            <a:ext cx="80581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44Ω</a:t>
            </a:r>
            <a:endParaRPr kumimoji="0" lang="en-US" altLang="zh-CN" sz="2000" b="0" i="0" u="none" strike="noStrike" cap="none" spc="0" normalizeH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 charset="-122"/>
              <a:cs typeface="Arial"/>
              <a:sym typeface="Arial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0232" y="4371950"/>
            <a:ext cx="101727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 704W</a:t>
            </a:r>
          </a:p>
        </p:txBody>
      </p:sp>
    </p:spTree>
    <p:extLst>
      <p:ext uri="{BB962C8B-B14F-4D97-AF65-F5344CB8AC3E}">
        <p14:creationId xmlns:p14="http://schemas.microsoft.com/office/powerpoint/2010/main" val="403483580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 charset="-122"/>
              <a:sym typeface="微软雅黑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1352552" y="2502364"/>
            <a:ext cx="432435" cy="19389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电功与电能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 charset="-122"/>
              <a:cs typeface="Arial"/>
              <a:sym typeface="Arial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000252" y="2616948"/>
            <a:ext cx="544195" cy="1869611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5" y="1000690"/>
            <a:ext cx="225107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一、知识点与考点</a:t>
            </a:r>
            <a:endParaRPr lang="zh-CN" altLang="en-US" sz="2000" b="1">
              <a:latin typeface="微软雅黑"/>
              <a:ea typeface="微软雅黑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21280" y="2356589"/>
            <a:ext cx="70675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电功</a:t>
            </a:r>
            <a:endParaRPr lang="zh-CN" altLang="en-US" sz="2000" b="0">
              <a:solidFill>
                <a:srgbClr val="000000"/>
              </a:solidFill>
              <a:latin typeface="微软雅黑"/>
              <a:ea typeface="微软雅黑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21280" y="4061329"/>
            <a:ext cx="166370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电能的测量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37025" y="1400458"/>
            <a:ext cx="169545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什么是电功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3451227" y="1772216"/>
            <a:ext cx="544195" cy="1787494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34485" y="1841602"/>
            <a:ext cx="227330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电流做功的实质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21150" y="2271925"/>
            <a:ext cx="227330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电流做功的形式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152265" y="2761449"/>
            <a:ext cx="136271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电功公式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60520" y="3148484"/>
            <a:ext cx="136271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电功单位</a:t>
            </a:r>
          </a:p>
        </p:txBody>
      </p:sp>
    </p:spTree>
    <p:extLst>
      <p:ext uri="{BB962C8B-B14F-4D97-AF65-F5344CB8AC3E}">
        <p14:creationId xmlns:p14="http://schemas.microsoft.com/office/powerpoint/2010/main" val="394539565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22" grpId="0"/>
      <p:bldP spid="25" grpId="0"/>
      <p:bldP spid="28" grpId="0"/>
      <p:bldP spid="2" grpId="0"/>
      <p:bldP spid="7" grpId="0" animBg="1"/>
      <p:bldP spid="9" grpId="0"/>
      <p:bldP spid="10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327025" y="1319614"/>
            <a:ext cx="8675370" cy="216982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1.考点剖析：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第十八章同样是本书重点内容，本章每节都是重点，在中考中涉及到本章内容是每年中考必考的内容，考题所占比例高、考题形式多样、难度高，尤其是大型计算题（压轴题）、实验探究题不仅所占分值高，同样也是考查学生计算能力、对知识的应用与理解能力和电学实验能力的常见和必考内容；所以应该引起教师和考生注意，并下功夫做好本章复习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1116CC"/>
              </a:solidFill>
              <a:effectLst/>
              <a:uFillTx/>
              <a:latin typeface="微软雅黑"/>
              <a:ea typeface="微软雅黑" charset="-122"/>
              <a:cs typeface="Arial"/>
              <a:sym typeface="Arial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7" y="1000690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</p:spTree>
    <p:extLst>
      <p:ext uri="{BB962C8B-B14F-4D97-AF65-F5344CB8AC3E}">
        <p14:creationId xmlns:p14="http://schemas.microsoft.com/office/powerpoint/2010/main" val="397225419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327025" y="1481940"/>
            <a:ext cx="8675370" cy="216982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本节主要内容有电功、电能的基本概念，电功的基本计算、电能的概念与计算，电阻串并联电路电功的特点。本节不涉及实验探究题类试题，但与其他知识点结合组成一个大型计算题还是会经常出现的。从近三年中考试题来看，对本节内容的考查主要集中在对电功、电能概念的考查、对电能简单计算的考查、对动态电路的考查、对串并联电路电功特点的考查等方面。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/>
              <a:ea typeface="微软雅黑" charset="-122"/>
              <a:cs typeface="Arial"/>
              <a:sym typeface="Arial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7" y="1000690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</p:spTree>
    <p:extLst>
      <p:ext uri="{BB962C8B-B14F-4D97-AF65-F5344CB8AC3E}">
        <p14:creationId xmlns:p14="http://schemas.microsoft.com/office/powerpoint/2010/main" val="113487259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7" y="1000690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7025" y="1469207"/>
            <a:ext cx="867537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2.常考题型：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纵观各地中考考纲和近三年考卷，对本节内容的考查在中考试卷中仍然会沿用以往方式，所占分值也会很高。主要考查题型有选择题、填空题、实验探究题和计算题四种类型，并以填空题形式出现居多。考查内容主要有：对电功、电能概念的考查，对相关计算的考查。</a:t>
            </a:r>
            <a:endParaRPr lang="zh-CN" sz="2000" b="0">
              <a:solidFill>
                <a:srgbClr val="000000"/>
              </a:solidFill>
              <a:latin typeface="微软雅黑"/>
              <a:ea typeface="微软雅黑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9277742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58957" y="66110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79512" y="12347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88071" y="308143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7820" y="792958"/>
            <a:ext cx="3520440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.考点分类：</a:t>
            </a:r>
            <a:r>
              <a:rPr kumimoji="0" lang="zh-CN" altLang="en-US" sz="18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考点分类见下表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697254"/>
              </p:ext>
            </p:extLst>
          </p:nvPr>
        </p:nvGraphicFramePr>
        <p:xfrm>
          <a:off x="179512" y="1290527"/>
          <a:ext cx="8376285" cy="36092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9510"/>
                <a:gridCol w="1924050"/>
                <a:gridCol w="5292725"/>
              </a:tblGrid>
              <a:tr h="4800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 dirty="0" err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考点分类</a:t>
                      </a:r>
                      <a:endParaRPr lang="en-US" altLang="en-US" sz="1600" b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 dirty="0" err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考点内容</a:t>
                      </a:r>
                      <a:endParaRPr lang="en-US" altLang="en-US" sz="1600" b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考点分析与常见题型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90">
                <a:tc row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常考热点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电功、电能的概念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选择题、填空题、计算题，考查对电功和电能概念的理解程度以及利用概念的简单计算能力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电能表的应用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填空题居多，考查家庭电能表的应用与相关计算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9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一般考点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利用电功概念进行动态电路分析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选择题居多，考查动态电路中电功的变化及相关计算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90">
                <a:tc row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冷门考点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电阻串并联电路电功相关计算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选择题居多，利用所学知识分析串并联电路电功特点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888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电能的转化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 dirty="0" err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选择题、填空题居多，考查电能与其他形式能量之间的转化</a:t>
                      </a:r>
                      <a:endParaRPr lang="en-US" altLang="en-US" sz="1600" b="0" dirty="0">
                        <a:solidFill>
                          <a:srgbClr val="C00000"/>
                        </a:solidFill>
                        <a:latin typeface="微软雅黑"/>
                        <a:ea typeface="微软雅黑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44618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itchFamily="2" charset="-122"/>
              <a:sym typeface="微软雅黑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2" y="257812"/>
            <a:ext cx="232092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872" y="1058619"/>
            <a:ext cx="8801735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1．电功：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通过某段电路所做的功叫电功。</a:t>
            </a:r>
            <a:endParaRPr lang="zh-CN" sz="1800">
              <a:latin typeface="微软雅黑"/>
              <a:ea typeface="微软雅黑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2．电流做功的实质：电流做功过程，实际就是电能转化为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形式的能（消耗电能）的过程；电流做多少功，就有多少电能转化为其他形式的能，也就消耗了多少电能。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3.电流做功的形式：电流通过各种用电器使其转动、发热、发光、发声等都是电流做功的表现。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4．规定电流在某段电路上所做的功，等于这段电路两端的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，电路中的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和通电时间的乘积。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00175" y="1135007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电流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 charset="-122"/>
              <a:cs typeface="Arial"/>
              <a:sym typeface="Arial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76010" y="1535411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其他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76010" y="3187315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电压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49235" y="3187315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电流</a:t>
            </a:r>
          </a:p>
        </p:txBody>
      </p:sp>
    </p:spTree>
    <p:extLst>
      <p:ext uri="{BB962C8B-B14F-4D97-AF65-F5344CB8AC3E}">
        <p14:creationId xmlns:p14="http://schemas.microsoft.com/office/powerpoint/2010/main" val="243104181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4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2" y="257812"/>
            <a:ext cx="232092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872" y="1058620"/>
            <a:ext cx="8801735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5．电功公式：                （适用于所有电路）；对于纯电阻电路可推导出：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（1）串联电路：              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（2）并联电路：                    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（3）在任何情况下，在一定时间所做的总功                            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6．电功单位：在国际单位制中，电功单位是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（J）；常用单位还有度（kwh）， 1度=1千瓦时=1kWh=3.6×10</a:t>
            </a:r>
            <a:r>
              <a:rPr lang="zh-CN" sz="1800" baseline="30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J；“1度”的规定：1kw的用电器工作1h消耗的电能。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11395" y="2773543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焦耳</a:t>
            </a:r>
          </a:p>
        </p:txBody>
      </p:sp>
      <p:graphicFrame>
        <p:nvGraphicFramePr>
          <p:cNvPr id="2" name="对象 -2147482624"/>
          <p:cNvGraphicFramePr>
            <a:graphicFrameLocks noChangeAspect="1"/>
          </p:cNvGraphicFramePr>
          <p:nvPr/>
        </p:nvGraphicFramePr>
        <p:xfrm>
          <a:off x="1822452" y="1281419"/>
          <a:ext cx="1072515" cy="230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r:id="rId3" imgW="711200" imgH="152400" progId="Equation.KSEE3">
                  <p:embed/>
                </p:oleObj>
              </mc:Choice>
              <mc:Fallback>
                <p:oleObj r:id="rId3" imgW="711200" imgH="1524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2452" y="1281419"/>
                        <a:ext cx="1072515" cy="23043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569"/>
          <p:cNvGraphicFramePr>
            <a:graphicFrameLocks noChangeAspect="1"/>
          </p:cNvGraphicFramePr>
          <p:nvPr/>
        </p:nvGraphicFramePr>
        <p:xfrm>
          <a:off x="7906385" y="1142647"/>
          <a:ext cx="1219200" cy="36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5" imgW="1219200" imgH="368300" progId="Equation.KSEE3">
                  <p:embed/>
                </p:oleObj>
              </mc:Choice>
              <mc:Fallback>
                <p:oleObj r:id="rId5" imgW="1219200" imgH="3683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06385" y="1142647"/>
                        <a:ext cx="1219200" cy="369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622"/>
          <p:cNvGraphicFramePr>
            <a:graphicFrameLocks noChangeAspect="1"/>
          </p:cNvGraphicFramePr>
          <p:nvPr/>
        </p:nvGraphicFramePr>
        <p:xfrm>
          <a:off x="2092325" y="1578698"/>
          <a:ext cx="666750" cy="381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7" imgW="533400" imgH="381000" progId="Equation.KSEE3">
                  <p:embed/>
                </p:oleObj>
              </mc:Choice>
              <mc:Fallback>
                <p:oleObj r:id="rId7" imgW="533400" imgH="3810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92325" y="1578698"/>
                        <a:ext cx="666750" cy="3819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2568"/>
          <p:cNvGraphicFramePr>
            <a:graphicFrameLocks noChangeAspect="1"/>
          </p:cNvGraphicFramePr>
          <p:nvPr/>
        </p:nvGraphicFramePr>
        <p:xfrm>
          <a:off x="2092327" y="1960642"/>
          <a:ext cx="667385" cy="478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r:id="rId9" imgW="533400" imgH="381000" progId="Equation.KSEE3">
                  <p:embed/>
                </p:oleObj>
              </mc:Choice>
              <mc:Fallback>
                <p:oleObj r:id="rId9" imgW="533400" imgH="3810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92327" y="1960642"/>
                        <a:ext cx="667385" cy="47806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620"/>
          <p:cNvGraphicFramePr>
            <a:graphicFrameLocks noChangeAspect="1"/>
          </p:cNvGraphicFramePr>
          <p:nvPr/>
        </p:nvGraphicFramePr>
        <p:xfrm>
          <a:off x="4938397" y="2505547"/>
          <a:ext cx="1496695" cy="267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r:id="rId11" imgW="1066800" imgH="190500" progId="Equation.KSEE3">
                  <p:embed/>
                </p:oleObj>
              </mc:Choice>
              <mc:Fallback>
                <p:oleObj r:id="rId11" imgW="1066800" imgH="1905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38397" y="2505547"/>
                        <a:ext cx="1496695" cy="26799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411869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2" y="257812"/>
            <a:ext cx="232092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872" y="1058619"/>
            <a:ext cx="8801735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7．电功的测量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⑴电能表：是测量用户用电器在某一段时间内所做电功（某一段时间内消耗电能）的仪器。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⑵电能表上“220V、5A、3000R/kW·h”等字样，分别表示：电能表额定电压是220V；允许通过的最大电流是5A；每消耗一度电电能表转盘转3000转。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⑶读数时：①最后一位有红色标记的数字表示小数点后一位；②电能表前后两次读数之差，就是这段时间内用电的度数。</a:t>
            </a:r>
          </a:p>
        </p:txBody>
      </p:sp>
      <p:graphicFrame>
        <p:nvGraphicFramePr>
          <p:cNvPr id="2" name="对象 -2147482624"/>
          <p:cNvGraphicFramePr>
            <a:graphicFrameLocks noChangeAspect="1"/>
          </p:cNvGraphicFramePr>
          <p:nvPr/>
        </p:nvGraphicFramePr>
        <p:xfrm>
          <a:off x="1822452" y="1281419"/>
          <a:ext cx="1072515" cy="230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r:id="rId3" imgW="711200" imgH="152400" progId="Equation.KSEE3">
                  <p:embed/>
                </p:oleObj>
              </mc:Choice>
              <mc:Fallback>
                <p:oleObj r:id="rId3" imgW="711200" imgH="1524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2452" y="1281419"/>
                        <a:ext cx="1072515" cy="23043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234701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2355</Words>
  <Application>Microsoft Office PowerPoint</Application>
  <PresentationFormat>全屏显示(16:9)</PresentationFormat>
  <Paragraphs>154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2020-08-31T00:19:23Z</dcterms:created>
  <dcterms:modified xsi:type="dcterms:W3CDTF">2020-09-24T12:28:57Z</dcterms:modified>
</cp:coreProperties>
</file>