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bin" ContentType="application/vnd.ms-office.activeX"/>
  <Default Extension="vml" ContentType="application/vnd.openxmlformats-officedocument.vmlDrawing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xml" ContentType="application/vnd.ms-office.activeX+xml"/>
  <Override PartName="/ppt/activeX/activeX2.xml" ContentType="application/vnd.ms-office.activeX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405" r:id="rId5"/>
    <p:sldId id="404" r:id="rId6"/>
    <p:sldId id="430" r:id="rId7"/>
    <p:sldId id="431" r:id="rId8"/>
    <p:sldId id="411" r:id="rId9"/>
    <p:sldId id="433" r:id="rId10"/>
    <p:sldId id="432" r:id="rId11"/>
    <p:sldId id="414" r:id="rId12"/>
    <p:sldId id="415" r:id="rId13"/>
    <p:sldId id="434" r:id="rId14"/>
    <p:sldId id="435" r:id="rId15"/>
    <p:sldId id="416" r:id="rId16"/>
    <p:sldId id="426" r:id="rId17"/>
    <p:sldId id="437" r:id="rId18"/>
    <p:sldId id="436" r:id="rId19"/>
    <p:sldId id="428" r:id="rId20"/>
    <p:sldId id="292" r:id="rId21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231"/>
        <p:guide pos="290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6" cy="72006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tags" Target="tags/tag67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activeX/_rels/activeX1.xml.rels>&#65279;<?xml version="1.0" encoding="utf-8" standalone="yes"?><Relationships xmlns="http://schemas.openxmlformats.org/package/2006/relationships"><Relationship Id="rId1" Type="http://schemas.microsoft.com/office/2006/relationships/activeXControlBinary" Target="activeX1.bin" /></Relationships>
</file>

<file path=ppt/activeX/_rels/activeX2.xml.rels>&#65279;<?xml version="1.0" encoding="utf-8" standalone="yes"?><Relationships xmlns="http://schemas.openxmlformats.org/package/2006/relationships"><Relationship Id="rId1" Type="http://schemas.microsoft.com/office/2006/relationships/activeXControlBinary" Target="activeX2.bin" /></Relationships>
</file>

<file path=ppt/activeX/activeX1.xml><?xml version="1.0" encoding="utf-8"?>
<ax:ocx xmlns:r="http://schemas.openxmlformats.org/officeDocument/2006/relationships" xmlns:ax="http://schemas.microsoft.com/office/2006/activeX" ax:classid="{d27cdb6e-ae6d-11cf-96b8-444553540000}" r:id="rId1" ax:persistence="persistStorage"/>
</file>

<file path=ppt/activeX/activeX2.xml><?xml version="1.0" encoding="utf-8"?>
<ax:ocx xmlns:r="http://schemas.openxmlformats.org/officeDocument/2006/relationships" xmlns:ax="http://schemas.microsoft.com/office/2006/activeX" ax:classid="{d27cdb6e-ae6d-11cf-96b8-444553540000}" r:id="rId1" ax:persistence="persistStorage"/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w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wmf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F9B84EA-7D68-4D60-9CB1-D50884785D1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D4E0FC9-F1F8-4FAE-9988-3BA365CFD46F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ags" Target="../tags/tag62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6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control" Target="../activeX/activeX2.xml" /><Relationship Id="rId3" Type="http://schemas.openxmlformats.org/officeDocument/2006/relationships/image" Target="../media/image9.wmf" /><Relationship Id="rId4" Type="http://schemas.openxmlformats.org/officeDocument/2006/relationships/vmlDrawing" Target="../drawings/vmlDrawing2.v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openxmlformats.org/officeDocument/2006/relationships/image" Target="../media/image1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6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control" Target="../activeX/activeX1.xml" /><Relationship Id="rId3" Type="http://schemas.openxmlformats.org/officeDocument/2006/relationships/image" Target="../media/image4.wmf" /><Relationship Id="rId4" Type="http://schemas.openxmlformats.org/officeDocument/2006/relationships/vmlDrawing" Target="../drawings/vmlDrawing1.v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24"/>
          <p:cNvSpPr txBox="1"/>
          <p:nvPr/>
        </p:nvSpPr>
        <p:spPr>
          <a:xfrm>
            <a:off x="2190115" y="2126615"/>
            <a:ext cx="4342765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800">
                <a:latin typeface="黑体" panose="02010609060101010101" charset="-122"/>
                <a:ea typeface="黑体" panose="02010609060101010101" charset="-122"/>
              </a:rPr>
              <a:t>第十六章 电压电阻</a:t>
            </a:r>
            <a:endParaRPr lang="zh-CN" altLang="en-US" sz="3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5"/>
          <p:cNvSpPr txBox="1"/>
          <p:nvPr/>
        </p:nvSpPr>
        <p:spPr>
          <a:xfrm>
            <a:off x="2939415" y="3205480"/>
            <a:ext cx="26955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第3节  电 阻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7785" y="124460"/>
            <a:ext cx="7059930" cy="2870835"/>
            <a:chOff x="91" y="196"/>
            <a:chExt cx="11118" cy="4521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2253" y="4717"/>
              <a:ext cx="8957" cy="0"/>
            </a:xfrm>
            <a:prstGeom prst="line">
              <a:avLst/>
            </a:prstGeom>
            <a:ln w="2540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sp>
          <p:nvSpPr>
            <p:cNvPr id="34822" name="文本框 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91" y="196"/>
              <a:ext cx="4634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  <a:cs typeface="宋体" panose="02010600030101010101" pitchFamily="2" charset="-122"/>
                </a:rPr>
                <a:t>￭</a:t>
              </a:r>
              <a:r>
                <a:rPr lang="zh-CN" altLang="en-US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九年级 物理 上册 人教版</a:t>
              </a:r>
              <a:endParaRPr lang="zh-CN" altLang="en-US" b="1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文本框 24"/>
          <p:cNvSpPr txBox="1"/>
          <p:nvPr/>
        </p:nvSpPr>
        <p:spPr>
          <a:xfrm>
            <a:off x="284480" y="1014730"/>
            <a:ext cx="32778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5" name="矩形 4"/>
          <p:cNvSpPr/>
          <p:nvPr/>
        </p:nvSpPr>
        <p:spPr>
          <a:xfrm>
            <a:off x="408940" y="1715453"/>
            <a:ext cx="5102860" cy="521970"/>
          </a:xfrm>
          <a:prstGeom prst="rect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rPr>
              <a:t>知识点二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   </a:t>
            </a: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rPr>
              <a:t>影响电阻大小的因素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99110" y="2449195"/>
            <a:ext cx="1191260" cy="457200"/>
            <a:chOff x="4659" y="5777"/>
            <a:chExt cx="1876" cy="720"/>
          </a:xfrm>
        </p:grpSpPr>
        <p:grpSp>
          <p:nvGrpSpPr>
            <p:cNvPr id="11" name="组合 10"/>
            <p:cNvGrpSpPr/>
            <p:nvPr/>
          </p:nvGrpSpPr>
          <p:grpSpPr>
            <a:xfrm>
              <a:off x="4659" y="5777"/>
              <a:ext cx="720" cy="720"/>
              <a:chOff x="4659" y="5777"/>
              <a:chExt cx="720" cy="72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659" y="5777"/>
                <a:ext cx="720" cy="720"/>
              </a:xfrm>
              <a:prstGeom prst="ellipse">
                <a:avLst/>
              </a:prstGeom>
              <a:solidFill>
                <a:srgbClr val="426EB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770" y="5828"/>
                <a:ext cx="558" cy="558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 rot="18900000" flipV="1">
                <a:off x="4732" y="6279"/>
                <a:ext cx="217" cy="120"/>
              </a:xfrm>
              <a:custGeom>
                <a:gdLst>
                  <a:gd name="connsiteX0" fmla="*/ 0 w 482"/>
                  <a:gd name="connsiteY0" fmla="*/ 0 h 120"/>
                  <a:gd name="connsiteX1" fmla="*/ 479 w 482"/>
                  <a:gd name="connsiteY1" fmla="*/ 31 h 120"/>
                  <a:gd name="connsiteX2" fmla="*/ 482 w 482"/>
                  <a:gd name="connsiteY2" fmla="*/ 81 h 120"/>
                  <a:gd name="connsiteX3" fmla="*/ 0 w 482"/>
                  <a:gd name="connsiteY3" fmla="*/ 120 h 120"/>
                  <a:gd name="connsiteX4" fmla="*/ 0 w 482"/>
                  <a:gd name="connsiteY4" fmla="*/ 0 h 12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" h="120">
                    <a:moveTo>
                      <a:pt x="0" y="0"/>
                    </a:moveTo>
                    <a:lnTo>
                      <a:pt x="479" y="31"/>
                    </a:lnTo>
                    <a:lnTo>
                      <a:pt x="482" y="81"/>
                    </a:lnTo>
                    <a:lnTo>
                      <a:pt x="0" y="1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 rot="1860000">
                <a:off x="5057" y="5975"/>
                <a:ext cx="209" cy="120"/>
              </a:xfrm>
              <a:custGeom>
                <a:gdLst>
                  <a:gd name="connsiteX0" fmla="*/ 0 w 667"/>
                  <a:gd name="connsiteY0" fmla="*/ 11 h 395"/>
                  <a:gd name="connsiteX1" fmla="*/ 665 w 667"/>
                  <a:gd name="connsiteY1" fmla="*/ 396 h 395"/>
                  <a:gd name="connsiteX2" fmla="*/ 565 w 667"/>
                  <a:gd name="connsiteY2" fmla="*/ 121 h 395"/>
                  <a:gd name="connsiteX3" fmla="*/ 355 w 667"/>
                  <a:gd name="connsiteY3" fmla="*/ 71 h 395"/>
                  <a:gd name="connsiteX4" fmla="*/ 0 w 667"/>
                  <a:gd name="connsiteY4" fmla="*/ 11 h 39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8" h="396">
                    <a:moveTo>
                      <a:pt x="0" y="11"/>
                    </a:moveTo>
                    <a:cubicBezTo>
                      <a:pt x="222" y="139"/>
                      <a:pt x="710" y="-274"/>
                      <a:pt x="665" y="396"/>
                    </a:cubicBezTo>
                    <a:lnTo>
                      <a:pt x="565" y="121"/>
                    </a:lnTo>
                    <a:cubicBezTo>
                      <a:pt x="450" y="71"/>
                      <a:pt x="520" y="76"/>
                      <a:pt x="355" y="71"/>
                    </a:cubicBezTo>
                    <a:cubicBezTo>
                      <a:pt x="275" y="46"/>
                      <a:pt x="118" y="31"/>
                      <a:pt x="0" y="11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5347" y="5828"/>
              <a:ext cx="118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latin typeface="黑体" panose="02010609060101010101" charset="-122"/>
                  <a:ea typeface="黑体" panose="02010609060101010101" charset="-122"/>
                </a:rPr>
                <a:t>演示</a:t>
              </a:r>
              <a:r>
                <a:rPr lang="en-US" altLang="zh-CN">
                  <a:latin typeface="黑体" panose="02010609060101010101" charset="-122"/>
                  <a:ea typeface="黑体" panose="02010609060101010101" charset="-122"/>
                </a:rPr>
                <a:t>2</a:t>
              </a:r>
              <a:endParaRPr lang="en-US" altLang="zh-CN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1032510" y="3036570"/>
            <a:ext cx="346075" cy="3030855"/>
          </a:xfrm>
          <a:prstGeom prst="round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7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请欣赏模拟实验</a:t>
            </a:r>
            <a:endParaRPr lang="zh-CN" altLang="en-US" sz="20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algn="ctr" defTabSz="457200">
              <a:defRPr/>
            </a:pP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视频</a:t>
            </a:r>
            <a:endParaRPr lang="zh-CN" altLang="en-US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ontrols>
      <mc:AlternateContent>
        <mc:Choice xmlns:v="urn:schemas-microsoft-com:vml" Requires="v">
          <p:control spid="1039" name="ShockwaveFlash1" r:id="rId2" imgW="81282095500" imgH="56604725500"/>
        </mc:Choice>
        <mc:Fallback>
          <p:control name="ShockwaveFlash1" r:id="rId2" imgW="6400165" imgH="4457065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876425" y="2323465"/>
                  <a:ext cx="6400165" cy="4457065"/>
                </a:xfrm>
                <a:prstGeom prst="rect"/>
                <a:noFill/>
                <a:ln/>
              </p:spPr>
            </p:pic>
          </p:control>
        </mc:Fallback>
      </mc:AlternateContent>
    </p:controls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8" name="文本框 30747"/>
          <p:cNvSpPr txBox="1"/>
          <p:nvPr/>
        </p:nvSpPr>
        <p:spPr>
          <a:xfrm>
            <a:off x="5838111" y="2823898"/>
            <a:ext cx="156567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0">
              <a:latin typeface="Comic Sans MS" pitchFamily="66" charset="0"/>
              <a:ea typeface="宋体" pitchFamily="2" charset="-122"/>
            </a:endParaRPr>
          </a:p>
        </p:txBody>
      </p:sp>
      <p:sp>
        <p:nvSpPr>
          <p:cNvPr id="30749" name="文本框 30748"/>
          <p:cNvSpPr txBox="1"/>
          <p:nvPr/>
        </p:nvSpPr>
        <p:spPr>
          <a:xfrm>
            <a:off x="5838111" y="2823898"/>
            <a:ext cx="140374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0750" name="文本框 30749" descr="蓝色面巾纸"/>
          <p:cNvSpPr txBox="1"/>
          <p:nvPr/>
        </p:nvSpPr>
        <p:spPr>
          <a:xfrm>
            <a:off x="680561" y="1936406"/>
            <a:ext cx="7931468" cy="156845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38100" cap="flat" cmpd="dbl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99FFCC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2400">
                <a:latin typeface="Comic Sans MS" panose="030f0702030302020204" pitchFamily="66" charset="0"/>
                <a:ea typeface="楷体_GB2312" panose="02010609030101010101" charset="-122"/>
              </a:rPr>
              <a:t>◆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材料、横截面积相同时，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长度越长，电阻越大；</a:t>
            </a:r>
            <a:endParaRPr lang="zh-CN" altLang="en-US" sz="24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indent="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◆材料、长度相同时，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横截面积越大，电阻越小；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◆导体的电阻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与材料有关；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9773" y="3926337"/>
            <a:ext cx="7870031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导体的电阻与导体的材料、长度、横截面积等有关。</a:t>
            </a:r>
            <a:endParaRPr lang="zh-CN" altLang="en-US" sz="2400" b="1">
              <a:solidFill>
                <a:schemeClr val="tx1"/>
              </a:solidFill>
              <a:latin typeface="Times New Roman" pitchFamily="18" charset="0"/>
              <a:ea typeface="宋体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318" y="4745805"/>
            <a:ext cx="5080000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 algn="l"/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导体的电阻是导体本身的一种性质。</a:t>
            </a:r>
            <a:endParaRPr lang="zh-CN" altLang="en-US" sz="2400" b="1"/>
          </a:p>
        </p:txBody>
      </p:sp>
      <p:sp>
        <p:nvSpPr>
          <p:cNvPr id="7" name="下箭头 6"/>
          <p:cNvSpPr/>
          <p:nvPr/>
        </p:nvSpPr>
        <p:spPr>
          <a:xfrm>
            <a:off x="4526280" y="3515360"/>
            <a:ext cx="239395" cy="399415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下箭头 8"/>
          <p:cNvSpPr/>
          <p:nvPr/>
        </p:nvSpPr>
        <p:spPr>
          <a:xfrm>
            <a:off x="4526915" y="4386580"/>
            <a:ext cx="228600" cy="353695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下箭头 10"/>
          <p:cNvSpPr/>
          <p:nvPr/>
        </p:nvSpPr>
        <p:spPr>
          <a:xfrm>
            <a:off x="4527074" y="5206339"/>
            <a:ext cx="256223" cy="35052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文本框 11"/>
          <p:cNvSpPr txBox="1"/>
          <p:nvPr/>
        </p:nvSpPr>
        <p:spPr>
          <a:xfrm>
            <a:off x="584676" y="5556859"/>
            <a:ext cx="8140700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一段导体不论是否接入电路，都有电阻，且电阻大小不变。</a:t>
            </a:r>
            <a:endParaRPr lang="zh-CN" altLang="en-US" sz="2400" b="1">
              <a:latin typeface="Times New Roman" pitchFamily="18" charset="0"/>
              <a:ea typeface="宋体" pitchFamily="2" charset="-122"/>
              <a:sym typeface="+mn-ea"/>
            </a:endParaRPr>
          </a:p>
        </p:txBody>
      </p:sp>
      <p:sp>
        <p:nvSpPr>
          <p:cNvPr id="12290" name="Rectangle 4"/>
          <p:cNvSpPr/>
          <p:nvPr/>
        </p:nvSpPr>
        <p:spPr>
          <a:xfrm>
            <a:off x="499110" y="1181100"/>
            <a:ext cx="1647825" cy="521970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实验结论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20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0" grpId="0"/>
      <p:bldP spid="5" grpId="0"/>
      <p:bldP spid="6" grpId="0"/>
      <p:bldP spid="7" grpId="0"/>
      <p:bldP spid="9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63389" y="1981174"/>
            <a:ext cx="7942729" cy="1754326"/>
          </a:xfrm>
          <a:prstGeom prst="rect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导体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电阻还跟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温度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有关。对大多数导体来说，温度越高，导体电阻越大。但也有少数导体，电阻随温度的升高而减小。</a:t>
            </a:r>
            <a:endParaRPr lang="zh-CN" altLang="en-US" sz="24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3389" y="4354778"/>
            <a:ext cx="7942729" cy="1200329"/>
          </a:xfrm>
          <a:prstGeom prst="rec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smtClean="0">
                <a:latin typeface="Arial" panose="020b0604020202020204" pitchFamily="34" charset="0"/>
                <a:ea typeface="楷体_GB2312" panose="02010609030101010101" charset="-122"/>
                <a:sym typeface="+mn-ea"/>
              </a:rPr>
              <a:t>        某些</a:t>
            </a:r>
            <a:r>
              <a:rPr lang="zh-CN" altLang="en-US" sz="2400" b="1">
                <a:latin typeface="Arial" panose="020b0604020202020204" pitchFamily="34" charset="0"/>
                <a:ea typeface="楷体_GB2312" panose="02010609030101010101" charset="-122"/>
                <a:sym typeface="+mn-ea"/>
              </a:rPr>
              <a:t>材料的温度降低到一定程度时</a:t>
            </a:r>
            <a:r>
              <a:rPr lang="en-US" altLang="zh-CN" sz="2400" b="1">
                <a:latin typeface="Arial" panose="020b0604020202020204" pitchFamily="34" charset="0"/>
                <a:ea typeface="楷体_GB2312" panose="02010609030101010101" charset="-122"/>
                <a:sym typeface="+mn-ea"/>
              </a:rPr>
              <a:t>,</a:t>
            </a:r>
            <a:r>
              <a:rPr lang="zh-CN" altLang="en-US" sz="2400" b="1">
                <a:latin typeface="Arial" panose="020b0604020202020204" pitchFamily="34" charset="0"/>
                <a:ea typeface="楷体_GB2312" panose="02010609030101010101" charset="-122"/>
                <a:sym typeface="+mn-ea"/>
              </a:rPr>
              <a:t>电阻会突然消失，这就是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charset="-122"/>
                <a:sym typeface="+mn-ea"/>
              </a:rPr>
              <a:t>超导现象。</a:t>
            </a:r>
            <a:r>
              <a:rPr lang="zh-CN" altLang="en-US" sz="2400" b="1">
                <a:latin typeface="Arial" panose="020b0604020202020204" pitchFamily="34" charset="0"/>
                <a:ea typeface="楷体_GB2312" panose="02010609030101010101" charset="-122"/>
                <a:sym typeface="+mn-ea"/>
              </a:rPr>
              <a:t>具有超导现象的导体叫做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charset="-122"/>
                <a:sym typeface="+mn-ea"/>
              </a:rPr>
              <a:t>超导体</a:t>
            </a:r>
            <a:r>
              <a:rPr lang="zh-CN" altLang="en-US" sz="2400" b="1">
                <a:latin typeface="Arial" panose="020b0604020202020204" pitchFamily="34" charset="0"/>
                <a:ea typeface="楷体_GB2312" panose="02010609030101010101" charset="-122"/>
                <a:sym typeface="+mn-ea"/>
              </a:rPr>
              <a:t>。</a:t>
            </a:r>
            <a:endParaRPr lang="zh-CN" altLang="en-US" sz="2400" b="1"/>
          </a:p>
        </p:txBody>
      </p:sp>
      <p:sp>
        <p:nvSpPr>
          <p:cNvPr id="6" name="下箭头 5"/>
          <p:cNvSpPr/>
          <p:nvPr/>
        </p:nvSpPr>
        <p:spPr>
          <a:xfrm>
            <a:off x="4162294" y="3834113"/>
            <a:ext cx="301625" cy="4489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350"/>
          </a:p>
        </p:txBody>
      </p:sp>
      <p:sp>
        <p:nvSpPr>
          <p:cNvPr id="12290" name="Rectangle 4"/>
          <p:cNvSpPr/>
          <p:nvPr/>
        </p:nvSpPr>
        <p:spPr>
          <a:xfrm>
            <a:off x="499110" y="1181100"/>
            <a:ext cx="1647825" cy="521970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实验结论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7346" name="Picture 2" descr="\\初三物理\初三物理共享\新教材图 电压电阻 生活用电\16章 电压电阻\电压电阻图\16-3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2281" y="1437640"/>
            <a:ext cx="1628140" cy="439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TextBox 4"/>
          <p:cNvSpPr txBox="1"/>
          <p:nvPr/>
        </p:nvSpPr>
        <p:spPr>
          <a:xfrm>
            <a:off x="518160" y="2062480"/>
            <a:ext cx="5894070" cy="2675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Calibri"/>
                <a:ea typeface="华文楷体" panose="02010600040101010101" pitchFamily="2" charset="-122"/>
              </a:rPr>
              <a:t>　　</a:t>
            </a:r>
            <a:r>
              <a:rPr lang="zh-CN" altLang="en-US" sz="2800" b="1">
                <a:latin typeface="Calibri"/>
                <a:ea typeface="华文楷体" panose="02010600040101010101" pitchFamily="2" charset="-122"/>
              </a:rPr>
              <a:t>在其他条件相同的情况下，电阻较小的材料导电性能较强；反之，电阻较大，导电性能较弱。右图展示的是不同材料在导电性能上的排序，从上至下，材料的导电性能依次减弱。</a:t>
            </a:r>
            <a:endParaRPr lang="zh-CN" altLang="en-US" sz="2800" b="1">
              <a:latin typeface="Calibri"/>
              <a:ea typeface="华文楷体" panose="02010600040101010101" pitchFamily="2" charset="-122"/>
            </a:endParaRPr>
          </a:p>
        </p:txBody>
      </p:sp>
      <p:sp>
        <p:nvSpPr>
          <p:cNvPr id="57349" name="矩形 57348"/>
          <p:cNvSpPr/>
          <p:nvPr/>
        </p:nvSpPr>
        <p:spPr>
          <a:xfrm>
            <a:off x="725091" y="4737947"/>
            <a:ext cx="4589859" cy="53578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</a:ln>
        </p:spPr>
        <p:txBody>
          <a:bodyPr/>
          <a:lstStyle/>
          <a:p>
            <a:endParaRPr lang="zh-CN" altLang="en-US" sz="1350"/>
          </a:p>
        </p:txBody>
      </p:sp>
      <p:pic>
        <p:nvPicPr>
          <p:cNvPr id="57350" name="图片 573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14" y="1269180"/>
            <a:ext cx="4104084" cy="8834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29920" y="5013960"/>
            <a:ext cx="709231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铜、铝、橡胶、陶瓷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都是良好的电工材料。</a:t>
            </a:r>
            <a:endParaRPr lang="zh-CN" altLang="en-US" sz="24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0079" y="5553525"/>
            <a:ext cx="5464969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介于中间的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锗、硅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是常用的半导体材料。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Freeform 24"/>
          <p:cNvSpPr/>
          <p:nvPr/>
        </p:nvSpPr>
        <p:spPr bwMode="gray">
          <a:xfrm rot="15308031" flipH="1">
            <a:off x="6204585" y="3618230"/>
            <a:ext cx="760730" cy="1510030"/>
          </a:xfrm>
          <a:custGeom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1F497D">
              <a:lumMod val="60000"/>
              <a:lumOff val="40000"/>
            </a:srgbClr>
          </a:solidFill>
          <a:ln>
            <a:noFill/>
          </a:ln>
        </p:spPr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latin typeface="Arial" panose="020b0604020202020204" pitchFamily="34" charset="0"/>
              <a:ea typeface="+mn-ea"/>
            </a:endParaRPr>
          </a:p>
        </p:txBody>
      </p:sp>
      <p:sp>
        <p:nvSpPr>
          <p:cNvPr id="2" name="文本框 24"/>
          <p:cNvSpPr txBox="1"/>
          <p:nvPr/>
        </p:nvSpPr>
        <p:spPr>
          <a:xfrm>
            <a:off x="284480" y="890905"/>
            <a:ext cx="32778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文本框 30721"/>
          <p:cNvSpPr txBox="1"/>
          <p:nvPr/>
        </p:nvSpPr>
        <p:spPr>
          <a:xfrm>
            <a:off x="401955" y="1649730"/>
            <a:ext cx="83940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几种长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1m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、横截面积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1mm</a:t>
            </a:r>
            <a:r>
              <a:rPr lang="en-US" altLang="zh-CN" sz="2800" baseline="30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的金属导线在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20℃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时的电阻值：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30723" name="表格 3072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58190" y="2679700"/>
          <a:ext cx="7557135" cy="3190875"/>
        </p:xfrm>
        <a:graphic>
          <a:graphicData uri="http://schemas.openxmlformats.org/drawingml/2006/table">
            <a:tbl>
              <a:tblPr/>
              <a:tblGrid>
                <a:gridCol w="5116195"/>
                <a:gridCol w="2440940"/>
              </a:tblGrid>
              <a:tr h="39624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导线</a:t>
                      </a:r>
                      <a:endParaRPr lang="zh-CN" altLang="en-US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电阻</a:t>
                      </a: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R/ Ω</a:t>
                      </a:r>
                      <a:endParaRPr lang="en-US" alt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银</a:t>
                      </a:r>
                      <a:endParaRPr lang="zh-CN" altLang="en-US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0.016</a:t>
                      </a:r>
                      <a:endParaRPr lang="en-US" alt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78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铜</a:t>
                      </a:r>
                      <a:endParaRPr lang="zh-CN" altLang="en-US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0.017</a:t>
                      </a:r>
                      <a:endParaRPr lang="en-US" alt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铝</a:t>
                      </a:r>
                      <a:endParaRPr lang="zh-CN" altLang="en-US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0.027</a:t>
                      </a:r>
                      <a:endParaRPr lang="en-US" alt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145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铁</a:t>
                      </a:r>
                      <a:endParaRPr lang="zh-CN" altLang="en-US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0.096</a:t>
                      </a:r>
                      <a:endParaRPr lang="en-US" alt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78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钨</a:t>
                      </a:r>
                      <a:endParaRPr lang="zh-CN" altLang="en-US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0.052</a:t>
                      </a:r>
                      <a:endParaRPr lang="en-US" alt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锰铜（铜、锰、镍的合金）</a:t>
                      </a:r>
                      <a:endParaRPr lang="zh-CN" altLang="en-US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0.44</a:t>
                      </a:r>
                      <a:endParaRPr lang="en-US" alt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78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镍铬合金（镍、铬、锰的合金）</a:t>
                      </a:r>
                      <a:endParaRPr lang="zh-CN" altLang="en-US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1.1</a:t>
                      </a:r>
                      <a:endParaRPr lang="en-US" alt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45" name="文本框 24"/>
          <p:cNvSpPr txBox="1"/>
          <p:nvPr/>
        </p:nvSpPr>
        <p:spPr>
          <a:xfrm>
            <a:off x="284480" y="1014730"/>
            <a:ext cx="29819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8134" name="表格 4813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06400" y="1554163"/>
          <a:ext cx="8275638" cy="5181600"/>
        </p:xfrm>
        <a:graphic>
          <a:graphicData uri="http://schemas.openxmlformats.org/drawingml/2006/table">
            <a:tbl>
              <a:tblPr/>
              <a:tblGrid>
                <a:gridCol w="1555750"/>
                <a:gridCol w="1209675"/>
                <a:gridCol w="1012825"/>
                <a:gridCol w="1830388"/>
                <a:gridCol w="2667000"/>
              </a:tblGrid>
              <a:tr h="976630"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物理量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字母表示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单位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其他单位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换算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3295"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电流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I</a:t>
                      </a:r>
                      <a:endParaRPr lang="en-US" altLang="x-none" sz="28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安培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宋体" panose="02010600030101010101" pitchFamily="2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(A)</a:t>
                      </a:r>
                      <a:endParaRPr lang="en-US" altLang="x-none" sz="28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毫安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(mA)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、微安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(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Arial" panose="020b0604020202020204" pitchFamily="34" charset="0"/>
                        </a:rPr>
                        <a:t>μ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A)</a:t>
                      </a:r>
                      <a:endParaRPr lang="en-US" altLang="x-none" sz="28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1A=10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00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mA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;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1mA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=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10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00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Arial" panose="020b0604020202020204" pitchFamily="34" charset="0"/>
                        </a:rPr>
                        <a:t>μ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A</a:t>
                      </a:r>
                      <a:endParaRPr lang="en-US" altLang="x-none" sz="28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0275"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电压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U</a:t>
                      </a:r>
                      <a:endParaRPr lang="en-US" altLang="x-none" sz="28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伏特（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Times New Roman" panose="02020603050405020304" pitchFamily="18" charset="0"/>
                        </a:rPr>
                        <a:t>V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）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千伏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(KV)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、毫伏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(mV)</a:t>
                      </a:r>
                      <a:endParaRPr lang="en-US" altLang="x-none" sz="28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1KV=10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00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V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;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1V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=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1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00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0mV</a:t>
                      </a:r>
                      <a:endParaRPr lang="en-US" altLang="x-none" sz="28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4405"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电阻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itchFamily="2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R</a:t>
                      </a:r>
                      <a:endParaRPr lang="en-US" altLang="x-none" sz="28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itchFamily="2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欧姆（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Ω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）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宋体" pitchFamily="2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兆欧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(MΩ)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、千欧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宋体" panose="02010600030101010101" pitchFamily="2" charset="-122"/>
                        </a:rPr>
                        <a:t>(KΩ)</a:t>
                      </a:r>
                      <a:endParaRPr lang="en-US" altLang="x-none" sz="28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宋体" pitchFamily="2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1MΩ=10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00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KΩ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;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itchFamily="2" charset="-122"/>
                      </a:endParaRP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1KΩ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=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10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00</a:t>
                      </a:r>
                      <a:r>
                        <a:rPr lang="en-US" altLang="x-none" sz="28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Ω</a:t>
                      </a:r>
                      <a:endParaRPr lang="en-US" altLang="x-none" sz="28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29" name="Rectangle 3"/>
          <p:cNvSpPr>
            <a:spLocks noGrp="1"/>
          </p:cNvSpPr>
          <p:nvPr>
            <p:ph type="body" idx="4294967295"/>
          </p:nvPr>
        </p:nvSpPr>
        <p:spPr>
          <a:xfrm>
            <a:off x="974725" y="3443605"/>
            <a:ext cx="1460500" cy="698500"/>
          </a:xfrm>
        </p:spPr>
        <p:txBody>
          <a:bodyPr wrap="square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b="1">
                <a:ea typeface="楷体_GB2312" panose="02010609030101010101" charset="-122"/>
              </a:rPr>
              <a:t>电阻</a:t>
            </a:r>
            <a:r>
              <a:rPr lang="en-US" altLang="zh-CN" sz="2400" b="1">
                <a:ea typeface="楷体_GB2312" panose="02010609030101010101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ea typeface="楷体_GB2312" panose="02010609030101010101" charset="-122"/>
              </a:rPr>
              <a:t>Ｒ</a:t>
            </a:r>
            <a:r>
              <a:rPr lang="en-US" altLang="zh-CN" sz="2400" b="1">
                <a:ea typeface="楷体_GB2312" panose="02010609030101010101" charset="-122"/>
              </a:rPr>
              <a:t>)</a:t>
            </a:r>
            <a:endParaRPr lang="en-US" altLang="zh-CN" sz="2400" b="1">
              <a:ea typeface="楷体_GB231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435225" y="1393825"/>
            <a:ext cx="641350" cy="4554538"/>
          </a:xfrm>
          <a:prstGeom prst="leftBrac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000" b="1" strike="noStrike" noProof="1"/>
          </a:p>
        </p:txBody>
      </p:sp>
      <p:sp>
        <p:nvSpPr>
          <p:cNvPr id="5" name="Rectangle 3"/>
          <p:cNvSpPr>
            <a:spLocks noGrp="1"/>
          </p:cNvSpPr>
          <p:nvPr/>
        </p:nvSpPr>
        <p:spPr>
          <a:xfrm>
            <a:off x="3257550" y="1235075"/>
            <a:ext cx="2898775" cy="698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(1)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定义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:</a:t>
            </a:r>
            <a:endParaRPr lang="en-US" alt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Rectangle 3"/>
          <p:cNvSpPr>
            <a:spLocks noGrp="1"/>
          </p:cNvSpPr>
          <p:nvPr/>
        </p:nvSpPr>
        <p:spPr>
          <a:xfrm>
            <a:off x="3257550" y="3108325"/>
            <a:ext cx="2898775" cy="698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(2)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单位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:</a:t>
            </a:r>
            <a:endParaRPr lang="en-US" alt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Rectangle 3"/>
          <p:cNvSpPr>
            <a:spLocks noGrp="1"/>
          </p:cNvSpPr>
          <p:nvPr/>
        </p:nvSpPr>
        <p:spPr>
          <a:xfrm>
            <a:off x="3257550" y="4762500"/>
            <a:ext cx="3268663" cy="698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(3)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影响因素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:</a:t>
            </a:r>
            <a:endParaRPr lang="en-US" alt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Rectangle 3"/>
          <p:cNvSpPr>
            <a:spLocks noGrp="1"/>
          </p:cNvSpPr>
          <p:nvPr/>
        </p:nvSpPr>
        <p:spPr>
          <a:xfrm>
            <a:off x="3338830" y="1809750"/>
            <a:ext cx="5260975" cy="77660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>
                <a:latin typeface="Arial" panose="020b0604020202020204" pitchFamily="34" charset="0"/>
                <a:ea typeface="楷体_GB2312" panose="02010609030101010101" charset="-122"/>
              </a:rPr>
              <a:t>——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用来表示导体对电流阻碍作用的大小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Rectangle 3"/>
          <p:cNvSpPr>
            <a:spLocks noGrp="1"/>
          </p:cNvSpPr>
          <p:nvPr/>
        </p:nvSpPr>
        <p:spPr>
          <a:xfrm>
            <a:off x="3338830" y="3556000"/>
            <a:ext cx="5813425" cy="538163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欧姆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，简称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欧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，符号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Ω</a:t>
            </a:r>
            <a:r>
              <a:rPr lang="zh-CN" altLang="en-US" sz="2400" b="1">
                <a:latin typeface="Arial" panose="020b0604020202020204" pitchFamily="34" charset="0"/>
                <a:ea typeface="楷体_GB2312" panose="02010609030101010101" charset="-122"/>
              </a:rPr>
              <a:t>           </a:t>
            </a:r>
            <a:endParaRPr lang="zh-CN" altLang="en-US" sz="2400" b="1"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10" name="Rectangle 3"/>
          <p:cNvSpPr>
            <a:spLocks noGrp="1"/>
          </p:cNvSpPr>
          <p:nvPr/>
        </p:nvSpPr>
        <p:spPr>
          <a:xfrm>
            <a:off x="3338830" y="5187950"/>
            <a:ext cx="4265295" cy="844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FF6600"/>
                </a:solidFill>
                <a:latin typeface="黑体" panose="02010609060101010101" charset="-122"/>
                <a:ea typeface="黑体" panose="02010609060101010101" charset="-122"/>
              </a:rPr>
              <a:t>材料、长度、</a:t>
            </a:r>
            <a:endParaRPr lang="zh-CN" altLang="en-US" sz="2400" b="1">
              <a:solidFill>
                <a:srgbClr val="FF66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FF6600"/>
                </a:solidFill>
                <a:latin typeface="黑体" panose="02010609060101010101" charset="-122"/>
                <a:ea typeface="黑体" panose="02010609060101010101" charset="-122"/>
              </a:rPr>
              <a:t>横截面积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zh-CN" altLang="en-US" sz="2400" b="1">
                <a:solidFill>
                  <a:srgbClr val="FF00FF"/>
                </a:solidFill>
                <a:latin typeface="黑体" panose="02010609060101010101" charset="-122"/>
                <a:ea typeface="黑体" panose="02010609060101010101" charset="-122"/>
              </a:rPr>
              <a:t>温度</a:t>
            </a:r>
            <a:endParaRPr lang="zh-CN" altLang="en-US" sz="2400" b="1">
              <a:solidFill>
                <a:srgbClr val="FF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5" name="文本框 24"/>
          <p:cNvSpPr txBox="1"/>
          <p:nvPr/>
        </p:nvSpPr>
        <p:spPr>
          <a:xfrm>
            <a:off x="284480" y="1014730"/>
            <a:ext cx="22199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课堂小结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build="p"/>
      <p:bldP spid="9" grpId="1" build="allAtOnce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2" name="矩形 32771"/>
          <p:cNvSpPr/>
          <p:nvPr/>
        </p:nvSpPr>
        <p:spPr>
          <a:xfrm>
            <a:off x="284480" y="1598295"/>
            <a:ext cx="8499475" cy="125920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l">
              <a:lnSpc>
                <a:spcPts val="4300"/>
              </a:lnSpc>
              <a:buNone/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有两条粗细相同、材料相同的导线，一条长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 cm,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另一条长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1.3m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，哪条导线电阻大，为什么？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3794" name="文本框 33793"/>
          <p:cNvSpPr txBox="1"/>
          <p:nvPr/>
        </p:nvSpPr>
        <p:spPr>
          <a:xfrm>
            <a:off x="447675" y="2957830"/>
            <a:ext cx="8248650" cy="2296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ts val="43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在相同的电压下，通过导线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的电流较大，说明导线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对电流的阻碍作用小，它的电阻比较小；通过导线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的电流较小，说明导线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对电流的阻碍作用大，它的电阻比较大。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145" name="文本框 24"/>
          <p:cNvSpPr txBox="1"/>
          <p:nvPr/>
        </p:nvSpPr>
        <p:spPr>
          <a:xfrm>
            <a:off x="284480" y="1014730"/>
            <a:ext cx="29159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课堂练习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文本框 39937"/>
          <p:cNvSpPr txBox="1"/>
          <p:nvPr/>
        </p:nvSpPr>
        <p:spPr>
          <a:xfrm>
            <a:off x="2262188" y="2640013"/>
            <a:ext cx="4373562" cy="10144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000">
                <a:latin typeface="黑体" panose="02010609060101010101" charset="-122"/>
                <a:ea typeface="黑体" panose="02010609060101010101" charset="-122"/>
              </a:rPr>
              <a:t>谢 谢 观 赏</a:t>
            </a:r>
            <a:endParaRPr lang="zh-CN" altLang="en-US" sz="60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5603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477500" y="11912600"/>
            <a:ext cx="279400" cy="4191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20" name="图片 9219" descr="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755" y="2967355"/>
            <a:ext cx="3962400" cy="2800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9220" descr="1275881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355" y="2967355"/>
            <a:ext cx="3657600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5" name="文本框 24"/>
          <p:cNvSpPr txBox="1"/>
          <p:nvPr/>
        </p:nvSpPr>
        <p:spPr>
          <a:xfrm>
            <a:off x="284480" y="1014730"/>
            <a:ext cx="31057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课前导入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4" name="矩形 10245"/>
          <p:cNvSpPr/>
          <p:nvPr/>
        </p:nvSpPr>
        <p:spPr>
          <a:xfrm>
            <a:off x="422275" y="1746250"/>
            <a:ext cx="82994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600" b="1">
                <a:latin typeface="Arial" panose="020b0604020202020204" pitchFamily="34" charset="0"/>
                <a:ea typeface="宋体" panose="02010600030101010101" pitchFamily="2" charset="-122"/>
              </a:rPr>
              <a:t>　　      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铁也是导体，既多又便宜，想想看，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为什么不用铁来做导线呢？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504825" y="5396230"/>
            <a:ext cx="7378700" cy="693420"/>
          </a:xfrm>
        </p:spPr>
        <p:txBody>
          <a:bodyPr anchor="ctr"/>
          <a:lstStyle/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为什么有些开关触点要用价格昂贵的银做呢？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195" name="内容占位符 8194" descr="1195354064"/>
          <p:cNvPicPr>
            <a:picLocks noChangeAspect="1"/>
          </p:cNvPicPr>
          <p:nvPr>
            <p:ph idx="1"/>
          </p:nvPr>
        </p:nvPicPr>
        <p:blipFill>
          <a:blip r:embed="rId2"/>
          <a:srcRect l="13084" t="14006" r="15887" b="11760"/>
          <a:stretch>
            <a:fillRect/>
          </a:stretch>
        </p:blipFill>
        <p:spPr>
          <a:xfrm>
            <a:off x="2032000" y="1928495"/>
            <a:ext cx="4740275" cy="3305810"/>
          </a:xfrm>
        </p:spPr>
      </p:pic>
      <p:sp>
        <p:nvSpPr>
          <p:cNvPr id="6145" name="文本框 24"/>
          <p:cNvSpPr txBox="1"/>
          <p:nvPr/>
        </p:nvSpPr>
        <p:spPr>
          <a:xfrm>
            <a:off x="284480" y="1014730"/>
            <a:ext cx="30772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课前导入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文本框 24"/>
          <p:cNvSpPr txBox="1"/>
          <p:nvPr/>
        </p:nvSpPr>
        <p:spPr>
          <a:xfrm>
            <a:off x="284480" y="1014730"/>
            <a:ext cx="30772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课前导入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99110" y="1687195"/>
            <a:ext cx="1191260" cy="457200"/>
            <a:chOff x="4659" y="5777"/>
            <a:chExt cx="1876" cy="720"/>
          </a:xfrm>
        </p:grpSpPr>
        <p:grpSp>
          <p:nvGrpSpPr>
            <p:cNvPr id="11" name="组合 10"/>
            <p:cNvGrpSpPr/>
            <p:nvPr/>
          </p:nvGrpSpPr>
          <p:grpSpPr>
            <a:xfrm>
              <a:off x="4659" y="5777"/>
              <a:ext cx="720" cy="720"/>
              <a:chOff x="4659" y="5777"/>
              <a:chExt cx="720" cy="72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659" y="5777"/>
                <a:ext cx="720" cy="720"/>
              </a:xfrm>
              <a:prstGeom prst="ellipse">
                <a:avLst/>
              </a:prstGeom>
              <a:solidFill>
                <a:srgbClr val="426EB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770" y="5828"/>
                <a:ext cx="558" cy="558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 rot="18900000" flipV="1">
                <a:off x="4732" y="6279"/>
                <a:ext cx="217" cy="120"/>
              </a:xfrm>
              <a:custGeom>
                <a:gdLst>
                  <a:gd name="connsiteX0" fmla="*/ 0 w 482"/>
                  <a:gd name="connsiteY0" fmla="*/ 0 h 120"/>
                  <a:gd name="connsiteX1" fmla="*/ 479 w 482"/>
                  <a:gd name="connsiteY1" fmla="*/ 31 h 120"/>
                  <a:gd name="connsiteX2" fmla="*/ 482 w 482"/>
                  <a:gd name="connsiteY2" fmla="*/ 81 h 120"/>
                  <a:gd name="connsiteX3" fmla="*/ 0 w 482"/>
                  <a:gd name="connsiteY3" fmla="*/ 120 h 120"/>
                  <a:gd name="connsiteX4" fmla="*/ 0 w 482"/>
                  <a:gd name="connsiteY4" fmla="*/ 0 h 12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" h="120">
                    <a:moveTo>
                      <a:pt x="0" y="0"/>
                    </a:moveTo>
                    <a:lnTo>
                      <a:pt x="479" y="31"/>
                    </a:lnTo>
                    <a:lnTo>
                      <a:pt x="482" y="81"/>
                    </a:lnTo>
                    <a:lnTo>
                      <a:pt x="0" y="1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 rot="1860000">
                <a:off x="5057" y="5975"/>
                <a:ext cx="209" cy="120"/>
              </a:xfrm>
              <a:custGeom>
                <a:gdLst>
                  <a:gd name="connsiteX0" fmla="*/ 0 w 667"/>
                  <a:gd name="connsiteY0" fmla="*/ 11 h 395"/>
                  <a:gd name="connsiteX1" fmla="*/ 665 w 667"/>
                  <a:gd name="connsiteY1" fmla="*/ 396 h 395"/>
                  <a:gd name="connsiteX2" fmla="*/ 565 w 667"/>
                  <a:gd name="connsiteY2" fmla="*/ 121 h 395"/>
                  <a:gd name="connsiteX3" fmla="*/ 355 w 667"/>
                  <a:gd name="connsiteY3" fmla="*/ 71 h 395"/>
                  <a:gd name="connsiteX4" fmla="*/ 0 w 667"/>
                  <a:gd name="connsiteY4" fmla="*/ 11 h 39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8" h="396">
                    <a:moveTo>
                      <a:pt x="0" y="11"/>
                    </a:moveTo>
                    <a:cubicBezTo>
                      <a:pt x="222" y="139"/>
                      <a:pt x="710" y="-274"/>
                      <a:pt x="665" y="396"/>
                    </a:cubicBezTo>
                    <a:lnTo>
                      <a:pt x="565" y="121"/>
                    </a:lnTo>
                    <a:cubicBezTo>
                      <a:pt x="450" y="71"/>
                      <a:pt x="520" y="76"/>
                      <a:pt x="355" y="71"/>
                    </a:cubicBezTo>
                    <a:cubicBezTo>
                      <a:pt x="275" y="46"/>
                      <a:pt x="118" y="31"/>
                      <a:pt x="0" y="11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5347" y="5828"/>
              <a:ext cx="118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latin typeface="黑体" panose="02010609060101010101" charset="-122"/>
                  <a:ea typeface="黑体" panose="02010609060101010101" charset="-122"/>
                </a:rPr>
                <a:t>演示</a:t>
              </a:r>
              <a:r>
                <a:rPr lang="en-US" altLang="zh-CN">
                  <a:latin typeface="黑体" panose="02010609060101010101" charset="-122"/>
                  <a:ea typeface="黑体" panose="02010609060101010101" charset="-122"/>
                </a:rPr>
                <a:t>1</a:t>
              </a:r>
              <a:endParaRPr lang="en-US" altLang="zh-CN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4338" name="矩形 14337"/>
          <p:cNvSpPr/>
          <p:nvPr/>
        </p:nvSpPr>
        <p:spPr>
          <a:xfrm>
            <a:off x="2040890" y="1697355"/>
            <a:ext cx="232092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比较小灯泡的亮度</a:t>
            </a:r>
            <a:endParaRPr lang="zh-CN" altLang="en-US" sz="2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663575" y="2680335"/>
            <a:ext cx="55626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小灯泡的亮度为什么不一样？</a:t>
            </a:r>
            <a:endParaRPr lang="zh-CN" altLang="en-US" sz="2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ontrols>
      <mc:AlternateContent>
        <mc:Choice xmlns:v="urn:schemas-microsoft-com:vml" Requires="v">
          <p:control spid="1038" name="ShockwaveFlash1" r:id="rId2" imgW="81282095500" imgH="56604725500"/>
        </mc:Choice>
        <mc:Fallback>
          <p:control name="ShockwaveFlash1" r:id="rId2" imgW="6400165" imgH="4457065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466850" y="2211705"/>
                  <a:ext cx="6400165" cy="4457065"/>
                </a:xfrm>
                <a:prstGeom prst="rect"/>
                <a:noFill/>
                <a:ln/>
              </p:spPr>
            </p:pic>
          </p:control>
        </mc:Fallback>
      </mc:AlternateContent>
    </p:controls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文本框 24"/>
          <p:cNvSpPr txBox="1"/>
          <p:nvPr/>
        </p:nvSpPr>
        <p:spPr>
          <a:xfrm>
            <a:off x="284480" y="1014730"/>
            <a:ext cx="30772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5" name="矩形 4"/>
          <p:cNvSpPr/>
          <p:nvPr/>
        </p:nvSpPr>
        <p:spPr>
          <a:xfrm>
            <a:off x="408940" y="1667828"/>
            <a:ext cx="2712720" cy="521970"/>
          </a:xfrm>
          <a:prstGeom prst="rect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rPr>
              <a:t>知识点一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   </a:t>
            </a: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rPr>
              <a:t>电 阻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2740" y="2560955"/>
            <a:ext cx="8538210" cy="34150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物理学中，用</a:t>
            </a:r>
            <a:r>
              <a:rPr lang="zh-CN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电阻</a:t>
            </a: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来表示导体</a:t>
            </a:r>
            <a:r>
              <a:rPr lang="zh-CN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对电流阻碍作用的大小</a:t>
            </a: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400">
              <a:latin typeface="宋体" pitchFamily="2" charset="-122"/>
              <a:ea typeface="宋体" pitchFamily="2" charset="-122"/>
            </a:endParaRPr>
          </a:p>
          <a:p>
            <a:pPr marL="285750" lvl="0" indent="-285750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导体的电阻越大，表示导体对电流的阻碍作用就越大。</a:t>
            </a:r>
            <a:endParaRPr lang="zh-CN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lvl="0" indent="-285750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导体的电阻通常用字母</a:t>
            </a:r>
            <a:r>
              <a:rPr lang="en-US" altLang="zh-CN" sz="2400" b="1" i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R </a:t>
            </a: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表示。</a:t>
            </a:r>
            <a:endParaRPr lang="zh-CN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lvl="0" indent="-285750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单位：</a:t>
            </a:r>
            <a:r>
              <a:rPr lang="zh-CN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欧姆</a:t>
            </a: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ohm</a:t>
            </a: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），简称</a:t>
            </a:r>
            <a:r>
              <a:rPr lang="zh-CN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欧</a:t>
            </a: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，符号</a:t>
            </a:r>
            <a:r>
              <a:rPr lang="el-GR" altLang="zh-CN" sz="2400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Ω</a:t>
            </a: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lvl="0" indent="-285750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电阻的单位还有：兆欧（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MΩ</a:t>
            </a: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） 、千欧（</a:t>
            </a:r>
            <a:r>
              <a:rPr lang="en-US" altLang="zh-CN" sz="2400" err="1">
                <a:latin typeface="宋体" panose="02010600030101010101" pitchFamily="2" charset="-122"/>
                <a:ea typeface="宋体" panose="02010600030101010101" pitchFamily="2" charset="-122"/>
              </a:rPr>
              <a:t>kΩ</a:t>
            </a: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lvl="0" indent="-285750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u"/>
            </a:pP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换算关系：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1kΩ = 10</a:t>
            </a:r>
            <a:r>
              <a:rPr lang="en-US" altLang="zh-CN" sz="24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Ω 1MΩ =10</a:t>
            </a:r>
            <a:r>
              <a:rPr lang="en-US" altLang="zh-CN" sz="24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Ω</a:t>
            </a:r>
            <a:endParaRPr lang="zh-CN" altLang="zh-CN" sz="24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文本框 24"/>
          <p:cNvSpPr txBox="1"/>
          <p:nvPr/>
        </p:nvSpPr>
        <p:spPr>
          <a:xfrm>
            <a:off x="284480" y="1014730"/>
            <a:ext cx="2610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Rectangle 2"/>
          <p:cNvSpPr/>
          <p:nvPr/>
        </p:nvSpPr>
        <p:spPr>
          <a:xfrm>
            <a:off x="3539252" y="1296961"/>
            <a:ext cx="2700338" cy="5143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欧姆简介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Picture 4" descr="0db52fad373014394a36d6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41" y="1934501"/>
            <a:ext cx="3038951" cy="3689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4572000" y="2278778"/>
            <a:ext cx="3446585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000" b="1"/>
          </a:p>
        </p:txBody>
      </p:sp>
      <p:sp>
        <p:nvSpPr>
          <p:cNvPr id="8" name="矩形 7"/>
          <p:cNvSpPr/>
          <p:nvPr/>
        </p:nvSpPr>
        <p:spPr>
          <a:xfrm>
            <a:off x="4411227" y="2508376"/>
            <a:ext cx="3607358" cy="2542233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欧姆，德国物理学家。欧姆定律及其公式的发现，给电学的计算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带来了很大的方便。人们为了纪念他，将电阻的单位定为欧姆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简称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欧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24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7410" name="表格 1740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367790" y="2152650"/>
          <a:ext cx="6409055" cy="4012565"/>
        </p:xfrm>
        <a:graphic>
          <a:graphicData uri="http://schemas.openxmlformats.org/drawingml/2006/table">
            <a:tbl>
              <a:tblPr/>
              <a:tblGrid>
                <a:gridCol w="3205480"/>
                <a:gridCol w="3203575"/>
              </a:tblGrid>
              <a:tr h="668655">
                <a:tc>
                  <a:txBody>
                    <a:bodyPr vert="horz" wrap="square"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/>
                        <a:t>常见用电器</a:t>
                      </a:r>
                      <a:endParaRPr lang="zh-CN" altLang="en-US" sz="2400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/>
                        <a:t>电阻R/ 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Ω</a:t>
                      </a:r>
                      <a:endParaRPr lang="zh-CN" altLang="en-US" sz="2400" b="1">
                        <a:latin typeface="Times New Roman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020">
                <a:tc>
                  <a:txBody>
                    <a:bodyPr vert="horz" wrap="square"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/>
                        <a:t>白炽电灯(</a:t>
                      </a:r>
                      <a:r>
                        <a:rPr lang="zh-CN" altLang="en-US" sz="2400" b="1">
                          <a:solidFill>
                            <a:srgbClr val="CC0000"/>
                          </a:solidFill>
                        </a:rPr>
                        <a:t>15W</a:t>
                      </a:r>
                      <a:r>
                        <a:rPr lang="zh-CN" altLang="en-US" sz="2400" b="1"/>
                        <a:t>)</a:t>
                      </a:r>
                      <a:endParaRPr lang="zh-CN" altLang="en-US" sz="2400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>
                          <a:solidFill>
                            <a:srgbClr val="CC0000"/>
                          </a:solidFill>
                        </a:rPr>
                        <a:t>3227</a:t>
                      </a:r>
                      <a:endParaRPr lang="zh-CN" altLang="en-US" sz="2400" b="1">
                        <a:solidFill>
                          <a:srgbClr val="CC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0560">
                <a:tc>
                  <a:txBody>
                    <a:bodyPr vert="horz" wrap="square"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/>
                        <a:t>白炽电灯(</a:t>
                      </a:r>
                      <a:r>
                        <a:rPr lang="zh-CN" altLang="en-US" sz="2400" b="1">
                          <a:solidFill>
                            <a:srgbClr val="CC0000"/>
                          </a:solidFill>
                        </a:rPr>
                        <a:t>60W</a:t>
                      </a:r>
                      <a:r>
                        <a:rPr lang="zh-CN" altLang="en-US" sz="2400" b="1"/>
                        <a:t>)</a:t>
                      </a:r>
                      <a:endParaRPr lang="zh-CN" altLang="en-US" sz="2400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>
                          <a:solidFill>
                            <a:srgbClr val="CC0000"/>
                          </a:solidFill>
                        </a:rPr>
                        <a:t>807</a:t>
                      </a:r>
                      <a:endParaRPr lang="zh-CN" altLang="en-US" sz="2400" b="1">
                        <a:solidFill>
                          <a:srgbClr val="CC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655">
                <a:tc>
                  <a:txBody>
                    <a:bodyPr vert="horz" wrap="square"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/>
                        <a:t>电熨斗(600W)</a:t>
                      </a:r>
                      <a:endParaRPr lang="zh-CN" altLang="en-US" sz="2400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/>
                        <a:t>80.7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020">
                <a:tc>
                  <a:txBody>
                    <a:bodyPr vert="horz" wrap="square"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/>
                        <a:t>电烤箱(900W)</a:t>
                      </a:r>
                      <a:endParaRPr lang="zh-CN" altLang="en-US" sz="2400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/>
                        <a:t>54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655">
                <a:tc>
                  <a:txBody>
                    <a:bodyPr vert="horz" wrap="square"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/>
                        <a:t>电炉(1000W)</a:t>
                      </a:r>
                      <a:endParaRPr lang="zh-CN" altLang="en-US" sz="2400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 eaLnBrk="1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1"/>
                        <a:t>48.4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05" name="Text Box 26"/>
          <p:cNvSpPr txBox="1"/>
          <p:nvPr/>
        </p:nvSpPr>
        <p:spPr>
          <a:xfrm>
            <a:off x="1331913" y="1595438"/>
            <a:ext cx="7343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常见用电器正常工作时的电阻阻值</a:t>
            </a:r>
            <a:endParaRPr lang="zh-CN" altLang="en-US" sz="2800" b="1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5" name="文本框 24"/>
          <p:cNvSpPr txBox="1"/>
          <p:nvPr/>
        </p:nvSpPr>
        <p:spPr>
          <a:xfrm>
            <a:off x="284480" y="1014730"/>
            <a:ext cx="2610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7458" name="文本框 147457"/>
          <p:cNvSpPr txBox="1"/>
          <p:nvPr/>
        </p:nvSpPr>
        <p:spPr>
          <a:xfrm>
            <a:off x="1905" y="5092700"/>
            <a:ext cx="3267075" cy="73723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几种</a:t>
            </a:r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长</a:t>
            </a:r>
            <a:r>
              <a:rPr lang="en-US" altLang="zh-CN" b="1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1m</a:t>
            </a:r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、横截面积</a:t>
            </a:r>
            <a:r>
              <a:rPr lang="en-US" altLang="zh-CN" b="1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1mm</a:t>
            </a:r>
            <a:r>
              <a:rPr lang="en-US" altLang="zh-CN" b="1" baseline="3000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的金属导线在</a:t>
            </a:r>
            <a:r>
              <a:rPr lang="en-US" altLang="zh-CN" b="1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20℃</a:t>
            </a:r>
            <a:r>
              <a:rPr lang="zh-CN" altLang="en-US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时的</a:t>
            </a:r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电阻值</a:t>
            </a:r>
            <a:endParaRPr lang="zh-CN" altLang="en-US" b="1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147494" name="表格 147493"/>
          <p:cNvGraphicFramePr>
            <a:graphicFrameLocks noGrp="1"/>
          </p:cNvGraphicFramePr>
          <p:nvPr/>
        </p:nvGraphicFramePr>
        <p:xfrm>
          <a:off x="724535" y="1644650"/>
          <a:ext cx="1536065" cy="3493770"/>
        </p:xfrm>
        <a:graphic>
          <a:graphicData uri="http://schemas.openxmlformats.org/drawingml/2006/table">
            <a:tbl>
              <a:tblPr/>
              <a:tblGrid>
                <a:gridCol w="746760"/>
                <a:gridCol w="789305"/>
              </a:tblGrid>
              <a:tr h="617220"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导线</a:t>
                      </a:r>
                      <a:endParaRPr lang="zh-CN" altLang="en-US" sz="1800" b="1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电阻</a:t>
                      </a:r>
                      <a:r>
                        <a:rPr lang="en-US" altLang="zh-CN" sz="1800" b="1" i="1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R</a:t>
                      </a:r>
                      <a:r>
                        <a:rPr lang="en-US" altLang="zh-CN" sz="1800" b="1">
                          <a:solidFill>
                            <a:schemeClr val="tx2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/ Ω</a:t>
                      </a:r>
                      <a:endParaRPr lang="zh-CN" altLang="en-US" sz="1800" b="1">
                        <a:solidFill>
                          <a:schemeClr val="tx2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银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335"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铜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6080"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铝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035"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铁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6235"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钨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745"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锰铜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455"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镍铬合金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itchFamily="18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514600" y="1710055"/>
            <a:ext cx="6416040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en-US" altLang="zh-CN" sz="27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为什么不用又多又便宜的钢铁来做导线？</a:t>
            </a:r>
            <a:endParaRPr lang="zh-CN" altLang="en-US" sz="2700" b="1">
              <a:latin typeface="Times New Roman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4600" y="3285490"/>
            <a:ext cx="6214110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通常情况下用什么材料来做导线？</a:t>
            </a:r>
            <a:endParaRPr lang="zh-CN" altLang="en-US" sz="2700" b="1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81275" y="4252595"/>
            <a:ext cx="6147435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en-US" altLang="zh-CN" sz="27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高压输电线用什么材料来做导线？</a:t>
            </a:r>
            <a:endParaRPr lang="zh-CN" altLang="en-US" sz="2700" b="1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97530" y="2152015"/>
            <a:ext cx="5996940" cy="1198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相同规格下，钢铁导线的电阻大，如果用钢铁做导线，将有大量的电能损耗在导线上。</a:t>
            </a:r>
            <a:endParaRPr lang="zh-CN" altLang="en-US" sz="2400" b="1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97371" y="3792511"/>
            <a:ext cx="1101090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铜、铝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97530" y="4759325"/>
            <a:ext cx="5833110" cy="8299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高压输电线用横截面积较大的铝线进行输送电能的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68750" y="1188085"/>
            <a:ext cx="205676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【想想议议】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5" name="文本框 24"/>
          <p:cNvSpPr txBox="1"/>
          <p:nvPr/>
        </p:nvSpPr>
        <p:spPr>
          <a:xfrm>
            <a:off x="284480" y="938530"/>
            <a:ext cx="2610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147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文本框 18433"/>
          <p:cNvSpPr txBox="1"/>
          <p:nvPr/>
        </p:nvSpPr>
        <p:spPr>
          <a:xfrm>
            <a:off x="394970" y="1657350"/>
            <a:ext cx="810387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在电子技术中，要经常用到具有一定阻值的元件</a:t>
            </a:r>
            <a:r>
              <a:rPr lang="en-US" alt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电阻器，也叫做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定值电阻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，简称电阻，在电路图中用       表示。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437" name="组合 18436"/>
          <p:cNvGrpSpPr/>
          <p:nvPr/>
        </p:nvGrpSpPr>
        <p:grpSpPr>
          <a:xfrm>
            <a:off x="1239520" y="2673985"/>
            <a:ext cx="1066800" cy="228600"/>
            <a:chExt cx="1152" cy="192"/>
          </a:xfrm>
        </p:grpSpPr>
        <p:sp>
          <p:nvSpPr>
            <p:cNvPr id="18438" name="矩形 18437"/>
            <p:cNvSpPr/>
            <p:nvPr/>
          </p:nvSpPr>
          <p:spPr>
            <a:xfrm>
              <a:off x="336" y="0"/>
              <a:ext cx="480" cy="192"/>
            </a:xfrm>
            <a:prstGeom prst="rect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8439" name="直接连接符 18438"/>
            <p:cNvSpPr/>
            <p:nvPr/>
          </p:nvSpPr>
          <p:spPr>
            <a:xfrm>
              <a:off x="816" y="96"/>
              <a:ext cx="336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8440" name="直接连接符 18439"/>
            <p:cNvSpPr/>
            <p:nvPr/>
          </p:nvSpPr>
          <p:spPr>
            <a:xfrm>
              <a:off x="0" y="96"/>
              <a:ext cx="336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6145" name="文本框 24"/>
          <p:cNvSpPr txBox="1"/>
          <p:nvPr/>
        </p:nvSpPr>
        <p:spPr>
          <a:xfrm>
            <a:off x="284480" y="1014730"/>
            <a:ext cx="28778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3251" name="图片 53250" descr="mo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335" y="3561715"/>
            <a:ext cx="4251960" cy="22440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5" name="图片 53254" descr="e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630002">
            <a:off x="5279549" y="3947292"/>
            <a:ext cx="1554956" cy="155495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3256" name="组合 53255"/>
          <p:cNvGrpSpPr/>
          <p:nvPr/>
        </p:nvGrpSpPr>
        <p:grpSpPr>
          <a:xfrm>
            <a:off x="5087382" y="4581657"/>
            <a:ext cx="1939528" cy="285750"/>
            <a:chOff x="1008" y="3072"/>
            <a:chExt cx="1584" cy="240"/>
          </a:xfrm>
        </p:grpSpPr>
        <p:sp>
          <p:nvSpPr>
            <p:cNvPr id="53257" name="矩形 53256"/>
            <p:cNvSpPr/>
            <p:nvPr/>
          </p:nvSpPr>
          <p:spPr>
            <a:xfrm>
              <a:off x="1392" y="3072"/>
              <a:ext cx="816" cy="240"/>
            </a:xfrm>
            <a:prstGeom prst="rect">
              <a:avLst/>
            </a:prstGeom>
            <a:solidFill>
              <a:schemeClr val="bg1"/>
            </a:solidFill>
            <a:ln w="762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53258" name="直接连接符 53257"/>
            <p:cNvSpPr/>
            <p:nvPr/>
          </p:nvSpPr>
          <p:spPr>
            <a:xfrm flipH="1">
              <a:off x="1008" y="3168"/>
              <a:ext cx="384" cy="0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53259" name="直接连接符 53258"/>
            <p:cNvSpPr/>
            <p:nvPr/>
          </p:nvSpPr>
          <p:spPr>
            <a:xfrm flipH="1">
              <a:off x="2208" y="3168"/>
              <a:ext cx="384" cy="0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53254" name="圆角矩形标注 53253"/>
          <p:cNvSpPr/>
          <p:nvPr/>
        </p:nvSpPr>
        <p:spPr>
          <a:xfrm>
            <a:off x="7497445" y="4361180"/>
            <a:ext cx="1193165" cy="645160"/>
          </a:xfrm>
          <a:prstGeom prst="wedgeRoundRectCallout">
            <a:avLst>
              <a:gd name="adj1" fmla="val -88541"/>
              <a:gd name="adj2" fmla="val -956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dist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符号</a:t>
            </a:r>
            <a:endParaRPr lang="zh-CN" altLang="en-US" sz="24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532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532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NO_TAGS_SHAPE_FLAG" val="1"/>
</p:tagLst>
</file>

<file path=ppt/tags/tag64.xml><?xml version="1.0" encoding="utf-8"?>
<p:tagLst xmlns:p="http://schemas.openxmlformats.org/presentationml/2006/main">
  <p:tag name="KSO_WM_UNIT_TABLE_BEAUTIFY" val="smartTable{b5e58807-dd54-4c9f-8fe7-7624a4d2b03a}"/>
</p:tagLst>
</file>

<file path=ppt/tags/tag65.xml><?xml version="1.0" encoding="utf-8"?>
<p:tagLst xmlns:p="http://schemas.openxmlformats.org/presentationml/2006/main">
  <p:tag name="KSO_WM_UNIT_TABLE_BEAUTIFY" val="smartTable{5222847f-45a0-4072-894e-8109ecb04a25}"/>
</p:tagLst>
</file>

<file path=ppt/tags/tag66.xml><?xml version="1.0" encoding="utf-8"?>
<p:tagLst xmlns:p="http://schemas.openxmlformats.org/presentationml/2006/main">
  <p:tag name="KSO_WM_UNIT_TABLE_BEAUTIFY" val="smartTable{2a714983-7667-4518-9db1-a68ff0c54fa5}"/>
</p:tagLst>
</file>

<file path=ppt/tags/tag67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71</Paragraphs>
  <Slides>18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31">
      <vt:lpstr>Arial</vt:lpstr>
      <vt:lpstr>微软雅黑</vt:lpstr>
      <vt:lpstr>Wingdings</vt:lpstr>
      <vt:lpstr>Calibri Light</vt:lpstr>
      <vt:lpstr>Calibri</vt:lpstr>
      <vt:lpstr>黑体</vt:lpstr>
      <vt:lpstr>宋体</vt:lpstr>
      <vt:lpstr>楷体</vt:lpstr>
      <vt:lpstr>Comic Sans MS</vt:lpstr>
      <vt:lpstr>Times New Roman</vt:lpstr>
      <vt:lpstr>楷体_GB2312</vt:lpstr>
      <vt:lpstr>华文楷体</vt:lpstr>
      <vt:lpstr>自定义设计方案</vt:lpstr>
      <vt:lpstr>PowerPoint Presentation</vt:lpstr>
      <vt:lpstr>PowerPoint Presentation</vt:lpstr>
      <vt:lpstr>为什么有些开关触点要用价格昂贵的银做呢？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Administrator</dc:creator>
  <cp:lastModifiedBy>Administrator</cp:lastModifiedBy>
  <cp:revision>414</cp:revision>
  <dcterms:created xsi:type="dcterms:W3CDTF">2019-05-20T02:44:00Z</dcterms:created>
  <dcterms:modified xsi:type="dcterms:W3CDTF">2020-08-15T09:22:19Z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2052-11.1.0.9828</vt:lpwstr>
  </property>
</Properties>
</file>