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6B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548680"/>
            <a:ext cx="3793277" cy="5391511"/>
          </a:xfrm>
          <a:prstGeom prst="rect">
            <a:avLst/>
          </a:prstGeom>
        </p:spPr>
      </p:pic>
      <p:sp>
        <p:nvSpPr>
          <p:cNvPr id="6" name="Shape 40"/>
          <p:cNvSpPr/>
          <p:nvPr/>
        </p:nvSpPr>
        <p:spPr>
          <a:xfrm>
            <a:off x="3916297" y="3861048"/>
            <a:ext cx="5227703" cy="830997"/>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lgn="ctr">
              <a:defRPr sz="1800">
                <a:solidFill>
                  <a:srgbClr val="000000"/>
                </a:solidFill>
              </a:defRPr>
            </a:pPr>
            <a:r>
              <a:rPr lang="zh-CN" altLang="en-US" sz="7200" b="1" baseline="-250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第</a:t>
            </a:r>
            <a:r>
              <a:rPr lang="en-US" altLang="zh-CN" sz="7200" b="1" baseline="-250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3</a:t>
            </a:r>
            <a:r>
              <a:rPr lang="zh-CN" altLang="en-US" sz="7200" b="1" baseline="-250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节 </a:t>
            </a:r>
            <a:r>
              <a:rPr lang="zh-CN" altLang="en-US" sz="7200" b="1" baseline="-250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电阻</a:t>
            </a:r>
            <a:endParaRPr lang="zh-CN" altLang="en-US" sz="7200" b="1" baseline="-250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endParaRPr>
          </a:p>
        </p:txBody>
      </p:sp>
      <p:sp>
        <p:nvSpPr>
          <p:cNvPr id="3" name="Shape 40"/>
          <p:cNvSpPr/>
          <p:nvPr/>
        </p:nvSpPr>
        <p:spPr>
          <a:xfrm>
            <a:off x="3972789" y="2370341"/>
            <a:ext cx="5328592" cy="707886"/>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6000" b="1" baseline="-25000" dirty="0">
                <a:solidFill>
                  <a:srgbClr val="646BF2"/>
                </a:solidFill>
                <a:effectLst>
                  <a:outerShdw blurRad="38100" dist="38100" dir="2700000" algn="tl">
                    <a:srgbClr val="000000">
                      <a:alpha val="43137"/>
                    </a:srgbClr>
                  </a:outerShdw>
                </a:effectLst>
              </a:rPr>
              <a:t>第</a:t>
            </a:r>
            <a:r>
              <a:rPr lang="zh-CN" altLang="en-US" sz="6000" b="1" baseline="-25000" dirty="0" smtClean="0">
                <a:solidFill>
                  <a:srgbClr val="646BF2"/>
                </a:solidFill>
                <a:effectLst>
                  <a:outerShdw blurRad="38100" dist="38100" dir="2700000" algn="tl">
                    <a:srgbClr val="000000">
                      <a:alpha val="43137"/>
                    </a:srgbClr>
                  </a:outerShdw>
                </a:effectLst>
              </a:rPr>
              <a:t>十六</a:t>
            </a:r>
            <a:r>
              <a:rPr lang="zh-CN" altLang="en-US" sz="6000" b="1" baseline="-25000" smtClean="0">
                <a:solidFill>
                  <a:srgbClr val="646BF2"/>
                </a:solidFill>
                <a:effectLst>
                  <a:outerShdw blurRad="38100" dist="38100" dir="2700000" algn="tl">
                    <a:srgbClr val="000000">
                      <a:alpha val="43137"/>
                    </a:srgbClr>
                  </a:outerShdw>
                </a:effectLst>
              </a:rPr>
              <a:t>章</a:t>
            </a:r>
            <a:r>
              <a:rPr lang="en-US" altLang="zh-CN" sz="6000" b="1" baseline="-25000" dirty="0" smtClean="0">
                <a:solidFill>
                  <a:srgbClr val="646BF2"/>
                </a:solidFill>
                <a:effectLst>
                  <a:outerShdw blurRad="38100" dist="38100" dir="2700000" algn="tl">
                    <a:srgbClr val="000000">
                      <a:alpha val="43137"/>
                    </a:srgbClr>
                  </a:outerShdw>
                </a:effectLst>
              </a:rPr>
              <a:t>  </a:t>
            </a:r>
            <a:r>
              <a:rPr lang="zh-CN" altLang="en-US" sz="6000" b="1" baseline="-25000" dirty="0">
                <a:solidFill>
                  <a:srgbClr val="646BF2"/>
                </a:solidFill>
                <a:effectLst>
                  <a:outerShdw blurRad="38100" dist="38100" dir="2700000" algn="tl">
                    <a:srgbClr val="000000">
                      <a:alpha val="43137"/>
                    </a:srgbClr>
                  </a:outerShdw>
                </a:effectLst>
              </a:rPr>
              <a:t>电</a:t>
            </a:r>
            <a:r>
              <a:rPr lang="zh-CN" altLang="en-US" sz="6000" b="1" baseline="-25000" dirty="0" smtClean="0">
                <a:solidFill>
                  <a:srgbClr val="646BF2"/>
                </a:solidFill>
                <a:effectLst>
                  <a:outerShdw blurRad="38100" dist="38100" dir="2700000" algn="tl">
                    <a:srgbClr val="000000">
                      <a:alpha val="43137"/>
                    </a:srgbClr>
                  </a:outerShdw>
                </a:effectLst>
              </a:rPr>
              <a:t>压和电阻</a:t>
            </a:r>
            <a:endParaRPr lang="zh-CN" altLang="en-US" sz="6000" b="1" baseline="-25000" dirty="0">
              <a:solidFill>
                <a:srgbClr val="646BF2"/>
              </a:solidFill>
              <a:effectLst>
                <a:outerShdw blurRad="38100" dist="38100" dir="2700000" algn="tl">
                  <a:srgbClr val="000000">
                    <a:alpha val="43137"/>
                  </a:srgbClr>
                </a:outerShdw>
              </a:effectLst>
            </a:endParaRPr>
          </a:p>
        </p:txBody>
      </p:sp>
      <p:sp>
        <p:nvSpPr>
          <p:cNvPr id="4" name="矩形 3"/>
          <p:cNvSpPr/>
          <p:nvPr/>
        </p:nvSpPr>
        <p:spPr>
          <a:xfrm>
            <a:off x="4329962" y="980728"/>
            <a:ext cx="4464496" cy="830997"/>
          </a:xfrm>
          <a:prstGeom prst="rect">
            <a:avLst/>
          </a:prstGeom>
        </p:spPr>
        <p:txBody>
          <a:bodyPr wrap="square">
            <a:spAutoFit/>
          </a:bodyPr>
          <a:lstStyle/>
          <a:p>
            <a:pPr algn="ctr"/>
            <a:r>
              <a:rPr lang="en-US" altLang="zh-CN"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2020-2021</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学</a:t>
            </a: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年</a:t>
            </a:r>
            <a:endParaRPr lang="en-US" altLang="zh-CN"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endParaRPr>
          </a:p>
          <a:p>
            <a:pPr algn="ct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人</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教版九年级物理知识点梳理</a:t>
            </a:r>
          </a:p>
        </p:txBody>
      </p:sp>
    </p:spTree>
    <p:extLst>
      <p:ext uri="{BB962C8B-B14F-4D97-AF65-F5344CB8AC3E}">
        <p14:creationId xmlns:p14="http://schemas.microsoft.com/office/powerpoint/2010/main" val="295756930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000" fill="hold">
                                          <p:stCondLst>
                                            <p:cond delay="0"/>
                                          </p:stCondLst>
                                        </p:cTn>
                                        <p:tgtEl>
                                          <p:spTgt spid="6"/>
                                        </p:tgtEl>
                                        <p:attrNameLst>
                                          <p:attrName>style.visibility</p:attrName>
                                        </p:attrNameLst>
                                      </p:cBhvr>
                                      <p:to>
                                        <p:strVal val="visible"/>
                                      </p:to>
                                    </p:set>
                                    <p:animEffect transition="in" filter="wipe(up)">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1146678"/>
            <a:ext cx="3345180"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★考点一：电阻的概念</a:t>
            </a:r>
          </a:p>
        </p:txBody>
      </p:sp>
      <p:sp>
        <p:nvSpPr>
          <p:cNvPr id="7" name="文本框 6"/>
          <p:cNvSpPr txBox="1"/>
          <p:nvPr/>
        </p:nvSpPr>
        <p:spPr>
          <a:xfrm>
            <a:off x="327026" y="1980163"/>
            <a:ext cx="8623935" cy="2169825"/>
          </a:xfrm>
          <a:prstGeom prst="rect">
            <a:avLst/>
          </a:prstGeom>
          <a:noFill/>
          <a:ln w="9525">
            <a:noFill/>
          </a:ln>
        </p:spPr>
        <p:txBody>
          <a:bodyPr wrap="square">
            <a:spAutoFit/>
          </a:bodyPr>
          <a:lstStyle/>
          <a:p>
            <a:pPr marL="0" indent="0" algn="l" eaLnBrk="1" fontAlgn="auto" latinLnBrk="0" hangingPunct="1">
              <a:lnSpc>
                <a:spcPct val="150000"/>
              </a:lnSpc>
            </a:pPr>
            <a:r>
              <a:rPr sz="1800" b="0">
                <a:solidFill>
                  <a:srgbClr val="FF0000"/>
                </a:solidFill>
                <a:ea typeface="宋体" panose="02010600030101010101" pitchFamily="2" charset="-122"/>
              </a:rPr>
              <a:t>【答案】D。</a:t>
            </a:r>
          </a:p>
          <a:p>
            <a:pPr marL="0" indent="0" algn="l" eaLnBrk="1" fontAlgn="auto" latinLnBrk="0" hangingPunct="1">
              <a:lnSpc>
                <a:spcPct val="150000"/>
              </a:lnSpc>
            </a:pPr>
            <a:r>
              <a:rPr sz="1800" b="0">
                <a:solidFill>
                  <a:srgbClr val="FF0000"/>
                </a:solidFill>
                <a:ea typeface="宋体" panose="02010600030101010101" pitchFamily="2" charset="-122"/>
              </a:rPr>
              <a:t>【解析】导体AB和BC串联后接入电路中，根据串联电路电流规律可知，通过导体AB和BC的电流相同；因为导体的电阻与导体的材料、长度、横截面积、温度有关，由题干，导体AB和BC长度相同，而材料、横截面积不同，温度未知，则导体AB和BC段电阻大小无法确定。故ABC错误，D正确。故选D</a:t>
            </a:r>
            <a:r>
              <a:rPr lang="zh-CN" sz="1800" b="0">
                <a:solidFill>
                  <a:srgbClr val="FF0000"/>
                </a:solidFill>
                <a:ea typeface="宋体" panose="02010600030101010101" pitchFamily="2" charset="-122"/>
              </a:rPr>
              <a:t>。</a:t>
            </a:r>
          </a:p>
        </p:txBody>
      </p:sp>
    </p:spTree>
    <p:extLst>
      <p:ext uri="{BB962C8B-B14F-4D97-AF65-F5344CB8AC3E}">
        <p14:creationId xmlns:p14="http://schemas.microsoft.com/office/powerpoint/2010/main" val="302636438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12" dur="1000"/>
                                        <p:tgtEl>
                                          <p:spTgt spid="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7" dur="1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11264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6" y="1088962"/>
            <a:ext cx="559879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★考点二：影响导体电阻大小的因素</a:t>
            </a:r>
          </a:p>
        </p:txBody>
      </p:sp>
      <p:sp>
        <p:nvSpPr>
          <p:cNvPr id="4" name="文本框 3"/>
          <p:cNvSpPr txBox="1"/>
          <p:nvPr/>
        </p:nvSpPr>
        <p:spPr>
          <a:xfrm>
            <a:off x="327026" y="1864731"/>
            <a:ext cx="8623935" cy="3785652"/>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◆典例一：（2020·广州）</a:t>
            </a:r>
            <a:r>
              <a:rPr lang="zh-CN" sz="2000">
                <a:ea typeface="宋体" panose="02010600030101010101" pitchFamily="2" charset="-122"/>
              </a:rPr>
              <a:t>小明测量不同型号铅笔在纸上涂划所得线条的电阻，实验步骤如下：</a:t>
            </a:r>
          </a:p>
          <a:p>
            <a:pPr marL="0" indent="0" algn="l" eaLnBrk="1" fontAlgn="auto" latinLnBrk="0" hangingPunct="1">
              <a:lnSpc>
                <a:spcPct val="150000"/>
              </a:lnSpc>
            </a:pPr>
            <a:r>
              <a:rPr lang="zh-CN" sz="2000">
                <a:ea typeface="宋体" panose="02010600030101010101" pitchFamily="2" charset="-122"/>
              </a:rPr>
              <a:t>(1)用铅笔在纸上画出两段长为15cm的线条，</a:t>
            </a:r>
          </a:p>
          <a:p>
            <a:pPr marL="0" indent="0" algn="l" eaLnBrk="1" fontAlgn="auto" latinLnBrk="0" hangingPunct="1">
              <a:lnSpc>
                <a:spcPct val="150000"/>
              </a:lnSpc>
            </a:pPr>
            <a:r>
              <a:rPr lang="zh-CN" sz="2000">
                <a:ea typeface="宋体" panose="02010600030101010101" pitchFamily="2" charset="-122"/>
              </a:rPr>
              <a:t>在其中一段线条上重复涂划3次，另一段6次；</a:t>
            </a:r>
          </a:p>
          <a:p>
            <a:pPr marL="0" indent="0" algn="l" eaLnBrk="1" fontAlgn="auto" latinLnBrk="0" hangingPunct="1">
              <a:lnSpc>
                <a:spcPct val="150000"/>
              </a:lnSpc>
            </a:pPr>
            <a:r>
              <a:rPr lang="zh-CN" sz="2000">
                <a:ea typeface="宋体" panose="02010600030101010101" pitchFamily="2" charset="-122"/>
              </a:rPr>
              <a:t>(2)换用不同型号铅笔重复(1)的操作，得到多组等长等宽的线条如图；</a:t>
            </a:r>
          </a:p>
          <a:p>
            <a:pPr marL="0" indent="0" algn="l" eaLnBrk="1" fontAlgn="auto" latinLnBrk="0" hangingPunct="1">
              <a:lnSpc>
                <a:spcPct val="150000"/>
              </a:lnSpc>
            </a:pPr>
            <a:r>
              <a:rPr lang="zh-CN" sz="2000">
                <a:ea typeface="宋体" panose="02010600030101010101" pitchFamily="2" charset="-122"/>
              </a:rPr>
              <a:t>(3)测出每段线条两端的电阻记录在表。</a:t>
            </a:r>
          </a:p>
          <a:p>
            <a:pPr marL="0" indent="0" algn="l" eaLnBrk="1" fontAlgn="auto" latinLnBrk="0" hangingPunct="1">
              <a:lnSpc>
                <a:spcPct val="150000"/>
              </a:lnSpc>
            </a:pPr>
            <a:r>
              <a:rPr lang="zh-CN" sz="2000">
                <a:ea typeface="宋体" panose="02010600030101010101" pitchFamily="2" charset="-122"/>
              </a:rPr>
              <a:t>根据实验数据，可推测电阻最小的是（　　）。</a:t>
            </a:r>
          </a:p>
          <a:p>
            <a:pPr marL="0" indent="0" algn="l" eaLnBrk="1" fontAlgn="auto" latinLnBrk="0" hangingPunct="1">
              <a:lnSpc>
                <a:spcPct val="150000"/>
              </a:lnSpc>
            </a:pPr>
            <a:r>
              <a:rPr lang="zh-CN" sz="2000">
                <a:ea typeface="宋体" panose="02010600030101010101" pitchFamily="2" charset="-122"/>
              </a:rPr>
              <a:t>A. ①	B. ②	C. ③	D. ④</a:t>
            </a:r>
          </a:p>
        </p:txBody>
      </p:sp>
      <p:pic>
        <p:nvPicPr>
          <p:cNvPr id="50" name="图片 50"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6029325" y="2841234"/>
            <a:ext cx="1885950" cy="1413189"/>
          </a:xfrm>
          <a:prstGeom prst="rect">
            <a:avLst/>
          </a:prstGeom>
          <a:noFill/>
          <a:ln>
            <a:noFill/>
          </a:ln>
        </p:spPr>
      </p:pic>
      <p:pic>
        <p:nvPicPr>
          <p:cNvPr id="51" name="图片 51" descr="学科网(www.zxxk.com)--教育资源门户，提供试卷、教案、课件、论文、素材以及各类教学资源下载，还有大量而丰富的教学相关资讯！"/>
          <p:cNvPicPr>
            <a:picLocks noChangeAspect="1"/>
          </p:cNvPicPr>
          <p:nvPr/>
        </p:nvPicPr>
        <p:blipFill>
          <a:blip r:embed="rId3"/>
          <a:stretch>
            <a:fillRect/>
          </a:stretch>
        </p:blipFill>
        <p:spPr>
          <a:xfrm>
            <a:off x="5602606" y="5025523"/>
            <a:ext cx="3348355" cy="1620287"/>
          </a:xfrm>
          <a:prstGeom prst="rect">
            <a:avLst/>
          </a:prstGeom>
          <a:noFill/>
          <a:ln>
            <a:noFill/>
          </a:ln>
        </p:spPr>
      </p:pic>
    </p:spTree>
    <p:extLst>
      <p:ext uri="{BB962C8B-B14F-4D97-AF65-F5344CB8AC3E}">
        <p14:creationId xmlns:p14="http://schemas.microsoft.com/office/powerpoint/2010/main" val="118406854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50"/>
                                        </p:tgtEl>
                                        <p:attrNameLst>
                                          <p:attrName>style.visibility</p:attrName>
                                        </p:attrNameLst>
                                      </p:cBhvr>
                                      <p:to>
                                        <p:strVal val="visible"/>
                                      </p:to>
                                    </p:set>
                                    <p:animEffect transition="in" filter="checkerboard(across)">
                                      <p:cBhvr>
                                        <p:cTn id="17" dur="1000"/>
                                        <p:tgtEl>
                                          <p:spTgt spid="5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51"/>
                                        </p:tgtEl>
                                        <p:attrNameLst>
                                          <p:attrName>style.visibility</p:attrName>
                                        </p:attrNameLst>
                                      </p:cBhvr>
                                      <p:to>
                                        <p:strVal val="visible"/>
                                      </p:to>
                                    </p:set>
                                    <p:animEffect transition="in" filter="checkerboard(across)">
                                      <p:cBhvr>
                                        <p:cTn id="22" dur="1000"/>
                                        <p:tgtEl>
                                          <p:spTgt spid="5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7" dur="1000"/>
                                        <p:tgtEl>
                                          <p:spTgt spid="4">
                                            <p:txEl>
                                              <p:pRg st="1" end="1"/>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32" dur="1000"/>
                                        <p:tgtEl>
                                          <p:spTgt spid="4">
                                            <p:txEl>
                                              <p:pRg st="2" end="2"/>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37" dur="1000"/>
                                        <p:tgtEl>
                                          <p:spTgt spid="4">
                                            <p:txEl>
                                              <p:pRg st="3" end="3"/>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nodeType="clickEffect">
                                  <p:stCondLst>
                                    <p:cond delay="0"/>
                                  </p:stCondLst>
                                  <p:childTnLst>
                                    <p:set>
                                      <p:cBhvr>
                                        <p:cTn id="4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42" dur="1000"/>
                                        <p:tgtEl>
                                          <p:spTgt spid="4">
                                            <p:txEl>
                                              <p:pRg st="4" end="4"/>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nodeType="clickEffect">
                                  <p:stCondLst>
                                    <p:cond delay="0"/>
                                  </p:stCondLst>
                                  <p:childTnLst>
                                    <p:set>
                                      <p:cBhvr>
                                        <p:cTn id="46" dur="1000" fill="hold">
                                          <p:stCondLst>
                                            <p:cond delay="0"/>
                                          </p:stCondLst>
                                        </p:cTn>
                                        <p:tgtEl>
                                          <p:spTgt spid="4">
                                            <p:txEl>
                                              <p:pRg st="5" end="5"/>
                                            </p:txEl>
                                          </p:spTgt>
                                        </p:tgtEl>
                                        <p:attrNameLst>
                                          <p:attrName>style.visibility</p:attrName>
                                        </p:attrNameLst>
                                      </p:cBhvr>
                                      <p:to>
                                        <p:strVal val="visible"/>
                                      </p:to>
                                    </p:set>
                                    <p:animEffect transition="in" filter="checkerboard(across)">
                                      <p:cBhvr>
                                        <p:cTn id="47" dur="1000"/>
                                        <p:tgtEl>
                                          <p:spTgt spid="4">
                                            <p:txEl>
                                              <p:pRg st="5" end="5"/>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5" presetClass="entr" presetSubtype="10" fill="hold" nodeType="clickEffect">
                                  <p:stCondLst>
                                    <p:cond delay="0"/>
                                  </p:stCondLst>
                                  <p:childTnLst>
                                    <p:set>
                                      <p:cBhvr>
                                        <p:cTn id="51" dur="1000" fill="hold">
                                          <p:stCondLst>
                                            <p:cond delay="0"/>
                                          </p:stCondLst>
                                        </p:cTn>
                                        <p:tgtEl>
                                          <p:spTgt spid="4">
                                            <p:txEl>
                                              <p:pRg st="6" end="6"/>
                                            </p:txEl>
                                          </p:spTgt>
                                        </p:tgtEl>
                                        <p:attrNameLst>
                                          <p:attrName>style.visibility</p:attrName>
                                        </p:attrNameLst>
                                      </p:cBhvr>
                                      <p:to>
                                        <p:strVal val="visible"/>
                                      </p:to>
                                    </p:set>
                                    <p:animEffect transition="in" filter="checkerboard(across)">
                                      <p:cBhvr>
                                        <p:cTn id="52" dur="10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1088962"/>
            <a:ext cx="5633720"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★考点二：影响导体电阻大小的因素</a:t>
            </a:r>
          </a:p>
        </p:txBody>
      </p:sp>
      <p:sp>
        <p:nvSpPr>
          <p:cNvPr id="4" name="文本框 3"/>
          <p:cNvSpPr txBox="1"/>
          <p:nvPr/>
        </p:nvSpPr>
        <p:spPr>
          <a:xfrm>
            <a:off x="327026" y="2001382"/>
            <a:ext cx="8623935"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rgbClr val="FF0000"/>
                </a:solidFill>
                <a:ea typeface="宋体" panose="02010600030101010101" pitchFamily="2" charset="-122"/>
              </a:rPr>
              <a:t>【答案】D。</a:t>
            </a:r>
          </a:p>
          <a:p>
            <a:pPr marL="0" indent="0" algn="l" eaLnBrk="1" fontAlgn="auto" latinLnBrk="0" hangingPunct="1">
              <a:lnSpc>
                <a:spcPct val="150000"/>
              </a:lnSpc>
            </a:pPr>
            <a:r>
              <a:rPr lang="zh-CN" sz="2000">
                <a:solidFill>
                  <a:srgbClr val="FF0000"/>
                </a:solidFill>
                <a:ea typeface="宋体" panose="02010600030101010101" pitchFamily="2" charset="-122"/>
              </a:rPr>
              <a:t>【解析】由表格数据可知，重复涂划相同时，铅笔的含碳量越高，电阻越小，铅笔的含碳量相同时，重复涂划次数越多，电阻越小，故电阻最小的是④。故选D。</a:t>
            </a:r>
          </a:p>
        </p:txBody>
      </p:sp>
    </p:spTree>
    <p:extLst>
      <p:ext uri="{BB962C8B-B14F-4D97-AF65-F5344CB8AC3E}">
        <p14:creationId xmlns:p14="http://schemas.microsoft.com/office/powerpoint/2010/main" val="211975533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6" y="1088962"/>
            <a:ext cx="564451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★考点二：影响导体电阻大小的因素</a:t>
            </a:r>
          </a:p>
        </p:txBody>
      </p:sp>
      <p:sp>
        <p:nvSpPr>
          <p:cNvPr id="4" name="文本框 3"/>
          <p:cNvSpPr txBox="1"/>
          <p:nvPr/>
        </p:nvSpPr>
        <p:spPr>
          <a:xfrm>
            <a:off x="327026" y="2001382"/>
            <a:ext cx="8623935" cy="2862322"/>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◆典例二：（2020·呼和浩特）</a:t>
            </a:r>
            <a:r>
              <a:rPr lang="zh-CN" sz="2000">
                <a:ea typeface="宋体" panose="02010600030101010101" pitchFamily="2" charset="-122"/>
              </a:rPr>
              <a:t>用如图所示电路探究“影响电阻大小的因素”实验时，下列说法正确的是（  ）。</a:t>
            </a:r>
          </a:p>
          <a:p>
            <a:pPr marL="0" indent="0" algn="l" eaLnBrk="1" fontAlgn="auto" latinLnBrk="0" hangingPunct="1">
              <a:lnSpc>
                <a:spcPct val="150000"/>
              </a:lnSpc>
            </a:pPr>
            <a:r>
              <a:rPr lang="zh-CN" sz="2000">
                <a:ea typeface="宋体" panose="02010600030101010101" pitchFamily="2" charset="-122"/>
              </a:rPr>
              <a:t>A. 该电路中小灯泡的作用，代替电流表判断电流强弱；</a:t>
            </a:r>
          </a:p>
          <a:p>
            <a:pPr marL="0" indent="0" algn="l" eaLnBrk="1" fontAlgn="auto" latinLnBrk="0" hangingPunct="1">
              <a:lnSpc>
                <a:spcPct val="150000"/>
              </a:lnSpc>
            </a:pPr>
            <a:r>
              <a:rPr lang="zh-CN" sz="2000">
                <a:ea typeface="宋体" panose="02010600030101010101" pitchFamily="2" charset="-122"/>
              </a:rPr>
              <a:t>B. 该电路探究导体的电阻大小与导体横截面积有关；</a:t>
            </a:r>
          </a:p>
          <a:p>
            <a:pPr marL="0" indent="0" algn="l" eaLnBrk="1" fontAlgn="auto" latinLnBrk="0" hangingPunct="1">
              <a:lnSpc>
                <a:spcPct val="150000"/>
              </a:lnSpc>
            </a:pPr>
            <a:r>
              <a:rPr lang="zh-CN" sz="2000">
                <a:ea typeface="宋体" panose="02010600030101010101" pitchFamily="2" charset="-122"/>
              </a:rPr>
              <a:t>C. 该电路探究导体的电阻大小与导体长度有关；</a:t>
            </a:r>
          </a:p>
          <a:p>
            <a:pPr marL="0" indent="0" algn="l" eaLnBrk="1" fontAlgn="auto" latinLnBrk="0" hangingPunct="1">
              <a:lnSpc>
                <a:spcPct val="150000"/>
              </a:lnSpc>
            </a:pPr>
            <a:r>
              <a:rPr lang="zh-CN" sz="2000">
                <a:ea typeface="宋体" panose="02010600030101010101" pitchFamily="2" charset="-122"/>
              </a:rPr>
              <a:t>D. 该电路探究导体的电阻大小与导体材料有关</a:t>
            </a:r>
          </a:p>
        </p:txBody>
      </p:sp>
      <p:pic>
        <p:nvPicPr>
          <p:cNvPr id="11" name="图片 1"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6457315" y="4223867"/>
            <a:ext cx="2095500" cy="1438652"/>
          </a:xfrm>
          <a:prstGeom prst="rect">
            <a:avLst/>
          </a:prstGeom>
          <a:noFill/>
          <a:ln>
            <a:noFill/>
          </a:ln>
        </p:spPr>
      </p:pic>
    </p:spTree>
    <p:extLst>
      <p:ext uri="{BB962C8B-B14F-4D97-AF65-F5344CB8AC3E}">
        <p14:creationId xmlns:p14="http://schemas.microsoft.com/office/powerpoint/2010/main" val="169531428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11"/>
                                        </p:tgtEl>
                                        <p:attrNameLst>
                                          <p:attrName>style.visibility</p:attrName>
                                        </p:attrNameLst>
                                      </p:cBhvr>
                                      <p:to>
                                        <p:strVal val="visible"/>
                                      </p:to>
                                    </p:set>
                                    <p:animEffect transition="in" filter="checkerboard(across)">
                                      <p:cBhvr>
                                        <p:cTn id="17" dur="1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2" dur="1000"/>
                                        <p:tgtEl>
                                          <p:spTgt spid="4">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7" dur="1000"/>
                                        <p:tgtEl>
                                          <p:spTgt spid="4">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32" dur="1000"/>
                                        <p:tgtEl>
                                          <p:spTgt spid="4">
                                            <p:txEl>
                                              <p:pRg st="3" end="3"/>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7"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1088962"/>
            <a:ext cx="593407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★考点二：影响导体电阻大小的因素</a:t>
            </a:r>
            <a:endParaRPr lang="en-US" altLang="zh-CN" sz="2400" b="1">
              <a:solidFill>
                <a:srgbClr val="1116CC"/>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71451" y="1749299"/>
            <a:ext cx="8623935" cy="1938992"/>
          </a:xfrm>
          <a:prstGeom prst="rect">
            <a:avLst/>
          </a:prstGeom>
          <a:noFill/>
          <a:ln w="9525">
            <a:noFill/>
          </a:ln>
        </p:spPr>
        <p:txBody>
          <a:bodyPr wrap="square">
            <a:spAutoFit/>
          </a:bodyPr>
          <a:lstStyle/>
          <a:p>
            <a:pPr marL="0" indent="0" algn="l" eaLnBrk="1" fontAlgn="auto" latinLnBrk="0" hangingPunct="1">
              <a:lnSpc>
                <a:spcPct val="150000"/>
              </a:lnSpc>
            </a:pPr>
            <a:r>
              <a:rPr lang="zh-CN" sz="1600">
                <a:solidFill>
                  <a:srgbClr val="FF0000"/>
                </a:solidFill>
                <a:ea typeface="宋体" panose="02010600030101010101" pitchFamily="2" charset="-122"/>
              </a:rPr>
              <a:t>【答案】AD。</a:t>
            </a:r>
          </a:p>
          <a:p>
            <a:pPr marL="0" indent="0" algn="l" eaLnBrk="1" fontAlgn="auto" latinLnBrk="0" hangingPunct="1">
              <a:lnSpc>
                <a:spcPct val="150000"/>
              </a:lnSpc>
            </a:pPr>
            <a:r>
              <a:rPr lang="zh-CN" sz="1600">
                <a:solidFill>
                  <a:srgbClr val="FF0000"/>
                </a:solidFill>
                <a:ea typeface="宋体" panose="02010600030101010101" pitchFamily="2" charset="-122"/>
              </a:rPr>
              <a:t>【解析】A．在探究“影响电阻大小的因素”实验中，电流强弱可以通过电流表的示数或小灯泡的亮度来体现，故A正确；</a:t>
            </a:r>
          </a:p>
          <a:p>
            <a:pPr marL="0" indent="0" algn="l" eaLnBrk="1" fontAlgn="auto" latinLnBrk="0" hangingPunct="1">
              <a:lnSpc>
                <a:spcPct val="150000"/>
              </a:lnSpc>
            </a:pPr>
            <a:r>
              <a:rPr lang="zh-CN" sz="1600">
                <a:solidFill>
                  <a:srgbClr val="FF0000"/>
                </a:solidFill>
                <a:ea typeface="宋体" panose="02010600030101010101" pitchFamily="2" charset="-122"/>
              </a:rPr>
              <a:t>BCD．由图可知，两根电阻丝的长度相同、横截面积相同，材料不同，所以此实验可以探究导体电阻的大小与导体的材料是否有关，故BC错误，D正确。故选AD。</a:t>
            </a:r>
          </a:p>
        </p:txBody>
      </p:sp>
    </p:spTree>
    <p:extLst>
      <p:ext uri="{BB962C8B-B14F-4D97-AF65-F5344CB8AC3E}">
        <p14:creationId xmlns:p14="http://schemas.microsoft.com/office/powerpoint/2010/main" val="103419129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2400657"/>
          </a:xfrm>
          <a:prstGeom prst="rect">
            <a:avLst/>
          </a:prstGeom>
          <a:noFill/>
          <a:ln w="9525">
            <a:noFill/>
          </a:ln>
        </p:spPr>
        <p:txBody>
          <a:bodyPr wrap="square">
            <a:spAutoFit/>
          </a:bodyPr>
          <a:lstStyle/>
          <a:p>
            <a:pPr marL="0" indent="0" algn="l" eaLnBrk="1" fontAlgn="auto" latinLnBrk="0" hangingPunct="1">
              <a:lnSpc>
                <a:spcPct val="150000"/>
              </a:lnSpc>
            </a:pPr>
            <a:r>
              <a:rPr lang="zh-CN"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1">
                <a:solidFill>
                  <a:schemeClr val="tx1"/>
                </a:solidFill>
                <a:latin typeface="微软雅黑" panose="020B0503020204020204" charset="-122"/>
                <a:ea typeface="微软雅黑" panose="020B0503020204020204" charset="-122"/>
                <a:cs typeface="微软雅黑" panose="020B0503020204020204" charset="-122"/>
              </a:rPr>
              <a:t>（2019·广东深圳）</a:t>
            </a:r>
            <a:r>
              <a:rPr lang="zh-CN" sz="2000">
                <a:solidFill>
                  <a:schemeClr val="tx1"/>
                </a:solidFill>
                <a:latin typeface="微软雅黑" panose="020B0503020204020204" charset="-122"/>
                <a:ea typeface="微软雅黑" panose="020B0503020204020204" charset="-122"/>
                <a:cs typeface="微软雅黑" panose="020B0503020204020204" charset="-122"/>
              </a:rPr>
              <a:t>下列说法正确的是（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A．电荷的移动形成电流；</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B．电路中有电压就一定有电流；</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C．把一根铜丝均匀拉长后电阻变小；</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D．长时间使用的手机发烫，是因为电流的热效应</a:t>
            </a:r>
          </a:p>
        </p:txBody>
      </p:sp>
      <p:sp>
        <p:nvSpPr>
          <p:cNvPr id="2" name="文本框 1"/>
          <p:cNvSpPr txBox="1"/>
          <p:nvPr/>
        </p:nvSpPr>
        <p:spPr>
          <a:xfrm>
            <a:off x="5128896" y="1672911"/>
            <a:ext cx="287897"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spTree>
    <p:extLst>
      <p:ext uri="{BB962C8B-B14F-4D97-AF65-F5344CB8AC3E}">
        <p14:creationId xmlns:p14="http://schemas.microsoft.com/office/powerpoint/2010/main" val="150371897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checkerboard(across)">
                                      <p:cBhvr>
                                        <p:cTn id="3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2400657"/>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2.</a:t>
            </a:r>
            <a:r>
              <a:rPr lang="zh-CN" sz="2000" b="1">
                <a:solidFill>
                  <a:schemeClr val="tx1"/>
                </a:solidFill>
                <a:latin typeface="微软雅黑" panose="020B0503020204020204" charset="-122"/>
                <a:ea typeface="微软雅黑" panose="020B0503020204020204" charset="-122"/>
                <a:cs typeface="微软雅黑" panose="020B0503020204020204" charset="-122"/>
              </a:rPr>
              <a:t>（2018•玉林）</a:t>
            </a:r>
            <a:r>
              <a:rPr lang="zh-CN" sz="2000">
                <a:solidFill>
                  <a:schemeClr val="tx1"/>
                </a:solidFill>
                <a:latin typeface="微软雅黑" panose="020B0503020204020204" charset="-122"/>
                <a:ea typeface="微软雅黑" panose="020B0503020204020204" charset="-122"/>
                <a:cs typeface="微软雅黑" panose="020B0503020204020204" charset="-122"/>
              </a:rPr>
              <a:t>下列关于导体电阻的说法正确的是（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A．长度长的导体，电阻一定大；</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B．横截面积大的导体，电阻一定小；</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C．导体的电阻由其两端的电压和通过的电流来决定；</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D．导体的电阻与导体的材料、长度和横截面积等因素有关</a:t>
            </a:r>
          </a:p>
        </p:txBody>
      </p:sp>
      <p:sp>
        <p:nvSpPr>
          <p:cNvPr id="2" name="文本框 1"/>
          <p:cNvSpPr txBox="1"/>
          <p:nvPr/>
        </p:nvSpPr>
        <p:spPr>
          <a:xfrm>
            <a:off x="6487795" y="1678003"/>
            <a:ext cx="41783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spTree>
    <p:extLst>
      <p:ext uri="{BB962C8B-B14F-4D97-AF65-F5344CB8AC3E}">
        <p14:creationId xmlns:p14="http://schemas.microsoft.com/office/powerpoint/2010/main" val="372744245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checkerboard(across)">
                                      <p:cBhvr>
                                        <p:cTn id="3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3.</a:t>
            </a:r>
            <a:r>
              <a:rPr lang="zh-CN" sz="2000" b="1">
                <a:solidFill>
                  <a:schemeClr val="tx1"/>
                </a:solidFill>
                <a:latin typeface="微软雅黑" panose="020B0503020204020204" charset="-122"/>
                <a:ea typeface="微软雅黑" panose="020B0503020204020204" charset="-122"/>
                <a:cs typeface="微软雅黑" panose="020B0503020204020204" charset="-122"/>
              </a:rPr>
              <a:t>（2018·乐山）</a:t>
            </a:r>
            <a:r>
              <a:rPr lang="zh-CN" sz="2000">
                <a:solidFill>
                  <a:schemeClr val="tx1"/>
                </a:solidFill>
                <a:latin typeface="微软雅黑" panose="020B0503020204020204" charset="-122"/>
                <a:ea typeface="微软雅黑" panose="020B0503020204020204" charset="-122"/>
                <a:cs typeface="微软雅黑" panose="020B0503020204020204" charset="-122"/>
              </a:rPr>
              <a:t>一根粗细均匀的金属导线其电阻值为R，将其剪成相等的两段后，再进行并联，则并联后的电阻值为（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A．2R             B．R               C．             D．</a:t>
            </a:r>
          </a:p>
        </p:txBody>
      </p:sp>
      <p:sp>
        <p:nvSpPr>
          <p:cNvPr id="2" name="文本框 1"/>
          <p:cNvSpPr txBox="1"/>
          <p:nvPr/>
        </p:nvSpPr>
        <p:spPr>
          <a:xfrm>
            <a:off x="5407660" y="2263649"/>
            <a:ext cx="39497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pic>
        <p:nvPicPr>
          <p:cNvPr id="77" name="图片 14"/>
          <p:cNvPicPr>
            <a:picLocks noChangeAspect="1"/>
          </p:cNvPicPr>
          <p:nvPr/>
        </p:nvPicPr>
        <p:blipFill>
          <a:blip r:embed="rId2">
            <a:clrChange>
              <a:clrFrom>
                <a:srgbClr val="FFFFFF"/>
              </a:clrFrom>
              <a:clrTo>
                <a:srgbClr val="FFFFFF">
                  <a:alpha val="0"/>
                </a:srgbClr>
              </a:clrTo>
            </a:clrChange>
          </a:blip>
          <a:stretch>
            <a:fillRect/>
          </a:stretch>
        </p:blipFill>
        <p:spPr>
          <a:xfrm>
            <a:off x="4235450" y="2705006"/>
            <a:ext cx="156210" cy="752852"/>
          </a:xfrm>
          <a:prstGeom prst="rect">
            <a:avLst/>
          </a:prstGeom>
          <a:noFill/>
          <a:ln>
            <a:noFill/>
          </a:ln>
        </p:spPr>
      </p:pic>
      <p:pic>
        <p:nvPicPr>
          <p:cNvPr id="72" name="图片 18"/>
          <p:cNvPicPr>
            <a:picLocks noChangeAspect="1"/>
          </p:cNvPicPr>
          <p:nvPr/>
        </p:nvPicPr>
        <p:blipFill>
          <a:blip r:embed="rId3">
            <a:clrChange>
              <a:clrFrom>
                <a:srgbClr val="FFFFFF"/>
              </a:clrFrom>
              <a:clrTo>
                <a:srgbClr val="FFFFFF">
                  <a:alpha val="0"/>
                </a:srgbClr>
              </a:clrTo>
            </a:clrChange>
          </a:blip>
          <a:stretch>
            <a:fillRect/>
          </a:stretch>
        </p:blipFill>
        <p:spPr>
          <a:xfrm>
            <a:off x="5728971" y="2705006"/>
            <a:ext cx="145415" cy="1122913"/>
          </a:xfrm>
          <a:prstGeom prst="rect">
            <a:avLst/>
          </a:prstGeom>
          <a:noFill/>
          <a:ln>
            <a:noFill/>
          </a:ln>
        </p:spPr>
      </p:pic>
    </p:spTree>
    <p:extLst>
      <p:ext uri="{BB962C8B-B14F-4D97-AF65-F5344CB8AC3E}">
        <p14:creationId xmlns:p14="http://schemas.microsoft.com/office/powerpoint/2010/main" val="237521348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7"/>
                                        </p:tgtEl>
                                        <p:attrNameLst>
                                          <p:attrName>style.visibility</p:attrName>
                                        </p:attrNameLst>
                                      </p:cBhvr>
                                      <p:to>
                                        <p:strVal val="visible"/>
                                      </p:to>
                                    </p:set>
                                    <p:animEffect transition="in" filter="checkerboard(across)">
                                      <p:cBhvr>
                                        <p:cTn id="17" dur="1000"/>
                                        <p:tgtEl>
                                          <p:spTgt spid="77"/>
                                        </p:tgtEl>
                                      </p:cBhvr>
                                    </p:animEffect>
                                  </p:childTnLst>
                                </p:cTn>
                              </p:par>
                              <p:par>
                                <p:cTn id="18" presetID="5" presetClass="entr" presetSubtype="10" fill="hold" nodeType="withEffect">
                                  <p:stCondLst>
                                    <p:cond delay="0"/>
                                  </p:stCondLst>
                                  <p:childTnLst>
                                    <p:set>
                                      <p:cBhvr>
                                        <p:cTn id="19" dur="1000" fill="hold">
                                          <p:stCondLst>
                                            <p:cond delay="0"/>
                                          </p:stCondLst>
                                        </p:cTn>
                                        <p:tgtEl>
                                          <p:spTgt spid="72"/>
                                        </p:tgtEl>
                                        <p:attrNameLst>
                                          <p:attrName>style.visibility</p:attrName>
                                        </p:attrNameLst>
                                      </p:cBhvr>
                                      <p:to>
                                        <p:strVal val="visible"/>
                                      </p:to>
                                    </p:set>
                                    <p:animEffect transition="in" filter="checkerboard(across)">
                                      <p:cBhvr>
                                        <p:cTn id="20" dur="1000"/>
                                        <p:tgtEl>
                                          <p:spTgt spid="72"/>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5" presetClass="entr" presetSubtype="10" fill="hold" grpId="0" nodeType="clickEffect">
                                  <p:stCondLst>
                                    <p:cond delay="0"/>
                                  </p:stCondLst>
                                  <p:childTnLst>
                                    <p:set>
                                      <p:cBhvr>
                                        <p:cTn id="24" dur="1000" fill="hold">
                                          <p:stCondLst>
                                            <p:cond delay="0"/>
                                          </p:stCondLst>
                                        </p:cTn>
                                        <p:tgtEl>
                                          <p:spTgt spid="2"/>
                                        </p:tgtEl>
                                        <p:attrNameLst>
                                          <p:attrName>style.visibility</p:attrName>
                                        </p:attrNameLst>
                                      </p:cBhvr>
                                      <p:to>
                                        <p:strVal val="visible"/>
                                      </p:to>
                                    </p:set>
                                    <p:animEffect transition="in" filter="checkerboard(across)">
                                      <p:cBhvr>
                                        <p:cTn id="2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5"/>
            <a:ext cx="8501380"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4.</a:t>
            </a:r>
            <a:r>
              <a:rPr lang="zh-CN" sz="2000" b="1">
                <a:solidFill>
                  <a:schemeClr val="tx1"/>
                </a:solidFill>
                <a:latin typeface="微软雅黑" panose="020B0503020204020204" charset="-122"/>
                <a:ea typeface="微软雅黑" panose="020B0503020204020204" charset="-122"/>
                <a:cs typeface="微软雅黑" panose="020B0503020204020204" charset="-122"/>
              </a:rPr>
              <a:t>（2019·盐城）</a:t>
            </a:r>
            <a:r>
              <a:rPr lang="zh-CN" sz="2000">
                <a:solidFill>
                  <a:schemeClr val="tx1"/>
                </a:solidFill>
                <a:latin typeface="微软雅黑" panose="020B0503020204020204" charset="-122"/>
                <a:ea typeface="微软雅黑" panose="020B0503020204020204" charset="-122"/>
                <a:cs typeface="微软雅黑" panose="020B0503020204020204" charset="-122"/>
              </a:rPr>
              <a:t>小芳用铅笔芯制作如图所示的“模拟调光灯”。闭合开关后，左右移动回形针，小灯泡始终不亮，为检查电路故障，小芳将电压表接到A、B两点，测得电压为3.0V，则A、B 间_______（短路/断路），这种故障可能的情况是_________、______________。</a:t>
            </a:r>
          </a:p>
        </p:txBody>
      </p:sp>
      <p:sp>
        <p:nvSpPr>
          <p:cNvPr id="4" name="文本框 3"/>
          <p:cNvSpPr txBox="1"/>
          <p:nvPr/>
        </p:nvSpPr>
        <p:spPr>
          <a:xfrm>
            <a:off x="5607050" y="2777999"/>
            <a:ext cx="69469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断路</a:t>
            </a:r>
          </a:p>
        </p:txBody>
      </p:sp>
      <p:pic>
        <p:nvPicPr>
          <p:cNvPr id="40" name="图片 25"/>
          <p:cNvPicPr>
            <a:picLocks noChangeAspect="1"/>
          </p:cNvPicPr>
          <p:nvPr/>
        </p:nvPicPr>
        <p:blipFill>
          <a:blip r:embed="rId2"/>
          <a:stretch>
            <a:fillRect/>
          </a:stretch>
        </p:blipFill>
        <p:spPr>
          <a:xfrm>
            <a:off x="2774950" y="4074485"/>
            <a:ext cx="3060700" cy="2143125"/>
          </a:xfrm>
          <a:prstGeom prst="rect">
            <a:avLst/>
          </a:prstGeom>
          <a:noFill/>
          <a:ln>
            <a:noFill/>
          </a:ln>
        </p:spPr>
      </p:pic>
      <p:sp>
        <p:nvSpPr>
          <p:cNvPr id="2" name="文本框 1"/>
          <p:cNvSpPr txBox="1"/>
          <p:nvPr/>
        </p:nvSpPr>
        <p:spPr>
          <a:xfrm>
            <a:off x="2422525" y="3309325"/>
            <a:ext cx="126111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灯丝断了</a:t>
            </a:r>
          </a:p>
        </p:txBody>
      </p:sp>
      <p:sp>
        <p:nvSpPr>
          <p:cNvPr id="7" name="文本框 6"/>
          <p:cNvSpPr txBox="1"/>
          <p:nvPr/>
        </p:nvSpPr>
        <p:spPr>
          <a:xfrm>
            <a:off x="3841750" y="3309325"/>
            <a:ext cx="245999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灯泡与灯座接触不良</a:t>
            </a:r>
          </a:p>
        </p:txBody>
      </p:sp>
    </p:spTree>
    <p:extLst>
      <p:ext uri="{BB962C8B-B14F-4D97-AF65-F5344CB8AC3E}">
        <p14:creationId xmlns:p14="http://schemas.microsoft.com/office/powerpoint/2010/main" val="271371609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0"/>
                                        </p:tgtEl>
                                        <p:attrNameLst>
                                          <p:attrName>style.visibility</p:attrName>
                                        </p:attrNameLst>
                                      </p:cBhvr>
                                      <p:to>
                                        <p:strVal val="visible"/>
                                      </p:to>
                                    </p:set>
                                    <p:animEffect transition="in" filter="checkerboard(across)">
                                      <p:cBhvr>
                                        <p:cTn id="12" dur="1000"/>
                                        <p:tgtEl>
                                          <p:spTgt spid="4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checkerboard(across)">
                                      <p:cBhvr>
                                        <p:cTn id="17" dur="1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7"/>
                                        </p:tgtEl>
                                        <p:attrNameLst>
                                          <p:attrName>style.visibility</p:attrName>
                                        </p:attrNameLst>
                                      </p:cBhvr>
                                      <p:to>
                                        <p:strVal val="visible"/>
                                      </p:to>
                                    </p:set>
                                    <p:animEffect transition="in" filter="checkerboard(across)">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2400657"/>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5.</a:t>
            </a:r>
            <a:r>
              <a:rPr lang="zh-CN" sz="2000" b="1">
                <a:solidFill>
                  <a:schemeClr val="tx1"/>
                </a:solidFill>
                <a:latin typeface="微软雅黑" panose="020B0503020204020204" charset="-122"/>
                <a:ea typeface="微软雅黑" panose="020B0503020204020204" charset="-122"/>
                <a:cs typeface="微软雅黑" panose="020B0503020204020204" charset="-122"/>
              </a:rPr>
              <a:t>（2018·娄底）</a:t>
            </a:r>
            <a:r>
              <a:rPr lang="zh-CN" sz="2000">
                <a:solidFill>
                  <a:schemeClr val="tx1"/>
                </a:solidFill>
                <a:latin typeface="微软雅黑" panose="020B0503020204020204" charset="-122"/>
                <a:ea typeface="微软雅黑" panose="020B0503020204020204" charset="-122"/>
                <a:cs typeface="微软雅黑" panose="020B0503020204020204" charset="-122"/>
              </a:rPr>
              <a:t>某学习小组在探讨影响导体电阻大小因素时，找资料发现在导体材料和粗细相同时，其电阻与长度成正比，即可以用下述表达式表示:R=kx，其中k为比例常数，x为导体的长度，于是他们用下面的器材:电压恒定的电源、开关、粗细均匀镍铬合金丝、电压表等及图示电路来探究此问题，图中AB为镍铬合金丝，P为活动端，右侧为实物连线图。</a:t>
            </a:r>
          </a:p>
        </p:txBody>
      </p:sp>
      <p:pic>
        <p:nvPicPr>
          <p:cNvPr id="17" name="图片 1" descr="学科网(www.zxxk.com)--教育资源门户，提供试卷、教案、课件、论文、素材及各类教学资源下载，还有大量而丰富的教学相关资讯！"/>
          <p:cNvPicPr>
            <a:picLocks noChangeAspect="1" noChangeArrowheads="1"/>
          </p:cNvPicPr>
          <p:nvPr/>
        </p:nvPicPr>
        <p:blipFill>
          <a:blip r:embed="rId2"/>
          <a:stretch>
            <a:fillRect/>
          </a:stretch>
        </p:blipFill>
        <p:spPr>
          <a:xfrm>
            <a:off x="1708785" y="4691958"/>
            <a:ext cx="1508760" cy="1680550"/>
          </a:xfrm>
          <a:prstGeom prst="rect">
            <a:avLst/>
          </a:prstGeom>
          <a:noFill/>
          <a:ln w="9525">
            <a:noFill/>
            <a:miter lim="800000"/>
          </a:ln>
          <a:effectLst/>
        </p:spPr>
      </p:pic>
      <p:pic>
        <p:nvPicPr>
          <p:cNvPr id="16" name="图片 1" descr="学科网(www.zxxk.com)--教育资源门户，提供试卷、教案、课件、论文、素材及各类教学资源下载，还有大量而丰富的教学相关资讯！"/>
          <p:cNvPicPr>
            <a:picLocks noChangeAspect="1" noChangeArrowheads="1"/>
          </p:cNvPicPr>
          <p:nvPr/>
        </p:nvPicPr>
        <p:blipFill>
          <a:blip r:embed="rId3"/>
          <a:stretch>
            <a:fillRect/>
          </a:stretch>
        </p:blipFill>
        <p:spPr>
          <a:xfrm>
            <a:off x="3999230" y="4691959"/>
            <a:ext cx="2301240" cy="1660179"/>
          </a:xfrm>
          <a:prstGeom prst="rect">
            <a:avLst/>
          </a:prstGeom>
          <a:noFill/>
          <a:ln w="9525">
            <a:noFill/>
            <a:miter lim="800000"/>
          </a:ln>
          <a:effectLst/>
        </p:spPr>
      </p:pic>
    </p:spTree>
    <p:extLst>
      <p:ext uri="{BB962C8B-B14F-4D97-AF65-F5344CB8AC3E}">
        <p14:creationId xmlns:p14="http://schemas.microsoft.com/office/powerpoint/2010/main" val="294992939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000" fill="hold">
                                          <p:stCondLst>
                                            <p:cond delay="0"/>
                                          </p:stCondLst>
                                        </p:cTn>
                                        <p:tgtEl>
                                          <p:spTgt spid="16"/>
                                        </p:tgtEl>
                                        <p:attrNameLst>
                                          <p:attrName>style.visibility</p:attrName>
                                        </p:attrNameLst>
                                      </p:cBhvr>
                                      <p:to>
                                        <p:strVal val="visible"/>
                                      </p:to>
                                    </p:set>
                                    <p:anim calcmode="lin" valueType="num">
                                      <p:cBhvr additive="base">
                                        <p:cTn id="12" dur="1000" fill="hold"/>
                                        <p:tgtEl>
                                          <p:spTgt spid="16"/>
                                        </p:tgtEl>
                                        <p:attrNameLst>
                                          <p:attrName>ppt_x</p:attrName>
                                        </p:attrNameLst>
                                      </p:cBhvr>
                                      <p:tavLst>
                                        <p:tav tm="0">
                                          <p:val>
                                            <p:strVal val="#ppt_x"/>
                                          </p:val>
                                        </p:tav>
                                        <p:tav tm="100000">
                                          <p:val>
                                            <p:strVal val="#ppt_x"/>
                                          </p:val>
                                        </p:tav>
                                      </p:tavLst>
                                    </p:anim>
                                    <p:anim calcmode="lin" valueType="num">
                                      <p:cBhvr additive="base">
                                        <p:cTn id="13" dur="1000" fill="hold"/>
                                        <p:tgtEl>
                                          <p:spTgt spid="16"/>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000" fill="hold">
                                          <p:stCondLst>
                                            <p:cond delay="0"/>
                                          </p:stCondLst>
                                        </p:cTn>
                                        <p:tgtEl>
                                          <p:spTgt spid="17"/>
                                        </p:tgtEl>
                                        <p:attrNameLst>
                                          <p:attrName>style.visibility</p:attrName>
                                        </p:attrNameLst>
                                      </p:cBhvr>
                                      <p:to>
                                        <p:strVal val="visible"/>
                                      </p:to>
                                    </p:set>
                                    <p:anim calcmode="lin" valueType="num">
                                      <p:cBhvr additive="base">
                                        <p:cTn id="16" dur="1000" fill="hold"/>
                                        <p:tgtEl>
                                          <p:spTgt spid="17"/>
                                        </p:tgtEl>
                                        <p:attrNameLst>
                                          <p:attrName>ppt_x</p:attrName>
                                        </p:attrNameLst>
                                      </p:cBhvr>
                                      <p:tavLst>
                                        <p:tav tm="0">
                                          <p:val>
                                            <p:strVal val="#ppt_x"/>
                                          </p:val>
                                        </p:tav>
                                        <p:tav tm="100000">
                                          <p:val>
                                            <p:strVal val="#ppt_x"/>
                                          </p:val>
                                        </p:tav>
                                      </p:tavLst>
                                    </p:anim>
                                    <p:anim calcmode="lin" valueType="num">
                                      <p:cBhvr additive="base">
                                        <p:cTn id="17"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452121" y="3726916"/>
            <a:ext cx="474345" cy="83099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电阻</a:t>
            </a:r>
          </a:p>
        </p:txBody>
      </p:sp>
      <p:sp>
        <p:nvSpPr>
          <p:cNvPr id="4" name="左大括号 3"/>
          <p:cNvSpPr/>
          <p:nvPr/>
        </p:nvSpPr>
        <p:spPr>
          <a:xfrm>
            <a:off x="1051561" y="3055545"/>
            <a:ext cx="544195" cy="2663416"/>
          </a:xfrm>
          <a:prstGeom prst="leftBrace">
            <a:avLst/>
          </a:prstGeom>
          <a:noFill/>
          <a:ln w="28575" cap="flat" cmpd="sng">
            <a:solidFill>
              <a:srgbClr val="C00000"/>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ct val="0"/>
              </a:spcBef>
              <a:spcAft>
                <a:spcPct val="0"/>
              </a:spcAft>
              <a:buClrTx/>
              <a:buSzTx/>
              <a:buFontTx/>
              <a:buNone/>
            </a:pPr>
            <a:endParaRPr kumimoji="0" lang="zh-CN" altLang="en-US" sz="1800" b="0" i="0" u="none" strike="noStrike" cap="none" spc="0" normalizeH="0" baseline="0">
              <a:ln>
                <a:noFill/>
              </a:ln>
              <a:solidFill>
                <a:srgbClr val="000000"/>
              </a:solidFill>
              <a:effectLst/>
              <a:uFillTx/>
            </a:endParaRPr>
          </a:p>
        </p:txBody>
      </p:sp>
      <p:sp>
        <p:nvSpPr>
          <p:cNvPr id="100" name="文本框 99"/>
          <p:cNvSpPr txBox="1"/>
          <p:nvPr/>
        </p:nvSpPr>
        <p:spPr>
          <a:xfrm>
            <a:off x="1666240" y="2680392"/>
            <a:ext cx="775970" cy="553998"/>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电阻</a:t>
            </a:r>
          </a:p>
        </p:txBody>
      </p:sp>
      <p:sp>
        <p:nvSpPr>
          <p:cNvPr id="12" name="文本框 11"/>
          <p:cNvSpPr txBox="1"/>
          <p:nvPr/>
        </p:nvSpPr>
        <p:spPr>
          <a:xfrm>
            <a:off x="1093471" y="331867"/>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itchFamily="2" charset="-122"/>
            </a:endParaRPr>
          </a:p>
        </p:txBody>
      </p:sp>
      <p:sp>
        <p:nvSpPr>
          <p:cNvPr id="22" name="文本框 21"/>
          <p:cNvSpPr txBox="1"/>
          <p:nvPr/>
        </p:nvSpPr>
        <p:spPr>
          <a:xfrm>
            <a:off x="327026" y="1334254"/>
            <a:ext cx="2562225" cy="400110"/>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一、知识点与考点</a:t>
            </a:r>
          </a:p>
        </p:txBody>
      </p:sp>
      <p:sp>
        <p:nvSpPr>
          <p:cNvPr id="25" name="文本框 24"/>
          <p:cNvSpPr txBox="1"/>
          <p:nvPr/>
        </p:nvSpPr>
        <p:spPr>
          <a:xfrm>
            <a:off x="1666240" y="4001915"/>
            <a:ext cx="6554470" cy="553998"/>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影响导体电阻大小的因素：材料、长度、截面积和温度</a:t>
            </a:r>
          </a:p>
        </p:txBody>
      </p:sp>
      <p:sp>
        <p:nvSpPr>
          <p:cNvPr id="2" name="文本框 1"/>
          <p:cNvSpPr txBox="1"/>
          <p:nvPr/>
        </p:nvSpPr>
        <p:spPr>
          <a:xfrm>
            <a:off x="1666241" y="5275059"/>
            <a:ext cx="1377315" cy="553998"/>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电阻分类</a:t>
            </a:r>
          </a:p>
        </p:txBody>
      </p:sp>
      <p:sp>
        <p:nvSpPr>
          <p:cNvPr id="7" name="左大括号 6"/>
          <p:cNvSpPr/>
          <p:nvPr/>
        </p:nvSpPr>
        <p:spPr>
          <a:xfrm>
            <a:off x="2366646" y="2560716"/>
            <a:ext cx="354965" cy="1128854"/>
          </a:xfrm>
          <a:prstGeom prst="leftBrace">
            <a:avLst/>
          </a:prstGeom>
          <a:noFill/>
          <a:ln w="28575" cap="flat" cmpd="sng">
            <a:solidFill>
              <a:srgbClr val="C00000"/>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ct val="0"/>
              </a:spcBef>
              <a:spcAft>
                <a:spcPct val="0"/>
              </a:spcAft>
              <a:buClrTx/>
              <a:buSzTx/>
              <a:buFontTx/>
              <a:buNone/>
            </a:pPr>
            <a:endParaRPr kumimoji="0" lang="zh-CN" altLang="en-US" sz="1800" b="0" i="0" u="none" strike="noStrike" cap="none" spc="0" normalizeH="0" baseline="0">
              <a:ln>
                <a:noFill/>
              </a:ln>
              <a:solidFill>
                <a:srgbClr val="000000"/>
              </a:solidFill>
              <a:effectLst/>
              <a:uFillTx/>
            </a:endParaRPr>
          </a:p>
        </p:txBody>
      </p:sp>
      <p:sp>
        <p:nvSpPr>
          <p:cNvPr id="9" name="文本框 8"/>
          <p:cNvSpPr txBox="1"/>
          <p:nvPr/>
        </p:nvSpPr>
        <p:spPr>
          <a:xfrm>
            <a:off x="2788286" y="2155008"/>
            <a:ext cx="1599565" cy="553998"/>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什么是电阻</a:t>
            </a:r>
          </a:p>
        </p:txBody>
      </p:sp>
      <p:sp>
        <p:nvSpPr>
          <p:cNvPr id="10" name="文本框 9"/>
          <p:cNvSpPr txBox="1"/>
          <p:nvPr/>
        </p:nvSpPr>
        <p:spPr>
          <a:xfrm>
            <a:off x="2788286" y="3169279"/>
            <a:ext cx="1599565" cy="553998"/>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电阻单位</a:t>
            </a:r>
          </a:p>
        </p:txBody>
      </p:sp>
      <p:sp>
        <p:nvSpPr>
          <p:cNvPr id="11" name="左大括号 10"/>
          <p:cNvSpPr/>
          <p:nvPr/>
        </p:nvSpPr>
        <p:spPr>
          <a:xfrm>
            <a:off x="2949576" y="5167265"/>
            <a:ext cx="354965" cy="1128854"/>
          </a:xfrm>
          <a:prstGeom prst="leftBrace">
            <a:avLst/>
          </a:prstGeom>
          <a:noFill/>
          <a:ln w="28575" cap="flat" cmpd="sng">
            <a:solidFill>
              <a:srgbClr val="C00000"/>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ct val="0"/>
              </a:spcBef>
              <a:spcAft>
                <a:spcPct val="0"/>
              </a:spcAft>
              <a:buClrTx/>
              <a:buSzTx/>
              <a:buFontTx/>
              <a:buNone/>
            </a:pPr>
            <a:endParaRPr kumimoji="0" lang="zh-CN" altLang="en-US" sz="1800" b="0" i="0" u="none" strike="noStrike" cap="none" spc="0" normalizeH="0" baseline="0">
              <a:ln>
                <a:noFill/>
              </a:ln>
              <a:solidFill>
                <a:srgbClr val="000000"/>
              </a:solidFill>
              <a:effectLst/>
              <a:uFillTx/>
            </a:endParaRPr>
          </a:p>
        </p:txBody>
      </p:sp>
      <p:sp>
        <p:nvSpPr>
          <p:cNvPr id="13" name="文本框 12"/>
          <p:cNvSpPr txBox="1"/>
          <p:nvPr/>
        </p:nvSpPr>
        <p:spPr>
          <a:xfrm>
            <a:off x="3370581" y="4834551"/>
            <a:ext cx="1599565" cy="553998"/>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定值定值</a:t>
            </a:r>
          </a:p>
        </p:txBody>
      </p:sp>
      <p:sp>
        <p:nvSpPr>
          <p:cNvPr id="14" name="文本框 13"/>
          <p:cNvSpPr txBox="1"/>
          <p:nvPr/>
        </p:nvSpPr>
        <p:spPr>
          <a:xfrm>
            <a:off x="3304541" y="5830149"/>
            <a:ext cx="1599565" cy="553998"/>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可变电阻</a:t>
            </a:r>
          </a:p>
        </p:txBody>
      </p:sp>
    </p:spTree>
    <p:extLst>
      <p:ext uri="{BB962C8B-B14F-4D97-AF65-F5344CB8AC3E}">
        <p14:creationId xmlns:p14="http://schemas.microsoft.com/office/powerpoint/2010/main" val="67988156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checkerboard(across)">
                                      <p:cBhvr>
                                        <p:cTn id="12" dur="1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42" fill="hold" grpId="0"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barn(outHorizontal)">
                                      <p:cBhvr>
                                        <p:cTn id="17" dur="1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42" fill="hold" grpId="0" nodeType="clickEffect">
                                  <p:stCondLst>
                                    <p:cond delay="0"/>
                                  </p:stCondLst>
                                  <p:childTnLst>
                                    <p:set>
                                      <p:cBhvr>
                                        <p:cTn id="21" dur="1000" fill="hold">
                                          <p:stCondLst>
                                            <p:cond delay="0"/>
                                          </p:stCondLst>
                                        </p:cTn>
                                        <p:tgtEl>
                                          <p:spTgt spid="100"/>
                                        </p:tgtEl>
                                        <p:attrNameLst>
                                          <p:attrName>style.visibility</p:attrName>
                                        </p:attrNameLst>
                                      </p:cBhvr>
                                      <p:to>
                                        <p:strVal val="visible"/>
                                      </p:to>
                                    </p:set>
                                    <p:animEffect transition="in" filter="barn(outHorizontal)">
                                      <p:cBhvr>
                                        <p:cTn id="22" dur="1000"/>
                                        <p:tgtEl>
                                          <p:spTgt spid="10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42" fill="hold" grpId="0" nodeType="clickEffect">
                                  <p:stCondLst>
                                    <p:cond delay="0"/>
                                  </p:stCondLst>
                                  <p:childTnLst>
                                    <p:set>
                                      <p:cBhvr>
                                        <p:cTn id="26" dur="1000" fill="hold">
                                          <p:stCondLst>
                                            <p:cond delay="0"/>
                                          </p:stCondLst>
                                        </p:cTn>
                                        <p:tgtEl>
                                          <p:spTgt spid="9"/>
                                        </p:tgtEl>
                                        <p:attrNameLst>
                                          <p:attrName>style.visibility</p:attrName>
                                        </p:attrNameLst>
                                      </p:cBhvr>
                                      <p:to>
                                        <p:strVal val="visible"/>
                                      </p:to>
                                    </p:set>
                                    <p:animEffect transition="in" filter="barn(outHorizontal)">
                                      <p:cBhvr>
                                        <p:cTn id="27" dur="10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42" fill="hold" grpId="0" nodeType="clickEffect">
                                  <p:stCondLst>
                                    <p:cond delay="0"/>
                                  </p:stCondLst>
                                  <p:childTnLst>
                                    <p:set>
                                      <p:cBhvr>
                                        <p:cTn id="31" dur="1000" fill="hold">
                                          <p:stCondLst>
                                            <p:cond delay="0"/>
                                          </p:stCondLst>
                                        </p:cTn>
                                        <p:tgtEl>
                                          <p:spTgt spid="10"/>
                                        </p:tgtEl>
                                        <p:attrNameLst>
                                          <p:attrName>style.visibility</p:attrName>
                                        </p:attrNameLst>
                                      </p:cBhvr>
                                      <p:to>
                                        <p:strVal val="visible"/>
                                      </p:to>
                                    </p:set>
                                    <p:animEffect transition="in" filter="barn(outHorizontal)">
                                      <p:cBhvr>
                                        <p:cTn id="32" dur="1000"/>
                                        <p:tgtEl>
                                          <p:spTgt spid="1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42" fill="hold" grpId="0" nodeType="clickEffect">
                                  <p:stCondLst>
                                    <p:cond delay="0"/>
                                  </p:stCondLst>
                                  <p:childTnLst>
                                    <p:set>
                                      <p:cBhvr>
                                        <p:cTn id="36" dur="1000" fill="hold">
                                          <p:stCondLst>
                                            <p:cond delay="0"/>
                                          </p:stCondLst>
                                        </p:cTn>
                                        <p:tgtEl>
                                          <p:spTgt spid="25"/>
                                        </p:tgtEl>
                                        <p:attrNameLst>
                                          <p:attrName>style.visibility</p:attrName>
                                        </p:attrNameLst>
                                      </p:cBhvr>
                                      <p:to>
                                        <p:strVal val="visible"/>
                                      </p:to>
                                    </p:set>
                                    <p:animEffect transition="in" filter="barn(outHorizontal)">
                                      <p:cBhvr>
                                        <p:cTn id="37" dur="1000"/>
                                        <p:tgtEl>
                                          <p:spTgt spid="25"/>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6" presetClass="entr" presetSubtype="42" fill="hold" grpId="0" nodeType="clickEffect">
                                  <p:stCondLst>
                                    <p:cond delay="0"/>
                                  </p:stCondLst>
                                  <p:childTnLst>
                                    <p:set>
                                      <p:cBhvr>
                                        <p:cTn id="41" dur="1000" fill="hold">
                                          <p:stCondLst>
                                            <p:cond delay="0"/>
                                          </p:stCondLst>
                                        </p:cTn>
                                        <p:tgtEl>
                                          <p:spTgt spid="2"/>
                                        </p:tgtEl>
                                        <p:attrNameLst>
                                          <p:attrName>style.visibility</p:attrName>
                                        </p:attrNameLst>
                                      </p:cBhvr>
                                      <p:to>
                                        <p:strVal val="visible"/>
                                      </p:to>
                                    </p:set>
                                    <p:animEffect transition="in" filter="barn(outHorizontal)">
                                      <p:cBhvr>
                                        <p:cTn id="42" dur="1000"/>
                                        <p:tgtEl>
                                          <p:spTgt spid="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6" presetClass="entr" presetSubtype="42" fill="hold" grpId="0" nodeType="clickEffect">
                                  <p:stCondLst>
                                    <p:cond delay="0"/>
                                  </p:stCondLst>
                                  <p:childTnLst>
                                    <p:set>
                                      <p:cBhvr>
                                        <p:cTn id="46" dur="1000" fill="hold">
                                          <p:stCondLst>
                                            <p:cond delay="0"/>
                                          </p:stCondLst>
                                        </p:cTn>
                                        <p:tgtEl>
                                          <p:spTgt spid="13"/>
                                        </p:tgtEl>
                                        <p:attrNameLst>
                                          <p:attrName>style.visibility</p:attrName>
                                        </p:attrNameLst>
                                      </p:cBhvr>
                                      <p:to>
                                        <p:strVal val="visible"/>
                                      </p:to>
                                    </p:set>
                                    <p:animEffect transition="in" filter="barn(outHorizontal)">
                                      <p:cBhvr>
                                        <p:cTn id="47" dur="1000"/>
                                        <p:tgtEl>
                                          <p:spTgt spid="1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6" presetClass="entr" presetSubtype="42" fill="hold" grpId="0" nodeType="clickEffect">
                                  <p:stCondLst>
                                    <p:cond delay="0"/>
                                  </p:stCondLst>
                                  <p:childTnLst>
                                    <p:set>
                                      <p:cBhvr>
                                        <p:cTn id="51" dur="1000" fill="hold">
                                          <p:stCondLst>
                                            <p:cond delay="0"/>
                                          </p:stCondLst>
                                        </p:cTn>
                                        <p:tgtEl>
                                          <p:spTgt spid="14"/>
                                        </p:tgtEl>
                                        <p:attrNameLst>
                                          <p:attrName>style.visibility</p:attrName>
                                        </p:attrNameLst>
                                      </p:cBhvr>
                                      <p:to>
                                        <p:strVal val="visible"/>
                                      </p:to>
                                    </p:set>
                                    <p:animEffect transition="in" filter="barn(outHorizontal)">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00" grpId="0"/>
      <p:bldP spid="22" grpId="0"/>
      <p:bldP spid="25" grpId="0"/>
      <p:bldP spid="2" grpId="0"/>
      <p:bldP spid="9" grpId="0"/>
      <p:bldP spid="10"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5"/>
            <a:ext cx="8501380"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（1）他们的实验方法是控制了</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不变。</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（2）调节镍铬合金丝上的滑动片，电压表的示数</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 (填“能”或“不能”)反映导体AP间电阻的变化，理由</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 。</a:t>
            </a:r>
            <a:endParaRPr lang="zh-CN" sz="2000" u="sng">
              <a:solidFill>
                <a:schemeClr val="tx1"/>
              </a:solidFill>
              <a:latin typeface="微软雅黑" panose="020B0503020204020204" charset="-122"/>
              <a:ea typeface="微软雅黑" panose="020B0503020204020204" charset="-122"/>
              <a:cs typeface="微软雅黑" panose="020B0503020204020204" charset="-122"/>
            </a:endParaRP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（3）要完成此实验，除了记录电压表示数外，还需要的测量器材是</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                </a:t>
            </a:r>
          </a:p>
        </p:txBody>
      </p:sp>
      <p:sp>
        <p:nvSpPr>
          <p:cNvPr id="7" name="文本框 6"/>
          <p:cNvSpPr txBox="1"/>
          <p:nvPr/>
        </p:nvSpPr>
        <p:spPr>
          <a:xfrm>
            <a:off x="3696971" y="1484485"/>
            <a:ext cx="1383665"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1800" b="0" i="0" u="none" strike="noStrike" cap="none" spc="0" normalizeH="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电流的大小</a:t>
            </a:r>
          </a:p>
        </p:txBody>
      </p:sp>
      <p:sp>
        <p:nvSpPr>
          <p:cNvPr id="2" name="文本框 1"/>
          <p:cNvSpPr txBox="1"/>
          <p:nvPr/>
        </p:nvSpPr>
        <p:spPr>
          <a:xfrm>
            <a:off x="6212841" y="2232245"/>
            <a:ext cx="451485"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能</a:t>
            </a:r>
          </a:p>
        </p:txBody>
      </p:sp>
      <p:sp>
        <p:nvSpPr>
          <p:cNvPr id="4" name="文本框 3"/>
          <p:cNvSpPr txBox="1"/>
          <p:nvPr/>
        </p:nvSpPr>
        <p:spPr>
          <a:xfrm>
            <a:off x="5236211" y="2722830"/>
            <a:ext cx="3672205" cy="6463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导体的电阻的大小等于导体两端的电压与通过导体的电流的比</a:t>
            </a:r>
          </a:p>
        </p:txBody>
      </p:sp>
      <p:sp>
        <p:nvSpPr>
          <p:cNvPr id="9" name="文本框 8"/>
          <p:cNvSpPr txBox="1"/>
          <p:nvPr/>
        </p:nvSpPr>
        <p:spPr>
          <a:xfrm>
            <a:off x="7796530" y="3962023"/>
            <a:ext cx="916940"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电流表</a:t>
            </a:r>
          </a:p>
        </p:txBody>
      </p:sp>
    </p:spTree>
    <p:extLst>
      <p:ext uri="{BB962C8B-B14F-4D97-AF65-F5344CB8AC3E}">
        <p14:creationId xmlns:p14="http://schemas.microsoft.com/office/powerpoint/2010/main" val="249453653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7"/>
                                        </p:tgtEl>
                                        <p:attrNameLst>
                                          <p:attrName>style.visibility</p:attrName>
                                        </p:attrNameLst>
                                      </p:cBhvr>
                                      <p:to>
                                        <p:strVal val="visible"/>
                                      </p:to>
                                    </p:set>
                                    <p:animEffect transition="in" filter="checkerboard(across)">
                                      <p:cBhvr>
                                        <p:cTn id="22" dur="10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2"/>
                                        </p:tgtEl>
                                        <p:attrNameLst>
                                          <p:attrName>style.visibility</p:attrName>
                                        </p:attrNameLst>
                                      </p:cBhvr>
                                      <p:to>
                                        <p:strVal val="visible"/>
                                      </p:to>
                                    </p:set>
                                    <p:animEffect transition="in" filter="checkerboard(across)">
                                      <p:cBhvr>
                                        <p:cTn id="27" dur="1000"/>
                                        <p:tgtEl>
                                          <p:spTgt spid="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4"/>
                                        </p:tgtEl>
                                        <p:attrNameLst>
                                          <p:attrName>style.visibility</p:attrName>
                                        </p:attrNameLst>
                                      </p:cBhvr>
                                      <p:to>
                                        <p:strVal val="visible"/>
                                      </p:to>
                                    </p:set>
                                    <p:animEffect transition="in" filter="checkerboard(across)">
                                      <p:cBhvr>
                                        <p:cTn id="32" dur="1000"/>
                                        <p:tgtEl>
                                          <p:spTgt spid="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9"/>
                                        </p:tgtEl>
                                        <p:attrNameLst>
                                          <p:attrName>style.visibility</p:attrName>
                                        </p:attrNameLst>
                                      </p:cBhvr>
                                      <p:to>
                                        <p:strVal val="visible"/>
                                      </p:to>
                                    </p:set>
                                    <p:animEffect transition="in" filter="checkerboard(across)">
                                      <p:cBhvr>
                                        <p:cTn id="3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4"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5"/>
            <a:ext cx="8501380"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6.</a:t>
            </a:r>
            <a:r>
              <a:rPr lang="zh-CN" sz="2000" b="1">
                <a:solidFill>
                  <a:schemeClr val="tx1"/>
                </a:solidFill>
                <a:latin typeface="微软雅黑" panose="020B0503020204020204" charset="-122"/>
                <a:ea typeface="微软雅黑" panose="020B0503020204020204" charset="-122"/>
                <a:cs typeface="微软雅黑" panose="020B0503020204020204" charset="-122"/>
              </a:rPr>
              <a:t>（2019·陕西）</a:t>
            </a:r>
            <a:r>
              <a:rPr lang="zh-CN" sz="2000">
                <a:solidFill>
                  <a:schemeClr val="tx1"/>
                </a:solidFill>
                <a:latin typeface="微软雅黑" panose="020B0503020204020204" charset="-122"/>
                <a:ea typeface="微软雅黑" panose="020B0503020204020204" charset="-122"/>
                <a:cs typeface="微软雅黑" panose="020B0503020204020204" charset="-122"/>
              </a:rPr>
              <a:t>物理小组探究导电液体的导电性与接入电路中液体横截面积大小的关系。他们用长方体水槽、浓度一定的食盐水、电源、滑动变阻器、电压表及电流表等器材进行了探究。实验电路连接如图所示，将电极M、N分别固定在水槽左右两侧底部的中央。</a:t>
            </a:r>
          </a:p>
        </p:txBody>
      </p:sp>
      <p:pic>
        <p:nvPicPr>
          <p:cNvPr id="54" name="图片 5" descr="学科网 版权所有"/>
          <p:cNvPicPr>
            <a:picLocks noChangeAspect="1"/>
          </p:cNvPicPr>
          <p:nvPr/>
        </p:nvPicPr>
        <p:blipFill>
          <a:blip r:embed="rId2"/>
          <a:srcRect b="13174"/>
          <a:stretch>
            <a:fillRect/>
          </a:stretch>
        </p:blipFill>
        <p:spPr>
          <a:xfrm>
            <a:off x="2961640" y="4074908"/>
            <a:ext cx="2402840" cy="2031937"/>
          </a:xfrm>
          <a:prstGeom prst="rect">
            <a:avLst/>
          </a:prstGeom>
          <a:noFill/>
          <a:ln>
            <a:noFill/>
          </a:ln>
        </p:spPr>
      </p:pic>
    </p:spTree>
    <p:extLst>
      <p:ext uri="{BB962C8B-B14F-4D97-AF65-F5344CB8AC3E}">
        <p14:creationId xmlns:p14="http://schemas.microsoft.com/office/powerpoint/2010/main" val="69440412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000" fill="hold">
                                          <p:stCondLst>
                                            <p:cond delay="0"/>
                                          </p:stCondLst>
                                        </p:cTn>
                                        <p:tgtEl>
                                          <p:spTgt spid="54"/>
                                        </p:tgtEl>
                                        <p:attrNameLst>
                                          <p:attrName>style.visibility</p:attrName>
                                        </p:attrNameLst>
                                      </p:cBhvr>
                                      <p:to>
                                        <p:strVal val="visible"/>
                                      </p:to>
                                    </p:set>
                                    <p:anim calcmode="lin" valueType="num">
                                      <p:cBhvr additive="base">
                                        <p:cTn id="12" dur="1000" fill="hold"/>
                                        <p:tgtEl>
                                          <p:spTgt spid="54"/>
                                        </p:tgtEl>
                                        <p:attrNameLst>
                                          <p:attrName>ppt_x</p:attrName>
                                        </p:attrNameLst>
                                      </p:cBhvr>
                                      <p:tavLst>
                                        <p:tav tm="0">
                                          <p:val>
                                            <p:strVal val="#ppt_x"/>
                                          </p:val>
                                        </p:tav>
                                        <p:tav tm="100000">
                                          <p:val>
                                            <p:strVal val="#ppt_x"/>
                                          </p:val>
                                        </p:tav>
                                      </p:tavLst>
                                    </p:anim>
                                    <p:anim calcmode="lin" valueType="num">
                                      <p:cBhvr additive="base">
                                        <p:cTn id="13" dur="10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27025" y="1516739"/>
            <a:ext cx="6678930" cy="3323987"/>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（1）闭合开关前，为保护电路，应将滑动变阻器的滑片P移到最_______（选填“左”或“右”）端。</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（2）实验中，通过调节</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来保持电极M、N间的电压恒为3 V。控制其他条件不变，通过向水槽中添加食盐水，从而达到改变食盐水的_______________的目的，用电流表测出相应的电流值。食盐水导电性的强弱可以由______________来判断。实验数据如下表：</a:t>
            </a:r>
          </a:p>
        </p:txBody>
      </p:sp>
      <p:sp>
        <p:nvSpPr>
          <p:cNvPr id="2" name="文本框 1"/>
          <p:cNvSpPr txBox="1"/>
          <p:nvPr/>
        </p:nvSpPr>
        <p:spPr>
          <a:xfrm>
            <a:off x="1383031" y="2233094"/>
            <a:ext cx="461645"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右</a:t>
            </a:r>
          </a:p>
        </p:txBody>
      </p:sp>
      <p:pic>
        <p:nvPicPr>
          <p:cNvPr id="55" name="图片 6" descr="学科网 版权所有"/>
          <p:cNvPicPr>
            <a:picLocks noChangeAspect="1"/>
          </p:cNvPicPr>
          <p:nvPr/>
        </p:nvPicPr>
        <p:blipFill>
          <a:blip r:embed="rId2"/>
          <a:stretch>
            <a:fillRect/>
          </a:stretch>
        </p:blipFill>
        <p:spPr>
          <a:xfrm>
            <a:off x="7112319" y="2119785"/>
            <a:ext cx="1896745" cy="3003770"/>
          </a:xfrm>
          <a:prstGeom prst="rect">
            <a:avLst/>
          </a:prstGeom>
          <a:noFill/>
          <a:ln>
            <a:noFill/>
          </a:ln>
        </p:spPr>
      </p:pic>
      <p:sp>
        <p:nvSpPr>
          <p:cNvPr id="4" name="文本框 3"/>
          <p:cNvSpPr txBox="1"/>
          <p:nvPr/>
        </p:nvSpPr>
        <p:spPr>
          <a:xfrm>
            <a:off x="3217545" y="2926533"/>
            <a:ext cx="1939290" cy="3385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6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滑动变阻器的滑片</a:t>
            </a:r>
          </a:p>
        </p:txBody>
      </p:sp>
      <p:sp>
        <p:nvSpPr>
          <p:cNvPr id="7" name="文本框 6"/>
          <p:cNvSpPr txBox="1"/>
          <p:nvPr/>
        </p:nvSpPr>
        <p:spPr>
          <a:xfrm>
            <a:off x="5156836" y="4103767"/>
            <a:ext cx="1072515" cy="3385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6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横截面积</a:t>
            </a:r>
          </a:p>
        </p:txBody>
      </p:sp>
      <p:sp>
        <p:nvSpPr>
          <p:cNvPr id="9" name="文本框 8"/>
          <p:cNvSpPr txBox="1"/>
          <p:nvPr/>
        </p:nvSpPr>
        <p:spPr>
          <a:xfrm>
            <a:off x="962025" y="5791955"/>
            <a:ext cx="2993390" cy="3385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6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电流表的示数（或电流的大小）</a:t>
            </a:r>
          </a:p>
        </p:txBody>
      </p:sp>
    </p:spTree>
    <p:extLst>
      <p:ext uri="{BB962C8B-B14F-4D97-AF65-F5344CB8AC3E}">
        <p14:creationId xmlns:p14="http://schemas.microsoft.com/office/powerpoint/2010/main" val="269341324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55"/>
                                        </p:tgtEl>
                                        <p:attrNameLst>
                                          <p:attrName>style.visibility</p:attrName>
                                        </p:attrNameLst>
                                      </p:cBhvr>
                                      <p:to>
                                        <p:strVal val="visible"/>
                                      </p:to>
                                    </p:set>
                                    <p:animEffect transition="in" filter="checkerboard(across)">
                                      <p:cBhvr>
                                        <p:cTn id="17" dur="1000"/>
                                        <p:tgtEl>
                                          <p:spTgt spid="5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4"/>
                                        </p:tgtEl>
                                        <p:attrNameLst>
                                          <p:attrName>style.visibility</p:attrName>
                                        </p:attrNameLst>
                                      </p:cBhvr>
                                      <p:to>
                                        <p:strVal val="visible"/>
                                      </p:to>
                                    </p:set>
                                    <p:animEffect transition="in" filter="checkerboard(across)">
                                      <p:cBhvr>
                                        <p:cTn id="27" dur="10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7"/>
                                        </p:tgtEl>
                                        <p:attrNameLst>
                                          <p:attrName>style.visibility</p:attrName>
                                        </p:attrNameLst>
                                      </p:cBhvr>
                                      <p:to>
                                        <p:strVal val="visible"/>
                                      </p:to>
                                    </p:set>
                                    <p:animEffect transition="in" filter="checkerboard(across)">
                                      <p:cBhvr>
                                        <p:cTn id="32" dur="1000"/>
                                        <p:tgtEl>
                                          <p:spTgt spid="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9"/>
                                        </p:tgtEl>
                                        <p:attrNameLst>
                                          <p:attrName>style.visibility</p:attrName>
                                        </p:attrNameLst>
                                      </p:cBhvr>
                                      <p:to>
                                        <p:strVal val="visible"/>
                                      </p:to>
                                    </p:set>
                                    <p:animEffect transition="in" filter="checkerboard(across)">
                                      <p:cBhvr>
                                        <p:cTn id="3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27025" y="1516739"/>
            <a:ext cx="8644890" cy="286232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（3）依据表格中的数据在图中描点，做出电流I随横截面积S变化的I－S图像。</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（4）分析表格中的数据或图像，可得到初步结论：其他条件不变，横截面积增大时，食盐水的导电性_______________。</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（5）为验证实验结论是否具有普遍性，应采取的做法是：___________________________________。</a:t>
            </a:r>
          </a:p>
        </p:txBody>
      </p:sp>
      <p:sp>
        <p:nvSpPr>
          <p:cNvPr id="2" name="文本框 1"/>
          <p:cNvSpPr txBox="1"/>
          <p:nvPr/>
        </p:nvSpPr>
        <p:spPr>
          <a:xfrm>
            <a:off x="3493771" y="3495204"/>
            <a:ext cx="1828165" cy="3385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16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先增大后不变</a:t>
            </a:r>
          </a:p>
        </p:txBody>
      </p:sp>
      <p:pic>
        <p:nvPicPr>
          <p:cNvPr id="56" name="图片 7" descr="学科网 版权所有"/>
          <p:cNvPicPr>
            <a:picLocks noChangeAspect="1"/>
          </p:cNvPicPr>
          <p:nvPr/>
        </p:nvPicPr>
        <p:blipFill>
          <a:blip r:embed="rId2"/>
          <a:srcRect b="11691"/>
          <a:stretch>
            <a:fillRect/>
          </a:stretch>
        </p:blipFill>
        <p:spPr>
          <a:xfrm>
            <a:off x="6708775" y="4074485"/>
            <a:ext cx="2415540" cy="2480932"/>
          </a:xfrm>
          <a:prstGeom prst="rect">
            <a:avLst/>
          </a:prstGeom>
          <a:noFill/>
          <a:ln>
            <a:noFill/>
          </a:ln>
        </p:spPr>
      </p:pic>
      <p:sp>
        <p:nvSpPr>
          <p:cNvPr id="4" name="文本框 3"/>
          <p:cNvSpPr txBox="1"/>
          <p:nvPr/>
        </p:nvSpPr>
        <p:spPr>
          <a:xfrm>
            <a:off x="652780" y="4685169"/>
            <a:ext cx="2971800" cy="33855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16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换不同导电液体，多次实验</a:t>
            </a:r>
          </a:p>
        </p:txBody>
      </p:sp>
      <p:pic>
        <p:nvPicPr>
          <p:cNvPr id="57" name="图片 8" descr="学科网 版权所有"/>
          <p:cNvPicPr>
            <a:picLocks noChangeAspect="1"/>
          </p:cNvPicPr>
          <p:nvPr/>
        </p:nvPicPr>
        <p:blipFill>
          <a:blip r:embed="rId3"/>
          <a:stretch>
            <a:fillRect/>
          </a:stretch>
        </p:blipFill>
        <p:spPr>
          <a:xfrm>
            <a:off x="4593274" y="4699174"/>
            <a:ext cx="1890395" cy="1856243"/>
          </a:xfrm>
          <a:prstGeom prst="rect">
            <a:avLst/>
          </a:prstGeom>
          <a:noFill/>
          <a:ln>
            <a:noFill/>
          </a:ln>
        </p:spPr>
      </p:pic>
    </p:spTree>
    <p:extLst>
      <p:ext uri="{BB962C8B-B14F-4D97-AF65-F5344CB8AC3E}">
        <p14:creationId xmlns:p14="http://schemas.microsoft.com/office/powerpoint/2010/main" val="335017354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56"/>
                                        </p:tgtEl>
                                        <p:attrNameLst>
                                          <p:attrName>style.visibility</p:attrName>
                                        </p:attrNameLst>
                                      </p:cBhvr>
                                      <p:to>
                                        <p:strVal val="visible"/>
                                      </p:to>
                                    </p:set>
                                    <p:animEffect transition="in" filter="checkerboard(across)">
                                      <p:cBhvr>
                                        <p:cTn id="12" dur="1000"/>
                                        <p:tgtEl>
                                          <p:spTgt spid="5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57"/>
                                        </p:tgtEl>
                                        <p:attrNameLst>
                                          <p:attrName>style.visibility</p:attrName>
                                        </p:attrNameLst>
                                      </p:cBhvr>
                                      <p:to>
                                        <p:strVal val="visible"/>
                                      </p:to>
                                    </p:set>
                                    <p:animEffect transition="in" filter="checkerboard(across)">
                                      <p:cBhvr>
                                        <p:cTn id="17" dur="1000"/>
                                        <p:tgtEl>
                                          <p:spTgt spid="5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22" dur="1000"/>
                                        <p:tgtEl>
                                          <p:spTgt spid="3">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7" dur="1000"/>
                                        <p:tgtEl>
                                          <p:spTgt spid="3">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checkerboard(across)">
                                      <p:cBhvr>
                                        <p:cTn id="32" dur="1000"/>
                                        <p:tgtEl>
                                          <p:spTgt spid="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4"/>
                                        </p:tgtEl>
                                        <p:attrNameLst>
                                          <p:attrName>style.visibility</p:attrName>
                                        </p:attrNameLst>
                                      </p:cBhvr>
                                      <p:to>
                                        <p:strVal val="visible"/>
                                      </p:to>
                                    </p:set>
                                    <p:animEffect transition="in" filter="checkerboard(across)">
                                      <p:cBhvr>
                                        <p:cTn id="3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27025" y="1484486"/>
            <a:ext cx="8501380"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7.</a:t>
            </a:r>
            <a:r>
              <a:rPr lang="zh-CN" sz="2000" b="1">
                <a:solidFill>
                  <a:schemeClr val="tx1"/>
                </a:solidFill>
                <a:latin typeface="微软雅黑" panose="020B0503020204020204" charset="-122"/>
                <a:ea typeface="微软雅黑" panose="020B0503020204020204" charset="-122"/>
                <a:cs typeface="微软雅黑" panose="020B0503020204020204" charset="-122"/>
              </a:rPr>
              <a:t>（2018•青岛）</a:t>
            </a:r>
            <a:r>
              <a:rPr lang="zh-CN" sz="2000">
                <a:solidFill>
                  <a:schemeClr val="tx1"/>
                </a:solidFill>
                <a:latin typeface="微软雅黑" panose="020B0503020204020204" charset="-122"/>
                <a:ea typeface="微软雅黑" panose="020B0503020204020204" charset="-122"/>
                <a:cs typeface="微软雅黑" panose="020B0503020204020204" charset="-122"/>
              </a:rPr>
              <a:t>探究影响电阻大小的囚素：有a、b、c、d四根不同的电阻丝，b、c、d跟a相比，分别只有一个因素不同：b与a长度不同；c与a横截而积不同；d与a材料不同。实验方案有如下两种：</a:t>
            </a:r>
          </a:p>
        </p:txBody>
      </p:sp>
    </p:spTree>
    <p:extLst>
      <p:ext uri="{BB962C8B-B14F-4D97-AF65-F5344CB8AC3E}">
        <p14:creationId xmlns:p14="http://schemas.microsoft.com/office/powerpoint/2010/main" val="255703643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27025" y="5370968"/>
            <a:ext cx="8501380" cy="1015663"/>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（2）增加一把刻度尺，探究电阻大小与长度是否成正比。请选择上述方案中的填</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（“甲”或“乙”），具体做法：</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a:t>
            </a:r>
          </a:p>
        </p:txBody>
      </p:sp>
      <p:sp>
        <p:nvSpPr>
          <p:cNvPr id="2" name="文本框 1"/>
          <p:cNvSpPr txBox="1"/>
          <p:nvPr/>
        </p:nvSpPr>
        <p:spPr>
          <a:xfrm>
            <a:off x="1051560" y="4880383"/>
            <a:ext cx="427990"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小</a:t>
            </a:r>
          </a:p>
        </p:txBody>
      </p:sp>
      <p:pic>
        <p:nvPicPr>
          <p:cNvPr id="10" name="图片 1"/>
          <p:cNvPicPr>
            <a:picLocks noChangeAspect="1"/>
          </p:cNvPicPr>
          <p:nvPr/>
        </p:nvPicPr>
        <p:blipFill>
          <a:blip r:embed="rId2"/>
          <a:stretch>
            <a:fillRect/>
          </a:stretch>
        </p:blipFill>
        <p:spPr>
          <a:xfrm>
            <a:off x="1476375" y="1111879"/>
            <a:ext cx="6191250" cy="4259090"/>
          </a:xfrm>
          <a:prstGeom prst="rect">
            <a:avLst/>
          </a:prstGeom>
          <a:noFill/>
          <a:ln>
            <a:noFill/>
          </a:ln>
        </p:spPr>
      </p:pic>
      <p:sp>
        <p:nvSpPr>
          <p:cNvPr id="4" name="文本框 3"/>
          <p:cNvSpPr txBox="1"/>
          <p:nvPr/>
        </p:nvSpPr>
        <p:spPr>
          <a:xfrm>
            <a:off x="7667625" y="4767498"/>
            <a:ext cx="427990"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大</a:t>
            </a:r>
          </a:p>
        </p:txBody>
      </p:sp>
      <p:sp>
        <p:nvSpPr>
          <p:cNvPr id="7" name="文本框 6"/>
          <p:cNvSpPr txBox="1"/>
          <p:nvPr/>
        </p:nvSpPr>
        <p:spPr>
          <a:xfrm>
            <a:off x="1339215" y="6125518"/>
            <a:ext cx="427990"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甲</a:t>
            </a:r>
          </a:p>
        </p:txBody>
      </p:sp>
      <p:sp>
        <p:nvSpPr>
          <p:cNvPr id="9" name="文本框 8"/>
          <p:cNvSpPr txBox="1"/>
          <p:nvPr/>
        </p:nvSpPr>
        <p:spPr>
          <a:xfrm>
            <a:off x="5535931" y="5940488"/>
            <a:ext cx="3549015" cy="6463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2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选用ab两电阻丝，分别接入电路中，在电压一定时，分别测量出通过两电阻丝的电流，用刻度尺测量出两电阻丝的长度，分析出电流与电阻的关系</a:t>
            </a:r>
          </a:p>
        </p:txBody>
      </p:sp>
    </p:spTree>
    <p:extLst>
      <p:ext uri="{BB962C8B-B14F-4D97-AF65-F5344CB8AC3E}">
        <p14:creationId xmlns:p14="http://schemas.microsoft.com/office/powerpoint/2010/main" val="427859329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checkerboard(across)">
                                      <p:cBhvr>
                                        <p:cTn id="7" dur="1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checkerboard(across)">
                                      <p:cBhvr>
                                        <p:cTn id="17" dur="1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3"/>
                                        </p:tgtEl>
                                        <p:attrNameLst>
                                          <p:attrName>style.visibility</p:attrName>
                                        </p:attrNameLst>
                                      </p:cBhvr>
                                      <p:to>
                                        <p:strVal val="visible"/>
                                      </p:to>
                                    </p:set>
                                    <p:animEffect transition="in" filter="checkerboard(across)">
                                      <p:cBhvr>
                                        <p:cTn id="22" dur="1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7"/>
                                        </p:tgtEl>
                                        <p:attrNameLst>
                                          <p:attrName>style.visibility</p:attrName>
                                        </p:attrNameLst>
                                      </p:cBhvr>
                                      <p:to>
                                        <p:strVal val="visible"/>
                                      </p:to>
                                    </p:set>
                                    <p:animEffect transition="in" filter="checkerboard(across)">
                                      <p:cBhvr>
                                        <p:cTn id="27" dur="10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9"/>
                                        </p:tgtEl>
                                        <p:attrNameLst>
                                          <p:attrName>style.visibility</p:attrName>
                                        </p:attrNameLst>
                                      </p:cBhvr>
                                      <p:to>
                                        <p:strVal val="visible"/>
                                      </p:to>
                                    </p:set>
                                    <p:animEffect transition="in" filter="checkerboard(across)">
                                      <p:cBhvr>
                                        <p:cTn id="3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P spid="7"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5"/>
            <a:ext cx="8501380" cy="378565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8.</a:t>
            </a:r>
            <a:r>
              <a:rPr lang="zh-CN" sz="2000" b="1">
                <a:solidFill>
                  <a:schemeClr val="tx1"/>
                </a:solidFill>
                <a:latin typeface="微软雅黑" panose="020B0503020204020204" charset="-122"/>
                <a:ea typeface="微软雅黑" panose="020B0503020204020204" charset="-122"/>
                <a:cs typeface="微软雅黑" panose="020B0503020204020204" charset="-122"/>
              </a:rPr>
              <a:t>（2018•湖州）</a:t>
            </a:r>
            <a:r>
              <a:rPr lang="zh-CN" sz="2000">
                <a:solidFill>
                  <a:schemeClr val="tx1"/>
                </a:solidFill>
                <a:latin typeface="微软雅黑" panose="020B0503020204020204" charset="-122"/>
                <a:ea typeface="微软雅黑" panose="020B0503020204020204" charset="-122"/>
                <a:cs typeface="微软雅黑" panose="020B0503020204020204" charset="-122"/>
              </a:rPr>
              <a:t>某科学兴趣小组在探究影响导体电阻大小及灯泡亮暗的因素时。做了如甲图所示的实验：将鳄鱼夹从较长的镍铬合金丝的A端逐渐滑向B端时，发现电流表示数逐渐增大，同灯泡逐渐变亮。</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（1）通过实验可得出结论：导体的电阻大小与</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有关；灯泡的亮暗与通过灯泡的电流大小有关。</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（2）小明认为决定灯泡亮暗的因素只是电流大小，请你设计一个实验来否定小明的观点（只需在相应的方框内画出电路图）。</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实验材料：两个不同规恪的灯泡L</a:t>
            </a:r>
            <a:r>
              <a:rPr lang="zh-CN" sz="2000" baseline="-25000">
                <a:solidFill>
                  <a:schemeClr val="tx1"/>
                </a:solidFill>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和L</a:t>
            </a:r>
            <a:r>
              <a:rPr lang="zh-CN" sz="2000" baseline="-25000">
                <a:solidFill>
                  <a:schemeClr val="tx1"/>
                </a:solidFill>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，电泡组、开关S及导线若干。</a:t>
            </a:r>
          </a:p>
        </p:txBody>
      </p:sp>
      <p:sp>
        <p:nvSpPr>
          <p:cNvPr id="2" name="文本框 1"/>
          <p:cNvSpPr txBox="1"/>
          <p:nvPr/>
        </p:nvSpPr>
        <p:spPr>
          <a:xfrm>
            <a:off x="5643881" y="3475683"/>
            <a:ext cx="1158875" cy="338554"/>
          </a:xfrm>
          <a:prstGeom prst="rect">
            <a:avLst/>
          </a:prstGeom>
          <a:noFill/>
          <a:ln w="9525">
            <a:noFill/>
          </a:ln>
        </p:spPr>
        <p:txBody>
          <a:bodyPr wrap="square">
            <a:spAutoFit/>
          </a:bodyPr>
          <a:lstStyle/>
          <a:p>
            <a:pPr marL="0" indent="0" algn="l"/>
            <a:r>
              <a:rPr lang="zh-CN" sz="1600" b="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导体长度</a:t>
            </a:r>
            <a:endParaRPr lang="zh-CN" altLang="en-US" sz="1600" b="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pic>
        <p:nvPicPr>
          <p:cNvPr id="4" name="图片24" descr=" "/>
          <p:cNvPicPr>
            <a:picLocks noChangeAspect="1" noChangeArrowheads="1"/>
          </p:cNvPicPr>
          <p:nvPr/>
        </p:nvPicPr>
        <p:blipFill>
          <a:blip r:embed="rId2"/>
          <a:stretch>
            <a:fillRect/>
          </a:stretch>
        </p:blipFill>
        <p:spPr>
          <a:xfrm>
            <a:off x="8141970" y="5322589"/>
            <a:ext cx="792480" cy="845367"/>
          </a:xfrm>
          <a:prstGeom prst="rect">
            <a:avLst/>
          </a:prstGeom>
          <a:noFill/>
          <a:ln w="9525">
            <a:noFill/>
            <a:miter lim="800000"/>
          </a:ln>
        </p:spPr>
      </p:pic>
    </p:spTree>
    <p:extLst>
      <p:ext uri="{BB962C8B-B14F-4D97-AF65-F5344CB8AC3E}">
        <p14:creationId xmlns:p14="http://schemas.microsoft.com/office/powerpoint/2010/main" val="314299745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2"/>
                                        </p:tgtEl>
                                        <p:attrNameLst>
                                          <p:attrName>style.visibility</p:attrName>
                                        </p:attrNameLst>
                                      </p:cBhvr>
                                      <p:to>
                                        <p:strVal val="visible"/>
                                      </p:to>
                                    </p:set>
                                    <p:animEffect transition="in" filter="checkerboard(across)">
                                      <p:cBhvr>
                                        <p:cTn id="27" dur="1000"/>
                                        <p:tgtEl>
                                          <p:spTgt spid="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gtEl>
                                        <p:attrNameLst>
                                          <p:attrName>style.visibility</p:attrName>
                                        </p:attrNameLst>
                                      </p:cBhvr>
                                      <p:to>
                                        <p:strVal val="visible"/>
                                      </p:to>
                                    </p:set>
                                    <p:animEffect transition="in" filter="checkerboard(across)">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5"/>
            <a:ext cx="8501380"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3）接下来，小明又做了如下实验：将整条镍合金丝AB接入电路，闭合开关，然后用大功率吹风机先对镍铬合金丝吹一段时间热风，再改用冷风档对镍铬合金吹冷风。在整个过程中观察电流表示数的变化情况，小明所做的这一实验基于的假设是</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a:t>
            </a:r>
          </a:p>
        </p:txBody>
      </p:sp>
      <p:pic>
        <p:nvPicPr>
          <p:cNvPr id="9" name="图片24" descr=" "/>
          <p:cNvPicPr>
            <a:picLocks noChangeAspect="1" noChangeArrowheads="1"/>
          </p:cNvPicPr>
          <p:nvPr/>
        </p:nvPicPr>
        <p:blipFill>
          <a:blip r:embed="rId2"/>
          <a:stretch>
            <a:fillRect/>
          </a:stretch>
        </p:blipFill>
        <p:spPr>
          <a:xfrm>
            <a:off x="2996565" y="4889720"/>
            <a:ext cx="3185160" cy="1324069"/>
          </a:xfrm>
          <a:prstGeom prst="rect">
            <a:avLst/>
          </a:prstGeom>
          <a:noFill/>
          <a:ln w="9525">
            <a:noFill/>
            <a:miter lim="800000"/>
          </a:ln>
        </p:spPr>
      </p:pic>
      <p:sp>
        <p:nvSpPr>
          <p:cNvPr id="2" name="文本框 1"/>
          <p:cNvSpPr txBox="1"/>
          <p:nvPr/>
        </p:nvSpPr>
        <p:spPr>
          <a:xfrm>
            <a:off x="3471546" y="3483321"/>
            <a:ext cx="2235835" cy="338554"/>
          </a:xfrm>
          <a:prstGeom prst="rect">
            <a:avLst/>
          </a:prstGeom>
          <a:noFill/>
          <a:ln w="9525">
            <a:noFill/>
          </a:ln>
        </p:spPr>
        <p:txBody>
          <a:bodyPr wrap="square">
            <a:spAutoFit/>
          </a:bodyPr>
          <a:lstStyle/>
          <a:p>
            <a:pPr marL="0" indent="0" algn="l"/>
            <a:r>
              <a:rPr lang="zh-CN" sz="1600" b="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导体的电阻与温度有关</a:t>
            </a:r>
            <a:endParaRPr lang="zh-CN" altLang="en-US" sz="1600" b="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99395924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000" fill="hold">
                                          <p:stCondLst>
                                            <p:cond delay="0"/>
                                          </p:stCondLst>
                                        </p:cTn>
                                        <p:tgtEl>
                                          <p:spTgt spid="9"/>
                                        </p:tgtEl>
                                        <p:attrNameLst>
                                          <p:attrName>style.visibility</p:attrName>
                                        </p:attrNameLst>
                                      </p:cBhvr>
                                      <p:to>
                                        <p:strVal val="visible"/>
                                      </p:to>
                                    </p:set>
                                    <p:anim calcmode="lin" valueType="num">
                                      <p:cBhvr additive="base">
                                        <p:cTn id="12" dur="1000" fill="hold"/>
                                        <p:tgtEl>
                                          <p:spTgt spid="9"/>
                                        </p:tgtEl>
                                        <p:attrNameLst>
                                          <p:attrName>ppt_x</p:attrName>
                                        </p:attrNameLst>
                                      </p:cBhvr>
                                      <p:tavLst>
                                        <p:tav tm="0">
                                          <p:val>
                                            <p:strVal val="#ppt_x"/>
                                          </p:val>
                                        </p:tav>
                                        <p:tav tm="100000">
                                          <p:val>
                                            <p:strVal val="#ppt_x"/>
                                          </p:val>
                                        </p:tav>
                                      </p:tavLst>
                                    </p:anim>
                                    <p:anim calcmode="lin" valueType="num">
                                      <p:cBhvr additive="base">
                                        <p:cTn id="13"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2"/>
                                        </p:tgtEl>
                                        <p:attrNameLst>
                                          <p:attrName>style.visibility</p:attrName>
                                        </p:attrNameLst>
                                      </p:cBhvr>
                                      <p:to>
                                        <p:strVal val="visible"/>
                                      </p:to>
                                    </p:set>
                                    <p:animEffect transition="in" filter="checkerboard(across)">
                                      <p:cBhvr>
                                        <p:cTn id="1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759485"/>
            <a:ext cx="8675370" cy="258532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0" i="0" u="none" strike="noStrike" cap="none" spc="0" normalizeH="0" baseline="0">
                <a:ln>
                  <a:noFill/>
                </a:ln>
                <a:solidFill>
                  <a:srgbClr val="1116CC"/>
                </a:solidFill>
                <a:effectLst/>
                <a:uFillTx/>
                <a:latin typeface="微软雅黑" panose="020B0503020204020204" charset="-122"/>
                <a:ea typeface="微软雅黑" panose="020B0503020204020204" charset="-122"/>
                <a:cs typeface="Arial"/>
                <a:sym typeface="Arial"/>
              </a:rPr>
              <a:t>1.电阻是本章主要内容，同时也是电学部分的重要内容，在中考中涉及到电阻的考题占有很大比例，例如：对电阻概念的考查、对影响电阻大小因素的考查、求导体电阻、与电阻相关的计算、导体电阻的实验探究（伏安法测电阻）等。所以，本节作为电学的重点内容，需要认真的分析和对待，并做到了解重点、掌握知识、抓住考点，做到有的放矢。本节主要内容有：电阻的概念、电阻的单位、影响电阻大小的因素、电阻的分类等。</a:t>
            </a:r>
          </a:p>
        </p:txBody>
      </p:sp>
      <p:sp>
        <p:nvSpPr>
          <p:cNvPr id="12" name="文本框 11"/>
          <p:cNvSpPr txBox="1"/>
          <p:nvPr/>
        </p:nvSpPr>
        <p:spPr>
          <a:xfrm>
            <a:off x="1093471" y="331867"/>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334254"/>
            <a:ext cx="2562225" cy="400110"/>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Tree>
    <p:extLst>
      <p:ext uri="{BB962C8B-B14F-4D97-AF65-F5344CB8AC3E}">
        <p14:creationId xmlns:p14="http://schemas.microsoft.com/office/powerpoint/2010/main" val="157510542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12"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759485"/>
            <a:ext cx="8675370" cy="175432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2</a:t>
            </a:r>
            <a:r>
              <a:rPr kumimoji="0" lang="zh-CN" altLang="en-US" sz="18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纵观各地中考考纲和近三年考卷，对本节内容的考查在中考试卷中所占比例较大，主要考查题型有选择题、填空题、实验探究题等。考查方式常见的有问答、简单计算、分析和判断；有的也经常和其他相关知识点结合（如欧姆定律的应用、电热计算等），但本节作为电磁学重点，需要很好地掌握和对待。</a:t>
            </a:r>
          </a:p>
        </p:txBody>
      </p:sp>
      <p:sp>
        <p:nvSpPr>
          <p:cNvPr id="12" name="文本框 11"/>
          <p:cNvSpPr txBox="1"/>
          <p:nvPr/>
        </p:nvSpPr>
        <p:spPr>
          <a:xfrm>
            <a:off x="1093471" y="331867"/>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334254"/>
            <a:ext cx="2562225" cy="400110"/>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Tree>
    <p:extLst>
      <p:ext uri="{BB962C8B-B14F-4D97-AF65-F5344CB8AC3E}">
        <p14:creationId xmlns:p14="http://schemas.microsoft.com/office/powerpoint/2010/main" val="272175724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12"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2" name="文本框 11"/>
          <p:cNvSpPr txBox="1"/>
          <p:nvPr/>
        </p:nvSpPr>
        <p:spPr>
          <a:xfrm>
            <a:off x="1093471" y="331867"/>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334254"/>
            <a:ext cx="2562225" cy="400110"/>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
        <p:nvSpPr>
          <p:cNvPr id="2" name="文本框 1"/>
          <p:cNvSpPr txBox="1"/>
          <p:nvPr/>
        </p:nvSpPr>
        <p:spPr>
          <a:xfrm>
            <a:off x="337820" y="1737417"/>
            <a:ext cx="3520440" cy="5078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3</a:t>
            </a:r>
            <a:r>
              <a:rPr kumimoji="0" lang="zh-CN" altLang="en-US"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a:t>
            </a:r>
            <a:r>
              <a:rPr kumimoji="0" lang="zh-CN" altLang="en-US"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考点分类见下表</a:t>
            </a:r>
          </a:p>
        </p:txBody>
      </p:sp>
      <p:graphicFrame>
        <p:nvGraphicFramePr>
          <p:cNvPr id="3" name="表格 2"/>
          <p:cNvGraphicFramePr>
            <a:graphicFrameLocks noGrp="1"/>
          </p:cNvGraphicFramePr>
          <p:nvPr/>
        </p:nvGraphicFramePr>
        <p:xfrm>
          <a:off x="327025" y="2682089"/>
          <a:ext cx="8444230" cy="4276607"/>
        </p:xfrm>
        <a:graphic>
          <a:graphicData uri="http://schemas.openxmlformats.org/drawingml/2006/table">
            <a:tbl>
              <a:tblPr firstRow="1" bandRow="1">
                <a:tableStyleId>{5940675A-B579-460E-94D1-54222C63F5DA}</a:tableStyleId>
              </a:tblPr>
              <a:tblGrid>
                <a:gridCol w="1360805"/>
                <a:gridCol w="1896110"/>
                <a:gridCol w="5187315"/>
              </a:tblGrid>
              <a:tr h="714658">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考点分类</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考点内容</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考点分析与常见题型</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14658">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常考热点</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电阻概念</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选择题、填空题居多，考查学生对电阻概念的理解</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9996">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一般考点</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影响电阻大小的因素</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实验探究题，考查影响电阻大小的因素</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29316">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冷门考点</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特殊类型电阻</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选择题居多，考查常见的特殊电阻（如热敏、光敏、压敏）电阻等</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49968974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gtEl>
                                        <p:attrNameLst>
                                          <p:attrName>style.visibility</p:attrName>
                                        </p:attrNameLst>
                                      </p:cBhvr>
                                      <p:to>
                                        <p:strVal val="visible"/>
                                      </p:to>
                                    </p:set>
                                    <p:animEffect transition="in" filter="checkerboard(across)">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0" y="343749"/>
            <a:ext cx="2446020" cy="584775"/>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327026" y="1334255"/>
            <a:ext cx="8646795" cy="4247317"/>
          </a:xfrm>
          <a:prstGeom prst="rect">
            <a:avLst/>
          </a:prstGeom>
          <a:noFill/>
          <a:ln w="9525">
            <a:noFill/>
          </a:ln>
        </p:spPr>
        <p:txBody>
          <a:bodyPr wrap="square">
            <a:spAutoFit/>
          </a:bodyPr>
          <a:lstStyle/>
          <a:p>
            <a:pPr marL="0" indent="0" algn="l" eaLnBrk="1" fontAlgn="auto" latinLnBrk="0" hangingPunct="1">
              <a:lnSpc>
                <a:spcPct val="150000"/>
              </a:lnSpc>
            </a:pPr>
            <a:r>
              <a:rPr lang="zh-CN" sz="2000" b="1">
                <a:latin typeface="微软雅黑" panose="020B0503020204020204" charset="-122"/>
                <a:ea typeface="微软雅黑" panose="020B0503020204020204" charset="-122"/>
                <a:cs typeface="微软雅黑" panose="020B0503020204020204" charset="-122"/>
              </a:rPr>
              <a:t>1.电阻：</a:t>
            </a:r>
            <a:r>
              <a:rPr lang="zh-CN" sz="2000">
                <a:latin typeface="微软雅黑" panose="020B0503020204020204" charset="-122"/>
                <a:ea typeface="微软雅黑" panose="020B0503020204020204" charset="-122"/>
                <a:cs typeface="微软雅黑" panose="020B0503020204020204" charset="-122"/>
              </a:rPr>
              <a:t>电阻表示导体对电流</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的大小；用符号R表示。</a:t>
            </a:r>
          </a:p>
          <a:p>
            <a:pPr marL="0" indent="0" algn="l" eaLnBrk="1" fontAlgn="auto" latinLnBrk="0" hangingPunct="1">
              <a:lnSpc>
                <a:spcPct val="150000"/>
              </a:lnSpc>
            </a:pPr>
            <a:r>
              <a:rPr lang="zh-CN" sz="2000" b="1">
                <a:latin typeface="微软雅黑" panose="020B0503020204020204" charset="-122"/>
                <a:ea typeface="微软雅黑" panose="020B0503020204020204" charset="-122"/>
                <a:cs typeface="微软雅黑" panose="020B0503020204020204" charset="-122"/>
              </a:rPr>
              <a:t>2.单位：</a:t>
            </a:r>
            <a:r>
              <a:rPr lang="zh-CN" sz="2000">
                <a:latin typeface="微软雅黑" panose="020B0503020204020204" charset="-122"/>
                <a:ea typeface="微软雅黑" panose="020B0503020204020204" charset="-122"/>
                <a:cs typeface="微软雅黑" panose="020B0503020204020204" charset="-122"/>
              </a:rPr>
              <a:t>在国际单位制中，电阻的单位是</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（符号是Ω）（规定：如果导体两端的电压是1V，通过导体的电流是1A，这段导体的电阻是1Ω）；常用单位还有千欧（符号kΩ）、兆欧（MΩ）；换算：1MΩ=1000kΩ，1kΩ=1000Ω。</a:t>
            </a:r>
          </a:p>
          <a:p>
            <a:pPr marL="0" indent="0" algn="l" eaLnBrk="1" fontAlgn="auto" latinLnBrk="0" hangingPunct="1">
              <a:lnSpc>
                <a:spcPct val="150000"/>
              </a:lnSpc>
            </a:pPr>
            <a:r>
              <a:rPr lang="zh-CN" sz="2000" b="1">
                <a:latin typeface="微软雅黑" panose="020B0503020204020204" charset="-122"/>
                <a:ea typeface="微软雅黑" panose="020B0503020204020204" charset="-122"/>
                <a:cs typeface="微软雅黑" panose="020B0503020204020204" charset="-122"/>
              </a:rPr>
              <a:t>3.影响导体电阻大小的因素：</a:t>
            </a:r>
            <a:r>
              <a:rPr lang="zh-CN" sz="2000">
                <a:latin typeface="微软雅黑" panose="020B0503020204020204" charset="-122"/>
                <a:ea typeface="微软雅黑" panose="020B0503020204020204" charset="-122"/>
                <a:cs typeface="微软雅黑" panose="020B0503020204020204" charset="-122"/>
              </a:rPr>
              <a:t>导体的电阻是导体本身的一种</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，它的大小决定于导体的</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和</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，还与</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有关。材料、横截面积一定时，导体越长，电阻越大；材料、长度一定时，导体横截面积越小，电阻越大；大多数导体的电阻随温度的升高而增大。</a:t>
            </a:r>
          </a:p>
        </p:txBody>
      </p:sp>
      <p:sp>
        <p:nvSpPr>
          <p:cNvPr id="12" name="文本框 11"/>
          <p:cNvSpPr txBox="1"/>
          <p:nvPr/>
        </p:nvSpPr>
        <p:spPr>
          <a:xfrm>
            <a:off x="3751580" y="1433560"/>
            <a:ext cx="1118253"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阻碍作用</a:t>
            </a:r>
          </a:p>
        </p:txBody>
      </p:sp>
      <p:sp>
        <p:nvSpPr>
          <p:cNvPr id="2" name="文本框 1"/>
          <p:cNvSpPr txBox="1"/>
          <p:nvPr/>
        </p:nvSpPr>
        <p:spPr>
          <a:xfrm>
            <a:off x="4978400" y="2077770"/>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欧姆</a:t>
            </a:r>
          </a:p>
        </p:txBody>
      </p:sp>
      <p:sp>
        <p:nvSpPr>
          <p:cNvPr id="4" name="文本框 3"/>
          <p:cNvSpPr txBox="1"/>
          <p:nvPr/>
        </p:nvSpPr>
        <p:spPr>
          <a:xfrm>
            <a:off x="7007860" y="4501836"/>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性质</a:t>
            </a:r>
          </a:p>
        </p:txBody>
      </p:sp>
      <p:sp>
        <p:nvSpPr>
          <p:cNvPr id="11" name="文本框 10"/>
          <p:cNvSpPr txBox="1"/>
          <p:nvPr/>
        </p:nvSpPr>
        <p:spPr>
          <a:xfrm>
            <a:off x="1934845" y="5105306"/>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材料</a:t>
            </a:r>
          </a:p>
        </p:txBody>
      </p:sp>
      <p:sp>
        <p:nvSpPr>
          <p:cNvPr id="13" name="文本框 12"/>
          <p:cNvSpPr txBox="1"/>
          <p:nvPr/>
        </p:nvSpPr>
        <p:spPr>
          <a:xfrm>
            <a:off x="2873375" y="5105306"/>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长度</a:t>
            </a:r>
          </a:p>
        </p:txBody>
      </p:sp>
      <p:sp>
        <p:nvSpPr>
          <p:cNvPr id="14" name="文本框 13"/>
          <p:cNvSpPr txBox="1"/>
          <p:nvPr/>
        </p:nvSpPr>
        <p:spPr>
          <a:xfrm>
            <a:off x="3751580" y="5105306"/>
            <a:ext cx="1118253"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横截面积</a:t>
            </a:r>
          </a:p>
        </p:txBody>
      </p:sp>
      <p:sp>
        <p:nvSpPr>
          <p:cNvPr id="15" name="文本框 14"/>
          <p:cNvSpPr txBox="1"/>
          <p:nvPr/>
        </p:nvSpPr>
        <p:spPr>
          <a:xfrm>
            <a:off x="5801995" y="5105306"/>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温度</a:t>
            </a:r>
          </a:p>
        </p:txBody>
      </p:sp>
    </p:spTree>
    <p:extLst>
      <p:ext uri="{BB962C8B-B14F-4D97-AF65-F5344CB8AC3E}">
        <p14:creationId xmlns:p14="http://schemas.microsoft.com/office/powerpoint/2010/main" val="159305404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2"/>
                                        </p:tgtEl>
                                        <p:attrNameLst>
                                          <p:attrName>style.visibility</p:attrName>
                                        </p:attrNameLst>
                                      </p:cBhvr>
                                      <p:to>
                                        <p:strVal val="visible"/>
                                      </p:to>
                                    </p:set>
                                    <p:animEffect transition="in" filter="checkerboard(across)">
                                      <p:cBhvr>
                                        <p:cTn id="12" dur="10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7" dur="1000"/>
                                        <p:tgtEl>
                                          <p:spTgt spid="3">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4"/>
                                        </p:tgtEl>
                                        <p:attrNameLst>
                                          <p:attrName>style.visibility</p:attrName>
                                        </p:attrNameLst>
                                      </p:cBhvr>
                                      <p:to>
                                        <p:strVal val="visible"/>
                                      </p:to>
                                    </p:set>
                                    <p:animEffect transition="in" filter="checkerboard(across)">
                                      <p:cBhvr>
                                        <p:cTn id="32" dur="1000"/>
                                        <p:tgtEl>
                                          <p:spTgt spid="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11"/>
                                        </p:tgtEl>
                                        <p:attrNameLst>
                                          <p:attrName>style.visibility</p:attrName>
                                        </p:attrNameLst>
                                      </p:cBhvr>
                                      <p:to>
                                        <p:strVal val="visible"/>
                                      </p:to>
                                    </p:set>
                                    <p:animEffect transition="in" filter="checkerboard(across)">
                                      <p:cBhvr>
                                        <p:cTn id="37" dur="1000"/>
                                        <p:tgtEl>
                                          <p:spTgt spid="1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grpId="0" nodeType="clickEffect">
                                  <p:stCondLst>
                                    <p:cond delay="0"/>
                                  </p:stCondLst>
                                  <p:childTnLst>
                                    <p:set>
                                      <p:cBhvr>
                                        <p:cTn id="41" dur="1000" fill="hold">
                                          <p:stCondLst>
                                            <p:cond delay="0"/>
                                          </p:stCondLst>
                                        </p:cTn>
                                        <p:tgtEl>
                                          <p:spTgt spid="13"/>
                                        </p:tgtEl>
                                        <p:attrNameLst>
                                          <p:attrName>style.visibility</p:attrName>
                                        </p:attrNameLst>
                                      </p:cBhvr>
                                      <p:to>
                                        <p:strVal val="visible"/>
                                      </p:to>
                                    </p:set>
                                    <p:animEffect transition="in" filter="checkerboard(across)">
                                      <p:cBhvr>
                                        <p:cTn id="42" dur="1000"/>
                                        <p:tgtEl>
                                          <p:spTgt spid="13"/>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grpId="0" nodeType="clickEffect">
                                  <p:stCondLst>
                                    <p:cond delay="0"/>
                                  </p:stCondLst>
                                  <p:childTnLst>
                                    <p:set>
                                      <p:cBhvr>
                                        <p:cTn id="46" dur="1000" fill="hold">
                                          <p:stCondLst>
                                            <p:cond delay="0"/>
                                          </p:stCondLst>
                                        </p:cTn>
                                        <p:tgtEl>
                                          <p:spTgt spid="14"/>
                                        </p:tgtEl>
                                        <p:attrNameLst>
                                          <p:attrName>style.visibility</p:attrName>
                                        </p:attrNameLst>
                                      </p:cBhvr>
                                      <p:to>
                                        <p:strVal val="visible"/>
                                      </p:to>
                                    </p:set>
                                    <p:animEffect transition="in" filter="checkerboard(across)">
                                      <p:cBhvr>
                                        <p:cTn id="47" dur="1000"/>
                                        <p:tgtEl>
                                          <p:spTgt spid="14"/>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5" presetClass="entr" presetSubtype="10" fill="hold" grpId="0" nodeType="clickEffect">
                                  <p:stCondLst>
                                    <p:cond delay="0"/>
                                  </p:stCondLst>
                                  <p:childTnLst>
                                    <p:set>
                                      <p:cBhvr>
                                        <p:cTn id="51" dur="1000" fill="hold">
                                          <p:stCondLst>
                                            <p:cond delay="0"/>
                                          </p:stCondLst>
                                        </p:cTn>
                                        <p:tgtEl>
                                          <p:spTgt spid="15"/>
                                        </p:tgtEl>
                                        <p:attrNameLst>
                                          <p:attrName>style.visibility</p:attrName>
                                        </p:attrNameLst>
                                      </p:cBhvr>
                                      <p:to>
                                        <p:strVal val="visible"/>
                                      </p:to>
                                    </p:set>
                                    <p:animEffect transition="in" filter="checkerboard(across)">
                                      <p:cBhvr>
                                        <p:cTn id="5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4" grpId="0"/>
      <p:bldP spid="11" grpId="0"/>
      <p:bldP spid="13" grpId="0"/>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0" y="343749"/>
            <a:ext cx="2446020" cy="584775"/>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327026" y="1469209"/>
            <a:ext cx="8646795" cy="3831818"/>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4.分类：</a:t>
            </a:r>
            <a:r>
              <a:rPr lang="zh-CN" sz="1800">
                <a:latin typeface="微软雅黑" panose="020B0503020204020204" charset="-122"/>
                <a:ea typeface="微软雅黑" panose="020B0503020204020204" charset="-122"/>
                <a:cs typeface="微软雅黑" panose="020B0503020204020204" charset="-122"/>
              </a:rPr>
              <a:t>（1）定值电阻：电路符号：           ；（2）可变电阻（变阻器）：电路符号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①滑动变阻器：由瓷筒、线圈、滑片、金属棒、接线柱组成；变阻原理：通过改变接入电路中的电阻线的</a:t>
            </a:r>
            <a:r>
              <a:rPr lang="zh-CN" sz="1800" u="sng">
                <a:latin typeface="微软雅黑" panose="020B0503020204020204" charset="-122"/>
                <a:ea typeface="微软雅黑" panose="020B0503020204020204" charset="-122"/>
                <a:cs typeface="微软雅黑" panose="020B0503020204020204" charset="-122"/>
              </a:rPr>
              <a:t>         </a:t>
            </a:r>
            <a:r>
              <a:rPr lang="zh-CN" sz="1800">
                <a:latin typeface="微软雅黑" panose="020B0503020204020204" charset="-122"/>
                <a:ea typeface="微软雅黑" panose="020B0503020204020204" charset="-122"/>
                <a:cs typeface="微软雅黑" panose="020B0503020204020204" charset="-122"/>
              </a:rPr>
              <a:t>来改变电阻。</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②电阻箱：</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a．旋盘式电阻箱：读数时，各旋盘对应的指示点的示数乘以面板上标记的倍数，然后加在一起，就是接入电路的电阻。</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b．插孔式电阻箱：读数时，拔出铜塞所对应的电阻丝的阻值相加，就是连入电路的电阻值；优缺点：能表示出连入电路的阻值，但不能够逐渐改变连入电路的电阻。</a:t>
            </a:r>
          </a:p>
        </p:txBody>
      </p:sp>
      <p:sp>
        <p:nvSpPr>
          <p:cNvPr id="4" name="文本框 3"/>
          <p:cNvSpPr txBox="1"/>
          <p:nvPr/>
        </p:nvSpPr>
        <p:spPr>
          <a:xfrm>
            <a:off x="2495550" y="3163338"/>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长度</a:t>
            </a:r>
          </a:p>
        </p:txBody>
      </p:sp>
      <p:pic>
        <p:nvPicPr>
          <p:cNvPr id="48" name="图片 2"/>
          <p:cNvPicPr>
            <a:picLocks noChangeAspect="1"/>
          </p:cNvPicPr>
          <p:nvPr/>
        </p:nvPicPr>
        <p:blipFill>
          <a:blip r:embed="rId2"/>
          <a:stretch>
            <a:fillRect/>
          </a:stretch>
        </p:blipFill>
        <p:spPr>
          <a:xfrm>
            <a:off x="4264979" y="1812957"/>
            <a:ext cx="457835" cy="113734"/>
          </a:xfrm>
          <a:prstGeom prst="rect">
            <a:avLst/>
          </a:prstGeom>
          <a:noFill/>
          <a:ln w="9525">
            <a:noFill/>
          </a:ln>
        </p:spPr>
      </p:pic>
      <p:pic>
        <p:nvPicPr>
          <p:cNvPr id="49" name="图片 3"/>
          <p:cNvPicPr>
            <a:picLocks noChangeAspect="1"/>
          </p:cNvPicPr>
          <p:nvPr/>
        </p:nvPicPr>
        <p:blipFill>
          <a:blip r:embed="rId3"/>
          <a:stretch>
            <a:fillRect/>
          </a:stretch>
        </p:blipFill>
        <p:spPr>
          <a:xfrm>
            <a:off x="732155" y="2288689"/>
            <a:ext cx="427990" cy="216434"/>
          </a:xfrm>
          <a:prstGeom prst="rect">
            <a:avLst/>
          </a:prstGeom>
          <a:noFill/>
          <a:ln w="9525">
            <a:noFill/>
          </a:ln>
        </p:spPr>
      </p:pic>
    </p:spTree>
    <p:extLst>
      <p:ext uri="{BB962C8B-B14F-4D97-AF65-F5344CB8AC3E}">
        <p14:creationId xmlns:p14="http://schemas.microsoft.com/office/powerpoint/2010/main" val="317246888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8"/>
                                        </p:tgtEl>
                                        <p:attrNameLst>
                                          <p:attrName>style.visibility</p:attrName>
                                        </p:attrNameLst>
                                      </p:cBhvr>
                                      <p:to>
                                        <p:strVal val="visible"/>
                                      </p:to>
                                    </p:set>
                                    <p:animEffect transition="in" filter="checkerboard(across)">
                                      <p:cBhvr>
                                        <p:cTn id="12" dur="1000"/>
                                        <p:tgtEl>
                                          <p:spTgt spid="4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9"/>
                                        </p:tgtEl>
                                        <p:attrNameLst>
                                          <p:attrName>style.visibility</p:attrName>
                                        </p:attrNameLst>
                                      </p:cBhvr>
                                      <p:to>
                                        <p:strVal val="visible"/>
                                      </p:to>
                                    </p:set>
                                    <p:animEffect transition="in" filter="checkerboard(across)">
                                      <p:cBhvr>
                                        <p:cTn id="17" dur="1000"/>
                                        <p:tgtEl>
                                          <p:spTgt spid="4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22" dur="1000"/>
                                        <p:tgtEl>
                                          <p:spTgt spid="3">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4"/>
                                        </p:tgtEl>
                                        <p:attrNameLst>
                                          <p:attrName>style.visibility</p:attrName>
                                        </p:attrNameLst>
                                      </p:cBhvr>
                                      <p:to>
                                        <p:strVal val="visible"/>
                                      </p:to>
                                    </p:set>
                                    <p:animEffect transition="in" filter="checkerboard(across)">
                                      <p:cBhvr>
                                        <p:cTn id="27" dur="10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32" dur="1000"/>
                                        <p:tgtEl>
                                          <p:spTgt spid="3">
                                            <p:txEl>
                                              <p:pRg st="2" end="2"/>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37" dur="1000"/>
                                        <p:tgtEl>
                                          <p:spTgt spid="3">
                                            <p:txEl>
                                              <p:pRg st="3" end="3"/>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nodeType="clickEffect">
                                  <p:stCondLst>
                                    <p:cond delay="0"/>
                                  </p:stCondLst>
                                  <p:childTnLst>
                                    <p:set>
                                      <p:cBhvr>
                                        <p:cTn id="41"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4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6" y="1107635"/>
            <a:ext cx="349059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★考点一：电阻的概念</a:t>
            </a:r>
          </a:p>
        </p:txBody>
      </p:sp>
      <p:sp>
        <p:nvSpPr>
          <p:cNvPr id="4" name="文本框 3"/>
          <p:cNvSpPr txBox="1"/>
          <p:nvPr/>
        </p:nvSpPr>
        <p:spPr>
          <a:xfrm>
            <a:off x="283846" y="1825688"/>
            <a:ext cx="8623935" cy="1015663"/>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◆典例一：</a:t>
            </a:r>
            <a:r>
              <a:rPr lang="zh-CN" sz="2000" b="1">
                <a:solidFill>
                  <a:srgbClr val="000000"/>
                </a:solidFill>
                <a:ea typeface="宋体" panose="02010600030101010101" pitchFamily="2" charset="-122"/>
              </a:rPr>
              <a:t>（20202·绥化）</a:t>
            </a:r>
            <a:r>
              <a:rPr lang="zh-CN" sz="2000">
                <a:solidFill>
                  <a:srgbClr val="000000"/>
                </a:solidFill>
                <a:ea typeface="宋体" panose="02010600030101010101" pitchFamily="2" charset="-122"/>
              </a:rPr>
              <a:t>电阻是导体本身的一种性质，它的大小与导体的材料、</a:t>
            </a:r>
            <a:r>
              <a:rPr lang="zh-CN" sz="2000" u="sng">
                <a:solidFill>
                  <a:srgbClr val="000000"/>
                </a:solidFill>
                <a:ea typeface="宋体" panose="02010600030101010101" pitchFamily="2" charset="-122"/>
              </a:rPr>
              <a:t>　   　</a:t>
            </a:r>
            <a:r>
              <a:rPr lang="zh-CN" sz="2000">
                <a:solidFill>
                  <a:srgbClr val="000000"/>
                </a:solidFill>
                <a:ea typeface="宋体" panose="02010600030101010101" pitchFamily="2" charset="-122"/>
              </a:rPr>
              <a:t>和</a:t>
            </a:r>
            <a:r>
              <a:rPr lang="zh-CN" sz="2000" u="sng">
                <a:solidFill>
                  <a:srgbClr val="000000"/>
                </a:solidFill>
                <a:ea typeface="宋体" panose="02010600030101010101" pitchFamily="2" charset="-122"/>
              </a:rPr>
              <a:t>　   　</a:t>
            </a:r>
            <a:r>
              <a:rPr lang="zh-CN" sz="2000">
                <a:solidFill>
                  <a:srgbClr val="000000"/>
                </a:solidFill>
                <a:ea typeface="宋体" panose="02010600030101010101" pitchFamily="2" charset="-122"/>
              </a:rPr>
              <a:t>等因素有关。</a:t>
            </a:r>
          </a:p>
        </p:txBody>
      </p:sp>
      <p:sp>
        <p:nvSpPr>
          <p:cNvPr id="3" name="文本框 2"/>
          <p:cNvSpPr txBox="1"/>
          <p:nvPr/>
        </p:nvSpPr>
        <p:spPr>
          <a:xfrm>
            <a:off x="327025" y="3308476"/>
            <a:ext cx="8501380" cy="1754326"/>
          </a:xfrm>
          <a:prstGeom prst="rect">
            <a:avLst/>
          </a:prstGeom>
          <a:noFill/>
          <a:ln w="9525">
            <a:noFill/>
          </a:ln>
        </p:spPr>
        <p:txBody>
          <a:bodyPr wrap="square">
            <a:spAutoFit/>
          </a:bodyPr>
          <a:lstStyle/>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【答案】长度；横截面积。</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【解析】导体的电阻是导体的一种性质，反映了导体对电流阻碍作用的大小，电阻大小与导体的材料、长度、横截面积有关，还与温度有关。</a:t>
            </a:r>
          </a:p>
          <a:p>
            <a:pPr marL="0" indent="0" algn="l" eaLnBrk="1" fontAlgn="auto" latinLnBrk="0" hangingPunct="1">
              <a:lnSpc>
                <a:spcPct val="150000"/>
              </a:lnSpc>
            </a:pPr>
            <a:r>
              <a:rPr lang="zh-CN" sz="1800" b="0">
                <a:solidFill>
                  <a:srgbClr val="FF0000"/>
                </a:solidFill>
                <a:latin typeface="微软雅黑" panose="020B0503020204020204" charset="-122"/>
                <a:ea typeface="微软雅黑" panose="020B0503020204020204" charset="-122"/>
              </a:rPr>
              <a:t>故答案为：长度；横截面积。</a:t>
            </a:r>
            <a:endParaRPr lang="zh-CN" altLang="en-US" sz="1800" b="0">
              <a:solidFill>
                <a:srgbClr val="FF0000"/>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63721739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17" dur="1000"/>
                                        <p:tgtEl>
                                          <p:spTgt spid="3">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22" dur="1000"/>
                                        <p:tgtEl>
                                          <p:spTgt spid="3">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7"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1146678"/>
            <a:ext cx="334581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★考点一：电阻的概念</a:t>
            </a:r>
            <a:endParaRPr lang="en-US" altLang="zh-CN" sz="2400" b="1">
              <a:solidFill>
                <a:srgbClr val="1116CC"/>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27026" y="2001382"/>
            <a:ext cx="8623935" cy="3323987"/>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◆典例二：（2020·荆门）</a:t>
            </a:r>
            <a:r>
              <a:rPr lang="zh-CN" sz="2000">
                <a:ea typeface="宋体" panose="02010600030101010101" pitchFamily="2" charset="-122"/>
              </a:rPr>
              <a:t>如图所示，AB和BC是由不同材料制成的长度相同、横截面积不同的两段导体，将它们串联后接入电路中，下列说法正确的是（  ）。</a:t>
            </a:r>
          </a:p>
          <a:p>
            <a:pPr marL="0" indent="0" algn="l" eaLnBrk="1" fontAlgn="auto" latinLnBrk="0" hangingPunct="1">
              <a:lnSpc>
                <a:spcPct val="150000"/>
              </a:lnSpc>
            </a:pPr>
            <a:r>
              <a:rPr lang="zh-CN" sz="2000">
                <a:ea typeface="宋体" panose="02010600030101010101" pitchFamily="2" charset="-122"/>
              </a:rPr>
              <a:t>A. AB段电阻大，电流小；            </a:t>
            </a:r>
          </a:p>
          <a:p>
            <a:pPr marL="0" indent="0" algn="l" eaLnBrk="1" fontAlgn="auto" latinLnBrk="0" hangingPunct="1">
              <a:lnSpc>
                <a:spcPct val="150000"/>
              </a:lnSpc>
            </a:pPr>
            <a:r>
              <a:rPr lang="zh-CN" sz="2000">
                <a:ea typeface="宋体" panose="02010600030101010101" pitchFamily="2" charset="-122"/>
              </a:rPr>
              <a:t> B. BC段电阻小，电流小</a:t>
            </a:r>
          </a:p>
          <a:p>
            <a:pPr marL="0" indent="0" algn="l" eaLnBrk="1" fontAlgn="auto" latinLnBrk="0" hangingPunct="1">
              <a:lnSpc>
                <a:spcPct val="150000"/>
              </a:lnSpc>
            </a:pPr>
            <a:r>
              <a:rPr lang="zh-CN" sz="2000">
                <a:ea typeface="宋体" panose="02010600030101010101" pitchFamily="2" charset="-122"/>
              </a:rPr>
              <a:t>C. AB段电阻一定大，电流与BC段相等；</a:t>
            </a:r>
          </a:p>
          <a:p>
            <a:pPr marL="0" indent="0" algn="l" eaLnBrk="1" fontAlgn="auto" latinLnBrk="0" hangingPunct="1">
              <a:lnSpc>
                <a:spcPct val="150000"/>
              </a:lnSpc>
            </a:pPr>
            <a:r>
              <a:rPr lang="zh-CN" sz="2000">
                <a:ea typeface="宋体" panose="02010600030101010101" pitchFamily="2" charset="-122"/>
              </a:rPr>
              <a:t>D. BC段电阻可能大，电流与AB段相等</a:t>
            </a:r>
          </a:p>
        </p:txBody>
      </p:sp>
      <p:pic>
        <p:nvPicPr>
          <p:cNvPr id="52" name="图片 52"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5438776" y="4158936"/>
            <a:ext cx="2806065" cy="1554084"/>
          </a:xfrm>
          <a:prstGeom prst="rect">
            <a:avLst/>
          </a:prstGeom>
          <a:noFill/>
          <a:ln>
            <a:noFill/>
          </a:ln>
        </p:spPr>
      </p:pic>
    </p:spTree>
    <p:extLst>
      <p:ext uri="{BB962C8B-B14F-4D97-AF65-F5344CB8AC3E}">
        <p14:creationId xmlns:p14="http://schemas.microsoft.com/office/powerpoint/2010/main" val="426669492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52"/>
                                        </p:tgtEl>
                                        <p:attrNameLst>
                                          <p:attrName>style.visibility</p:attrName>
                                        </p:attrNameLst>
                                      </p:cBhvr>
                                      <p:to>
                                        <p:strVal val="visible"/>
                                      </p:to>
                                    </p:set>
                                    <p:animEffect transition="in" filter="checkerboard(across)">
                                      <p:cBhvr>
                                        <p:cTn id="17" dur="1000"/>
                                        <p:tgtEl>
                                          <p:spTgt spid="5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2" dur="1000"/>
                                        <p:tgtEl>
                                          <p:spTgt spid="4">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7" dur="1000"/>
                                        <p:tgtEl>
                                          <p:spTgt spid="4">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32" dur="1000"/>
                                        <p:tgtEl>
                                          <p:spTgt spid="4">
                                            <p:txEl>
                                              <p:pRg st="3" end="3"/>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7"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3326</Words>
  <Application>Microsoft Office PowerPoint</Application>
  <PresentationFormat>全屏显示(4:3)</PresentationFormat>
  <Paragraphs>186</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5</cp:revision>
  <dcterms:created xsi:type="dcterms:W3CDTF">2020-08-31T00:19:23Z</dcterms:created>
  <dcterms:modified xsi:type="dcterms:W3CDTF">2020-08-31T02:05:25Z</dcterms:modified>
</cp:coreProperties>
</file>