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3793277" cy="5391511"/>
          </a:xfrm>
          <a:prstGeom prst="rect">
            <a:avLst/>
          </a:prstGeom>
        </p:spPr>
      </p:pic>
      <p:sp>
        <p:nvSpPr>
          <p:cNvPr id="6" name="Shape 40"/>
          <p:cNvSpPr/>
          <p:nvPr/>
        </p:nvSpPr>
        <p:spPr>
          <a:xfrm>
            <a:off x="3916297" y="3861048"/>
            <a:ext cx="5227703" cy="1569660"/>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2</a:t>
            </a: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串</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并联电路中的电压规律</a:t>
            </a:r>
          </a:p>
        </p:txBody>
      </p:sp>
      <p:sp>
        <p:nvSpPr>
          <p:cNvPr id="3" name="Shape 40"/>
          <p:cNvSpPr/>
          <p:nvPr/>
        </p:nvSpPr>
        <p:spPr>
          <a:xfrm>
            <a:off x="3972789" y="2370341"/>
            <a:ext cx="5328592"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646BF2"/>
                </a:solidFill>
                <a:effectLst>
                  <a:outerShdw blurRad="38100" dist="38100" dir="2700000" algn="tl">
                    <a:srgbClr val="000000">
                      <a:alpha val="43137"/>
                    </a:srgbClr>
                  </a:outerShdw>
                </a:effectLst>
              </a:rPr>
              <a:t>第</a:t>
            </a:r>
            <a:r>
              <a:rPr lang="zh-CN" altLang="en-US" sz="6000" b="1" baseline="-25000" dirty="0" smtClean="0">
                <a:solidFill>
                  <a:srgbClr val="646BF2"/>
                </a:solidFill>
                <a:effectLst>
                  <a:outerShdw blurRad="38100" dist="38100" dir="2700000" algn="tl">
                    <a:srgbClr val="000000">
                      <a:alpha val="43137"/>
                    </a:srgbClr>
                  </a:outerShdw>
                </a:effectLst>
              </a:rPr>
              <a:t>十六</a:t>
            </a:r>
            <a:r>
              <a:rPr lang="zh-CN" altLang="en-US" sz="6000" b="1" baseline="-25000" smtClean="0">
                <a:solidFill>
                  <a:srgbClr val="646BF2"/>
                </a:solidFill>
                <a:effectLst>
                  <a:outerShdw blurRad="38100" dist="38100" dir="2700000" algn="tl">
                    <a:srgbClr val="000000">
                      <a:alpha val="43137"/>
                    </a:srgbClr>
                  </a:outerShdw>
                </a:effectLst>
              </a:rPr>
              <a:t>章</a:t>
            </a:r>
            <a:r>
              <a:rPr lang="en-US" altLang="zh-CN" sz="6000" b="1" baseline="-25000" dirty="0" smtClean="0">
                <a:solidFill>
                  <a:srgbClr val="646BF2"/>
                </a:solidFill>
                <a:effectLst>
                  <a:outerShdw blurRad="38100" dist="38100" dir="2700000" algn="tl">
                    <a:srgbClr val="000000">
                      <a:alpha val="43137"/>
                    </a:srgbClr>
                  </a:outerShdw>
                </a:effectLst>
              </a:rPr>
              <a:t>  </a:t>
            </a:r>
            <a:r>
              <a:rPr lang="zh-CN" altLang="en-US" sz="6000" b="1" baseline="-25000" dirty="0">
                <a:solidFill>
                  <a:srgbClr val="646BF2"/>
                </a:solidFill>
                <a:effectLst>
                  <a:outerShdw blurRad="38100" dist="38100" dir="2700000" algn="tl">
                    <a:srgbClr val="000000">
                      <a:alpha val="43137"/>
                    </a:srgbClr>
                  </a:outerShdw>
                </a:effectLst>
              </a:rPr>
              <a:t>电</a:t>
            </a:r>
            <a:r>
              <a:rPr lang="zh-CN" altLang="en-US" sz="6000" b="1" baseline="-25000" dirty="0" smtClean="0">
                <a:solidFill>
                  <a:srgbClr val="646BF2"/>
                </a:solidFill>
                <a:effectLst>
                  <a:outerShdw blurRad="38100" dist="38100" dir="2700000" algn="tl">
                    <a:srgbClr val="000000">
                      <a:alpha val="43137"/>
                    </a:srgbClr>
                  </a:outerShdw>
                </a:effectLst>
              </a:rPr>
              <a:t>压和电阻</a:t>
            </a:r>
            <a:endParaRPr lang="zh-CN" altLang="en-US" sz="60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980728"/>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4" name="文本框 3"/>
          <p:cNvSpPr txBox="1"/>
          <p:nvPr/>
        </p:nvSpPr>
        <p:spPr>
          <a:xfrm>
            <a:off x="327026" y="1842663"/>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◆典例二：（2019·鄂州）</a:t>
            </a:r>
            <a:r>
              <a:rPr lang="zh-CN" sz="2000">
                <a:ea typeface="宋体" panose="02010600030101010101" pitchFamily="2" charset="-122"/>
              </a:rPr>
              <a:t>如图所示，在探究串联电路的电压关系实验时，小明先用电压表测量了电阻R</a:t>
            </a:r>
            <a:r>
              <a:rPr lang="zh-CN" sz="2000" baseline="-25000">
                <a:ea typeface="宋体" panose="02010600030101010101" pitchFamily="2" charset="-122"/>
              </a:rPr>
              <a:t>1</a:t>
            </a:r>
            <a:r>
              <a:rPr lang="zh-CN" sz="2000">
                <a:ea typeface="宋体" panose="02010600030101010101" pitchFamily="2" charset="-122"/>
              </a:rPr>
              <a:t>两端的电压为1V，然后保持电压表接A点不动，将接B点的那一段导线改接到电路中的C点，电压表示数为3V。已知R</a:t>
            </a:r>
            <a:r>
              <a:rPr lang="zh-CN" sz="2000" baseline="-25000">
                <a:ea typeface="宋体" panose="02010600030101010101" pitchFamily="2" charset="-122"/>
              </a:rPr>
              <a:t>1</a:t>
            </a:r>
            <a:r>
              <a:rPr lang="zh-CN" sz="2000">
                <a:ea typeface="宋体" panose="02010600030101010101" pitchFamily="2" charset="-122"/>
              </a:rPr>
              <a:t>=5Ω，则电阻R</a:t>
            </a:r>
            <a:r>
              <a:rPr lang="zh-CN" sz="2000" baseline="-25000">
                <a:ea typeface="宋体" panose="02010600030101010101" pitchFamily="2" charset="-122"/>
              </a:rPr>
              <a:t>2</a:t>
            </a:r>
            <a:r>
              <a:rPr lang="zh-CN" sz="2000">
                <a:ea typeface="宋体" panose="02010600030101010101" pitchFamily="2" charset="-122"/>
              </a:rPr>
              <a:t>两端的电压为_____V，通过R</a:t>
            </a:r>
            <a:r>
              <a:rPr lang="zh-CN" sz="2000" baseline="-25000">
                <a:ea typeface="宋体" panose="02010600030101010101" pitchFamily="2" charset="-122"/>
              </a:rPr>
              <a:t>2</a:t>
            </a:r>
            <a:r>
              <a:rPr lang="zh-CN" sz="2000">
                <a:ea typeface="宋体" panose="02010600030101010101" pitchFamily="2" charset="-122"/>
              </a:rPr>
              <a:t>的电流为_____A。如果他保持电压表接B点不动，将电压表接A点的那一段导线改接到电路中的C点，这种接法是错误的，理由是_____。</a:t>
            </a:r>
          </a:p>
        </p:txBody>
      </p:sp>
      <p:sp>
        <p:nvSpPr>
          <p:cNvPr id="3" name="文本框 2"/>
          <p:cNvSpPr txBox="1"/>
          <p:nvPr/>
        </p:nvSpPr>
        <p:spPr>
          <a:xfrm>
            <a:off x="2362201" y="1111879"/>
            <a:ext cx="446722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★考点一：串并联电路电压规律</a:t>
            </a:r>
          </a:p>
        </p:txBody>
      </p:sp>
      <p:pic>
        <p:nvPicPr>
          <p:cNvPr id="38" name="图片 23"/>
          <p:cNvPicPr>
            <a:picLocks noChangeAspect="1"/>
          </p:cNvPicPr>
          <p:nvPr/>
        </p:nvPicPr>
        <p:blipFill>
          <a:blip r:embed="rId2"/>
          <a:stretch>
            <a:fillRect/>
          </a:stretch>
        </p:blipFill>
        <p:spPr>
          <a:xfrm>
            <a:off x="4804411" y="4974596"/>
            <a:ext cx="2025015" cy="1855395"/>
          </a:xfrm>
          <a:prstGeom prst="rect">
            <a:avLst/>
          </a:prstGeom>
          <a:noFill/>
          <a:ln>
            <a:noFill/>
          </a:ln>
        </p:spPr>
      </p:pic>
    </p:spTree>
    <p:extLst>
      <p:ext uri="{BB962C8B-B14F-4D97-AF65-F5344CB8AC3E}">
        <p14:creationId xmlns:p14="http://schemas.microsoft.com/office/powerpoint/2010/main" val="351076871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531467"/>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advTm="2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02374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088962"/>
            <a:ext cx="514413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★考点二：串并联电路电压规律应用</a:t>
            </a: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◆典例一：（2019·郴州）</a:t>
            </a:r>
            <a:r>
              <a:rPr lang="zh-CN" sz="2000">
                <a:ea typeface="宋体" panose="02010600030101010101" pitchFamily="2" charset="-122"/>
              </a:rPr>
              <a:t>如图所示，闭合开关S后，灯泡L没有发光，电流表和电压表的示数均为0。若电路中只有一处故障，则可能的故障是（　）。</a:t>
            </a:r>
          </a:p>
          <a:p>
            <a:pPr marL="0" indent="0" algn="l" eaLnBrk="1" fontAlgn="auto" latinLnBrk="0" hangingPunct="1">
              <a:lnSpc>
                <a:spcPct val="150000"/>
              </a:lnSpc>
            </a:pPr>
            <a:r>
              <a:rPr lang="zh-CN" sz="2000">
                <a:ea typeface="宋体" panose="02010600030101010101" pitchFamily="2" charset="-122"/>
              </a:rPr>
              <a:t>A．灯泡L断路	B．电阻R断路	C．灯泡L短路	D．电阻R短路</a:t>
            </a:r>
          </a:p>
        </p:txBody>
      </p:sp>
      <p:pic>
        <p:nvPicPr>
          <p:cNvPr id="31" name="图片 16" descr=" "/>
          <p:cNvPicPr>
            <a:picLocks noChangeAspect="1"/>
          </p:cNvPicPr>
          <p:nvPr/>
        </p:nvPicPr>
        <p:blipFill>
          <a:blip r:embed="rId2"/>
          <a:stretch>
            <a:fillRect/>
          </a:stretch>
        </p:blipFill>
        <p:spPr>
          <a:xfrm>
            <a:off x="3261044" y="3974331"/>
            <a:ext cx="2200275" cy="2457167"/>
          </a:xfrm>
          <a:prstGeom prst="rect">
            <a:avLst/>
          </a:prstGeom>
          <a:noFill/>
          <a:ln>
            <a:noFill/>
          </a:ln>
        </p:spPr>
      </p:pic>
    </p:spTree>
    <p:extLst>
      <p:ext uri="{BB962C8B-B14F-4D97-AF65-F5344CB8AC3E}">
        <p14:creationId xmlns:p14="http://schemas.microsoft.com/office/powerpoint/2010/main" val="389093529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31"/>
                                        </p:tgtEl>
                                        <p:attrNameLst>
                                          <p:attrName>style.visibility</p:attrName>
                                        </p:attrNameLst>
                                      </p:cBhvr>
                                      <p:to>
                                        <p:strVal val="visible"/>
                                      </p:to>
                                    </p:set>
                                    <p:anim calcmode="lin" valueType="num">
                                      <p:cBhvr additive="base">
                                        <p:cTn id="22" dur="1000" fill="hold"/>
                                        <p:tgtEl>
                                          <p:spTgt spid="31"/>
                                        </p:tgtEl>
                                        <p:attrNameLst>
                                          <p:attrName>ppt_x</p:attrName>
                                        </p:attrNameLst>
                                      </p:cBhvr>
                                      <p:tavLst>
                                        <p:tav tm="0">
                                          <p:val>
                                            <p:strVal val="#ppt_x"/>
                                          </p:val>
                                        </p:tav>
                                        <p:tav tm="100000">
                                          <p:val>
                                            <p:strVal val="#ppt_x"/>
                                          </p:val>
                                        </p:tav>
                                      </p:tavLst>
                                    </p:anim>
                                    <p:anim calcmode="lin" valueType="num">
                                      <p:cBhvr additive="base">
                                        <p:cTn id="23"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02374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503428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★考点二：串并联电路电压规律应用</a:t>
            </a:r>
          </a:p>
        </p:txBody>
      </p:sp>
      <p:sp>
        <p:nvSpPr>
          <p:cNvPr id="4" name="文本框 3"/>
          <p:cNvSpPr txBox="1"/>
          <p:nvPr/>
        </p:nvSpPr>
        <p:spPr>
          <a:xfrm>
            <a:off x="327026" y="1857093"/>
            <a:ext cx="8623935" cy="1754326"/>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【答案】A。</a:t>
            </a:r>
          </a:p>
          <a:p>
            <a:pPr marL="0" indent="0" algn="l" eaLnBrk="1" fontAlgn="auto" latinLnBrk="0" hangingPunct="1">
              <a:lnSpc>
                <a:spcPct val="150000"/>
              </a:lnSpc>
            </a:pPr>
            <a:r>
              <a:rPr lang="zh-CN" sz="1800">
                <a:solidFill>
                  <a:srgbClr val="FF0000"/>
                </a:solidFill>
                <a:ea typeface="宋体" panose="02010600030101010101" pitchFamily="2" charset="-122"/>
              </a:rPr>
              <a:t>【解析】电路连接正确无误，闭合开关S，发现灯不发光，且电压表示数、电流表示数均为零。电路中一定有断路，故CD错误，可能是电流表断路；小灯泡断路；开关断路；若电阻R断路电压表有示数，故B错误，A正确；故选：A。</a:t>
            </a:r>
          </a:p>
        </p:txBody>
      </p:sp>
    </p:spTree>
    <p:extLst>
      <p:ext uri="{BB962C8B-B14F-4D97-AF65-F5344CB8AC3E}">
        <p14:creationId xmlns:p14="http://schemas.microsoft.com/office/powerpoint/2010/main" val="5445544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191325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513461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串并联电路电压规律应用</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◆典例二：（2020·达州）</a:t>
            </a:r>
            <a:r>
              <a:rPr lang="zh-CN" sz="2000">
                <a:ea typeface="宋体" panose="02010600030101010101" pitchFamily="2" charset="-122"/>
              </a:rPr>
              <a:t>如图所示，R</a:t>
            </a:r>
            <a:r>
              <a:rPr lang="zh-CN" sz="2000" baseline="-25000">
                <a:ea typeface="宋体" panose="02010600030101010101" pitchFamily="2" charset="-122"/>
              </a:rPr>
              <a:t>1</a:t>
            </a:r>
            <a:r>
              <a:rPr lang="zh-CN" sz="2000">
                <a:ea typeface="宋体" panose="02010600030101010101" pitchFamily="2" charset="-122"/>
              </a:rPr>
              <a:t>为定值电阻，R</a:t>
            </a:r>
            <a:r>
              <a:rPr lang="zh-CN" sz="2000" baseline="-25000">
                <a:ea typeface="宋体" panose="02010600030101010101" pitchFamily="2" charset="-122"/>
              </a:rPr>
              <a:t>2</a:t>
            </a:r>
            <a:r>
              <a:rPr lang="zh-CN" sz="2000">
                <a:ea typeface="宋体" panose="02010600030101010101" pitchFamily="2" charset="-122"/>
              </a:rPr>
              <a:t>为滑动变阻器，电源电压保持不变。闭合开关S，滑动变阻器滑片P从中点向右移动过程中，下列说法正确的是（  ）。</a:t>
            </a:r>
          </a:p>
          <a:p>
            <a:pPr marL="0" indent="0" algn="l" eaLnBrk="1" fontAlgn="auto" latinLnBrk="0" hangingPunct="1">
              <a:lnSpc>
                <a:spcPct val="150000"/>
              </a:lnSpc>
            </a:pPr>
            <a:r>
              <a:rPr lang="zh-CN" sz="2000">
                <a:ea typeface="宋体" panose="02010600030101010101" pitchFamily="2" charset="-122"/>
              </a:rPr>
              <a:t>A. 电压表示数变大，电流表A</a:t>
            </a:r>
            <a:r>
              <a:rPr lang="zh-CN" sz="2000" baseline="-25000">
                <a:ea typeface="宋体" panose="02010600030101010101" pitchFamily="2" charset="-122"/>
              </a:rPr>
              <a:t>1</a:t>
            </a:r>
            <a:r>
              <a:rPr lang="zh-CN" sz="2000">
                <a:ea typeface="宋体" panose="02010600030101010101" pitchFamily="2" charset="-122"/>
              </a:rPr>
              <a:t>变小；</a:t>
            </a:r>
          </a:p>
          <a:p>
            <a:pPr marL="0" indent="0" algn="l" eaLnBrk="1" fontAlgn="auto" latinLnBrk="0" hangingPunct="1">
              <a:lnSpc>
                <a:spcPct val="150000"/>
              </a:lnSpc>
            </a:pPr>
            <a:r>
              <a:rPr lang="zh-CN" sz="2000">
                <a:ea typeface="宋体" panose="02010600030101010101" pitchFamily="2" charset="-122"/>
              </a:rPr>
              <a:t>B. 电压表示数不变，电流表A</a:t>
            </a:r>
            <a:r>
              <a:rPr lang="zh-CN" sz="2000" baseline="-25000">
                <a:ea typeface="宋体" panose="02010600030101010101" pitchFamily="2" charset="-122"/>
              </a:rPr>
              <a:t>2</a:t>
            </a:r>
            <a:r>
              <a:rPr lang="zh-CN" sz="2000">
                <a:ea typeface="宋体" panose="02010600030101010101" pitchFamily="2" charset="-122"/>
              </a:rPr>
              <a:t>示数变大；</a:t>
            </a:r>
          </a:p>
          <a:p>
            <a:pPr marL="0" indent="0" algn="l" eaLnBrk="1" fontAlgn="auto" latinLnBrk="0" hangingPunct="1">
              <a:lnSpc>
                <a:spcPct val="150000"/>
              </a:lnSpc>
            </a:pPr>
            <a:r>
              <a:rPr lang="zh-CN" sz="2000">
                <a:ea typeface="宋体" panose="02010600030101010101" pitchFamily="2" charset="-122"/>
              </a:rPr>
              <a:t>C. 电压表示数与电流表A</a:t>
            </a:r>
            <a:r>
              <a:rPr lang="zh-CN" sz="2000" baseline="-25000">
                <a:ea typeface="宋体" panose="02010600030101010101" pitchFamily="2" charset="-122"/>
              </a:rPr>
              <a:t>2</a:t>
            </a:r>
            <a:r>
              <a:rPr lang="zh-CN" sz="2000">
                <a:ea typeface="宋体" panose="02010600030101010101" pitchFamily="2" charset="-122"/>
              </a:rPr>
              <a:t>示数的比值变大；</a:t>
            </a:r>
          </a:p>
          <a:p>
            <a:pPr marL="0" indent="0" algn="l" eaLnBrk="1" fontAlgn="auto" latinLnBrk="0" hangingPunct="1">
              <a:lnSpc>
                <a:spcPct val="150000"/>
              </a:lnSpc>
            </a:pPr>
            <a:r>
              <a:rPr lang="zh-CN" sz="2000">
                <a:ea typeface="宋体" panose="02010600030101010101" pitchFamily="2" charset="-122"/>
              </a:rPr>
              <a:t>D. 电流表A</a:t>
            </a:r>
            <a:r>
              <a:rPr lang="zh-CN" sz="2000" baseline="-25000">
                <a:ea typeface="宋体" panose="02010600030101010101" pitchFamily="2" charset="-122"/>
              </a:rPr>
              <a:t>2</a:t>
            </a:r>
            <a:r>
              <a:rPr lang="zh-CN" sz="2000">
                <a:ea typeface="宋体" panose="02010600030101010101" pitchFamily="2" charset="-122"/>
              </a:rPr>
              <a:t>、A</a:t>
            </a:r>
            <a:r>
              <a:rPr lang="zh-CN" sz="2000" baseline="-25000">
                <a:ea typeface="宋体" panose="02010600030101010101" pitchFamily="2" charset="-122"/>
              </a:rPr>
              <a:t>1</a:t>
            </a:r>
            <a:r>
              <a:rPr lang="zh-CN" sz="2000">
                <a:ea typeface="宋体" panose="02010600030101010101" pitchFamily="2" charset="-122"/>
              </a:rPr>
              <a:t>示数之差与电压表示数的乘积变小</a:t>
            </a:r>
          </a:p>
        </p:txBody>
      </p:sp>
      <p:pic>
        <p:nvPicPr>
          <p:cNvPr id="21" name="图片 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024245" y="3631854"/>
            <a:ext cx="1828800" cy="1731475"/>
          </a:xfrm>
          <a:prstGeom prst="rect">
            <a:avLst/>
          </a:prstGeom>
          <a:noFill/>
          <a:ln>
            <a:noFill/>
          </a:ln>
        </p:spPr>
      </p:pic>
    </p:spTree>
    <p:extLst>
      <p:ext uri="{BB962C8B-B14F-4D97-AF65-F5344CB8AC3E}">
        <p14:creationId xmlns:p14="http://schemas.microsoft.com/office/powerpoint/2010/main" val="193927417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21"/>
                                        </p:tgtEl>
                                        <p:attrNameLst>
                                          <p:attrName>style.visibility</p:attrName>
                                        </p:attrNameLst>
                                      </p:cBhvr>
                                      <p:to>
                                        <p:strVal val="visible"/>
                                      </p:to>
                                    </p:set>
                                    <p:anim calcmode="lin" valueType="num">
                                      <p:cBhvr additive="base">
                                        <p:cTn id="17" dur="1000" fill="hold"/>
                                        <p:tgtEl>
                                          <p:spTgt spid="21"/>
                                        </p:tgtEl>
                                        <p:attrNameLst>
                                          <p:attrName>ppt_x</p:attrName>
                                        </p:attrNameLst>
                                      </p:cBhvr>
                                      <p:tavLst>
                                        <p:tav tm="0">
                                          <p:val>
                                            <p:strVal val="#ppt_x"/>
                                          </p:val>
                                        </p:tav>
                                        <p:tav tm="100000">
                                          <p:val>
                                            <p:strVal val="#ppt_x"/>
                                          </p:val>
                                        </p:tav>
                                      </p:tavLst>
                                    </p:anim>
                                    <p:anim calcmode="lin" valueType="num">
                                      <p:cBhvr additive="base">
                                        <p:cTn id="18"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3" dur="1000"/>
                                        <p:tgtEl>
                                          <p:spTgt spid="4">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8" dur="1000"/>
                                        <p:tgtEl>
                                          <p:spTgt spid="4">
                                            <p:txEl>
                                              <p:pRg st="2" end="2"/>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3" dur="1000"/>
                                        <p:tgtEl>
                                          <p:spTgt spid="4">
                                            <p:txEl>
                                              <p:pRg st="3" end="3"/>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8"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522351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串并联电路电压规律应用</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1726383"/>
            <a:ext cx="8790305" cy="3554819"/>
          </a:xfrm>
          <a:prstGeom prst="rect">
            <a:avLst/>
          </a:prstGeom>
          <a:noFill/>
          <a:ln w="9525">
            <a:noFill/>
          </a:ln>
        </p:spPr>
        <p:txBody>
          <a:bodyPr wrap="square">
            <a:spAutoFit/>
          </a:bodyPr>
          <a:lstStyle/>
          <a:p>
            <a:pPr marL="0" indent="0" algn="l" eaLnBrk="1" fontAlgn="auto" latinLnBrk="0" hangingPunct="1">
              <a:lnSpc>
                <a:spcPct val="150000"/>
              </a:lnSpc>
            </a:pPr>
            <a:r>
              <a:rPr lang="zh-CN" sz="1500">
                <a:solidFill>
                  <a:srgbClr val="FF0000"/>
                </a:solidFill>
                <a:ea typeface="宋体" panose="02010600030101010101" pitchFamily="2" charset="-122"/>
              </a:rPr>
              <a:t>【答案】C。</a:t>
            </a:r>
          </a:p>
          <a:p>
            <a:pPr marL="0" indent="0" algn="l" eaLnBrk="1" fontAlgn="auto" latinLnBrk="0" hangingPunct="1">
              <a:lnSpc>
                <a:spcPct val="150000"/>
              </a:lnSpc>
            </a:pPr>
            <a:r>
              <a:rPr lang="zh-CN" sz="1500">
                <a:solidFill>
                  <a:srgbClr val="FF0000"/>
                </a:solidFill>
                <a:ea typeface="宋体" panose="02010600030101010101" pitchFamily="2" charset="-122"/>
              </a:rPr>
              <a:t>【解析】由图可知，滑动变阻器与定值电阻并联，电流表A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测量干路中的总电流，电流表A</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测量流经滑动变阻器的电流，闭合开关S，滑动变阻器滑片P从中点向右移动过程中。</a:t>
            </a:r>
          </a:p>
          <a:p>
            <a:pPr marL="0" indent="0" algn="l" eaLnBrk="1" fontAlgn="auto" latinLnBrk="0" hangingPunct="1">
              <a:lnSpc>
                <a:spcPct val="150000"/>
              </a:lnSpc>
            </a:pPr>
            <a:r>
              <a:rPr lang="zh-CN" sz="1500">
                <a:solidFill>
                  <a:srgbClr val="FF0000"/>
                </a:solidFill>
                <a:ea typeface="宋体" panose="02010600030101010101" pitchFamily="2" charset="-122"/>
              </a:rPr>
              <a:t>A．电压表的示数变大，总电阻变小，电流表A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的示数变大，流经电阻R</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的电流不变，所以A</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的示数变大，故A错误；</a:t>
            </a:r>
          </a:p>
          <a:p>
            <a:pPr marL="0" indent="0" algn="l" eaLnBrk="1" fontAlgn="auto" latinLnBrk="0" hangingPunct="1">
              <a:lnSpc>
                <a:spcPct val="150000"/>
              </a:lnSpc>
            </a:pPr>
            <a:r>
              <a:rPr lang="zh-CN" sz="1500">
                <a:solidFill>
                  <a:srgbClr val="FF0000"/>
                </a:solidFill>
                <a:ea typeface="宋体" panose="02010600030101010101" pitchFamily="2" charset="-122"/>
              </a:rPr>
              <a:t>B．电压表示数变大，电流表A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的示数变大，故B错误；</a:t>
            </a:r>
          </a:p>
          <a:p>
            <a:pPr marL="0" indent="0" algn="l" eaLnBrk="1" fontAlgn="auto" latinLnBrk="0" hangingPunct="1">
              <a:lnSpc>
                <a:spcPct val="150000"/>
              </a:lnSpc>
            </a:pPr>
            <a:r>
              <a:rPr lang="zh-CN" sz="1500">
                <a:solidFill>
                  <a:srgbClr val="FF0000"/>
                </a:solidFill>
                <a:ea typeface="宋体" panose="02010600030101010101" pitchFamily="2" charset="-122"/>
              </a:rPr>
              <a:t>C．电压表示数变大，电流表A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的示数变小，所以，电压表示数与电流表A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示数的比值变大，故C正确；</a:t>
            </a:r>
          </a:p>
          <a:p>
            <a:pPr marL="0" indent="0" algn="l" eaLnBrk="1" fontAlgn="auto" latinLnBrk="0" hangingPunct="1">
              <a:lnSpc>
                <a:spcPct val="150000"/>
              </a:lnSpc>
            </a:pPr>
            <a:r>
              <a:rPr lang="zh-CN" sz="1500">
                <a:solidFill>
                  <a:srgbClr val="FF0000"/>
                </a:solidFill>
                <a:ea typeface="宋体" panose="02010600030101010101" pitchFamily="2" charset="-122"/>
              </a:rPr>
              <a:t>D．电流表A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、A</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示数之差就是流经电阻R</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的电流，加在R</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两端的电压不变，所以，电流表A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、A</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示数之差不变，电压表的示数变大，电流表A</a:t>
            </a:r>
            <a:r>
              <a:rPr lang="zh-CN" sz="1500" baseline="-25000">
                <a:solidFill>
                  <a:srgbClr val="FF0000"/>
                </a:solidFill>
                <a:uFillTx/>
                <a:ea typeface="宋体" panose="02010600030101010101" pitchFamily="2" charset="-122"/>
              </a:rPr>
              <a:t>2</a:t>
            </a:r>
            <a:r>
              <a:rPr lang="zh-CN" sz="1500">
                <a:solidFill>
                  <a:srgbClr val="FF0000"/>
                </a:solidFill>
                <a:ea typeface="宋体" panose="02010600030101010101" pitchFamily="2" charset="-122"/>
              </a:rPr>
              <a:t>、A</a:t>
            </a:r>
            <a:r>
              <a:rPr lang="zh-CN" sz="1500" baseline="-25000">
                <a:solidFill>
                  <a:srgbClr val="FF0000"/>
                </a:solidFill>
                <a:uFillTx/>
                <a:ea typeface="宋体" panose="02010600030101010101" pitchFamily="2" charset="-122"/>
              </a:rPr>
              <a:t>1</a:t>
            </a:r>
            <a:r>
              <a:rPr lang="zh-CN" sz="1500">
                <a:solidFill>
                  <a:srgbClr val="FF0000"/>
                </a:solidFill>
                <a:ea typeface="宋体" panose="02010600030101010101" pitchFamily="2" charset="-122"/>
              </a:rPr>
              <a:t>示数之差与电压表示数的乘积变大，故D错误。故选C。                              。</a:t>
            </a:r>
          </a:p>
        </p:txBody>
      </p:sp>
    </p:spTree>
    <p:extLst>
      <p:ext uri="{BB962C8B-B14F-4D97-AF65-F5344CB8AC3E}">
        <p14:creationId xmlns:p14="http://schemas.microsoft.com/office/powerpoint/2010/main" val="147283758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198056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338828"/>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chemeClr val="tx1"/>
                </a:solidFill>
                <a:latin typeface="微软雅黑" panose="020B0503020204020204" charset="-122"/>
                <a:ea typeface="微软雅黑" panose="020B0503020204020204" charset="-122"/>
                <a:cs typeface="微软雅黑" panose="020B0503020204020204" charset="-122"/>
              </a:rPr>
              <a:t>1.</a:t>
            </a:r>
            <a:r>
              <a:rPr lang="zh-CN" sz="1800" b="1">
                <a:solidFill>
                  <a:schemeClr val="tx1"/>
                </a:solidFill>
                <a:latin typeface="微软雅黑" panose="020B0503020204020204" charset="-122"/>
                <a:ea typeface="微软雅黑" panose="020B0503020204020204" charset="-122"/>
                <a:cs typeface="微软雅黑" panose="020B0503020204020204" charset="-122"/>
              </a:rPr>
              <a:t>（2020·山东济宁）</a:t>
            </a:r>
            <a:r>
              <a:rPr lang="zh-CN" sz="1800">
                <a:solidFill>
                  <a:schemeClr val="tx1"/>
                </a:solidFill>
                <a:latin typeface="微软雅黑" panose="020B0503020204020204" charset="-122"/>
                <a:ea typeface="微软雅黑" panose="020B0503020204020204" charset="-122"/>
                <a:cs typeface="微软雅黑" panose="020B0503020204020204" charset="-122"/>
              </a:rPr>
              <a:t>如图是已连接的部分电路，表中的结果符合 ab间、ac间、bc间的连接情况的是（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 A	B. B	C. C	D. D</a:t>
            </a:r>
          </a:p>
        </p:txBody>
      </p:sp>
      <p:sp>
        <p:nvSpPr>
          <p:cNvPr id="2" name="文本框 1"/>
          <p:cNvSpPr txBox="1"/>
          <p:nvPr/>
        </p:nvSpPr>
        <p:spPr>
          <a:xfrm>
            <a:off x="2687321" y="2226304"/>
            <a:ext cx="28789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101" name="图片 8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530215" y="2225880"/>
            <a:ext cx="1638300" cy="1158561"/>
          </a:xfrm>
          <a:prstGeom prst="rect">
            <a:avLst/>
          </a:prstGeom>
          <a:noFill/>
          <a:ln>
            <a:noFill/>
          </a:ln>
        </p:spPr>
      </p:pic>
      <p:graphicFrame>
        <p:nvGraphicFramePr>
          <p:cNvPr id="4" name="表格 3"/>
          <p:cNvGraphicFramePr>
            <a:graphicFrameLocks noGrp="1"/>
          </p:cNvGraphicFramePr>
          <p:nvPr/>
        </p:nvGraphicFramePr>
        <p:xfrm>
          <a:off x="338456" y="3608089"/>
          <a:ext cx="8502015" cy="3240801"/>
        </p:xfrm>
        <a:graphic>
          <a:graphicData uri="http://schemas.openxmlformats.org/drawingml/2006/table">
            <a:tbl>
              <a:tblPr firstRow="1" bandRow="1">
                <a:tableStyleId>{5940675A-B579-460E-94D1-54222C63F5DA}</a:tableStyleId>
              </a:tblPr>
              <a:tblGrid>
                <a:gridCol w="1086485"/>
                <a:gridCol w="1675130"/>
                <a:gridCol w="1515110"/>
                <a:gridCol w="1685290"/>
                <a:gridCol w="2540000"/>
              </a:tblGrid>
              <a:tr h="568671">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选项</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i="1">
                          <a:solidFill>
                            <a:srgbClr val="000000"/>
                          </a:solidFill>
                          <a:latin typeface="微软雅黑" panose="020B0503020204020204" charset="-122"/>
                          <a:ea typeface="微软雅黑" panose="020B0503020204020204" charset="-122"/>
                          <a:cs typeface="微软雅黑" panose="020B0503020204020204" charset="-122"/>
                        </a:rPr>
                        <a:t>ab</a:t>
                      </a:r>
                      <a:r>
                        <a:rPr lang="en-US" sz="2100" b="0">
                          <a:solidFill>
                            <a:srgbClr val="000000"/>
                          </a:solidFill>
                          <a:latin typeface="微软雅黑" panose="020B0503020204020204" charset="-122"/>
                          <a:ea typeface="微软雅黑" panose="020B0503020204020204" charset="-122"/>
                          <a:cs typeface="微软雅黑" panose="020B0503020204020204" charset="-122"/>
                        </a:rPr>
                        <a:t>间连接</a:t>
                      </a:r>
                      <a:endParaRPr lang="en-US" altLang="en-US" sz="2100" b="0" i="1">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i="1">
                          <a:solidFill>
                            <a:srgbClr val="000000"/>
                          </a:solidFill>
                          <a:latin typeface="微软雅黑" panose="020B0503020204020204" charset="-122"/>
                          <a:ea typeface="微软雅黑" panose="020B0503020204020204" charset="-122"/>
                          <a:cs typeface="微软雅黑" panose="020B0503020204020204" charset="-122"/>
                        </a:rPr>
                        <a:t>ac</a:t>
                      </a:r>
                      <a:r>
                        <a:rPr lang="en-US" sz="2100" b="0">
                          <a:solidFill>
                            <a:srgbClr val="000000"/>
                          </a:solidFill>
                          <a:latin typeface="微软雅黑" panose="020B0503020204020204" charset="-122"/>
                          <a:ea typeface="微软雅黑" panose="020B0503020204020204" charset="-122"/>
                          <a:cs typeface="微软雅黑" panose="020B0503020204020204" charset="-122"/>
                        </a:rPr>
                        <a:t>间连接</a:t>
                      </a:r>
                      <a:endParaRPr lang="en-US" altLang="en-US" sz="2100" b="0" i="1">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i="1">
                          <a:solidFill>
                            <a:srgbClr val="000000"/>
                          </a:solidFill>
                          <a:latin typeface="微软雅黑" panose="020B0503020204020204" charset="-122"/>
                          <a:ea typeface="微软雅黑" panose="020B0503020204020204" charset="-122"/>
                          <a:cs typeface="微软雅黑" panose="020B0503020204020204" charset="-122"/>
                        </a:rPr>
                        <a:t>bc</a:t>
                      </a:r>
                      <a:r>
                        <a:rPr lang="en-US" sz="2100" b="0">
                          <a:solidFill>
                            <a:srgbClr val="000000"/>
                          </a:solidFill>
                          <a:latin typeface="微软雅黑" panose="020B0503020204020204" charset="-122"/>
                          <a:ea typeface="微软雅黑" panose="020B0503020204020204" charset="-122"/>
                          <a:cs typeface="微软雅黑" panose="020B0503020204020204" charset="-122"/>
                        </a:rPr>
                        <a:t>间连接</a:t>
                      </a:r>
                      <a:endParaRPr lang="en-US" altLang="en-US" sz="2100" b="0" i="1">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结果</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8671">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A</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2V的电源</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不接</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不接</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电流表示数为0.04A</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8671">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B</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不接</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一根导线</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2V的电源</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电路总功率为0.08W</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8671">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C</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一根导线</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2V的电源</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不接</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电路的总电阻为25Ω</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8671">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D</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2V的电源</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电压表</a:t>
                      </a:r>
                      <a:endParaRPr lang="en-US" altLang="en-US" sz="21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宋体" panose="02010600030101010101" pitchFamily="2" charset="-122"/>
                        </a:rPr>
                        <a:t>一根导线</a:t>
                      </a:r>
                      <a:endParaRPr lang="en-US" altLang="en-US" sz="2100" b="0">
                        <a:solidFill>
                          <a:srgbClr val="000000"/>
                        </a:solidFill>
                        <a:latin typeface="微软雅黑" panose="020B0503020204020204" charset="-122"/>
                        <a:ea typeface="微软雅黑" panose="020B0503020204020204" charset="-122"/>
                        <a:cs typeface="宋体"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000000"/>
                          </a:solidFill>
                          <a:latin typeface="微软雅黑" panose="020B0503020204020204" charset="-122"/>
                          <a:ea typeface="微软雅黑" panose="020B0503020204020204" charset="-122"/>
                          <a:cs typeface="微软雅黑" panose="020B0503020204020204" charset="-122"/>
                        </a:rPr>
                        <a:t>电流表示数为0.5A</a:t>
                      </a:r>
                      <a:endParaRPr lang="en-US" altLang="en-US" sz="21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4324438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1"/>
                                        </p:tgtEl>
                                        <p:attrNameLst>
                                          <p:attrName>style.visibility</p:attrName>
                                        </p:attrNameLst>
                                      </p:cBhvr>
                                      <p:to>
                                        <p:strVal val="visible"/>
                                      </p:to>
                                    </p:set>
                                    <p:animEffect transition="in" filter="checkerboard(across)">
                                      <p:cBhvr>
                                        <p:cTn id="17" dur="1000"/>
                                        <p:tgtEl>
                                          <p:spTgt spid="1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checkerboard(across)">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（2020·黑龙江龙东）</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如图所示电路，电源电压为5V，当开关S闭合时，却只有一只灯泡发光，且电压表示数为0V。由此可以判断电路的故障可能是 (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 A.灯L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短路       B.灯L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短路       C.灯L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开路        D.灯L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开路</a:t>
            </a:r>
          </a:p>
        </p:txBody>
      </p:sp>
      <p:sp>
        <p:nvSpPr>
          <p:cNvPr id="4" name="文本框 3"/>
          <p:cNvSpPr txBox="1"/>
          <p:nvPr/>
        </p:nvSpPr>
        <p:spPr>
          <a:xfrm>
            <a:off x="860425" y="2871363"/>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pic>
        <p:nvPicPr>
          <p:cNvPr id="102" name="图片 89"/>
          <p:cNvPicPr>
            <a:picLocks noChangeAspect="1"/>
          </p:cNvPicPr>
          <p:nvPr/>
        </p:nvPicPr>
        <p:blipFill>
          <a:blip r:embed="rId2"/>
          <a:stretch>
            <a:fillRect/>
          </a:stretch>
        </p:blipFill>
        <p:spPr>
          <a:xfrm>
            <a:off x="2756536" y="4164877"/>
            <a:ext cx="2375535" cy="2254313"/>
          </a:xfrm>
          <a:prstGeom prst="rect">
            <a:avLst/>
          </a:prstGeom>
          <a:noFill/>
          <a:ln>
            <a:noFill/>
          </a:ln>
        </p:spPr>
      </p:pic>
    </p:spTree>
    <p:extLst>
      <p:ext uri="{BB962C8B-B14F-4D97-AF65-F5344CB8AC3E}">
        <p14:creationId xmlns:p14="http://schemas.microsoft.com/office/powerpoint/2010/main" val="267019997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02"/>
                                        </p:tgtEl>
                                        <p:attrNameLst>
                                          <p:attrName>style.visibility</p:attrName>
                                        </p:attrNameLst>
                                      </p:cBhvr>
                                      <p:to>
                                        <p:strVal val="visible"/>
                                      </p:to>
                                    </p:set>
                                    <p:anim calcmode="lin" valueType="num">
                                      <p:cBhvr additive="base">
                                        <p:cTn id="17" dur="1000" fill="hold"/>
                                        <p:tgtEl>
                                          <p:spTgt spid="102"/>
                                        </p:tgtEl>
                                        <p:attrNameLst>
                                          <p:attrName>ppt_x</p:attrName>
                                        </p:attrNameLst>
                                      </p:cBhvr>
                                      <p:tavLst>
                                        <p:tav tm="0">
                                          <p:val>
                                            <p:strVal val="#ppt_x"/>
                                          </p:val>
                                        </p:tav>
                                        <p:tav tm="100000">
                                          <p:val>
                                            <p:strVal val="#ppt_x"/>
                                          </p:val>
                                        </p:tav>
                                      </p:tavLst>
                                    </p:anim>
                                    <p:anim calcmode="lin" valueType="num">
                                      <p:cBhvr additive="base">
                                        <p:cTn id="18" dur="10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checkerboard(across)">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（2020·湖南常德）</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如图所示是小刚同学测量小灯泡电功率的电路图，当闭合开关时，发现灯L不亮，电压表有明显示数，电流表示数为零，若故障只出现在变阻器R和灯L中的一处，则下列判断正确的是（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变阻器R短路；B. 变阻器R断路；C. 灯L短路；D. 灯L断路</a:t>
            </a:r>
          </a:p>
        </p:txBody>
      </p:sp>
      <p:sp>
        <p:nvSpPr>
          <p:cNvPr id="7" name="文本框 6"/>
          <p:cNvSpPr txBox="1"/>
          <p:nvPr/>
        </p:nvSpPr>
        <p:spPr>
          <a:xfrm>
            <a:off x="6932296" y="2935869"/>
            <a:ext cx="29654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103" name="图片 90"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660651" y="4074909"/>
            <a:ext cx="2972435" cy="2373988"/>
          </a:xfrm>
          <a:prstGeom prst="rect">
            <a:avLst/>
          </a:prstGeom>
          <a:noFill/>
          <a:ln>
            <a:noFill/>
          </a:ln>
        </p:spPr>
      </p:pic>
    </p:spTree>
    <p:extLst>
      <p:ext uri="{BB962C8B-B14F-4D97-AF65-F5344CB8AC3E}">
        <p14:creationId xmlns:p14="http://schemas.microsoft.com/office/powerpoint/2010/main" val="327372291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03"/>
                                        </p:tgtEl>
                                        <p:attrNameLst>
                                          <p:attrName>style.visibility</p:attrName>
                                        </p:attrNameLst>
                                      </p:cBhvr>
                                      <p:to>
                                        <p:strVal val="visible"/>
                                      </p:to>
                                    </p:set>
                                    <p:anim calcmode="lin" valueType="num">
                                      <p:cBhvr additive="base">
                                        <p:cTn id="17" dur="1000" fill="hold"/>
                                        <p:tgtEl>
                                          <p:spTgt spid="103"/>
                                        </p:tgtEl>
                                        <p:attrNameLst>
                                          <p:attrName>ppt_x</p:attrName>
                                        </p:attrNameLst>
                                      </p:cBhvr>
                                      <p:tavLst>
                                        <p:tav tm="0">
                                          <p:val>
                                            <p:strVal val="#ppt_x"/>
                                          </p:val>
                                        </p:tav>
                                        <p:tav tm="100000">
                                          <p:val>
                                            <p:strVal val="#ppt_x"/>
                                          </p:val>
                                        </p:tav>
                                      </p:tavLst>
                                    </p:anim>
                                    <p:anim calcmode="lin" valueType="num">
                                      <p:cBhvr additive="base">
                                        <p:cTn id="18" dur="10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（2020·山东泰安）</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如图所示，闭合开关，两灯均不亮。已知电路连接正确，是其中一个小灯泡出现了故障。将电压表并联在灯泡L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两端时，电压表有示数。则电路故障是（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短路；B.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短路；C.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断路；D.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断路</a:t>
            </a:r>
          </a:p>
        </p:txBody>
      </p:sp>
      <p:sp>
        <p:nvSpPr>
          <p:cNvPr id="2" name="文本框 1"/>
          <p:cNvSpPr txBox="1"/>
          <p:nvPr/>
        </p:nvSpPr>
        <p:spPr>
          <a:xfrm>
            <a:off x="3546476" y="2881548"/>
            <a:ext cx="39433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104" name="图片 9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715260" y="4223442"/>
            <a:ext cx="3235960" cy="2234791"/>
          </a:xfrm>
          <a:prstGeom prst="rect">
            <a:avLst/>
          </a:prstGeom>
          <a:noFill/>
          <a:ln>
            <a:noFill/>
          </a:ln>
        </p:spPr>
      </p:pic>
    </p:spTree>
    <p:extLst>
      <p:ext uri="{BB962C8B-B14F-4D97-AF65-F5344CB8AC3E}">
        <p14:creationId xmlns:p14="http://schemas.microsoft.com/office/powerpoint/2010/main" val="222994892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4"/>
                                        </p:tgtEl>
                                        <p:attrNameLst>
                                          <p:attrName>style.visibility</p:attrName>
                                        </p:attrNameLst>
                                      </p:cBhvr>
                                      <p:to>
                                        <p:strVal val="visible"/>
                                      </p:to>
                                    </p:set>
                                    <p:animEffect transition="in" filter="checkerboard(across)">
                                      <p:cBhvr>
                                        <p:cTn id="17" dur="1000"/>
                                        <p:tgtEl>
                                          <p:spTgt spid="10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428626" y="2557322"/>
            <a:ext cx="870585" cy="23083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串并联电路中的电压规律</a:t>
            </a:r>
          </a:p>
        </p:txBody>
      </p:sp>
      <p:sp>
        <p:nvSpPr>
          <p:cNvPr id="4" name="左大括号 3"/>
          <p:cNvSpPr/>
          <p:nvPr/>
        </p:nvSpPr>
        <p:spPr>
          <a:xfrm>
            <a:off x="1336041" y="2822984"/>
            <a:ext cx="544195" cy="2550531"/>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1952625" y="2453773"/>
            <a:ext cx="285369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串联电路中的电压规律</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25" name="文本框 24"/>
          <p:cNvSpPr txBox="1"/>
          <p:nvPr/>
        </p:nvSpPr>
        <p:spPr>
          <a:xfrm>
            <a:off x="1952625" y="4899906"/>
            <a:ext cx="285369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并联电路中的电压规律</a:t>
            </a:r>
          </a:p>
        </p:txBody>
      </p:sp>
    </p:spTree>
    <p:extLst>
      <p:ext uri="{BB962C8B-B14F-4D97-AF65-F5344CB8AC3E}">
        <p14:creationId xmlns:p14="http://schemas.microsoft.com/office/powerpoint/2010/main" val="417017021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25"/>
                                        </p:tgtEl>
                                        <p:attrNameLst>
                                          <p:attrName>style.visibility</p:attrName>
                                        </p:attrNameLst>
                                      </p:cBhvr>
                                      <p:to>
                                        <p:strVal val="visible"/>
                                      </p:to>
                                    </p:set>
                                    <p:animEffect transition="in" filter="barn(outHorizontal)">
                                      <p:cBhvr>
                                        <p:cTn id="2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22"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（2020·江西）</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如图所示，电源电压恒定不变，闭合开关S，若滑片P向上移动，下列说法正确的是（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A示数变小，V示数变大	B. A示数变小，V示数不变</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A示数变大，V示数变小	D. A示数变大，V示数不变</a:t>
            </a:r>
          </a:p>
        </p:txBody>
      </p:sp>
      <p:sp>
        <p:nvSpPr>
          <p:cNvPr id="2" name="文本框 1"/>
          <p:cNvSpPr txBox="1"/>
          <p:nvPr/>
        </p:nvSpPr>
        <p:spPr>
          <a:xfrm>
            <a:off x="3818255" y="2277230"/>
            <a:ext cx="4394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endParaRPr kumimoji="0" lang="en-US" altLang="zh-CN" sz="20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pic>
        <p:nvPicPr>
          <p:cNvPr id="107" name="图片 9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462530" y="4074909"/>
            <a:ext cx="2976880" cy="2180471"/>
          </a:xfrm>
          <a:prstGeom prst="rect">
            <a:avLst/>
          </a:prstGeom>
          <a:noFill/>
          <a:ln>
            <a:noFill/>
          </a:ln>
        </p:spPr>
      </p:pic>
    </p:spTree>
    <p:extLst>
      <p:ext uri="{BB962C8B-B14F-4D97-AF65-F5344CB8AC3E}">
        <p14:creationId xmlns:p14="http://schemas.microsoft.com/office/powerpoint/2010/main" val="39720799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107"/>
                                        </p:tgtEl>
                                        <p:attrNameLst>
                                          <p:attrName>style.visibility</p:attrName>
                                        </p:attrNameLst>
                                      </p:cBhvr>
                                      <p:to>
                                        <p:strVal val="visible"/>
                                      </p:to>
                                    </p:set>
                                    <p:anim calcmode="lin" valueType="num">
                                      <p:cBhvr additive="base">
                                        <p:cTn id="22" dur="1000" fill="hold"/>
                                        <p:tgtEl>
                                          <p:spTgt spid="107"/>
                                        </p:tgtEl>
                                        <p:attrNameLst>
                                          <p:attrName>ppt_x</p:attrName>
                                        </p:attrNameLst>
                                      </p:cBhvr>
                                      <p:tavLst>
                                        <p:tav tm="0">
                                          <p:val>
                                            <p:strVal val="#ppt_x"/>
                                          </p:val>
                                        </p:tav>
                                        <p:tav tm="100000">
                                          <p:val>
                                            <p:strVal val="#ppt_x"/>
                                          </p:val>
                                        </p:tav>
                                      </p:tavLst>
                                    </p:anim>
                                    <p:anim calcmode="lin" valueType="num">
                                      <p:cBhvr additive="base">
                                        <p:cTn id="23" dur="10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checkerboard(across)">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6.</a:t>
            </a:r>
            <a:r>
              <a:rPr lang="zh-CN" sz="2000" b="1">
                <a:solidFill>
                  <a:schemeClr val="tx1"/>
                </a:solidFill>
                <a:latin typeface="微软雅黑" panose="020B0503020204020204" charset="-122"/>
                <a:ea typeface="微软雅黑" panose="020B0503020204020204" charset="-122"/>
                <a:cs typeface="微软雅黑" panose="020B0503020204020204" charset="-122"/>
              </a:rPr>
              <a:t>（2018·广西北部湾）</a:t>
            </a:r>
            <a:r>
              <a:rPr lang="zh-CN" sz="2000">
                <a:solidFill>
                  <a:schemeClr val="tx1"/>
                </a:solidFill>
                <a:latin typeface="微软雅黑" panose="020B0503020204020204" charset="-122"/>
                <a:ea typeface="微软雅黑" panose="020B0503020204020204" charset="-122"/>
                <a:cs typeface="微软雅黑" panose="020B0503020204020204" charset="-122"/>
              </a:rPr>
              <a:t>如下图所示，在探究“串联电路电压的关系”时，闭合开关S后，电压表</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V</a:t>
            </a:r>
            <a:r>
              <a:rPr lang="en-US" alt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的示数是2.5V, </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V</a:t>
            </a:r>
            <a:r>
              <a:rPr lang="en-US" alt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的示数是3.8V,则电压表</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V</a:t>
            </a:r>
            <a:r>
              <a:rPr lang="en-US" alt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的示数是(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1.3V     B.  2.5V        C. 3.8V        D. 6.3V</a:t>
            </a:r>
          </a:p>
        </p:txBody>
      </p:sp>
      <p:sp>
        <p:nvSpPr>
          <p:cNvPr id="2" name="文本框 1"/>
          <p:cNvSpPr txBox="1"/>
          <p:nvPr/>
        </p:nvSpPr>
        <p:spPr>
          <a:xfrm>
            <a:off x="730250" y="2901070"/>
            <a:ext cx="40640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15" name="图片 4"/>
          <p:cNvPicPr>
            <a:picLocks noChangeAspect="1"/>
          </p:cNvPicPr>
          <p:nvPr/>
        </p:nvPicPr>
        <p:blipFill>
          <a:blip r:embed="rId2"/>
          <a:stretch>
            <a:fillRect/>
          </a:stretch>
        </p:blipFill>
        <p:spPr>
          <a:xfrm>
            <a:off x="3217546" y="4074908"/>
            <a:ext cx="1933575" cy="2709250"/>
          </a:xfrm>
          <a:prstGeom prst="rect">
            <a:avLst/>
          </a:prstGeom>
          <a:noFill/>
          <a:ln>
            <a:noFill/>
          </a:ln>
        </p:spPr>
      </p:pic>
    </p:spTree>
    <p:extLst>
      <p:ext uri="{BB962C8B-B14F-4D97-AF65-F5344CB8AC3E}">
        <p14:creationId xmlns:p14="http://schemas.microsoft.com/office/powerpoint/2010/main" val="5989786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ppt_x"/>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7.</a:t>
            </a:r>
            <a:r>
              <a:rPr lang="zh-CN" sz="2000" b="1">
                <a:solidFill>
                  <a:schemeClr val="tx1"/>
                </a:solidFill>
                <a:latin typeface="微软雅黑" panose="020B0503020204020204" charset="-122"/>
                <a:ea typeface="微软雅黑" panose="020B0503020204020204" charset="-122"/>
                <a:cs typeface="微软雅黑" panose="020B0503020204020204" charset="-122"/>
              </a:rPr>
              <a:t>(2018·常德)</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如图所示是小刚同学测定小灯泡电功率的电路图，当闭合开关时，发现灯L不亮，电流表有明显示数，电压表示数为零，若故障只出现在灯L和变阻器R中的一处，则下列判断正确的是（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A．灯L断路	  B．灯L短路	C．变阻器R断路  	D．变阻器R短路</a:t>
            </a:r>
          </a:p>
        </p:txBody>
      </p:sp>
      <p:sp>
        <p:nvSpPr>
          <p:cNvPr id="7" name="文本框 6"/>
          <p:cNvSpPr txBox="1"/>
          <p:nvPr/>
        </p:nvSpPr>
        <p:spPr>
          <a:xfrm>
            <a:off x="6162040" y="2936718"/>
            <a:ext cx="3517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pic>
        <p:nvPicPr>
          <p:cNvPr id="17" name="图片 6"/>
          <p:cNvPicPr>
            <a:picLocks noChangeAspect="1"/>
          </p:cNvPicPr>
          <p:nvPr/>
        </p:nvPicPr>
        <p:blipFill>
          <a:blip r:embed="rId2"/>
          <a:stretch>
            <a:fillRect/>
          </a:stretch>
        </p:blipFill>
        <p:spPr>
          <a:xfrm>
            <a:off x="2980055" y="4253149"/>
            <a:ext cx="2369820" cy="2178773"/>
          </a:xfrm>
          <a:prstGeom prst="rect">
            <a:avLst/>
          </a:prstGeom>
          <a:noFill/>
          <a:ln>
            <a:noFill/>
          </a:ln>
        </p:spPr>
      </p:pic>
    </p:spTree>
    <p:extLst>
      <p:ext uri="{BB962C8B-B14F-4D97-AF65-F5344CB8AC3E}">
        <p14:creationId xmlns:p14="http://schemas.microsoft.com/office/powerpoint/2010/main" val="21979949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ppt_x"/>
                                          </p:val>
                                        </p:tav>
                                        <p:tav tm="100000">
                                          <p:val>
                                            <p:strVal val="#ppt_x"/>
                                          </p:val>
                                        </p:tav>
                                      </p:tavLst>
                                    </p:anim>
                                    <p:anim calcmode="lin" valueType="num">
                                      <p:cBhvr additive="base">
                                        <p:cTn id="18"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186880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754326"/>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8.</a:t>
            </a:r>
            <a:r>
              <a:rPr sz="1800" b="1">
                <a:solidFill>
                  <a:schemeClr val="tx1"/>
                </a:solidFill>
                <a:latin typeface="微软雅黑" panose="020B0503020204020204" charset="-122"/>
                <a:ea typeface="微软雅黑" panose="020B0503020204020204" charset="-122"/>
                <a:cs typeface="微软雅黑" panose="020B0503020204020204" charset="-122"/>
              </a:rPr>
              <a:t>(2018·徐州)</a:t>
            </a:r>
            <a:r>
              <a:rPr sz="1800">
                <a:solidFill>
                  <a:schemeClr val="tx1"/>
                </a:solidFill>
                <a:latin typeface="微软雅黑" panose="020B0503020204020204" charset="-122"/>
                <a:ea typeface="微软雅黑" panose="020B0503020204020204" charset="-122"/>
                <a:cs typeface="微软雅黑" panose="020B0503020204020204" charset="-122"/>
              </a:rPr>
              <a:t>如图所示电路，电源电压保持不变，闭合开关S，电流表和电压表的都有示数．如果某时刻电路出现故障，两表的示数都变大了，那么故障可能是（  ）。</a:t>
            </a:r>
          </a:p>
          <a:p>
            <a:pPr marL="0" indent="0" algn="l" eaLnBrk="1" fontAlgn="auto" latinLnBrk="0" hangingPunct="1">
              <a:lnSpc>
                <a:spcPct val="150000"/>
              </a:lnSpc>
            </a:pPr>
            <a:r>
              <a:rPr sz="1800">
                <a:solidFill>
                  <a:schemeClr val="tx1"/>
                </a:solidFill>
                <a:latin typeface="微软雅黑" panose="020B0503020204020204" charset="-122"/>
                <a:ea typeface="微软雅黑" panose="020B0503020204020204" charset="-122"/>
                <a:cs typeface="微软雅黑" panose="020B0503020204020204" charset="-122"/>
              </a:rPr>
              <a:t>A.电阻R</a:t>
            </a:r>
            <a:r>
              <a:rPr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sz="1800">
                <a:solidFill>
                  <a:schemeClr val="tx1"/>
                </a:solidFill>
                <a:latin typeface="微软雅黑" panose="020B0503020204020204" charset="-122"/>
                <a:ea typeface="微软雅黑" panose="020B0503020204020204" charset="-122"/>
                <a:cs typeface="微软雅黑" panose="020B0503020204020204" charset="-122"/>
              </a:rPr>
              <a:t>短路	B.电阻R</a:t>
            </a:r>
            <a:r>
              <a:rPr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sz="1800">
                <a:solidFill>
                  <a:schemeClr val="tx1"/>
                </a:solidFill>
                <a:latin typeface="微软雅黑" panose="020B0503020204020204" charset="-122"/>
                <a:ea typeface="微软雅黑" panose="020B0503020204020204" charset="-122"/>
                <a:cs typeface="微软雅黑" panose="020B0503020204020204" charset="-122"/>
              </a:rPr>
              <a:t>断路      C.电阻R</a:t>
            </a:r>
            <a:r>
              <a:rPr sz="18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sz="1800">
                <a:solidFill>
                  <a:schemeClr val="tx1"/>
                </a:solidFill>
                <a:latin typeface="微软雅黑" panose="020B0503020204020204" charset="-122"/>
                <a:ea typeface="微软雅黑" panose="020B0503020204020204" charset="-122"/>
                <a:cs typeface="微软雅黑" panose="020B0503020204020204" charset="-122"/>
              </a:rPr>
              <a:t>短路	D.电阻R</a:t>
            </a:r>
            <a:r>
              <a:rPr sz="18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sz="1800">
                <a:solidFill>
                  <a:schemeClr val="tx1"/>
                </a:solidFill>
                <a:latin typeface="微软雅黑" panose="020B0503020204020204" charset="-122"/>
                <a:ea typeface="微软雅黑" panose="020B0503020204020204" charset="-122"/>
                <a:cs typeface="微软雅黑" panose="020B0503020204020204" charset="-122"/>
              </a:rPr>
              <a:t>断路</a:t>
            </a:r>
          </a:p>
        </p:txBody>
      </p:sp>
      <p:sp>
        <p:nvSpPr>
          <p:cNvPr id="9" name="文本框 8"/>
          <p:cNvSpPr txBox="1"/>
          <p:nvPr/>
        </p:nvSpPr>
        <p:spPr>
          <a:xfrm>
            <a:off x="583566" y="2693123"/>
            <a:ext cx="37782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22" name="图片 22" descr="图片1"/>
          <p:cNvPicPr>
            <a:picLocks noChangeAspect="1"/>
          </p:cNvPicPr>
          <p:nvPr/>
        </p:nvPicPr>
        <p:blipFill>
          <a:blip r:embed="rId2"/>
          <a:stretch>
            <a:fillRect/>
          </a:stretch>
        </p:blipFill>
        <p:spPr>
          <a:xfrm>
            <a:off x="2928620" y="3933165"/>
            <a:ext cx="2227580" cy="2482630"/>
          </a:xfrm>
          <a:prstGeom prst="rect">
            <a:avLst/>
          </a:prstGeom>
        </p:spPr>
      </p:pic>
    </p:spTree>
    <p:extLst>
      <p:ext uri="{BB962C8B-B14F-4D97-AF65-F5344CB8AC3E}">
        <p14:creationId xmlns:p14="http://schemas.microsoft.com/office/powerpoint/2010/main" val="27275984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22"/>
                                        </p:tgtEl>
                                        <p:attrNameLst>
                                          <p:attrName>style.visibility</p:attrName>
                                        </p:attrNameLst>
                                      </p:cBhvr>
                                      <p:to>
                                        <p:strVal val="visible"/>
                                      </p:to>
                                    </p:set>
                                    <p:anim calcmode="lin" valueType="num">
                                      <p:cBhvr additive="base">
                                        <p:cTn id="17" dur="1000" fill="hold"/>
                                        <p:tgtEl>
                                          <p:spTgt spid="22"/>
                                        </p:tgtEl>
                                        <p:attrNameLst>
                                          <p:attrName>ppt_x</p:attrName>
                                        </p:attrNameLst>
                                      </p:cBhvr>
                                      <p:tavLst>
                                        <p:tav tm="0">
                                          <p:val>
                                            <p:strVal val="#ppt_x"/>
                                          </p:val>
                                        </p:tav>
                                        <p:tav tm="100000">
                                          <p:val>
                                            <p:strVal val="#ppt_x"/>
                                          </p:val>
                                        </p:tav>
                                      </p:tavLst>
                                    </p:anim>
                                    <p:anim calcmode="lin" valueType="num">
                                      <p:cBhvr additive="base">
                                        <p:cTn id="18"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checkerboard(across)">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9.</a:t>
            </a:r>
            <a:r>
              <a:rPr lang="zh-CN" sz="2000" b="1">
                <a:solidFill>
                  <a:schemeClr val="tx1"/>
                </a:solidFill>
                <a:latin typeface="微软雅黑" panose="020B0503020204020204" charset="-122"/>
                <a:ea typeface="微软雅黑" panose="020B0503020204020204" charset="-122"/>
                <a:cs typeface="微软雅黑" panose="020B0503020204020204" charset="-122"/>
              </a:rPr>
              <a:t>（2018•泰安）</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如图所示的电路中，小灯泡L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规格相同，闭合开关S后，发现L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不亮，L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发光。此电路的故障可能是（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A．灯 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短路；	B．灯 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短路；C．灯 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断路；	D．开关 S 接触不良</a:t>
            </a:r>
          </a:p>
        </p:txBody>
      </p:sp>
      <p:sp>
        <p:nvSpPr>
          <p:cNvPr id="4" name="文本框 3"/>
          <p:cNvSpPr txBox="1"/>
          <p:nvPr/>
        </p:nvSpPr>
        <p:spPr>
          <a:xfrm>
            <a:off x="6033135" y="2295902"/>
            <a:ext cx="4394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120" name="图片 108" descr=" "/>
          <p:cNvPicPr>
            <a:picLocks noChangeAspect="1"/>
          </p:cNvPicPr>
          <p:nvPr/>
        </p:nvPicPr>
        <p:blipFill>
          <a:blip r:embed="rId2"/>
          <a:stretch>
            <a:fillRect/>
          </a:stretch>
        </p:blipFill>
        <p:spPr>
          <a:xfrm>
            <a:off x="2804160" y="3599602"/>
            <a:ext cx="2924810" cy="3058091"/>
          </a:xfrm>
          <a:prstGeom prst="rect">
            <a:avLst/>
          </a:prstGeom>
          <a:noFill/>
          <a:ln>
            <a:noFill/>
          </a:ln>
        </p:spPr>
      </p:pic>
    </p:spTree>
    <p:extLst>
      <p:ext uri="{BB962C8B-B14F-4D97-AF65-F5344CB8AC3E}">
        <p14:creationId xmlns:p14="http://schemas.microsoft.com/office/powerpoint/2010/main" val="11047420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20"/>
                                        </p:tgtEl>
                                        <p:attrNameLst>
                                          <p:attrName>style.visibility</p:attrName>
                                        </p:attrNameLst>
                                      </p:cBhvr>
                                      <p:to>
                                        <p:strVal val="visible"/>
                                      </p:to>
                                    </p:set>
                                    <p:anim calcmode="lin" valueType="num">
                                      <p:cBhvr additive="base">
                                        <p:cTn id="17" dur="1000" fill="hold"/>
                                        <p:tgtEl>
                                          <p:spTgt spid="120"/>
                                        </p:tgtEl>
                                        <p:attrNameLst>
                                          <p:attrName>ppt_x</p:attrName>
                                        </p:attrNameLst>
                                      </p:cBhvr>
                                      <p:tavLst>
                                        <p:tav tm="0">
                                          <p:val>
                                            <p:strVal val="#ppt_x"/>
                                          </p:val>
                                        </p:tav>
                                        <p:tav tm="100000">
                                          <p:val>
                                            <p:strVal val="#ppt_x"/>
                                          </p:val>
                                        </p:tav>
                                      </p:tavLst>
                                    </p:anim>
                                    <p:anim calcmode="lin" valueType="num">
                                      <p:cBhvr additive="base">
                                        <p:cTn id="18" dur="1000" fill="hold"/>
                                        <p:tgtEl>
                                          <p:spTgt spid="12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checkerboard(across)">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10</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（2020·安顺）</a:t>
            </a:r>
            <a:r>
              <a:rPr lang="zh-CN" sz="2000">
                <a:solidFill>
                  <a:schemeClr val="tx1"/>
                </a:solidFill>
                <a:latin typeface="微软雅黑" panose="020B0503020204020204" charset="-122"/>
                <a:ea typeface="微软雅黑" panose="020B0503020204020204" charset="-122"/>
                <a:cs typeface="微软雅黑" panose="020B0503020204020204" charset="-122"/>
              </a:rPr>
              <a:t>我们已经学习了串联电路电压的规律，那么串联的各部分电路如何分配电源电压呢？小明利用以下实验器材进行实验：阻值不同的定值电阻若干、电压表、电压为3V的电源、开关及导线。请回答下列问题：</a:t>
            </a:r>
          </a:p>
        </p:txBody>
      </p:sp>
      <p:pic>
        <p:nvPicPr>
          <p:cNvPr id="18" name="图片24" descr=" "/>
          <p:cNvPicPr>
            <a:picLocks noChangeAspect="1"/>
          </p:cNvPicPr>
          <p:nvPr/>
        </p:nvPicPr>
        <p:blipFill>
          <a:blip r:embed="rId2"/>
          <a:stretch>
            <a:fillRect/>
          </a:stretch>
        </p:blipFill>
        <p:spPr>
          <a:xfrm>
            <a:off x="2633346" y="3829616"/>
            <a:ext cx="3964305" cy="2168588"/>
          </a:xfrm>
          <a:prstGeom prst="rect">
            <a:avLst/>
          </a:prstGeom>
        </p:spPr>
      </p:pic>
    </p:spTree>
    <p:extLst>
      <p:ext uri="{BB962C8B-B14F-4D97-AF65-F5344CB8AC3E}">
        <p14:creationId xmlns:p14="http://schemas.microsoft.com/office/powerpoint/2010/main" val="6754614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8"/>
                                        </p:tgtEl>
                                        <p:attrNameLst>
                                          <p:attrName>style.visibility</p:attrName>
                                        </p:attrNameLst>
                                      </p:cBhvr>
                                      <p:to>
                                        <p:strVal val="visible"/>
                                      </p:to>
                                    </p:set>
                                    <p:animEffect transition="in" filter="checkerboard(across)">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2746595"/>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（1）连接电路时，应将开关处于</a:t>
            </a:r>
            <a:r>
              <a:rPr sz="2000" u="sng">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状态（选填：“断开”或“闭合”）；</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（2）如图甲所示，小明将阻值为10Ω和5Ω的电阻分别接入电路中AB和CD两位置，闭合开关，电压表的示数如图乙所示，则AB间电压为</a:t>
            </a:r>
            <a:r>
              <a:rPr sz="2000" u="sng">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V</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sz="2000">
                <a:solidFill>
                  <a:schemeClr val="tx1"/>
                </a:solidFill>
                <a:latin typeface="微软雅黑" panose="020B0503020204020204" charset="-122"/>
                <a:ea typeface="微软雅黑" panose="020B0503020204020204" charset="-122"/>
                <a:cs typeface="微软雅黑" panose="020B0503020204020204" charset="-122"/>
              </a:rPr>
              <a:t>比较两电阻阻值和所分电压值可得初步结论：串联电路中，电阻值越大，其所分电压</a:t>
            </a:r>
            <a:r>
              <a:rPr sz="2000" u="sng">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9" name="文本框 8"/>
          <p:cNvSpPr txBox="1"/>
          <p:nvPr/>
        </p:nvSpPr>
        <p:spPr>
          <a:xfrm>
            <a:off x="4123055" y="2916348"/>
            <a:ext cx="71628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断开</a:t>
            </a:r>
          </a:p>
        </p:txBody>
      </p:sp>
      <p:graphicFrame>
        <p:nvGraphicFramePr>
          <p:cNvPr id="2" name="表格 1"/>
          <p:cNvGraphicFramePr>
            <a:graphicFrameLocks noGrp="1"/>
          </p:cNvGraphicFramePr>
          <p:nvPr/>
        </p:nvGraphicFramePr>
        <p:xfrm>
          <a:off x="1612900" y="1464964"/>
          <a:ext cx="5429250" cy="1181476"/>
        </p:xfrm>
        <a:graphic>
          <a:graphicData uri="http://schemas.openxmlformats.org/drawingml/2006/table">
            <a:tbl>
              <a:tblPr firstRow="1" bandRow="1">
                <a:tableStyleId>{5940675A-B579-460E-94D1-54222C63F5DA}</a:tableStyleId>
              </a:tblPr>
              <a:tblGrid>
                <a:gridCol w="1809750"/>
                <a:gridCol w="1809750"/>
                <a:gridCol w="1809750"/>
              </a:tblGrid>
              <a:tr h="295369">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实验次数</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微软雅黑" panose="020B0503020204020204" charset="-122"/>
                        </a:rPr>
                        <a:t>AB间电阻/Ω</a:t>
                      </a:r>
                      <a:endParaRPr lang="en-US" altLang="en-US" sz="1600" b="0">
                        <a:solidFill>
                          <a:srgbClr val="C00000"/>
                        </a:solidFill>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微软雅黑" panose="020B0503020204020204" charset="-122"/>
                        </a:rPr>
                        <a:t>CD间电阻/Ω</a:t>
                      </a:r>
                      <a:endParaRPr lang="en-US" altLang="en-US" sz="1600" b="0">
                        <a:solidFill>
                          <a:srgbClr val="C00000"/>
                        </a:solidFill>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369">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1</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10</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5</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369">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2</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20</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10</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369">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3</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30</a:t>
                      </a:r>
                      <a:endParaRPr lang="en-US" altLang="en-US" sz="16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600" b="0">
                          <a:solidFill>
                            <a:srgbClr val="C00000"/>
                          </a:solidFill>
                          <a:latin typeface="微软雅黑" panose="020B0503020204020204" charset="-122"/>
                          <a:ea typeface="微软雅黑" panose="020B0503020204020204" charset="-122"/>
                          <a:cs typeface="宋体" panose="02010600030101010101" pitchFamily="2" charset="-122"/>
                        </a:rPr>
                        <a:t>15</a:t>
                      </a:r>
                      <a:endParaRPr lang="en-US" altLang="en-US" sz="1600" b="0">
                        <a:solidFill>
                          <a:srgbClr val="C00000"/>
                        </a:solidFill>
                        <a:latin typeface="微软雅黑" panose="020B0503020204020204" charset="-122"/>
                        <a:ea typeface="微软雅黑" panose="020B0503020204020204" charset="-122"/>
                        <a:cs typeface="宋体"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608570" y="4748826"/>
            <a:ext cx="29464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a:t>
            </a:r>
          </a:p>
        </p:txBody>
      </p:sp>
      <p:sp>
        <p:nvSpPr>
          <p:cNvPr id="7" name="文本框 6"/>
          <p:cNvSpPr txBox="1"/>
          <p:nvPr/>
        </p:nvSpPr>
        <p:spPr>
          <a:xfrm>
            <a:off x="1786255" y="5960010"/>
            <a:ext cx="70485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越大</a:t>
            </a:r>
          </a:p>
        </p:txBody>
      </p:sp>
    </p:spTree>
    <p:extLst>
      <p:ext uri="{BB962C8B-B14F-4D97-AF65-F5344CB8AC3E}">
        <p14:creationId xmlns:p14="http://schemas.microsoft.com/office/powerpoint/2010/main" val="13031533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checkerboard(across)">
                                      <p:cBhvr>
                                        <p:cTn id="22" dur="1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3）为了进一步探究电压的分配规律，小明更换电阻完成了上表中2、3两次实验，观察到每次实验电压表示数几乎不变。分析实验数据发现AB间和CD间的电压之比与其对应电阻阻值之比相等，于是得出：“串联电路中各部分电路按其阻值之比分配电源电压”的结论。根据这一实验过程得出的结论是否可信？</a:t>
            </a:r>
            <a:r>
              <a:rPr sz="2000" u="sng">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（选填：“可信”或“不可信”），你的理由是：　   　  </a:t>
            </a:r>
            <a:r>
              <a:rPr sz="2000" u="sng">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9" name="文本框 8"/>
          <p:cNvSpPr txBox="1"/>
          <p:nvPr/>
        </p:nvSpPr>
        <p:spPr>
          <a:xfrm>
            <a:off x="2411730" y="4014646"/>
            <a:ext cx="88265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不可信</a:t>
            </a:r>
          </a:p>
        </p:txBody>
      </p:sp>
      <p:sp>
        <p:nvSpPr>
          <p:cNvPr id="2" name="文本框 1"/>
          <p:cNvSpPr txBox="1"/>
          <p:nvPr/>
        </p:nvSpPr>
        <p:spPr>
          <a:xfrm>
            <a:off x="338456" y="4545971"/>
            <a:ext cx="5847715"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要得到普遍性规律，实验中每次实验的电阻比值应不同</a:t>
            </a:r>
          </a:p>
        </p:txBody>
      </p:sp>
    </p:spTree>
    <p:extLst>
      <p:ext uri="{BB962C8B-B14F-4D97-AF65-F5344CB8AC3E}">
        <p14:creationId xmlns:p14="http://schemas.microsoft.com/office/powerpoint/2010/main" val="19237391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11</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（2018·贵阳）</a:t>
            </a:r>
            <a:r>
              <a:rPr lang="zh-CN" sz="2000">
                <a:solidFill>
                  <a:schemeClr val="tx1"/>
                </a:solidFill>
                <a:latin typeface="微软雅黑" panose="020B0503020204020204" charset="-122"/>
                <a:ea typeface="微软雅黑" panose="020B0503020204020204" charset="-122"/>
                <a:cs typeface="微软雅黑" panose="020B0503020204020204" charset="-122"/>
              </a:rPr>
              <a:t>实验小组完成了“探究串联电路电压规律”的实验后，得到“电源两端电压总大于各用电器两端电压之和”的结论，这与之前“电源两端电压等于各用电器两端电压之和”的猜想不符。老师引导同学们用如图甲所示的电路继续进行了深入探究：</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（1）测量电源及灯泡两端电压。电压表接在CD两点，是为了测量灯泡</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　的电压，闭合开关，电压表的示数（如图乙所示）是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V。</a:t>
            </a:r>
          </a:p>
        </p:txBody>
      </p:sp>
      <p:sp>
        <p:nvSpPr>
          <p:cNvPr id="9" name="文本框 8"/>
          <p:cNvSpPr txBox="1"/>
          <p:nvPr/>
        </p:nvSpPr>
        <p:spPr>
          <a:xfrm>
            <a:off x="8368665" y="4073211"/>
            <a:ext cx="4711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L</a:t>
            </a:r>
            <a:r>
              <a:rPr kumimoji="0" lang="en-US" altLang="zh-CN" sz="2000" b="0" i="0" baseline="-25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a:t>
            </a:r>
          </a:p>
        </p:txBody>
      </p:sp>
      <p:sp>
        <p:nvSpPr>
          <p:cNvPr id="2" name="文本框 1"/>
          <p:cNvSpPr txBox="1"/>
          <p:nvPr/>
        </p:nvSpPr>
        <p:spPr>
          <a:xfrm>
            <a:off x="6331585" y="4604536"/>
            <a:ext cx="4711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1.7</a:t>
            </a:r>
            <a:endParaRPr kumimoji="0" lang="en-US" altLang="zh-CN" sz="2000" b="0" i="0" baseline="-25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18160923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（2）测量电路中导线的电压。测出导线BC间的电压大约为0.05V，由此得知导线分压可能是造成结论与猜想不符的原因。为了能更明显地观察到导线分压现象，应选择较</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（选填：“粗”或“细”）的导线，原因是　                                   </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（3）完成以上步骤后，他们准备测量开关两端的电压，你认为这一步骤是否有必要，理由是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pic>
        <p:nvPicPr>
          <p:cNvPr id="16" name="图片 5"/>
          <p:cNvPicPr>
            <a:picLocks noChangeAspect="1"/>
          </p:cNvPicPr>
          <p:nvPr/>
        </p:nvPicPr>
        <p:blipFill>
          <a:blip r:embed="rId2"/>
          <a:srcRect r="417" b="996"/>
          <a:stretch>
            <a:fillRect/>
          </a:stretch>
        </p:blipFill>
        <p:spPr>
          <a:xfrm>
            <a:off x="6034405" y="5309008"/>
            <a:ext cx="2430780" cy="1344440"/>
          </a:xfrm>
          <a:prstGeom prst="rect">
            <a:avLst/>
          </a:prstGeom>
          <a:noFill/>
          <a:ln>
            <a:noFill/>
          </a:ln>
        </p:spPr>
      </p:pic>
      <p:sp>
        <p:nvSpPr>
          <p:cNvPr id="9" name="文本框 8"/>
          <p:cNvSpPr txBox="1"/>
          <p:nvPr/>
        </p:nvSpPr>
        <p:spPr>
          <a:xfrm>
            <a:off x="2934970" y="2825530"/>
            <a:ext cx="4711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细</a:t>
            </a:r>
          </a:p>
        </p:txBody>
      </p:sp>
      <p:sp>
        <p:nvSpPr>
          <p:cNvPr id="2" name="文本框 1"/>
          <p:cNvSpPr txBox="1"/>
          <p:nvPr/>
        </p:nvSpPr>
        <p:spPr>
          <a:xfrm>
            <a:off x="473075" y="3242272"/>
            <a:ext cx="478155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在长度和材料相同时，横截面积越小电阻越大</a:t>
            </a:r>
          </a:p>
        </p:txBody>
      </p:sp>
      <p:sp>
        <p:nvSpPr>
          <p:cNvPr id="4" name="文本框 3"/>
          <p:cNvSpPr txBox="1"/>
          <p:nvPr/>
        </p:nvSpPr>
        <p:spPr>
          <a:xfrm>
            <a:off x="2492375" y="4474675"/>
            <a:ext cx="478155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开关容易接触不良，造成电阻变大，分压增多</a:t>
            </a:r>
          </a:p>
        </p:txBody>
      </p:sp>
    </p:spTree>
    <p:extLst>
      <p:ext uri="{BB962C8B-B14F-4D97-AF65-F5344CB8AC3E}">
        <p14:creationId xmlns:p14="http://schemas.microsoft.com/office/powerpoint/2010/main" val="262723316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ppt_x"/>
                                          </p:val>
                                        </p:tav>
                                        <p:tav tm="100000">
                                          <p:val>
                                            <p:strVal val="#ppt_x"/>
                                          </p:val>
                                        </p:tav>
                                      </p:tavLst>
                                    </p:anim>
                                    <p:anim calcmode="lin" valueType="num">
                                      <p:cBhvr additive="base">
                                        <p:cTn id="18"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checkerboard(across)">
                                      <p:cBhvr>
                                        <p:cTn id="23" dur="1000"/>
                                        <p:tgtEl>
                                          <p:spTgt spid="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checkerboard(across)">
                                      <p:cBhvr>
                                        <p:cTn id="28" dur="1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4"/>
                                        </p:tgtEl>
                                        <p:attrNameLst>
                                          <p:attrName>style.visibility</p:attrName>
                                        </p:attrNameLst>
                                      </p:cBhvr>
                                      <p:to>
                                        <p:strVal val="visible"/>
                                      </p:to>
                                    </p:set>
                                    <p:animEffect transition="in" filter="checkerboard(across)">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2033635"/>
            <a:ext cx="8675370" cy="258532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1.串并联电路电压规律作为本章重点内容，要求学生掌握和理解串并联电路中电压特点及规律并利用此规律解决实际问题。如：根据电压特点判断电路故障、利用规律分析计算、根据要求进行电路连接等。</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纵观各地中考考纲和近三年考卷来看，对本节知识点的考查经常和其他相关知识点结合，如：根据电压规律对电路故障进行判，考查学生对串并联电路电压规律的理解与应用，并与其他知识点结合组成一个试题等。</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229754835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12.</a:t>
            </a:r>
            <a:r>
              <a:rPr lang="zh-CN" sz="2000" b="1">
                <a:solidFill>
                  <a:schemeClr val="tx1"/>
                </a:solidFill>
                <a:latin typeface="微软雅黑" panose="020B0503020204020204" charset="-122"/>
                <a:ea typeface="微软雅黑" panose="020B0503020204020204" charset="-122"/>
                <a:cs typeface="微软雅黑" panose="020B0503020204020204" charset="-122"/>
              </a:rPr>
              <a:t>（2020·四川成都A）</a:t>
            </a:r>
            <a:r>
              <a:rPr lang="zh-CN" sz="2000">
                <a:solidFill>
                  <a:schemeClr val="tx1"/>
                </a:solidFill>
                <a:latin typeface="微软雅黑" panose="020B0503020204020204" charset="-122"/>
                <a:ea typeface="微软雅黑" panose="020B0503020204020204" charset="-122"/>
                <a:cs typeface="微软雅黑" panose="020B0503020204020204" charset="-122"/>
              </a:rPr>
              <a:t>在“连接并联电路”的实验中，小红同学用两个不同的小灯泡组成了如图所示的电路。</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(1)连接电路时，开关S应该处于__________状态；</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(2)她将所有开关闭合，发现S1支路的灯不亮，S2支路的灯发光。于是她断开所有开关，交换两灯位置后，再闭合所有开关，发现仍然是S1支路的灯不亮，S2支路的灯发光。故障的原因可能是_________；</a:t>
            </a:r>
          </a:p>
        </p:txBody>
      </p:sp>
      <p:sp>
        <p:nvSpPr>
          <p:cNvPr id="9" name="文本框 8"/>
          <p:cNvSpPr txBox="1"/>
          <p:nvPr/>
        </p:nvSpPr>
        <p:spPr>
          <a:xfrm>
            <a:off x="4203066" y="2797521"/>
            <a:ext cx="73723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断开</a:t>
            </a:r>
          </a:p>
        </p:txBody>
      </p:sp>
      <p:pic>
        <p:nvPicPr>
          <p:cNvPr id="126" name="图片 11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217545" y="5309009"/>
            <a:ext cx="1389380" cy="1414038"/>
          </a:xfrm>
          <a:prstGeom prst="rect">
            <a:avLst/>
          </a:prstGeom>
          <a:noFill/>
          <a:ln>
            <a:noFill/>
          </a:ln>
        </p:spPr>
      </p:pic>
      <p:sp>
        <p:nvSpPr>
          <p:cNvPr id="7" name="文本框 6"/>
          <p:cNvSpPr txBox="1"/>
          <p:nvPr/>
        </p:nvSpPr>
        <p:spPr>
          <a:xfrm>
            <a:off x="5728970" y="4616419"/>
            <a:ext cx="3378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321503033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26"/>
                                        </p:tgtEl>
                                        <p:attrNameLst>
                                          <p:attrName>style.visibility</p:attrName>
                                        </p:attrNameLst>
                                      </p:cBhvr>
                                      <p:to>
                                        <p:strVal val="visible"/>
                                      </p:to>
                                    </p:set>
                                    <p:animEffect transition="in" filter="checkerboard(across)">
                                      <p:cBhvr>
                                        <p:cTn id="22" dur="1000"/>
                                        <p:tgtEl>
                                          <p:spTgt spid="1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9"/>
                                        </p:tgtEl>
                                        <p:attrNameLst>
                                          <p:attrName>style.visibility</p:attrName>
                                        </p:attrNameLst>
                                      </p:cBhvr>
                                      <p:to>
                                        <p:strVal val="visible"/>
                                      </p:to>
                                    </p:set>
                                    <p:animEffect transition="in" filter="checkerboard(across)">
                                      <p:cBhvr>
                                        <p:cTn id="27" dur="1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334255"/>
            <a:ext cx="8501380" cy="4247317"/>
          </a:xfrm>
          <a:prstGeom prst="rect">
            <a:avLst/>
          </a:prstGeom>
          <a:noFill/>
          <a:ln w="9525">
            <a:noFill/>
          </a:ln>
        </p:spPr>
        <p:txBody>
          <a:bodyPr wrap="square">
            <a:spAutoFit/>
          </a:bodyPr>
          <a:lstStyle/>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A.某个灯泡的灯丝断路</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B.干路上某根导线断路</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C.S1支路某根导线断路</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D.S2支路某根导线断路</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(3)她排除故障后，继续进行实验。为了探究开关S1的作用，在观察灯泡发光情况时，她应该_________。</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A.同时观察两个支路上的灯泡</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B.只观察S1所在支路上的灯泡</a:t>
            </a:r>
          </a:p>
          <a:p>
            <a:pPr marL="0" indent="0" algn="l" eaLnBrk="1" fontAlgn="auto" latinLnBrk="0" hangingPunct="1">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C.只观察S2所在支路上的灯泡</a:t>
            </a:r>
          </a:p>
        </p:txBody>
      </p:sp>
      <p:sp>
        <p:nvSpPr>
          <p:cNvPr id="9" name="文本框 8"/>
          <p:cNvSpPr txBox="1"/>
          <p:nvPr/>
        </p:nvSpPr>
        <p:spPr>
          <a:xfrm>
            <a:off x="2746375" y="4489953"/>
            <a:ext cx="4711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spTree>
    <p:extLst>
      <p:ext uri="{BB962C8B-B14F-4D97-AF65-F5344CB8AC3E}">
        <p14:creationId xmlns:p14="http://schemas.microsoft.com/office/powerpoint/2010/main" val="248373985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37" dur="10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42" dur="10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9"/>
                                        </p:tgtEl>
                                        <p:attrNameLst>
                                          <p:attrName>style.visibility</p:attrName>
                                        </p:attrNameLst>
                                      </p:cBhvr>
                                      <p:to>
                                        <p:strVal val="visible"/>
                                      </p:to>
                                    </p:set>
                                    <p:animEffect transition="in" filter="checkerboard(across)">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737417"/>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4" name="表格 3"/>
          <p:cNvGraphicFramePr>
            <a:graphicFrameLocks noGrp="1"/>
          </p:cNvGraphicFramePr>
          <p:nvPr/>
        </p:nvGraphicFramePr>
        <p:xfrm>
          <a:off x="327026" y="2766965"/>
          <a:ext cx="8471535" cy="3163031"/>
        </p:xfrm>
        <a:graphic>
          <a:graphicData uri="http://schemas.openxmlformats.org/drawingml/2006/table">
            <a:tbl>
              <a:tblPr firstRow="1" bandRow="1">
                <a:tableStyleId>{5940675A-B579-460E-94D1-54222C63F5DA}</a:tableStyleId>
              </a:tblPr>
              <a:tblGrid>
                <a:gridCol w="1359535"/>
                <a:gridCol w="2621280"/>
                <a:gridCol w="4490720"/>
              </a:tblGrid>
              <a:tr h="1030398">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99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电路故障分析判断</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选择题居多，利用串并联规律对电路进行分析判断</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0398">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电压</a:t>
                      </a:r>
                      <a:r>
                        <a:rPr lang="zh-CN" altLang="en-US" sz="2400" b="0">
                          <a:solidFill>
                            <a:srgbClr val="C00000"/>
                          </a:solidFill>
                          <a:latin typeface="微软雅黑" panose="020B0503020204020204" charset="-122"/>
                          <a:ea typeface="微软雅黑" panose="020B0503020204020204" charset="-122"/>
                          <a:cs typeface="宋体" panose="02010600030101010101" pitchFamily="2" charset="-122"/>
                        </a:rPr>
                        <a:t>概念及其应用</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选择题居多，考查串并联电路电压规律</a:t>
                      </a:r>
                      <a:endParaRPr lang="en-US" altLang="en-US" sz="2400" b="0">
                        <a:solidFill>
                          <a:srgbClr val="C00000"/>
                        </a:solidFill>
                        <a:latin typeface="微软雅黑" panose="020B0503020204020204" charset="-122"/>
                        <a:ea typeface="微软雅黑" panose="020B0503020204020204"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7532533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343749"/>
            <a:ext cx="2446020"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83845" y="1324919"/>
            <a:ext cx="8846820" cy="424731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1.串联电路电压特点：</a:t>
            </a:r>
            <a:r>
              <a:rPr lang="zh-CN" sz="1800">
                <a:latin typeface="微软雅黑" panose="020B0503020204020204" charset="-122"/>
                <a:ea typeface="微软雅黑" panose="020B0503020204020204" charset="-122"/>
                <a:cs typeface="微软雅黑" panose="020B0503020204020204" charset="-122"/>
              </a:rPr>
              <a:t>串联电路中，电源两端电压等于各用电器两端电压</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，即U＝U</a:t>
            </a:r>
            <a:r>
              <a:rPr lang="zh-CN" sz="1800" baseline="-25000">
                <a:latin typeface="微软雅黑" panose="020B0503020204020204" charset="-122"/>
                <a:ea typeface="微软雅黑" panose="020B0503020204020204" charset="-122"/>
                <a:cs typeface="微软雅黑" panose="020B0503020204020204" charset="-122"/>
              </a:rPr>
              <a:t>1</a:t>
            </a:r>
            <a:r>
              <a:rPr lang="zh-CN" sz="1800">
                <a:latin typeface="微软雅黑" panose="020B0503020204020204" charset="-122"/>
                <a:ea typeface="微软雅黑" panose="020B0503020204020204" charset="-122"/>
                <a:cs typeface="微软雅黑" panose="020B0503020204020204" charset="-122"/>
              </a:rPr>
              <a:t>＋U</a:t>
            </a:r>
            <a:r>
              <a:rPr lang="zh-CN" sz="1800" baseline="-25000">
                <a:latin typeface="微软雅黑" panose="020B0503020204020204" charset="-122"/>
                <a:ea typeface="微软雅黑" panose="020B0503020204020204" charset="-122"/>
                <a:cs typeface="微软雅黑" panose="020B0503020204020204" charset="-122"/>
              </a:rPr>
              <a:t>2</a:t>
            </a:r>
            <a:r>
              <a:rPr lang="zh-CN" sz="1800">
                <a:latin typeface="微软雅黑" panose="020B0503020204020204" charset="-122"/>
                <a:ea typeface="微软雅黑" panose="020B0503020204020204" charset="-122"/>
                <a:cs typeface="微软雅黑" panose="020B0503020204020204" charset="-122"/>
              </a:rPr>
              <a:t>＋…＋U</a:t>
            </a:r>
            <a:r>
              <a:rPr lang="zh-CN" sz="1800" baseline="-25000">
                <a:latin typeface="微软雅黑" panose="020B0503020204020204" charset="-122"/>
                <a:ea typeface="微软雅黑" panose="020B0503020204020204" charset="-122"/>
                <a:cs typeface="微软雅黑" panose="020B0503020204020204" charset="-122"/>
              </a:rPr>
              <a:t>n</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2.并联电路电压特点：</a:t>
            </a:r>
            <a:r>
              <a:rPr lang="zh-CN" sz="1800">
                <a:latin typeface="微软雅黑" panose="020B0503020204020204" charset="-122"/>
                <a:ea typeface="微软雅黑" panose="020B0503020204020204" charset="-122"/>
                <a:cs typeface="微软雅黑" panose="020B0503020204020204" charset="-122"/>
              </a:rPr>
              <a:t>在并联电路中，电源两端电压</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各支路用电器两端电压，即U＝U</a:t>
            </a:r>
            <a:r>
              <a:rPr lang="zh-CN" sz="1800" baseline="-25000">
                <a:latin typeface="微软雅黑" panose="020B0503020204020204" charset="-122"/>
                <a:ea typeface="微软雅黑" panose="020B0503020204020204" charset="-122"/>
                <a:cs typeface="微软雅黑" panose="020B0503020204020204" charset="-122"/>
              </a:rPr>
              <a:t>1</a:t>
            </a:r>
            <a:r>
              <a:rPr lang="zh-CN" sz="1800">
                <a:latin typeface="微软雅黑" panose="020B0503020204020204" charset="-122"/>
                <a:ea typeface="微软雅黑" panose="020B0503020204020204" charset="-122"/>
                <a:cs typeface="微软雅黑" panose="020B0503020204020204" charset="-122"/>
              </a:rPr>
              <a:t>＝U</a:t>
            </a:r>
            <a:r>
              <a:rPr lang="zh-CN" sz="1800" baseline="-25000">
                <a:latin typeface="微软雅黑" panose="020B0503020204020204" charset="-122"/>
                <a:ea typeface="微软雅黑" panose="020B0503020204020204" charset="-122"/>
                <a:cs typeface="微软雅黑" panose="020B0503020204020204" charset="-122"/>
              </a:rPr>
              <a:t>2</a:t>
            </a:r>
            <a:r>
              <a:rPr lang="zh-CN" sz="1800">
                <a:latin typeface="微软雅黑" panose="020B0503020204020204" charset="-122"/>
                <a:ea typeface="微软雅黑" panose="020B0503020204020204" charset="-122"/>
                <a:cs typeface="微软雅黑" panose="020B0503020204020204" charset="-122"/>
              </a:rPr>
              <a:t>＝…＝U</a:t>
            </a:r>
            <a:r>
              <a:rPr lang="zh-CN" sz="1800" baseline="-25000">
                <a:latin typeface="微软雅黑" panose="020B0503020204020204" charset="-122"/>
                <a:ea typeface="微软雅黑" panose="020B0503020204020204" charset="-122"/>
                <a:cs typeface="微软雅黑" panose="020B0503020204020204" charset="-122"/>
              </a:rPr>
              <a:t>n</a:t>
            </a:r>
            <a:r>
              <a:rPr lang="zh-CN" sz="18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3.对串并联电路中电压特点的解释：</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串联电路：①串联电路两端的电压等于各部分电路两端的电压之和；②串联电路里各用电器两端的电压不一定相等，但电路两端的总电压等于各用电器两端的电压之和，因为每一用电器两端电压都是电源电压的一部分。</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（2）并联电路：并联电路中，各支路两端的电压都相等，因为对于并联电路；各支路的两端分别接入电路中相同的两点之间，所以电压必然相等。</a:t>
            </a:r>
          </a:p>
        </p:txBody>
      </p:sp>
      <p:sp>
        <p:nvSpPr>
          <p:cNvPr id="11" name="文本框 10"/>
          <p:cNvSpPr txBox="1"/>
          <p:nvPr/>
        </p:nvSpPr>
        <p:spPr>
          <a:xfrm>
            <a:off x="7666990" y="1334255"/>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之和</a:t>
            </a:r>
          </a:p>
        </p:txBody>
      </p:sp>
      <p:sp>
        <p:nvSpPr>
          <p:cNvPr id="7" name="文本框 6"/>
          <p:cNvSpPr txBox="1"/>
          <p:nvPr/>
        </p:nvSpPr>
        <p:spPr>
          <a:xfrm>
            <a:off x="5616575" y="2484328"/>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等于</a:t>
            </a:r>
          </a:p>
        </p:txBody>
      </p:sp>
    </p:spTree>
    <p:extLst>
      <p:ext uri="{BB962C8B-B14F-4D97-AF65-F5344CB8AC3E}">
        <p14:creationId xmlns:p14="http://schemas.microsoft.com/office/powerpoint/2010/main" val="54439616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7" dur="1000"/>
                                        <p:tgtEl>
                                          <p:spTgt spid="3">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2" dur="1000"/>
                                        <p:tgtEl>
                                          <p:spTgt spid="3">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146678"/>
            <a:ext cx="446722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★考点一：串并联电路电压规律</a:t>
            </a: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（2020·广州）</a:t>
            </a:r>
            <a:r>
              <a:rPr lang="zh-CN" sz="2000">
                <a:solidFill>
                  <a:srgbClr val="000000"/>
                </a:solidFill>
                <a:ea typeface="宋体" panose="02010600030101010101" pitchFamily="2" charset="-122"/>
              </a:rPr>
              <a:t>小明设计的电路图如图甲，小灯泡L1、L2的额定电压分别为2.5V、1.5V。</a:t>
            </a:r>
          </a:p>
          <a:p>
            <a:pPr marL="0" indent="0" algn="l" eaLnBrk="1" fontAlgn="auto" latinLnBrk="0" hangingPunct="1">
              <a:lnSpc>
                <a:spcPct val="150000"/>
              </a:lnSpc>
            </a:pPr>
            <a:r>
              <a:rPr lang="zh-CN" sz="2000">
                <a:solidFill>
                  <a:srgbClr val="000000"/>
                </a:solidFill>
                <a:ea typeface="宋体" panose="02010600030101010101" pitchFamily="2" charset="-122"/>
              </a:rPr>
              <a:t>(1)根据电路图，用笔画线表示导线，把图乙中的实物连接起来______；</a:t>
            </a:r>
          </a:p>
        </p:txBody>
      </p:sp>
      <p:pic>
        <p:nvPicPr>
          <p:cNvPr id="96" name="图片 78"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784860" y="4191189"/>
            <a:ext cx="1273810" cy="2349374"/>
          </a:xfrm>
          <a:prstGeom prst="rect">
            <a:avLst/>
          </a:prstGeom>
          <a:noFill/>
          <a:ln>
            <a:noFill/>
          </a:ln>
        </p:spPr>
      </p:pic>
      <p:pic>
        <p:nvPicPr>
          <p:cNvPr id="97" name="图片 79"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3186431" y="4192887"/>
            <a:ext cx="1900555" cy="2348525"/>
          </a:xfrm>
          <a:prstGeom prst="rect">
            <a:avLst/>
          </a:prstGeom>
          <a:noFill/>
          <a:ln>
            <a:noFill/>
          </a:ln>
        </p:spPr>
      </p:pic>
      <p:pic>
        <p:nvPicPr>
          <p:cNvPr id="98" name="图片 80" descr="学科网(www.zxxk.com)--教育资源门户，提供试卷、教案、课件、论文、素材以及各类教学资源下载，还有大量而丰富的教学相关资讯！"/>
          <p:cNvPicPr>
            <a:picLocks noChangeAspect="1"/>
          </p:cNvPicPr>
          <p:nvPr/>
        </p:nvPicPr>
        <p:blipFill>
          <a:blip r:embed="rId4"/>
          <a:stretch>
            <a:fillRect/>
          </a:stretch>
        </p:blipFill>
        <p:spPr>
          <a:xfrm>
            <a:off x="6214745" y="4192886"/>
            <a:ext cx="1245870" cy="2347677"/>
          </a:xfrm>
          <a:prstGeom prst="rect">
            <a:avLst/>
          </a:prstGeom>
          <a:noFill/>
          <a:ln>
            <a:noFill/>
          </a:ln>
        </p:spPr>
      </p:pic>
    </p:spTree>
    <p:extLst>
      <p:ext uri="{BB962C8B-B14F-4D97-AF65-F5344CB8AC3E}">
        <p14:creationId xmlns:p14="http://schemas.microsoft.com/office/powerpoint/2010/main" val="14278582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96"/>
                                        </p:tgtEl>
                                        <p:attrNameLst>
                                          <p:attrName>style.visibility</p:attrName>
                                        </p:attrNameLst>
                                      </p:cBhvr>
                                      <p:to>
                                        <p:strVal val="visible"/>
                                      </p:to>
                                    </p:set>
                                    <p:anim calcmode="lin" valueType="num">
                                      <p:cBhvr additive="base">
                                        <p:cTn id="22" dur="1000" fill="hold"/>
                                        <p:tgtEl>
                                          <p:spTgt spid="96"/>
                                        </p:tgtEl>
                                        <p:attrNameLst>
                                          <p:attrName>ppt_x</p:attrName>
                                        </p:attrNameLst>
                                      </p:cBhvr>
                                      <p:tavLst>
                                        <p:tav tm="0">
                                          <p:val>
                                            <p:strVal val="#ppt_x"/>
                                          </p:val>
                                        </p:tav>
                                        <p:tav tm="100000">
                                          <p:val>
                                            <p:strVal val="#ppt_x"/>
                                          </p:val>
                                        </p:tav>
                                      </p:tavLst>
                                    </p:anim>
                                    <p:anim calcmode="lin" valueType="num">
                                      <p:cBhvr additive="base">
                                        <p:cTn id="23" dur="1000" fill="hold"/>
                                        <p:tgtEl>
                                          <p:spTgt spid="9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000" fill="hold">
                                          <p:stCondLst>
                                            <p:cond delay="0"/>
                                          </p:stCondLst>
                                        </p:cTn>
                                        <p:tgtEl>
                                          <p:spTgt spid="97"/>
                                        </p:tgtEl>
                                        <p:attrNameLst>
                                          <p:attrName>style.visibility</p:attrName>
                                        </p:attrNameLst>
                                      </p:cBhvr>
                                      <p:to>
                                        <p:strVal val="visible"/>
                                      </p:to>
                                    </p:set>
                                    <p:anim calcmode="lin" valueType="num">
                                      <p:cBhvr additive="base">
                                        <p:cTn id="26" dur="1000" fill="hold"/>
                                        <p:tgtEl>
                                          <p:spTgt spid="97"/>
                                        </p:tgtEl>
                                        <p:attrNameLst>
                                          <p:attrName>ppt_x</p:attrName>
                                        </p:attrNameLst>
                                      </p:cBhvr>
                                      <p:tavLst>
                                        <p:tav tm="0">
                                          <p:val>
                                            <p:strVal val="#ppt_x"/>
                                          </p:val>
                                        </p:tav>
                                        <p:tav tm="100000">
                                          <p:val>
                                            <p:strVal val="#ppt_x"/>
                                          </p:val>
                                        </p:tav>
                                      </p:tavLst>
                                    </p:anim>
                                    <p:anim calcmode="lin" valueType="num">
                                      <p:cBhvr additive="base">
                                        <p:cTn id="27" dur="1000" fill="hold"/>
                                        <p:tgtEl>
                                          <p:spTgt spid="97"/>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000" fill="hold">
                                          <p:stCondLst>
                                            <p:cond delay="0"/>
                                          </p:stCondLst>
                                        </p:cTn>
                                        <p:tgtEl>
                                          <p:spTgt spid="98"/>
                                        </p:tgtEl>
                                        <p:attrNameLst>
                                          <p:attrName>style.visibility</p:attrName>
                                        </p:attrNameLst>
                                      </p:cBhvr>
                                      <p:to>
                                        <p:strVal val="visible"/>
                                      </p:to>
                                    </p:set>
                                    <p:anim calcmode="lin" valueType="num">
                                      <p:cBhvr additive="base">
                                        <p:cTn id="30" dur="1000" fill="hold"/>
                                        <p:tgtEl>
                                          <p:spTgt spid="98"/>
                                        </p:tgtEl>
                                        <p:attrNameLst>
                                          <p:attrName>ppt_x</p:attrName>
                                        </p:attrNameLst>
                                      </p:cBhvr>
                                      <p:tavLst>
                                        <p:tav tm="0">
                                          <p:val>
                                            <p:strVal val="#ppt_x"/>
                                          </p:val>
                                        </p:tav>
                                        <p:tav tm="100000">
                                          <p:val>
                                            <p:strVal val="#ppt_x"/>
                                          </p:val>
                                        </p:tav>
                                      </p:tavLst>
                                    </p:anim>
                                    <p:anim calcmode="lin" valueType="num">
                                      <p:cBhvr additive="base">
                                        <p:cTn id="31" dur="10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62201" y="1111879"/>
            <a:ext cx="446722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★考点一：串并联电路电压规律</a:t>
            </a:r>
          </a:p>
        </p:txBody>
      </p:sp>
      <p:sp>
        <p:nvSpPr>
          <p:cNvPr id="4" name="文本框 3"/>
          <p:cNvSpPr txBox="1"/>
          <p:nvPr/>
        </p:nvSpPr>
        <p:spPr>
          <a:xfrm>
            <a:off x="283846" y="1897833"/>
            <a:ext cx="8623935"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(2)电路正确连接后，闭合开关，两灯发光，如图丙电压表V</a:t>
            </a:r>
            <a:r>
              <a:rPr lang="zh-CN" sz="2000" baseline="-25000">
                <a:ea typeface="宋体" panose="02010600030101010101" pitchFamily="2" charset="-122"/>
              </a:rPr>
              <a:t>1</a:t>
            </a:r>
            <a:r>
              <a:rPr lang="zh-CN" sz="2000">
                <a:ea typeface="宋体" panose="02010600030101010101" pitchFamily="2" charset="-122"/>
              </a:rPr>
              <a:t>的示数为______，V</a:t>
            </a:r>
            <a:r>
              <a:rPr lang="zh-CN" sz="2000" baseline="-25000">
                <a:ea typeface="宋体" panose="02010600030101010101" pitchFamily="2" charset="-122"/>
              </a:rPr>
              <a:t>2</a:t>
            </a:r>
            <a:r>
              <a:rPr lang="zh-CN" sz="2000">
                <a:ea typeface="宋体" panose="02010600030101010101" pitchFamily="2" charset="-122"/>
              </a:rPr>
              <a:t>的示数为2.8V，L</a:t>
            </a:r>
            <a:r>
              <a:rPr lang="zh-CN" sz="2000" baseline="-25000">
                <a:ea typeface="宋体" panose="02010600030101010101" pitchFamily="2" charset="-122"/>
              </a:rPr>
              <a:t>2</a:t>
            </a:r>
            <a:r>
              <a:rPr lang="zh-CN" sz="2000">
                <a:ea typeface="宋体" panose="02010600030101010101" pitchFamily="2" charset="-122"/>
              </a:rPr>
              <a:t>是否正常发光______?</a:t>
            </a:r>
          </a:p>
          <a:p>
            <a:pPr marL="0" indent="0" algn="l" eaLnBrk="1" fontAlgn="auto" latinLnBrk="0" hangingPunct="1">
              <a:lnSpc>
                <a:spcPct val="150000"/>
              </a:lnSpc>
            </a:pPr>
            <a:r>
              <a:rPr lang="zh-CN" sz="2000">
                <a:ea typeface="宋体" panose="02010600030101010101" pitchFamily="2" charset="-122"/>
              </a:rPr>
              <a:t>(3)小明将L</a:t>
            </a:r>
            <a:r>
              <a:rPr lang="zh-CN" sz="2000" baseline="-25000">
                <a:ea typeface="宋体" panose="02010600030101010101" pitchFamily="2" charset="-122"/>
              </a:rPr>
              <a:t>1</a:t>
            </a:r>
            <a:r>
              <a:rPr lang="zh-CN" sz="2000">
                <a:ea typeface="宋体" panose="02010600030101010101" pitchFamily="2" charset="-122"/>
              </a:rPr>
              <a:t>换成额定电压为2.5V的LED，闭合开关后发现LED亮，而L</a:t>
            </a:r>
            <a:r>
              <a:rPr lang="zh-CN" sz="2000" baseline="-25000">
                <a:ea typeface="宋体" panose="02010600030101010101" pitchFamily="2" charset="-122"/>
              </a:rPr>
              <a:t>2</a:t>
            </a:r>
            <a:r>
              <a:rPr lang="zh-CN" sz="2000">
                <a:ea typeface="宋体" panose="02010600030101010101" pitchFamily="2" charset="-122"/>
              </a:rPr>
              <a:t>不亮；</a:t>
            </a:r>
          </a:p>
          <a:p>
            <a:pPr marL="0" indent="0" algn="l" eaLnBrk="1" fontAlgn="auto" latinLnBrk="0" hangingPunct="1">
              <a:lnSpc>
                <a:spcPct val="150000"/>
              </a:lnSpc>
            </a:pPr>
            <a:r>
              <a:rPr lang="zh-CN" sz="2000">
                <a:ea typeface="宋体" panose="02010600030101010101" pitchFamily="2" charset="-122"/>
              </a:rPr>
              <a:t>①小明认为此时L</a:t>
            </a:r>
            <a:r>
              <a:rPr lang="zh-CN" sz="2000" baseline="-25000">
                <a:ea typeface="宋体" panose="02010600030101010101" pitchFamily="2" charset="-122"/>
              </a:rPr>
              <a:t>2</a:t>
            </a:r>
            <a:r>
              <a:rPr lang="zh-CN" sz="2000">
                <a:ea typeface="宋体" panose="02010600030101010101" pitchFamily="2" charset="-122"/>
              </a:rPr>
              <a:t>烧断，他判断是否正确?______依据是______；</a:t>
            </a:r>
          </a:p>
          <a:p>
            <a:pPr marL="0" indent="0" algn="l" eaLnBrk="1" fontAlgn="auto" latinLnBrk="0" hangingPunct="1">
              <a:lnSpc>
                <a:spcPct val="150000"/>
              </a:lnSpc>
            </a:pPr>
            <a:r>
              <a:rPr lang="zh-CN" sz="2000">
                <a:ea typeface="宋体" panose="02010600030101010101" pitchFamily="2" charset="-122"/>
              </a:rPr>
              <a:t>②小芳认为L</a:t>
            </a:r>
            <a:r>
              <a:rPr lang="zh-CN" sz="2000" baseline="-25000">
                <a:ea typeface="宋体" panose="02010600030101010101" pitchFamily="2" charset="-122"/>
              </a:rPr>
              <a:t>2</a:t>
            </a:r>
            <a:r>
              <a:rPr lang="zh-CN" sz="2000">
                <a:ea typeface="宋体" panose="02010600030101010101" pitchFamily="2" charset="-122"/>
              </a:rPr>
              <a:t>两端电压不够，将图乙中的电池增至三节，闭合开关，两灯不亮，此时V</a:t>
            </a:r>
            <a:r>
              <a:rPr lang="zh-CN" sz="2000" baseline="-25000">
                <a:ea typeface="宋体" panose="02010600030101010101" pitchFamily="2" charset="-122"/>
              </a:rPr>
              <a:t>1</a:t>
            </a:r>
            <a:r>
              <a:rPr lang="zh-CN" sz="2000">
                <a:ea typeface="宋体" panose="02010600030101010101" pitchFamily="2" charset="-122"/>
              </a:rPr>
              <a:t>、V</a:t>
            </a:r>
            <a:r>
              <a:rPr lang="zh-CN" sz="2000" baseline="-25000">
                <a:ea typeface="宋体" panose="02010600030101010101" pitchFamily="2" charset="-122"/>
              </a:rPr>
              <a:t>2</a:t>
            </a:r>
            <a:r>
              <a:rPr lang="zh-CN" sz="2000">
                <a:ea typeface="宋体" panose="02010600030101010101" pitchFamily="2" charset="-122"/>
              </a:rPr>
              <a:t>的示数均为4.4V，这可能是______烧断（选填“LED”“L</a:t>
            </a:r>
            <a:r>
              <a:rPr lang="zh-CN" sz="2000" baseline="-25000">
                <a:ea typeface="宋体" panose="02010600030101010101" pitchFamily="2" charset="-122"/>
              </a:rPr>
              <a:t>2</a:t>
            </a:r>
            <a:r>
              <a:rPr lang="zh-CN" sz="2000">
                <a:ea typeface="宋体" panose="02010600030101010101" pitchFamily="2" charset="-122"/>
              </a:rPr>
              <a:t>”）。</a:t>
            </a:r>
          </a:p>
        </p:txBody>
      </p:sp>
    </p:spTree>
    <p:extLst>
      <p:ext uri="{BB962C8B-B14F-4D97-AF65-F5344CB8AC3E}">
        <p14:creationId xmlns:p14="http://schemas.microsoft.com/office/powerpoint/2010/main" val="322665409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688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2001382"/>
            <a:ext cx="8623935" cy="2169825"/>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【答案】（1）如图；(2)1.5；(3)否；(4)不正确；(5)L</a:t>
            </a:r>
            <a:r>
              <a:rPr lang="zh-CN" sz="1800" baseline="-25000">
                <a:solidFill>
                  <a:srgbClr val="FF0000"/>
                </a:solidFill>
                <a:uFillTx/>
                <a:ea typeface="宋体" panose="02010600030101010101" pitchFamily="2" charset="-122"/>
              </a:rPr>
              <a:t>2</a:t>
            </a:r>
            <a:r>
              <a:rPr lang="zh-CN" sz="1800">
                <a:solidFill>
                  <a:srgbClr val="FF0000"/>
                </a:solidFill>
                <a:ea typeface="宋体" panose="02010600030101010101" pitchFamily="2" charset="-122"/>
              </a:rPr>
              <a:t>烧断的情况下，LED灯也不亮；(6)LED。</a:t>
            </a:r>
          </a:p>
          <a:p>
            <a:pPr marL="0" indent="0" algn="l" eaLnBrk="1" fontAlgn="auto" latinLnBrk="0" hangingPunct="1">
              <a:lnSpc>
                <a:spcPct val="150000"/>
              </a:lnSpc>
            </a:pPr>
            <a:r>
              <a:rPr lang="zh-CN" sz="1800">
                <a:solidFill>
                  <a:srgbClr val="FF0000"/>
                </a:solidFill>
                <a:ea typeface="宋体" panose="02010600030101010101" pitchFamily="2" charset="-122"/>
              </a:rPr>
              <a:t>【解析】(1)由图甲电路图可知，两个小灯泡是串联的，电压表V</a:t>
            </a:r>
            <a:r>
              <a:rPr lang="zh-CN" sz="1800" baseline="-25000">
                <a:solidFill>
                  <a:srgbClr val="FF0000"/>
                </a:solidFill>
                <a:uFillTx/>
                <a:ea typeface="宋体" panose="02010600030101010101" pitchFamily="2" charset="-122"/>
              </a:rPr>
              <a:t>1</a:t>
            </a:r>
            <a:r>
              <a:rPr lang="zh-CN" sz="1800">
                <a:solidFill>
                  <a:srgbClr val="FF0000"/>
                </a:solidFill>
                <a:ea typeface="宋体" panose="02010600030101010101" pitchFamily="2" charset="-122"/>
              </a:rPr>
              <a:t>测量L</a:t>
            </a:r>
            <a:r>
              <a:rPr lang="zh-CN" sz="1800" baseline="-25000">
                <a:solidFill>
                  <a:srgbClr val="FF0000"/>
                </a:solidFill>
                <a:uFillTx/>
                <a:ea typeface="宋体" panose="02010600030101010101" pitchFamily="2" charset="-122"/>
              </a:rPr>
              <a:t>1</a:t>
            </a:r>
            <a:r>
              <a:rPr lang="zh-CN" sz="1800">
                <a:solidFill>
                  <a:srgbClr val="FF0000"/>
                </a:solidFill>
                <a:ea typeface="宋体" panose="02010600030101010101" pitchFamily="2" charset="-122"/>
              </a:rPr>
              <a:t>的电压，电压表V</a:t>
            </a:r>
            <a:r>
              <a:rPr lang="zh-CN" sz="1800" baseline="-25000">
                <a:solidFill>
                  <a:srgbClr val="FF0000"/>
                </a:solidFill>
                <a:uFillTx/>
                <a:ea typeface="宋体" panose="02010600030101010101" pitchFamily="2" charset="-122"/>
              </a:rPr>
              <a:t>2</a:t>
            </a:r>
            <a:r>
              <a:rPr lang="zh-CN" sz="1800">
                <a:solidFill>
                  <a:srgbClr val="FF0000"/>
                </a:solidFill>
                <a:ea typeface="宋体" panose="02010600030101010101" pitchFamily="2" charset="-122"/>
              </a:rPr>
              <a:t>测量L</a:t>
            </a:r>
            <a:r>
              <a:rPr lang="zh-CN" sz="1800" baseline="-25000">
                <a:solidFill>
                  <a:srgbClr val="FF0000"/>
                </a:solidFill>
                <a:uFillTx/>
                <a:ea typeface="宋体" panose="02010600030101010101" pitchFamily="2" charset="-122"/>
              </a:rPr>
              <a:t>1</a:t>
            </a:r>
            <a:r>
              <a:rPr lang="zh-CN" sz="1800">
                <a:solidFill>
                  <a:srgbClr val="FF0000"/>
                </a:solidFill>
                <a:ea typeface="宋体" panose="02010600030101010101" pitchFamily="2" charset="-122"/>
              </a:rPr>
              <a:t>和L</a:t>
            </a:r>
            <a:r>
              <a:rPr lang="zh-CN" sz="1800" baseline="-25000">
                <a:solidFill>
                  <a:srgbClr val="FF0000"/>
                </a:solidFill>
                <a:uFillTx/>
                <a:ea typeface="宋体" panose="02010600030101010101" pitchFamily="2" charset="-122"/>
              </a:rPr>
              <a:t>2</a:t>
            </a:r>
            <a:r>
              <a:rPr lang="zh-CN" sz="1800">
                <a:solidFill>
                  <a:srgbClr val="FF0000"/>
                </a:solidFill>
                <a:ea typeface="宋体" panose="02010600030101010101" pitchFamily="2" charset="-122"/>
              </a:rPr>
              <a:t>的总电压，由因为小灯泡L</a:t>
            </a:r>
            <a:r>
              <a:rPr lang="zh-CN" sz="1800" baseline="-25000">
                <a:solidFill>
                  <a:srgbClr val="FF0000"/>
                </a:solidFill>
                <a:uFillTx/>
                <a:ea typeface="宋体" panose="02010600030101010101" pitchFamily="2" charset="-122"/>
              </a:rPr>
              <a:t>1</a:t>
            </a:r>
            <a:r>
              <a:rPr lang="zh-CN" sz="1800">
                <a:solidFill>
                  <a:srgbClr val="FF0000"/>
                </a:solidFill>
                <a:ea typeface="宋体" panose="02010600030101010101" pitchFamily="2" charset="-122"/>
              </a:rPr>
              <a:t>、L</a:t>
            </a:r>
            <a:r>
              <a:rPr lang="zh-CN" sz="1800" baseline="-25000">
                <a:solidFill>
                  <a:srgbClr val="FF0000"/>
                </a:solidFill>
                <a:uFillTx/>
                <a:ea typeface="宋体" panose="02010600030101010101" pitchFamily="2" charset="-122"/>
              </a:rPr>
              <a:t>2</a:t>
            </a:r>
            <a:r>
              <a:rPr lang="zh-CN" sz="1800">
                <a:solidFill>
                  <a:srgbClr val="FF0000"/>
                </a:solidFill>
                <a:ea typeface="宋体" panose="02010600030101010101" pitchFamily="2" charset="-122"/>
              </a:rPr>
              <a:t>的额定电压分别为2.5V、1.5V，所以电压表V</a:t>
            </a:r>
            <a:r>
              <a:rPr lang="zh-CN" sz="1800" baseline="-25000">
                <a:solidFill>
                  <a:srgbClr val="FF0000"/>
                </a:solidFill>
                <a:uFillTx/>
                <a:ea typeface="宋体" panose="02010600030101010101" pitchFamily="2" charset="-122"/>
              </a:rPr>
              <a:t>1</a:t>
            </a:r>
            <a:r>
              <a:rPr lang="zh-CN" sz="1800">
                <a:solidFill>
                  <a:srgbClr val="FF0000"/>
                </a:solidFill>
                <a:ea typeface="宋体" panose="02010600030101010101" pitchFamily="2" charset="-122"/>
              </a:rPr>
              <a:t>应选择0~3V的量程，电压表V</a:t>
            </a:r>
            <a:r>
              <a:rPr lang="zh-CN" sz="1800" baseline="-25000">
                <a:solidFill>
                  <a:srgbClr val="FF0000"/>
                </a:solidFill>
                <a:uFillTx/>
                <a:ea typeface="宋体" panose="02010600030101010101" pitchFamily="2" charset="-122"/>
              </a:rPr>
              <a:t>2</a:t>
            </a:r>
            <a:r>
              <a:rPr lang="zh-CN" sz="1800">
                <a:solidFill>
                  <a:srgbClr val="FF0000"/>
                </a:solidFill>
                <a:ea typeface="宋体" panose="02010600030101010101" pitchFamily="2" charset="-122"/>
              </a:rPr>
              <a:t>应选择0~15V的量程，实物连接图如图所示：</a:t>
            </a:r>
          </a:p>
        </p:txBody>
      </p:sp>
      <p:pic>
        <p:nvPicPr>
          <p:cNvPr id="3" name="图片 82"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482659" y="4939374"/>
            <a:ext cx="1666875" cy="1642355"/>
          </a:xfrm>
          <a:prstGeom prst="rect">
            <a:avLst/>
          </a:prstGeom>
          <a:noFill/>
          <a:ln>
            <a:noFill/>
          </a:ln>
        </p:spPr>
      </p:pic>
      <p:sp>
        <p:nvSpPr>
          <p:cNvPr id="7" name="文本框 6"/>
          <p:cNvSpPr txBox="1"/>
          <p:nvPr/>
        </p:nvSpPr>
        <p:spPr>
          <a:xfrm>
            <a:off x="2362201" y="1111879"/>
            <a:ext cx="446722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★考点一：串并联电路电压规律</a:t>
            </a:r>
          </a:p>
        </p:txBody>
      </p:sp>
    </p:spTree>
    <p:extLst>
      <p:ext uri="{BB962C8B-B14F-4D97-AF65-F5344CB8AC3E}">
        <p14:creationId xmlns:p14="http://schemas.microsoft.com/office/powerpoint/2010/main" val="141994141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ppt_x"/>
                                          </p:val>
                                        </p:tav>
                                        <p:tav tm="100000">
                                          <p:val>
                                            <p:strVal val="#ppt_x"/>
                                          </p:val>
                                        </p:tav>
                                      </p:tavLst>
                                    </p:anim>
                                    <p:anim calcmode="lin" valueType="num">
                                      <p:cBhvr additive="base">
                                        <p:cTn id="2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1978644"/>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advTm="2000"/>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3234</Words>
  <Application>Microsoft Office PowerPoint</Application>
  <PresentationFormat>全屏显示(4:3)</PresentationFormat>
  <Paragraphs>214</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4</cp:revision>
  <dcterms:created xsi:type="dcterms:W3CDTF">2020-08-31T00:19:23Z</dcterms:created>
  <dcterms:modified xsi:type="dcterms:W3CDTF">2020-08-31T02:04:38Z</dcterms:modified>
</cp:coreProperties>
</file>