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3"/>
  </p:handoutMasterIdLst>
  <p:sldIdLst>
    <p:sldId id="329" r:id="rId3"/>
    <p:sldId id="341" r:id="rId4"/>
    <p:sldId id="342" r:id="rId6"/>
    <p:sldId id="343" r:id="rId7"/>
    <p:sldId id="263" r:id="rId8"/>
    <p:sldId id="295" r:id="rId9"/>
    <p:sldId id="296" r:id="rId10"/>
    <p:sldId id="308" r:id="rId11"/>
    <p:sldId id="310" r:id="rId12"/>
    <p:sldId id="31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29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42"/>
        <p:guide pos="890"/>
        <p:guide pos="3840"/>
        <p:guide pos="6798"/>
        <p:guide orient="horz" pos="3300"/>
        <p:guide orient="horz" pos="10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6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8.xml"/><Relationship Id="rId3" Type="http://schemas.openxmlformats.org/officeDocument/2006/relationships/slide" Target="slide16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83280" y="751840"/>
            <a:ext cx="583247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望远镜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14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145" y="1569720"/>
            <a:ext cx="3975100" cy="2969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790700" y="4730115"/>
            <a:ext cx="4312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天文爱好者用的望远镜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31255" y="1671955"/>
            <a:ext cx="2468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基本构成：</a:t>
            </a:r>
            <a:endParaRPr lang="zh-CN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1255" y="2345055"/>
            <a:ext cx="50342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）物镜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：靠近被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观察物体的叫做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物镜，它的作用是使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远处的物体在焦点附近成实像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1255" y="3777615"/>
            <a:ext cx="49358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1）目镜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：靠近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眼睛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的叫做目镜它的作用是相当于一个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放大镜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，用来把这个像放大。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56690" y="1619885"/>
            <a:ext cx="93624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物体距离物镜很远，它的像却离物镜很近，这样所成的像是缩小的，为什么使用望远镜观察物体时会感到物体被放大了？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81455" y="3415665"/>
            <a:ext cx="4522470" cy="1804035"/>
            <a:chOff x="2291" y="4911"/>
            <a:chExt cx="7370" cy="3455"/>
          </a:xfrm>
        </p:grpSpPr>
        <p:grpSp>
          <p:nvGrpSpPr>
            <p:cNvPr id="5" name="组合 4"/>
            <p:cNvGrpSpPr/>
            <p:nvPr/>
          </p:nvGrpSpPr>
          <p:grpSpPr>
            <a:xfrm>
              <a:off x="2291" y="4911"/>
              <a:ext cx="7370" cy="3455"/>
              <a:chOff x="1373" y="1008"/>
              <a:chExt cx="11602" cy="3455"/>
            </a:xfrm>
          </p:grpSpPr>
          <p:pic>
            <p:nvPicPr>
              <p:cNvPr id="26628" name="Picture 35" descr="眼睛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2438882">
                <a:off x="11883" y="2835"/>
                <a:ext cx="1092" cy="10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Line 3"/>
              <p:cNvSpPr/>
              <p:nvPr/>
            </p:nvSpPr>
            <p:spPr>
              <a:xfrm flipV="1">
                <a:off x="2288" y="3423"/>
                <a:ext cx="9857" cy="1040"/>
              </a:xfrm>
              <a:prstGeom prst="line">
                <a:avLst/>
              </a:prstGeom>
              <a:ln w="2857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0" name="Tree"/>
              <p:cNvSpPr>
                <a:spLocks noEditPoints="1"/>
              </p:cNvSpPr>
              <p:nvPr/>
            </p:nvSpPr>
            <p:spPr>
              <a:xfrm>
                <a:off x="1373" y="1036"/>
                <a:ext cx="2210" cy="3427"/>
              </a:xfrm>
              <a:custGeom>
                <a:avLst/>
                <a:gdLst>
                  <a:gd name="txL" fmla="*/ 761 w 21600"/>
                  <a:gd name="txT" fmla="*/ 22454 h 21600"/>
                  <a:gd name="txR" fmla="*/ 21069 w 21600"/>
                  <a:gd name="txB" fmla="*/ 28282 h 21600"/>
                </a:gdLst>
                <a:ahLst/>
                <a:cxnLst>
                  <a:cxn ang="17694720">
                    <a:pos x="2147483646" y="0"/>
                  </a:cxn>
                  <a:cxn ang="11796480">
                    <a:pos x="2147483646" y="2147483646"/>
                  </a:cxn>
                  <a:cxn ang="11796480">
                    <a:pos x="2147483646" y="2147483646"/>
                  </a:cxn>
                  <a:cxn ang="1179648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lnTo>
                      <a:pt x="0" y="18900"/>
                    </a:lnTo>
                    <a:close/>
                  </a:path>
                </a:pathLst>
              </a:custGeom>
              <a:solidFill>
                <a:srgbClr val="0080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100000"/>
                  </a:srgbClr>
                </a:outerShdw>
              </a:effectLst>
            </p:spPr>
            <p:txBody>
              <a:bodyPr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7" name="Line 6"/>
              <p:cNvSpPr/>
              <p:nvPr/>
            </p:nvSpPr>
            <p:spPr>
              <a:xfrm>
                <a:off x="2288" y="1008"/>
                <a:ext cx="9922" cy="2415"/>
              </a:xfrm>
              <a:prstGeom prst="line">
                <a:avLst/>
              </a:prstGeom>
              <a:ln w="2857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9" name="组合 8"/>
            <p:cNvGrpSpPr/>
            <p:nvPr/>
          </p:nvGrpSpPr>
          <p:grpSpPr>
            <a:xfrm>
              <a:off x="7825" y="6690"/>
              <a:ext cx="848" cy="942"/>
              <a:chOff x="7825" y="6690"/>
              <a:chExt cx="848" cy="942"/>
            </a:xfrm>
          </p:grpSpPr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7825" y="6690"/>
                <a:ext cx="848" cy="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ysClr val="windowText" lastClr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p>
                <a:pPr marR="0" algn="ctr" defTabSz="914400" eaLnBrk="1" hangingPunct="1">
                  <a:buClrTx/>
                  <a:buSzTx/>
                  <a:buFontTx/>
                  <a:defRPr/>
                </a:pPr>
                <a:r>
                  <a:rPr kumimoji="0" lang="en-US" altLang="zh-CN" sz="3200" b="1" i="1" kern="1200" cap="none" spc="0" normalizeH="0" baseline="0" noProof="0" dirty="0">
                    <a:solidFill>
                      <a:srgbClr val="0066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a</a:t>
                </a:r>
                <a:endParaRPr kumimoji="0" lang="el-GR" altLang="zh-CN" sz="3200" b="1" i="1" kern="1200" cap="none" spc="0" normalizeH="0" baseline="0" noProof="0" dirty="0">
                  <a:solidFill>
                    <a:srgbClr val="0066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Arc 30"/>
              <p:cNvSpPr/>
              <p:nvPr/>
            </p:nvSpPr>
            <p:spPr>
              <a:xfrm rot="13683" flipH="1">
                <a:off x="7896" y="6869"/>
                <a:ext cx="130" cy="653"/>
              </a:xfrm>
              <a:custGeom>
                <a:avLst/>
                <a:gdLst/>
                <a:ahLst/>
                <a:cxnLst>
                  <a:cxn ang="0">
                    <a:pos x="198724117" y="0"/>
                  </a:cxn>
                  <a:cxn ang="0">
                    <a:pos x="230730369" y="2147483646"/>
                  </a:cxn>
                  <a:cxn ang="0">
                    <a:pos x="0" y="2147483646"/>
                  </a:cxn>
                </a:cxnLst>
                <a:pathLst>
                  <a:path w="21600" h="42134" fill="none">
                    <a:moveTo>
                      <a:pt x="4401" y="0"/>
                    </a:moveTo>
                    <a:cubicBezTo>
                      <a:pt x="14419" y="2085"/>
                      <a:pt x="21600" y="10914"/>
                      <a:pt x="21600" y="21147"/>
                    </a:cubicBezTo>
                    <a:cubicBezTo>
                      <a:pt x="21600" y="31107"/>
                      <a:pt x="14788" y="39776"/>
                      <a:pt x="5110" y="42133"/>
                    </a:cubicBezTo>
                  </a:path>
                  <a:path w="21600" h="42134" stroke="0">
                    <a:moveTo>
                      <a:pt x="4401" y="0"/>
                    </a:moveTo>
                    <a:cubicBezTo>
                      <a:pt x="14419" y="2085"/>
                      <a:pt x="21600" y="10914"/>
                      <a:pt x="21600" y="21147"/>
                    </a:cubicBezTo>
                    <a:cubicBezTo>
                      <a:pt x="21600" y="31107"/>
                      <a:pt x="14788" y="39776"/>
                      <a:pt x="5110" y="42133"/>
                    </a:cubicBezTo>
                    <a:lnTo>
                      <a:pt x="0" y="21147"/>
                    </a:lnTo>
                    <a:lnTo>
                      <a:pt x="440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CC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6358255" y="3006725"/>
            <a:ext cx="43916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望远镜的物镜所成的像虽然比原来的物体小，但它离我们的眼睛很近，再加上目镜的放大作用，视角就可以变得很大。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6269355" y="2080260"/>
            <a:ext cx="4522470" cy="2640965"/>
            <a:chOff x="2291" y="4911"/>
            <a:chExt cx="7370" cy="3455"/>
          </a:xfrm>
        </p:grpSpPr>
        <p:grpSp>
          <p:nvGrpSpPr>
            <p:cNvPr id="5" name="组合 4"/>
            <p:cNvGrpSpPr/>
            <p:nvPr/>
          </p:nvGrpSpPr>
          <p:grpSpPr>
            <a:xfrm>
              <a:off x="2291" y="4911"/>
              <a:ext cx="7370" cy="3455"/>
              <a:chOff x="1373" y="1008"/>
              <a:chExt cx="11602" cy="3455"/>
            </a:xfrm>
          </p:grpSpPr>
          <p:pic>
            <p:nvPicPr>
              <p:cNvPr id="26628" name="Picture 35" descr="眼睛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2438882">
                <a:off x="11883" y="2835"/>
                <a:ext cx="1092" cy="10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Line 3"/>
              <p:cNvSpPr/>
              <p:nvPr/>
            </p:nvSpPr>
            <p:spPr>
              <a:xfrm flipV="1">
                <a:off x="2288" y="3423"/>
                <a:ext cx="9857" cy="1040"/>
              </a:xfrm>
              <a:prstGeom prst="line">
                <a:avLst/>
              </a:prstGeom>
              <a:ln w="2857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30" name="Tree"/>
              <p:cNvSpPr>
                <a:spLocks noEditPoints="1"/>
              </p:cNvSpPr>
              <p:nvPr/>
            </p:nvSpPr>
            <p:spPr>
              <a:xfrm>
                <a:off x="1373" y="1036"/>
                <a:ext cx="2210" cy="3427"/>
              </a:xfrm>
              <a:custGeom>
                <a:avLst/>
                <a:gdLst>
                  <a:gd name="txL" fmla="*/ 761 w 21600"/>
                  <a:gd name="txT" fmla="*/ 22454 h 21600"/>
                  <a:gd name="txR" fmla="*/ 21069 w 21600"/>
                  <a:gd name="txB" fmla="*/ 28282 h 21600"/>
                </a:gdLst>
                <a:ahLst/>
                <a:cxnLst>
                  <a:cxn ang="17694720">
                    <a:pos x="2147483646" y="0"/>
                  </a:cxn>
                  <a:cxn ang="11796480">
                    <a:pos x="2147483646" y="2147483646"/>
                  </a:cxn>
                  <a:cxn ang="11796480">
                    <a:pos x="2147483646" y="2147483646"/>
                  </a:cxn>
                  <a:cxn ang="1179648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lnTo>
                      <a:pt x="0" y="18900"/>
                    </a:lnTo>
                    <a:close/>
                  </a:path>
                </a:pathLst>
              </a:custGeom>
              <a:solidFill>
                <a:srgbClr val="008000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100000"/>
                  </a:srgbClr>
                </a:outerShdw>
              </a:effectLst>
            </p:spPr>
            <p:txBody>
              <a:bodyPr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7" name="Line 6"/>
              <p:cNvSpPr/>
              <p:nvPr/>
            </p:nvSpPr>
            <p:spPr>
              <a:xfrm>
                <a:off x="2288" y="1008"/>
                <a:ext cx="9922" cy="2415"/>
              </a:xfrm>
              <a:prstGeom prst="line">
                <a:avLst/>
              </a:prstGeom>
              <a:ln w="2857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9" name="组合 8"/>
            <p:cNvGrpSpPr/>
            <p:nvPr/>
          </p:nvGrpSpPr>
          <p:grpSpPr>
            <a:xfrm>
              <a:off x="7894" y="6852"/>
              <a:ext cx="848" cy="670"/>
              <a:chOff x="7894" y="6852"/>
              <a:chExt cx="848" cy="670"/>
            </a:xfrm>
          </p:grpSpPr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7894" y="6852"/>
                <a:ext cx="848" cy="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ysClr val="windowText" lastClr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p>
                <a:pPr marR="0" algn="ctr" defTabSz="914400" eaLnBrk="1" hangingPunct="1">
                  <a:buClrTx/>
                  <a:buSzTx/>
                  <a:buFontTx/>
                  <a:defRPr/>
                </a:pPr>
                <a:r>
                  <a:rPr kumimoji="0" lang="en-US" altLang="zh-CN" sz="3200" b="1" i="1" kern="1200" cap="none" spc="0" normalizeH="0" baseline="0" noProof="0" dirty="0">
                    <a:solidFill>
                      <a:srgbClr val="0066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a</a:t>
                </a:r>
                <a:endParaRPr kumimoji="0" lang="el-GR" altLang="zh-CN" sz="3200" b="1" i="1" kern="1200" cap="none" spc="0" normalizeH="0" baseline="0" noProof="0" dirty="0">
                  <a:solidFill>
                    <a:srgbClr val="0066CC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Arc 30"/>
              <p:cNvSpPr/>
              <p:nvPr/>
            </p:nvSpPr>
            <p:spPr>
              <a:xfrm rot="13683" flipH="1">
                <a:off x="7896" y="6869"/>
                <a:ext cx="130" cy="653"/>
              </a:xfrm>
              <a:custGeom>
                <a:avLst/>
                <a:gdLst/>
                <a:ahLst/>
                <a:cxnLst>
                  <a:cxn ang="0">
                    <a:pos x="198724117" y="0"/>
                  </a:cxn>
                  <a:cxn ang="0">
                    <a:pos x="230730369" y="2147483646"/>
                  </a:cxn>
                  <a:cxn ang="0">
                    <a:pos x="0" y="2147483646"/>
                  </a:cxn>
                </a:cxnLst>
                <a:pathLst>
                  <a:path w="21600" h="42134" fill="none">
                    <a:moveTo>
                      <a:pt x="4401" y="0"/>
                    </a:moveTo>
                    <a:cubicBezTo>
                      <a:pt x="14419" y="2085"/>
                      <a:pt x="21600" y="10914"/>
                      <a:pt x="21600" y="21147"/>
                    </a:cubicBezTo>
                    <a:cubicBezTo>
                      <a:pt x="21600" y="31107"/>
                      <a:pt x="14788" y="39776"/>
                      <a:pt x="5110" y="42133"/>
                    </a:cubicBezTo>
                  </a:path>
                  <a:path w="21600" h="42134" stroke="0">
                    <a:moveTo>
                      <a:pt x="4401" y="0"/>
                    </a:moveTo>
                    <a:cubicBezTo>
                      <a:pt x="14419" y="2085"/>
                      <a:pt x="21600" y="10914"/>
                      <a:pt x="21600" y="21147"/>
                    </a:cubicBezTo>
                    <a:cubicBezTo>
                      <a:pt x="21600" y="31107"/>
                      <a:pt x="14788" y="39776"/>
                      <a:pt x="5110" y="42133"/>
                    </a:cubicBezTo>
                    <a:lnTo>
                      <a:pt x="0" y="21147"/>
                    </a:lnTo>
                    <a:lnTo>
                      <a:pt x="440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CC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413510" y="1763395"/>
            <a:ext cx="47250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物体对眼睛所成视角的大小不仅和物体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本身的大小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有关，还和物体到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眼睛的距离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383280" y="751840"/>
            <a:ext cx="583247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知识点三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探索宇宙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95770" y="1572260"/>
            <a:ext cx="3787140" cy="3853959"/>
            <a:chOff x="9313" y="523"/>
            <a:chExt cx="4322" cy="7416"/>
          </a:xfrm>
        </p:grpSpPr>
        <p:pic>
          <p:nvPicPr>
            <p:cNvPr id="28677" name="Picture 7" descr="10404012##伽利略望远镜"/>
            <p:cNvPicPr>
              <a:picLocks noChangeAspect="1"/>
            </p:cNvPicPr>
            <p:nvPr/>
          </p:nvPicPr>
          <p:blipFill>
            <a:blip r:embed="rId1"/>
            <a:srcRect t="5164"/>
            <a:stretch>
              <a:fillRect/>
            </a:stretch>
          </p:blipFill>
          <p:spPr>
            <a:xfrm>
              <a:off x="9313" y="523"/>
              <a:ext cx="4322" cy="65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8" name="Text Box 3"/>
            <p:cNvSpPr txBox="1"/>
            <p:nvPr/>
          </p:nvSpPr>
          <p:spPr>
            <a:xfrm>
              <a:off x="9400" y="6935"/>
              <a:ext cx="3703" cy="10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rgbClr val="1F497D"/>
                  </a:solidFill>
                  <a:latin typeface="黑体" panose="02010609060101010101" pitchFamily="49" charset="-122"/>
                  <a:cs typeface="宋体" panose="02010600030101010101" pitchFamily="2" charset="-122"/>
                </a:rPr>
                <a:t>伽利略望远镜</a:t>
              </a:r>
              <a:endParaRPr lang="zh-CN" altLang="en-US" dirty="0">
                <a:solidFill>
                  <a:srgbClr val="1F497D"/>
                </a:solidFill>
                <a:latin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 flipH="1">
            <a:off x="1475740" y="1555115"/>
            <a:ext cx="4669155" cy="386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36905" algn="l" fontAlgn="auto">
              <a:lnSpc>
                <a:spcPct val="175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solidFill>
                  <a:srgbClr val="1F497D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第一个把望远镜指向天空的是伽利略，支持了哥白尼的“日心说”。第一个观测到了木星的卫星，太阳黑子和月球上的环形山。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9" name="Picture 3" descr="海王星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457960" y="1591945"/>
            <a:ext cx="4406900" cy="361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 flipH="1">
            <a:off x="6076315" y="1632585"/>
            <a:ext cx="4962525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>
              <a:lnSpc>
                <a:spcPct val="12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1846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年，科学家根据牛顿发现的万有引力定律，猜想天王星外还存在一颗未知的行星，并计算出了这颗行星的运动轨道。不久，人们用望远镜在预测的位置发现了这颗行星，它被命名为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海王星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449445" y="615950"/>
            <a:ext cx="3396615" cy="645160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广阔无垠的宇宙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2770" name="Picture 2" descr="太阳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4255" y="3400425"/>
            <a:ext cx="1972310" cy="1837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4" descr="u=1743814486,1363865900&amp;fm=5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1671320"/>
            <a:ext cx="2680970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u=1928744401,3372011437&amp;fm=5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95" y="1589405"/>
            <a:ext cx="1974850" cy="176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内容占位符 5" descr="15854673-457cf49d9116a5faf5d9c923617a9b7c-0"/>
          <p:cNvPicPr>
            <a:picLocks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747010" y="3716020"/>
            <a:ext cx="2324735" cy="152336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3" name="图片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66340" y="1493520"/>
            <a:ext cx="794004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A.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目镜和物镜位置可以交换。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B.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目镜的焦距比物镜的焦距大。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物镜的焦距比目镜的焦距大。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D.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目镜和物镜的焦距一样大。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851583" y="1730375"/>
            <a:ext cx="658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B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34590" y="1650365"/>
            <a:ext cx="73234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关于显微镜下列说法正确的是（       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31315" y="1498600"/>
            <a:ext cx="6098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2.下列说法中不正确的是（       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6400" y="2069465"/>
            <a:ext cx="911542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A.望远镜能用来观察远处的物体是因为它增大了眼睛的视角。</a:t>
            </a:r>
            <a:endParaRPr lang="zh-CN" altLang="en-US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B.望远镜都用凸透镜作为物镜。</a:t>
            </a:r>
            <a:endParaRPr lang="zh-CN" altLang="en-US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C.望远镜的物镜可以用凸透镜，也可以用凹面镜，而显微镜只能用凸透镜。</a:t>
            </a:r>
            <a:endParaRPr lang="zh-CN" altLang="en-US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D.望远镜的物镜很大是为了会聚更多的光。</a:t>
            </a:r>
            <a:endParaRPr lang="zh-CN" altLang="en-US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18350" y="1480185"/>
            <a:ext cx="450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B</a:t>
            </a:r>
            <a:endParaRPr kumimoji="1" lang="en-US" altLang="zh-CN" sz="32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69210" y="1136015"/>
            <a:ext cx="254000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1.显微镜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9210" y="4619625"/>
            <a:ext cx="6296025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3.能否看清物体，还与视角有关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8305" y="1775460"/>
            <a:ext cx="6086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（1）目镜成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正立、放大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虚像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8305" y="2419350"/>
            <a:ext cx="6086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（2）物镜成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倒立、放大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实像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9210" y="2940050"/>
            <a:ext cx="1725295" cy="5835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2.望远镜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48305" y="3484245"/>
            <a:ext cx="6086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（1）目镜成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正立、放大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虚像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48305" y="3980815"/>
            <a:ext cx="6086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（2）物镜成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倒立、缩小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实像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9" name="图片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/>
      <p:bldP spid="6" grpId="0" bldLvl="0" animBg="1"/>
      <p:bldP spid="7" grpId="0"/>
      <p:bldP spid="8" grpId="0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第五章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透镜及其应用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显微镜和望远镜</a:t>
            </a:r>
            <a:endParaRPr lang="zh-CN" altLang="en-US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2549525" y="1918335"/>
            <a:ext cx="86093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1.了解显微镜和望远镜的基本结构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9525" y="3660775"/>
            <a:ext cx="82835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2.了解显微镜和望远镜等光学仪器的用途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288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409065" y="1511300"/>
            <a:ext cx="6979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显微镜、望远镜的原理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9065" y="2147570"/>
            <a:ext cx="93268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通过两个透镜组合得出显微镜、望远镜的成像情况以及原理，看清物体与视角的关系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9065" y="3337560"/>
            <a:ext cx="9368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本节课以多媒体辅助教学，创设情境，让学生自主探究，逐步深入，学生通过观察、操作来学习显微镜、望远镜。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9065" y="4527550"/>
            <a:ext cx="984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显微镜、天文望远镜、植物细胞切片。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内容占位符 3" descr="u=993780876,2501466799&amp;fm=200&amp;gp=0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5250180" y="1854835"/>
            <a:ext cx="5232400" cy="15697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24455" y="2066925"/>
            <a:ext cx="2715895" cy="922020"/>
          </a:xfrm>
          <a:prstGeom prst="rect">
            <a:avLst/>
          </a:prstGeom>
          <a:solidFill>
            <a:srgbClr val="A7EA65"/>
          </a:solidFill>
        </p:spPr>
        <p:txBody>
          <a:bodyPr wrap="square" rtlCol="0">
            <a:spAutoFit/>
          </a:bodyPr>
          <a:p>
            <a:r>
              <a:rPr lang="zh-CN" altLang="en-US" sz="5400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放大镜</a:t>
            </a:r>
            <a:endParaRPr lang="zh-CN" altLang="en-US" sz="5400" kern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4145" y="3424555"/>
            <a:ext cx="97313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放大镜能够看清纸上很小的文字，但要想用它去看清楚动植物的细胞等非常小的物体，那就不可能了.因为一般的放大镜，放大倍数是有限的，一般只有几倍，最多不过20多倍.为了提高放大倍数，你有什么办法呢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1586865" y="2013585"/>
            <a:ext cx="2161540" cy="3105785"/>
          </a:xfrm>
          <a:prstGeom prst="rect">
            <a:avLst/>
          </a:prstGeom>
        </p:spPr>
      </p:pic>
      <p:pic>
        <p:nvPicPr>
          <p:cNvPr id="6" name="内容占位符 5" descr="15854673-457cf49d9116a5faf5d9c923617a9b7c-0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990975" y="1871345"/>
            <a:ext cx="2296795" cy="1652905"/>
          </a:xfrm>
          <a:prstGeom prst="rect">
            <a:avLst/>
          </a:prstGeom>
        </p:spPr>
      </p:pic>
      <p:pic>
        <p:nvPicPr>
          <p:cNvPr id="8" name="图片 7" descr="16697069-d6a41d12ef2e47fa7e18c4bde3bb5ed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710" y="3771265"/>
            <a:ext cx="2297430" cy="15678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30795" y="1849120"/>
            <a:ext cx="2164080" cy="10147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星星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50810" y="2914015"/>
            <a:ext cx="3046095" cy="2416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40000"/>
              </a:lnSpc>
            </a:pP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要看清天空中的星星，怎么办？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2" name="图片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83280" y="751840"/>
            <a:ext cx="5832475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显微镜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314" name="Picture 2" descr="E:\R八物上\第五章 透镜及其应用\第5节 显微镜和望远镜\jpg\10304003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8160" y="1576070"/>
            <a:ext cx="3564890" cy="3649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9065" y="3753168"/>
            <a:ext cx="5210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algn="just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）目镜：靠近眼睛的透镜，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9065" y="2033588"/>
            <a:ext cx="526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algn="just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）物镜：靠近物体的透镜，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09065" y="2893378"/>
            <a:ext cx="5041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algn="just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一组透镜，相当于一个凸透镜。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09065" y="4612958"/>
            <a:ext cx="5254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algn="just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一组透镜，相当于一个凸透镜。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9065" y="125984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基本构成：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9" grpId="0" bldLvl="0" animBg="1"/>
      <p:bldP spid="10" grpId="0" bldLvl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ChangeAspect="1"/>
          </p:cNvPicPr>
          <p:nvPr>
            <p:ph idx="4294967295"/>
          </p:nvPr>
        </p:nvPicPr>
        <p:blipFill>
          <a:blip r:embed="rId1"/>
          <a:srcRect t="9259"/>
          <a:stretch>
            <a:fillRect/>
          </a:stretch>
        </p:blipFill>
        <p:spPr>
          <a:xfrm>
            <a:off x="7501255" y="1890395"/>
            <a:ext cx="3010535" cy="244221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93235" y="1036320"/>
            <a:ext cx="3857625" cy="58356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p>
            <a:r>
              <a:rPr lang="zh-CN" altLang="en-US" sz="3200" b="1" noProof="0" dirty="0">
                <a:solidFill>
                  <a:srgbClr val="1F497D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光学显微镜的原理：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14145" y="1890078"/>
            <a:ext cx="4849813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algn="just"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）物镜：相当于投影仪的镜头成像一样。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14145" y="3089275"/>
            <a:ext cx="501015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algn="just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）目镜：相当于一个普通的放大镜。</a:t>
            </a:r>
            <a:endParaRPr kumimoji="0" lang="zh-CN" altLang="en-US" sz="2800" b="1" kern="1200" cap="none" spc="0" normalizeH="0" baseline="0" noProof="0" dirty="0">
              <a:solidFill>
                <a:schemeClr val="tx2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R="0" algn="just" defTabSz="914400" eaLnBrk="1" hangingPunct="1">
              <a:lnSpc>
                <a:spcPct val="125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    </a:t>
            </a:r>
            <a:endParaRPr kumimoji="0" lang="zh-CN" altLang="en-US" sz="2800" b="1" kern="1200" cap="none" spc="0" normalizeH="0" baseline="0" noProof="0" dirty="0">
              <a:solidFill>
                <a:schemeClr val="tx2"/>
              </a:solidFill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9065" y="4416425"/>
            <a:ext cx="79571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28955" fontAlgn="auto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经过这两次放大作用，我们就可以看到肉眼看不见的小物体，例如细胞。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4" grpId="0" bldLvl="0" animBg="1"/>
      <p:bldP spid="9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演示</Application>
  <PresentationFormat>宽屏</PresentationFormat>
  <Paragraphs>170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