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4"/>
  </p:handoutMasterIdLst>
  <p:sldIdLst>
    <p:sldId id="329" r:id="rId3"/>
    <p:sldId id="330" r:id="rId4"/>
    <p:sldId id="293" r:id="rId6"/>
    <p:sldId id="315" r:id="rId7"/>
    <p:sldId id="263" r:id="rId8"/>
    <p:sldId id="295" r:id="rId9"/>
    <p:sldId id="296" r:id="rId10"/>
    <p:sldId id="308" r:id="rId11"/>
    <p:sldId id="332" r:id="rId12"/>
    <p:sldId id="334" r:id="rId13"/>
    <p:sldId id="333" r:id="rId14"/>
    <p:sldId id="331" r:id="rId15"/>
    <p:sldId id="310" r:id="rId16"/>
    <p:sldId id="313" r:id="rId17"/>
    <p:sldId id="314" r:id="rId18"/>
    <p:sldId id="335" r:id="rId19"/>
    <p:sldId id="336" r:id="rId20"/>
    <p:sldId id="337" r:id="rId21"/>
    <p:sldId id="339" r:id="rId22"/>
    <p:sldId id="292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23"/>
    <a:srgbClr val="FF9B01"/>
    <a:srgbClr val="177743"/>
    <a:srgbClr val="1A804A"/>
    <a:srgbClr val="A7EA65"/>
    <a:srgbClr val="6DC01A"/>
    <a:srgbClr val="529013"/>
    <a:srgbClr val="14703D"/>
    <a:srgbClr val="98CB00"/>
    <a:srgbClr val="1C8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14" autoAdjust="0"/>
  </p:normalViewPr>
  <p:slideViewPr>
    <p:cSldViewPr snapToGrid="0" showGuides="1">
      <p:cViewPr varScale="1">
        <p:scale>
          <a:sx n="83" d="100"/>
          <a:sy n="83" d="100"/>
        </p:scale>
        <p:origin x="282" y="72"/>
      </p:cViewPr>
      <p:guideLst>
        <p:guide orient="horz" pos="1024"/>
        <p:guide pos="3840"/>
        <p:guide pos="894"/>
        <p:guide pos="6794"/>
        <p:guide orient="horz" pos="2142"/>
        <p:guide orient="horz" pos="32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CC37E846-C89D-4742-8455-2264ABF165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35642"/>
            <a:ext cx="449943" cy="75600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screen"/>
          <a:srcRect l="-1" r="-801"/>
          <a:stretch>
            <a:fillRect/>
          </a:stretch>
        </p:blipFill>
        <p:spPr>
          <a:xfrm>
            <a:off x="-540774" y="5527839"/>
            <a:ext cx="12965003" cy="133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6.png"/><Relationship Id="rId2" Type="http://schemas.openxmlformats.org/officeDocument/2006/relationships/slide" Target="slide5.xml"/><Relationship Id="rId1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slide" Target="slide19.xml"/><Relationship Id="rId3" Type="http://schemas.openxmlformats.org/officeDocument/2006/relationships/slide" Target="slide17.xml"/><Relationship Id="rId2" Type="http://schemas.openxmlformats.org/officeDocument/2006/relationships/slide" Target="slide7.xml"/><Relationship Id="rId1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6.png"/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6"/>
          <p:cNvGrpSpPr/>
          <p:nvPr/>
        </p:nvGrpSpPr>
        <p:grpSpPr>
          <a:xfrm>
            <a:off x="285710" y="1523987"/>
            <a:ext cx="5524525" cy="5022768"/>
            <a:chOff x="214282" y="1142990"/>
            <a:chExt cx="4143394" cy="3767076"/>
          </a:xfrm>
        </p:grpSpPr>
        <p:sp>
          <p:nvSpPr>
            <p:cNvPr id="6" name="Oval 33"/>
            <p:cNvSpPr/>
            <p:nvPr/>
          </p:nvSpPr>
          <p:spPr>
            <a:xfrm>
              <a:off x="214282" y="1142990"/>
              <a:ext cx="3767076" cy="37670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" name="Group 14"/>
            <p:cNvGrpSpPr/>
            <p:nvPr/>
          </p:nvGrpSpPr>
          <p:grpSpPr>
            <a:xfrm>
              <a:off x="1050011" y="1411003"/>
              <a:ext cx="2015686" cy="1660970"/>
              <a:chOff x="2606675" y="2208213"/>
              <a:chExt cx="1136651" cy="936626"/>
            </a:xfrm>
          </p:grpSpPr>
          <p:sp>
            <p:nvSpPr>
              <p:cNvPr id="22" name="Freeform 138"/>
              <p:cNvSpPr>
                <a:spLocks noEditPoints="1"/>
              </p:cNvSpPr>
              <p:nvPr/>
            </p:nvSpPr>
            <p:spPr bwMode="auto">
              <a:xfrm>
                <a:off x="2606675" y="2895601"/>
                <a:ext cx="561975" cy="249238"/>
              </a:xfrm>
              <a:custGeom>
                <a:avLst/>
                <a:gdLst/>
                <a:ahLst/>
                <a:cxnLst>
                  <a:cxn ang="0">
                    <a:pos x="354" y="97"/>
                  </a:cxn>
                  <a:cxn ang="0">
                    <a:pos x="353" y="97"/>
                  </a:cxn>
                  <a:cxn ang="0">
                    <a:pos x="339" y="97"/>
                  </a:cxn>
                  <a:cxn ang="0">
                    <a:pos x="341" y="53"/>
                  </a:cxn>
                  <a:cxn ang="0">
                    <a:pos x="341" y="53"/>
                  </a:cxn>
                  <a:cxn ang="0">
                    <a:pos x="341" y="52"/>
                  </a:cxn>
                  <a:cxn ang="0">
                    <a:pos x="343" y="48"/>
                  </a:cxn>
                  <a:cxn ang="0">
                    <a:pos x="347" y="45"/>
                  </a:cxn>
                  <a:cxn ang="0">
                    <a:pos x="349" y="45"/>
                  </a:cxn>
                  <a:cxn ang="0">
                    <a:pos x="353" y="44"/>
                  </a:cxn>
                  <a:cxn ang="0">
                    <a:pos x="353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3"/>
                  </a:cxn>
                  <a:cxn ang="0">
                    <a:pos x="144" y="1"/>
                  </a:cxn>
                  <a:cxn ang="0">
                    <a:pos x="144" y="1"/>
                  </a:cxn>
                  <a:cxn ang="0">
                    <a:pos x="2" y="0"/>
                  </a:cxn>
                  <a:cxn ang="0">
                    <a:pos x="0" y="157"/>
                  </a:cxn>
                  <a:cxn ang="0">
                    <a:pos x="353" y="157"/>
                  </a:cxn>
                  <a:cxn ang="0">
                    <a:pos x="354" y="97"/>
                  </a:cxn>
                  <a:cxn ang="0">
                    <a:pos x="59" y="117"/>
                  </a:cxn>
                  <a:cxn ang="0">
                    <a:pos x="34" y="116"/>
                  </a:cxn>
                  <a:cxn ang="0">
                    <a:pos x="34" y="82"/>
                  </a:cxn>
                  <a:cxn ang="0">
                    <a:pos x="60" y="82"/>
                  </a:cxn>
                  <a:cxn ang="0">
                    <a:pos x="59" y="117"/>
                  </a:cxn>
                  <a:cxn ang="0">
                    <a:pos x="60" y="62"/>
                  </a:cxn>
                  <a:cxn ang="0">
                    <a:pos x="34" y="62"/>
                  </a:cxn>
                  <a:cxn ang="0">
                    <a:pos x="36" y="28"/>
                  </a:cxn>
                  <a:cxn ang="0">
                    <a:pos x="60" y="28"/>
                  </a:cxn>
                  <a:cxn ang="0">
                    <a:pos x="60" y="62"/>
                  </a:cxn>
                  <a:cxn ang="0">
                    <a:pos x="111" y="117"/>
                  </a:cxn>
                  <a:cxn ang="0">
                    <a:pos x="87" y="117"/>
                  </a:cxn>
                  <a:cxn ang="0">
                    <a:pos x="87" y="82"/>
                  </a:cxn>
                  <a:cxn ang="0">
                    <a:pos x="112" y="82"/>
                  </a:cxn>
                  <a:cxn ang="0">
                    <a:pos x="111" y="117"/>
                  </a:cxn>
                  <a:cxn ang="0">
                    <a:pos x="112" y="63"/>
                  </a:cxn>
                  <a:cxn ang="0">
                    <a:pos x="87" y="63"/>
                  </a:cxn>
                  <a:cxn ang="0">
                    <a:pos x="88" y="28"/>
                  </a:cxn>
                  <a:cxn ang="0">
                    <a:pos x="112" y="28"/>
                  </a:cxn>
                  <a:cxn ang="0">
                    <a:pos x="112" y="63"/>
                  </a:cxn>
                  <a:cxn ang="0">
                    <a:pos x="191" y="96"/>
                  </a:cxn>
                  <a:cxn ang="0">
                    <a:pos x="167" y="94"/>
                  </a:cxn>
                  <a:cxn ang="0">
                    <a:pos x="168" y="11"/>
                  </a:cxn>
                  <a:cxn ang="0">
                    <a:pos x="191" y="11"/>
                  </a:cxn>
                  <a:cxn ang="0">
                    <a:pos x="191" y="96"/>
                  </a:cxn>
                  <a:cxn ang="0">
                    <a:pos x="235" y="96"/>
                  </a:cxn>
                  <a:cxn ang="0">
                    <a:pos x="212" y="96"/>
                  </a:cxn>
                  <a:cxn ang="0">
                    <a:pos x="213" y="12"/>
                  </a:cxn>
                  <a:cxn ang="0">
                    <a:pos x="236" y="12"/>
                  </a:cxn>
                  <a:cxn ang="0">
                    <a:pos x="235" y="96"/>
                  </a:cxn>
                  <a:cxn ang="0">
                    <a:pos x="280" y="97"/>
                  </a:cxn>
                  <a:cxn ang="0">
                    <a:pos x="256" y="96"/>
                  </a:cxn>
                  <a:cxn ang="0">
                    <a:pos x="257" y="12"/>
                  </a:cxn>
                  <a:cxn ang="0">
                    <a:pos x="280" y="12"/>
                  </a:cxn>
                  <a:cxn ang="0">
                    <a:pos x="280" y="97"/>
                  </a:cxn>
                  <a:cxn ang="0">
                    <a:pos x="324" y="97"/>
                  </a:cxn>
                  <a:cxn ang="0">
                    <a:pos x="301" y="97"/>
                  </a:cxn>
                  <a:cxn ang="0">
                    <a:pos x="302" y="13"/>
                  </a:cxn>
                  <a:cxn ang="0">
                    <a:pos x="325" y="13"/>
                  </a:cxn>
                  <a:cxn ang="0">
                    <a:pos x="324" y="97"/>
                  </a:cxn>
                </a:cxnLst>
                <a:rect l="0" t="0" r="r" b="b"/>
                <a:pathLst>
                  <a:path w="354" h="157">
                    <a:moveTo>
                      <a:pt x="354" y="97"/>
                    </a:moveTo>
                    <a:lnTo>
                      <a:pt x="353" y="97"/>
                    </a:lnTo>
                    <a:lnTo>
                      <a:pt x="339" y="97"/>
                    </a:lnTo>
                    <a:lnTo>
                      <a:pt x="341" y="53"/>
                    </a:lnTo>
                    <a:lnTo>
                      <a:pt x="341" y="53"/>
                    </a:lnTo>
                    <a:lnTo>
                      <a:pt x="341" y="52"/>
                    </a:lnTo>
                    <a:lnTo>
                      <a:pt x="343" y="48"/>
                    </a:lnTo>
                    <a:lnTo>
                      <a:pt x="347" y="45"/>
                    </a:lnTo>
                    <a:lnTo>
                      <a:pt x="349" y="45"/>
                    </a:lnTo>
                    <a:lnTo>
                      <a:pt x="353" y="44"/>
                    </a:lnTo>
                    <a:lnTo>
                      <a:pt x="353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3"/>
                    </a:lnTo>
                    <a:lnTo>
                      <a:pt x="144" y="1"/>
                    </a:lnTo>
                    <a:lnTo>
                      <a:pt x="144" y="1"/>
                    </a:lnTo>
                    <a:lnTo>
                      <a:pt x="2" y="0"/>
                    </a:lnTo>
                    <a:lnTo>
                      <a:pt x="0" y="157"/>
                    </a:lnTo>
                    <a:lnTo>
                      <a:pt x="353" y="157"/>
                    </a:lnTo>
                    <a:lnTo>
                      <a:pt x="354" y="97"/>
                    </a:lnTo>
                    <a:close/>
                    <a:moveTo>
                      <a:pt x="59" y="117"/>
                    </a:moveTo>
                    <a:lnTo>
                      <a:pt x="34" y="116"/>
                    </a:lnTo>
                    <a:lnTo>
                      <a:pt x="34" y="82"/>
                    </a:lnTo>
                    <a:lnTo>
                      <a:pt x="60" y="82"/>
                    </a:lnTo>
                    <a:lnTo>
                      <a:pt x="59" y="117"/>
                    </a:lnTo>
                    <a:close/>
                    <a:moveTo>
                      <a:pt x="60" y="62"/>
                    </a:moveTo>
                    <a:lnTo>
                      <a:pt x="34" y="62"/>
                    </a:lnTo>
                    <a:lnTo>
                      <a:pt x="36" y="28"/>
                    </a:lnTo>
                    <a:lnTo>
                      <a:pt x="60" y="28"/>
                    </a:lnTo>
                    <a:lnTo>
                      <a:pt x="60" y="62"/>
                    </a:lnTo>
                    <a:close/>
                    <a:moveTo>
                      <a:pt x="111" y="117"/>
                    </a:moveTo>
                    <a:lnTo>
                      <a:pt x="87" y="117"/>
                    </a:lnTo>
                    <a:lnTo>
                      <a:pt x="87" y="82"/>
                    </a:lnTo>
                    <a:lnTo>
                      <a:pt x="112" y="82"/>
                    </a:lnTo>
                    <a:lnTo>
                      <a:pt x="111" y="117"/>
                    </a:lnTo>
                    <a:close/>
                    <a:moveTo>
                      <a:pt x="112" y="63"/>
                    </a:moveTo>
                    <a:lnTo>
                      <a:pt x="87" y="63"/>
                    </a:lnTo>
                    <a:lnTo>
                      <a:pt x="88" y="28"/>
                    </a:lnTo>
                    <a:lnTo>
                      <a:pt x="112" y="28"/>
                    </a:lnTo>
                    <a:lnTo>
                      <a:pt x="112" y="63"/>
                    </a:lnTo>
                    <a:close/>
                    <a:moveTo>
                      <a:pt x="191" y="96"/>
                    </a:moveTo>
                    <a:lnTo>
                      <a:pt x="167" y="94"/>
                    </a:lnTo>
                    <a:lnTo>
                      <a:pt x="168" y="11"/>
                    </a:lnTo>
                    <a:lnTo>
                      <a:pt x="191" y="11"/>
                    </a:lnTo>
                    <a:lnTo>
                      <a:pt x="191" y="96"/>
                    </a:lnTo>
                    <a:close/>
                    <a:moveTo>
                      <a:pt x="235" y="96"/>
                    </a:moveTo>
                    <a:lnTo>
                      <a:pt x="212" y="96"/>
                    </a:lnTo>
                    <a:lnTo>
                      <a:pt x="213" y="12"/>
                    </a:lnTo>
                    <a:lnTo>
                      <a:pt x="236" y="12"/>
                    </a:lnTo>
                    <a:lnTo>
                      <a:pt x="235" y="96"/>
                    </a:lnTo>
                    <a:close/>
                    <a:moveTo>
                      <a:pt x="280" y="97"/>
                    </a:moveTo>
                    <a:lnTo>
                      <a:pt x="256" y="96"/>
                    </a:lnTo>
                    <a:lnTo>
                      <a:pt x="257" y="12"/>
                    </a:lnTo>
                    <a:lnTo>
                      <a:pt x="280" y="12"/>
                    </a:lnTo>
                    <a:lnTo>
                      <a:pt x="280" y="97"/>
                    </a:lnTo>
                    <a:close/>
                    <a:moveTo>
                      <a:pt x="324" y="97"/>
                    </a:moveTo>
                    <a:lnTo>
                      <a:pt x="301" y="97"/>
                    </a:lnTo>
                    <a:lnTo>
                      <a:pt x="302" y="13"/>
                    </a:lnTo>
                    <a:lnTo>
                      <a:pt x="325" y="13"/>
                    </a:lnTo>
                    <a:lnTo>
                      <a:pt x="324" y="9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3" name="Freeform 139"/>
              <p:cNvSpPr>
                <a:spLocks noEditPoints="1"/>
              </p:cNvSpPr>
              <p:nvPr/>
            </p:nvSpPr>
            <p:spPr bwMode="auto">
              <a:xfrm>
                <a:off x="2976563" y="2711451"/>
                <a:ext cx="193675" cy="112713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14" y="11"/>
                  </a:cxn>
                  <a:cxn ang="0">
                    <a:pos x="114" y="8"/>
                  </a:cxn>
                  <a:cxn ang="0">
                    <a:pos x="119" y="3"/>
                  </a:cxn>
                  <a:cxn ang="0">
                    <a:pos x="121" y="3"/>
                  </a:cxn>
                  <a:cxn ang="0">
                    <a:pos x="122" y="3"/>
                  </a:cxn>
                  <a:cxn ang="0">
                    <a:pos x="122" y="1"/>
                  </a:cxn>
                  <a:cxn ang="0">
                    <a:pos x="0" y="69"/>
                  </a:cxn>
                  <a:cxn ang="0">
                    <a:pos x="14" y="11"/>
                  </a:cxn>
                  <a:cxn ang="0">
                    <a:pos x="14" y="9"/>
                  </a:cxn>
                  <a:cxn ang="0">
                    <a:pos x="17" y="3"/>
                  </a:cxn>
                  <a:cxn ang="0">
                    <a:pos x="21" y="2"/>
                  </a:cxn>
                  <a:cxn ang="0">
                    <a:pos x="24" y="2"/>
                  </a:cxn>
                  <a:cxn ang="0">
                    <a:pos x="27" y="6"/>
                  </a:cxn>
                  <a:cxn ang="0">
                    <a:pos x="29" y="11"/>
                  </a:cxn>
                  <a:cxn ang="0">
                    <a:pos x="46" y="70"/>
                  </a:cxn>
                  <a:cxn ang="0">
                    <a:pos x="47" y="11"/>
                  </a:cxn>
                  <a:cxn ang="0">
                    <a:pos x="48" y="6"/>
                  </a:cxn>
                  <a:cxn ang="0">
                    <a:pos x="52" y="3"/>
                  </a:cxn>
                  <a:cxn ang="0">
                    <a:pos x="55" y="2"/>
                  </a:cxn>
                  <a:cxn ang="0">
                    <a:pos x="59" y="4"/>
                  </a:cxn>
                  <a:cxn ang="0">
                    <a:pos x="62" y="10"/>
                  </a:cxn>
                  <a:cxn ang="0">
                    <a:pos x="62" y="70"/>
                  </a:cxn>
                  <a:cxn ang="0">
                    <a:pos x="122" y="71"/>
                  </a:cxn>
                  <a:cxn ang="0">
                    <a:pos x="122" y="71"/>
                  </a:cxn>
                  <a:cxn ang="0">
                    <a:pos x="80" y="11"/>
                  </a:cxn>
                  <a:cxn ang="0">
                    <a:pos x="80" y="10"/>
                  </a:cxn>
                  <a:cxn ang="0">
                    <a:pos x="83" y="4"/>
                  </a:cxn>
                  <a:cxn ang="0">
                    <a:pos x="88" y="3"/>
                  </a:cxn>
                  <a:cxn ang="0">
                    <a:pos x="90" y="3"/>
                  </a:cxn>
                  <a:cxn ang="0">
                    <a:pos x="94" y="8"/>
                  </a:cxn>
                  <a:cxn ang="0">
                    <a:pos x="96" y="11"/>
                  </a:cxn>
                  <a:cxn ang="0">
                    <a:pos x="80" y="70"/>
                  </a:cxn>
                </a:cxnLst>
                <a:rect l="0" t="0" r="r" b="b"/>
                <a:pathLst>
                  <a:path w="122" h="71">
                    <a:moveTo>
                      <a:pt x="122" y="71"/>
                    </a:moveTo>
                    <a:lnTo>
                      <a:pt x="113" y="70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14" y="10"/>
                    </a:lnTo>
                    <a:lnTo>
                      <a:pt x="114" y="8"/>
                    </a:lnTo>
                    <a:lnTo>
                      <a:pt x="116" y="4"/>
                    </a:lnTo>
                    <a:lnTo>
                      <a:pt x="119" y="3"/>
                    </a:lnTo>
                    <a:lnTo>
                      <a:pt x="121" y="3"/>
                    </a:lnTo>
                    <a:lnTo>
                      <a:pt x="121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69"/>
                    </a:lnTo>
                    <a:lnTo>
                      <a:pt x="13" y="69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29" y="70"/>
                    </a:lnTo>
                    <a:lnTo>
                      <a:pt x="46" y="70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0"/>
                    </a:lnTo>
                    <a:lnTo>
                      <a:pt x="48" y="6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7" y="3"/>
                    </a:lnTo>
                    <a:lnTo>
                      <a:pt x="59" y="4"/>
                    </a:lnTo>
                    <a:lnTo>
                      <a:pt x="62" y="6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2" y="70"/>
                    </a:lnTo>
                    <a:lnTo>
                      <a:pt x="54" y="70"/>
                    </a:lnTo>
                    <a:lnTo>
                      <a:pt x="122" y="71"/>
                    </a:lnTo>
                    <a:lnTo>
                      <a:pt x="122" y="71"/>
                    </a:lnTo>
                    <a:lnTo>
                      <a:pt x="122" y="71"/>
                    </a:lnTo>
                    <a:close/>
                    <a:moveTo>
                      <a:pt x="80" y="70"/>
                    </a:moveTo>
                    <a:lnTo>
                      <a:pt x="80" y="11"/>
                    </a:lnTo>
                    <a:lnTo>
                      <a:pt x="80" y="11"/>
                    </a:lnTo>
                    <a:lnTo>
                      <a:pt x="80" y="10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6" y="3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90" y="3"/>
                    </a:lnTo>
                    <a:lnTo>
                      <a:pt x="92" y="4"/>
                    </a:lnTo>
                    <a:lnTo>
                      <a:pt x="94" y="8"/>
                    </a:lnTo>
                    <a:lnTo>
                      <a:pt x="96" y="10"/>
                    </a:lnTo>
                    <a:lnTo>
                      <a:pt x="96" y="11"/>
                    </a:lnTo>
                    <a:lnTo>
                      <a:pt x="94" y="70"/>
                    </a:lnTo>
                    <a:lnTo>
                      <a:pt x="80" y="7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4" name="Freeform 140"/>
              <p:cNvSpPr/>
              <p:nvPr/>
            </p:nvSpPr>
            <p:spPr bwMode="auto">
              <a:xfrm>
                <a:off x="3141663" y="2224088"/>
                <a:ext cx="33338" cy="180975"/>
              </a:xfrm>
              <a:custGeom>
                <a:avLst/>
                <a:gdLst/>
                <a:ahLst/>
                <a:cxnLst>
                  <a:cxn ang="0">
                    <a:pos x="20" y="114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7" y="60"/>
                  </a:cxn>
                  <a:cxn ang="0">
                    <a:pos x="17" y="60"/>
                  </a:cxn>
                  <a:cxn ang="0">
                    <a:pos x="11" y="62"/>
                  </a:cxn>
                  <a:cxn ang="0">
                    <a:pos x="8" y="66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74"/>
                  </a:cxn>
                  <a:cxn ang="0">
                    <a:pos x="4" y="76"/>
                  </a:cxn>
                  <a:cxn ang="0">
                    <a:pos x="2" y="114"/>
                  </a:cxn>
                  <a:cxn ang="0">
                    <a:pos x="20" y="114"/>
                  </a:cxn>
                </a:cxnLst>
                <a:rect l="0" t="0" r="r" b="b"/>
                <a:pathLst>
                  <a:path w="21" h="114">
                    <a:moveTo>
                      <a:pt x="20" y="114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7" y="60"/>
                    </a:lnTo>
                    <a:lnTo>
                      <a:pt x="17" y="60"/>
                    </a:lnTo>
                    <a:lnTo>
                      <a:pt x="11" y="62"/>
                    </a:lnTo>
                    <a:lnTo>
                      <a:pt x="8" y="66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74"/>
                    </a:lnTo>
                    <a:lnTo>
                      <a:pt x="4" y="76"/>
                    </a:lnTo>
                    <a:lnTo>
                      <a:pt x="2" y="114"/>
                    </a:lnTo>
                    <a:lnTo>
                      <a:pt x="20" y="11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5" name="Freeform 141"/>
              <p:cNvSpPr>
                <a:spLocks noEditPoints="1"/>
              </p:cNvSpPr>
              <p:nvPr/>
            </p:nvSpPr>
            <p:spPr bwMode="auto">
              <a:xfrm>
                <a:off x="2978150" y="2438401"/>
                <a:ext cx="195263" cy="241300"/>
              </a:xfrm>
              <a:custGeom>
                <a:avLst/>
                <a:gdLst/>
                <a:ahLst/>
                <a:cxnLst>
                  <a:cxn ang="0">
                    <a:pos x="122" y="152"/>
                  </a:cxn>
                  <a:cxn ang="0">
                    <a:pos x="121" y="152"/>
                  </a:cxn>
                  <a:cxn ang="0">
                    <a:pos x="115" y="109"/>
                  </a:cxn>
                  <a:cxn ang="0">
                    <a:pos x="115" y="106"/>
                  </a:cxn>
                  <a:cxn ang="0">
                    <a:pos x="121" y="103"/>
                  </a:cxn>
                  <a:cxn ang="0">
                    <a:pos x="122" y="103"/>
                  </a:cxn>
                  <a:cxn ang="0">
                    <a:pos x="122" y="103"/>
                  </a:cxn>
                  <a:cxn ang="0">
                    <a:pos x="95" y="0"/>
                  </a:cxn>
                  <a:cxn ang="0">
                    <a:pos x="96" y="0"/>
                  </a:cxn>
                  <a:cxn ang="0">
                    <a:pos x="85" y="5"/>
                  </a:cxn>
                  <a:cxn ang="0">
                    <a:pos x="62" y="23"/>
                  </a:cxn>
                  <a:cxn ang="0">
                    <a:pos x="52" y="35"/>
                  </a:cxn>
                  <a:cxn ang="0">
                    <a:pos x="44" y="49"/>
                  </a:cxn>
                  <a:cxn ang="0">
                    <a:pos x="35" y="79"/>
                  </a:cxn>
                  <a:cxn ang="0">
                    <a:pos x="23" y="90"/>
                  </a:cxn>
                  <a:cxn ang="0">
                    <a:pos x="19" y="91"/>
                  </a:cxn>
                  <a:cxn ang="0">
                    <a:pos x="14" y="95"/>
                  </a:cxn>
                  <a:cxn ang="0">
                    <a:pos x="13" y="98"/>
                  </a:cxn>
                  <a:cxn ang="0">
                    <a:pos x="18" y="106"/>
                  </a:cxn>
                  <a:cxn ang="0">
                    <a:pos x="2" y="151"/>
                  </a:cxn>
                  <a:cxn ang="0">
                    <a:pos x="0" y="151"/>
                  </a:cxn>
                  <a:cxn ang="0">
                    <a:pos x="93" y="103"/>
                  </a:cxn>
                  <a:cxn ang="0">
                    <a:pos x="97" y="104"/>
                  </a:cxn>
                  <a:cxn ang="0">
                    <a:pos x="100" y="108"/>
                  </a:cxn>
                  <a:cxn ang="0">
                    <a:pos x="87" y="151"/>
                  </a:cxn>
                  <a:cxn ang="0">
                    <a:pos x="88" y="108"/>
                  </a:cxn>
                  <a:cxn ang="0">
                    <a:pos x="90" y="104"/>
                  </a:cxn>
                  <a:cxn ang="0">
                    <a:pos x="93" y="103"/>
                  </a:cxn>
                  <a:cxn ang="0">
                    <a:pos x="66" y="103"/>
                  </a:cxn>
                  <a:cxn ang="0">
                    <a:pos x="71" y="105"/>
                  </a:cxn>
                  <a:cxn ang="0">
                    <a:pos x="73" y="151"/>
                  </a:cxn>
                  <a:cxn ang="0">
                    <a:pos x="61" y="108"/>
                  </a:cxn>
                  <a:cxn ang="0">
                    <a:pos x="61" y="105"/>
                  </a:cxn>
                  <a:cxn ang="0">
                    <a:pos x="66" y="103"/>
                  </a:cxn>
                  <a:cxn ang="0">
                    <a:pos x="33" y="108"/>
                  </a:cxn>
                  <a:cxn ang="0">
                    <a:pos x="34" y="105"/>
                  </a:cxn>
                  <a:cxn ang="0">
                    <a:pos x="39" y="102"/>
                  </a:cxn>
                  <a:cxn ang="0">
                    <a:pos x="43" y="103"/>
                  </a:cxn>
                  <a:cxn ang="0">
                    <a:pos x="45" y="108"/>
                  </a:cxn>
                  <a:cxn ang="0">
                    <a:pos x="33" y="151"/>
                  </a:cxn>
                </a:cxnLst>
                <a:rect l="0" t="0" r="r" b="b"/>
                <a:pathLst>
                  <a:path w="123" h="152">
                    <a:moveTo>
                      <a:pt x="0" y="151"/>
                    </a:moveTo>
                    <a:lnTo>
                      <a:pt x="122" y="152"/>
                    </a:lnTo>
                    <a:lnTo>
                      <a:pt x="122" y="152"/>
                    </a:lnTo>
                    <a:lnTo>
                      <a:pt x="121" y="152"/>
                    </a:lnTo>
                    <a:lnTo>
                      <a:pt x="114" y="152"/>
                    </a:lnTo>
                    <a:lnTo>
                      <a:pt x="115" y="109"/>
                    </a:lnTo>
                    <a:lnTo>
                      <a:pt x="115" y="109"/>
                    </a:lnTo>
                    <a:lnTo>
                      <a:pt x="115" y="106"/>
                    </a:lnTo>
                    <a:lnTo>
                      <a:pt x="118" y="104"/>
                    </a:lnTo>
                    <a:lnTo>
                      <a:pt x="121" y="103"/>
                    </a:lnTo>
                    <a:lnTo>
                      <a:pt x="121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3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85" y="5"/>
                    </a:lnTo>
                    <a:lnTo>
                      <a:pt x="73" y="13"/>
                    </a:lnTo>
                    <a:lnTo>
                      <a:pt x="62" y="23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47" y="41"/>
                    </a:lnTo>
                    <a:lnTo>
                      <a:pt x="44" y="49"/>
                    </a:lnTo>
                    <a:lnTo>
                      <a:pt x="39" y="64"/>
                    </a:lnTo>
                    <a:lnTo>
                      <a:pt x="35" y="79"/>
                    </a:lnTo>
                    <a:lnTo>
                      <a:pt x="34" y="90"/>
                    </a:lnTo>
                    <a:lnTo>
                      <a:pt x="23" y="90"/>
                    </a:lnTo>
                    <a:lnTo>
                      <a:pt x="23" y="90"/>
                    </a:lnTo>
                    <a:lnTo>
                      <a:pt x="19" y="91"/>
                    </a:lnTo>
                    <a:lnTo>
                      <a:pt x="17" y="92"/>
                    </a:lnTo>
                    <a:lnTo>
                      <a:pt x="14" y="9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4" y="103"/>
                    </a:lnTo>
                    <a:lnTo>
                      <a:pt x="18" y="106"/>
                    </a:lnTo>
                    <a:lnTo>
                      <a:pt x="17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0" y="151"/>
                    </a:lnTo>
                    <a:lnTo>
                      <a:pt x="0" y="151"/>
                    </a:lnTo>
                    <a:close/>
                    <a:moveTo>
                      <a:pt x="93" y="103"/>
                    </a:moveTo>
                    <a:lnTo>
                      <a:pt x="93" y="103"/>
                    </a:lnTo>
                    <a:lnTo>
                      <a:pt x="97" y="104"/>
                    </a:lnTo>
                    <a:lnTo>
                      <a:pt x="99" y="106"/>
                    </a:lnTo>
                    <a:lnTo>
                      <a:pt x="100" y="108"/>
                    </a:lnTo>
                    <a:lnTo>
                      <a:pt x="99" y="152"/>
                    </a:lnTo>
                    <a:lnTo>
                      <a:pt x="87" y="151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88" y="106"/>
                    </a:lnTo>
                    <a:lnTo>
                      <a:pt x="90" y="104"/>
                    </a:lnTo>
                    <a:lnTo>
                      <a:pt x="93" y="103"/>
                    </a:lnTo>
                    <a:lnTo>
                      <a:pt x="93" y="103"/>
                    </a:lnTo>
                    <a:close/>
                    <a:moveTo>
                      <a:pt x="66" y="103"/>
                    </a:moveTo>
                    <a:lnTo>
                      <a:pt x="66" y="103"/>
                    </a:lnTo>
                    <a:lnTo>
                      <a:pt x="70" y="104"/>
                    </a:lnTo>
                    <a:lnTo>
                      <a:pt x="71" y="105"/>
                    </a:lnTo>
                    <a:lnTo>
                      <a:pt x="73" y="108"/>
                    </a:lnTo>
                    <a:lnTo>
                      <a:pt x="73" y="151"/>
                    </a:lnTo>
                    <a:lnTo>
                      <a:pt x="61" y="151"/>
                    </a:lnTo>
                    <a:lnTo>
                      <a:pt x="61" y="108"/>
                    </a:lnTo>
                    <a:lnTo>
                      <a:pt x="61" y="108"/>
                    </a:lnTo>
                    <a:lnTo>
                      <a:pt x="61" y="105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6" y="103"/>
                    </a:lnTo>
                    <a:close/>
                    <a:moveTo>
                      <a:pt x="33" y="108"/>
                    </a:moveTo>
                    <a:lnTo>
                      <a:pt x="33" y="108"/>
                    </a:lnTo>
                    <a:lnTo>
                      <a:pt x="34" y="105"/>
                    </a:lnTo>
                    <a:lnTo>
                      <a:pt x="35" y="103"/>
                    </a:lnTo>
                    <a:lnTo>
                      <a:pt x="39" y="102"/>
                    </a:lnTo>
                    <a:lnTo>
                      <a:pt x="39" y="102"/>
                    </a:lnTo>
                    <a:lnTo>
                      <a:pt x="43" y="103"/>
                    </a:lnTo>
                    <a:lnTo>
                      <a:pt x="44" y="105"/>
                    </a:lnTo>
                    <a:lnTo>
                      <a:pt x="45" y="108"/>
                    </a:lnTo>
                    <a:lnTo>
                      <a:pt x="45" y="151"/>
                    </a:lnTo>
                    <a:lnTo>
                      <a:pt x="33" y="151"/>
                    </a:lnTo>
                    <a:lnTo>
                      <a:pt x="33" y="10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" name="Freeform 142"/>
              <p:cNvSpPr/>
              <p:nvPr/>
            </p:nvSpPr>
            <p:spPr bwMode="auto">
              <a:xfrm>
                <a:off x="3125788" y="2405063"/>
                <a:ext cx="47625" cy="3333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5" y="9"/>
                  </a:cxn>
                  <a:cxn ang="0">
                    <a:pos x="3" y="11"/>
                  </a:cxn>
                  <a:cxn ang="0">
                    <a:pos x="2" y="13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21"/>
                  </a:cxn>
                  <a:cxn ang="0">
                    <a:pos x="30" y="21"/>
                  </a:cxn>
                  <a:cxn ang="0">
                    <a:pos x="30" y="0"/>
                  </a:cxn>
                </a:cxnLst>
                <a:rect l="0" t="0" r="r" b="b"/>
                <a:pathLst>
                  <a:path w="30" h="21">
                    <a:moveTo>
                      <a:pt x="30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30" y="2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7" name="Freeform 143"/>
              <p:cNvSpPr/>
              <p:nvPr/>
            </p:nvSpPr>
            <p:spPr bwMode="auto">
              <a:xfrm>
                <a:off x="3170238" y="2713038"/>
                <a:ext cx="193675" cy="111125"/>
              </a:xfrm>
              <a:custGeom>
                <a:avLst/>
                <a:gdLst/>
                <a:ahLst/>
                <a:cxnLst>
                  <a:cxn ang="0">
                    <a:pos x="106" y="12"/>
                  </a:cxn>
                  <a:cxn ang="0">
                    <a:pos x="106" y="70"/>
                  </a:cxn>
                  <a:cxn ang="0">
                    <a:pos x="119" y="70"/>
                  </a:cxn>
                  <a:cxn ang="0">
                    <a:pos x="121" y="2"/>
                  </a:cxn>
                  <a:cxn ang="0">
                    <a:pos x="121" y="2"/>
                  </a:cxn>
                  <a:cxn ang="0">
                    <a:pos x="122" y="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4" y="4"/>
                  </a:cxn>
                  <a:cxn ang="0">
                    <a:pos x="6" y="7"/>
                  </a:cxn>
                  <a:cxn ang="0">
                    <a:pos x="6" y="11"/>
                  </a:cxn>
                  <a:cxn ang="0">
                    <a:pos x="6" y="70"/>
                  </a:cxn>
                  <a:cxn ang="0">
                    <a:pos x="25" y="70"/>
                  </a:cxn>
                  <a:cxn ang="0">
                    <a:pos x="25" y="11"/>
                  </a:cxn>
                  <a:cxn ang="0">
                    <a:pos x="25" y="11"/>
                  </a:cxn>
                  <a:cxn ang="0">
                    <a:pos x="25" y="10"/>
                  </a:cxn>
                  <a:cxn ang="0">
                    <a:pos x="26" y="7"/>
                  </a:cxn>
                  <a:cxn ang="0">
                    <a:pos x="28" y="3"/>
                  </a:cxn>
                  <a:cxn ang="0">
                    <a:pos x="29" y="3"/>
                  </a:cxn>
                  <a:cxn ang="0">
                    <a:pos x="33" y="2"/>
                  </a:cxn>
                  <a:cxn ang="0">
                    <a:pos x="33" y="2"/>
                  </a:cxn>
                  <a:cxn ang="0">
                    <a:pos x="35" y="3"/>
                  </a:cxn>
                  <a:cxn ang="0">
                    <a:pos x="37" y="4"/>
                  </a:cxn>
                  <a:cxn ang="0">
                    <a:pos x="39" y="7"/>
                  </a:cxn>
                  <a:cxn ang="0">
                    <a:pos x="39" y="10"/>
                  </a:cxn>
                  <a:cxn ang="0">
                    <a:pos x="40" y="11"/>
                  </a:cxn>
                  <a:cxn ang="0">
                    <a:pos x="39" y="70"/>
                  </a:cxn>
                  <a:cxn ang="0">
                    <a:pos x="58" y="70"/>
                  </a:cxn>
                  <a:cxn ang="0">
                    <a:pos x="58" y="11"/>
                  </a:cxn>
                  <a:cxn ang="0">
                    <a:pos x="58" y="11"/>
                  </a:cxn>
                  <a:cxn ang="0">
                    <a:pos x="59" y="10"/>
                  </a:cxn>
                  <a:cxn ang="0">
                    <a:pos x="59" y="7"/>
                  </a:cxn>
                  <a:cxn ang="0">
                    <a:pos x="61" y="4"/>
                  </a:cxn>
                  <a:cxn ang="0">
                    <a:pos x="64" y="3"/>
                  </a:cxn>
                  <a:cxn ang="0">
                    <a:pos x="66" y="3"/>
                  </a:cxn>
                  <a:cxn ang="0">
                    <a:pos x="66" y="3"/>
                  </a:cxn>
                  <a:cxn ang="0">
                    <a:pos x="68" y="3"/>
                  </a:cxn>
                  <a:cxn ang="0">
                    <a:pos x="70" y="4"/>
                  </a:cxn>
                  <a:cxn ang="0">
                    <a:pos x="72" y="7"/>
                  </a:cxn>
                  <a:cxn ang="0">
                    <a:pos x="73" y="10"/>
                  </a:cxn>
                  <a:cxn ang="0">
                    <a:pos x="73" y="11"/>
                  </a:cxn>
                  <a:cxn ang="0">
                    <a:pos x="72" y="70"/>
                  </a:cxn>
                  <a:cxn ang="0">
                    <a:pos x="91" y="70"/>
                  </a:cxn>
                  <a:cxn ang="0">
                    <a:pos x="92" y="11"/>
                  </a:cxn>
                  <a:cxn ang="0">
                    <a:pos x="92" y="11"/>
                  </a:cxn>
                  <a:cxn ang="0">
                    <a:pos x="92" y="10"/>
                  </a:cxn>
                  <a:cxn ang="0">
                    <a:pos x="93" y="8"/>
                  </a:cxn>
                  <a:cxn ang="0">
                    <a:pos x="94" y="4"/>
                  </a:cxn>
                  <a:cxn ang="0">
                    <a:pos x="96" y="3"/>
                  </a:cxn>
                  <a:cxn ang="0">
                    <a:pos x="99" y="3"/>
                  </a:cxn>
                  <a:cxn ang="0">
                    <a:pos x="99" y="3"/>
                  </a:cxn>
                  <a:cxn ang="0">
                    <a:pos x="102" y="3"/>
                  </a:cxn>
                  <a:cxn ang="0">
                    <a:pos x="104" y="4"/>
                  </a:cxn>
                  <a:cxn ang="0">
                    <a:pos x="106" y="8"/>
                  </a:cxn>
                  <a:cxn ang="0">
                    <a:pos x="106" y="10"/>
                  </a:cxn>
                  <a:cxn ang="0">
                    <a:pos x="106" y="12"/>
                  </a:cxn>
                  <a:cxn ang="0">
                    <a:pos x="106" y="12"/>
                  </a:cxn>
                </a:cxnLst>
                <a:rect l="0" t="0" r="r" b="b"/>
                <a:pathLst>
                  <a:path w="122" h="70">
                    <a:moveTo>
                      <a:pt x="106" y="12"/>
                    </a:moveTo>
                    <a:lnTo>
                      <a:pt x="106" y="70"/>
                    </a:lnTo>
                    <a:lnTo>
                      <a:pt x="119" y="70"/>
                    </a:lnTo>
                    <a:lnTo>
                      <a:pt x="121" y="2"/>
                    </a:lnTo>
                    <a:lnTo>
                      <a:pt x="121" y="2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70"/>
                    </a:lnTo>
                    <a:lnTo>
                      <a:pt x="25" y="70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6" y="7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5" y="3"/>
                    </a:lnTo>
                    <a:lnTo>
                      <a:pt x="37" y="4"/>
                    </a:lnTo>
                    <a:lnTo>
                      <a:pt x="39" y="7"/>
                    </a:lnTo>
                    <a:lnTo>
                      <a:pt x="39" y="10"/>
                    </a:lnTo>
                    <a:lnTo>
                      <a:pt x="40" y="11"/>
                    </a:lnTo>
                    <a:lnTo>
                      <a:pt x="39" y="70"/>
                    </a:lnTo>
                    <a:lnTo>
                      <a:pt x="58" y="70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9" y="10"/>
                    </a:lnTo>
                    <a:lnTo>
                      <a:pt x="59" y="7"/>
                    </a:lnTo>
                    <a:lnTo>
                      <a:pt x="61" y="4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70" y="4"/>
                    </a:lnTo>
                    <a:lnTo>
                      <a:pt x="72" y="7"/>
                    </a:lnTo>
                    <a:lnTo>
                      <a:pt x="73" y="10"/>
                    </a:lnTo>
                    <a:lnTo>
                      <a:pt x="73" y="11"/>
                    </a:lnTo>
                    <a:lnTo>
                      <a:pt x="72" y="70"/>
                    </a:lnTo>
                    <a:lnTo>
                      <a:pt x="91" y="70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2" y="10"/>
                    </a:lnTo>
                    <a:lnTo>
                      <a:pt x="93" y="8"/>
                    </a:lnTo>
                    <a:lnTo>
                      <a:pt x="94" y="4"/>
                    </a:lnTo>
                    <a:lnTo>
                      <a:pt x="96" y="3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2" y="3"/>
                    </a:lnTo>
                    <a:lnTo>
                      <a:pt x="104" y="4"/>
                    </a:lnTo>
                    <a:lnTo>
                      <a:pt x="106" y="8"/>
                    </a:lnTo>
                    <a:lnTo>
                      <a:pt x="106" y="10"/>
                    </a:lnTo>
                    <a:lnTo>
                      <a:pt x="106" y="12"/>
                    </a:lnTo>
                    <a:lnTo>
                      <a:pt x="106" y="1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8" name="Freeform 144"/>
              <p:cNvSpPr/>
              <p:nvPr/>
            </p:nvSpPr>
            <p:spPr bwMode="auto">
              <a:xfrm>
                <a:off x="3173413" y="2224088"/>
                <a:ext cx="31750" cy="180975"/>
              </a:xfrm>
              <a:custGeom>
                <a:avLst/>
                <a:gdLst/>
                <a:ahLst/>
                <a:cxnLst>
                  <a:cxn ang="0">
                    <a:pos x="15" y="114"/>
                  </a:cxn>
                  <a:cxn ang="0">
                    <a:pos x="17" y="78"/>
                  </a:cxn>
                  <a:cxn ang="0">
                    <a:pos x="17" y="78"/>
                  </a:cxn>
                  <a:cxn ang="0">
                    <a:pos x="19" y="75"/>
                  </a:cxn>
                  <a:cxn ang="0">
                    <a:pos x="20" y="72"/>
                  </a:cxn>
                  <a:cxn ang="0">
                    <a:pos x="20" y="72"/>
                  </a:cxn>
                  <a:cxn ang="0">
                    <a:pos x="19" y="70"/>
                  </a:cxn>
                  <a:cxn ang="0">
                    <a:pos x="18" y="68"/>
                  </a:cxn>
                  <a:cxn ang="0">
                    <a:pos x="15" y="67"/>
                  </a:cxn>
                  <a:cxn ang="0">
                    <a:pos x="13" y="67"/>
                  </a:cxn>
                  <a:cxn ang="0">
                    <a:pos x="12" y="67"/>
                  </a:cxn>
                  <a:cxn ang="0">
                    <a:pos x="12" y="67"/>
                  </a:cxn>
                  <a:cxn ang="0">
                    <a:pos x="9" y="62"/>
                  </a:cxn>
                  <a:cxn ang="0">
                    <a:pos x="3" y="6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14"/>
                  </a:cxn>
                  <a:cxn ang="0">
                    <a:pos x="15" y="114"/>
                  </a:cxn>
                </a:cxnLst>
                <a:rect l="0" t="0" r="r" b="b"/>
                <a:pathLst>
                  <a:path w="20" h="114">
                    <a:moveTo>
                      <a:pt x="15" y="114"/>
                    </a:moveTo>
                    <a:lnTo>
                      <a:pt x="17" y="78"/>
                    </a:lnTo>
                    <a:lnTo>
                      <a:pt x="17" y="78"/>
                    </a:lnTo>
                    <a:lnTo>
                      <a:pt x="19" y="75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19" y="70"/>
                    </a:lnTo>
                    <a:lnTo>
                      <a:pt x="18" y="68"/>
                    </a:lnTo>
                    <a:lnTo>
                      <a:pt x="15" y="67"/>
                    </a:lnTo>
                    <a:lnTo>
                      <a:pt x="13" y="67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9" y="62"/>
                    </a:lnTo>
                    <a:lnTo>
                      <a:pt x="3" y="6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14"/>
                    </a:lnTo>
                    <a:lnTo>
                      <a:pt x="15" y="114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9" name="Freeform 145"/>
              <p:cNvSpPr/>
              <p:nvPr/>
            </p:nvSpPr>
            <p:spPr bwMode="auto">
              <a:xfrm>
                <a:off x="3173413" y="2405063"/>
                <a:ext cx="42863" cy="33338"/>
              </a:xfrm>
              <a:custGeom>
                <a:avLst/>
                <a:gdLst/>
                <a:ahLst/>
                <a:cxnLst>
                  <a:cxn ang="0">
                    <a:pos x="27" y="16"/>
                  </a:cxn>
                  <a:cxn ang="0">
                    <a:pos x="27" y="16"/>
                  </a:cxn>
                  <a:cxn ang="0">
                    <a:pos x="27" y="14"/>
                  </a:cxn>
                  <a:cxn ang="0">
                    <a:pos x="26" y="11"/>
                  </a:cxn>
                  <a:cxn ang="0">
                    <a:pos x="24" y="10"/>
                  </a:cxn>
                  <a:cxn ang="0">
                    <a:pos x="22" y="9"/>
                  </a:cxn>
                  <a:cxn ang="0">
                    <a:pos x="22" y="1"/>
                  </a:cxn>
                  <a:cxn ang="0">
                    <a:pos x="15" y="1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26" y="21"/>
                  </a:cxn>
                  <a:cxn ang="0">
                    <a:pos x="26" y="21"/>
                  </a:cxn>
                  <a:cxn ang="0">
                    <a:pos x="27" y="18"/>
                  </a:cxn>
                  <a:cxn ang="0">
                    <a:pos x="27" y="16"/>
                  </a:cxn>
                  <a:cxn ang="0">
                    <a:pos x="27" y="16"/>
                  </a:cxn>
                </a:cxnLst>
                <a:rect l="0" t="0" r="r" b="b"/>
                <a:pathLst>
                  <a:path w="27" h="21">
                    <a:moveTo>
                      <a:pt x="27" y="16"/>
                    </a:moveTo>
                    <a:lnTo>
                      <a:pt x="27" y="16"/>
                    </a:lnTo>
                    <a:lnTo>
                      <a:pt x="27" y="14"/>
                    </a:lnTo>
                    <a:lnTo>
                      <a:pt x="26" y="11"/>
                    </a:lnTo>
                    <a:lnTo>
                      <a:pt x="24" y="10"/>
                    </a:lnTo>
                    <a:lnTo>
                      <a:pt x="22" y="9"/>
                    </a:lnTo>
                    <a:lnTo>
                      <a:pt x="22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0" name="Freeform 146"/>
              <p:cNvSpPr>
                <a:spLocks noEditPoints="1"/>
              </p:cNvSpPr>
              <p:nvPr/>
            </p:nvSpPr>
            <p:spPr bwMode="auto">
              <a:xfrm>
                <a:off x="3171825" y="2438401"/>
                <a:ext cx="168275" cy="242888"/>
              </a:xfrm>
              <a:custGeom>
                <a:avLst/>
                <a:gdLst/>
                <a:ahLst/>
                <a:cxnLst>
                  <a:cxn ang="0">
                    <a:pos x="87" y="152"/>
                  </a:cxn>
                  <a:cxn ang="0">
                    <a:pos x="103" y="108"/>
                  </a:cxn>
                  <a:cxn ang="0">
                    <a:pos x="105" y="105"/>
                  </a:cxn>
                  <a:cxn ang="0">
                    <a:pos x="106" y="101"/>
                  </a:cxn>
                  <a:cxn ang="0">
                    <a:pos x="104" y="94"/>
                  </a:cxn>
                  <a:cxn ang="0">
                    <a:pos x="98" y="92"/>
                  </a:cxn>
                  <a:cxn ang="0">
                    <a:pos x="87" y="92"/>
                  </a:cxn>
                  <a:cxn ang="0">
                    <a:pos x="82" y="65"/>
                  </a:cxn>
                  <a:cxn ang="0">
                    <a:pos x="73" y="42"/>
                  </a:cxn>
                  <a:cxn ang="0">
                    <a:pos x="70" y="36"/>
                  </a:cxn>
                  <a:cxn ang="0">
                    <a:pos x="49" y="14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103"/>
                  </a:cxn>
                  <a:cxn ang="0">
                    <a:pos x="3" y="104"/>
                  </a:cxn>
                  <a:cxn ang="0">
                    <a:pos x="5" y="109"/>
                  </a:cxn>
                  <a:cxn ang="0">
                    <a:pos x="0" y="152"/>
                  </a:cxn>
                  <a:cxn ang="0">
                    <a:pos x="47" y="152"/>
                  </a:cxn>
                  <a:cxn ang="0">
                    <a:pos x="47" y="109"/>
                  </a:cxn>
                  <a:cxn ang="0">
                    <a:pos x="50" y="104"/>
                  </a:cxn>
                  <a:cxn ang="0">
                    <a:pos x="54" y="104"/>
                  </a:cxn>
                  <a:cxn ang="0">
                    <a:pos x="59" y="106"/>
                  </a:cxn>
                  <a:cxn ang="0">
                    <a:pos x="59" y="152"/>
                  </a:cxn>
                  <a:cxn ang="0">
                    <a:pos x="75" y="109"/>
                  </a:cxn>
                  <a:cxn ang="0">
                    <a:pos x="76" y="107"/>
                  </a:cxn>
                  <a:cxn ang="0">
                    <a:pos x="81" y="104"/>
                  </a:cxn>
                  <a:cxn ang="0">
                    <a:pos x="84" y="105"/>
                  </a:cxn>
                  <a:cxn ang="0">
                    <a:pos x="87" y="109"/>
                  </a:cxn>
                  <a:cxn ang="0">
                    <a:pos x="32" y="152"/>
                  </a:cxn>
                  <a:cxn ang="0">
                    <a:pos x="21" y="109"/>
                  </a:cxn>
                  <a:cxn ang="0">
                    <a:pos x="21" y="106"/>
                  </a:cxn>
                  <a:cxn ang="0">
                    <a:pos x="26" y="103"/>
                  </a:cxn>
                  <a:cxn ang="0">
                    <a:pos x="30" y="104"/>
                  </a:cxn>
                  <a:cxn ang="0">
                    <a:pos x="33" y="109"/>
                  </a:cxn>
                </a:cxnLst>
                <a:rect l="0" t="0" r="r" b="b"/>
                <a:pathLst>
                  <a:path w="105" h="153">
                    <a:moveTo>
                      <a:pt x="87" y="109"/>
                    </a:moveTo>
                    <a:lnTo>
                      <a:pt x="87" y="152"/>
                    </a:lnTo>
                    <a:lnTo>
                      <a:pt x="102" y="153"/>
                    </a:lnTo>
                    <a:lnTo>
                      <a:pt x="103" y="108"/>
                    </a:lnTo>
                    <a:lnTo>
                      <a:pt x="103" y="108"/>
                    </a:lnTo>
                    <a:lnTo>
                      <a:pt x="105" y="105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97"/>
                    </a:lnTo>
                    <a:lnTo>
                      <a:pt x="104" y="94"/>
                    </a:lnTo>
                    <a:lnTo>
                      <a:pt x="101" y="93"/>
                    </a:lnTo>
                    <a:lnTo>
                      <a:pt x="98" y="92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4" y="80"/>
                    </a:lnTo>
                    <a:lnTo>
                      <a:pt x="82" y="65"/>
                    </a:lnTo>
                    <a:lnTo>
                      <a:pt x="77" y="50"/>
                    </a:lnTo>
                    <a:lnTo>
                      <a:pt x="73" y="42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60" y="24"/>
                    </a:lnTo>
                    <a:lnTo>
                      <a:pt x="49" y="14"/>
                    </a:lnTo>
                    <a:lnTo>
                      <a:pt x="38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1" y="0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3" y="104"/>
                    </a:lnTo>
                    <a:lnTo>
                      <a:pt x="4" y="106"/>
                    </a:lnTo>
                    <a:lnTo>
                      <a:pt x="5" y="109"/>
                    </a:lnTo>
                    <a:lnTo>
                      <a:pt x="4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47" y="152"/>
                    </a:lnTo>
                    <a:lnTo>
                      <a:pt x="47" y="109"/>
                    </a:lnTo>
                    <a:lnTo>
                      <a:pt x="47" y="109"/>
                    </a:lnTo>
                    <a:lnTo>
                      <a:pt x="48" y="106"/>
                    </a:lnTo>
                    <a:lnTo>
                      <a:pt x="50" y="104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7" y="105"/>
                    </a:lnTo>
                    <a:lnTo>
                      <a:pt x="59" y="106"/>
                    </a:lnTo>
                    <a:lnTo>
                      <a:pt x="59" y="109"/>
                    </a:lnTo>
                    <a:lnTo>
                      <a:pt x="59" y="152"/>
                    </a:lnTo>
                    <a:lnTo>
                      <a:pt x="75" y="152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76" y="107"/>
                    </a:lnTo>
                    <a:lnTo>
                      <a:pt x="77" y="105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4" y="105"/>
                    </a:lnTo>
                    <a:lnTo>
                      <a:pt x="87" y="107"/>
                    </a:lnTo>
                    <a:lnTo>
                      <a:pt x="87" y="109"/>
                    </a:lnTo>
                    <a:lnTo>
                      <a:pt x="87" y="109"/>
                    </a:lnTo>
                    <a:close/>
                    <a:moveTo>
                      <a:pt x="32" y="152"/>
                    </a:moveTo>
                    <a:lnTo>
                      <a:pt x="20" y="152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6"/>
                    </a:lnTo>
                    <a:lnTo>
                      <a:pt x="23" y="104"/>
                    </a:lnTo>
                    <a:lnTo>
                      <a:pt x="26" y="103"/>
                    </a:lnTo>
                    <a:lnTo>
                      <a:pt x="26" y="103"/>
                    </a:lnTo>
                    <a:lnTo>
                      <a:pt x="30" y="104"/>
                    </a:lnTo>
                    <a:lnTo>
                      <a:pt x="32" y="106"/>
                    </a:lnTo>
                    <a:lnTo>
                      <a:pt x="33" y="109"/>
                    </a:lnTo>
                    <a:lnTo>
                      <a:pt x="32" y="15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1" name="Freeform 147"/>
              <p:cNvSpPr>
                <a:spLocks noEditPoints="1"/>
              </p:cNvSpPr>
              <p:nvPr/>
            </p:nvSpPr>
            <p:spPr bwMode="auto">
              <a:xfrm>
                <a:off x="3167063" y="2900363"/>
                <a:ext cx="558800" cy="244475"/>
              </a:xfrm>
              <a:custGeom>
                <a:avLst/>
                <a:gdLst/>
                <a:ahLst/>
                <a:cxnLst>
                  <a:cxn ang="0">
                    <a:pos x="352" y="5"/>
                  </a:cxn>
                  <a:cxn ang="0">
                    <a:pos x="1" y="0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4" y="42"/>
                  </a:cxn>
                  <a:cxn ang="0">
                    <a:pos x="6" y="43"/>
                  </a:cxn>
                  <a:cxn ang="0">
                    <a:pos x="10" y="45"/>
                  </a:cxn>
                  <a:cxn ang="0">
                    <a:pos x="12" y="49"/>
                  </a:cxn>
                  <a:cxn ang="0">
                    <a:pos x="12" y="50"/>
                  </a:cxn>
                  <a:cxn ang="0">
                    <a:pos x="12" y="94"/>
                  </a:cxn>
                  <a:cxn ang="0">
                    <a:pos x="1" y="94"/>
                  </a:cxn>
                  <a:cxn ang="0">
                    <a:pos x="0" y="154"/>
                  </a:cxn>
                  <a:cxn ang="0">
                    <a:pos x="350" y="154"/>
                  </a:cxn>
                  <a:cxn ang="0">
                    <a:pos x="352" y="5"/>
                  </a:cxn>
                  <a:cxn ang="0">
                    <a:pos x="50" y="95"/>
                  </a:cxn>
                  <a:cxn ang="0">
                    <a:pos x="27" y="94"/>
                  </a:cxn>
                  <a:cxn ang="0">
                    <a:pos x="28" y="10"/>
                  </a:cxn>
                  <a:cxn ang="0">
                    <a:pos x="51" y="10"/>
                  </a:cxn>
                  <a:cxn ang="0">
                    <a:pos x="50" y="95"/>
                  </a:cxn>
                  <a:cxn ang="0">
                    <a:pos x="95" y="95"/>
                  </a:cxn>
                  <a:cxn ang="0">
                    <a:pos x="72" y="95"/>
                  </a:cxn>
                  <a:cxn ang="0">
                    <a:pos x="72" y="11"/>
                  </a:cxn>
                  <a:cxn ang="0">
                    <a:pos x="96" y="11"/>
                  </a:cxn>
                  <a:cxn ang="0">
                    <a:pos x="95" y="95"/>
                  </a:cxn>
                  <a:cxn ang="0">
                    <a:pos x="139" y="96"/>
                  </a:cxn>
                  <a:cxn ang="0">
                    <a:pos x="116" y="95"/>
                  </a:cxn>
                  <a:cxn ang="0">
                    <a:pos x="117" y="11"/>
                  </a:cxn>
                  <a:cxn ang="0">
                    <a:pos x="140" y="11"/>
                  </a:cxn>
                  <a:cxn ang="0">
                    <a:pos x="139" y="96"/>
                  </a:cxn>
                  <a:cxn ang="0">
                    <a:pos x="184" y="96"/>
                  </a:cxn>
                  <a:cxn ang="0">
                    <a:pos x="161" y="96"/>
                  </a:cxn>
                  <a:cxn ang="0">
                    <a:pos x="161" y="12"/>
                  </a:cxn>
                  <a:cxn ang="0">
                    <a:pos x="185" y="12"/>
                  </a:cxn>
                  <a:cxn ang="0">
                    <a:pos x="184" y="96"/>
                  </a:cxn>
                  <a:cxn ang="0">
                    <a:pos x="260" y="120"/>
                  </a:cxn>
                  <a:cxn ang="0">
                    <a:pos x="236" y="120"/>
                  </a:cxn>
                  <a:cxn ang="0">
                    <a:pos x="236" y="85"/>
                  </a:cxn>
                  <a:cxn ang="0">
                    <a:pos x="261" y="85"/>
                  </a:cxn>
                  <a:cxn ang="0">
                    <a:pos x="260" y="120"/>
                  </a:cxn>
                  <a:cxn ang="0">
                    <a:pos x="261" y="65"/>
                  </a:cxn>
                  <a:cxn ang="0">
                    <a:pos x="237" y="64"/>
                  </a:cxn>
                  <a:cxn ang="0">
                    <a:pos x="237" y="30"/>
                  </a:cxn>
                  <a:cxn ang="0">
                    <a:pos x="261" y="30"/>
                  </a:cxn>
                  <a:cxn ang="0">
                    <a:pos x="261" y="65"/>
                  </a:cxn>
                  <a:cxn ang="0">
                    <a:pos x="314" y="120"/>
                  </a:cxn>
                  <a:cxn ang="0">
                    <a:pos x="288" y="120"/>
                  </a:cxn>
                  <a:cxn ang="0">
                    <a:pos x="289" y="85"/>
                  </a:cxn>
                  <a:cxn ang="0">
                    <a:pos x="314" y="86"/>
                  </a:cxn>
                  <a:cxn ang="0">
                    <a:pos x="314" y="120"/>
                  </a:cxn>
                  <a:cxn ang="0">
                    <a:pos x="289" y="65"/>
                  </a:cxn>
                  <a:cxn ang="0">
                    <a:pos x="289" y="30"/>
                  </a:cxn>
                  <a:cxn ang="0">
                    <a:pos x="314" y="30"/>
                  </a:cxn>
                  <a:cxn ang="0">
                    <a:pos x="314" y="65"/>
                  </a:cxn>
                  <a:cxn ang="0">
                    <a:pos x="289" y="65"/>
                  </a:cxn>
                </a:cxnLst>
                <a:rect l="0" t="0" r="r" b="b"/>
                <a:pathLst>
                  <a:path w="352" h="154">
                    <a:moveTo>
                      <a:pt x="352" y="5"/>
                    </a:moveTo>
                    <a:lnTo>
                      <a:pt x="1" y="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4" y="42"/>
                    </a:lnTo>
                    <a:lnTo>
                      <a:pt x="6" y="43"/>
                    </a:lnTo>
                    <a:lnTo>
                      <a:pt x="10" y="45"/>
                    </a:lnTo>
                    <a:lnTo>
                      <a:pt x="12" y="49"/>
                    </a:lnTo>
                    <a:lnTo>
                      <a:pt x="12" y="50"/>
                    </a:lnTo>
                    <a:lnTo>
                      <a:pt x="12" y="94"/>
                    </a:lnTo>
                    <a:lnTo>
                      <a:pt x="1" y="94"/>
                    </a:lnTo>
                    <a:lnTo>
                      <a:pt x="0" y="154"/>
                    </a:lnTo>
                    <a:lnTo>
                      <a:pt x="350" y="154"/>
                    </a:lnTo>
                    <a:lnTo>
                      <a:pt x="352" y="5"/>
                    </a:lnTo>
                    <a:close/>
                    <a:moveTo>
                      <a:pt x="50" y="95"/>
                    </a:moveTo>
                    <a:lnTo>
                      <a:pt x="27" y="94"/>
                    </a:lnTo>
                    <a:lnTo>
                      <a:pt x="28" y="10"/>
                    </a:lnTo>
                    <a:lnTo>
                      <a:pt x="51" y="10"/>
                    </a:lnTo>
                    <a:lnTo>
                      <a:pt x="50" y="95"/>
                    </a:lnTo>
                    <a:close/>
                    <a:moveTo>
                      <a:pt x="95" y="95"/>
                    </a:moveTo>
                    <a:lnTo>
                      <a:pt x="72" y="95"/>
                    </a:lnTo>
                    <a:lnTo>
                      <a:pt x="72" y="11"/>
                    </a:lnTo>
                    <a:lnTo>
                      <a:pt x="96" y="11"/>
                    </a:lnTo>
                    <a:lnTo>
                      <a:pt x="95" y="95"/>
                    </a:lnTo>
                    <a:close/>
                    <a:moveTo>
                      <a:pt x="139" y="96"/>
                    </a:moveTo>
                    <a:lnTo>
                      <a:pt x="116" y="95"/>
                    </a:lnTo>
                    <a:lnTo>
                      <a:pt x="117" y="11"/>
                    </a:lnTo>
                    <a:lnTo>
                      <a:pt x="140" y="11"/>
                    </a:lnTo>
                    <a:lnTo>
                      <a:pt x="139" y="96"/>
                    </a:lnTo>
                    <a:close/>
                    <a:moveTo>
                      <a:pt x="184" y="96"/>
                    </a:moveTo>
                    <a:lnTo>
                      <a:pt x="161" y="96"/>
                    </a:lnTo>
                    <a:lnTo>
                      <a:pt x="161" y="12"/>
                    </a:lnTo>
                    <a:lnTo>
                      <a:pt x="185" y="12"/>
                    </a:lnTo>
                    <a:lnTo>
                      <a:pt x="184" y="96"/>
                    </a:lnTo>
                    <a:close/>
                    <a:moveTo>
                      <a:pt x="260" y="120"/>
                    </a:moveTo>
                    <a:lnTo>
                      <a:pt x="236" y="120"/>
                    </a:lnTo>
                    <a:lnTo>
                      <a:pt x="236" y="85"/>
                    </a:lnTo>
                    <a:lnTo>
                      <a:pt x="261" y="85"/>
                    </a:lnTo>
                    <a:lnTo>
                      <a:pt x="260" y="120"/>
                    </a:lnTo>
                    <a:close/>
                    <a:moveTo>
                      <a:pt x="261" y="65"/>
                    </a:moveTo>
                    <a:lnTo>
                      <a:pt x="237" y="64"/>
                    </a:lnTo>
                    <a:lnTo>
                      <a:pt x="237" y="30"/>
                    </a:lnTo>
                    <a:lnTo>
                      <a:pt x="261" y="30"/>
                    </a:lnTo>
                    <a:lnTo>
                      <a:pt x="261" y="65"/>
                    </a:lnTo>
                    <a:close/>
                    <a:moveTo>
                      <a:pt x="314" y="120"/>
                    </a:moveTo>
                    <a:lnTo>
                      <a:pt x="288" y="120"/>
                    </a:lnTo>
                    <a:lnTo>
                      <a:pt x="289" y="85"/>
                    </a:lnTo>
                    <a:lnTo>
                      <a:pt x="314" y="86"/>
                    </a:lnTo>
                    <a:lnTo>
                      <a:pt x="314" y="120"/>
                    </a:lnTo>
                    <a:close/>
                    <a:moveTo>
                      <a:pt x="289" y="65"/>
                    </a:moveTo>
                    <a:lnTo>
                      <a:pt x="289" y="30"/>
                    </a:lnTo>
                    <a:lnTo>
                      <a:pt x="314" y="30"/>
                    </a:lnTo>
                    <a:lnTo>
                      <a:pt x="314" y="65"/>
                    </a:lnTo>
                    <a:lnTo>
                      <a:pt x="289" y="6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2" name="Freeform 148"/>
              <p:cNvSpPr/>
              <p:nvPr/>
            </p:nvSpPr>
            <p:spPr bwMode="auto">
              <a:xfrm>
                <a:off x="3168650" y="2824163"/>
                <a:ext cx="557213" cy="84138"/>
              </a:xfrm>
              <a:custGeom>
                <a:avLst/>
                <a:gdLst/>
                <a:ahLst/>
                <a:cxnLst>
                  <a:cxn ang="0">
                    <a:pos x="351" y="52"/>
                  </a:cxn>
                  <a:cxn ang="0">
                    <a:pos x="208" y="51"/>
                  </a:cxn>
                  <a:cxn ang="0">
                    <a:pos x="209" y="21"/>
                  </a:cxn>
                  <a:cxn ang="0">
                    <a:pos x="142" y="20"/>
                  </a:cxn>
                  <a:cxn ang="0">
                    <a:pos x="144" y="1"/>
                  </a:cxn>
                  <a:cxn ang="0">
                    <a:pos x="120" y="1"/>
                  </a:cxn>
                  <a:cxn ang="0">
                    <a:pos x="120" y="0"/>
                  </a:cxn>
                  <a:cxn ang="0">
                    <a:pos x="107" y="0"/>
                  </a:cxn>
                  <a:cxn ang="0">
                    <a:pos x="107" y="1"/>
                  </a:cxn>
                  <a:cxn ang="0">
                    <a:pos x="92" y="0"/>
                  </a:cxn>
                  <a:cxn ang="0">
                    <a:pos x="92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59" y="0"/>
                  </a:cxn>
                  <a:cxn ang="0">
                    <a:pos x="59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" y="0"/>
                  </a:cxn>
                  <a:cxn ang="0">
                    <a:pos x="0" y="48"/>
                  </a:cxn>
                  <a:cxn ang="0">
                    <a:pos x="351" y="53"/>
                  </a:cxn>
                  <a:cxn ang="0">
                    <a:pos x="351" y="52"/>
                  </a:cxn>
                </a:cxnLst>
                <a:rect l="0" t="0" r="r" b="b"/>
                <a:pathLst>
                  <a:path w="351" h="52">
                    <a:moveTo>
                      <a:pt x="351" y="52"/>
                    </a:moveTo>
                    <a:lnTo>
                      <a:pt x="208" y="51"/>
                    </a:lnTo>
                    <a:lnTo>
                      <a:pt x="209" y="21"/>
                    </a:lnTo>
                    <a:lnTo>
                      <a:pt x="142" y="20"/>
                    </a:lnTo>
                    <a:lnTo>
                      <a:pt x="144" y="1"/>
                    </a:lnTo>
                    <a:lnTo>
                      <a:pt x="120" y="1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107" y="1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48"/>
                    </a:lnTo>
                    <a:lnTo>
                      <a:pt x="351" y="53"/>
                    </a:lnTo>
                    <a:lnTo>
                      <a:pt x="351" y="5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3" name="Freeform 149"/>
              <p:cNvSpPr/>
              <p:nvPr/>
            </p:nvSpPr>
            <p:spPr bwMode="auto">
              <a:xfrm>
                <a:off x="2835275" y="2820988"/>
                <a:ext cx="334963" cy="79375"/>
              </a:xfrm>
              <a:custGeom>
                <a:avLst/>
                <a:gdLst/>
                <a:ahLst/>
                <a:cxnLst>
                  <a:cxn ang="0">
                    <a:pos x="211" y="1"/>
                  </a:cxn>
                  <a:cxn ang="0">
                    <a:pos x="143" y="1"/>
                  </a:cxn>
                  <a:cxn ang="0">
                    <a:pos x="136" y="1"/>
                  </a:cxn>
                  <a:cxn ang="0">
                    <a:pos x="136" y="1"/>
                  </a:cxn>
                  <a:cxn ang="0">
                    <a:pos x="118" y="0"/>
                  </a:cxn>
                  <a:cxn ang="0">
                    <a:pos x="118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0"/>
                  </a:cxn>
                  <a:cxn ang="0">
                    <a:pos x="89" y="1"/>
                  </a:cxn>
                  <a:cxn ang="0">
                    <a:pos x="66" y="0"/>
                  </a:cxn>
                  <a:cxn ang="0">
                    <a:pos x="66" y="19"/>
                  </a:cxn>
                  <a:cxn ang="0">
                    <a:pos x="0" y="19"/>
                  </a:cxn>
                  <a:cxn ang="0">
                    <a:pos x="0" y="47"/>
                  </a:cxn>
                  <a:cxn ang="0">
                    <a:pos x="211" y="50"/>
                  </a:cxn>
                  <a:cxn ang="0">
                    <a:pos x="211" y="1"/>
                  </a:cxn>
                </a:cxnLst>
                <a:rect l="0" t="0" r="r" b="b"/>
                <a:pathLst>
                  <a:path w="211" h="50">
                    <a:moveTo>
                      <a:pt x="211" y="1"/>
                    </a:moveTo>
                    <a:lnTo>
                      <a:pt x="143" y="1"/>
                    </a:lnTo>
                    <a:lnTo>
                      <a:pt x="136" y="1"/>
                    </a:lnTo>
                    <a:lnTo>
                      <a:pt x="136" y="1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9" y="0"/>
                    </a:lnTo>
                    <a:lnTo>
                      <a:pt x="89" y="1"/>
                    </a:lnTo>
                    <a:lnTo>
                      <a:pt x="66" y="0"/>
                    </a:lnTo>
                    <a:lnTo>
                      <a:pt x="66" y="19"/>
                    </a:lnTo>
                    <a:lnTo>
                      <a:pt x="0" y="19"/>
                    </a:lnTo>
                    <a:lnTo>
                      <a:pt x="0" y="47"/>
                    </a:lnTo>
                    <a:lnTo>
                      <a:pt x="211" y="50"/>
                    </a:lnTo>
                    <a:lnTo>
                      <a:pt x="21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4" name="Freeform 150"/>
              <p:cNvSpPr/>
              <p:nvPr/>
            </p:nvSpPr>
            <p:spPr bwMode="auto">
              <a:xfrm>
                <a:off x="2963863" y="2676526"/>
                <a:ext cx="207963" cy="36513"/>
              </a:xfrm>
              <a:custGeom>
                <a:avLst/>
                <a:gdLst/>
                <a:ahLst/>
                <a:cxnLst>
                  <a:cxn ang="0">
                    <a:pos x="131" y="1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3" y="4"/>
                  </a:cxn>
                  <a:cxn ang="0">
                    <a:pos x="1" y="8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3" y="17"/>
                  </a:cxn>
                  <a:cxn ang="0">
                    <a:pos x="5" y="21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130" y="23"/>
                  </a:cxn>
                  <a:cxn ang="0">
                    <a:pos x="131" y="1"/>
                  </a:cxn>
                </a:cxnLst>
                <a:rect l="0" t="0" r="r" b="b"/>
                <a:pathLst>
                  <a:path w="131" h="23">
                    <a:moveTo>
                      <a:pt x="131" y="1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3" y="17"/>
                    </a:lnTo>
                    <a:lnTo>
                      <a:pt x="5" y="21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30" y="23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5" name="Freeform 151"/>
              <p:cNvSpPr/>
              <p:nvPr/>
            </p:nvSpPr>
            <p:spPr bwMode="auto">
              <a:xfrm>
                <a:off x="3170238" y="2678113"/>
                <a:ext cx="203200" cy="36513"/>
              </a:xfrm>
              <a:custGeom>
                <a:avLst/>
                <a:gdLst/>
                <a:ahLst/>
                <a:cxnLst>
                  <a:cxn ang="0">
                    <a:pos x="128" y="13"/>
                  </a:cxn>
                  <a:cxn ang="0">
                    <a:pos x="128" y="13"/>
                  </a:cxn>
                  <a:cxn ang="0">
                    <a:pos x="128" y="9"/>
                  </a:cxn>
                  <a:cxn ang="0">
                    <a:pos x="126" y="5"/>
                  </a:cxn>
                  <a:cxn ang="0">
                    <a:pos x="122" y="3"/>
                  </a:cxn>
                  <a:cxn ang="0">
                    <a:pos x="118" y="2"/>
                  </a:cxn>
                  <a:cxn ang="0">
                    <a:pos x="103" y="2"/>
                  </a:cxn>
                  <a:cxn ang="0">
                    <a:pos x="103" y="2"/>
                  </a:cxn>
                  <a:cxn ang="0">
                    <a:pos x="88" y="1"/>
                  </a:cxn>
                  <a:cxn ang="0">
                    <a:pos x="88" y="2"/>
                  </a:cxn>
                  <a:cxn ang="0">
                    <a:pos x="76" y="1"/>
                  </a:cxn>
                  <a:cxn ang="0">
                    <a:pos x="76" y="1"/>
                  </a:cxn>
                  <a:cxn ang="0">
                    <a:pos x="60" y="1"/>
                  </a:cxn>
                  <a:cxn ang="0">
                    <a:pos x="60" y="1"/>
                  </a:cxn>
                  <a:cxn ang="0">
                    <a:pos x="48" y="1"/>
                  </a:cxn>
                  <a:cxn ang="0">
                    <a:pos x="48" y="1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122" y="23"/>
                  </a:cxn>
                  <a:cxn ang="0">
                    <a:pos x="122" y="23"/>
                  </a:cxn>
                  <a:cxn ang="0">
                    <a:pos x="124" y="22"/>
                  </a:cxn>
                  <a:cxn ang="0">
                    <a:pos x="127" y="20"/>
                  </a:cxn>
                  <a:cxn ang="0">
                    <a:pos x="128" y="16"/>
                  </a:cxn>
                  <a:cxn ang="0">
                    <a:pos x="128" y="13"/>
                  </a:cxn>
                  <a:cxn ang="0">
                    <a:pos x="128" y="13"/>
                  </a:cxn>
                </a:cxnLst>
                <a:rect l="0" t="0" r="r" b="b"/>
                <a:pathLst>
                  <a:path w="128" h="23">
                    <a:moveTo>
                      <a:pt x="128" y="13"/>
                    </a:moveTo>
                    <a:lnTo>
                      <a:pt x="128" y="13"/>
                    </a:lnTo>
                    <a:lnTo>
                      <a:pt x="128" y="9"/>
                    </a:lnTo>
                    <a:lnTo>
                      <a:pt x="126" y="5"/>
                    </a:lnTo>
                    <a:lnTo>
                      <a:pt x="122" y="3"/>
                    </a:lnTo>
                    <a:lnTo>
                      <a:pt x="118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22" y="23"/>
                    </a:lnTo>
                    <a:lnTo>
                      <a:pt x="122" y="23"/>
                    </a:lnTo>
                    <a:lnTo>
                      <a:pt x="124" y="22"/>
                    </a:lnTo>
                    <a:lnTo>
                      <a:pt x="127" y="20"/>
                    </a:lnTo>
                    <a:lnTo>
                      <a:pt x="128" y="16"/>
                    </a:lnTo>
                    <a:lnTo>
                      <a:pt x="128" y="13"/>
                    </a:lnTo>
                    <a:lnTo>
                      <a:pt x="128" y="13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6" name="Freeform 316"/>
              <p:cNvSpPr/>
              <p:nvPr/>
            </p:nvSpPr>
            <p:spPr bwMode="auto">
              <a:xfrm>
                <a:off x="2654300" y="2501901"/>
                <a:ext cx="141288" cy="68263"/>
              </a:xfrm>
              <a:custGeom>
                <a:avLst/>
                <a:gdLst/>
                <a:ahLst/>
                <a:cxnLst>
                  <a:cxn ang="0">
                    <a:pos x="89" y="30"/>
                  </a:cxn>
                  <a:cxn ang="0">
                    <a:pos x="89" y="30"/>
                  </a:cxn>
                  <a:cxn ang="0">
                    <a:pos x="88" y="25"/>
                  </a:cxn>
                  <a:cxn ang="0">
                    <a:pos x="85" y="21"/>
                  </a:cxn>
                  <a:cxn ang="0">
                    <a:pos x="80" y="18"/>
                  </a:cxn>
                  <a:cxn ang="0">
                    <a:pos x="75" y="17"/>
                  </a:cxn>
                  <a:cxn ang="0">
                    <a:pos x="75" y="17"/>
                  </a:cxn>
                  <a:cxn ang="0">
                    <a:pos x="72" y="12"/>
                  </a:cxn>
                  <a:cxn ang="0">
                    <a:pos x="69" y="8"/>
                  </a:cxn>
                  <a:cxn ang="0">
                    <a:pos x="64" y="6"/>
                  </a:cxn>
                  <a:cxn ang="0">
                    <a:pos x="57" y="5"/>
                  </a:cxn>
                  <a:cxn ang="0">
                    <a:pos x="57" y="5"/>
                  </a:cxn>
                  <a:cxn ang="0">
                    <a:pos x="52" y="6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4" y="5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25" y="1"/>
                  </a:cxn>
                  <a:cxn ang="0">
                    <a:pos x="20" y="5"/>
                  </a:cxn>
                  <a:cxn ang="0">
                    <a:pos x="15" y="8"/>
                  </a:cxn>
                  <a:cxn ang="0">
                    <a:pos x="14" y="11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9" y="18"/>
                  </a:cxn>
                  <a:cxn ang="0">
                    <a:pos x="4" y="21"/>
                  </a:cxn>
                  <a:cxn ang="0">
                    <a:pos x="1" y="25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39"/>
                  </a:cxn>
                  <a:cxn ang="0">
                    <a:pos x="9" y="42"/>
                  </a:cxn>
                  <a:cxn ang="0">
                    <a:pos x="14" y="43"/>
                  </a:cxn>
                  <a:cxn ang="0">
                    <a:pos x="14" y="43"/>
                  </a:cxn>
                  <a:cxn ang="0">
                    <a:pos x="15" y="43"/>
                  </a:cxn>
                  <a:cxn ang="0">
                    <a:pos x="15" y="43"/>
                  </a:cxn>
                  <a:cxn ang="0">
                    <a:pos x="17" y="43"/>
                  </a:cxn>
                  <a:cxn ang="0">
                    <a:pos x="17" y="43"/>
                  </a:cxn>
                  <a:cxn ang="0">
                    <a:pos x="18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80" y="42"/>
                  </a:cxn>
                  <a:cxn ang="0">
                    <a:pos x="85" y="39"/>
                  </a:cxn>
                  <a:cxn ang="0">
                    <a:pos x="88" y="35"/>
                  </a:cxn>
                  <a:cxn ang="0">
                    <a:pos x="89" y="30"/>
                  </a:cxn>
                  <a:cxn ang="0">
                    <a:pos x="89" y="30"/>
                  </a:cxn>
                </a:cxnLst>
                <a:rect l="0" t="0" r="r" b="b"/>
                <a:pathLst>
                  <a:path w="89" h="43">
                    <a:moveTo>
                      <a:pt x="89" y="30"/>
                    </a:moveTo>
                    <a:lnTo>
                      <a:pt x="89" y="30"/>
                    </a:lnTo>
                    <a:lnTo>
                      <a:pt x="88" y="25"/>
                    </a:lnTo>
                    <a:lnTo>
                      <a:pt x="85" y="21"/>
                    </a:lnTo>
                    <a:lnTo>
                      <a:pt x="80" y="18"/>
                    </a:lnTo>
                    <a:lnTo>
                      <a:pt x="75" y="17"/>
                    </a:lnTo>
                    <a:lnTo>
                      <a:pt x="75" y="17"/>
                    </a:lnTo>
                    <a:lnTo>
                      <a:pt x="72" y="12"/>
                    </a:lnTo>
                    <a:lnTo>
                      <a:pt x="69" y="8"/>
                    </a:lnTo>
                    <a:lnTo>
                      <a:pt x="64" y="6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2" y="6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4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20" y="5"/>
                    </a:lnTo>
                    <a:lnTo>
                      <a:pt x="15" y="8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9" y="18"/>
                    </a:lnTo>
                    <a:lnTo>
                      <a:pt x="4" y="21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39"/>
                    </a:lnTo>
                    <a:lnTo>
                      <a:pt x="9" y="42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5" y="43"/>
                    </a:lnTo>
                    <a:lnTo>
                      <a:pt x="15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8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80" y="42"/>
                    </a:lnTo>
                    <a:lnTo>
                      <a:pt x="85" y="39"/>
                    </a:lnTo>
                    <a:lnTo>
                      <a:pt x="88" y="35"/>
                    </a:lnTo>
                    <a:lnTo>
                      <a:pt x="89" y="30"/>
                    </a:lnTo>
                    <a:lnTo>
                      <a:pt x="89" y="3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7" name="Freeform 317"/>
              <p:cNvSpPr/>
              <p:nvPr/>
            </p:nvSpPr>
            <p:spPr bwMode="auto">
              <a:xfrm>
                <a:off x="3459163" y="2374901"/>
                <a:ext cx="284163" cy="136525"/>
              </a:xfrm>
              <a:custGeom>
                <a:avLst/>
                <a:gdLst/>
                <a:ahLst/>
                <a:cxnLst>
                  <a:cxn ang="0">
                    <a:pos x="179" y="59"/>
                  </a:cxn>
                  <a:cxn ang="0">
                    <a:pos x="177" y="49"/>
                  </a:cxn>
                  <a:cxn ang="0">
                    <a:pos x="170" y="42"/>
                  </a:cxn>
                  <a:cxn ang="0">
                    <a:pos x="160" y="36"/>
                  </a:cxn>
                  <a:cxn ang="0">
                    <a:pos x="148" y="33"/>
                  </a:cxn>
                  <a:cxn ang="0">
                    <a:pos x="147" y="29"/>
                  </a:cxn>
                  <a:cxn ang="0">
                    <a:pos x="143" y="20"/>
                  </a:cxn>
                  <a:cxn ang="0">
                    <a:pos x="133" y="13"/>
                  </a:cxn>
                  <a:cxn ang="0">
                    <a:pos x="122" y="9"/>
                  </a:cxn>
                  <a:cxn ang="0">
                    <a:pos x="115" y="9"/>
                  </a:cxn>
                  <a:cxn ang="0">
                    <a:pos x="103" y="10"/>
                  </a:cxn>
                  <a:cxn ang="0">
                    <a:pos x="93" y="14"/>
                  </a:cxn>
                  <a:cxn ang="0">
                    <a:pos x="88" y="9"/>
                  </a:cxn>
                  <a:cxn ang="0">
                    <a:pos x="72" y="1"/>
                  </a:cxn>
                  <a:cxn ang="0">
                    <a:pos x="64" y="0"/>
                  </a:cxn>
                  <a:cxn ang="0">
                    <a:pos x="51" y="2"/>
                  </a:cxn>
                  <a:cxn ang="0">
                    <a:pos x="40" y="8"/>
                  </a:cxn>
                  <a:cxn ang="0">
                    <a:pos x="33" y="17"/>
                  </a:cxn>
                  <a:cxn ang="0">
                    <a:pos x="30" y="26"/>
                  </a:cxn>
                  <a:cxn ang="0">
                    <a:pos x="31" y="33"/>
                  </a:cxn>
                  <a:cxn ang="0">
                    <a:pos x="24" y="34"/>
                  </a:cxn>
                  <a:cxn ang="0">
                    <a:pos x="13" y="39"/>
                  </a:cxn>
                  <a:cxn ang="0">
                    <a:pos x="6" y="45"/>
                  </a:cxn>
                  <a:cxn ang="0">
                    <a:pos x="1" y="54"/>
                  </a:cxn>
                  <a:cxn ang="0">
                    <a:pos x="0" y="59"/>
                  </a:cxn>
                  <a:cxn ang="0">
                    <a:pos x="2" y="69"/>
                  </a:cxn>
                  <a:cxn ang="0">
                    <a:pos x="9" y="77"/>
                  </a:cxn>
                  <a:cxn ang="0">
                    <a:pos x="19" y="82"/>
                  </a:cxn>
                  <a:cxn ang="0">
                    <a:pos x="30" y="86"/>
                  </a:cxn>
                  <a:cxn ang="0">
                    <a:pos x="32" y="86"/>
                  </a:cxn>
                  <a:cxn ang="0">
                    <a:pos x="34" y="86"/>
                  </a:cxn>
                  <a:cxn ang="0">
                    <a:pos x="35" y="86"/>
                  </a:cxn>
                  <a:cxn ang="0">
                    <a:pos x="147" y="86"/>
                  </a:cxn>
                  <a:cxn ang="0">
                    <a:pos x="154" y="85"/>
                  </a:cxn>
                  <a:cxn ang="0">
                    <a:pos x="165" y="80"/>
                  </a:cxn>
                  <a:cxn ang="0">
                    <a:pos x="173" y="74"/>
                  </a:cxn>
                  <a:cxn ang="0">
                    <a:pos x="178" y="65"/>
                  </a:cxn>
                  <a:cxn ang="0">
                    <a:pos x="179" y="59"/>
                  </a:cxn>
                </a:cxnLst>
                <a:rect l="0" t="0" r="r" b="b"/>
                <a:pathLst>
                  <a:path w="179" h="86">
                    <a:moveTo>
                      <a:pt x="179" y="59"/>
                    </a:moveTo>
                    <a:lnTo>
                      <a:pt x="179" y="59"/>
                    </a:lnTo>
                    <a:lnTo>
                      <a:pt x="178" y="54"/>
                    </a:lnTo>
                    <a:lnTo>
                      <a:pt x="177" y="49"/>
                    </a:lnTo>
                    <a:lnTo>
                      <a:pt x="173" y="45"/>
                    </a:lnTo>
                    <a:lnTo>
                      <a:pt x="170" y="42"/>
                    </a:lnTo>
                    <a:lnTo>
                      <a:pt x="166" y="39"/>
                    </a:lnTo>
                    <a:lnTo>
                      <a:pt x="160" y="36"/>
                    </a:lnTo>
                    <a:lnTo>
                      <a:pt x="155" y="34"/>
                    </a:lnTo>
                    <a:lnTo>
                      <a:pt x="148" y="33"/>
                    </a:lnTo>
                    <a:lnTo>
                      <a:pt x="148" y="33"/>
                    </a:lnTo>
                    <a:lnTo>
                      <a:pt x="147" y="29"/>
                    </a:lnTo>
                    <a:lnTo>
                      <a:pt x="145" y="23"/>
                    </a:lnTo>
                    <a:lnTo>
                      <a:pt x="143" y="20"/>
                    </a:lnTo>
                    <a:lnTo>
                      <a:pt x="138" y="15"/>
                    </a:lnTo>
                    <a:lnTo>
                      <a:pt x="133" y="13"/>
                    </a:lnTo>
                    <a:lnTo>
                      <a:pt x="127" y="10"/>
                    </a:lnTo>
                    <a:lnTo>
                      <a:pt x="122" y="9"/>
                    </a:lnTo>
                    <a:lnTo>
                      <a:pt x="115" y="9"/>
                    </a:lnTo>
                    <a:lnTo>
                      <a:pt x="115" y="9"/>
                    </a:lnTo>
                    <a:lnTo>
                      <a:pt x="109" y="9"/>
                    </a:lnTo>
                    <a:lnTo>
                      <a:pt x="103" y="10"/>
                    </a:lnTo>
                    <a:lnTo>
                      <a:pt x="98" y="12"/>
                    </a:lnTo>
                    <a:lnTo>
                      <a:pt x="93" y="14"/>
                    </a:lnTo>
                    <a:lnTo>
                      <a:pt x="93" y="14"/>
                    </a:lnTo>
                    <a:lnTo>
                      <a:pt x="88" y="9"/>
                    </a:lnTo>
                    <a:lnTo>
                      <a:pt x="81" y="5"/>
                    </a:lnTo>
                    <a:lnTo>
                      <a:pt x="72" y="1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57" y="1"/>
                    </a:lnTo>
                    <a:lnTo>
                      <a:pt x="51" y="2"/>
                    </a:lnTo>
                    <a:lnTo>
                      <a:pt x="45" y="5"/>
                    </a:lnTo>
                    <a:lnTo>
                      <a:pt x="40" y="8"/>
                    </a:lnTo>
                    <a:lnTo>
                      <a:pt x="35" y="12"/>
                    </a:lnTo>
                    <a:lnTo>
                      <a:pt x="33" y="17"/>
                    </a:lnTo>
                    <a:lnTo>
                      <a:pt x="31" y="21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24" y="34"/>
                    </a:lnTo>
                    <a:lnTo>
                      <a:pt x="19" y="36"/>
                    </a:lnTo>
                    <a:lnTo>
                      <a:pt x="13" y="39"/>
                    </a:lnTo>
                    <a:lnTo>
                      <a:pt x="9" y="42"/>
                    </a:lnTo>
                    <a:lnTo>
                      <a:pt x="6" y="45"/>
                    </a:lnTo>
                    <a:lnTo>
                      <a:pt x="2" y="49"/>
                    </a:lnTo>
                    <a:lnTo>
                      <a:pt x="1" y="54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" y="65"/>
                    </a:lnTo>
                    <a:lnTo>
                      <a:pt x="2" y="69"/>
                    </a:lnTo>
                    <a:lnTo>
                      <a:pt x="6" y="74"/>
                    </a:lnTo>
                    <a:lnTo>
                      <a:pt x="9" y="77"/>
                    </a:lnTo>
                    <a:lnTo>
                      <a:pt x="13" y="80"/>
                    </a:lnTo>
                    <a:lnTo>
                      <a:pt x="19" y="82"/>
                    </a:lnTo>
                    <a:lnTo>
                      <a:pt x="24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2" y="86"/>
                    </a:lnTo>
                    <a:lnTo>
                      <a:pt x="32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54" y="85"/>
                    </a:lnTo>
                    <a:lnTo>
                      <a:pt x="160" y="82"/>
                    </a:lnTo>
                    <a:lnTo>
                      <a:pt x="165" y="80"/>
                    </a:lnTo>
                    <a:lnTo>
                      <a:pt x="170" y="77"/>
                    </a:lnTo>
                    <a:lnTo>
                      <a:pt x="173" y="74"/>
                    </a:lnTo>
                    <a:lnTo>
                      <a:pt x="177" y="69"/>
                    </a:lnTo>
                    <a:lnTo>
                      <a:pt x="178" y="65"/>
                    </a:lnTo>
                    <a:lnTo>
                      <a:pt x="179" y="59"/>
                    </a:lnTo>
                    <a:lnTo>
                      <a:pt x="179" y="5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8" name="Freeform 318"/>
              <p:cNvSpPr/>
              <p:nvPr/>
            </p:nvSpPr>
            <p:spPr bwMode="auto">
              <a:xfrm>
                <a:off x="3227388" y="2208213"/>
                <a:ext cx="157163" cy="74613"/>
              </a:xfrm>
              <a:custGeom>
                <a:avLst/>
                <a:gdLst/>
                <a:ahLst/>
                <a:cxnLst>
                  <a:cxn ang="0">
                    <a:pos x="99" y="33"/>
                  </a:cxn>
                  <a:cxn ang="0">
                    <a:pos x="99" y="33"/>
                  </a:cxn>
                  <a:cxn ang="0">
                    <a:pos x="99" y="29"/>
                  </a:cxn>
                  <a:cxn ang="0">
                    <a:pos x="98" y="27"/>
                  </a:cxn>
                  <a:cxn ang="0">
                    <a:pos x="93" y="23"/>
                  </a:cxn>
                  <a:cxn ang="0">
                    <a:pos x="89" y="20"/>
                  </a:cxn>
                  <a:cxn ang="0">
                    <a:pos x="82" y="18"/>
                  </a:cxn>
                  <a:cxn ang="0">
                    <a:pos x="82" y="18"/>
                  </a:cxn>
                  <a:cxn ang="0">
                    <a:pos x="81" y="15"/>
                  </a:cxn>
                  <a:cxn ang="0">
                    <a:pos x="80" y="13"/>
                  </a:cxn>
                  <a:cxn ang="0">
                    <a:pos x="76" y="9"/>
                  </a:cxn>
                  <a:cxn ang="0">
                    <a:pos x="70" y="5"/>
                  </a:cxn>
                  <a:cxn ang="0">
                    <a:pos x="64" y="4"/>
                  </a:cxn>
                  <a:cxn ang="0">
                    <a:pos x="64" y="4"/>
                  </a:cxn>
                  <a:cxn ang="0">
                    <a:pos x="57" y="5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8" y="4"/>
                  </a:cxn>
                  <a:cxn ang="0">
                    <a:pos x="45" y="2"/>
                  </a:cxn>
                  <a:cxn ang="0">
                    <a:pos x="40" y="1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28" y="1"/>
                  </a:cxn>
                  <a:cxn ang="0">
                    <a:pos x="22" y="4"/>
                  </a:cxn>
                  <a:cxn ang="0">
                    <a:pos x="18" y="9"/>
                  </a:cxn>
                  <a:cxn ang="0">
                    <a:pos x="17" y="12"/>
                  </a:cxn>
                  <a:cxn ang="0">
                    <a:pos x="17" y="14"/>
                  </a:cxn>
                  <a:cxn ang="0">
                    <a:pos x="17" y="14"/>
                  </a:cxn>
                  <a:cxn ang="0">
                    <a:pos x="17" y="18"/>
                  </a:cxn>
                  <a:cxn ang="0">
                    <a:pos x="17" y="18"/>
                  </a:cxn>
                  <a:cxn ang="0">
                    <a:pos x="10" y="20"/>
                  </a:cxn>
                  <a:cxn ang="0">
                    <a:pos x="4" y="23"/>
                  </a:cxn>
                  <a:cxn ang="0">
                    <a:pos x="1" y="27"/>
                  </a:cxn>
                  <a:cxn ang="0">
                    <a:pos x="0" y="29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4" y="43"/>
                  </a:cxn>
                  <a:cxn ang="0">
                    <a:pos x="10" y="46"/>
                  </a:cxn>
                  <a:cxn ang="0">
                    <a:pos x="17" y="47"/>
                  </a:cxn>
                  <a:cxn ang="0">
                    <a:pos x="17" y="47"/>
                  </a:cxn>
                  <a:cxn ang="0">
                    <a:pos x="18" y="47"/>
                  </a:cxn>
                  <a:cxn ang="0">
                    <a:pos x="18" y="47"/>
                  </a:cxn>
                  <a:cxn ang="0">
                    <a:pos x="19" y="47"/>
                  </a:cxn>
                  <a:cxn ang="0">
                    <a:pos x="19" y="47"/>
                  </a:cxn>
                  <a:cxn ang="0">
                    <a:pos x="20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8" y="46"/>
                  </a:cxn>
                  <a:cxn ang="0">
                    <a:pos x="93" y="43"/>
                  </a:cxn>
                  <a:cxn ang="0">
                    <a:pos x="98" y="38"/>
                  </a:cxn>
                  <a:cxn ang="0">
                    <a:pos x="98" y="35"/>
                  </a:cxn>
                  <a:cxn ang="0">
                    <a:pos x="99" y="33"/>
                  </a:cxn>
                  <a:cxn ang="0">
                    <a:pos x="99" y="33"/>
                  </a:cxn>
                </a:cxnLst>
                <a:rect l="0" t="0" r="r" b="b"/>
                <a:pathLst>
                  <a:path w="99" h="47">
                    <a:moveTo>
                      <a:pt x="99" y="33"/>
                    </a:moveTo>
                    <a:lnTo>
                      <a:pt x="99" y="33"/>
                    </a:lnTo>
                    <a:lnTo>
                      <a:pt x="99" y="29"/>
                    </a:lnTo>
                    <a:lnTo>
                      <a:pt x="98" y="27"/>
                    </a:lnTo>
                    <a:lnTo>
                      <a:pt x="93" y="23"/>
                    </a:lnTo>
                    <a:lnTo>
                      <a:pt x="89" y="20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1" y="15"/>
                    </a:lnTo>
                    <a:lnTo>
                      <a:pt x="80" y="13"/>
                    </a:lnTo>
                    <a:lnTo>
                      <a:pt x="76" y="9"/>
                    </a:lnTo>
                    <a:lnTo>
                      <a:pt x="70" y="5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8" y="4"/>
                    </a:lnTo>
                    <a:lnTo>
                      <a:pt x="45" y="2"/>
                    </a:lnTo>
                    <a:lnTo>
                      <a:pt x="40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8" y="1"/>
                    </a:lnTo>
                    <a:lnTo>
                      <a:pt x="22" y="4"/>
                    </a:lnTo>
                    <a:lnTo>
                      <a:pt x="18" y="9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0" y="20"/>
                    </a:lnTo>
                    <a:lnTo>
                      <a:pt x="4" y="23"/>
                    </a:lnTo>
                    <a:lnTo>
                      <a:pt x="1" y="27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4" y="43"/>
                    </a:lnTo>
                    <a:lnTo>
                      <a:pt x="10" y="46"/>
                    </a:lnTo>
                    <a:lnTo>
                      <a:pt x="17" y="47"/>
                    </a:lnTo>
                    <a:lnTo>
                      <a:pt x="17" y="47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0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8" y="46"/>
                    </a:lnTo>
                    <a:lnTo>
                      <a:pt x="93" y="43"/>
                    </a:lnTo>
                    <a:lnTo>
                      <a:pt x="98" y="38"/>
                    </a:lnTo>
                    <a:lnTo>
                      <a:pt x="98" y="35"/>
                    </a:lnTo>
                    <a:lnTo>
                      <a:pt x="99" y="33"/>
                    </a:lnTo>
                    <a:lnTo>
                      <a:pt x="99" y="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8" name="Group 97"/>
            <p:cNvGrpSpPr/>
            <p:nvPr/>
          </p:nvGrpSpPr>
          <p:grpSpPr>
            <a:xfrm>
              <a:off x="2857488" y="1285866"/>
              <a:ext cx="1500188" cy="439738"/>
              <a:chOff x="3000364" y="1000114"/>
              <a:chExt cx="1500188" cy="439738"/>
            </a:xfrm>
            <a:solidFill>
              <a:schemeClr val="accent4"/>
            </a:solidFill>
          </p:grpSpPr>
          <p:sp>
            <p:nvSpPr>
              <p:cNvPr id="9" name="Freeform 298"/>
              <p:cNvSpPr/>
              <p:nvPr/>
            </p:nvSpPr>
            <p:spPr bwMode="auto">
              <a:xfrm>
                <a:off x="4200514" y="1000114"/>
                <a:ext cx="300038" cy="266700"/>
              </a:xfrm>
              <a:custGeom>
                <a:avLst/>
                <a:gdLst/>
                <a:ahLst/>
                <a:cxnLst>
                  <a:cxn ang="0">
                    <a:pos x="186" y="97"/>
                  </a:cxn>
                  <a:cxn ang="0">
                    <a:pos x="186" y="97"/>
                  </a:cxn>
                  <a:cxn ang="0">
                    <a:pos x="183" y="94"/>
                  </a:cxn>
                  <a:cxn ang="0">
                    <a:pos x="178" y="92"/>
                  </a:cxn>
                  <a:cxn ang="0">
                    <a:pos x="161" y="88"/>
                  </a:cxn>
                  <a:cxn ang="0">
                    <a:pos x="130" y="81"/>
                  </a:cxn>
                  <a:cxn ang="0">
                    <a:pos x="90" y="4"/>
                  </a:cxn>
                  <a:cxn ang="0">
                    <a:pos x="75" y="0"/>
                  </a:cxn>
                  <a:cxn ang="0">
                    <a:pos x="83" y="72"/>
                  </a:cxn>
                  <a:cxn ang="0">
                    <a:pos x="43" y="64"/>
                  </a:cxn>
                  <a:cxn ang="0">
                    <a:pos x="26" y="32"/>
                  </a:cxn>
                  <a:cxn ang="0">
                    <a:pos x="18" y="31"/>
                  </a:cxn>
                  <a:cxn ang="0">
                    <a:pos x="18" y="34"/>
                  </a:cxn>
                  <a:cxn ang="0">
                    <a:pos x="16" y="33"/>
                  </a:cxn>
                  <a:cxn ang="0">
                    <a:pos x="19" y="69"/>
                  </a:cxn>
                  <a:cxn ang="0">
                    <a:pos x="19" y="75"/>
                  </a:cxn>
                  <a:cxn ang="0">
                    <a:pos x="17" y="80"/>
                  </a:cxn>
                  <a:cxn ang="0">
                    <a:pos x="0" y="111"/>
                  </a:cxn>
                  <a:cxn ang="0">
                    <a:pos x="2" y="112"/>
                  </a:cxn>
                  <a:cxn ang="0">
                    <a:pos x="0" y="114"/>
                  </a:cxn>
                  <a:cxn ang="0">
                    <a:pos x="9" y="117"/>
                  </a:cxn>
                  <a:cxn ang="0">
                    <a:pos x="38" y="95"/>
                  </a:cxn>
                  <a:cxn ang="0">
                    <a:pos x="77" y="102"/>
                  </a:cxn>
                  <a:cxn ang="0">
                    <a:pos x="41" y="165"/>
                  </a:cxn>
                  <a:cxn ang="0">
                    <a:pos x="57" y="168"/>
                  </a:cxn>
                  <a:cxn ang="0">
                    <a:pos x="124" y="111"/>
                  </a:cxn>
                  <a:cxn ang="0">
                    <a:pos x="155" y="118"/>
                  </a:cxn>
                  <a:cxn ang="0">
                    <a:pos x="173" y="121"/>
                  </a:cxn>
                  <a:cxn ang="0">
                    <a:pos x="173" y="121"/>
                  </a:cxn>
                  <a:cxn ang="0">
                    <a:pos x="177" y="121"/>
                  </a:cxn>
                  <a:cxn ang="0">
                    <a:pos x="181" y="119"/>
                  </a:cxn>
                  <a:cxn ang="0">
                    <a:pos x="181" y="119"/>
                  </a:cxn>
                  <a:cxn ang="0">
                    <a:pos x="186" y="115"/>
                  </a:cxn>
                  <a:cxn ang="0">
                    <a:pos x="188" y="112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6"/>
                  </a:cxn>
                  <a:cxn ang="0">
                    <a:pos x="189" y="102"/>
                  </a:cxn>
                  <a:cxn ang="0">
                    <a:pos x="186" y="97"/>
                  </a:cxn>
                  <a:cxn ang="0">
                    <a:pos x="186" y="97"/>
                  </a:cxn>
                </a:cxnLst>
                <a:rect l="0" t="0" r="r" b="b"/>
                <a:pathLst>
                  <a:path w="189" h="168">
                    <a:moveTo>
                      <a:pt x="186" y="97"/>
                    </a:moveTo>
                    <a:lnTo>
                      <a:pt x="186" y="97"/>
                    </a:lnTo>
                    <a:lnTo>
                      <a:pt x="183" y="94"/>
                    </a:lnTo>
                    <a:lnTo>
                      <a:pt x="178" y="92"/>
                    </a:lnTo>
                    <a:lnTo>
                      <a:pt x="161" y="88"/>
                    </a:lnTo>
                    <a:lnTo>
                      <a:pt x="130" y="81"/>
                    </a:lnTo>
                    <a:lnTo>
                      <a:pt x="90" y="4"/>
                    </a:lnTo>
                    <a:lnTo>
                      <a:pt x="75" y="0"/>
                    </a:lnTo>
                    <a:lnTo>
                      <a:pt x="83" y="72"/>
                    </a:lnTo>
                    <a:lnTo>
                      <a:pt x="43" y="64"/>
                    </a:lnTo>
                    <a:lnTo>
                      <a:pt x="26" y="32"/>
                    </a:lnTo>
                    <a:lnTo>
                      <a:pt x="18" y="31"/>
                    </a:lnTo>
                    <a:lnTo>
                      <a:pt x="18" y="34"/>
                    </a:lnTo>
                    <a:lnTo>
                      <a:pt x="16" y="33"/>
                    </a:lnTo>
                    <a:lnTo>
                      <a:pt x="19" y="69"/>
                    </a:lnTo>
                    <a:lnTo>
                      <a:pt x="19" y="75"/>
                    </a:lnTo>
                    <a:lnTo>
                      <a:pt x="17" y="80"/>
                    </a:lnTo>
                    <a:lnTo>
                      <a:pt x="0" y="111"/>
                    </a:lnTo>
                    <a:lnTo>
                      <a:pt x="2" y="112"/>
                    </a:lnTo>
                    <a:lnTo>
                      <a:pt x="0" y="114"/>
                    </a:lnTo>
                    <a:lnTo>
                      <a:pt x="9" y="117"/>
                    </a:lnTo>
                    <a:lnTo>
                      <a:pt x="38" y="95"/>
                    </a:lnTo>
                    <a:lnTo>
                      <a:pt x="77" y="102"/>
                    </a:lnTo>
                    <a:lnTo>
                      <a:pt x="41" y="165"/>
                    </a:lnTo>
                    <a:lnTo>
                      <a:pt x="57" y="168"/>
                    </a:lnTo>
                    <a:lnTo>
                      <a:pt x="124" y="111"/>
                    </a:lnTo>
                    <a:lnTo>
                      <a:pt x="155" y="118"/>
                    </a:lnTo>
                    <a:lnTo>
                      <a:pt x="173" y="121"/>
                    </a:lnTo>
                    <a:lnTo>
                      <a:pt x="173" y="121"/>
                    </a:lnTo>
                    <a:lnTo>
                      <a:pt x="177" y="121"/>
                    </a:lnTo>
                    <a:lnTo>
                      <a:pt x="181" y="119"/>
                    </a:lnTo>
                    <a:lnTo>
                      <a:pt x="181" y="119"/>
                    </a:lnTo>
                    <a:lnTo>
                      <a:pt x="186" y="115"/>
                    </a:lnTo>
                    <a:lnTo>
                      <a:pt x="188" y="112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6"/>
                    </a:lnTo>
                    <a:lnTo>
                      <a:pt x="189" y="102"/>
                    </a:lnTo>
                    <a:lnTo>
                      <a:pt x="186" y="97"/>
                    </a:lnTo>
                    <a:lnTo>
                      <a:pt x="186" y="9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0" name="Freeform 299"/>
              <p:cNvSpPr/>
              <p:nvPr/>
            </p:nvSpPr>
            <p:spPr bwMode="auto">
              <a:xfrm>
                <a:off x="3376602" y="1177914"/>
                <a:ext cx="53975" cy="3016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34" y="7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34" h="19">
                    <a:moveTo>
                      <a:pt x="0" y="12"/>
                    </a:moveTo>
                    <a:lnTo>
                      <a:pt x="3" y="19"/>
                    </a:lnTo>
                    <a:lnTo>
                      <a:pt x="3" y="19"/>
                    </a:lnTo>
                    <a:lnTo>
                      <a:pt x="34" y="7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1" name="Freeform 300"/>
              <p:cNvSpPr/>
              <p:nvPr/>
            </p:nvSpPr>
            <p:spPr bwMode="auto">
              <a:xfrm>
                <a:off x="3276589" y="1220776"/>
                <a:ext cx="53975" cy="317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20"/>
                  </a:cxn>
                  <a:cxn ang="0">
                    <a:pos x="3" y="20"/>
                  </a:cxn>
                  <a:cxn ang="0">
                    <a:pos x="34" y="6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34" h="20">
                    <a:moveTo>
                      <a:pt x="0" y="15"/>
                    </a:moveTo>
                    <a:lnTo>
                      <a:pt x="3" y="20"/>
                    </a:lnTo>
                    <a:lnTo>
                      <a:pt x="3" y="20"/>
                    </a:lnTo>
                    <a:lnTo>
                      <a:pt x="34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2" name="Freeform 301"/>
              <p:cNvSpPr/>
              <p:nvPr/>
            </p:nvSpPr>
            <p:spPr bwMode="auto">
              <a:xfrm>
                <a:off x="3178164" y="1269989"/>
                <a:ext cx="53975" cy="38100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5" y="24"/>
                  </a:cxn>
                  <a:cxn ang="0">
                    <a:pos x="5" y="24"/>
                  </a:cxn>
                  <a:cxn ang="0">
                    <a:pos x="34" y="6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4" h="24">
                    <a:moveTo>
                      <a:pt x="0" y="18"/>
                    </a:moveTo>
                    <a:lnTo>
                      <a:pt x="5" y="24"/>
                    </a:lnTo>
                    <a:lnTo>
                      <a:pt x="5" y="24"/>
                    </a:lnTo>
                    <a:lnTo>
                      <a:pt x="34" y="6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3" name="Freeform 302"/>
              <p:cNvSpPr/>
              <p:nvPr/>
            </p:nvSpPr>
            <p:spPr bwMode="auto">
              <a:xfrm>
                <a:off x="3000364" y="1393814"/>
                <a:ext cx="49213" cy="4603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5" y="29"/>
                  </a:cxn>
                  <a:cxn ang="0">
                    <a:pos x="5" y="29"/>
                  </a:cxn>
                  <a:cxn ang="0">
                    <a:pos x="31" y="6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23"/>
                  </a:cxn>
                  <a:cxn ang="0">
                    <a:pos x="0" y="23"/>
                  </a:cxn>
                </a:cxnLst>
                <a:rect l="0" t="0" r="r" b="b"/>
                <a:pathLst>
                  <a:path w="31" h="28">
                    <a:moveTo>
                      <a:pt x="0" y="23"/>
                    </a:moveTo>
                    <a:lnTo>
                      <a:pt x="5" y="29"/>
                    </a:lnTo>
                    <a:lnTo>
                      <a:pt x="5" y="29"/>
                    </a:lnTo>
                    <a:lnTo>
                      <a:pt x="31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4" name="Freeform 303"/>
              <p:cNvSpPr/>
              <p:nvPr/>
            </p:nvSpPr>
            <p:spPr bwMode="auto">
              <a:xfrm>
                <a:off x="3086089" y="1328726"/>
                <a:ext cx="50800" cy="39688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" y="25"/>
                  </a:cxn>
                  <a:cxn ang="0">
                    <a:pos x="4" y="25"/>
                  </a:cxn>
                  <a:cxn ang="0">
                    <a:pos x="32" y="5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32" h="25">
                    <a:moveTo>
                      <a:pt x="0" y="19"/>
                    </a:moveTo>
                    <a:lnTo>
                      <a:pt x="4" y="25"/>
                    </a:lnTo>
                    <a:lnTo>
                      <a:pt x="4" y="25"/>
                    </a:lnTo>
                    <a:lnTo>
                      <a:pt x="32" y="5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5" name="Freeform 304"/>
              <p:cNvSpPr/>
              <p:nvPr/>
            </p:nvSpPr>
            <p:spPr bwMode="auto">
              <a:xfrm>
                <a:off x="3805227" y="1087426"/>
                <a:ext cx="55563" cy="15875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35" y="7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0" y="3"/>
                  </a:cxn>
                  <a:cxn ang="0">
                    <a:pos x="1" y="10"/>
                  </a:cxn>
                </a:cxnLst>
                <a:rect l="0" t="0" r="r" b="b"/>
                <a:pathLst>
                  <a:path w="35" h="10">
                    <a:moveTo>
                      <a:pt x="1" y="10"/>
                    </a:moveTo>
                    <a:lnTo>
                      <a:pt x="1" y="10"/>
                    </a:lnTo>
                    <a:lnTo>
                      <a:pt x="35" y="7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0" y="3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6" name="Freeform 305"/>
              <p:cNvSpPr/>
              <p:nvPr/>
            </p:nvSpPr>
            <p:spPr bwMode="auto">
              <a:xfrm>
                <a:off x="4027477" y="1084251"/>
                <a:ext cx="55563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35" y="9"/>
                  </a:cxn>
                  <a:cxn ang="0">
                    <a:pos x="35" y="2"/>
                  </a:cxn>
                  <a:cxn ang="0">
                    <a:pos x="35" y="2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w="35" h="9">
                    <a:moveTo>
                      <a:pt x="0" y="8"/>
                    </a:moveTo>
                    <a:lnTo>
                      <a:pt x="0" y="8"/>
                    </a:lnTo>
                    <a:lnTo>
                      <a:pt x="35" y="9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7" name="Freeform 306"/>
              <p:cNvSpPr/>
              <p:nvPr/>
            </p:nvSpPr>
            <p:spPr bwMode="auto">
              <a:xfrm>
                <a:off x="3914764" y="1084251"/>
                <a:ext cx="57150" cy="12700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8"/>
                  </a:cxn>
                  <a:cxn ang="0">
                    <a:pos x="36" y="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0"/>
                  </a:cxn>
                  <a:cxn ang="0">
                    <a:pos x="2" y="8"/>
                  </a:cxn>
                </a:cxnLst>
                <a:rect l="0" t="0" r="r" b="b"/>
                <a:pathLst>
                  <a:path w="36" h="8">
                    <a:moveTo>
                      <a:pt x="2" y="8"/>
                    </a:moveTo>
                    <a:lnTo>
                      <a:pt x="2" y="8"/>
                    </a:lnTo>
                    <a:lnTo>
                      <a:pt x="36" y="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8" name="Freeform 307"/>
              <p:cNvSpPr/>
              <p:nvPr/>
            </p:nvSpPr>
            <p:spPr bwMode="auto">
              <a:xfrm>
                <a:off x="4137014" y="1092189"/>
                <a:ext cx="55563" cy="20638"/>
              </a:xfrm>
              <a:custGeom>
                <a:avLst/>
                <a:gdLst/>
                <a:ahLst/>
                <a:cxnLst>
                  <a:cxn ang="0">
                    <a:pos x="35" y="5"/>
                  </a:cxn>
                  <a:cxn ang="0">
                    <a:pos x="35" y="5"/>
                  </a:cxn>
                  <a:cxn ang="0">
                    <a:pos x="26" y="4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5" y="10"/>
                  </a:cxn>
                  <a:cxn ang="0">
                    <a:pos x="34" y="13"/>
                  </a:cxn>
                  <a:cxn ang="0">
                    <a:pos x="35" y="5"/>
                  </a:cxn>
                </a:cxnLst>
                <a:rect l="0" t="0" r="r" b="b"/>
                <a:pathLst>
                  <a:path w="35" h="13">
                    <a:moveTo>
                      <a:pt x="35" y="5"/>
                    </a:moveTo>
                    <a:lnTo>
                      <a:pt x="35" y="5"/>
                    </a:lnTo>
                    <a:lnTo>
                      <a:pt x="26" y="4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5" y="10"/>
                    </a:lnTo>
                    <a:lnTo>
                      <a:pt x="34" y="13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9" name="Freeform 308"/>
              <p:cNvSpPr/>
              <p:nvPr/>
            </p:nvSpPr>
            <p:spPr bwMode="auto">
              <a:xfrm>
                <a:off x="3695689" y="1098539"/>
                <a:ext cx="55563" cy="19050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1" y="12"/>
                  </a:cxn>
                  <a:cxn ang="0">
                    <a:pos x="35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5"/>
                  </a:cxn>
                  <a:cxn ang="0">
                    <a:pos x="1" y="12"/>
                  </a:cxn>
                </a:cxnLst>
                <a:rect l="0" t="0" r="r" b="b"/>
                <a:pathLst>
                  <a:path w="35" h="12">
                    <a:moveTo>
                      <a:pt x="1" y="12"/>
                    </a:moveTo>
                    <a:lnTo>
                      <a:pt x="1" y="12"/>
                    </a:lnTo>
                    <a:lnTo>
                      <a:pt x="35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5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0" name="Freeform 309"/>
              <p:cNvSpPr/>
              <p:nvPr/>
            </p:nvSpPr>
            <p:spPr bwMode="auto">
              <a:xfrm>
                <a:off x="3587739" y="1117589"/>
                <a:ext cx="55563" cy="222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35" y="6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35" h="14">
                    <a:moveTo>
                      <a:pt x="0" y="7"/>
                    </a:moveTo>
                    <a:lnTo>
                      <a:pt x="1" y="14"/>
                    </a:lnTo>
                    <a:lnTo>
                      <a:pt x="1" y="14"/>
                    </a:lnTo>
                    <a:lnTo>
                      <a:pt x="35" y="6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1" name="Freeform 310"/>
              <p:cNvSpPr/>
              <p:nvPr/>
            </p:nvSpPr>
            <p:spPr bwMode="auto">
              <a:xfrm>
                <a:off x="3479789" y="1142989"/>
                <a:ext cx="57150" cy="2698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36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36" h="17">
                    <a:moveTo>
                      <a:pt x="0" y="10"/>
                    </a:moveTo>
                    <a:lnTo>
                      <a:pt x="2" y="17"/>
                    </a:lnTo>
                    <a:lnTo>
                      <a:pt x="2" y="17"/>
                    </a:lnTo>
                    <a:lnTo>
                      <a:pt x="36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39" name="Rectangle 32"/>
          <p:cNvSpPr/>
          <p:nvPr/>
        </p:nvSpPr>
        <p:spPr>
          <a:xfrm>
            <a:off x="0" y="4095755"/>
            <a:ext cx="12192000" cy="2762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84085" y="1589405"/>
            <a:ext cx="3822065" cy="1692910"/>
          </a:xfrm>
          <a:prstGeom prst="rect">
            <a:avLst/>
          </a:prstGeom>
          <a:noFill/>
        </p:spPr>
        <p:txBody>
          <a:bodyPr wrap="square" lIns="179705" tIns="107950" rIns="179705" bIns="107950" rtlCol="0">
            <a:spAutoFit/>
          </a:bodyPr>
          <a:p>
            <a:pPr algn="dist"/>
            <a:r>
              <a:rPr lang="zh-CN" altLang="en-US" sz="9600" b="1" kern="8000" spc="100" dirty="0">
                <a:solidFill>
                  <a:srgbClr val="DE002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物理</a:t>
            </a:r>
            <a:endParaRPr lang="zh-CN" altLang="en-US" sz="9600" b="1" kern="8000" spc="100" dirty="0">
              <a:solidFill>
                <a:srgbClr val="DE002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69818" y="5431268"/>
            <a:ext cx="505013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人教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˙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八年级（上册）</a:t>
            </a:r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6389" name="Picture 4" descr="E:\罗梦\人八物上\人八物导学案\KO72.ti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84900" y="1752600"/>
            <a:ext cx="4743450" cy="30105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矩形 2"/>
          <p:cNvSpPr/>
          <p:nvPr/>
        </p:nvSpPr>
        <p:spPr>
          <a:xfrm>
            <a:off x="962025" y="1752600"/>
            <a:ext cx="5222240" cy="107632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法线（</a:t>
            </a:r>
            <a:r>
              <a: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ON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）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：通过入射点且垂直于反射面的直线。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62025" y="3040380"/>
            <a:ext cx="4990465" cy="107632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入射角（</a:t>
            </a:r>
            <a:r>
              <a: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i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）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: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入射光线与法线的夹角。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62025" y="4285615"/>
            <a:ext cx="4989830" cy="107632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反射角（</a:t>
            </a:r>
            <a:r>
              <a: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r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）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：反射光线与法线的夹角。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391285" y="1087755"/>
            <a:ext cx="3145790" cy="76835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p>
            <a:r>
              <a:rPr lang="zh-CN" altLang="en-US" sz="4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实验结论</a:t>
            </a:r>
            <a:endParaRPr lang="zh-CN" altLang="en-US" sz="4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99565" y="1823720"/>
            <a:ext cx="8748395" cy="2749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528955" fontAlgn="auto">
              <a:lnSpc>
                <a:spcPct val="18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光的反射定律：在反射现象中，反射光线、入射光线和法线都在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同一平面内；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反射光线和入射光线分居法线两侧；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反射角等于入射角。</a:t>
            </a:r>
            <a:endParaRPr lang="zh-CN" altLang="en-US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41295" y="709930"/>
            <a:ext cx="6835140" cy="706755"/>
          </a:xfrm>
          <a:prstGeom prst="rect">
            <a:avLst/>
          </a:prstGeom>
          <a:solidFill>
            <a:srgbClr val="A7EA65"/>
          </a:solidFill>
        </p:spPr>
        <p:txBody>
          <a:bodyPr wrap="square" rtlCol="0" anchor="t">
            <a:spAutoFit/>
          </a:bodyPr>
          <a:p>
            <a:pPr algn="l"/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知识点二   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光路的可逆性”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0726" name="Picture 6" descr="E:\罗梦\人八物上\resource\8s42\jpg\07404012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8725" y="1798320"/>
            <a:ext cx="4656455" cy="29648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027430" y="1623060"/>
            <a:ext cx="5281295" cy="3634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>
              <a:lnSpc>
                <a:spcPct val="12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在上面的实验中，如果让光逆着反射光的方向射到镜面，那么，它被反射后就会逆着原来的入射光的方向射出。这表明，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在反射现象中，光路可逆。</a:t>
            </a:r>
            <a:endParaRPr lang="zh-CN" altLang="en-US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182495" y="863600"/>
            <a:ext cx="8027035" cy="706755"/>
          </a:xfrm>
          <a:prstGeom prst="rect">
            <a:avLst/>
          </a:prstGeom>
          <a:solidFill>
            <a:srgbClr val="A7EA65"/>
          </a:solidFill>
        </p:spPr>
        <p:txBody>
          <a:bodyPr wrap="square" rtlCol="0" anchor="t">
            <a:spAutoFit/>
          </a:bodyPr>
          <a:p>
            <a:pPr algn="l"/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知识点三   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镜面反射和漫反射”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19480" y="1390650"/>
            <a:ext cx="10023475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709295" fontAlgn="auto">
              <a:lnSpc>
                <a:spcPct val="20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阳光射到镜子上，迎着反射光的方向可以看到刺眼的光，而在其他方向却看不到反射的阳光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如果阳光射到白纸上，则无论在哪个方向看，都能看到纸被照亮了，但不会感到刺眼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这是为什么？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4" descr="E:\罗梦\人八物上\resource\8s42\jpg\0750400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01460" y="1924685"/>
            <a:ext cx="4333240" cy="29768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808355" y="1769745"/>
            <a:ext cx="574675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636905" fontAlgn="auto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原来，镜面很光滑，一束平行光照射到镜面上后，会被平行地反射（教材图4.2－6甲）</a:t>
            </a:r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这种反射叫做</a:t>
            </a:r>
            <a:r>
              <a:rPr lang="zh-CN" altLang="en-US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镜面反射（mirror reflection）。</a:t>
            </a:r>
            <a:endParaRPr lang="zh-CN" altLang="en-US" sz="36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E:\罗梦\人八物上\resource\8s42\jpg\07504006.jp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4955" y="2126615"/>
            <a:ext cx="4297045" cy="2774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884555" y="1819275"/>
            <a:ext cx="5705475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636905" fontAlgn="auto"/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而看上去很平的白纸，如果在显微镜下观察，可以看出实际是凹凸不平的.凹凸不平的表面会把平行的入射光线向着四面八方反射（教材图4.2－6乙）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这种反射叫做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漫反射（diffuse reflection）。</a:t>
            </a:r>
            <a:endParaRPr lang="zh-CN" altLang="en-US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1"/>
          <p:cNvSpPr txBox="1"/>
          <p:nvPr/>
        </p:nvSpPr>
        <p:spPr>
          <a:xfrm>
            <a:off x="1212850" y="1043940"/>
            <a:ext cx="2353310" cy="645160"/>
          </a:xfrm>
          <a:prstGeom prst="rect">
            <a:avLst/>
          </a:prstGeom>
          <a:solidFill>
            <a:srgbClr val="7030A0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</a:pPr>
            <a:r>
              <a:rPr lang="zh-CN" altLang="en-US" sz="36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想想议议</a:t>
            </a:r>
            <a:endParaRPr lang="zh-CN" altLang="en-US" sz="36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8370" y="1889125"/>
            <a:ext cx="10013950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有时黑板反射的光会“晃”着一些同学的眼睛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请画出这种现象的光路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,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为了保护同学们的眼睛，请你根据所学的知识提出改变这种状况的建议。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2340" y="3555365"/>
            <a:ext cx="540575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解：光路如右图.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建议：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用不易反光的材料制造黑板。</a:t>
            </a:r>
            <a:endParaRPr lang="zh-CN" altLang="en-US" sz="32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2293" name="Picture 3" descr="E:\罗梦\人八物上\人八物导学案\DAT23.TIF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69760" y="3378835"/>
            <a:ext cx="3938270" cy="18014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8" name="图片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ldLvl="0" animBg="1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2325" y="1240790"/>
            <a:ext cx="555498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如图4.2－3所示，一束与镜面成60°角的光射到平面镜上，则入射角为</a:t>
            </a:r>
            <a:r>
              <a:rPr lang="zh-CN" altLang="en-US" sz="320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　　　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，反射角为</a:t>
            </a:r>
            <a:r>
              <a:rPr lang="zh-CN" altLang="en-US" sz="320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　　　　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，反射光线与入射光线的夹角是</a:t>
            </a:r>
            <a:r>
              <a:rPr lang="zh-CN" altLang="en-US" sz="3200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</a:t>
            </a:r>
            <a:r>
              <a:rPr lang="zh-CN" altLang="en-US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　　　。</a:t>
            </a:r>
            <a:endParaRPr lang="zh-CN" altLang="en-US" u="sng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3" name="图片 -21474819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7475" y="1537335"/>
            <a:ext cx="4462780" cy="33616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3241040" y="2795270"/>
            <a:ext cx="1428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30°</a:t>
            </a:r>
            <a:endParaRPr lang="en-US" altLang="zh-CN" sz="3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74240" y="3560445"/>
            <a:ext cx="15005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30°</a:t>
            </a:r>
            <a:endParaRPr lang="zh-CN" altLang="en-US" sz="3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301490" y="4279265"/>
            <a:ext cx="1351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60°</a:t>
            </a:r>
            <a:endParaRPr lang="zh-CN" altLang="en-US" sz="3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矩形 6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0" name="图片 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217295" y="1381125"/>
            <a:ext cx="9450070" cy="3691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30000"/>
              </a:lnSpc>
            </a:pPr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【解析】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根据入射角的定义，</a:t>
            </a:r>
            <a:r>
              <a:rPr lang="zh-CN" altLang="en-US" sz="36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入射光线与法线的夹角即为入射角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，与60°互为余角，故入射角为30°.根据光的反射规律，反射角也为30°.反射光线与入射光线的夹角等于入射角与反射角之和，即该夹角为60°。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课堂小结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70685" y="2880360"/>
            <a:ext cx="3724275" cy="64516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p>
            <a:pPr algn="l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2.光路是可逆的。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70685" y="3949700"/>
            <a:ext cx="5111750" cy="645160"/>
          </a:xfrm>
          <a:prstGeom prst="rect">
            <a:avLst/>
          </a:prstGeom>
          <a:solidFill>
            <a:srgbClr val="FFC000"/>
          </a:solidFill>
        </p:spPr>
        <p:txBody>
          <a:bodyPr wrap="square" rtlCol="0" anchor="t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3.镜面反射和漫反射。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70685" y="1989455"/>
            <a:ext cx="8869680" cy="64516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p>
            <a:pPr algn="l"/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1.光的反射定律：三线共一面、两角相等。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968375" y="93980"/>
            <a:ext cx="10213340" cy="68256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22980" y="2400300"/>
            <a:ext cx="5247640" cy="2057400"/>
          </a:xfrm>
          <a:prstGeom prst="rect">
            <a:avLst/>
          </a:prstGeom>
          <a:noFill/>
        </p:spPr>
        <p:txBody>
          <a:bodyPr vert="horz" wrap="square" lIns="107950" tIns="323850" rIns="107950" bIns="71755" rtlCol="0" anchor="ctr" anchorCtr="1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第四章  </a:t>
            </a:r>
            <a:r>
              <a:rPr 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光现象</a:t>
            </a:r>
            <a:endParaRPr lang="zh-CN" sz="36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第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2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节 光的反射</a:t>
            </a:r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89337" y="45308"/>
            <a:ext cx="10213326" cy="6825439"/>
            <a:chOff x="989337" y="45308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989337" y="45308"/>
              <a:ext cx="10213326" cy="682543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461729" y="2785626"/>
              <a:ext cx="77714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7200" b="1" spc="-150" dirty="0" smtClean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谢谢</a:t>
              </a:r>
              <a:r>
                <a:rPr lang="zh-CN" altLang="en-US" sz="7200" b="1" spc="-15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观看</a:t>
              </a:r>
              <a:endParaRPr lang="zh-CN" altLang="en-US" sz="7200" b="1" spc="-15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17"/>
          <p:cNvSpPr txBox="1"/>
          <p:nvPr/>
        </p:nvSpPr>
        <p:spPr>
          <a:xfrm>
            <a:off x="2835275" y="3661410"/>
            <a:ext cx="6523355" cy="1200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1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sz="7200" b="1" spc="1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4" name="文本框 153"/>
          <p:cNvSpPr txBox="1"/>
          <p:nvPr/>
        </p:nvSpPr>
        <p:spPr>
          <a:xfrm>
            <a:off x="1078230" y="1651635"/>
            <a:ext cx="769302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1.了解光在一些物体表面可以发生反射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78230" y="2585085"/>
            <a:ext cx="1058608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2.认识光的反射定律，了解法线、入射角和反射角的含义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78230" y="3518535"/>
            <a:ext cx="630301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3.理解反射中光路的可逆性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en-US" altLang="zh-CN" sz="32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78230" y="4820920"/>
            <a:ext cx="73012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4.了解什么是镜面反射，什么是漫反射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。</a:t>
            </a:r>
            <a:endPara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90675" y="1017905"/>
            <a:ext cx="2430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学习目标</a:t>
            </a:r>
            <a:endParaRPr lang="zh-CN" altLang="en-US" sz="3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/>
      <p:bldP spid="6" grpId="0"/>
      <p:bldP spid="7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51" name="TextBox 17"/>
          <p:cNvSpPr txBox="1"/>
          <p:nvPr/>
        </p:nvSpPr>
        <p:spPr>
          <a:xfrm>
            <a:off x="2581925" y="2071797"/>
            <a:ext cx="7022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1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sz="2400" b="1" spc="1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956302" y="1680037"/>
            <a:ext cx="1013206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学习重点 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光的反射定律的应用。 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6302" y="2374727"/>
            <a:ext cx="1013206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难点 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光的反射定律的探究过程。 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56302" y="3069417"/>
            <a:ext cx="10909308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学习方法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实验探究的方法来认识光的反射定律，通过动手实验、收集数据、归纳总结，得出光的反射定律。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endParaRPr lang="zh-CN" altLang="zh-CN" sz="24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56302" y="4317827"/>
            <a:ext cx="104857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学具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准备：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激光笔、刻度尺、可折叠的白纸板、平面镜、课件、实物投影仪。  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8827" y="406299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教学内容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1520657" y="2389430"/>
            <a:ext cx="1250951" cy="1155700"/>
            <a:chOff x="990159" y="1862891"/>
            <a:chExt cx="1250951" cy="1155700"/>
          </a:xfrm>
        </p:grpSpPr>
        <p:sp>
          <p:nvSpPr>
            <p:cNvPr id="77" name="Freeform 6"/>
            <p:cNvSpPr/>
            <p:nvPr/>
          </p:nvSpPr>
          <p:spPr bwMode="auto">
            <a:xfrm rot="1800000">
              <a:off x="990159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85500" y="1950144"/>
              <a:ext cx="1060270" cy="981196"/>
              <a:chOff x="1085500" y="1950144"/>
              <a:chExt cx="1060270" cy="981196"/>
            </a:xfrm>
          </p:grpSpPr>
          <p:sp>
            <p:nvSpPr>
              <p:cNvPr id="79" name="Freeform 7"/>
              <p:cNvSpPr/>
              <p:nvPr/>
            </p:nvSpPr>
            <p:spPr bwMode="auto">
              <a:xfrm rot="1800000">
                <a:off x="1085500" y="1950144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0" name="TextBox 50"/>
              <p:cNvSpPr txBox="1"/>
              <p:nvPr/>
            </p:nvSpPr>
            <p:spPr>
              <a:xfrm>
                <a:off x="1337363" y="195767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01</a:t>
                </a:r>
                <a:endPara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82" name="TextBox 43"/>
          <p:cNvSpPr txBox="1"/>
          <p:nvPr/>
        </p:nvSpPr>
        <p:spPr>
          <a:xfrm>
            <a:off x="3029604" y="2416933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1" action="ppaction://hlinksldjump"/>
              </a:rPr>
              <a:t>情景引入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542692" y="3956973"/>
            <a:ext cx="1250951" cy="1155700"/>
            <a:chOff x="990159" y="3430434"/>
            <a:chExt cx="1250951" cy="1155700"/>
          </a:xfrm>
        </p:grpSpPr>
        <p:sp>
          <p:nvSpPr>
            <p:cNvPr id="84" name="Freeform 6"/>
            <p:cNvSpPr/>
            <p:nvPr/>
          </p:nvSpPr>
          <p:spPr bwMode="auto">
            <a:xfrm rot="1800000">
              <a:off x="990159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085500" y="3517686"/>
              <a:ext cx="1060270" cy="981196"/>
              <a:chOff x="1085500" y="3517686"/>
              <a:chExt cx="1060270" cy="981196"/>
            </a:xfrm>
          </p:grpSpPr>
          <p:sp>
            <p:nvSpPr>
              <p:cNvPr id="86" name="Freeform 7"/>
              <p:cNvSpPr/>
              <p:nvPr/>
            </p:nvSpPr>
            <p:spPr bwMode="auto">
              <a:xfrm rot="1800000">
                <a:off x="1085500" y="3517686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7" name="TextBox 50"/>
              <p:cNvSpPr txBox="1"/>
              <p:nvPr/>
            </p:nvSpPr>
            <p:spPr>
              <a:xfrm>
                <a:off x="1337363" y="352999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02</a:t>
                </a:r>
                <a:endPara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89" name="TextBox 43"/>
          <p:cNvSpPr txBox="1"/>
          <p:nvPr/>
        </p:nvSpPr>
        <p:spPr>
          <a:xfrm>
            <a:off x="3051639" y="4033249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2" action="ppaction://hlinksldjump"/>
              </a:rPr>
              <a:t>互动新授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6499783" y="2389430"/>
            <a:ext cx="1250951" cy="1155700"/>
            <a:chOff x="6485268" y="1862891"/>
            <a:chExt cx="1250951" cy="1155700"/>
          </a:xfrm>
        </p:grpSpPr>
        <p:sp>
          <p:nvSpPr>
            <p:cNvPr id="91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3" name="TextBox 50"/>
            <p:cNvSpPr txBox="1"/>
            <p:nvPr/>
          </p:nvSpPr>
          <p:spPr>
            <a:xfrm>
              <a:off x="6828326" y="1949984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03</a:t>
              </a:r>
              <a:endParaRPr lang="en-US" altLang="zh-CN" sz="4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95" name="TextBox 43"/>
          <p:cNvSpPr txBox="1"/>
          <p:nvPr/>
        </p:nvSpPr>
        <p:spPr>
          <a:xfrm>
            <a:off x="7961921" y="2416933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3" action="ppaction://hlinksldjump"/>
              </a:rPr>
              <a:t>巩固扩展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6499783" y="3956973"/>
            <a:ext cx="1250951" cy="1155700"/>
            <a:chOff x="6485268" y="3430434"/>
            <a:chExt cx="1250951" cy="1155700"/>
          </a:xfrm>
        </p:grpSpPr>
        <p:sp>
          <p:nvSpPr>
            <p:cNvPr id="97" name="Freeform 6"/>
            <p:cNvSpPr/>
            <p:nvPr/>
          </p:nvSpPr>
          <p:spPr bwMode="auto">
            <a:xfrm rot="1800000">
              <a:off x="6485268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 rot="1800000">
              <a:off x="6580609" y="3517686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9" name="TextBox 50"/>
            <p:cNvSpPr txBox="1"/>
            <p:nvPr/>
          </p:nvSpPr>
          <p:spPr>
            <a:xfrm>
              <a:off x="6832471" y="3519459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04</a:t>
              </a:r>
              <a:endParaRPr lang="en-US" altLang="zh-CN" sz="4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01" name="TextBox 43"/>
          <p:cNvSpPr txBox="1"/>
          <p:nvPr/>
        </p:nvSpPr>
        <p:spPr>
          <a:xfrm>
            <a:off x="7961921" y="4033249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4" action="ppaction://hlinksldjump"/>
              </a:rPr>
              <a:t>课堂小结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4405654" y="2129013"/>
            <a:ext cx="1285461" cy="57583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03484" y="2224335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点我喔</a:t>
            </a:r>
            <a:endParaRPr lang="zh-CN" altLang="en-US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9" grpId="0"/>
      <p:bldP spid="95" grpId="0"/>
      <p:bldP spid="101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9219" name="Picture 3" descr="E:\罗梦\人八物上\图片\太阳.jpe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6645" y="1863090"/>
            <a:ext cx="3016250" cy="2295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24" descr="上海夜景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4175" y="1849120"/>
            <a:ext cx="3016250" cy="22961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Rectangle 5"/>
          <p:cNvSpPr/>
          <p:nvPr/>
        </p:nvSpPr>
        <p:spPr>
          <a:xfrm>
            <a:off x="2073275" y="4554855"/>
            <a:ext cx="829056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5pPr>
          </a:lstStyle>
          <a:p>
            <a:pPr marL="0" lvl="0" indent="0" algn="l" eaLnBrk="1" hangingPunct="1">
              <a:lnSpc>
                <a:spcPct val="100000"/>
              </a:lnSpc>
            </a:pPr>
            <a:r>
              <a:rPr lang="zh-CN" altLang="en-US" dirty="0">
                <a:latin typeface="黑体" panose="02010609060101010101" pitchFamily="49" charset="-122"/>
                <a:cs typeface="宋体" panose="02010600030101010101" pitchFamily="2" charset="-122"/>
              </a:rPr>
              <a:t>我们能看到这些东西是因为光源发出的光射入眼睛。</a:t>
            </a:r>
            <a:endParaRPr lang="en-US" altLang="zh-CN" dirty="0">
              <a:latin typeface="黑体" panose="02010609060101010101" pitchFamily="49" charset="-122"/>
              <a:cs typeface="宋体" panose="02010600030101010101" pitchFamily="2" charset="-122"/>
            </a:endParaRPr>
          </a:p>
        </p:txBody>
      </p:sp>
      <p:pic>
        <p:nvPicPr>
          <p:cNvPr id="3" name="图片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708" y="5226011"/>
            <a:ext cx="1269841" cy="3809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13355" y="709930"/>
            <a:ext cx="7166610" cy="706755"/>
          </a:xfrm>
          <a:prstGeom prst="rect">
            <a:avLst/>
          </a:prstGeom>
          <a:solidFill>
            <a:srgbClr val="A7EA65"/>
          </a:solidFill>
        </p:spPr>
        <p:txBody>
          <a:bodyPr wrap="square" rtlCol="0" anchor="t">
            <a:spAutoFit/>
          </a:bodyPr>
          <a:p>
            <a:pPr algn="l"/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知识点一   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光的反射现象”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8950" y="1761490"/>
            <a:ext cx="7138670" cy="1861987"/>
            <a:chOff x="770" y="4333"/>
            <a:chExt cx="8793" cy="939"/>
          </a:xfrm>
        </p:grpSpPr>
        <p:sp>
          <p:nvSpPr>
            <p:cNvPr id="12294" name="TextBox 2"/>
            <p:cNvSpPr txBox="1"/>
            <p:nvPr/>
          </p:nvSpPr>
          <p:spPr>
            <a:xfrm>
              <a:off x="1353" y="5009"/>
              <a:ext cx="8210" cy="2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</a:pPr>
              <a:endParaRPr lang="zh-CN" altLang="en-US" dirty="0">
                <a:latin typeface="黑体" panose="02010609060101010101" pitchFamily="49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12295" name="TextBox 3"/>
            <p:cNvSpPr txBox="1"/>
            <p:nvPr/>
          </p:nvSpPr>
          <p:spPr>
            <a:xfrm>
              <a:off x="770" y="4333"/>
              <a:ext cx="8330" cy="2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</a:pPr>
              <a:endParaRPr lang="zh-CN" altLang="en-US" dirty="0">
                <a:latin typeface="黑体" panose="02010609060101010101" pitchFamily="49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866140" y="1800860"/>
            <a:ext cx="6676390" cy="34461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lvl="0" indent="457200" algn="l" fontAlgn="auto">
              <a:lnSpc>
                <a:spcPct val="100000"/>
              </a:lnSpc>
            </a:pPr>
            <a:r>
              <a:rPr lang="en-US" altLang="zh-CN" sz="4000" dirty="0">
                <a:latin typeface="黑体" panose="02010609060101010101" pitchFamily="49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altLang="en-US" sz="4000" dirty="0">
                <a:latin typeface="黑体" panose="02010609060101010101" pitchFamily="49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光遇到桌面，水面以及其他许多物体的表面都会发生</a:t>
            </a:r>
            <a:r>
              <a:rPr lang="zh-CN" altLang="en-US" sz="4000" dirty="0">
                <a:solidFill>
                  <a:srgbClr val="0000FF"/>
                </a:solidFill>
                <a:latin typeface="黑体" panose="02010609060101010101" pitchFamily="49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反射</a:t>
            </a:r>
            <a:r>
              <a:rPr lang="zh-CN" altLang="en-US" sz="4000" dirty="0">
                <a:latin typeface="黑体" panose="02010609060101010101" pitchFamily="49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。我们能看见不发光的物体就是因为物体反射的光进入了我们的眼睛。</a:t>
            </a:r>
            <a:endParaRPr lang="zh-CN" altLang="en-US" sz="4000" dirty="0">
              <a:latin typeface="黑体" panose="02010609060101010101" pitchFamily="49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lvl="0" indent="0" algn="l" eaLnBrk="1" hangingPunct="1">
              <a:lnSpc>
                <a:spcPct val="100000"/>
              </a:lnSpc>
            </a:pPr>
            <a:endParaRPr lang="zh-CN" altLang="en-US" dirty="0">
              <a:latin typeface="黑体" panose="02010609060101010101" pitchFamily="49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2293" name="Picture 4" descr="E:\罗梦\人八物上\resource\8s42\jpg\0730400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51700" y="1907540"/>
            <a:ext cx="3978910" cy="30435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99440" y="1125855"/>
            <a:ext cx="3046095" cy="579120"/>
            <a:chOff x="985" y="1613"/>
            <a:chExt cx="4797" cy="912"/>
          </a:xfrm>
        </p:grpSpPr>
        <p:sp>
          <p:nvSpPr>
            <p:cNvPr id="5163" name="Freeform 276"/>
            <p:cNvSpPr/>
            <p:nvPr/>
          </p:nvSpPr>
          <p:spPr>
            <a:xfrm flipH="1">
              <a:off x="985" y="1635"/>
              <a:ext cx="970" cy="83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01" h="87">
                  <a:moveTo>
                    <a:pt x="3" y="67"/>
                  </a:moveTo>
                  <a:cubicBezTo>
                    <a:pt x="44" y="39"/>
                    <a:pt x="44" y="39"/>
                    <a:pt x="44" y="39"/>
                  </a:cubicBezTo>
                  <a:cubicBezTo>
                    <a:pt x="42" y="32"/>
                    <a:pt x="43" y="25"/>
                    <a:pt x="46" y="19"/>
                  </a:cubicBezTo>
                  <a:cubicBezTo>
                    <a:pt x="52" y="6"/>
                    <a:pt x="66" y="0"/>
                    <a:pt x="79" y="3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0" y="37"/>
                    <a:pt x="100" y="40"/>
                    <a:pt x="98" y="43"/>
                  </a:cubicBezTo>
                  <a:cubicBezTo>
                    <a:pt x="92" y="58"/>
                    <a:pt x="74" y="64"/>
                    <a:pt x="60" y="57"/>
                  </a:cubicBezTo>
                  <a:cubicBezTo>
                    <a:pt x="59" y="57"/>
                    <a:pt x="59" y="57"/>
                    <a:pt x="58" y="5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3" y="87"/>
                    <a:pt x="10" y="87"/>
                    <a:pt x="9" y="84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0" y="72"/>
                    <a:pt x="1" y="69"/>
                    <a:pt x="3" y="67"/>
                  </a:cubicBez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910" y="1613"/>
              <a:ext cx="3873" cy="9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</a:pPr>
              <a:r>
                <a:rPr lang="zh-CN" altLang="en-US" sz="3200" b="0" dirty="0">
                  <a:solidFill>
                    <a:srgbClr val="00B0F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想想做做</a:t>
              </a:r>
              <a:endParaRPr lang="zh-CN" altLang="en-US" sz="3200" b="0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3584575" y="709930"/>
            <a:ext cx="5190490" cy="706755"/>
          </a:xfrm>
          <a:prstGeom prst="rect">
            <a:avLst/>
          </a:prstGeom>
          <a:solidFill>
            <a:srgbClr val="00B0F0"/>
          </a:solidFill>
        </p:spPr>
        <p:txBody>
          <a:bodyPr wrap="square" rtlCol="0" anchor="t">
            <a:spAutoFit/>
          </a:bodyPr>
          <a:p>
            <a:pPr algn="l"/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探究光反射时的规律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3554" name="Picture 2" descr="E:\罗梦\人八物上\resource\8s42\jpg\0730400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9960" y="1812925"/>
            <a:ext cx="3493135" cy="2961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4878070" y="1577340"/>
            <a:ext cx="5953125" cy="206121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45720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1.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按图甲所示，先使</a:t>
            </a:r>
            <a:r>
              <a: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E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、</a:t>
            </a:r>
            <a:r>
              <a: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F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成为同一平面，使入射光线沿纸板射向镜面上的</a:t>
            </a:r>
            <a:r>
              <a: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O</a:t>
            </a: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点，观察从镜面反射出的光线的方向。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878070" y="3736975"/>
            <a:ext cx="6104890" cy="107632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457200" algn="l" defTabSz="914400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zh-CN" sz="32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2.改变入射光线的方向，观察反射光线的方向怎样改变。</a:t>
            </a:r>
            <a:endParaRPr kumimoji="0" lang="zh-CN" altLang="zh-CN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69415" y="4899660"/>
            <a:ext cx="11957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图甲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0" grpId="0"/>
      <p:bldP spid="11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3" name="Picture 1" descr="E:\罗梦\人八物上\resource\8s42\jpg\0730400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2025" y="1928495"/>
            <a:ext cx="3395980" cy="28047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4603115" y="1914525"/>
            <a:ext cx="6956425" cy="14700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</a:pPr>
            <a:r>
              <a:rPr lang="zh-CN" altLang="zh-CN" sz="3200" b="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 3.按图中那样，把纸片F向前折或向后折，观察是否能看到反射光线。</a:t>
            </a:r>
            <a:endParaRPr lang="zh-CN" altLang="zh-CN" sz="3200" b="1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03115" y="3860800"/>
            <a:ext cx="69557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4.</a:t>
            </a:r>
            <a:r>
              <a:rPr lang="zh-CN" altLang="zh-CN" sz="3200" b="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关于光的反射，你发现了什么规律？</a:t>
            </a:r>
            <a:endParaRPr lang="zh-CN" altLang="zh-CN" sz="3200" b="1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1373</Words>
  <Application>WPS 演示</Application>
  <PresentationFormat>宽屏</PresentationFormat>
  <Paragraphs>150</Paragraphs>
  <Slides>20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Arial</vt:lpstr>
      <vt:lpstr>宋体</vt:lpstr>
      <vt:lpstr>Wingdings</vt:lpstr>
      <vt:lpstr>黑体</vt:lpstr>
      <vt:lpstr>微软雅黑</vt:lpstr>
      <vt:lpstr>Times New Roman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2018-01-10T07:31:00Z</dcterms:created>
  <dcterms:modified xsi:type="dcterms:W3CDTF">2019-09-03T04:31:22Z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