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tiff" ContentType="image/tif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26"/>
  </p:handoutMasterIdLst>
  <p:sldIdLst>
    <p:sldId id="339" r:id="rId3"/>
    <p:sldId id="258" r:id="rId4"/>
    <p:sldId id="293" r:id="rId6"/>
    <p:sldId id="315" r:id="rId7"/>
    <p:sldId id="263" r:id="rId8"/>
    <p:sldId id="295" r:id="rId9"/>
    <p:sldId id="296" r:id="rId10"/>
    <p:sldId id="308" r:id="rId11"/>
    <p:sldId id="329" r:id="rId12"/>
    <p:sldId id="310" r:id="rId13"/>
    <p:sldId id="313" r:id="rId14"/>
    <p:sldId id="331" r:id="rId15"/>
    <p:sldId id="332" r:id="rId16"/>
    <p:sldId id="333" r:id="rId17"/>
    <p:sldId id="334" r:id="rId18"/>
    <p:sldId id="314" r:id="rId19"/>
    <p:sldId id="357" r:id="rId20"/>
    <p:sldId id="335" r:id="rId21"/>
    <p:sldId id="359" r:id="rId22"/>
    <p:sldId id="361" r:id="rId23"/>
    <p:sldId id="362" r:id="rId24"/>
    <p:sldId id="292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0023"/>
    <a:srgbClr val="FF9B01"/>
    <a:srgbClr val="177743"/>
    <a:srgbClr val="1A804A"/>
    <a:srgbClr val="A7EA65"/>
    <a:srgbClr val="6DC01A"/>
    <a:srgbClr val="529013"/>
    <a:srgbClr val="14703D"/>
    <a:srgbClr val="98CB00"/>
    <a:srgbClr val="1C8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14" autoAdjust="0"/>
  </p:normalViewPr>
  <p:slideViewPr>
    <p:cSldViewPr snapToGrid="0" showGuides="1">
      <p:cViewPr varScale="1">
        <p:scale>
          <a:sx n="83" d="100"/>
          <a:sy n="83" d="100"/>
        </p:scale>
        <p:origin x="282" y="72"/>
      </p:cViewPr>
      <p:guideLst>
        <p:guide orient="horz" pos="3300"/>
        <p:guide pos="2012"/>
        <p:guide pos="3842"/>
        <p:guide pos="5630"/>
        <p:guide pos="888"/>
        <p:guide pos="6888"/>
        <p:guide orient="horz" pos="2102"/>
        <p:guide orient="horz" pos="10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CC37E846-C89D-4742-8455-2264ABF165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7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235642"/>
            <a:ext cx="449943" cy="75600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 userDrawn="1"/>
        </p:nvPicPr>
        <p:blipFill rotWithShape="1">
          <a:blip r:embed="rId3" cstate="screen"/>
          <a:srcRect l="-1" r="-801"/>
          <a:stretch>
            <a:fillRect/>
          </a:stretch>
        </p:blipFill>
        <p:spPr>
          <a:xfrm>
            <a:off x="-540774" y="5527839"/>
            <a:ext cx="12965003" cy="1330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2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1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.tiff"/><Relationship Id="rId2" Type="http://schemas.openxmlformats.org/officeDocument/2006/relationships/image" Target="../media/image6.png"/><Relationship Id="rId1" Type="http://schemas.openxmlformats.org/officeDocument/2006/relationships/slide" Target="slide5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1" Type="http://schemas.openxmlformats.org/officeDocument/2006/relationships/slide" Target="slid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2.xml"/><Relationship Id="rId4" Type="http://schemas.openxmlformats.org/officeDocument/2006/relationships/slide" Target="slide21.xml"/><Relationship Id="rId3" Type="http://schemas.openxmlformats.org/officeDocument/2006/relationships/slide" Target="slide20.xml"/><Relationship Id="rId2" Type="http://schemas.openxmlformats.org/officeDocument/2006/relationships/slide" Target="slide8.xml"/><Relationship Id="rId1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1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6"/>
          <p:cNvGrpSpPr/>
          <p:nvPr/>
        </p:nvGrpSpPr>
        <p:grpSpPr>
          <a:xfrm>
            <a:off x="285710" y="1523987"/>
            <a:ext cx="5524525" cy="5022768"/>
            <a:chOff x="214282" y="1142990"/>
            <a:chExt cx="4143394" cy="3767076"/>
          </a:xfrm>
        </p:grpSpPr>
        <p:sp>
          <p:nvSpPr>
            <p:cNvPr id="6" name="Oval 33"/>
            <p:cNvSpPr/>
            <p:nvPr/>
          </p:nvSpPr>
          <p:spPr>
            <a:xfrm>
              <a:off x="214282" y="1142990"/>
              <a:ext cx="3767076" cy="376707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7" name="Group 14"/>
            <p:cNvGrpSpPr/>
            <p:nvPr/>
          </p:nvGrpSpPr>
          <p:grpSpPr>
            <a:xfrm>
              <a:off x="1050011" y="1411003"/>
              <a:ext cx="2015686" cy="1660970"/>
              <a:chOff x="2606675" y="2208213"/>
              <a:chExt cx="1136651" cy="936626"/>
            </a:xfrm>
          </p:grpSpPr>
          <p:sp>
            <p:nvSpPr>
              <p:cNvPr id="22" name="Freeform 138"/>
              <p:cNvSpPr>
                <a:spLocks noEditPoints="1"/>
              </p:cNvSpPr>
              <p:nvPr/>
            </p:nvSpPr>
            <p:spPr bwMode="auto">
              <a:xfrm>
                <a:off x="2606675" y="2895601"/>
                <a:ext cx="561975" cy="249238"/>
              </a:xfrm>
              <a:custGeom>
                <a:avLst/>
                <a:gdLst/>
                <a:ahLst/>
                <a:cxnLst>
                  <a:cxn ang="0">
                    <a:pos x="354" y="97"/>
                  </a:cxn>
                  <a:cxn ang="0">
                    <a:pos x="353" y="97"/>
                  </a:cxn>
                  <a:cxn ang="0">
                    <a:pos x="339" y="97"/>
                  </a:cxn>
                  <a:cxn ang="0">
                    <a:pos x="341" y="53"/>
                  </a:cxn>
                  <a:cxn ang="0">
                    <a:pos x="341" y="53"/>
                  </a:cxn>
                  <a:cxn ang="0">
                    <a:pos x="341" y="52"/>
                  </a:cxn>
                  <a:cxn ang="0">
                    <a:pos x="343" y="48"/>
                  </a:cxn>
                  <a:cxn ang="0">
                    <a:pos x="347" y="45"/>
                  </a:cxn>
                  <a:cxn ang="0">
                    <a:pos x="349" y="45"/>
                  </a:cxn>
                  <a:cxn ang="0">
                    <a:pos x="353" y="44"/>
                  </a:cxn>
                  <a:cxn ang="0">
                    <a:pos x="353" y="44"/>
                  </a:cxn>
                  <a:cxn ang="0">
                    <a:pos x="354" y="44"/>
                  </a:cxn>
                  <a:cxn ang="0">
                    <a:pos x="354" y="44"/>
                  </a:cxn>
                  <a:cxn ang="0">
                    <a:pos x="354" y="44"/>
                  </a:cxn>
                  <a:cxn ang="0">
                    <a:pos x="354" y="3"/>
                  </a:cxn>
                  <a:cxn ang="0">
                    <a:pos x="144" y="1"/>
                  </a:cxn>
                  <a:cxn ang="0">
                    <a:pos x="144" y="1"/>
                  </a:cxn>
                  <a:cxn ang="0">
                    <a:pos x="2" y="0"/>
                  </a:cxn>
                  <a:cxn ang="0">
                    <a:pos x="0" y="157"/>
                  </a:cxn>
                  <a:cxn ang="0">
                    <a:pos x="353" y="157"/>
                  </a:cxn>
                  <a:cxn ang="0">
                    <a:pos x="354" y="97"/>
                  </a:cxn>
                  <a:cxn ang="0">
                    <a:pos x="59" y="117"/>
                  </a:cxn>
                  <a:cxn ang="0">
                    <a:pos x="34" y="116"/>
                  </a:cxn>
                  <a:cxn ang="0">
                    <a:pos x="34" y="82"/>
                  </a:cxn>
                  <a:cxn ang="0">
                    <a:pos x="60" y="82"/>
                  </a:cxn>
                  <a:cxn ang="0">
                    <a:pos x="59" y="117"/>
                  </a:cxn>
                  <a:cxn ang="0">
                    <a:pos x="60" y="62"/>
                  </a:cxn>
                  <a:cxn ang="0">
                    <a:pos x="34" y="62"/>
                  </a:cxn>
                  <a:cxn ang="0">
                    <a:pos x="36" y="28"/>
                  </a:cxn>
                  <a:cxn ang="0">
                    <a:pos x="60" y="28"/>
                  </a:cxn>
                  <a:cxn ang="0">
                    <a:pos x="60" y="62"/>
                  </a:cxn>
                  <a:cxn ang="0">
                    <a:pos x="111" y="117"/>
                  </a:cxn>
                  <a:cxn ang="0">
                    <a:pos x="87" y="117"/>
                  </a:cxn>
                  <a:cxn ang="0">
                    <a:pos x="87" y="82"/>
                  </a:cxn>
                  <a:cxn ang="0">
                    <a:pos x="112" y="82"/>
                  </a:cxn>
                  <a:cxn ang="0">
                    <a:pos x="111" y="117"/>
                  </a:cxn>
                  <a:cxn ang="0">
                    <a:pos x="112" y="63"/>
                  </a:cxn>
                  <a:cxn ang="0">
                    <a:pos x="87" y="63"/>
                  </a:cxn>
                  <a:cxn ang="0">
                    <a:pos x="88" y="28"/>
                  </a:cxn>
                  <a:cxn ang="0">
                    <a:pos x="112" y="28"/>
                  </a:cxn>
                  <a:cxn ang="0">
                    <a:pos x="112" y="63"/>
                  </a:cxn>
                  <a:cxn ang="0">
                    <a:pos x="191" y="96"/>
                  </a:cxn>
                  <a:cxn ang="0">
                    <a:pos x="167" y="94"/>
                  </a:cxn>
                  <a:cxn ang="0">
                    <a:pos x="168" y="11"/>
                  </a:cxn>
                  <a:cxn ang="0">
                    <a:pos x="191" y="11"/>
                  </a:cxn>
                  <a:cxn ang="0">
                    <a:pos x="191" y="96"/>
                  </a:cxn>
                  <a:cxn ang="0">
                    <a:pos x="235" y="96"/>
                  </a:cxn>
                  <a:cxn ang="0">
                    <a:pos x="212" y="96"/>
                  </a:cxn>
                  <a:cxn ang="0">
                    <a:pos x="213" y="12"/>
                  </a:cxn>
                  <a:cxn ang="0">
                    <a:pos x="236" y="12"/>
                  </a:cxn>
                  <a:cxn ang="0">
                    <a:pos x="235" y="96"/>
                  </a:cxn>
                  <a:cxn ang="0">
                    <a:pos x="280" y="97"/>
                  </a:cxn>
                  <a:cxn ang="0">
                    <a:pos x="256" y="96"/>
                  </a:cxn>
                  <a:cxn ang="0">
                    <a:pos x="257" y="12"/>
                  </a:cxn>
                  <a:cxn ang="0">
                    <a:pos x="280" y="12"/>
                  </a:cxn>
                  <a:cxn ang="0">
                    <a:pos x="280" y="97"/>
                  </a:cxn>
                  <a:cxn ang="0">
                    <a:pos x="324" y="97"/>
                  </a:cxn>
                  <a:cxn ang="0">
                    <a:pos x="301" y="97"/>
                  </a:cxn>
                  <a:cxn ang="0">
                    <a:pos x="302" y="13"/>
                  </a:cxn>
                  <a:cxn ang="0">
                    <a:pos x="325" y="13"/>
                  </a:cxn>
                  <a:cxn ang="0">
                    <a:pos x="324" y="97"/>
                  </a:cxn>
                </a:cxnLst>
                <a:rect l="0" t="0" r="r" b="b"/>
                <a:pathLst>
                  <a:path w="354" h="157">
                    <a:moveTo>
                      <a:pt x="354" y="97"/>
                    </a:moveTo>
                    <a:lnTo>
                      <a:pt x="353" y="97"/>
                    </a:lnTo>
                    <a:lnTo>
                      <a:pt x="339" y="97"/>
                    </a:lnTo>
                    <a:lnTo>
                      <a:pt x="341" y="53"/>
                    </a:lnTo>
                    <a:lnTo>
                      <a:pt x="341" y="53"/>
                    </a:lnTo>
                    <a:lnTo>
                      <a:pt x="341" y="52"/>
                    </a:lnTo>
                    <a:lnTo>
                      <a:pt x="343" y="48"/>
                    </a:lnTo>
                    <a:lnTo>
                      <a:pt x="347" y="45"/>
                    </a:lnTo>
                    <a:lnTo>
                      <a:pt x="349" y="45"/>
                    </a:lnTo>
                    <a:lnTo>
                      <a:pt x="353" y="44"/>
                    </a:lnTo>
                    <a:lnTo>
                      <a:pt x="353" y="44"/>
                    </a:lnTo>
                    <a:lnTo>
                      <a:pt x="354" y="44"/>
                    </a:lnTo>
                    <a:lnTo>
                      <a:pt x="354" y="44"/>
                    </a:lnTo>
                    <a:lnTo>
                      <a:pt x="354" y="44"/>
                    </a:lnTo>
                    <a:lnTo>
                      <a:pt x="354" y="3"/>
                    </a:lnTo>
                    <a:lnTo>
                      <a:pt x="144" y="1"/>
                    </a:lnTo>
                    <a:lnTo>
                      <a:pt x="144" y="1"/>
                    </a:lnTo>
                    <a:lnTo>
                      <a:pt x="2" y="0"/>
                    </a:lnTo>
                    <a:lnTo>
                      <a:pt x="0" y="157"/>
                    </a:lnTo>
                    <a:lnTo>
                      <a:pt x="353" y="157"/>
                    </a:lnTo>
                    <a:lnTo>
                      <a:pt x="354" y="97"/>
                    </a:lnTo>
                    <a:close/>
                    <a:moveTo>
                      <a:pt x="59" y="117"/>
                    </a:moveTo>
                    <a:lnTo>
                      <a:pt x="34" y="116"/>
                    </a:lnTo>
                    <a:lnTo>
                      <a:pt x="34" y="82"/>
                    </a:lnTo>
                    <a:lnTo>
                      <a:pt x="60" y="82"/>
                    </a:lnTo>
                    <a:lnTo>
                      <a:pt x="59" y="117"/>
                    </a:lnTo>
                    <a:close/>
                    <a:moveTo>
                      <a:pt x="60" y="62"/>
                    </a:moveTo>
                    <a:lnTo>
                      <a:pt x="34" y="62"/>
                    </a:lnTo>
                    <a:lnTo>
                      <a:pt x="36" y="28"/>
                    </a:lnTo>
                    <a:lnTo>
                      <a:pt x="60" y="28"/>
                    </a:lnTo>
                    <a:lnTo>
                      <a:pt x="60" y="62"/>
                    </a:lnTo>
                    <a:close/>
                    <a:moveTo>
                      <a:pt x="111" y="117"/>
                    </a:moveTo>
                    <a:lnTo>
                      <a:pt x="87" y="117"/>
                    </a:lnTo>
                    <a:lnTo>
                      <a:pt x="87" y="82"/>
                    </a:lnTo>
                    <a:lnTo>
                      <a:pt x="112" y="82"/>
                    </a:lnTo>
                    <a:lnTo>
                      <a:pt x="111" y="117"/>
                    </a:lnTo>
                    <a:close/>
                    <a:moveTo>
                      <a:pt x="112" y="63"/>
                    </a:moveTo>
                    <a:lnTo>
                      <a:pt x="87" y="63"/>
                    </a:lnTo>
                    <a:lnTo>
                      <a:pt x="88" y="28"/>
                    </a:lnTo>
                    <a:lnTo>
                      <a:pt x="112" y="28"/>
                    </a:lnTo>
                    <a:lnTo>
                      <a:pt x="112" y="63"/>
                    </a:lnTo>
                    <a:close/>
                    <a:moveTo>
                      <a:pt x="191" y="96"/>
                    </a:moveTo>
                    <a:lnTo>
                      <a:pt x="167" y="94"/>
                    </a:lnTo>
                    <a:lnTo>
                      <a:pt x="168" y="11"/>
                    </a:lnTo>
                    <a:lnTo>
                      <a:pt x="191" y="11"/>
                    </a:lnTo>
                    <a:lnTo>
                      <a:pt x="191" y="96"/>
                    </a:lnTo>
                    <a:close/>
                    <a:moveTo>
                      <a:pt x="235" y="96"/>
                    </a:moveTo>
                    <a:lnTo>
                      <a:pt x="212" y="96"/>
                    </a:lnTo>
                    <a:lnTo>
                      <a:pt x="213" y="12"/>
                    </a:lnTo>
                    <a:lnTo>
                      <a:pt x="236" y="12"/>
                    </a:lnTo>
                    <a:lnTo>
                      <a:pt x="235" y="96"/>
                    </a:lnTo>
                    <a:close/>
                    <a:moveTo>
                      <a:pt x="280" y="97"/>
                    </a:moveTo>
                    <a:lnTo>
                      <a:pt x="256" y="96"/>
                    </a:lnTo>
                    <a:lnTo>
                      <a:pt x="257" y="12"/>
                    </a:lnTo>
                    <a:lnTo>
                      <a:pt x="280" y="12"/>
                    </a:lnTo>
                    <a:lnTo>
                      <a:pt x="280" y="97"/>
                    </a:lnTo>
                    <a:close/>
                    <a:moveTo>
                      <a:pt x="324" y="97"/>
                    </a:moveTo>
                    <a:lnTo>
                      <a:pt x="301" y="97"/>
                    </a:lnTo>
                    <a:lnTo>
                      <a:pt x="302" y="13"/>
                    </a:lnTo>
                    <a:lnTo>
                      <a:pt x="325" y="13"/>
                    </a:lnTo>
                    <a:lnTo>
                      <a:pt x="324" y="97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3" name="Freeform 139"/>
              <p:cNvSpPr>
                <a:spLocks noEditPoints="1"/>
              </p:cNvSpPr>
              <p:nvPr/>
            </p:nvSpPr>
            <p:spPr bwMode="auto">
              <a:xfrm>
                <a:off x="2976563" y="2711451"/>
                <a:ext cx="193675" cy="112713"/>
              </a:xfrm>
              <a:custGeom>
                <a:avLst/>
                <a:gdLst/>
                <a:ahLst/>
                <a:cxnLst>
                  <a:cxn ang="0">
                    <a:pos x="113" y="70"/>
                  </a:cxn>
                  <a:cxn ang="0">
                    <a:pos x="114" y="11"/>
                  </a:cxn>
                  <a:cxn ang="0">
                    <a:pos x="114" y="8"/>
                  </a:cxn>
                  <a:cxn ang="0">
                    <a:pos x="119" y="3"/>
                  </a:cxn>
                  <a:cxn ang="0">
                    <a:pos x="121" y="3"/>
                  </a:cxn>
                  <a:cxn ang="0">
                    <a:pos x="122" y="3"/>
                  </a:cxn>
                  <a:cxn ang="0">
                    <a:pos x="122" y="1"/>
                  </a:cxn>
                  <a:cxn ang="0">
                    <a:pos x="0" y="69"/>
                  </a:cxn>
                  <a:cxn ang="0">
                    <a:pos x="14" y="11"/>
                  </a:cxn>
                  <a:cxn ang="0">
                    <a:pos x="14" y="9"/>
                  </a:cxn>
                  <a:cxn ang="0">
                    <a:pos x="17" y="3"/>
                  </a:cxn>
                  <a:cxn ang="0">
                    <a:pos x="21" y="2"/>
                  </a:cxn>
                  <a:cxn ang="0">
                    <a:pos x="24" y="2"/>
                  </a:cxn>
                  <a:cxn ang="0">
                    <a:pos x="27" y="6"/>
                  </a:cxn>
                  <a:cxn ang="0">
                    <a:pos x="29" y="11"/>
                  </a:cxn>
                  <a:cxn ang="0">
                    <a:pos x="46" y="70"/>
                  </a:cxn>
                  <a:cxn ang="0">
                    <a:pos x="47" y="11"/>
                  </a:cxn>
                  <a:cxn ang="0">
                    <a:pos x="48" y="6"/>
                  </a:cxn>
                  <a:cxn ang="0">
                    <a:pos x="52" y="3"/>
                  </a:cxn>
                  <a:cxn ang="0">
                    <a:pos x="55" y="2"/>
                  </a:cxn>
                  <a:cxn ang="0">
                    <a:pos x="59" y="4"/>
                  </a:cxn>
                  <a:cxn ang="0">
                    <a:pos x="62" y="10"/>
                  </a:cxn>
                  <a:cxn ang="0">
                    <a:pos x="62" y="70"/>
                  </a:cxn>
                  <a:cxn ang="0">
                    <a:pos x="122" y="71"/>
                  </a:cxn>
                  <a:cxn ang="0">
                    <a:pos x="122" y="71"/>
                  </a:cxn>
                  <a:cxn ang="0">
                    <a:pos x="80" y="11"/>
                  </a:cxn>
                  <a:cxn ang="0">
                    <a:pos x="80" y="10"/>
                  </a:cxn>
                  <a:cxn ang="0">
                    <a:pos x="83" y="4"/>
                  </a:cxn>
                  <a:cxn ang="0">
                    <a:pos x="88" y="3"/>
                  </a:cxn>
                  <a:cxn ang="0">
                    <a:pos x="90" y="3"/>
                  </a:cxn>
                  <a:cxn ang="0">
                    <a:pos x="94" y="8"/>
                  </a:cxn>
                  <a:cxn ang="0">
                    <a:pos x="96" y="11"/>
                  </a:cxn>
                  <a:cxn ang="0">
                    <a:pos x="80" y="70"/>
                  </a:cxn>
                </a:cxnLst>
                <a:rect l="0" t="0" r="r" b="b"/>
                <a:pathLst>
                  <a:path w="122" h="71">
                    <a:moveTo>
                      <a:pt x="122" y="71"/>
                    </a:moveTo>
                    <a:lnTo>
                      <a:pt x="113" y="70"/>
                    </a:lnTo>
                    <a:lnTo>
                      <a:pt x="114" y="11"/>
                    </a:lnTo>
                    <a:lnTo>
                      <a:pt x="114" y="11"/>
                    </a:lnTo>
                    <a:lnTo>
                      <a:pt x="114" y="10"/>
                    </a:lnTo>
                    <a:lnTo>
                      <a:pt x="114" y="8"/>
                    </a:lnTo>
                    <a:lnTo>
                      <a:pt x="116" y="4"/>
                    </a:lnTo>
                    <a:lnTo>
                      <a:pt x="119" y="3"/>
                    </a:lnTo>
                    <a:lnTo>
                      <a:pt x="121" y="3"/>
                    </a:lnTo>
                    <a:lnTo>
                      <a:pt x="121" y="3"/>
                    </a:lnTo>
                    <a:lnTo>
                      <a:pt x="122" y="3"/>
                    </a:lnTo>
                    <a:lnTo>
                      <a:pt x="122" y="3"/>
                    </a:lnTo>
                    <a:lnTo>
                      <a:pt x="122" y="3"/>
                    </a:lnTo>
                    <a:lnTo>
                      <a:pt x="122" y="1"/>
                    </a:lnTo>
                    <a:lnTo>
                      <a:pt x="0" y="0"/>
                    </a:lnTo>
                    <a:lnTo>
                      <a:pt x="0" y="69"/>
                    </a:lnTo>
                    <a:lnTo>
                      <a:pt x="13" y="69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9"/>
                    </a:lnTo>
                    <a:lnTo>
                      <a:pt x="14" y="6"/>
                    </a:lnTo>
                    <a:lnTo>
                      <a:pt x="17" y="3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4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29" y="11"/>
                    </a:lnTo>
                    <a:lnTo>
                      <a:pt x="29" y="70"/>
                    </a:lnTo>
                    <a:lnTo>
                      <a:pt x="46" y="70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7" y="10"/>
                    </a:lnTo>
                    <a:lnTo>
                      <a:pt x="48" y="6"/>
                    </a:lnTo>
                    <a:lnTo>
                      <a:pt x="51" y="3"/>
                    </a:lnTo>
                    <a:lnTo>
                      <a:pt x="52" y="3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7" y="3"/>
                    </a:lnTo>
                    <a:lnTo>
                      <a:pt x="59" y="4"/>
                    </a:lnTo>
                    <a:lnTo>
                      <a:pt x="62" y="6"/>
                    </a:lnTo>
                    <a:lnTo>
                      <a:pt x="62" y="10"/>
                    </a:lnTo>
                    <a:lnTo>
                      <a:pt x="62" y="11"/>
                    </a:lnTo>
                    <a:lnTo>
                      <a:pt x="62" y="70"/>
                    </a:lnTo>
                    <a:lnTo>
                      <a:pt x="54" y="70"/>
                    </a:lnTo>
                    <a:lnTo>
                      <a:pt x="122" y="71"/>
                    </a:lnTo>
                    <a:lnTo>
                      <a:pt x="122" y="71"/>
                    </a:lnTo>
                    <a:lnTo>
                      <a:pt x="122" y="71"/>
                    </a:lnTo>
                    <a:close/>
                    <a:moveTo>
                      <a:pt x="80" y="70"/>
                    </a:moveTo>
                    <a:lnTo>
                      <a:pt x="80" y="11"/>
                    </a:lnTo>
                    <a:lnTo>
                      <a:pt x="80" y="11"/>
                    </a:lnTo>
                    <a:lnTo>
                      <a:pt x="80" y="10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6" y="3"/>
                    </a:lnTo>
                    <a:lnTo>
                      <a:pt x="88" y="3"/>
                    </a:lnTo>
                    <a:lnTo>
                      <a:pt x="88" y="3"/>
                    </a:lnTo>
                    <a:lnTo>
                      <a:pt x="90" y="3"/>
                    </a:lnTo>
                    <a:lnTo>
                      <a:pt x="92" y="4"/>
                    </a:lnTo>
                    <a:lnTo>
                      <a:pt x="94" y="8"/>
                    </a:lnTo>
                    <a:lnTo>
                      <a:pt x="96" y="10"/>
                    </a:lnTo>
                    <a:lnTo>
                      <a:pt x="96" y="11"/>
                    </a:lnTo>
                    <a:lnTo>
                      <a:pt x="94" y="70"/>
                    </a:lnTo>
                    <a:lnTo>
                      <a:pt x="80" y="7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4" name="Freeform 140"/>
              <p:cNvSpPr/>
              <p:nvPr/>
            </p:nvSpPr>
            <p:spPr bwMode="auto">
              <a:xfrm>
                <a:off x="3141663" y="2224088"/>
                <a:ext cx="33338" cy="180975"/>
              </a:xfrm>
              <a:custGeom>
                <a:avLst/>
                <a:gdLst/>
                <a:ahLst/>
                <a:cxnLst>
                  <a:cxn ang="0">
                    <a:pos x="20" y="114"/>
                  </a:cxn>
                  <a:cxn ang="0">
                    <a:pos x="21" y="0"/>
                  </a:cxn>
                  <a:cxn ang="0">
                    <a:pos x="17" y="0"/>
                  </a:cxn>
                  <a:cxn ang="0">
                    <a:pos x="17" y="60"/>
                  </a:cxn>
                  <a:cxn ang="0">
                    <a:pos x="17" y="60"/>
                  </a:cxn>
                  <a:cxn ang="0">
                    <a:pos x="11" y="62"/>
                  </a:cxn>
                  <a:cxn ang="0">
                    <a:pos x="8" y="66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1" y="74"/>
                  </a:cxn>
                  <a:cxn ang="0">
                    <a:pos x="4" y="76"/>
                  </a:cxn>
                  <a:cxn ang="0">
                    <a:pos x="2" y="114"/>
                  </a:cxn>
                  <a:cxn ang="0">
                    <a:pos x="20" y="114"/>
                  </a:cxn>
                </a:cxnLst>
                <a:rect l="0" t="0" r="r" b="b"/>
                <a:pathLst>
                  <a:path w="21" h="114">
                    <a:moveTo>
                      <a:pt x="20" y="114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7" y="60"/>
                    </a:lnTo>
                    <a:lnTo>
                      <a:pt x="17" y="60"/>
                    </a:lnTo>
                    <a:lnTo>
                      <a:pt x="11" y="62"/>
                    </a:lnTo>
                    <a:lnTo>
                      <a:pt x="8" y="66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1" y="74"/>
                    </a:lnTo>
                    <a:lnTo>
                      <a:pt x="4" y="76"/>
                    </a:lnTo>
                    <a:lnTo>
                      <a:pt x="2" y="114"/>
                    </a:lnTo>
                    <a:lnTo>
                      <a:pt x="20" y="114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5" name="Freeform 141"/>
              <p:cNvSpPr>
                <a:spLocks noEditPoints="1"/>
              </p:cNvSpPr>
              <p:nvPr/>
            </p:nvSpPr>
            <p:spPr bwMode="auto">
              <a:xfrm>
                <a:off x="2978150" y="2438401"/>
                <a:ext cx="195263" cy="241300"/>
              </a:xfrm>
              <a:custGeom>
                <a:avLst/>
                <a:gdLst/>
                <a:ahLst/>
                <a:cxnLst>
                  <a:cxn ang="0">
                    <a:pos x="122" y="152"/>
                  </a:cxn>
                  <a:cxn ang="0">
                    <a:pos x="121" y="152"/>
                  </a:cxn>
                  <a:cxn ang="0">
                    <a:pos x="115" y="109"/>
                  </a:cxn>
                  <a:cxn ang="0">
                    <a:pos x="115" y="106"/>
                  </a:cxn>
                  <a:cxn ang="0">
                    <a:pos x="121" y="103"/>
                  </a:cxn>
                  <a:cxn ang="0">
                    <a:pos x="122" y="103"/>
                  </a:cxn>
                  <a:cxn ang="0">
                    <a:pos x="122" y="103"/>
                  </a:cxn>
                  <a:cxn ang="0">
                    <a:pos x="95" y="0"/>
                  </a:cxn>
                  <a:cxn ang="0">
                    <a:pos x="96" y="0"/>
                  </a:cxn>
                  <a:cxn ang="0">
                    <a:pos x="85" y="5"/>
                  </a:cxn>
                  <a:cxn ang="0">
                    <a:pos x="62" y="23"/>
                  </a:cxn>
                  <a:cxn ang="0">
                    <a:pos x="52" y="35"/>
                  </a:cxn>
                  <a:cxn ang="0">
                    <a:pos x="44" y="49"/>
                  </a:cxn>
                  <a:cxn ang="0">
                    <a:pos x="35" y="79"/>
                  </a:cxn>
                  <a:cxn ang="0">
                    <a:pos x="23" y="90"/>
                  </a:cxn>
                  <a:cxn ang="0">
                    <a:pos x="19" y="91"/>
                  </a:cxn>
                  <a:cxn ang="0">
                    <a:pos x="14" y="95"/>
                  </a:cxn>
                  <a:cxn ang="0">
                    <a:pos x="13" y="98"/>
                  </a:cxn>
                  <a:cxn ang="0">
                    <a:pos x="18" y="106"/>
                  </a:cxn>
                  <a:cxn ang="0">
                    <a:pos x="2" y="151"/>
                  </a:cxn>
                  <a:cxn ang="0">
                    <a:pos x="0" y="151"/>
                  </a:cxn>
                  <a:cxn ang="0">
                    <a:pos x="93" y="103"/>
                  </a:cxn>
                  <a:cxn ang="0">
                    <a:pos x="97" y="104"/>
                  </a:cxn>
                  <a:cxn ang="0">
                    <a:pos x="100" y="108"/>
                  </a:cxn>
                  <a:cxn ang="0">
                    <a:pos x="87" y="151"/>
                  </a:cxn>
                  <a:cxn ang="0">
                    <a:pos x="88" y="108"/>
                  </a:cxn>
                  <a:cxn ang="0">
                    <a:pos x="90" y="104"/>
                  </a:cxn>
                  <a:cxn ang="0">
                    <a:pos x="93" y="103"/>
                  </a:cxn>
                  <a:cxn ang="0">
                    <a:pos x="66" y="103"/>
                  </a:cxn>
                  <a:cxn ang="0">
                    <a:pos x="71" y="105"/>
                  </a:cxn>
                  <a:cxn ang="0">
                    <a:pos x="73" y="151"/>
                  </a:cxn>
                  <a:cxn ang="0">
                    <a:pos x="61" y="108"/>
                  </a:cxn>
                  <a:cxn ang="0">
                    <a:pos x="61" y="105"/>
                  </a:cxn>
                  <a:cxn ang="0">
                    <a:pos x="66" y="103"/>
                  </a:cxn>
                  <a:cxn ang="0">
                    <a:pos x="33" y="108"/>
                  </a:cxn>
                  <a:cxn ang="0">
                    <a:pos x="34" y="105"/>
                  </a:cxn>
                  <a:cxn ang="0">
                    <a:pos x="39" y="102"/>
                  </a:cxn>
                  <a:cxn ang="0">
                    <a:pos x="43" y="103"/>
                  </a:cxn>
                  <a:cxn ang="0">
                    <a:pos x="45" y="108"/>
                  </a:cxn>
                  <a:cxn ang="0">
                    <a:pos x="33" y="151"/>
                  </a:cxn>
                </a:cxnLst>
                <a:rect l="0" t="0" r="r" b="b"/>
                <a:pathLst>
                  <a:path w="123" h="152">
                    <a:moveTo>
                      <a:pt x="0" y="151"/>
                    </a:moveTo>
                    <a:lnTo>
                      <a:pt x="122" y="152"/>
                    </a:lnTo>
                    <a:lnTo>
                      <a:pt x="122" y="152"/>
                    </a:lnTo>
                    <a:lnTo>
                      <a:pt x="121" y="152"/>
                    </a:lnTo>
                    <a:lnTo>
                      <a:pt x="114" y="152"/>
                    </a:lnTo>
                    <a:lnTo>
                      <a:pt x="115" y="109"/>
                    </a:lnTo>
                    <a:lnTo>
                      <a:pt x="115" y="109"/>
                    </a:lnTo>
                    <a:lnTo>
                      <a:pt x="115" y="106"/>
                    </a:lnTo>
                    <a:lnTo>
                      <a:pt x="118" y="104"/>
                    </a:lnTo>
                    <a:lnTo>
                      <a:pt x="121" y="103"/>
                    </a:lnTo>
                    <a:lnTo>
                      <a:pt x="121" y="103"/>
                    </a:lnTo>
                    <a:lnTo>
                      <a:pt x="122" y="103"/>
                    </a:lnTo>
                    <a:lnTo>
                      <a:pt x="122" y="103"/>
                    </a:lnTo>
                    <a:lnTo>
                      <a:pt x="122" y="103"/>
                    </a:lnTo>
                    <a:lnTo>
                      <a:pt x="123" y="0"/>
                    </a:lnTo>
                    <a:lnTo>
                      <a:pt x="95" y="0"/>
                    </a:lnTo>
                    <a:lnTo>
                      <a:pt x="95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85" y="5"/>
                    </a:lnTo>
                    <a:lnTo>
                      <a:pt x="73" y="13"/>
                    </a:lnTo>
                    <a:lnTo>
                      <a:pt x="62" y="23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47" y="41"/>
                    </a:lnTo>
                    <a:lnTo>
                      <a:pt x="44" y="49"/>
                    </a:lnTo>
                    <a:lnTo>
                      <a:pt x="39" y="64"/>
                    </a:lnTo>
                    <a:lnTo>
                      <a:pt x="35" y="79"/>
                    </a:lnTo>
                    <a:lnTo>
                      <a:pt x="34" y="90"/>
                    </a:lnTo>
                    <a:lnTo>
                      <a:pt x="23" y="90"/>
                    </a:lnTo>
                    <a:lnTo>
                      <a:pt x="23" y="90"/>
                    </a:lnTo>
                    <a:lnTo>
                      <a:pt x="19" y="91"/>
                    </a:lnTo>
                    <a:lnTo>
                      <a:pt x="17" y="92"/>
                    </a:lnTo>
                    <a:lnTo>
                      <a:pt x="14" y="95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4" y="103"/>
                    </a:lnTo>
                    <a:lnTo>
                      <a:pt x="18" y="106"/>
                    </a:lnTo>
                    <a:lnTo>
                      <a:pt x="17" y="151"/>
                    </a:lnTo>
                    <a:lnTo>
                      <a:pt x="2" y="151"/>
                    </a:lnTo>
                    <a:lnTo>
                      <a:pt x="2" y="151"/>
                    </a:lnTo>
                    <a:lnTo>
                      <a:pt x="0" y="151"/>
                    </a:lnTo>
                    <a:lnTo>
                      <a:pt x="0" y="151"/>
                    </a:lnTo>
                    <a:close/>
                    <a:moveTo>
                      <a:pt x="93" y="103"/>
                    </a:moveTo>
                    <a:lnTo>
                      <a:pt x="93" y="103"/>
                    </a:lnTo>
                    <a:lnTo>
                      <a:pt x="97" y="104"/>
                    </a:lnTo>
                    <a:lnTo>
                      <a:pt x="99" y="106"/>
                    </a:lnTo>
                    <a:lnTo>
                      <a:pt x="100" y="108"/>
                    </a:lnTo>
                    <a:lnTo>
                      <a:pt x="99" y="152"/>
                    </a:lnTo>
                    <a:lnTo>
                      <a:pt x="87" y="151"/>
                    </a:lnTo>
                    <a:lnTo>
                      <a:pt x="88" y="108"/>
                    </a:lnTo>
                    <a:lnTo>
                      <a:pt x="88" y="108"/>
                    </a:lnTo>
                    <a:lnTo>
                      <a:pt x="88" y="106"/>
                    </a:lnTo>
                    <a:lnTo>
                      <a:pt x="90" y="104"/>
                    </a:lnTo>
                    <a:lnTo>
                      <a:pt x="93" y="103"/>
                    </a:lnTo>
                    <a:lnTo>
                      <a:pt x="93" y="103"/>
                    </a:lnTo>
                    <a:close/>
                    <a:moveTo>
                      <a:pt x="66" y="103"/>
                    </a:moveTo>
                    <a:lnTo>
                      <a:pt x="66" y="103"/>
                    </a:lnTo>
                    <a:lnTo>
                      <a:pt x="70" y="104"/>
                    </a:lnTo>
                    <a:lnTo>
                      <a:pt x="71" y="105"/>
                    </a:lnTo>
                    <a:lnTo>
                      <a:pt x="73" y="108"/>
                    </a:lnTo>
                    <a:lnTo>
                      <a:pt x="73" y="151"/>
                    </a:lnTo>
                    <a:lnTo>
                      <a:pt x="61" y="151"/>
                    </a:lnTo>
                    <a:lnTo>
                      <a:pt x="61" y="108"/>
                    </a:lnTo>
                    <a:lnTo>
                      <a:pt x="61" y="108"/>
                    </a:lnTo>
                    <a:lnTo>
                      <a:pt x="61" y="105"/>
                    </a:lnTo>
                    <a:lnTo>
                      <a:pt x="63" y="103"/>
                    </a:lnTo>
                    <a:lnTo>
                      <a:pt x="66" y="103"/>
                    </a:lnTo>
                    <a:lnTo>
                      <a:pt x="66" y="103"/>
                    </a:lnTo>
                    <a:close/>
                    <a:moveTo>
                      <a:pt x="33" y="108"/>
                    </a:moveTo>
                    <a:lnTo>
                      <a:pt x="33" y="108"/>
                    </a:lnTo>
                    <a:lnTo>
                      <a:pt x="34" y="105"/>
                    </a:lnTo>
                    <a:lnTo>
                      <a:pt x="35" y="103"/>
                    </a:lnTo>
                    <a:lnTo>
                      <a:pt x="39" y="102"/>
                    </a:lnTo>
                    <a:lnTo>
                      <a:pt x="39" y="102"/>
                    </a:lnTo>
                    <a:lnTo>
                      <a:pt x="43" y="103"/>
                    </a:lnTo>
                    <a:lnTo>
                      <a:pt x="44" y="105"/>
                    </a:lnTo>
                    <a:lnTo>
                      <a:pt x="45" y="108"/>
                    </a:lnTo>
                    <a:lnTo>
                      <a:pt x="45" y="151"/>
                    </a:lnTo>
                    <a:lnTo>
                      <a:pt x="33" y="151"/>
                    </a:lnTo>
                    <a:lnTo>
                      <a:pt x="33" y="108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6" name="Freeform 142"/>
              <p:cNvSpPr/>
              <p:nvPr/>
            </p:nvSpPr>
            <p:spPr bwMode="auto">
              <a:xfrm>
                <a:off x="3125788" y="2405063"/>
                <a:ext cx="47625" cy="3333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5" y="9"/>
                  </a:cxn>
                  <a:cxn ang="0">
                    <a:pos x="3" y="11"/>
                  </a:cxn>
                  <a:cxn ang="0">
                    <a:pos x="2" y="13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2" y="21"/>
                  </a:cxn>
                  <a:cxn ang="0">
                    <a:pos x="30" y="21"/>
                  </a:cxn>
                  <a:cxn ang="0">
                    <a:pos x="30" y="0"/>
                  </a:cxn>
                </a:cxnLst>
                <a:rect l="0" t="0" r="r" b="b"/>
                <a:pathLst>
                  <a:path w="30" h="21">
                    <a:moveTo>
                      <a:pt x="30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2" y="13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21"/>
                    </a:lnTo>
                    <a:lnTo>
                      <a:pt x="30" y="2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7" name="Freeform 143"/>
              <p:cNvSpPr/>
              <p:nvPr/>
            </p:nvSpPr>
            <p:spPr bwMode="auto">
              <a:xfrm>
                <a:off x="3170238" y="2713038"/>
                <a:ext cx="193675" cy="111125"/>
              </a:xfrm>
              <a:custGeom>
                <a:avLst/>
                <a:gdLst/>
                <a:ahLst/>
                <a:cxnLst>
                  <a:cxn ang="0">
                    <a:pos x="106" y="12"/>
                  </a:cxn>
                  <a:cxn ang="0">
                    <a:pos x="106" y="70"/>
                  </a:cxn>
                  <a:cxn ang="0">
                    <a:pos x="119" y="70"/>
                  </a:cxn>
                  <a:cxn ang="0">
                    <a:pos x="121" y="2"/>
                  </a:cxn>
                  <a:cxn ang="0">
                    <a:pos x="121" y="2"/>
                  </a:cxn>
                  <a:cxn ang="0">
                    <a:pos x="122" y="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4" y="4"/>
                  </a:cxn>
                  <a:cxn ang="0">
                    <a:pos x="6" y="7"/>
                  </a:cxn>
                  <a:cxn ang="0">
                    <a:pos x="6" y="11"/>
                  </a:cxn>
                  <a:cxn ang="0">
                    <a:pos x="6" y="70"/>
                  </a:cxn>
                  <a:cxn ang="0">
                    <a:pos x="25" y="70"/>
                  </a:cxn>
                  <a:cxn ang="0">
                    <a:pos x="25" y="11"/>
                  </a:cxn>
                  <a:cxn ang="0">
                    <a:pos x="25" y="11"/>
                  </a:cxn>
                  <a:cxn ang="0">
                    <a:pos x="25" y="10"/>
                  </a:cxn>
                  <a:cxn ang="0">
                    <a:pos x="26" y="7"/>
                  </a:cxn>
                  <a:cxn ang="0">
                    <a:pos x="28" y="3"/>
                  </a:cxn>
                  <a:cxn ang="0">
                    <a:pos x="29" y="3"/>
                  </a:cxn>
                  <a:cxn ang="0">
                    <a:pos x="33" y="2"/>
                  </a:cxn>
                  <a:cxn ang="0">
                    <a:pos x="33" y="2"/>
                  </a:cxn>
                  <a:cxn ang="0">
                    <a:pos x="35" y="3"/>
                  </a:cxn>
                  <a:cxn ang="0">
                    <a:pos x="37" y="4"/>
                  </a:cxn>
                  <a:cxn ang="0">
                    <a:pos x="39" y="7"/>
                  </a:cxn>
                  <a:cxn ang="0">
                    <a:pos x="39" y="10"/>
                  </a:cxn>
                  <a:cxn ang="0">
                    <a:pos x="40" y="11"/>
                  </a:cxn>
                  <a:cxn ang="0">
                    <a:pos x="39" y="70"/>
                  </a:cxn>
                  <a:cxn ang="0">
                    <a:pos x="58" y="70"/>
                  </a:cxn>
                  <a:cxn ang="0">
                    <a:pos x="58" y="11"/>
                  </a:cxn>
                  <a:cxn ang="0">
                    <a:pos x="58" y="11"/>
                  </a:cxn>
                  <a:cxn ang="0">
                    <a:pos x="59" y="10"/>
                  </a:cxn>
                  <a:cxn ang="0">
                    <a:pos x="59" y="7"/>
                  </a:cxn>
                  <a:cxn ang="0">
                    <a:pos x="61" y="4"/>
                  </a:cxn>
                  <a:cxn ang="0">
                    <a:pos x="64" y="3"/>
                  </a:cxn>
                  <a:cxn ang="0">
                    <a:pos x="66" y="3"/>
                  </a:cxn>
                  <a:cxn ang="0">
                    <a:pos x="66" y="3"/>
                  </a:cxn>
                  <a:cxn ang="0">
                    <a:pos x="68" y="3"/>
                  </a:cxn>
                  <a:cxn ang="0">
                    <a:pos x="70" y="4"/>
                  </a:cxn>
                  <a:cxn ang="0">
                    <a:pos x="72" y="7"/>
                  </a:cxn>
                  <a:cxn ang="0">
                    <a:pos x="73" y="10"/>
                  </a:cxn>
                  <a:cxn ang="0">
                    <a:pos x="73" y="11"/>
                  </a:cxn>
                  <a:cxn ang="0">
                    <a:pos x="72" y="70"/>
                  </a:cxn>
                  <a:cxn ang="0">
                    <a:pos x="91" y="70"/>
                  </a:cxn>
                  <a:cxn ang="0">
                    <a:pos x="92" y="11"/>
                  </a:cxn>
                  <a:cxn ang="0">
                    <a:pos x="92" y="11"/>
                  </a:cxn>
                  <a:cxn ang="0">
                    <a:pos x="92" y="10"/>
                  </a:cxn>
                  <a:cxn ang="0">
                    <a:pos x="93" y="8"/>
                  </a:cxn>
                  <a:cxn ang="0">
                    <a:pos x="94" y="4"/>
                  </a:cxn>
                  <a:cxn ang="0">
                    <a:pos x="96" y="3"/>
                  </a:cxn>
                  <a:cxn ang="0">
                    <a:pos x="99" y="3"/>
                  </a:cxn>
                  <a:cxn ang="0">
                    <a:pos x="99" y="3"/>
                  </a:cxn>
                  <a:cxn ang="0">
                    <a:pos x="102" y="3"/>
                  </a:cxn>
                  <a:cxn ang="0">
                    <a:pos x="104" y="4"/>
                  </a:cxn>
                  <a:cxn ang="0">
                    <a:pos x="106" y="8"/>
                  </a:cxn>
                  <a:cxn ang="0">
                    <a:pos x="106" y="10"/>
                  </a:cxn>
                  <a:cxn ang="0">
                    <a:pos x="106" y="12"/>
                  </a:cxn>
                  <a:cxn ang="0">
                    <a:pos x="106" y="12"/>
                  </a:cxn>
                </a:cxnLst>
                <a:rect l="0" t="0" r="r" b="b"/>
                <a:pathLst>
                  <a:path w="122" h="70">
                    <a:moveTo>
                      <a:pt x="106" y="12"/>
                    </a:moveTo>
                    <a:lnTo>
                      <a:pt x="106" y="70"/>
                    </a:lnTo>
                    <a:lnTo>
                      <a:pt x="119" y="70"/>
                    </a:lnTo>
                    <a:lnTo>
                      <a:pt x="121" y="2"/>
                    </a:lnTo>
                    <a:lnTo>
                      <a:pt x="121" y="2"/>
                    </a:lnTo>
                    <a:lnTo>
                      <a:pt x="122" y="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4" y="4"/>
                    </a:lnTo>
                    <a:lnTo>
                      <a:pt x="6" y="7"/>
                    </a:lnTo>
                    <a:lnTo>
                      <a:pt x="6" y="11"/>
                    </a:lnTo>
                    <a:lnTo>
                      <a:pt x="6" y="70"/>
                    </a:lnTo>
                    <a:lnTo>
                      <a:pt x="25" y="70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5" y="10"/>
                    </a:lnTo>
                    <a:lnTo>
                      <a:pt x="26" y="7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5" y="3"/>
                    </a:lnTo>
                    <a:lnTo>
                      <a:pt x="37" y="4"/>
                    </a:lnTo>
                    <a:lnTo>
                      <a:pt x="39" y="7"/>
                    </a:lnTo>
                    <a:lnTo>
                      <a:pt x="39" y="10"/>
                    </a:lnTo>
                    <a:lnTo>
                      <a:pt x="40" y="11"/>
                    </a:lnTo>
                    <a:lnTo>
                      <a:pt x="39" y="70"/>
                    </a:lnTo>
                    <a:lnTo>
                      <a:pt x="58" y="70"/>
                    </a:lnTo>
                    <a:lnTo>
                      <a:pt x="58" y="11"/>
                    </a:lnTo>
                    <a:lnTo>
                      <a:pt x="58" y="11"/>
                    </a:lnTo>
                    <a:lnTo>
                      <a:pt x="59" y="10"/>
                    </a:lnTo>
                    <a:lnTo>
                      <a:pt x="59" y="7"/>
                    </a:lnTo>
                    <a:lnTo>
                      <a:pt x="61" y="4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66" y="3"/>
                    </a:lnTo>
                    <a:lnTo>
                      <a:pt x="68" y="3"/>
                    </a:lnTo>
                    <a:lnTo>
                      <a:pt x="70" y="4"/>
                    </a:lnTo>
                    <a:lnTo>
                      <a:pt x="72" y="7"/>
                    </a:lnTo>
                    <a:lnTo>
                      <a:pt x="73" y="10"/>
                    </a:lnTo>
                    <a:lnTo>
                      <a:pt x="73" y="11"/>
                    </a:lnTo>
                    <a:lnTo>
                      <a:pt x="72" y="70"/>
                    </a:lnTo>
                    <a:lnTo>
                      <a:pt x="91" y="70"/>
                    </a:lnTo>
                    <a:lnTo>
                      <a:pt x="92" y="11"/>
                    </a:lnTo>
                    <a:lnTo>
                      <a:pt x="92" y="11"/>
                    </a:lnTo>
                    <a:lnTo>
                      <a:pt x="92" y="10"/>
                    </a:lnTo>
                    <a:lnTo>
                      <a:pt x="93" y="8"/>
                    </a:lnTo>
                    <a:lnTo>
                      <a:pt x="94" y="4"/>
                    </a:lnTo>
                    <a:lnTo>
                      <a:pt x="96" y="3"/>
                    </a:lnTo>
                    <a:lnTo>
                      <a:pt x="99" y="3"/>
                    </a:lnTo>
                    <a:lnTo>
                      <a:pt x="99" y="3"/>
                    </a:lnTo>
                    <a:lnTo>
                      <a:pt x="102" y="3"/>
                    </a:lnTo>
                    <a:lnTo>
                      <a:pt x="104" y="4"/>
                    </a:lnTo>
                    <a:lnTo>
                      <a:pt x="106" y="8"/>
                    </a:lnTo>
                    <a:lnTo>
                      <a:pt x="106" y="10"/>
                    </a:lnTo>
                    <a:lnTo>
                      <a:pt x="106" y="12"/>
                    </a:lnTo>
                    <a:lnTo>
                      <a:pt x="106" y="1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8" name="Freeform 144"/>
              <p:cNvSpPr/>
              <p:nvPr/>
            </p:nvSpPr>
            <p:spPr bwMode="auto">
              <a:xfrm>
                <a:off x="3173413" y="2224088"/>
                <a:ext cx="31750" cy="180975"/>
              </a:xfrm>
              <a:custGeom>
                <a:avLst/>
                <a:gdLst/>
                <a:ahLst/>
                <a:cxnLst>
                  <a:cxn ang="0">
                    <a:pos x="15" y="114"/>
                  </a:cxn>
                  <a:cxn ang="0">
                    <a:pos x="17" y="78"/>
                  </a:cxn>
                  <a:cxn ang="0">
                    <a:pos x="17" y="78"/>
                  </a:cxn>
                  <a:cxn ang="0">
                    <a:pos x="19" y="75"/>
                  </a:cxn>
                  <a:cxn ang="0">
                    <a:pos x="20" y="72"/>
                  </a:cxn>
                  <a:cxn ang="0">
                    <a:pos x="20" y="72"/>
                  </a:cxn>
                  <a:cxn ang="0">
                    <a:pos x="19" y="70"/>
                  </a:cxn>
                  <a:cxn ang="0">
                    <a:pos x="18" y="68"/>
                  </a:cxn>
                  <a:cxn ang="0">
                    <a:pos x="15" y="67"/>
                  </a:cxn>
                  <a:cxn ang="0">
                    <a:pos x="13" y="67"/>
                  </a:cxn>
                  <a:cxn ang="0">
                    <a:pos x="12" y="67"/>
                  </a:cxn>
                  <a:cxn ang="0">
                    <a:pos x="12" y="67"/>
                  </a:cxn>
                  <a:cxn ang="0">
                    <a:pos x="9" y="62"/>
                  </a:cxn>
                  <a:cxn ang="0">
                    <a:pos x="3" y="60"/>
                  </a:cxn>
                  <a:cxn ang="0">
                    <a:pos x="4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14"/>
                  </a:cxn>
                  <a:cxn ang="0">
                    <a:pos x="15" y="114"/>
                  </a:cxn>
                </a:cxnLst>
                <a:rect l="0" t="0" r="r" b="b"/>
                <a:pathLst>
                  <a:path w="20" h="114">
                    <a:moveTo>
                      <a:pt x="15" y="114"/>
                    </a:moveTo>
                    <a:lnTo>
                      <a:pt x="17" y="78"/>
                    </a:lnTo>
                    <a:lnTo>
                      <a:pt x="17" y="78"/>
                    </a:lnTo>
                    <a:lnTo>
                      <a:pt x="19" y="75"/>
                    </a:lnTo>
                    <a:lnTo>
                      <a:pt x="20" y="72"/>
                    </a:lnTo>
                    <a:lnTo>
                      <a:pt x="20" y="72"/>
                    </a:lnTo>
                    <a:lnTo>
                      <a:pt x="19" y="70"/>
                    </a:lnTo>
                    <a:lnTo>
                      <a:pt x="18" y="68"/>
                    </a:lnTo>
                    <a:lnTo>
                      <a:pt x="15" y="67"/>
                    </a:lnTo>
                    <a:lnTo>
                      <a:pt x="13" y="67"/>
                    </a:lnTo>
                    <a:lnTo>
                      <a:pt x="12" y="67"/>
                    </a:lnTo>
                    <a:lnTo>
                      <a:pt x="12" y="67"/>
                    </a:lnTo>
                    <a:lnTo>
                      <a:pt x="9" y="62"/>
                    </a:lnTo>
                    <a:lnTo>
                      <a:pt x="3" y="6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14"/>
                    </a:lnTo>
                    <a:lnTo>
                      <a:pt x="15" y="114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9" name="Freeform 145"/>
              <p:cNvSpPr/>
              <p:nvPr/>
            </p:nvSpPr>
            <p:spPr bwMode="auto">
              <a:xfrm>
                <a:off x="3173413" y="2405063"/>
                <a:ext cx="42863" cy="33338"/>
              </a:xfrm>
              <a:custGeom>
                <a:avLst/>
                <a:gdLst/>
                <a:ahLst/>
                <a:cxnLst>
                  <a:cxn ang="0">
                    <a:pos x="27" y="16"/>
                  </a:cxn>
                  <a:cxn ang="0">
                    <a:pos x="27" y="16"/>
                  </a:cxn>
                  <a:cxn ang="0">
                    <a:pos x="27" y="14"/>
                  </a:cxn>
                  <a:cxn ang="0">
                    <a:pos x="26" y="11"/>
                  </a:cxn>
                  <a:cxn ang="0">
                    <a:pos x="24" y="10"/>
                  </a:cxn>
                  <a:cxn ang="0">
                    <a:pos x="22" y="9"/>
                  </a:cxn>
                  <a:cxn ang="0">
                    <a:pos x="22" y="1"/>
                  </a:cxn>
                  <a:cxn ang="0">
                    <a:pos x="15" y="1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0" y="21"/>
                  </a:cxn>
                  <a:cxn ang="0">
                    <a:pos x="26" y="21"/>
                  </a:cxn>
                  <a:cxn ang="0">
                    <a:pos x="26" y="21"/>
                  </a:cxn>
                  <a:cxn ang="0">
                    <a:pos x="27" y="18"/>
                  </a:cxn>
                  <a:cxn ang="0">
                    <a:pos x="27" y="16"/>
                  </a:cxn>
                  <a:cxn ang="0">
                    <a:pos x="27" y="16"/>
                  </a:cxn>
                </a:cxnLst>
                <a:rect l="0" t="0" r="r" b="b"/>
                <a:pathLst>
                  <a:path w="27" h="21">
                    <a:moveTo>
                      <a:pt x="27" y="16"/>
                    </a:moveTo>
                    <a:lnTo>
                      <a:pt x="27" y="16"/>
                    </a:lnTo>
                    <a:lnTo>
                      <a:pt x="27" y="14"/>
                    </a:lnTo>
                    <a:lnTo>
                      <a:pt x="26" y="11"/>
                    </a:lnTo>
                    <a:lnTo>
                      <a:pt x="24" y="10"/>
                    </a:lnTo>
                    <a:lnTo>
                      <a:pt x="22" y="9"/>
                    </a:lnTo>
                    <a:lnTo>
                      <a:pt x="22" y="1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0" name="Freeform 146"/>
              <p:cNvSpPr>
                <a:spLocks noEditPoints="1"/>
              </p:cNvSpPr>
              <p:nvPr/>
            </p:nvSpPr>
            <p:spPr bwMode="auto">
              <a:xfrm>
                <a:off x="3171825" y="2438401"/>
                <a:ext cx="168275" cy="242888"/>
              </a:xfrm>
              <a:custGeom>
                <a:avLst/>
                <a:gdLst/>
                <a:ahLst/>
                <a:cxnLst>
                  <a:cxn ang="0">
                    <a:pos x="87" y="152"/>
                  </a:cxn>
                  <a:cxn ang="0">
                    <a:pos x="103" y="108"/>
                  </a:cxn>
                  <a:cxn ang="0">
                    <a:pos x="105" y="105"/>
                  </a:cxn>
                  <a:cxn ang="0">
                    <a:pos x="106" y="101"/>
                  </a:cxn>
                  <a:cxn ang="0">
                    <a:pos x="104" y="94"/>
                  </a:cxn>
                  <a:cxn ang="0">
                    <a:pos x="98" y="92"/>
                  </a:cxn>
                  <a:cxn ang="0">
                    <a:pos x="87" y="92"/>
                  </a:cxn>
                  <a:cxn ang="0">
                    <a:pos x="82" y="65"/>
                  </a:cxn>
                  <a:cxn ang="0">
                    <a:pos x="73" y="42"/>
                  </a:cxn>
                  <a:cxn ang="0">
                    <a:pos x="70" y="36"/>
                  </a:cxn>
                  <a:cxn ang="0">
                    <a:pos x="49" y="14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0" y="103"/>
                  </a:cxn>
                  <a:cxn ang="0">
                    <a:pos x="3" y="104"/>
                  </a:cxn>
                  <a:cxn ang="0">
                    <a:pos x="5" y="109"/>
                  </a:cxn>
                  <a:cxn ang="0">
                    <a:pos x="0" y="152"/>
                  </a:cxn>
                  <a:cxn ang="0">
                    <a:pos x="47" y="152"/>
                  </a:cxn>
                  <a:cxn ang="0">
                    <a:pos x="47" y="109"/>
                  </a:cxn>
                  <a:cxn ang="0">
                    <a:pos x="50" y="104"/>
                  </a:cxn>
                  <a:cxn ang="0">
                    <a:pos x="54" y="104"/>
                  </a:cxn>
                  <a:cxn ang="0">
                    <a:pos x="59" y="106"/>
                  </a:cxn>
                  <a:cxn ang="0">
                    <a:pos x="59" y="152"/>
                  </a:cxn>
                  <a:cxn ang="0">
                    <a:pos x="75" y="109"/>
                  </a:cxn>
                  <a:cxn ang="0">
                    <a:pos x="76" y="107"/>
                  </a:cxn>
                  <a:cxn ang="0">
                    <a:pos x="81" y="104"/>
                  </a:cxn>
                  <a:cxn ang="0">
                    <a:pos x="84" y="105"/>
                  </a:cxn>
                  <a:cxn ang="0">
                    <a:pos x="87" y="109"/>
                  </a:cxn>
                  <a:cxn ang="0">
                    <a:pos x="32" y="152"/>
                  </a:cxn>
                  <a:cxn ang="0">
                    <a:pos x="21" y="109"/>
                  </a:cxn>
                  <a:cxn ang="0">
                    <a:pos x="21" y="106"/>
                  </a:cxn>
                  <a:cxn ang="0">
                    <a:pos x="26" y="103"/>
                  </a:cxn>
                  <a:cxn ang="0">
                    <a:pos x="30" y="104"/>
                  </a:cxn>
                  <a:cxn ang="0">
                    <a:pos x="33" y="109"/>
                  </a:cxn>
                </a:cxnLst>
                <a:rect l="0" t="0" r="r" b="b"/>
                <a:pathLst>
                  <a:path w="105" h="153">
                    <a:moveTo>
                      <a:pt x="87" y="109"/>
                    </a:moveTo>
                    <a:lnTo>
                      <a:pt x="87" y="152"/>
                    </a:lnTo>
                    <a:lnTo>
                      <a:pt x="102" y="153"/>
                    </a:lnTo>
                    <a:lnTo>
                      <a:pt x="103" y="108"/>
                    </a:lnTo>
                    <a:lnTo>
                      <a:pt x="103" y="108"/>
                    </a:lnTo>
                    <a:lnTo>
                      <a:pt x="105" y="105"/>
                    </a:lnTo>
                    <a:lnTo>
                      <a:pt x="106" y="101"/>
                    </a:lnTo>
                    <a:lnTo>
                      <a:pt x="106" y="101"/>
                    </a:lnTo>
                    <a:lnTo>
                      <a:pt x="106" y="97"/>
                    </a:lnTo>
                    <a:lnTo>
                      <a:pt x="104" y="94"/>
                    </a:lnTo>
                    <a:lnTo>
                      <a:pt x="101" y="93"/>
                    </a:lnTo>
                    <a:lnTo>
                      <a:pt x="98" y="92"/>
                    </a:lnTo>
                    <a:lnTo>
                      <a:pt x="87" y="92"/>
                    </a:lnTo>
                    <a:lnTo>
                      <a:pt x="87" y="92"/>
                    </a:lnTo>
                    <a:lnTo>
                      <a:pt x="84" y="80"/>
                    </a:lnTo>
                    <a:lnTo>
                      <a:pt x="82" y="65"/>
                    </a:lnTo>
                    <a:lnTo>
                      <a:pt x="77" y="50"/>
                    </a:lnTo>
                    <a:lnTo>
                      <a:pt x="73" y="42"/>
                    </a:lnTo>
                    <a:lnTo>
                      <a:pt x="70" y="36"/>
                    </a:lnTo>
                    <a:lnTo>
                      <a:pt x="70" y="36"/>
                    </a:lnTo>
                    <a:lnTo>
                      <a:pt x="60" y="24"/>
                    </a:lnTo>
                    <a:lnTo>
                      <a:pt x="49" y="14"/>
                    </a:lnTo>
                    <a:lnTo>
                      <a:pt x="38" y="6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1" y="0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3" y="104"/>
                    </a:lnTo>
                    <a:lnTo>
                      <a:pt x="4" y="106"/>
                    </a:lnTo>
                    <a:lnTo>
                      <a:pt x="5" y="109"/>
                    </a:lnTo>
                    <a:lnTo>
                      <a:pt x="4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47" y="152"/>
                    </a:lnTo>
                    <a:lnTo>
                      <a:pt x="47" y="109"/>
                    </a:lnTo>
                    <a:lnTo>
                      <a:pt x="47" y="109"/>
                    </a:lnTo>
                    <a:lnTo>
                      <a:pt x="48" y="106"/>
                    </a:lnTo>
                    <a:lnTo>
                      <a:pt x="50" y="104"/>
                    </a:lnTo>
                    <a:lnTo>
                      <a:pt x="54" y="104"/>
                    </a:lnTo>
                    <a:lnTo>
                      <a:pt x="54" y="104"/>
                    </a:lnTo>
                    <a:lnTo>
                      <a:pt x="57" y="105"/>
                    </a:lnTo>
                    <a:lnTo>
                      <a:pt x="59" y="106"/>
                    </a:lnTo>
                    <a:lnTo>
                      <a:pt x="59" y="109"/>
                    </a:lnTo>
                    <a:lnTo>
                      <a:pt x="59" y="152"/>
                    </a:lnTo>
                    <a:lnTo>
                      <a:pt x="75" y="152"/>
                    </a:lnTo>
                    <a:lnTo>
                      <a:pt x="75" y="109"/>
                    </a:lnTo>
                    <a:lnTo>
                      <a:pt x="75" y="109"/>
                    </a:lnTo>
                    <a:lnTo>
                      <a:pt x="76" y="107"/>
                    </a:lnTo>
                    <a:lnTo>
                      <a:pt x="77" y="105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4" y="105"/>
                    </a:lnTo>
                    <a:lnTo>
                      <a:pt x="87" y="107"/>
                    </a:lnTo>
                    <a:lnTo>
                      <a:pt x="87" y="109"/>
                    </a:lnTo>
                    <a:lnTo>
                      <a:pt x="87" y="109"/>
                    </a:lnTo>
                    <a:close/>
                    <a:moveTo>
                      <a:pt x="32" y="152"/>
                    </a:moveTo>
                    <a:lnTo>
                      <a:pt x="20" y="152"/>
                    </a:lnTo>
                    <a:lnTo>
                      <a:pt x="21" y="109"/>
                    </a:lnTo>
                    <a:lnTo>
                      <a:pt x="21" y="109"/>
                    </a:lnTo>
                    <a:lnTo>
                      <a:pt x="21" y="106"/>
                    </a:lnTo>
                    <a:lnTo>
                      <a:pt x="23" y="104"/>
                    </a:lnTo>
                    <a:lnTo>
                      <a:pt x="26" y="103"/>
                    </a:lnTo>
                    <a:lnTo>
                      <a:pt x="26" y="103"/>
                    </a:lnTo>
                    <a:lnTo>
                      <a:pt x="30" y="104"/>
                    </a:lnTo>
                    <a:lnTo>
                      <a:pt x="32" y="106"/>
                    </a:lnTo>
                    <a:lnTo>
                      <a:pt x="33" y="109"/>
                    </a:lnTo>
                    <a:lnTo>
                      <a:pt x="32" y="15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1" name="Freeform 147"/>
              <p:cNvSpPr>
                <a:spLocks noEditPoints="1"/>
              </p:cNvSpPr>
              <p:nvPr/>
            </p:nvSpPr>
            <p:spPr bwMode="auto">
              <a:xfrm>
                <a:off x="3167063" y="2900363"/>
                <a:ext cx="558800" cy="244475"/>
              </a:xfrm>
              <a:custGeom>
                <a:avLst/>
                <a:gdLst/>
                <a:ahLst/>
                <a:cxnLst>
                  <a:cxn ang="0">
                    <a:pos x="352" y="5"/>
                  </a:cxn>
                  <a:cxn ang="0">
                    <a:pos x="1" y="0"/>
                  </a:cxn>
                  <a:cxn ang="0">
                    <a:pos x="1" y="41"/>
                  </a:cxn>
                  <a:cxn ang="0">
                    <a:pos x="1" y="41"/>
                  </a:cxn>
                  <a:cxn ang="0">
                    <a:pos x="4" y="42"/>
                  </a:cxn>
                  <a:cxn ang="0">
                    <a:pos x="6" y="43"/>
                  </a:cxn>
                  <a:cxn ang="0">
                    <a:pos x="10" y="45"/>
                  </a:cxn>
                  <a:cxn ang="0">
                    <a:pos x="12" y="49"/>
                  </a:cxn>
                  <a:cxn ang="0">
                    <a:pos x="12" y="50"/>
                  </a:cxn>
                  <a:cxn ang="0">
                    <a:pos x="12" y="94"/>
                  </a:cxn>
                  <a:cxn ang="0">
                    <a:pos x="1" y="94"/>
                  </a:cxn>
                  <a:cxn ang="0">
                    <a:pos x="0" y="154"/>
                  </a:cxn>
                  <a:cxn ang="0">
                    <a:pos x="350" y="154"/>
                  </a:cxn>
                  <a:cxn ang="0">
                    <a:pos x="352" y="5"/>
                  </a:cxn>
                  <a:cxn ang="0">
                    <a:pos x="50" y="95"/>
                  </a:cxn>
                  <a:cxn ang="0">
                    <a:pos x="27" y="94"/>
                  </a:cxn>
                  <a:cxn ang="0">
                    <a:pos x="28" y="10"/>
                  </a:cxn>
                  <a:cxn ang="0">
                    <a:pos x="51" y="10"/>
                  </a:cxn>
                  <a:cxn ang="0">
                    <a:pos x="50" y="95"/>
                  </a:cxn>
                  <a:cxn ang="0">
                    <a:pos x="95" y="95"/>
                  </a:cxn>
                  <a:cxn ang="0">
                    <a:pos x="72" y="95"/>
                  </a:cxn>
                  <a:cxn ang="0">
                    <a:pos x="72" y="11"/>
                  </a:cxn>
                  <a:cxn ang="0">
                    <a:pos x="96" y="11"/>
                  </a:cxn>
                  <a:cxn ang="0">
                    <a:pos x="95" y="95"/>
                  </a:cxn>
                  <a:cxn ang="0">
                    <a:pos x="139" y="96"/>
                  </a:cxn>
                  <a:cxn ang="0">
                    <a:pos x="116" y="95"/>
                  </a:cxn>
                  <a:cxn ang="0">
                    <a:pos x="117" y="11"/>
                  </a:cxn>
                  <a:cxn ang="0">
                    <a:pos x="140" y="11"/>
                  </a:cxn>
                  <a:cxn ang="0">
                    <a:pos x="139" y="96"/>
                  </a:cxn>
                  <a:cxn ang="0">
                    <a:pos x="184" y="96"/>
                  </a:cxn>
                  <a:cxn ang="0">
                    <a:pos x="161" y="96"/>
                  </a:cxn>
                  <a:cxn ang="0">
                    <a:pos x="161" y="12"/>
                  </a:cxn>
                  <a:cxn ang="0">
                    <a:pos x="185" y="12"/>
                  </a:cxn>
                  <a:cxn ang="0">
                    <a:pos x="184" y="96"/>
                  </a:cxn>
                  <a:cxn ang="0">
                    <a:pos x="260" y="120"/>
                  </a:cxn>
                  <a:cxn ang="0">
                    <a:pos x="236" y="120"/>
                  </a:cxn>
                  <a:cxn ang="0">
                    <a:pos x="236" y="85"/>
                  </a:cxn>
                  <a:cxn ang="0">
                    <a:pos x="261" y="85"/>
                  </a:cxn>
                  <a:cxn ang="0">
                    <a:pos x="260" y="120"/>
                  </a:cxn>
                  <a:cxn ang="0">
                    <a:pos x="261" y="65"/>
                  </a:cxn>
                  <a:cxn ang="0">
                    <a:pos x="237" y="64"/>
                  </a:cxn>
                  <a:cxn ang="0">
                    <a:pos x="237" y="30"/>
                  </a:cxn>
                  <a:cxn ang="0">
                    <a:pos x="261" y="30"/>
                  </a:cxn>
                  <a:cxn ang="0">
                    <a:pos x="261" y="65"/>
                  </a:cxn>
                  <a:cxn ang="0">
                    <a:pos x="314" y="120"/>
                  </a:cxn>
                  <a:cxn ang="0">
                    <a:pos x="288" y="120"/>
                  </a:cxn>
                  <a:cxn ang="0">
                    <a:pos x="289" y="85"/>
                  </a:cxn>
                  <a:cxn ang="0">
                    <a:pos x="314" y="86"/>
                  </a:cxn>
                  <a:cxn ang="0">
                    <a:pos x="314" y="120"/>
                  </a:cxn>
                  <a:cxn ang="0">
                    <a:pos x="289" y="65"/>
                  </a:cxn>
                  <a:cxn ang="0">
                    <a:pos x="289" y="30"/>
                  </a:cxn>
                  <a:cxn ang="0">
                    <a:pos x="314" y="30"/>
                  </a:cxn>
                  <a:cxn ang="0">
                    <a:pos x="314" y="65"/>
                  </a:cxn>
                  <a:cxn ang="0">
                    <a:pos x="289" y="65"/>
                  </a:cxn>
                </a:cxnLst>
                <a:rect l="0" t="0" r="r" b="b"/>
                <a:pathLst>
                  <a:path w="352" h="154">
                    <a:moveTo>
                      <a:pt x="352" y="5"/>
                    </a:moveTo>
                    <a:lnTo>
                      <a:pt x="1" y="0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4" y="42"/>
                    </a:lnTo>
                    <a:lnTo>
                      <a:pt x="6" y="43"/>
                    </a:lnTo>
                    <a:lnTo>
                      <a:pt x="10" y="45"/>
                    </a:lnTo>
                    <a:lnTo>
                      <a:pt x="12" y="49"/>
                    </a:lnTo>
                    <a:lnTo>
                      <a:pt x="12" y="50"/>
                    </a:lnTo>
                    <a:lnTo>
                      <a:pt x="12" y="94"/>
                    </a:lnTo>
                    <a:lnTo>
                      <a:pt x="1" y="94"/>
                    </a:lnTo>
                    <a:lnTo>
                      <a:pt x="0" y="154"/>
                    </a:lnTo>
                    <a:lnTo>
                      <a:pt x="350" y="154"/>
                    </a:lnTo>
                    <a:lnTo>
                      <a:pt x="352" y="5"/>
                    </a:lnTo>
                    <a:close/>
                    <a:moveTo>
                      <a:pt x="50" y="95"/>
                    </a:moveTo>
                    <a:lnTo>
                      <a:pt x="27" y="94"/>
                    </a:lnTo>
                    <a:lnTo>
                      <a:pt x="28" y="10"/>
                    </a:lnTo>
                    <a:lnTo>
                      <a:pt x="51" y="10"/>
                    </a:lnTo>
                    <a:lnTo>
                      <a:pt x="50" y="95"/>
                    </a:lnTo>
                    <a:close/>
                    <a:moveTo>
                      <a:pt x="95" y="95"/>
                    </a:moveTo>
                    <a:lnTo>
                      <a:pt x="72" y="95"/>
                    </a:lnTo>
                    <a:lnTo>
                      <a:pt x="72" y="11"/>
                    </a:lnTo>
                    <a:lnTo>
                      <a:pt x="96" y="11"/>
                    </a:lnTo>
                    <a:lnTo>
                      <a:pt x="95" y="95"/>
                    </a:lnTo>
                    <a:close/>
                    <a:moveTo>
                      <a:pt x="139" y="96"/>
                    </a:moveTo>
                    <a:lnTo>
                      <a:pt x="116" y="95"/>
                    </a:lnTo>
                    <a:lnTo>
                      <a:pt x="117" y="11"/>
                    </a:lnTo>
                    <a:lnTo>
                      <a:pt x="140" y="11"/>
                    </a:lnTo>
                    <a:lnTo>
                      <a:pt x="139" y="96"/>
                    </a:lnTo>
                    <a:close/>
                    <a:moveTo>
                      <a:pt x="184" y="96"/>
                    </a:moveTo>
                    <a:lnTo>
                      <a:pt x="161" y="96"/>
                    </a:lnTo>
                    <a:lnTo>
                      <a:pt x="161" y="12"/>
                    </a:lnTo>
                    <a:lnTo>
                      <a:pt x="185" y="12"/>
                    </a:lnTo>
                    <a:lnTo>
                      <a:pt x="184" y="96"/>
                    </a:lnTo>
                    <a:close/>
                    <a:moveTo>
                      <a:pt x="260" y="120"/>
                    </a:moveTo>
                    <a:lnTo>
                      <a:pt x="236" y="120"/>
                    </a:lnTo>
                    <a:lnTo>
                      <a:pt x="236" y="85"/>
                    </a:lnTo>
                    <a:lnTo>
                      <a:pt x="261" y="85"/>
                    </a:lnTo>
                    <a:lnTo>
                      <a:pt x="260" y="120"/>
                    </a:lnTo>
                    <a:close/>
                    <a:moveTo>
                      <a:pt x="261" y="65"/>
                    </a:moveTo>
                    <a:lnTo>
                      <a:pt x="237" y="64"/>
                    </a:lnTo>
                    <a:lnTo>
                      <a:pt x="237" y="30"/>
                    </a:lnTo>
                    <a:lnTo>
                      <a:pt x="261" y="30"/>
                    </a:lnTo>
                    <a:lnTo>
                      <a:pt x="261" y="65"/>
                    </a:lnTo>
                    <a:close/>
                    <a:moveTo>
                      <a:pt x="314" y="120"/>
                    </a:moveTo>
                    <a:lnTo>
                      <a:pt x="288" y="120"/>
                    </a:lnTo>
                    <a:lnTo>
                      <a:pt x="289" y="85"/>
                    </a:lnTo>
                    <a:lnTo>
                      <a:pt x="314" y="86"/>
                    </a:lnTo>
                    <a:lnTo>
                      <a:pt x="314" y="120"/>
                    </a:lnTo>
                    <a:close/>
                    <a:moveTo>
                      <a:pt x="289" y="65"/>
                    </a:moveTo>
                    <a:lnTo>
                      <a:pt x="289" y="30"/>
                    </a:lnTo>
                    <a:lnTo>
                      <a:pt x="314" y="30"/>
                    </a:lnTo>
                    <a:lnTo>
                      <a:pt x="314" y="65"/>
                    </a:lnTo>
                    <a:lnTo>
                      <a:pt x="289" y="65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2" name="Freeform 148"/>
              <p:cNvSpPr/>
              <p:nvPr/>
            </p:nvSpPr>
            <p:spPr bwMode="auto">
              <a:xfrm>
                <a:off x="3168650" y="2824163"/>
                <a:ext cx="557213" cy="84138"/>
              </a:xfrm>
              <a:custGeom>
                <a:avLst/>
                <a:gdLst/>
                <a:ahLst/>
                <a:cxnLst>
                  <a:cxn ang="0">
                    <a:pos x="351" y="52"/>
                  </a:cxn>
                  <a:cxn ang="0">
                    <a:pos x="208" y="51"/>
                  </a:cxn>
                  <a:cxn ang="0">
                    <a:pos x="209" y="21"/>
                  </a:cxn>
                  <a:cxn ang="0">
                    <a:pos x="142" y="20"/>
                  </a:cxn>
                  <a:cxn ang="0">
                    <a:pos x="144" y="1"/>
                  </a:cxn>
                  <a:cxn ang="0">
                    <a:pos x="120" y="1"/>
                  </a:cxn>
                  <a:cxn ang="0">
                    <a:pos x="120" y="0"/>
                  </a:cxn>
                  <a:cxn ang="0">
                    <a:pos x="107" y="0"/>
                  </a:cxn>
                  <a:cxn ang="0">
                    <a:pos x="107" y="1"/>
                  </a:cxn>
                  <a:cxn ang="0">
                    <a:pos x="92" y="0"/>
                  </a:cxn>
                  <a:cxn ang="0">
                    <a:pos x="92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59" y="0"/>
                  </a:cxn>
                  <a:cxn ang="0">
                    <a:pos x="59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1" y="0"/>
                  </a:cxn>
                  <a:cxn ang="0">
                    <a:pos x="0" y="48"/>
                  </a:cxn>
                  <a:cxn ang="0">
                    <a:pos x="351" y="53"/>
                  </a:cxn>
                  <a:cxn ang="0">
                    <a:pos x="351" y="52"/>
                  </a:cxn>
                </a:cxnLst>
                <a:rect l="0" t="0" r="r" b="b"/>
                <a:pathLst>
                  <a:path w="351" h="52">
                    <a:moveTo>
                      <a:pt x="351" y="52"/>
                    </a:moveTo>
                    <a:lnTo>
                      <a:pt x="208" y="51"/>
                    </a:lnTo>
                    <a:lnTo>
                      <a:pt x="209" y="21"/>
                    </a:lnTo>
                    <a:lnTo>
                      <a:pt x="142" y="20"/>
                    </a:lnTo>
                    <a:lnTo>
                      <a:pt x="144" y="1"/>
                    </a:lnTo>
                    <a:lnTo>
                      <a:pt x="120" y="1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107" y="1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48"/>
                    </a:lnTo>
                    <a:lnTo>
                      <a:pt x="351" y="53"/>
                    </a:lnTo>
                    <a:lnTo>
                      <a:pt x="351" y="52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3" name="Freeform 149"/>
              <p:cNvSpPr/>
              <p:nvPr/>
            </p:nvSpPr>
            <p:spPr bwMode="auto">
              <a:xfrm>
                <a:off x="2835275" y="2820988"/>
                <a:ext cx="334963" cy="79375"/>
              </a:xfrm>
              <a:custGeom>
                <a:avLst/>
                <a:gdLst/>
                <a:ahLst/>
                <a:cxnLst>
                  <a:cxn ang="0">
                    <a:pos x="211" y="1"/>
                  </a:cxn>
                  <a:cxn ang="0">
                    <a:pos x="143" y="1"/>
                  </a:cxn>
                  <a:cxn ang="0">
                    <a:pos x="136" y="1"/>
                  </a:cxn>
                  <a:cxn ang="0">
                    <a:pos x="136" y="1"/>
                  </a:cxn>
                  <a:cxn ang="0">
                    <a:pos x="118" y="0"/>
                  </a:cxn>
                  <a:cxn ang="0">
                    <a:pos x="118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0"/>
                  </a:cxn>
                  <a:cxn ang="0">
                    <a:pos x="89" y="1"/>
                  </a:cxn>
                  <a:cxn ang="0">
                    <a:pos x="66" y="0"/>
                  </a:cxn>
                  <a:cxn ang="0">
                    <a:pos x="66" y="19"/>
                  </a:cxn>
                  <a:cxn ang="0">
                    <a:pos x="0" y="19"/>
                  </a:cxn>
                  <a:cxn ang="0">
                    <a:pos x="0" y="47"/>
                  </a:cxn>
                  <a:cxn ang="0">
                    <a:pos x="211" y="50"/>
                  </a:cxn>
                  <a:cxn ang="0">
                    <a:pos x="211" y="1"/>
                  </a:cxn>
                </a:cxnLst>
                <a:rect l="0" t="0" r="r" b="b"/>
                <a:pathLst>
                  <a:path w="211" h="50">
                    <a:moveTo>
                      <a:pt x="211" y="1"/>
                    </a:moveTo>
                    <a:lnTo>
                      <a:pt x="143" y="1"/>
                    </a:lnTo>
                    <a:lnTo>
                      <a:pt x="136" y="1"/>
                    </a:lnTo>
                    <a:lnTo>
                      <a:pt x="136" y="1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89" y="0"/>
                    </a:lnTo>
                    <a:lnTo>
                      <a:pt x="89" y="1"/>
                    </a:lnTo>
                    <a:lnTo>
                      <a:pt x="66" y="0"/>
                    </a:lnTo>
                    <a:lnTo>
                      <a:pt x="66" y="19"/>
                    </a:lnTo>
                    <a:lnTo>
                      <a:pt x="0" y="19"/>
                    </a:lnTo>
                    <a:lnTo>
                      <a:pt x="0" y="47"/>
                    </a:lnTo>
                    <a:lnTo>
                      <a:pt x="211" y="50"/>
                    </a:lnTo>
                    <a:lnTo>
                      <a:pt x="211" y="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4" name="Freeform 150"/>
              <p:cNvSpPr/>
              <p:nvPr/>
            </p:nvSpPr>
            <p:spPr bwMode="auto">
              <a:xfrm>
                <a:off x="2963863" y="2676526"/>
                <a:ext cx="207963" cy="36513"/>
              </a:xfrm>
              <a:custGeom>
                <a:avLst/>
                <a:gdLst/>
                <a:ahLst/>
                <a:cxnLst>
                  <a:cxn ang="0">
                    <a:pos x="131" y="1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3" y="4"/>
                  </a:cxn>
                  <a:cxn ang="0">
                    <a:pos x="1" y="8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3" y="17"/>
                  </a:cxn>
                  <a:cxn ang="0">
                    <a:pos x="5" y="21"/>
                  </a:cxn>
                  <a:cxn ang="0">
                    <a:pos x="8" y="22"/>
                  </a:cxn>
                  <a:cxn ang="0">
                    <a:pos x="8" y="22"/>
                  </a:cxn>
                  <a:cxn ang="0">
                    <a:pos x="130" y="23"/>
                  </a:cxn>
                  <a:cxn ang="0">
                    <a:pos x="131" y="1"/>
                  </a:cxn>
                </a:cxnLst>
                <a:rect l="0" t="0" r="r" b="b"/>
                <a:pathLst>
                  <a:path w="131" h="23">
                    <a:moveTo>
                      <a:pt x="131" y="1"/>
                    </a:moveTo>
                    <a:lnTo>
                      <a:pt x="9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3" y="17"/>
                    </a:lnTo>
                    <a:lnTo>
                      <a:pt x="5" y="21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130" y="23"/>
                    </a:lnTo>
                    <a:lnTo>
                      <a:pt x="131" y="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5" name="Freeform 151"/>
              <p:cNvSpPr/>
              <p:nvPr/>
            </p:nvSpPr>
            <p:spPr bwMode="auto">
              <a:xfrm>
                <a:off x="3170238" y="2678113"/>
                <a:ext cx="203200" cy="36513"/>
              </a:xfrm>
              <a:custGeom>
                <a:avLst/>
                <a:gdLst/>
                <a:ahLst/>
                <a:cxnLst>
                  <a:cxn ang="0">
                    <a:pos x="128" y="13"/>
                  </a:cxn>
                  <a:cxn ang="0">
                    <a:pos x="128" y="13"/>
                  </a:cxn>
                  <a:cxn ang="0">
                    <a:pos x="128" y="9"/>
                  </a:cxn>
                  <a:cxn ang="0">
                    <a:pos x="126" y="5"/>
                  </a:cxn>
                  <a:cxn ang="0">
                    <a:pos x="122" y="3"/>
                  </a:cxn>
                  <a:cxn ang="0">
                    <a:pos x="118" y="2"/>
                  </a:cxn>
                  <a:cxn ang="0">
                    <a:pos x="103" y="2"/>
                  </a:cxn>
                  <a:cxn ang="0">
                    <a:pos x="103" y="2"/>
                  </a:cxn>
                  <a:cxn ang="0">
                    <a:pos x="88" y="1"/>
                  </a:cxn>
                  <a:cxn ang="0">
                    <a:pos x="88" y="2"/>
                  </a:cxn>
                  <a:cxn ang="0">
                    <a:pos x="76" y="1"/>
                  </a:cxn>
                  <a:cxn ang="0">
                    <a:pos x="76" y="1"/>
                  </a:cxn>
                  <a:cxn ang="0">
                    <a:pos x="60" y="1"/>
                  </a:cxn>
                  <a:cxn ang="0">
                    <a:pos x="60" y="1"/>
                  </a:cxn>
                  <a:cxn ang="0">
                    <a:pos x="48" y="1"/>
                  </a:cxn>
                  <a:cxn ang="0">
                    <a:pos x="48" y="1"/>
                  </a:cxn>
                  <a:cxn ang="0">
                    <a:pos x="0" y="0"/>
                  </a:cxn>
                  <a:cxn ang="0">
                    <a:pos x="0" y="22"/>
                  </a:cxn>
                  <a:cxn ang="0">
                    <a:pos x="122" y="23"/>
                  </a:cxn>
                  <a:cxn ang="0">
                    <a:pos x="122" y="23"/>
                  </a:cxn>
                  <a:cxn ang="0">
                    <a:pos x="124" y="22"/>
                  </a:cxn>
                  <a:cxn ang="0">
                    <a:pos x="127" y="20"/>
                  </a:cxn>
                  <a:cxn ang="0">
                    <a:pos x="128" y="16"/>
                  </a:cxn>
                  <a:cxn ang="0">
                    <a:pos x="128" y="13"/>
                  </a:cxn>
                  <a:cxn ang="0">
                    <a:pos x="128" y="13"/>
                  </a:cxn>
                </a:cxnLst>
                <a:rect l="0" t="0" r="r" b="b"/>
                <a:pathLst>
                  <a:path w="128" h="23">
                    <a:moveTo>
                      <a:pt x="128" y="13"/>
                    </a:moveTo>
                    <a:lnTo>
                      <a:pt x="128" y="13"/>
                    </a:lnTo>
                    <a:lnTo>
                      <a:pt x="128" y="9"/>
                    </a:lnTo>
                    <a:lnTo>
                      <a:pt x="126" y="5"/>
                    </a:lnTo>
                    <a:lnTo>
                      <a:pt x="122" y="3"/>
                    </a:lnTo>
                    <a:lnTo>
                      <a:pt x="118" y="2"/>
                    </a:lnTo>
                    <a:lnTo>
                      <a:pt x="103" y="2"/>
                    </a:lnTo>
                    <a:lnTo>
                      <a:pt x="103" y="2"/>
                    </a:lnTo>
                    <a:lnTo>
                      <a:pt x="88" y="1"/>
                    </a:lnTo>
                    <a:lnTo>
                      <a:pt x="88" y="2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122" y="23"/>
                    </a:lnTo>
                    <a:lnTo>
                      <a:pt x="122" y="23"/>
                    </a:lnTo>
                    <a:lnTo>
                      <a:pt x="124" y="22"/>
                    </a:lnTo>
                    <a:lnTo>
                      <a:pt x="127" y="20"/>
                    </a:lnTo>
                    <a:lnTo>
                      <a:pt x="128" y="16"/>
                    </a:lnTo>
                    <a:lnTo>
                      <a:pt x="128" y="13"/>
                    </a:lnTo>
                    <a:lnTo>
                      <a:pt x="128" y="13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6" name="Freeform 316"/>
              <p:cNvSpPr/>
              <p:nvPr/>
            </p:nvSpPr>
            <p:spPr bwMode="auto">
              <a:xfrm>
                <a:off x="2654300" y="2501901"/>
                <a:ext cx="141288" cy="68263"/>
              </a:xfrm>
              <a:custGeom>
                <a:avLst/>
                <a:gdLst/>
                <a:ahLst/>
                <a:cxnLst>
                  <a:cxn ang="0">
                    <a:pos x="89" y="30"/>
                  </a:cxn>
                  <a:cxn ang="0">
                    <a:pos x="89" y="30"/>
                  </a:cxn>
                  <a:cxn ang="0">
                    <a:pos x="88" y="25"/>
                  </a:cxn>
                  <a:cxn ang="0">
                    <a:pos x="85" y="21"/>
                  </a:cxn>
                  <a:cxn ang="0">
                    <a:pos x="80" y="18"/>
                  </a:cxn>
                  <a:cxn ang="0">
                    <a:pos x="75" y="17"/>
                  </a:cxn>
                  <a:cxn ang="0">
                    <a:pos x="75" y="17"/>
                  </a:cxn>
                  <a:cxn ang="0">
                    <a:pos x="72" y="12"/>
                  </a:cxn>
                  <a:cxn ang="0">
                    <a:pos x="69" y="8"/>
                  </a:cxn>
                  <a:cxn ang="0">
                    <a:pos x="64" y="6"/>
                  </a:cxn>
                  <a:cxn ang="0">
                    <a:pos x="57" y="5"/>
                  </a:cxn>
                  <a:cxn ang="0">
                    <a:pos x="57" y="5"/>
                  </a:cxn>
                  <a:cxn ang="0">
                    <a:pos x="52" y="6"/>
                  </a:cxn>
                  <a:cxn ang="0">
                    <a:pos x="46" y="8"/>
                  </a:cxn>
                  <a:cxn ang="0">
                    <a:pos x="46" y="8"/>
                  </a:cxn>
                  <a:cxn ang="0">
                    <a:pos x="44" y="5"/>
                  </a:cxn>
                  <a:cxn ang="0">
                    <a:pos x="41" y="2"/>
                  </a:cxn>
                  <a:cxn ang="0">
                    <a:pos x="36" y="1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25" y="1"/>
                  </a:cxn>
                  <a:cxn ang="0">
                    <a:pos x="20" y="5"/>
                  </a:cxn>
                  <a:cxn ang="0">
                    <a:pos x="15" y="8"/>
                  </a:cxn>
                  <a:cxn ang="0">
                    <a:pos x="14" y="11"/>
                  </a:cxn>
                  <a:cxn ang="0">
                    <a:pos x="14" y="13"/>
                  </a:cxn>
                  <a:cxn ang="0">
                    <a:pos x="14" y="13"/>
                  </a:cxn>
                  <a:cxn ang="0">
                    <a:pos x="15" y="17"/>
                  </a:cxn>
                  <a:cxn ang="0">
                    <a:pos x="15" y="17"/>
                  </a:cxn>
                  <a:cxn ang="0">
                    <a:pos x="9" y="18"/>
                  </a:cxn>
                  <a:cxn ang="0">
                    <a:pos x="4" y="21"/>
                  </a:cxn>
                  <a:cxn ang="0">
                    <a:pos x="1" y="25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3" y="39"/>
                  </a:cxn>
                  <a:cxn ang="0">
                    <a:pos x="9" y="42"/>
                  </a:cxn>
                  <a:cxn ang="0">
                    <a:pos x="14" y="43"/>
                  </a:cxn>
                  <a:cxn ang="0">
                    <a:pos x="14" y="43"/>
                  </a:cxn>
                  <a:cxn ang="0">
                    <a:pos x="15" y="43"/>
                  </a:cxn>
                  <a:cxn ang="0">
                    <a:pos x="15" y="43"/>
                  </a:cxn>
                  <a:cxn ang="0">
                    <a:pos x="17" y="43"/>
                  </a:cxn>
                  <a:cxn ang="0">
                    <a:pos x="17" y="43"/>
                  </a:cxn>
                  <a:cxn ang="0">
                    <a:pos x="18" y="43"/>
                  </a:cxn>
                  <a:cxn ang="0">
                    <a:pos x="74" y="43"/>
                  </a:cxn>
                  <a:cxn ang="0">
                    <a:pos x="74" y="43"/>
                  </a:cxn>
                  <a:cxn ang="0">
                    <a:pos x="74" y="43"/>
                  </a:cxn>
                  <a:cxn ang="0">
                    <a:pos x="80" y="42"/>
                  </a:cxn>
                  <a:cxn ang="0">
                    <a:pos x="85" y="39"/>
                  </a:cxn>
                  <a:cxn ang="0">
                    <a:pos x="88" y="35"/>
                  </a:cxn>
                  <a:cxn ang="0">
                    <a:pos x="89" y="30"/>
                  </a:cxn>
                  <a:cxn ang="0">
                    <a:pos x="89" y="30"/>
                  </a:cxn>
                </a:cxnLst>
                <a:rect l="0" t="0" r="r" b="b"/>
                <a:pathLst>
                  <a:path w="89" h="43">
                    <a:moveTo>
                      <a:pt x="89" y="30"/>
                    </a:moveTo>
                    <a:lnTo>
                      <a:pt x="89" y="30"/>
                    </a:lnTo>
                    <a:lnTo>
                      <a:pt x="88" y="25"/>
                    </a:lnTo>
                    <a:lnTo>
                      <a:pt x="85" y="21"/>
                    </a:lnTo>
                    <a:lnTo>
                      <a:pt x="80" y="18"/>
                    </a:lnTo>
                    <a:lnTo>
                      <a:pt x="75" y="17"/>
                    </a:lnTo>
                    <a:lnTo>
                      <a:pt x="75" y="17"/>
                    </a:lnTo>
                    <a:lnTo>
                      <a:pt x="72" y="12"/>
                    </a:lnTo>
                    <a:lnTo>
                      <a:pt x="69" y="8"/>
                    </a:lnTo>
                    <a:lnTo>
                      <a:pt x="64" y="6"/>
                    </a:lnTo>
                    <a:lnTo>
                      <a:pt x="57" y="5"/>
                    </a:lnTo>
                    <a:lnTo>
                      <a:pt x="57" y="5"/>
                    </a:lnTo>
                    <a:lnTo>
                      <a:pt x="52" y="6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4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5" y="1"/>
                    </a:lnTo>
                    <a:lnTo>
                      <a:pt x="20" y="5"/>
                    </a:lnTo>
                    <a:lnTo>
                      <a:pt x="15" y="8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9" y="18"/>
                    </a:lnTo>
                    <a:lnTo>
                      <a:pt x="4" y="21"/>
                    </a:lnTo>
                    <a:lnTo>
                      <a:pt x="1" y="25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39"/>
                    </a:lnTo>
                    <a:lnTo>
                      <a:pt x="9" y="42"/>
                    </a:lnTo>
                    <a:lnTo>
                      <a:pt x="14" y="43"/>
                    </a:lnTo>
                    <a:lnTo>
                      <a:pt x="14" y="43"/>
                    </a:lnTo>
                    <a:lnTo>
                      <a:pt x="15" y="43"/>
                    </a:lnTo>
                    <a:lnTo>
                      <a:pt x="15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8" y="43"/>
                    </a:lnTo>
                    <a:lnTo>
                      <a:pt x="74" y="43"/>
                    </a:lnTo>
                    <a:lnTo>
                      <a:pt x="74" y="43"/>
                    </a:lnTo>
                    <a:lnTo>
                      <a:pt x="74" y="43"/>
                    </a:lnTo>
                    <a:lnTo>
                      <a:pt x="80" y="42"/>
                    </a:lnTo>
                    <a:lnTo>
                      <a:pt x="85" y="39"/>
                    </a:lnTo>
                    <a:lnTo>
                      <a:pt x="88" y="35"/>
                    </a:lnTo>
                    <a:lnTo>
                      <a:pt x="89" y="30"/>
                    </a:lnTo>
                    <a:lnTo>
                      <a:pt x="89" y="3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7" name="Freeform 317"/>
              <p:cNvSpPr/>
              <p:nvPr/>
            </p:nvSpPr>
            <p:spPr bwMode="auto">
              <a:xfrm>
                <a:off x="3459163" y="2374901"/>
                <a:ext cx="284163" cy="136525"/>
              </a:xfrm>
              <a:custGeom>
                <a:avLst/>
                <a:gdLst/>
                <a:ahLst/>
                <a:cxnLst>
                  <a:cxn ang="0">
                    <a:pos x="179" y="59"/>
                  </a:cxn>
                  <a:cxn ang="0">
                    <a:pos x="177" y="49"/>
                  </a:cxn>
                  <a:cxn ang="0">
                    <a:pos x="170" y="42"/>
                  </a:cxn>
                  <a:cxn ang="0">
                    <a:pos x="160" y="36"/>
                  </a:cxn>
                  <a:cxn ang="0">
                    <a:pos x="148" y="33"/>
                  </a:cxn>
                  <a:cxn ang="0">
                    <a:pos x="147" y="29"/>
                  </a:cxn>
                  <a:cxn ang="0">
                    <a:pos x="143" y="20"/>
                  </a:cxn>
                  <a:cxn ang="0">
                    <a:pos x="133" y="13"/>
                  </a:cxn>
                  <a:cxn ang="0">
                    <a:pos x="122" y="9"/>
                  </a:cxn>
                  <a:cxn ang="0">
                    <a:pos x="115" y="9"/>
                  </a:cxn>
                  <a:cxn ang="0">
                    <a:pos x="103" y="10"/>
                  </a:cxn>
                  <a:cxn ang="0">
                    <a:pos x="93" y="14"/>
                  </a:cxn>
                  <a:cxn ang="0">
                    <a:pos x="88" y="9"/>
                  </a:cxn>
                  <a:cxn ang="0">
                    <a:pos x="72" y="1"/>
                  </a:cxn>
                  <a:cxn ang="0">
                    <a:pos x="64" y="0"/>
                  </a:cxn>
                  <a:cxn ang="0">
                    <a:pos x="51" y="2"/>
                  </a:cxn>
                  <a:cxn ang="0">
                    <a:pos x="40" y="8"/>
                  </a:cxn>
                  <a:cxn ang="0">
                    <a:pos x="33" y="17"/>
                  </a:cxn>
                  <a:cxn ang="0">
                    <a:pos x="30" y="26"/>
                  </a:cxn>
                  <a:cxn ang="0">
                    <a:pos x="31" y="33"/>
                  </a:cxn>
                  <a:cxn ang="0">
                    <a:pos x="24" y="34"/>
                  </a:cxn>
                  <a:cxn ang="0">
                    <a:pos x="13" y="39"/>
                  </a:cxn>
                  <a:cxn ang="0">
                    <a:pos x="6" y="45"/>
                  </a:cxn>
                  <a:cxn ang="0">
                    <a:pos x="1" y="54"/>
                  </a:cxn>
                  <a:cxn ang="0">
                    <a:pos x="0" y="59"/>
                  </a:cxn>
                  <a:cxn ang="0">
                    <a:pos x="2" y="69"/>
                  </a:cxn>
                  <a:cxn ang="0">
                    <a:pos x="9" y="77"/>
                  </a:cxn>
                  <a:cxn ang="0">
                    <a:pos x="19" y="82"/>
                  </a:cxn>
                  <a:cxn ang="0">
                    <a:pos x="30" y="86"/>
                  </a:cxn>
                  <a:cxn ang="0">
                    <a:pos x="32" y="86"/>
                  </a:cxn>
                  <a:cxn ang="0">
                    <a:pos x="34" y="86"/>
                  </a:cxn>
                  <a:cxn ang="0">
                    <a:pos x="35" y="86"/>
                  </a:cxn>
                  <a:cxn ang="0">
                    <a:pos x="147" y="86"/>
                  </a:cxn>
                  <a:cxn ang="0">
                    <a:pos x="154" y="85"/>
                  </a:cxn>
                  <a:cxn ang="0">
                    <a:pos x="165" y="80"/>
                  </a:cxn>
                  <a:cxn ang="0">
                    <a:pos x="173" y="74"/>
                  </a:cxn>
                  <a:cxn ang="0">
                    <a:pos x="178" y="65"/>
                  </a:cxn>
                  <a:cxn ang="0">
                    <a:pos x="179" y="59"/>
                  </a:cxn>
                </a:cxnLst>
                <a:rect l="0" t="0" r="r" b="b"/>
                <a:pathLst>
                  <a:path w="179" h="86">
                    <a:moveTo>
                      <a:pt x="179" y="59"/>
                    </a:moveTo>
                    <a:lnTo>
                      <a:pt x="179" y="59"/>
                    </a:lnTo>
                    <a:lnTo>
                      <a:pt x="178" y="54"/>
                    </a:lnTo>
                    <a:lnTo>
                      <a:pt x="177" y="49"/>
                    </a:lnTo>
                    <a:lnTo>
                      <a:pt x="173" y="45"/>
                    </a:lnTo>
                    <a:lnTo>
                      <a:pt x="170" y="42"/>
                    </a:lnTo>
                    <a:lnTo>
                      <a:pt x="166" y="39"/>
                    </a:lnTo>
                    <a:lnTo>
                      <a:pt x="160" y="36"/>
                    </a:lnTo>
                    <a:lnTo>
                      <a:pt x="155" y="34"/>
                    </a:lnTo>
                    <a:lnTo>
                      <a:pt x="148" y="33"/>
                    </a:lnTo>
                    <a:lnTo>
                      <a:pt x="148" y="33"/>
                    </a:lnTo>
                    <a:lnTo>
                      <a:pt x="147" y="29"/>
                    </a:lnTo>
                    <a:lnTo>
                      <a:pt x="145" y="23"/>
                    </a:lnTo>
                    <a:lnTo>
                      <a:pt x="143" y="20"/>
                    </a:lnTo>
                    <a:lnTo>
                      <a:pt x="138" y="15"/>
                    </a:lnTo>
                    <a:lnTo>
                      <a:pt x="133" y="13"/>
                    </a:lnTo>
                    <a:lnTo>
                      <a:pt x="127" y="10"/>
                    </a:lnTo>
                    <a:lnTo>
                      <a:pt x="122" y="9"/>
                    </a:lnTo>
                    <a:lnTo>
                      <a:pt x="115" y="9"/>
                    </a:lnTo>
                    <a:lnTo>
                      <a:pt x="115" y="9"/>
                    </a:lnTo>
                    <a:lnTo>
                      <a:pt x="109" y="9"/>
                    </a:lnTo>
                    <a:lnTo>
                      <a:pt x="103" y="10"/>
                    </a:lnTo>
                    <a:lnTo>
                      <a:pt x="98" y="12"/>
                    </a:lnTo>
                    <a:lnTo>
                      <a:pt x="93" y="14"/>
                    </a:lnTo>
                    <a:lnTo>
                      <a:pt x="93" y="14"/>
                    </a:lnTo>
                    <a:lnTo>
                      <a:pt x="88" y="9"/>
                    </a:lnTo>
                    <a:lnTo>
                      <a:pt x="81" y="5"/>
                    </a:lnTo>
                    <a:lnTo>
                      <a:pt x="72" y="1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57" y="1"/>
                    </a:lnTo>
                    <a:lnTo>
                      <a:pt x="51" y="2"/>
                    </a:lnTo>
                    <a:lnTo>
                      <a:pt x="45" y="5"/>
                    </a:lnTo>
                    <a:lnTo>
                      <a:pt x="40" y="8"/>
                    </a:lnTo>
                    <a:lnTo>
                      <a:pt x="35" y="12"/>
                    </a:lnTo>
                    <a:lnTo>
                      <a:pt x="33" y="17"/>
                    </a:lnTo>
                    <a:lnTo>
                      <a:pt x="31" y="21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1" y="33"/>
                    </a:lnTo>
                    <a:lnTo>
                      <a:pt x="31" y="33"/>
                    </a:lnTo>
                    <a:lnTo>
                      <a:pt x="24" y="34"/>
                    </a:lnTo>
                    <a:lnTo>
                      <a:pt x="19" y="36"/>
                    </a:lnTo>
                    <a:lnTo>
                      <a:pt x="13" y="39"/>
                    </a:lnTo>
                    <a:lnTo>
                      <a:pt x="9" y="42"/>
                    </a:lnTo>
                    <a:lnTo>
                      <a:pt x="6" y="45"/>
                    </a:lnTo>
                    <a:lnTo>
                      <a:pt x="2" y="49"/>
                    </a:lnTo>
                    <a:lnTo>
                      <a:pt x="1" y="54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" y="65"/>
                    </a:lnTo>
                    <a:lnTo>
                      <a:pt x="2" y="69"/>
                    </a:lnTo>
                    <a:lnTo>
                      <a:pt x="6" y="74"/>
                    </a:lnTo>
                    <a:lnTo>
                      <a:pt x="9" y="77"/>
                    </a:lnTo>
                    <a:lnTo>
                      <a:pt x="13" y="80"/>
                    </a:lnTo>
                    <a:lnTo>
                      <a:pt x="19" y="82"/>
                    </a:lnTo>
                    <a:lnTo>
                      <a:pt x="24" y="85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32" y="86"/>
                    </a:lnTo>
                    <a:lnTo>
                      <a:pt x="32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5" y="86"/>
                    </a:lnTo>
                    <a:lnTo>
                      <a:pt x="147" y="86"/>
                    </a:lnTo>
                    <a:lnTo>
                      <a:pt x="147" y="86"/>
                    </a:lnTo>
                    <a:lnTo>
                      <a:pt x="147" y="86"/>
                    </a:lnTo>
                    <a:lnTo>
                      <a:pt x="154" y="85"/>
                    </a:lnTo>
                    <a:lnTo>
                      <a:pt x="160" y="82"/>
                    </a:lnTo>
                    <a:lnTo>
                      <a:pt x="165" y="80"/>
                    </a:lnTo>
                    <a:lnTo>
                      <a:pt x="170" y="77"/>
                    </a:lnTo>
                    <a:lnTo>
                      <a:pt x="173" y="74"/>
                    </a:lnTo>
                    <a:lnTo>
                      <a:pt x="177" y="69"/>
                    </a:lnTo>
                    <a:lnTo>
                      <a:pt x="178" y="65"/>
                    </a:lnTo>
                    <a:lnTo>
                      <a:pt x="179" y="59"/>
                    </a:lnTo>
                    <a:lnTo>
                      <a:pt x="179" y="5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8" name="Freeform 318"/>
              <p:cNvSpPr/>
              <p:nvPr/>
            </p:nvSpPr>
            <p:spPr bwMode="auto">
              <a:xfrm>
                <a:off x="3227388" y="2208213"/>
                <a:ext cx="157163" cy="74613"/>
              </a:xfrm>
              <a:custGeom>
                <a:avLst/>
                <a:gdLst/>
                <a:ahLst/>
                <a:cxnLst>
                  <a:cxn ang="0">
                    <a:pos x="99" y="33"/>
                  </a:cxn>
                  <a:cxn ang="0">
                    <a:pos x="99" y="33"/>
                  </a:cxn>
                  <a:cxn ang="0">
                    <a:pos x="99" y="29"/>
                  </a:cxn>
                  <a:cxn ang="0">
                    <a:pos x="98" y="27"/>
                  </a:cxn>
                  <a:cxn ang="0">
                    <a:pos x="93" y="23"/>
                  </a:cxn>
                  <a:cxn ang="0">
                    <a:pos x="89" y="20"/>
                  </a:cxn>
                  <a:cxn ang="0">
                    <a:pos x="82" y="18"/>
                  </a:cxn>
                  <a:cxn ang="0">
                    <a:pos x="82" y="18"/>
                  </a:cxn>
                  <a:cxn ang="0">
                    <a:pos x="81" y="15"/>
                  </a:cxn>
                  <a:cxn ang="0">
                    <a:pos x="80" y="13"/>
                  </a:cxn>
                  <a:cxn ang="0">
                    <a:pos x="76" y="9"/>
                  </a:cxn>
                  <a:cxn ang="0">
                    <a:pos x="70" y="5"/>
                  </a:cxn>
                  <a:cxn ang="0">
                    <a:pos x="64" y="4"/>
                  </a:cxn>
                  <a:cxn ang="0">
                    <a:pos x="64" y="4"/>
                  </a:cxn>
                  <a:cxn ang="0">
                    <a:pos x="57" y="5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8" y="4"/>
                  </a:cxn>
                  <a:cxn ang="0">
                    <a:pos x="45" y="2"/>
                  </a:cxn>
                  <a:cxn ang="0">
                    <a:pos x="40" y="1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28" y="1"/>
                  </a:cxn>
                  <a:cxn ang="0">
                    <a:pos x="22" y="4"/>
                  </a:cxn>
                  <a:cxn ang="0">
                    <a:pos x="18" y="9"/>
                  </a:cxn>
                  <a:cxn ang="0">
                    <a:pos x="17" y="12"/>
                  </a:cxn>
                  <a:cxn ang="0">
                    <a:pos x="17" y="14"/>
                  </a:cxn>
                  <a:cxn ang="0">
                    <a:pos x="17" y="14"/>
                  </a:cxn>
                  <a:cxn ang="0">
                    <a:pos x="17" y="18"/>
                  </a:cxn>
                  <a:cxn ang="0">
                    <a:pos x="17" y="18"/>
                  </a:cxn>
                  <a:cxn ang="0">
                    <a:pos x="10" y="20"/>
                  </a:cxn>
                  <a:cxn ang="0">
                    <a:pos x="4" y="23"/>
                  </a:cxn>
                  <a:cxn ang="0">
                    <a:pos x="1" y="27"/>
                  </a:cxn>
                  <a:cxn ang="0">
                    <a:pos x="0" y="29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1" y="38"/>
                  </a:cxn>
                  <a:cxn ang="0">
                    <a:pos x="4" y="43"/>
                  </a:cxn>
                  <a:cxn ang="0">
                    <a:pos x="10" y="46"/>
                  </a:cxn>
                  <a:cxn ang="0">
                    <a:pos x="17" y="47"/>
                  </a:cxn>
                  <a:cxn ang="0">
                    <a:pos x="17" y="47"/>
                  </a:cxn>
                  <a:cxn ang="0">
                    <a:pos x="18" y="47"/>
                  </a:cxn>
                  <a:cxn ang="0">
                    <a:pos x="18" y="47"/>
                  </a:cxn>
                  <a:cxn ang="0">
                    <a:pos x="19" y="47"/>
                  </a:cxn>
                  <a:cxn ang="0">
                    <a:pos x="19" y="47"/>
                  </a:cxn>
                  <a:cxn ang="0">
                    <a:pos x="20" y="47"/>
                  </a:cxn>
                  <a:cxn ang="0">
                    <a:pos x="81" y="47"/>
                  </a:cxn>
                  <a:cxn ang="0">
                    <a:pos x="81" y="47"/>
                  </a:cxn>
                  <a:cxn ang="0">
                    <a:pos x="81" y="47"/>
                  </a:cxn>
                  <a:cxn ang="0">
                    <a:pos x="88" y="46"/>
                  </a:cxn>
                  <a:cxn ang="0">
                    <a:pos x="93" y="43"/>
                  </a:cxn>
                  <a:cxn ang="0">
                    <a:pos x="98" y="38"/>
                  </a:cxn>
                  <a:cxn ang="0">
                    <a:pos x="98" y="35"/>
                  </a:cxn>
                  <a:cxn ang="0">
                    <a:pos x="99" y="33"/>
                  </a:cxn>
                  <a:cxn ang="0">
                    <a:pos x="99" y="33"/>
                  </a:cxn>
                </a:cxnLst>
                <a:rect l="0" t="0" r="r" b="b"/>
                <a:pathLst>
                  <a:path w="99" h="47">
                    <a:moveTo>
                      <a:pt x="99" y="33"/>
                    </a:moveTo>
                    <a:lnTo>
                      <a:pt x="99" y="33"/>
                    </a:lnTo>
                    <a:lnTo>
                      <a:pt x="99" y="29"/>
                    </a:lnTo>
                    <a:lnTo>
                      <a:pt x="98" y="27"/>
                    </a:lnTo>
                    <a:lnTo>
                      <a:pt x="93" y="23"/>
                    </a:lnTo>
                    <a:lnTo>
                      <a:pt x="89" y="20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1" y="15"/>
                    </a:lnTo>
                    <a:lnTo>
                      <a:pt x="80" y="13"/>
                    </a:lnTo>
                    <a:lnTo>
                      <a:pt x="76" y="9"/>
                    </a:lnTo>
                    <a:lnTo>
                      <a:pt x="70" y="5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57" y="5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8" y="4"/>
                    </a:lnTo>
                    <a:lnTo>
                      <a:pt x="45" y="2"/>
                    </a:lnTo>
                    <a:lnTo>
                      <a:pt x="40" y="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28" y="1"/>
                    </a:lnTo>
                    <a:lnTo>
                      <a:pt x="22" y="4"/>
                    </a:lnTo>
                    <a:lnTo>
                      <a:pt x="18" y="9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8"/>
                    </a:lnTo>
                    <a:lnTo>
                      <a:pt x="17" y="18"/>
                    </a:lnTo>
                    <a:lnTo>
                      <a:pt x="10" y="20"/>
                    </a:lnTo>
                    <a:lnTo>
                      <a:pt x="4" y="23"/>
                    </a:lnTo>
                    <a:lnTo>
                      <a:pt x="1" y="27"/>
                    </a:lnTo>
                    <a:lnTo>
                      <a:pt x="0" y="29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38"/>
                    </a:lnTo>
                    <a:lnTo>
                      <a:pt x="4" y="43"/>
                    </a:lnTo>
                    <a:lnTo>
                      <a:pt x="10" y="46"/>
                    </a:lnTo>
                    <a:lnTo>
                      <a:pt x="17" y="47"/>
                    </a:lnTo>
                    <a:lnTo>
                      <a:pt x="17" y="47"/>
                    </a:lnTo>
                    <a:lnTo>
                      <a:pt x="18" y="47"/>
                    </a:lnTo>
                    <a:lnTo>
                      <a:pt x="18" y="47"/>
                    </a:lnTo>
                    <a:lnTo>
                      <a:pt x="19" y="47"/>
                    </a:lnTo>
                    <a:lnTo>
                      <a:pt x="19" y="47"/>
                    </a:lnTo>
                    <a:lnTo>
                      <a:pt x="20" y="47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8" y="46"/>
                    </a:lnTo>
                    <a:lnTo>
                      <a:pt x="93" y="43"/>
                    </a:lnTo>
                    <a:lnTo>
                      <a:pt x="98" y="38"/>
                    </a:lnTo>
                    <a:lnTo>
                      <a:pt x="98" y="35"/>
                    </a:lnTo>
                    <a:lnTo>
                      <a:pt x="99" y="33"/>
                    </a:lnTo>
                    <a:lnTo>
                      <a:pt x="99" y="33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8" name="Group 97"/>
            <p:cNvGrpSpPr/>
            <p:nvPr/>
          </p:nvGrpSpPr>
          <p:grpSpPr>
            <a:xfrm>
              <a:off x="2857488" y="1285866"/>
              <a:ext cx="1500188" cy="439738"/>
              <a:chOff x="3000364" y="1000114"/>
              <a:chExt cx="1500188" cy="439738"/>
            </a:xfrm>
            <a:solidFill>
              <a:schemeClr val="accent4"/>
            </a:solidFill>
          </p:grpSpPr>
          <p:sp>
            <p:nvSpPr>
              <p:cNvPr id="9" name="Freeform 298"/>
              <p:cNvSpPr/>
              <p:nvPr/>
            </p:nvSpPr>
            <p:spPr bwMode="auto">
              <a:xfrm>
                <a:off x="4200514" y="1000114"/>
                <a:ext cx="300038" cy="266700"/>
              </a:xfrm>
              <a:custGeom>
                <a:avLst/>
                <a:gdLst/>
                <a:ahLst/>
                <a:cxnLst>
                  <a:cxn ang="0">
                    <a:pos x="186" y="97"/>
                  </a:cxn>
                  <a:cxn ang="0">
                    <a:pos x="186" y="97"/>
                  </a:cxn>
                  <a:cxn ang="0">
                    <a:pos x="183" y="94"/>
                  </a:cxn>
                  <a:cxn ang="0">
                    <a:pos x="178" y="92"/>
                  </a:cxn>
                  <a:cxn ang="0">
                    <a:pos x="161" y="88"/>
                  </a:cxn>
                  <a:cxn ang="0">
                    <a:pos x="130" y="81"/>
                  </a:cxn>
                  <a:cxn ang="0">
                    <a:pos x="90" y="4"/>
                  </a:cxn>
                  <a:cxn ang="0">
                    <a:pos x="75" y="0"/>
                  </a:cxn>
                  <a:cxn ang="0">
                    <a:pos x="83" y="72"/>
                  </a:cxn>
                  <a:cxn ang="0">
                    <a:pos x="43" y="64"/>
                  </a:cxn>
                  <a:cxn ang="0">
                    <a:pos x="26" y="32"/>
                  </a:cxn>
                  <a:cxn ang="0">
                    <a:pos x="18" y="31"/>
                  </a:cxn>
                  <a:cxn ang="0">
                    <a:pos x="18" y="34"/>
                  </a:cxn>
                  <a:cxn ang="0">
                    <a:pos x="16" y="33"/>
                  </a:cxn>
                  <a:cxn ang="0">
                    <a:pos x="19" y="69"/>
                  </a:cxn>
                  <a:cxn ang="0">
                    <a:pos x="19" y="75"/>
                  </a:cxn>
                  <a:cxn ang="0">
                    <a:pos x="17" y="80"/>
                  </a:cxn>
                  <a:cxn ang="0">
                    <a:pos x="0" y="111"/>
                  </a:cxn>
                  <a:cxn ang="0">
                    <a:pos x="2" y="112"/>
                  </a:cxn>
                  <a:cxn ang="0">
                    <a:pos x="0" y="114"/>
                  </a:cxn>
                  <a:cxn ang="0">
                    <a:pos x="9" y="117"/>
                  </a:cxn>
                  <a:cxn ang="0">
                    <a:pos x="38" y="95"/>
                  </a:cxn>
                  <a:cxn ang="0">
                    <a:pos x="77" y="102"/>
                  </a:cxn>
                  <a:cxn ang="0">
                    <a:pos x="41" y="165"/>
                  </a:cxn>
                  <a:cxn ang="0">
                    <a:pos x="57" y="168"/>
                  </a:cxn>
                  <a:cxn ang="0">
                    <a:pos x="124" y="111"/>
                  </a:cxn>
                  <a:cxn ang="0">
                    <a:pos x="155" y="118"/>
                  </a:cxn>
                  <a:cxn ang="0">
                    <a:pos x="173" y="121"/>
                  </a:cxn>
                  <a:cxn ang="0">
                    <a:pos x="173" y="121"/>
                  </a:cxn>
                  <a:cxn ang="0">
                    <a:pos x="177" y="121"/>
                  </a:cxn>
                  <a:cxn ang="0">
                    <a:pos x="181" y="119"/>
                  </a:cxn>
                  <a:cxn ang="0">
                    <a:pos x="181" y="119"/>
                  </a:cxn>
                  <a:cxn ang="0">
                    <a:pos x="186" y="115"/>
                  </a:cxn>
                  <a:cxn ang="0">
                    <a:pos x="188" y="112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6"/>
                  </a:cxn>
                  <a:cxn ang="0">
                    <a:pos x="189" y="102"/>
                  </a:cxn>
                  <a:cxn ang="0">
                    <a:pos x="186" y="97"/>
                  </a:cxn>
                  <a:cxn ang="0">
                    <a:pos x="186" y="97"/>
                  </a:cxn>
                </a:cxnLst>
                <a:rect l="0" t="0" r="r" b="b"/>
                <a:pathLst>
                  <a:path w="189" h="168">
                    <a:moveTo>
                      <a:pt x="186" y="97"/>
                    </a:moveTo>
                    <a:lnTo>
                      <a:pt x="186" y="97"/>
                    </a:lnTo>
                    <a:lnTo>
                      <a:pt x="183" y="94"/>
                    </a:lnTo>
                    <a:lnTo>
                      <a:pt x="178" y="92"/>
                    </a:lnTo>
                    <a:lnTo>
                      <a:pt x="161" y="88"/>
                    </a:lnTo>
                    <a:lnTo>
                      <a:pt x="130" y="81"/>
                    </a:lnTo>
                    <a:lnTo>
                      <a:pt x="90" y="4"/>
                    </a:lnTo>
                    <a:lnTo>
                      <a:pt x="75" y="0"/>
                    </a:lnTo>
                    <a:lnTo>
                      <a:pt x="83" y="72"/>
                    </a:lnTo>
                    <a:lnTo>
                      <a:pt x="43" y="64"/>
                    </a:lnTo>
                    <a:lnTo>
                      <a:pt x="26" y="32"/>
                    </a:lnTo>
                    <a:lnTo>
                      <a:pt x="18" y="31"/>
                    </a:lnTo>
                    <a:lnTo>
                      <a:pt x="18" y="34"/>
                    </a:lnTo>
                    <a:lnTo>
                      <a:pt x="16" y="33"/>
                    </a:lnTo>
                    <a:lnTo>
                      <a:pt x="19" y="69"/>
                    </a:lnTo>
                    <a:lnTo>
                      <a:pt x="19" y="75"/>
                    </a:lnTo>
                    <a:lnTo>
                      <a:pt x="17" y="80"/>
                    </a:lnTo>
                    <a:lnTo>
                      <a:pt x="0" y="111"/>
                    </a:lnTo>
                    <a:lnTo>
                      <a:pt x="2" y="112"/>
                    </a:lnTo>
                    <a:lnTo>
                      <a:pt x="0" y="114"/>
                    </a:lnTo>
                    <a:lnTo>
                      <a:pt x="9" y="117"/>
                    </a:lnTo>
                    <a:lnTo>
                      <a:pt x="38" y="95"/>
                    </a:lnTo>
                    <a:lnTo>
                      <a:pt x="77" y="102"/>
                    </a:lnTo>
                    <a:lnTo>
                      <a:pt x="41" y="165"/>
                    </a:lnTo>
                    <a:lnTo>
                      <a:pt x="57" y="168"/>
                    </a:lnTo>
                    <a:lnTo>
                      <a:pt x="124" y="111"/>
                    </a:lnTo>
                    <a:lnTo>
                      <a:pt x="155" y="118"/>
                    </a:lnTo>
                    <a:lnTo>
                      <a:pt x="173" y="121"/>
                    </a:lnTo>
                    <a:lnTo>
                      <a:pt x="173" y="121"/>
                    </a:lnTo>
                    <a:lnTo>
                      <a:pt x="177" y="121"/>
                    </a:lnTo>
                    <a:lnTo>
                      <a:pt x="181" y="119"/>
                    </a:lnTo>
                    <a:lnTo>
                      <a:pt x="181" y="119"/>
                    </a:lnTo>
                    <a:lnTo>
                      <a:pt x="186" y="115"/>
                    </a:lnTo>
                    <a:lnTo>
                      <a:pt x="188" y="112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6"/>
                    </a:lnTo>
                    <a:lnTo>
                      <a:pt x="189" y="102"/>
                    </a:lnTo>
                    <a:lnTo>
                      <a:pt x="186" y="97"/>
                    </a:lnTo>
                    <a:lnTo>
                      <a:pt x="186" y="97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0" name="Freeform 299"/>
              <p:cNvSpPr/>
              <p:nvPr/>
            </p:nvSpPr>
            <p:spPr bwMode="auto">
              <a:xfrm>
                <a:off x="3376602" y="1177914"/>
                <a:ext cx="53975" cy="3016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19"/>
                  </a:cxn>
                  <a:cxn ang="0">
                    <a:pos x="3" y="19"/>
                  </a:cxn>
                  <a:cxn ang="0">
                    <a:pos x="34" y="7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0" y="12"/>
                  </a:cxn>
                  <a:cxn ang="0">
                    <a:pos x="0" y="12"/>
                  </a:cxn>
                </a:cxnLst>
                <a:rect l="0" t="0" r="r" b="b"/>
                <a:pathLst>
                  <a:path w="34" h="19">
                    <a:moveTo>
                      <a:pt x="0" y="12"/>
                    </a:moveTo>
                    <a:lnTo>
                      <a:pt x="3" y="19"/>
                    </a:lnTo>
                    <a:lnTo>
                      <a:pt x="3" y="19"/>
                    </a:lnTo>
                    <a:lnTo>
                      <a:pt x="34" y="7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1" name="Freeform 300"/>
              <p:cNvSpPr/>
              <p:nvPr/>
            </p:nvSpPr>
            <p:spPr bwMode="auto">
              <a:xfrm>
                <a:off x="3276589" y="1220776"/>
                <a:ext cx="53975" cy="31750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3" y="20"/>
                  </a:cxn>
                  <a:cxn ang="0">
                    <a:pos x="3" y="20"/>
                  </a:cxn>
                  <a:cxn ang="0">
                    <a:pos x="34" y="6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0" y="15"/>
                  </a:cxn>
                  <a:cxn ang="0">
                    <a:pos x="0" y="15"/>
                  </a:cxn>
                </a:cxnLst>
                <a:rect l="0" t="0" r="r" b="b"/>
                <a:pathLst>
                  <a:path w="34" h="20">
                    <a:moveTo>
                      <a:pt x="0" y="15"/>
                    </a:moveTo>
                    <a:lnTo>
                      <a:pt x="3" y="20"/>
                    </a:lnTo>
                    <a:lnTo>
                      <a:pt x="3" y="20"/>
                    </a:lnTo>
                    <a:lnTo>
                      <a:pt x="34" y="6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2" name="Freeform 301"/>
              <p:cNvSpPr/>
              <p:nvPr/>
            </p:nvSpPr>
            <p:spPr bwMode="auto">
              <a:xfrm>
                <a:off x="3178164" y="1269989"/>
                <a:ext cx="53975" cy="38100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5" y="24"/>
                  </a:cxn>
                  <a:cxn ang="0">
                    <a:pos x="5" y="24"/>
                  </a:cxn>
                  <a:cxn ang="0">
                    <a:pos x="34" y="6"/>
                  </a:cxn>
                  <a:cxn ang="0">
                    <a:pos x="31" y="0"/>
                  </a:cxn>
                  <a:cxn ang="0">
                    <a:pos x="31" y="0"/>
                  </a:cxn>
                  <a:cxn ang="0">
                    <a:pos x="0" y="18"/>
                  </a:cxn>
                  <a:cxn ang="0">
                    <a:pos x="0" y="18"/>
                  </a:cxn>
                </a:cxnLst>
                <a:rect l="0" t="0" r="r" b="b"/>
                <a:pathLst>
                  <a:path w="34" h="24">
                    <a:moveTo>
                      <a:pt x="0" y="18"/>
                    </a:moveTo>
                    <a:lnTo>
                      <a:pt x="5" y="24"/>
                    </a:lnTo>
                    <a:lnTo>
                      <a:pt x="5" y="24"/>
                    </a:lnTo>
                    <a:lnTo>
                      <a:pt x="34" y="6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3" name="Freeform 302"/>
              <p:cNvSpPr/>
              <p:nvPr/>
            </p:nvSpPr>
            <p:spPr bwMode="auto">
              <a:xfrm>
                <a:off x="3000364" y="1393814"/>
                <a:ext cx="49213" cy="46038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5" y="29"/>
                  </a:cxn>
                  <a:cxn ang="0">
                    <a:pos x="5" y="29"/>
                  </a:cxn>
                  <a:cxn ang="0">
                    <a:pos x="31" y="6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0" y="23"/>
                  </a:cxn>
                  <a:cxn ang="0">
                    <a:pos x="0" y="23"/>
                  </a:cxn>
                </a:cxnLst>
                <a:rect l="0" t="0" r="r" b="b"/>
                <a:pathLst>
                  <a:path w="31" h="28">
                    <a:moveTo>
                      <a:pt x="0" y="23"/>
                    </a:moveTo>
                    <a:lnTo>
                      <a:pt x="5" y="29"/>
                    </a:lnTo>
                    <a:lnTo>
                      <a:pt x="5" y="29"/>
                    </a:lnTo>
                    <a:lnTo>
                      <a:pt x="31" y="6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4" name="Freeform 303"/>
              <p:cNvSpPr/>
              <p:nvPr/>
            </p:nvSpPr>
            <p:spPr bwMode="auto">
              <a:xfrm>
                <a:off x="3086089" y="1328726"/>
                <a:ext cx="50800" cy="39688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4" y="25"/>
                  </a:cxn>
                  <a:cxn ang="0">
                    <a:pos x="4" y="25"/>
                  </a:cxn>
                  <a:cxn ang="0">
                    <a:pos x="32" y="5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0" y="19"/>
                  </a:cxn>
                  <a:cxn ang="0">
                    <a:pos x="0" y="19"/>
                  </a:cxn>
                </a:cxnLst>
                <a:rect l="0" t="0" r="r" b="b"/>
                <a:pathLst>
                  <a:path w="32" h="25">
                    <a:moveTo>
                      <a:pt x="0" y="19"/>
                    </a:moveTo>
                    <a:lnTo>
                      <a:pt x="4" y="25"/>
                    </a:lnTo>
                    <a:lnTo>
                      <a:pt x="4" y="25"/>
                    </a:lnTo>
                    <a:lnTo>
                      <a:pt x="32" y="5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5" name="Freeform 304"/>
              <p:cNvSpPr/>
              <p:nvPr/>
            </p:nvSpPr>
            <p:spPr bwMode="auto">
              <a:xfrm>
                <a:off x="3805227" y="1087426"/>
                <a:ext cx="55563" cy="15875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1" y="10"/>
                  </a:cxn>
                  <a:cxn ang="0">
                    <a:pos x="35" y="7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0" y="3"/>
                  </a:cxn>
                  <a:cxn ang="0">
                    <a:pos x="1" y="10"/>
                  </a:cxn>
                </a:cxnLst>
                <a:rect l="0" t="0" r="r" b="b"/>
                <a:pathLst>
                  <a:path w="35" h="10">
                    <a:moveTo>
                      <a:pt x="1" y="10"/>
                    </a:moveTo>
                    <a:lnTo>
                      <a:pt x="1" y="10"/>
                    </a:lnTo>
                    <a:lnTo>
                      <a:pt x="35" y="7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0" y="3"/>
                    </a:lnTo>
                    <a:lnTo>
                      <a:pt x="1" y="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6" name="Freeform 305"/>
              <p:cNvSpPr/>
              <p:nvPr/>
            </p:nvSpPr>
            <p:spPr bwMode="auto">
              <a:xfrm>
                <a:off x="4027477" y="1084251"/>
                <a:ext cx="55563" cy="1428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35" y="9"/>
                  </a:cxn>
                  <a:cxn ang="0">
                    <a:pos x="35" y="2"/>
                  </a:cxn>
                  <a:cxn ang="0">
                    <a:pos x="35" y="2"/>
                  </a:cxn>
                  <a:cxn ang="0">
                    <a:pos x="0" y="0"/>
                  </a:cxn>
                  <a:cxn ang="0">
                    <a:pos x="0" y="8"/>
                  </a:cxn>
                </a:cxnLst>
                <a:rect l="0" t="0" r="r" b="b"/>
                <a:pathLst>
                  <a:path w="35" h="9">
                    <a:moveTo>
                      <a:pt x="0" y="8"/>
                    </a:moveTo>
                    <a:lnTo>
                      <a:pt x="0" y="8"/>
                    </a:lnTo>
                    <a:lnTo>
                      <a:pt x="35" y="9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7" name="Freeform 306"/>
              <p:cNvSpPr/>
              <p:nvPr/>
            </p:nvSpPr>
            <p:spPr bwMode="auto">
              <a:xfrm>
                <a:off x="3914764" y="1084251"/>
                <a:ext cx="57150" cy="12700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2" y="8"/>
                  </a:cxn>
                  <a:cxn ang="0">
                    <a:pos x="36" y="7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0" y="0"/>
                  </a:cxn>
                  <a:cxn ang="0">
                    <a:pos x="2" y="8"/>
                  </a:cxn>
                </a:cxnLst>
                <a:rect l="0" t="0" r="r" b="b"/>
                <a:pathLst>
                  <a:path w="36" h="8">
                    <a:moveTo>
                      <a:pt x="2" y="8"/>
                    </a:moveTo>
                    <a:lnTo>
                      <a:pt x="2" y="8"/>
                    </a:lnTo>
                    <a:lnTo>
                      <a:pt x="36" y="7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8" name="Freeform 307"/>
              <p:cNvSpPr/>
              <p:nvPr/>
            </p:nvSpPr>
            <p:spPr bwMode="auto">
              <a:xfrm>
                <a:off x="4137014" y="1092189"/>
                <a:ext cx="55563" cy="20638"/>
              </a:xfrm>
              <a:custGeom>
                <a:avLst/>
                <a:gdLst/>
                <a:ahLst/>
                <a:cxnLst>
                  <a:cxn ang="0">
                    <a:pos x="35" y="5"/>
                  </a:cxn>
                  <a:cxn ang="0">
                    <a:pos x="35" y="5"/>
                  </a:cxn>
                  <a:cxn ang="0">
                    <a:pos x="26" y="4"/>
                  </a:cxn>
                  <a:cxn ang="0">
                    <a:pos x="1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25" y="10"/>
                  </a:cxn>
                  <a:cxn ang="0">
                    <a:pos x="34" y="13"/>
                  </a:cxn>
                  <a:cxn ang="0">
                    <a:pos x="35" y="5"/>
                  </a:cxn>
                </a:cxnLst>
                <a:rect l="0" t="0" r="r" b="b"/>
                <a:pathLst>
                  <a:path w="35" h="13">
                    <a:moveTo>
                      <a:pt x="35" y="5"/>
                    </a:moveTo>
                    <a:lnTo>
                      <a:pt x="35" y="5"/>
                    </a:lnTo>
                    <a:lnTo>
                      <a:pt x="26" y="4"/>
                    </a:lnTo>
                    <a:lnTo>
                      <a:pt x="1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5" y="10"/>
                    </a:lnTo>
                    <a:lnTo>
                      <a:pt x="34" y="13"/>
                    </a:lnTo>
                    <a:lnTo>
                      <a:pt x="35" y="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9" name="Freeform 308"/>
              <p:cNvSpPr/>
              <p:nvPr/>
            </p:nvSpPr>
            <p:spPr bwMode="auto">
              <a:xfrm>
                <a:off x="3695689" y="1098539"/>
                <a:ext cx="55563" cy="19050"/>
              </a:xfrm>
              <a:custGeom>
                <a:avLst/>
                <a:gdLst/>
                <a:ahLst/>
                <a:cxnLst>
                  <a:cxn ang="0">
                    <a:pos x="1" y="12"/>
                  </a:cxn>
                  <a:cxn ang="0">
                    <a:pos x="1" y="12"/>
                  </a:cxn>
                  <a:cxn ang="0">
                    <a:pos x="35" y="7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5"/>
                  </a:cxn>
                  <a:cxn ang="0">
                    <a:pos x="1" y="12"/>
                  </a:cxn>
                </a:cxnLst>
                <a:rect l="0" t="0" r="r" b="b"/>
                <a:pathLst>
                  <a:path w="35" h="12">
                    <a:moveTo>
                      <a:pt x="1" y="12"/>
                    </a:moveTo>
                    <a:lnTo>
                      <a:pt x="1" y="12"/>
                    </a:lnTo>
                    <a:lnTo>
                      <a:pt x="35" y="7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5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0" name="Freeform 309"/>
              <p:cNvSpPr/>
              <p:nvPr/>
            </p:nvSpPr>
            <p:spPr bwMode="auto">
              <a:xfrm>
                <a:off x="3587739" y="1117589"/>
                <a:ext cx="55563" cy="222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" y="14"/>
                  </a:cxn>
                  <a:cxn ang="0">
                    <a:pos x="1" y="14"/>
                  </a:cxn>
                  <a:cxn ang="0">
                    <a:pos x="35" y="6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35" h="14">
                    <a:moveTo>
                      <a:pt x="0" y="7"/>
                    </a:moveTo>
                    <a:lnTo>
                      <a:pt x="1" y="14"/>
                    </a:lnTo>
                    <a:lnTo>
                      <a:pt x="1" y="14"/>
                    </a:lnTo>
                    <a:lnTo>
                      <a:pt x="35" y="6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1" name="Freeform 310"/>
              <p:cNvSpPr/>
              <p:nvPr/>
            </p:nvSpPr>
            <p:spPr bwMode="auto">
              <a:xfrm>
                <a:off x="3479789" y="1142989"/>
                <a:ext cx="57150" cy="2698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" y="17"/>
                  </a:cxn>
                  <a:cxn ang="0">
                    <a:pos x="2" y="17"/>
                  </a:cxn>
                  <a:cxn ang="0">
                    <a:pos x="36" y="7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36" h="17">
                    <a:moveTo>
                      <a:pt x="0" y="10"/>
                    </a:moveTo>
                    <a:lnTo>
                      <a:pt x="2" y="17"/>
                    </a:lnTo>
                    <a:lnTo>
                      <a:pt x="2" y="17"/>
                    </a:lnTo>
                    <a:lnTo>
                      <a:pt x="36" y="7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39" name="Rectangle 32"/>
          <p:cNvSpPr/>
          <p:nvPr/>
        </p:nvSpPr>
        <p:spPr>
          <a:xfrm>
            <a:off x="0" y="4095755"/>
            <a:ext cx="12192000" cy="27622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84085" y="1589405"/>
            <a:ext cx="3822065" cy="1692910"/>
          </a:xfrm>
          <a:prstGeom prst="rect">
            <a:avLst/>
          </a:prstGeom>
          <a:noFill/>
        </p:spPr>
        <p:txBody>
          <a:bodyPr wrap="square" lIns="179705" tIns="107950" rIns="179705" bIns="107950" rtlCol="0">
            <a:spAutoFit/>
          </a:bodyPr>
          <a:p>
            <a:pPr algn="dist"/>
            <a:r>
              <a:rPr lang="zh-CN" altLang="en-US" sz="9600" b="1" kern="8000" spc="100" dirty="0">
                <a:solidFill>
                  <a:srgbClr val="DE002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物理</a:t>
            </a:r>
            <a:endParaRPr lang="zh-CN" altLang="en-US" sz="9600" b="1" kern="8000" spc="100" dirty="0">
              <a:solidFill>
                <a:srgbClr val="DE0023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69818" y="5431268"/>
            <a:ext cx="505013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人教</a:t>
            </a:r>
            <a:r>
              <a:rPr lang="en-US" altLang="zh-CN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˙</a:t>
            </a: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八年级（上册）</a:t>
            </a:r>
            <a:endParaRPr lang="zh-CN" altLang="en-US" sz="3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09065" y="2202815"/>
            <a:ext cx="9398635" cy="16662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60000"/>
              </a:lnSpc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自制的温度计是根据什么道理来测量温度的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?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怎样用自制温度计测量温度？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09065" y="1277620"/>
            <a:ext cx="15544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 fontAlgn="base">
              <a:spcBef>
                <a:spcPct val="50000"/>
              </a:spcBef>
            </a:pPr>
            <a:r>
              <a:rPr lang="zh-CN" altLang="en-US" sz="36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讨论：</a:t>
            </a:r>
            <a:endParaRPr lang="zh-CN" altLang="en-US" sz="3600" dirty="0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67155" y="4006215"/>
            <a:ext cx="979678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答：常用的温度计是根据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液体热胀冷缩的规律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制成的。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20235" y="843915"/>
            <a:ext cx="3636645" cy="768350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t">
            <a:spAutoFit/>
          </a:bodyPr>
          <a:p>
            <a:r>
              <a:rPr lang="zh-CN" altLang="en-US" sz="4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常用的温度计</a:t>
            </a:r>
            <a:endParaRPr lang="zh-CN" altLang="en-US" sz="4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9466" name="图片 19465" descr="04804004##实验室用的温度计、体温计和寒暑表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84"/>
          <a:stretch>
            <a:fillRect/>
          </a:stretch>
        </p:blipFill>
        <p:spPr>
          <a:xfrm>
            <a:off x="7889240" y="2044700"/>
            <a:ext cx="2812415" cy="30365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1424940" y="1918335"/>
            <a:ext cx="6131560" cy="27495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60000"/>
              </a:lnSpc>
            </a:pP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各种常用的温度计：甲为</a:t>
            </a:r>
            <a:r>
              <a:rPr lang="zh-CN" altLang="en-US" sz="36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实验室用温度计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，乙为</a:t>
            </a:r>
            <a:r>
              <a:rPr lang="zh-CN" altLang="en-US" sz="36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体温计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，丙为</a:t>
            </a:r>
            <a:r>
              <a:rPr lang="zh-CN" altLang="en-US" sz="36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寒暑表。</a:t>
            </a:r>
            <a:endParaRPr lang="zh-CN" altLang="en-US" sz="36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72160" y="1616710"/>
            <a:ext cx="4970145" cy="3625850"/>
            <a:chOff x="1115" y="1880"/>
            <a:chExt cx="9914" cy="2615"/>
          </a:xfrm>
        </p:grpSpPr>
        <p:pic>
          <p:nvPicPr>
            <p:cNvPr id="16" name="图片 15" descr="08-49-47-65-1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5450" t="16350" r="6068" b="14444"/>
            <a:stretch>
              <a:fillRect/>
            </a:stretch>
          </p:blipFill>
          <p:spPr>
            <a:xfrm rot="960000">
              <a:off x="1115" y="1880"/>
              <a:ext cx="5308" cy="2615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7" name="组合 16"/>
            <p:cNvGrpSpPr/>
            <p:nvPr/>
          </p:nvGrpSpPr>
          <p:grpSpPr>
            <a:xfrm>
              <a:off x="6304" y="2597"/>
              <a:ext cx="4725" cy="1180"/>
              <a:chOff x="6092" y="2229"/>
              <a:chExt cx="4726" cy="1181"/>
            </a:xfrm>
          </p:grpSpPr>
          <p:sp>
            <p:nvSpPr>
              <p:cNvPr id="18" name="圆角矩形标注 17"/>
              <p:cNvSpPr/>
              <p:nvPr/>
            </p:nvSpPr>
            <p:spPr>
              <a:xfrm>
                <a:off x="6222" y="2229"/>
                <a:ext cx="4596" cy="1181"/>
              </a:xfrm>
              <a:prstGeom prst="wedgeRoundRectCallout">
                <a:avLst>
                  <a:gd name="adj1" fmla="val -64152"/>
                  <a:gd name="adj2" fmla="val -21953"/>
                  <a:gd name="adj3" fmla="val 16667"/>
                </a:avLst>
              </a:prstGeom>
              <a:noFill/>
              <a:ln w="25400" cap="flat" cmpd="sng" algn="ctr">
                <a:solidFill>
                  <a:srgbClr val="9BBB59"/>
                </a:solidFill>
                <a:prstDash val="soli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4F81BD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0488" name="文本框 6"/>
              <p:cNvSpPr txBox="1"/>
              <p:nvPr/>
            </p:nvSpPr>
            <p:spPr>
              <a:xfrm>
                <a:off x="6092" y="2628"/>
                <a:ext cx="4452" cy="7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800" b="1" kern="1200">
                    <a:solidFill>
                      <a:sysClr val="windowText" lastClr="000000"/>
                    </a:solidFill>
                    <a:latin typeface="Times New Roman" panose="02020603050405020304" charset="0"/>
                    <a:ea typeface="黑体" panose="02010609060101010101" pitchFamily="49" charset="-122"/>
                    <a:cs typeface="+mn-ea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ysClr val="windowText" lastClr="000000"/>
                    </a:solidFill>
                    <a:latin typeface="Times New Roman" panose="02020603050405020304" charset="0"/>
                    <a:ea typeface="黑体" panose="02010609060101010101" pitchFamily="49" charset="-122"/>
                    <a:cs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ysClr val="windowText" lastClr="000000"/>
                    </a:solidFill>
                    <a:latin typeface="Times New Roman" panose="02020603050405020304" charset="0"/>
                    <a:ea typeface="黑体" panose="02010609060101010101" pitchFamily="49" charset="-122"/>
                    <a:cs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ysClr val="windowText" lastClr="000000"/>
                    </a:solidFill>
                    <a:latin typeface="Times New Roman" panose="02020603050405020304" charset="0"/>
                    <a:ea typeface="黑体" panose="02010609060101010101" pitchFamily="49" charset="-122"/>
                    <a:cs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ysClr val="windowText" lastClr="000000"/>
                    </a:solidFill>
                    <a:latin typeface="Times New Roman" panose="02020603050405020304" charset="0"/>
                    <a:ea typeface="黑体" panose="02010609060101010101" pitchFamily="49" charset="-122"/>
                    <a:cs typeface="+mn-ea"/>
                  </a:defRPr>
                </a:lvl5pPr>
              </a:lstStyle>
              <a:p>
                <a:pPr marL="0" lvl="0" indent="0" eaLnBrk="1" hangingPunct="1">
                  <a:lnSpc>
                    <a:spcPct val="110000"/>
                  </a:lnSpc>
                </a:pPr>
                <a:r>
                  <a:rPr lang="zh-CN" altLang="en-US" b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℃表示</a:t>
                </a:r>
                <a:r>
                  <a:rPr lang="zh-CN" altLang="en-US" b="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摄氏温度</a:t>
                </a:r>
                <a:r>
                  <a:rPr lang="en-US" altLang="zh-CN" b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宋体" panose="02010600030101010101" pitchFamily="2" charset="-122"/>
                    <a:sym typeface="Arial" panose="020B0604020202020204" pitchFamily="34" charset="0"/>
                  </a:rPr>
                  <a:t>.</a:t>
                </a:r>
                <a:endParaRPr lang="en-US" altLang="zh-CN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9" name="文本框 18"/>
          <p:cNvSpPr txBox="1"/>
          <p:nvPr/>
        </p:nvSpPr>
        <p:spPr>
          <a:xfrm>
            <a:off x="6156960" y="1550670"/>
            <a:ext cx="5454650" cy="36918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把标准大气压下的冰水混合物的温度定为0℃，沸水的温度定为100℃；0℃和100℃之间分成100个等份，每个等份代表1℃。</a:t>
            </a:r>
            <a:endParaRPr lang="en-US" altLang="zh-CN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423285" y="358140"/>
            <a:ext cx="6130925" cy="850900"/>
            <a:chOff x="5391" y="564"/>
            <a:chExt cx="9655" cy="1340"/>
          </a:xfrm>
        </p:grpSpPr>
        <p:sp>
          <p:nvSpPr>
            <p:cNvPr id="3" name="矩形 2"/>
            <p:cNvSpPr/>
            <p:nvPr/>
          </p:nvSpPr>
          <p:spPr>
            <a:xfrm>
              <a:off x="5391" y="564"/>
              <a:ext cx="8530" cy="13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459" y="777"/>
              <a:ext cx="9587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6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知识点二   </a:t>
              </a:r>
              <a:r>
                <a:rPr lang="en-US" altLang="zh-CN" sz="36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“</a:t>
              </a:r>
              <a:r>
                <a:rPr lang="zh-CN" altLang="en-US" sz="36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摄氏温度</a:t>
              </a:r>
              <a:r>
                <a:rPr lang="en-US" altLang="zh-CN" sz="36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”</a:t>
              </a:r>
              <a:endParaRPr lang="en-US" altLang="zh-CN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118995" y="1747520"/>
            <a:ext cx="7921625" cy="347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fontAlgn="auto">
              <a:lnSpc>
                <a:spcPct val="110000"/>
              </a:lnSpc>
            </a:pPr>
            <a:r>
              <a:rPr lang="en-US" altLang="zh-CN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zh-CN" altLang="en-US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例如，人的正常体温是</a:t>
            </a:r>
            <a:r>
              <a:rPr lang="en-US" altLang="zh-CN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“37℃”</a:t>
            </a:r>
            <a:r>
              <a:rPr lang="zh-CN" altLang="en-US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左右，读做</a:t>
            </a:r>
            <a:r>
              <a:rPr lang="en-US" altLang="zh-CN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“37</a:t>
            </a:r>
            <a:r>
              <a:rPr lang="zh-CN" altLang="en-US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摄氏度</a:t>
            </a:r>
            <a:r>
              <a:rPr lang="en-US" altLang="zh-CN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”;</a:t>
            </a:r>
            <a:r>
              <a:rPr lang="zh-CN" altLang="en-US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北京一月份的平均气温是</a:t>
            </a:r>
            <a:r>
              <a:rPr lang="en-US" altLang="zh-CN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“-4.7℃”</a:t>
            </a:r>
            <a:r>
              <a:rPr lang="zh-CN" altLang="en-US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读做</a:t>
            </a:r>
            <a:r>
              <a:rPr lang="en-US" altLang="zh-CN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负</a:t>
            </a:r>
            <a:r>
              <a:rPr lang="en-US" altLang="zh-CN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4.7</a:t>
            </a:r>
            <a:r>
              <a:rPr lang="zh-CN" altLang="en-US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摄氏度</a:t>
            </a:r>
            <a:r>
              <a:rPr lang="en-US" altLang="zh-CN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或</a:t>
            </a:r>
            <a:r>
              <a:rPr lang="en-US" altLang="zh-CN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零下</a:t>
            </a:r>
            <a:r>
              <a:rPr lang="en-US" altLang="zh-CN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4.7</a:t>
            </a:r>
            <a:r>
              <a:rPr lang="zh-CN" altLang="en-US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摄氏度</a:t>
            </a:r>
            <a:r>
              <a:rPr lang="en-US" altLang="zh-CN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4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669415" y="3000375"/>
            <a:ext cx="888174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使用温度计时，首先要看清它的量程，即温度计所能测量的温度范围。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69415" y="4171950"/>
            <a:ext cx="879602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 dirty="0">
                <a:solidFill>
                  <a:srgbClr val="0D0D0D"/>
                </a:solidFill>
                <a:latin typeface="黑体" panose="02010609060101010101" pitchFamily="49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2.</a:t>
            </a:r>
            <a:r>
              <a:rPr lang="zh-CN" altLang="en-US" sz="3200" dirty="0">
                <a:solidFill>
                  <a:srgbClr val="0D0D0D"/>
                </a:solidFill>
                <a:latin typeface="黑体" panose="02010609060101010101" pitchFamily="49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使用温度计时还要看清它的分度值，即该温度计一小格所代表的值，以保证读数的正确。</a:t>
            </a:r>
            <a:endParaRPr lang="zh-CN" altLang="en-US" sz="3200" dirty="0">
              <a:solidFill>
                <a:srgbClr val="0D0D0D"/>
              </a:solidFill>
              <a:latin typeface="黑体" panose="02010609060101010101" pitchFamily="49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46455" y="1264285"/>
            <a:ext cx="10724515" cy="1760220"/>
            <a:chOff x="1333" y="1463"/>
            <a:chExt cx="11812" cy="2772"/>
          </a:xfrm>
        </p:grpSpPr>
        <p:pic>
          <p:nvPicPr>
            <p:cNvPr id="10" name="图片 19465" descr="04804004##实验室用的温度计、体温计和寒暑表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588" t="10039" r="2184" b="78737"/>
            <a:stretch>
              <a:fillRect/>
            </a:stretch>
          </p:blipFill>
          <p:spPr>
            <a:xfrm>
              <a:off x="1333" y="2628"/>
              <a:ext cx="11807" cy="55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 Box 23"/>
            <p:cNvSpPr txBox="1">
              <a:spLocks noChangeArrowheads="1"/>
            </p:cNvSpPr>
            <p:nvPr/>
          </p:nvSpPr>
          <p:spPr bwMode="auto">
            <a:xfrm>
              <a:off x="5060" y="3345"/>
              <a:ext cx="5160" cy="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p>
              <a:pPr marR="0" defTabSz="914400" eaLnBrk="1" hangingPunct="1">
                <a:lnSpc>
                  <a:spcPct val="110000"/>
                </a:lnSpc>
                <a:buClrTx/>
                <a:buSzTx/>
                <a:buFontTx/>
                <a:defRPr/>
              </a:pPr>
              <a:r>
                <a:rPr kumimoji="0" lang="zh-CN" altLang="en-US" sz="2800" kern="1200" cap="none" spc="0" normalizeH="0" baseline="0" noProof="0" dirty="0">
                  <a:solidFill>
                    <a:srgbClr val="0D0D0D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量程：</a:t>
              </a:r>
              <a:r>
                <a:rPr kumimoji="0" lang="en-US" altLang="zh-CN" sz="2800" b="1" kern="1200" cap="none" spc="0" normalizeH="0" baseline="0" noProof="0" dirty="0">
                  <a:solidFill>
                    <a:srgbClr val="FF0000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-20~110</a:t>
              </a:r>
              <a:r>
                <a:rPr kumimoji="0" lang="zh-CN" altLang="en-US" sz="2800" b="1" kern="1200" cap="none" spc="0" normalizeH="0" baseline="0" noProof="0" dirty="0">
                  <a:solidFill>
                    <a:srgbClr val="FF0000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℃</a:t>
              </a:r>
              <a:endPara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9383" y="1463"/>
              <a:ext cx="3762" cy="890"/>
              <a:chOff x="5948" y="2628"/>
              <a:chExt cx="3761" cy="892"/>
            </a:xfrm>
          </p:grpSpPr>
          <p:sp>
            <p:nvSpPr>
              <p:cNvPr id="15" name="圆角矩形标注 14"/>
              <p:cNvSpPr/>
              <p:nvPr/>
            </p:nvSpPr>
            <p:spPr>
              <a:xfrm>
                <a:off x="5948" y="2628"/>
                <a:ext cx="3756" cy="884"/>
              </a:xfrm>
              <a:prstGeom prst="wedgeRoundRectCallout">
                <a:avLst>
                  <a:gd name="adj1" fmla="val -12343"/>
                  <a:gd name="adj2" fmla="val 83069"/>
                  <a:gd name="adj3" fmla="val 16667"/>
                </a:avLst>
              </a:prstGeom>
              <a:noFill/>
              <a:ln>
                <a:solidFill>
                  <a:schemeClr val="accent3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2539" name="文本框 15"/>
              <p:cNvSpPr txBox="1">
                <a:spLocks noChangeArrowheads="1"/>
              </p:cNvSpPr>
              <p:nvPr/>
            </p:nvSpPr>
            <p:spPr bwMode="auto">
              <a:xfrm>
                <a:off x="6093" y="2628"/>
                <a:ext cx="3616" cy="8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p>
                <a:pPr marR="0" defTabSz="914400" eaLnBrk="1" hangingPunct="1">
                  <a:lnSpc>
                    <a:spcPct val="110000"/>
                  </a:lnSpc>
                  <a:buClrTx/>
                  <a:buSzTx/>
                  <a:buFontTx/>
                  <a:defRPr/>
                </a:pPr>
                <a:r>
                  <a:rPr kumimoji="0" lang="zh-CN" altLang="en-US" sz="2800" kern="1200" cap="none" spc="0" normalizeH="0" baseline="0" noProof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分度值：</a:t>
                </a:r>
                <a:r>
                  <a:rPr kumimoji="0" lang="en-US" altLang="zh-CN" sz="2800" b="1" kern="1200" cap="none" spc="0" normalizeH="0" baseline="0" noProof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1</a:t>
                </a:r>
                <a:r>
                  <a:rPr kumimoji="0" lang="zh-CN" altLang="en-US" sz="2800" b="1" kern="1200" cap="none" spc="0" normalizeH="0" baseline="0" noProof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℃</a:t>
                </a:r>
                <a:endParaRPr kumimoji="0" lang="zh-CN" altLang="en-US" sz="2800" b="1" kern="1200" cap="none" spc="0" normalizeH="0" baseline="0" noProof="0" dirty="0">
                  <a:solidFill>
                    <a:srgbClr val="FF0000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</p:grpSp>
      <p:sp>
        <p:nvSpPr>
          <p:cNvPr id="12" name="矩形 11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213735" y="386715"/>
            <a:ext cx="6466840" cy="891540"/>
            <a:chOff x="5061" y="609"/>
            <a:chExt cx="10184" cy="1404"/>
          </a:xfrm>
        </p:grpSpPr>
        <p:sp>
          <p:nvSpPr>
            <p:cNvPr id="2" name="矩形 1"/>
            <p:cNvSpPr/>
            <p:nvPr/>
          </p:nvSpPr>
          <p:spPr>
            <a:xfrm>
              <a:off x="5108" y="609"/>
              <a:ext cx="9333" cy="13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5061" y="997"/>
              <a:ext cx="10184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6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知识点三  </a:t>
              </a:r>
              <a:r>
                <a:rPr lang="en-US" altLang="zh-CN" sz="36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“</a:t>
              </a:r>
              <a:r>
                <a:rPr lang="zh-CN" altLang="en-US" sz="36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温度计的使用</a:t>
              </a:r>
              <a:r>
                <a:rPr lang="en-US" altLang="zh-CN" sz="36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”</a:t>
              </a:r>
              <a:endParaRPr lang="en-US" altLang="zh-CN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0490400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6536"/>
          <a:stretch>
            <a:fillRect/>
          </a:stretch>
        </p:blipFill>
        <p:spPr>
          <a:xfrm>
            <a:off x="1328420" y="2242820"/>
            <a:ext cx="4765040" cy="30359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1510030" y="1166495"/>
            <a:ext cx="44418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判断温度计的使用对错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075680" y="1882775"/>
            <a:ext cx="4681220" cy="31921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601345" fontAlgn="auto">
              <a:lnSpc>
                <a:spcPct val="210000"/>
              </a:lnSpc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温度计的玻璃泡应该全部浸入被测的液体中，不要碰到容器底或容器壁。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34795" y="1874520"/>
            <a:ext cx="711835" cy="1014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6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×</a:t>
            </a:r>
            <a:endParaRPr lang="zh-CN" altLang="en-US" sz="60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705735" y="1804670"/>
            <a:ext cx="711835" cy="1014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sz="6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×</a:t>
            </a:r>
            <a:endParaRPr lang="zh-CN" altLang="en-US" sz="60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887470" y="1682115"/>
            <a:ext cx="711835" cy="1014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sz="6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×</a:t>
            </a:r>
            <a:endParaRPr lang="zh-CN" altLang="en-US" sz="60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14" name="对象 1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914400" imgH="215900" progId="Equation.KSEE3">
                  <p:embed/>
                </p:oleObj>
              </mc:Choice>
              <mc:Fallback>
                <p:oleObj name="" r:id="rId2" imgW="9144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5121275" y="1805305"/>
            <a:ext cx="74993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6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√</a:t>
            </a:r>
            <a:endParaRPr lang="zh-CN" altLang="en-US" sz="60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5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WX02"/>
          <p:cNvPicPr>
            <a:picLocks noChangeAspect="1"/>
          </p:cNvPicPr>
          <p:nvPr/>
        </p:nvPicPr>
        <p:blipFill>
          <a:blip r:embed="rId1"/>
          <a:srcRect t="48883" r="49838" b="6511"/>
          <a:stretch>
            <a:fillRect/>
          </a:stretch>
        </p:blipFill>
        <p:spPr>
          <a:xfrm>
            <a:off x="1452245" y="2242820"/>
            <a:ext cx="4636770" cy="238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6368415" y="1312545"/>
            <a:ext cx="4377055" cy="343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601345" fontAlgn="auto">
              <a:lnSpc>
                <a:spcPct val="170000"/>
              </a:lnSpc>
            </a:pP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温度计的玻璃泡浸入被测液体后要稍微等一会，待温度计的示数稳定后再读数。</a:t>
            </a:r>
            <a:endParaRPr lang="zh-CN" altLang="en-US" sz="3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0500400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0830" y="1924050"/>
            <a:ext cx="4295140" cy="27990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1383665" y="1835785"/>
            <a:ext cx="473075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601345" fontAlgn="auto">
              <a:lnSpc>
                <a:spcPct val="150000"/>
              </a:lnSpc>
            </a:pP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体温计用于测量人体温度。根据人体温度的变化情况，体温计的刻度范围通常为35～42 ℃。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588385" y="576580"/>
            <a:ext cx="4879340" cy="701675"/>
            <a:chOff x="5651" y="908"/>
            <a:chExt cx="7684" cy="1105"/>
          </a:xfrm>
        </p:grpSpPr>
        <p:sp>
          <p:nvSpPr>
            <p:cNvPr id="2" name="矩形 1"/>
            <p:cNvSpPr/>
            <p:nvPr/>
          </p:nvSpPr>
          <p:spPr>
            <a:xfrm>
              <a:off x="5651" y="908"/>
              <a:ext cx="7684" cy="106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651" y="997"/>
              <a:ext cx="7555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6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知识点四  </a:t>
              </a:r>
              <a:r>
                <a:rPr lang="en-US" altLang="zh-CN" sz="36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“</a:t>
              </a:r>
              <a:r>
                <a:rPr lang="zh-CN" altLang="en-US" sz="36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体温计</a:t>
              </a:r>
              <a:r>
                <a:rPr lang="en-US" altLang="zh-CN" sz="36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”</a:t>
              </a:r>
              <a:endParaRPr lang="en-US" altLang="zh-CN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27480" y="2806065"/>
            <a:ext cx="9508490" cy="22517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体温计的玻璃泡和直玻璃管之间的管做得很细，测体温时，</a:t>
            </a:r>
            <a:r>
              <a:rPr lang="zh-CN" altLang="en-US" sz="36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水银变冷收缩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，细管内的水银断开，直管内的水银不会自动退回到玻璃泡内。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28750" y="1920240"/>
            <a:ext cx="798449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为什么体温计可以离开人体读温度？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708" y="5226011"/>
            <a:ext cx="1269841" cy="38095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23035" y="1765300"/>
            <a:ext cx="601027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2.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使用体温计时要注意什么？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46250" y="2565400"/>
            <a:ext cx="8633460" cy="22517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使用前要拿着体温计用力往下甩，确保水银回到玻璃泡里才能使用，否则测量出的温度值可能会有误差。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968375" y="93980"/>
            <a:ext cx="10213340" cy="68256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22980" y="2400300"/>
            <a:ext cx="5247640" cy="2057400"/>
          </a:xfrm>
          <a:prstGeom prst="rect">
            <a:avLst/>
          </a:prstGeom>
          <a:noFill/>
        </p:spPr>
        <p:txBody>
          <a:bodyPr vert="horz" wrap="square" lIns="107950" tIns="323850" rIns="107950" bIns="71755" rtlCol="0" anchor="ctr" anchorCtr="1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第三章  物态变化</a:t>
            </a:r>
            <a:endParaRPr lang="en-US" altLang="zh-CN" sz="36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第</a:t>
            </a:r>
            <a:r>
              <a:rPr lang="en-US" altLang="zh-CN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节 温度</a:t>
            </a:r>
            <a:endParaRPr lang="zh-CN" altLang="en-US" sz="3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708" y="5226011"/>
            <a:ext cx="1269841" cy="3809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717040" y="1601470"/>
            <a:ext cx="9145905" cy="783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600" b="1" noProof="0" dirty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如图所示，温度计的示数为</a:t>
            </a:r>
            <a:r>
              <a:rPr lang="zh-CN" altLang="en-US" sz="3600" b="1" u="sng" noProof="0" dirty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</a:t>
            </a:r>
            <a:r>
              <a:rPr lang="zh-CN" altLang="en-US" sz="3600" b="1" noProof="0" dirty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℃。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55445" y="2595880"/>
            <a:ext cx="6460490" cy="1764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70000"/>
              </a:lnSpc>
            </a:pP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提示：越往上数字越大，是零上；越往上数字越小，是零下。</a:t>
            </a:r>
            <a:endParaRPr lang="zh-CN" altLang="en-US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3798" name="图片 10" descr="ZK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9800" y="2594610"/>
            <a:ext cx="1934845" cy="2168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8053705" y="1670685"/>
            <a:ext cx="88455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-21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1409065" y="4230370"/>
            <a:ext cx="5035550" cy="849630"/>
            <a:chOff x="2219" y="6662"/>
            <a:chExt cx="7930" cy="1338"/>
          </a:xfrm>
        </p:grpSpPr>
        <p:sp>
          <p:nvSpPr>
            <p:cNvPr id="6" name="矩形 5"/>
            <p:cNvSpPr/>
            <p:nvPr/>
          </p:nvSpPr>
          <p:spPr>
            <a:xfrm>
              <a:off x="2285" y="6662"/>
              <a:ext cx="5753" cy="131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219" y="7081"/>
              <a:ext cx="793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（三）温度计的使用</a:t>
              </a:r>
              <a:endPara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课堂小结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9" name="图片 8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708" y="5226011"/>
            <a:ext cx="1269841" cy="38095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194685" y="1603375"/>
            <a:ext cx="47358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温度表示物体的冷热程度。</a:t>
            </a:r>
            <a:endParaRPr lang="en-US" altLang="zh-CN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201670" y="2878455"/>
            <a:ext cx="59524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温度的常用单位：摄氏度℃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194685" y="3587750"/>
            <a:ext cx="77387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常用温度计的原理：液体热胀冷缩的规律。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701665" y="4094480"/>
            <a:ext cx="271526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1.充分接触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2.充分交换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3.停留读数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左大括号 14"/>
          <p:cNvSpPr/>
          <p:nvPr/>
        </p:nvSpPr>
        <p:spPr>
          <a:xfrm>
            <a:off x="5516245" y="4234180"/>
            <a:ext cx="155575" cy="1202690"/>
          </a:xfrm>
          <a:prstGeom prst="leftBrace">
            <a:avLst/>
          </a:prstGeom>
          <a:ln w="34925" cap="flat" cmpd="sng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409700" y="2186940"/>
            <a:ext cx="3804285" cy="677545"/>
            <a:chOff x="2219" y="3334"/>
            <a:chExt cx="5991" cy="1067"/>
          </a:xfrm>
        </p:grpSpPr>
        <p:sp>
          <p:nvSpPr>
            <p:cNvPr id="4" name="矩形 3"/>
            <p:cNvSpPr/>
            <p:nvPr/>
          </p:nvSpPr>
          <p:spPr>
            <a:xfrm>
              <a:off x="2285" y="3334"/>
              <a:ext cx="4549" cy="1004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219" y="3482"/>
              <a:ext cx="5991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（二）摄氏温度</a:t>
              </a:r>
              <a:endPara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451610" y="5436870"/>
            <a:ext cx="4002405" cy="5835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（四）体温计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450340" y="959485"/>
            <a:ext cx="2444115" cy="637540"/>
            <a:chOff x="2219" y="1521"/>
            <a:chExt cx="3849" cy="1004"/>
          </a:xfrm>
        </p:grpSpPr>
        <p:sp>
          <p:nvSpPr>
            <p:cNvPr id="20" name="矩形 19"/>
            <p:cNvSpPr/>
            <p:nvPr/>
          </p:nvSpPr>
          <p:spPr>
            <a:xfrm>
              <a:off x="2220" y="1521"/>
              <a:ext cx="3848" cy="100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219" y="1606"/>
              <a:ext cx="384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（一）温度</a:t>
              </a:r>
              <a:endPara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5" grpId="0" animBg="1"/>
      <p:bldP spid="13" grpId="0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89337" y="45308"/>
            <a:ext cx="10213326" cy="6825439"/>
            <a:chOff x="989337" y="45308"/>
            <a:chExt cx="10213326" cy="6825439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1" cstate="screen"/>
            <a:srcRect/>
            <a:stretch>
              <a:fillRect/>
            </a:stretch>
          </p:blipFill>
          <p:spPr>
            <a:xfrm>
              <a:off x="989337" y="45308"/>
              <a:ext cx="10213326" cy="6825439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2461729" y="2785626"/>
              <a:ext cx="777146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7200" b="1" spc="-150" dirty="0" smtClean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谢谢</a:t>
              </a:r>
              <a:r>
                <a:rPr lang="zh-CN" altLang="en-US" sz="7200" b="1" spc="-15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观看</a:t>
              </a:r>
              <a:endParaRPr lang="zh-CN" altLang="en-US" sz="7200" b="1" spc="-15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Box 17"/>
          <p:cNvSpPr txBox="1"/>
          <p:nvPr/>
        </p:nvSpPr>
        <p:spPr>
          <a:xfrm>
            <a:off x="2944495" y="2072005"/>
            <a:ext cx="6523355" cy="1200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spc="1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教学分析</a:t>
            </a:r>
            <a:endParaRPr lang="id-ID" sz="7200" b="1" spc="10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课前准备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79245" y="2049780"/>
            <a:ext cx="9515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Wingdings" panose="05000000000000000000" charset="0"/>
              <a:buNone/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理解温度的概念：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了解生活环境中常见的温度值</a:t>
            </a:r>
            <a:r>
              <a:rPr lang="zh-CN" sz="3200" noProof="0" dirty="0"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。</a:t>
            </a:r>
            <a:endParaRPr lang="zh-CN" sz="3200" noProof="0" dirty="0"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79245" y="3007360"/>
            <a:ext cx="101371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Wingdings" panose="05000000000000000000" charset="0"/>
              <a:buNone/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了解各种温度计的量程、分度值、最高和最低温度。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79245" y="3964940"/>
            <a:ext cx="9643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Wingdings" panose="05000000000000000000" charset="0"/>
              <a:buNone/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3.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会用温度计测量温度。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90675" y="1017905"/>
            <a:ext cx="24301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学习目标</a:t>
            </a:r>
            <a:endParaRPr lang="zh-CN" altLang="en-US" sz="3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77825" y="389255"/>
            <a:ext cx="2113280" cy="523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课前准备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51" name="TextBox 17"/>
          <p:cNvSpPr txBox="1"/>
          <p:nvPr/>
        </p:nvSpPr>
        <p:spPr>
          <a:xfrm>
            <a:off x="2407920" y="2068195"/>
            <a:ext cx="7023100" cy="646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spc="1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教学分析</a:t>
            </a:r>
            <a:endParaRPr lang="id-ID" sz="2400" b="1" spc="10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1826895" y="1536700"/>
            <a:ext cx="74783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学习重点 ：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温度计的正确使用。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26895" y="2202815"/>
            <a:ext cx="101320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难点 ：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体温计的正确使用。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26895" y="2868930"/>
            <a:ext cx="90601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学习方法 ：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通过演示实验创设物理情景，联系实际，以小组讨论的方式归纳概括物理规律。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26895" y="4088765"/>
            <a:ext cx="90703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学具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准备：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挂图、温度计、寒暑表、小玻璃瓶、打孔器、玻璃管、酒精灯、水、墨水、烧杯、热水瓶。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18827" y="406299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教学内容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1520657" y="2389430"/>
            <a:ext cx="1250951" cy="1155700"/>
            <a:chOff x="990159" y="1862891"/>
            <a:chExt cx="1250951" cy="1155700"/>
          </a:xfrm>
        </p:grpSpPr>
        <p:sp>
          <p:nvSpPr>
            <p:cNvPr id="77" name="Freeform 6"/>
            <p:cNvSpPr/>
            <p:nvPr/>
          </p:nvSpPr>
          <p:spPr bwMode="auto">
            <a:xfrm rot="1800000">
              <a:off x="990159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85500" y="1950144"/>
              <a:ext cx="1060270" cy="981196"/>
              <a:chOff x="1085500" y="1950144"/>
              <a:chExt cx="1060270" cy="981196"/>
            </a:xfrm>
          </p:grpSpPr>
          <p:sp>
            <p:nvSpPr>
              <p:cNvPr id="79" name="Freeform 7"/>
              <p:cNvSpPr/>
              <p:nvPr/>
            </p:nvSpPr>
            <p:spPr bwMode="auto">
              <a:xfrm rot="1800000">
                <a:off x="1085500" y="1950144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80" name="TextBox 50"/>
              <p:cNvSpPr txBox="1"/>
              <p:nvPr/>
            </p:nvSpPr>
            <p:spPr>
              <a:xfrm>
                <a:off x="1337363" y="1957671"/>
                <a:ext cx="55654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4000" dirty="0">
                    <a:solidFill>
                      <a:schemeClr val="bg1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01</a:t>
                </a:r>
                <a:endParaRPr lang="en-US" altLang="zh-CN" sz="4000" dirty="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82" name="TextBox 43"/>
          <p:cNvSpPr txBox="1"/>
          <p:nvPr/>
        </p:nvSpPr>
        <p:spPr>
          <a:xfrm>
            <a:off x="3029604" y="2416933"/>
            <a:ext cx="223951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1" action="ppaction://hlinksldjump"/>
              </a:rPr>
              <a:t>情景引入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1542692" y="3956973"/>
            <a:ext cx="1250951" cy="1155700"/>
            <a:chOff x="990159" y="3430434"/>
            <a:chExt cx="1250951" cy="1155700"/>
          </a:xfrm>
        </p:grpSpPr>
        <p:sp>
          <p:nvSpPr>
            <p:cNvPr id="84" name="Freeform 6"/>
            <p:cNvSpPr/>
            <p:nvPr/>
          </p:nvSpPr>
          <p:spPr bwMode="auto">
            <a:xfrm rot="1800000">
              <a:off x="990159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1085500" y="3517686"/>
              <a:ext cx="1060270" cy="981196"/>
              <a:chOff x="1085500" y="3517686"/>
              <a:chExt cx="1060270" cy="981196"/>
            </a:xfrm>
          </p:grpSpPr>
          <p:sp>
            <p:nvSpPr>
              <p:cNvPr id="86" name="Freeform 7"/>
              <p:cNvSpPr/>
              <p:nvPr/>
            </p:nvSpPr>
            <p:spPr bwMode="auto">
              <a:xfrm rot="1800000">
                <a:off x="1085500" y="3517686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87" name="TextBox 50"/>
              <p:cNvSpPr txBox="1"/>
              <p:nvPr/>
            </p:nvSpPr>
            <p:spPr>
              <a:xfrm>
                <a:off x="1337363" y="3529991"/>
                <a:ext cx="55654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4000" dirty="0">
                    <a:solidFill>
                      <a:schemeClr val="bg1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02</a:t>
                </a:r>
                <a:endParaRPr lang="en-US" altLang="zh-CN" sz="4000" dirty="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89" name="TextBox 43"/>
          <p:cNvSpPr txBox="1"/>
          <p:nvPr/>
        </p:nvSpPr>
        <p:spPr>
          <a:xfrm>
            <a:off x="3051639" y="4033249"/>
            <a:ext cx="223951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2" action="ppaction://hlinksldjump"/>
              </a:rPr>
              <a:t>互动新授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6499783" y="2389430"/>
            <a:ext cx="1250951" cy="1155700"/>
            <a:chOff x="6485268" y="1862891"/>
            <a:chExt cx="1250951" cy="1155700"/>
          </a:xfrm>
        </p:grpSpPr>
        <p:sp>
          <p:nvSpPr>
            <p:cNvPr id="91" name="Freeform 6"/>
            <p:cNvSpPr/>
            <p:nvPr/>
          </p:nvSpPr>
          <p:spPr bwMode="auto">
            <a:xfrm rot="1800000">
              <a:off x="6485268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2" name="Freeform 7"/>
            <p:cNvSpPr/>
            <p:nvPr/>
          </p:nvSpPr>
          <p:spPr bwMode="auto">
            <a:xfrm rot="1800000">
              <a:off x="6580609" y="1950144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3" name="TextBox 50"/>
            <p:cNvSpPr txBox="1"/>
            <p:nvPr/>
          </p:nvSpPr>
          <p:spPr>
            <a:xfrm>
              <a:off x="6828326" y="1949984"/>
              <a:ext cx="556544" cy="8022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00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03</a:t>
              </a:r>
              <a:endParaRPr lang="en-US" altLang="zh-CN" sz="4000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95" name="TextBox 43"/>
          <p:cNvSpPr txBox="1"/>
          <p:nvPr/>
        </p:nvSpPr>
        <p:spPr>
          <a:xfrm>
            <a:off x="7961921" y="2416933"/>
            <a:ext cx="223951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3" action="ppaction://hlinksldjump"/>
              </a:rPr>
              <a:t>巩固扩展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6499783" y="3956973"/>
            <a:ext cx="1250951" cy="1155700"/>
            <a:chOff x="6485268" y="3430434"/>
            <a:chExt cx="1250951" cy="1155700"/>
          </a:xfrm>
        </p:grpSpPr>
        <p:sp>
          <p:nvSpPr>
            <p:cNvPr id="97" name="Freeform 6"/>
            <p:cNvSpPr/>
            <p:nvPr/>
          </p:nvSpPr>
          <p:spPr bwMode="auto">
            <a:xfrm rot="1800000">
              <a:off x="6485268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8" name="Freeform 7"/>
            <p:cNvSpPr/>
            <p:nvPr/>
          </p:nvSpPr>
          <p:spPr bwMode="auto">
            <a:xfrm rot="1800000">
              <a:off x="6580609" y="3517686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9" name="TextBox 50"/>
            <p:cNvSpPr txBox="1"/>
            <p:nvPr/>
          </p:nvSpPr>
          <p:spPr>
            <a:xfrm>
              <a:off x="6832471" y="3519459"/>
              <a:ext cx="556544" cy="8022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000" dirty="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04</a:t>
              </a:r>
              <a:endParaRPr lang="en-US" altLang="zh-CN" sz="4000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101" name="TextBox 43"/>
          <p:cNvSpPr txBox="1"/>
          <p:nvPr/>
        </p:nvSpPr>
        <p:spPr>
          <a:xfrm>
            <a:off x="7961921" y="4033249"/>
            <a:ext cx="223951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4" action="ppaction://hlinksldjump"/>
              </a:rPr>
              <a:t>课堂小结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4405654" y="2129013"/>
            <a:ext cx="1285461" cy="57583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03484" y="2224335"/>
            <a:ext cx="967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点我喔</a:t>
            </a:r>
            <a:endParaRPr lang="zh-CN" altLang="en-US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9" grpId="0"/>
      <p:bldP spid="95" grpId="0"/>
      <p:bldP spid="101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7502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情景引入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3316" name="图片 22539" descr="温度比较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4465" y="1593215"/>
            <a:ext cx="2591435" cy="18205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图片 22540" descr="温度比较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0540" y="1493520"/>
            <a:ext cx="2673985" cy="19354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434465" y="3729990"/>
            <a:ext cx="3895725" cy="1038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fontAlgn="base">
              <a:lnSpc>
                <a:spcPct val="110000"/>
              </a:lnSpc>
            </a:pPr>
            <a:r>
              <a:rPr lang="zh-CN" altLang="en-US" sz="2800" b="1" dirty="0">
                <a:solidFill>
                  <a:srgbClr val="0D0D0D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如上图所示，把两只手分别放入热水和冷水中。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711315" y="3649345"/>
            <a:ext cx="4093210" cy="1038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fontAlgn="base">
              <a:lnSpc>
                <a:spcPct val="110000"/>
              </a:lnSpc>
            </a:pPr>
            <a:r>
              <a:rPr lang="zh-CN" altLang="en-US" sz="2800" b="1" dirty="0">
                <a:solidFill>
                  <a:srgbClr val="0D0D0D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过一会儿，再把双手同时放入温水中。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20670" y="4889500"/>
            <a:ext cx="661225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800" b="1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思考：</a:t>
            </a:r>
            <a:r>
              <a:rPr lang="zh-CN" altLang="en-US" sz="2800" b="1" dirty="0">
                <a:solidFill>
                  <a:srgbClr val="0D0D0D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两只手对“温水”的感觉相同吗？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05000" y="2384425"/>
            <a:ext cx="85617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物理学中通常把物体的冷热程度叫做温度。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05000" y="3489325"/>
            <a:ext cx="81038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凭感觉判断物体的温度高低是不可靠的。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34465" y="1278890"/>
            <a:ext cx="2640330" cy="6451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师生归纳：</a:t>
            </a:r>
            <a:endParaRPr lang="zh-CN" altLang="en-US" sz="3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2350" y="37502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情景引入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0" name="图片 9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708" y="5226011"/>
            <a:ext cx="1269841" cy="3809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09700" y="1350645"/>
            <a:ext cx="484822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fontAlgn="auto">
              <a:lnSpc>
                <a:spcPct val="150000"/>
              </a:lnSpc>
            </a:pPr>
            <a:r>
              <a:rPr lang="zh-CN" altLang="en-US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要准确地判断温度的高低，就要用测量温度的工具</a:t>
            </a:r>
            <a:r>
              <a:rPr lang="en-US" altLang="zh-CN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4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温度计</a:t>
            </a:r>
            <a:r>
              <a:rPr lang="zh-CN" altLang="en-US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进行测量。</a:t>
            </a:r>
            <a:endParaRPr lang="zh-CN" altLang="en-US" sz="4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7" name="图片 6" descr="234728-140519125U788"/>
          <p:cNvPicPr>
            <a:picLocks noChangeAspect="1"/>
          </p:cNvPicPr>
          <p:nvPr/>
        </p:nvPicPr>
        <p:blipFill>
          <a:blip r:embed="rId1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rcRect l="74841" t="51073" r="2866" b="26855"/>
          <a:stretch>
            <a:fillRect/>
          </a:stretch>
        </p:blipFill>
        <p:spPr>
          <a:xfrm>
            <a:off x="7152640" y="1350010"/>
            <a:ext cx="3648710" cy="378587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组合 3"/>
          <p:cNvGrpSpPr/>
          <p:nvPr/>
        </p:nvGrpSpPr>
        <p:grpSpPr>
          <a:xfrm>
            <a:off x="3724910" y="485775"/>
            <a:ext cx="6493510" cy="652780"/>
            <a:chOff x="5932" y="765"/>
            <a:chExt cx="10226" cy="1028"/>
          </a:xfrm>
        </p:grpSpPr>
        <p:sp>
          <p:nvSpPr>
            <p:cNvPr id="3" name="矩形 2"/>
            <p:cNvSpPr/>
            <p:nvPr/>
          </p:nvSpPr>
          <p:spPr>
            <a:xfrm>
              <a:off x="5932" y="765"/>
              <a:ext cx="7639" cy="10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932" y="777"/>
              <a:ext cx="10226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6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知识点一   </a:t>
              </a:r>
              <a:r>
                <a:rPr lang="en-US" altLang="zh-CN" sz="36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“</a:t>
              </a:r>
              <a:r>
                <a:rPr lang="zh-CN" altLang="en-US" sz="36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温度计</a:t>
              </a:r>
              <a:r>
                <a:rPr lang="en-US" altLang="zh-CN" sz="36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”</a:t>
              </a:r>
              <a:endParaRPr lang="en-US" altLang="zh-CN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7" name="Text Box 23"/>
          <p:cNvSpPr txBox="1"/>
          <p:nvPr/>
        </p:nvSpPr>
        <p:spPr>
          <a:xfrm>
            <a:off x="1613535" y="1895475"/>
            <a:ext cx="6057900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Aft>
                <a:spcPts val="1800"/>
              </a:spcAft>
            </a:pPr>
            <a:r>
              <a:rPr lang="en-US" altLang="zh-CN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在小瓶里装满带颜色的水</a:t>
            </a:r>
            <a:r>
              <a:rPr lang="en-US" altLang="zh-CN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en-US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给小瓶配一个橡皮塞，橡皮塞上插进一根细玻璃管，使橡皮塞塞住瓶口。</a:t>
            </a:r>
            <a:endParaRPr lang="en-US" altLang="zh-CN" dirty="0">
              <a:solidFill>
                <a:srgbClr val="0D0D0D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23583" name="组合 23582"/>
          <p:cNvGrpSpPr/>
          <p:nvPr/>
        </p:nvGrpSpPr>
        <p:grpSpPr>
          <a:xfrm>
            <a:off x="8695690" y="1699895"/>
            <a:ext cx="1969135" cy="3187065"/>
            <a:chOff x="4496" y="1678"/>
            <a:chExt cx="575" cy="1908"/>
          </a:xfrm>
        </p:grpSpPr>
        <p:sp>
          <p:nvSpPr>
            <p:cNvPr id="15366" name="矩形 23575"/>
            <p:cNvSpPr/>
            <p:nvPr/>
          </p:nvSpPr>
          <p:spPr>
            <a:xfrm>
              <a:off x="4752" y="2415"/>
              <a:ext cx="56" cy="256"/>
            </a:xfrm>
            <a:prstGeom prst="rect">
              <a:avLst/>
            </a:prstGeom>
            <a:solidFill>
              <a:srgbClr val="FF0000">
                <a:alpha val="47842"/>
              </a:srgbClr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</a:pPr>
              <a:endParaRPr lang="zh-CN" altLang="en-US" sz="1800" b="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5367" name="圆角矩形 23576"/>
            <p:cNvSpPr/>
            <p:nvPr/>
          </p:nvSpPr>
          <p:spPr>
            <a:xfrm>
              <a:off x="4496" y="2836"/>
              <a:ext cx="575" cy="750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47842"/>
              </a:srgbClr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</a:pPr>
              <a:endParaRPr lang="zh-CN" altLang="en-US" sz="1800" b="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5368" name="直接连接符 23577"/>
            <p:cNvSpPr/>
            <p:nvPr/>
          </p:nvSpPr>
          <p:spPr>
            <a:xfrm>
              <a:off x="4747" y="1678"/>
              <a:ext cx="0" cy="1601"/>
            </a:xfrm>
            <a:prstGeom prst="line">
              <a:avLst/>
            </a:prstGeom>
            <a:ln w="254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369" name="直接连接符 23578"/>
            <p:cNvSpPr/>
            <p:nvPr/>
          </p:nvSpPr>
          <p:spPr>
            <a:xfrm>
              <a:off x="4816" y="1678"/>
              <a:ext cx="0" cy="1601"/>
            </a:xfrm>
            <a:prstGeom prst="line">
              <a:avLst/>
            </a:prstGeom>
            <a:ln w="254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370" name="流程图: 终止 23579"/>
            <p:cNvSpPr>
              <a:spLocks noChangeAspect="1"/>
            </p:cNvSpPr>
            <p:nvPr/>
          </p:nvSpPr>
          <p:spPr>
            <a:xfrm>
              <a:off x="4558" y="2669"/>
              <a:ext cx="443" cy="54"/>
            </a:xfrm>
            <a:prstGeom prst="flowChartTerminator">
              <a:avLst/>
            </a:prstGeom>
            <a:solidFill>
              <a:srgbClr val="996633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</a:pPr>
              <a:endParaRPr lang="zh-CN" altLang="en-US" sz="1800" b="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5371" name="矩形 23580"/>
            <p:cNvSpPr/>
            <p:nvPr/>
          </p:nvSpPr>
          <p:spPr>
            <a:xfrm>
              <a:off x="4645" y="2725"/>
              <a:ext cx="283" cy="114"/>
            </a:xfrm>
            <a:prstGeom prst="rect">
              <a:avLst/>
            </a:prstGeom>
            <a:solidFill>
              <a:srgbClr val="FF0000">
                <a:alpha val="47058"/>
              </a:srgbClr>
            </a:solidFill>
            <a:ln w="317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</a:pPr>
              <a:endParaRPr lang="zh-CN" altLang="en-US" sz="1800" b="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5372" name="矩形 23581"/>
            <p:cNvSpPr/>
            <p:nvPr/>
          </p:nvSpPr>
          <p:spPr>
            <a:xfrm>
              <a:off x="4638" y="2727"/>
              <a:ext cx="283" cy="57"/>
            </a:xfrm>
            <a:prstGeom prst="rect">
              <a:avLst/>
            </a:prstGeom>
            <a:solidFill>
              <a:srgbClr val="996633"/>
            </a:solidFill>
            <a:ln w="317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</a:pPr>
              <a:endParaRPr lang="zh-CN" altLang="en-US" sz="1800" b="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391285" y="1125855"/>
            <a:ext cx="3189605" cy="6451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自制温度计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13535" y="3530600"/>
            <a:ext cx="590105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2800" b="1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将小瓶放入热水中，观察细管中水柱的位置；然后把小瓶放入冷水中，观察细管中水柱的位置。</a:t>
            </a:r>
            <a:endParaRPr lang="zh-CN" altLang="en-US" sz="2800" b="1" dirty="0">
              <a:solidFill>
                <a:srgbClr val="0D0D0D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36887" grpId="0"/>
      <p:bldP spid="7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3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59F18"/>
      </a:accent1>
      <a:accent2>
        <a:srgbClr val="6DC01A"/>
      </a:accent2>
      <a:accent3>
        <a:srgbClr val="5EB408"/>
      </a:accent3>
      <a:accent4>
        <a:srgbClr val="8BBD1D"/>
      </a:accent4>
      <a:accent5>
        <a:srgbClr val="8ABF13"/>
      </a:accent5>
      <a:accent6>
        <a:srgbClr val="ACEB0F"/>
      </a:accent6>
      <a:hlink>
        <a:srgbClr val="000000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1333</Words>
  <Application>WPS 演示</Application>
  <PresentationFormat>宽屏</PresentationFormat>
  <Paragraphs>185</Paragraphs>
  <Slides>22</Slides>
  <Notes>11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Arial</vt:lpstr>
      <vt:lpstr>宋体</vt:lpstr>
      <vt:lpstr>Wingdings</vt:lpstr>
      <vt:lpstr>黑体</vt:lpstr>
      <vt:lpstr>微软雅黑</vt:lpstr>
      <vt:lpstr>Wingdings</vt:lpstr>
      <vt:lpstr>Times New Roman</vt:lpstr>
      <vt:lpstr>Arial Unicode MS</vt:lpstr>
      <vt:lpstr>Calibri</vt:lpstr>
      <vt:lpstr>Office 主题​​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2018-01-10T07:31:00Z</dcterms:created>
  <dcterms:modified xsi:type="dcterms:W3CDTF">2019-09-03T04:30:37Z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