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2020/8/31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2020/8/31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7.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9.png"/><Relationship Id="rId4" Type="http://schemas.openxmlformats.org/officeDocument/2006/relationships/image" Target="../media/image8.wmf"/></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2.wmf"/><Relationship Id="rId5" Type="http://schemas.openxmlformats.org/officeDocument/2006/relationships/oleObject" Target="../embeddings/oleObject4.bin"/><Relationship Id="rId4" Type="http://schemas.openxmlformats.org/officeDocument/2006/relationships/image" Target="../media/image11.w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548680"/>
            <a:ext cx="3793277" cy="5391511"/>
          </a:xfrm>
          <a:prstGeom prst="rect">
            <a:avLst/>
          </a:prstGeom>
        </p:spPr>
      </p:pic>
      <p:sp>
        <p:nvSpPr>
          <p:cNvPr id="6" name="Shape 40"/>
          <p:cNvSpPr/>
          <p:nvPr/>
        </p:nvSpPr>
        <p:spPr>
          <a:xfrm>
            <a:off x="4427984" y="3717032"/>
            <a:ext cx="4988532" cy="995144"/>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88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第</a:t>
            </a:r>
            <a:r>
              <a:rPr lang="en-US" altLang="zh-CN" sz="88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3</a:t>
            </a:r>
            <a:r>
              <a:rPr lang="zh-CN" altLang="en-US" sz="8800" b="1" baseline="-250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rPr>
              <a:t>节 比热容</a:t>
            </a:r>
            <a:endParaRPr lang="zh-CN" altLang="en-US" sz="8800" b="1" baseline="-250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cs typeface="楷体" panose="02010609060101010101" charset="-122"/>
            </a:endParaRPr>
          </a:p>
        </p:txBody>
      </p:sp>
      <p:sp>
        <p:nvSpPr>
          <p:cNvPr id="3" name="Shape 40"/>
          <p:cNvSpPr/>
          <p:nvPr/>
        </p:nvSpPr>
        <p:spPr>
          <a:xfrm>
            <a:off x="4716016" y="2423094"/>
            <a:ext cx="4176464"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6000" baseline="-25000" dirty="0">
                <a:solidFill>
                  <a:srgbClr val="646BF2"/>
                </a:solidFill>
                <a:effectLst>
                  <a:outerShdw blurRad="38100" dist="38100" dir="2700000" algn="tl">
                    <a:srgbClr val="000000">
                      <a:alpha val="43137"/>
                    </a:srgbClr>
                  </a:outerShdw>
                </a:effectLst>
              </a:rPr>
              <a:t>第十三章</a:t>
            </a:r>
            <a:r>
              <a:rPr lang="en-US" altLang="zh-CN" sz="6000" baseline="-25000" dirty="0">
                <a:solidFill>
                  <a:srgbClr val="646BF2"/>
                </a:solidFill>
                <a:effectLst>
                  <a:outerShdw blurRad="38100" dist="38100" dir="2700000" algn="tl">
                    <a:srgbClr val="000000">
                      <a:alpha val="43137"/>
                    </a:srgbClr>
                  </a:outerShdw>
                </a:effectLst>
              </a:rPr>
              <a:t>  </a:t>
            </a:r>
            <a:r>
              <a:rPr lang="zh-CN" altLang="en-US" sz="6000" baseline="-25000" dirty="0">
                <a:solidFill>
                  <a:srgbClr val="646BF2"/>
                </a:solidFill>
                <a:effectLst>
                  <a:outerShdw blurRad="38100" dist="38100" dir="2700000" algn="tl">
                    <a:srgbClr val="000000">
                      <a:alpha val="43137"/>
                    </a:srgbClr>
                  </a:outerShdw>
                </a:effectLst>
              </a:rPr>
              <a:t>内能</a:t>
            </a:r>
          </a:p>
        </p:txBody>
      </p:sp>
      <p:sp>
        <p:nvSpPr>
          <p:cNvPr id="4" name="矩形 3"/>
          <p:cNvSpPr/>
          <p:nvPr/>
        </p:nvSpPr>
        <p:spPr>
          <a:xfrm>
            <a:off x="4329962" y="980728"/>
            <a:ext cx="4464496" cy="830997"/>
          </a:xfrm>
          <a:prstGeom prst="rect">
            <a:avLst/>
          </a:prstGeom>
        </p:spPr>
        <p:txBody>
          <a:bodyPr wrap="square">
            <a:spAutoFit/>
          </a:bodyPr>
          <a:lstStyle/>
          <a:p>
            <a:pPr algn="ctr"/>
            <a:r>
              <a:rPr lang="en-US" altLang="zh-CN"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2020-2021</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学</a:t>
            </a: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年</a:t>
            </a:r>
            <a:endParaRPr lang="en-US" altLang="zh-CN"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endParaRPr>
          </a:p>
          <a:p>
            <a:pPr algn="ct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人</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教版九年级物理知识点梳理</a:t>
            </a:r>
          </a:p>
        </p:txBody>
      </p:sp>
    </p:spTree>
    <p:extLst>
      <p:ext uri="{BB962C8B-B14F-4D97-AF65-F5344CB8AC3E}">
        <p14:creationId xmlns:p14="http://schemas.microsoft.com/office/powerpoint/2010/main" val="295756930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wipe(up)">
                                      <p:cBhvr>
                                        <p:cTn id="7" dur="1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000" fill="hold">
                                          <p:stCondLst>
                                            <p:cond delay="0"/>
                                          </p:stCondLst>
                                        </p:cTn>
                                        <p:tgtEl>
                                          <p:spTgt spid="6"/>
                                        </p:tgtEl>
                                        <p:attrNameLst>
                                          <p:attrName>style.visibility</p:attrName>
                                        </p:attrNameLst>
                                      </p:cBhvr>
                                      <p:to>
                                        <p:strVal val="visible"/>
                                      </p:to>
                                    </p:set>
                                    <p:animEffect transition="in" filter="wipe(up)">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6" y="1233252"/>
            <a:ext cx="36010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★考点一：比热容概念</a:t>
            </a:r>
          </a:p>
        </p:txBody>
      </p:sp>
      <p:sp>
        <p:nvSpPr>
          <p:cNvPr id="7" name="文本框 6"/>
          <p:cNvSpPr txBox="1"/>
          <p:nvPr/>
        </p:nvSpPr>
        <p:spPr>
          <a:xfrm>
            <a:off x="327026" y="1980163"/>
            <a:ext cx="8623935" cy="1754326"/>
          </a:xfrm>
          <a:prstGeom prst="rect">
            <a:avLst/>
          </a:prstGeom>
          <a:noFill/>
          <a:ln w="9525">
            <a:noFill/>
          </a:ln>
        </p:spPr>
        <p:txBody>
          <a:bodyPr wrap="square">
            <a:spAutoFit/>
          </a:bodyPr>
          <a:lstStyle/>
          <a:p>
            <a:pPr marL="0" indent="0" algn="l" eaLnBrk="1" fontAlgn="auto" latinLnBrk="0" hangingPunct="1">
              <a:lnSpc>
                <a:spcPct val="150000"/>
              </a:lnSpc>
            </a:pPr>
            <a:r>
              <a:rPr sz="1800" b="0">
                <a:solidFill>
                  <a:srgbClr val="FF0000"/>
                </a:solidFill>
                <a:ea typeface="宋体" panose="02010600030101010101" pitchFamily="2" charset="-122"/>
              </a:rPr>
              <a:t>【答案】C。</a:t>
            </a:r>
          </a:p>
          <a:p>
            <a:pPr marL="0" indent="0" algn="l" eaLnBrk="1" fontAlgn="auto" latinLnBrk="0" hangingPunct="1">
              <a:lnSpc>
                <a:spcPct val="150000"/>
              </a:lnSpc>
            </a:pPr>
            <a:r>
              <a:rPr sz="1800" b="0">
                <a:solidFill>
                  <a:srgbClr val="FF0000"/>
                </a:solidFill>
                <a:ea typeface="宋体" panose="02010600030101010101" pitchFamily="2" charset="-122"/>
              </a:rPr>
              <a:t>【解析】考查比热容的特点，属于中等题。</a:t>
            </a:r>
          </a:p>
          <a:p>
            <a:pPr marL="0" indent="0" algn="l" eaLnBrk="1" fontAlgn="auto" latinLnBrk="0" hangingPunct="1">
              <a:lnSpc>
                <a:spcPct val="150000"/>
              </a:lnSpc>
            </a:pPr>
            <a:r>
              <a:rPr sz="1800" b="0">
                <a:solidFill>
                  <a:srgbClr val="FF0000"/>
                </a:solidFill>
                <a:ea typeface="宋体" panose="02010600030101010101" pitchFamily="2" charset="-122"/>
              </a:rPr>
              <a:t>根据公式</a:t>
            </a:r>
            <a:r>
              <a:rPr lang="en-US" altLang="zh-CN" sz="1800">
                <a:solidFill>
                  <a:srgbClr val="FF0000"/>
                </a:solidFill>
                <a:ea typeface="宋体" panose="02010600030101010101" pitchFamily="2" charset="-122"/>
                <a:sym typeface="+mn-ea"/>
              </a:rPr>
              <a:t>Q=cm</a:t>
            </a:r>
            <a:r>
              <a:rPr lang="en-US" altLang="zh-CN" sz="180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en-US" altLang="zh-CN" sz="1800">
                <a:solidFill>
                  <a:srgbClr val="FF0000"/>
                </a:solidFill>
                <a:ea typeface="宋体" panose="02010600030101010101" pitchFamily="2" charset="-122"/>
                <a:sym typeface="+mn-ea"/>
              </a:rPr>
              <a:t>t</a:t>
            </a:r>
            <a:r>
              <a:rPr sz="1800" b="0">
                <a:solidFill>
                  <a:srgbClr val="FF0000"/>
                </a:solidFill>
                <a:ea typeface="宋体" panose="02010600030101010101" pitchFamily="2" charset="-122"/>
              </a:rPr>
              <a:t>可知，当m和△t一定时，铝的比热容比铜大，所以铝吸收的热量更多，所以选C。</a:t>
            </a:r>
          </a:p>
        </p:txBody>
      </p:sp>
    </p:spTree>
    <p:extLst>
      <p:ext uri="{BB962C8B-B14F-4D97-AF65-F5344CB8AC3E}">
        <p14:creationId xmlns:p14="http://schemas.microsoft.com/office/powerpoint/2010/main" val="410392186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2" dur="10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6" y="1088962"/>
            <a:ext cx="403415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★考点二：比热容相关计算</a:t>
            </a:r>
          </a:p>
        </p:txBody>
      </p:sp>
      <p:sp>
        <p:nvSpPr>
          <p:cNvPr id="4" name="文本框 3"/>
          <p:cNvSpPr txBox="1"/>
          <p:nvPr/>
        </p:nvSpPr>
        <p:spPr>
          <a:xfrm>
            <a:off x="327026" y="2001382"/>
            <a:ext cx="8623935"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◆典例一：（2020·新疆）</a:t>
            </a:r>
            <a:r>
              <a:rPr lang="zh-CN" sz="2000">
                <a:ea typeface="宋体" panose="02010600030101010101" pitchFamily="2" charset="-122"/>
              </a:rPr>
              <a:t>己知水的比热容是4.2×10</a:t>
            </a:r>
            <a:r>
              <a:rPr lang="zh-CN" sz="2000" baseline="30000">
                <a:ea typeface="宋体" panose="02010600030101010101" pitchFamily="2" charset="-122"/>
              </a:rPr>
              <a:t>3</a:t>
            </a:r>
            <a:r>
              <a:rPr lang="zh-CN" sz="2000">
                <a:ea typeface="宋体" panose="02010600030101010101" pitchFamily="2" charset="-122"/>
              </a:rPr>
              <a:t>J/（kg·℃），用如图所示的家用电热水壶烧开一壶自来水，水吸收的热量约为（　　）。</a:t>
            </a:r>
          </a:p>
          <a:p>
            <a:pPr marL="0" indent="0" algn="l" eaLnBrk="1" fontAlgn="auto" latinLnBrk="0" hangingPunct="1">
              <a:lnSpc>
                <a:spcPct val="150000"/>
              </a:lnSpc>
            </a:pPr>
            <a:r>
              <a:rPr lang="zh-CN" sz="2000">
                <a:ea typeface="宋体" panose="02010600030101010101" pitchFamily="2" charset="-122"/>
              </a:rPr>
              <a:t>A. 6×10</a:t>
            </a:r>
            <a:r>
              <a:rPr lang="zh-CN" sz="2000" baseline="30000">
                <a:ea typeface="宋体" panose="02010600030101010101" pitchFamily="2" charset="-122"/>
              </a:rPr>
              <a:t>4</a:t>
            </a:r>
            <a:r>
              <a:rPr lang="zh-CN" sz="2000">
                <a:ea typeface="宋体" panose="02010600030101010101" pitchFamily="2" charset="-122"/>
              </a:rPr>
              <a:t>J	B. 6×10</a:t>
            </a:r>
            <a:r>
              <a:rPr lang="zh-CN" sz="2000" baseline="30000">
                <a:ea typeface="宋体" panose="02010600030101010101" pitchFamily="2" charset="-122"/>
              </a:rPr>
              <a:t>5</a:t>
            </a:r>
            <a:r>
              <a:rPr lang="zh-CN" sz="2000">
                <a:ea typeface="宋体" panose="02010600030101010101" pitchFamily="2" charset="-122"/>
              </a:rPr>
              <a:t>J	C. 6×10</a:t>
            </a:r>
            <a:r>
              <a:rPr lang="zh-CN" sz="2000" baseline="30000">
                <a:ea typeface="宋体" panose="02010600030101010101" pitchFamily="2" charset="-122"/>
              </a:rPr>
              <a:t>6</a:t>
            </a:r>
            <a:r>
              <a:rPr lang="zh-CN" sz="2000">
                <a:ea typeface="宋体" panose="02010600030101010101" pitchFamily="2" charset="-122"/>
              </a:rPr>
              <a:t>J	D. 6×10</a:t>
            </a:r>
            <a:r>
              <a:rPr lang="zh-CN" sz="2000" baseline="30000">
                <a:ea typeface="宋体" panose="02010600030101010101" pitchFamily="2" charset="-122"/>
              </a:rPr>
              <a:t>7</a:t>
            </a:r>
            <a:r>
              <a:rPr lang="zh-CN" sz="2000">
                <a:ea typeface="宋体" panose="02010600030101010101" pitchFamily="2" charset="-122"/>
              </a:rPr>
              <a:t>J</a:t>
            </a:r>
          </a:p>
        </p:txBody>
      </p:sp>
      <p:pic>
        <p:nvPicPr>
          <p:cNvPr id="3" name="图片 3"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3084830" y="4123288"/>
            <a:ext cx="1394460" cy="2045517"/>
          </a:xfrm>
          <a:prstGeom prst="rect">
            <a:avLst/>
          </a:prstGeom>
          <a:noFill/>
          <a:ln>
            <a:noFill/>
          </a:ln>
        </p:spPr>
      </p:pic>
    </p:spTree>
    <p:extLst>
      <p:ext uri="{BB962C8B-B14F-4D97-AF65-F5344CB8AC3E}">
        <p14:creationId xmlns:p14="http://schemas.microsoft.com/office/powerpoint/2010/main" val="207619466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399034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比热容相关计算</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2001382"/>
            <a:ext cx="8623935" cy="1754326"/>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【答案】B。</a:t>
            </a:r>
          </a:p>
          <a:p>
            <a:pPr marL="0" indent="0" algn="l" eaLnBrk="1" fontAlgn="auto" latinLnBrk="0" hangingPunct="1">
              <a:lnSpc>
                <a:spcPct val="150000"/>
              </a:lnSpc>
            </a:pPr>
            <a:r>
              <a:rPr lang="zh-CN" sz="1800">
                <a:solidFill>
                  <a:srgbClr val="FF0000"/>
                </a:solidFill>
                <a:ea typeface="宋体" panose="02010600030101010101" pitchFamily="2" charset="-122"/>
              </a:rPr>
              <a:t>【解析】这样的壶，装满水，水的质量约为2kg。室温温度约为20℃，将水加热至沸腾，水的温度升高了80℃，根据公式</a:t>
            </a:r>
            <a:r>
              <a:rPr lang="en-US" altLang="zh-CN" sz="1800">
                <a:solidFill>
                  <a:srgbClr val="FF0000"/>
                </a:solidFill>
                <a:ea typeface="宋体" panose="02010600030101010101" pitchFamily="2" charset="-122"/>
              </a:rPr>
              <a:t>Q=cm(t-t</a:t>
            </a:r>
            <a:r>
              <a:rPr lang="en-US" altLang="zh-CN" sz="1800" baseline="-25000">
                <a:solidFill>
                  <a:srgbClr val="FF0000"/>
                </a:solidFill>
                <a:uFillTx/>
                <a:ea typeface="宋体" panose="02010600030101010101" pitchFamily="2" charset="-122"/>
              </a:rPr>
              <a:t>0</a:t>
            </a:r>
            <a:r>
              <a:rPr lang="en-US" altLang="zh-CN" sz="1800">
                <a:solidFill>
                  <a:srgbClr val="FF0000"/>
                </a:solidFill>
                <a:ea typeface="宋体" panose="02010600030101010101" pitchFamily="2" charset="-122"/>
              </a:rPr>
              <a:t>)</a:t>
            </a:r>
            <a:r>
              <a:rPr lang="zh-CN" sz="1800">
                <a:solidFill>
                  <a:srgbClr val="FF0000"/>
                </a:solidFill>
                <a:ea typeface="宋体" panose="02010600030101010101" pitchFamily="2" charset="-122"/>
              </a:rPr>
              <a:t>可以计算出水吸收的热量为6.72</a:t>
            </a:r>
            <a:r>
              <a:rPr lang="zh-CN" sz="1800">
                <a:solidFill>
                  <a:srgbClr val="FF0000"/>
                </a:solidFill>
                <a:latin typeface="Arial" panose="020B0604020202020204" pitchFamily="34" charset="0"/>
                <a:ea typeface="宋体" panose="02010600030101010101" pitchFamily="2" charset="-122"/>
              </a:rPr>
              <a:t>×</a:t>
            </a:r>
            <a:r>
              <a:rPr lang="zh-CN" sz="1800">
                <a:solidFill>
                  <a:srgbClr val="FF0000"/>
                </a:solidFill>
                <a:ea typeface="宋体" panose="02010600030101010101" pitchFamily="2" charset="-122"/>
              </a:rPr>
              <a:t>10</a:t>
            </a:r>
            <a:r>
              <a:rPr lang="zh-CN" sz="1800" baseline="30000">
                <a:solidFill>
                  <a:srgbClr val="FF0000"/>
                </a:solidFill>
                <a:uFillTx/>
                <a:ea typeface="宋体" panose="02010600030101010101" pitchFamily="2" charset="-122"/>
              </a:rPr>
              <a:t>5</a:t>
            </a:r>
            <a:r>
              <a:rPr lang="zh-CN" sz="1800">
                <a:solidFill>
                  <a:srgbClr val="FF0000"/>
                </a:solidFill>
                <a:ea typeface="宋体" panose="02010600030101010101" pitchFamily="2" charset="-122"/>
              </a:rPr>
              <a:t>J。</a:t>
            </a:r>
          </a:p>
          <a:p>
            <a:pPr marL="0" indent="0" algn="l" eaLnBrk="1" fontAlgn="auto" latinLnBrk="0" hangingPunct="1">
              <a:lnSpc>
                <a:spcPct val="150000"/>
              </a:lnSpc>
            </a:pPr>
            <a:r>
              <a:rPr lang="zh-CN" sz="1800">
                <a:solidFill>
                  <a:srgbClr val="FF0000"/>
                </a:solidFill>
                <a:ea typeface="宋体" panose="02010600030101010101" pitchFamily="2" charset="-122"/>
              </a:rPr>
              <a:t>选项A、C、D数值差距较大，不符合题意；选项B数值接近，符合题意。故选B。</a:t>
            </a:r>
          </a:p>
        </p:txBody>
      </p:sp>
    </p:spTree>
    <p:extLst>
      <p:ext uri="{BB962C8B-B14F-4D97-AF65-F5344CB8AC3E}">
        <p14:creationId xmlns:p14="http://schemas.microsoft.com/office/powerpoint/2010/main" val="902560635"/>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408940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比热容相关计算</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2001382"/>
            <a:ext cx="8623935"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◆典例二：（2020·江苏连云港）</a:t>
            </a:r>
            <a:r>
              <a:rPr lang="zh-CN" sz="2000">
                <a:ea typeface="宋体" panose="02010600030101010101" pitchFamily="2" charset="-122"/>
              </a:rPr>
              <a:t>沿海地区昼夜温差比内陆地区昼夜温差小是因为水______。质量为10kg的水温度升高20℃所吸收热量为______J（c</a:t>
            </a:r>
            <a:r>
              <a:rPr lang="zh-CN" sz="2000" baseline="-25000">
                <a:ea typeface="宋体" panose="02010600030101010101" pitchFamily="2" charset="-122"/>
              </a:rPr>
              <a:t>水</a:t>
            </a:r>
            <a:r>
              <a:rPr lang="zh-CN" sz="2000">
                <a:ea typeface="宋体" panose="02010600030101010101" pitchFamily="2" charset="-122"/>
              </a:rPr>
              <a:t>=4.2×10</a:t>
            </a:r>
            <a:r>
              <a:rPr lang="zh-CN" sz="2000" baseline="30000">
                <a:ea typeface="宋体" panose="02010600030101010101" pitchFamily="2" charset="-122"/>
              </a:rPr>
              <a:t>3</a:t>
            </a:r>
            <a:r>
              <a:rPr lang="zh-CN" sz="2000">
                <a:ea typeface="宋体" panose="02010600030101010101" pitchFamily="2" charset="-122"/>
              </a:rPr>
              <a:t>J/（kg·℃））。</a:t>
            </a:r>
          </a:p>
        </p:txBody>
      </p:sp>
    </p:spTree>
    <p:extLst>
      <p:ext uri="{BB962C8B-B14F-4D97-AF65-F5344CB8AC3E}">
        <p14:creationId xmlns:p14="http://schemas.microsoft.com/office/powerpoint/2010/main" val="160350587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3978910"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a:t>
            </a:r>
            <a:r>
              <a:rPr lang="zh-CN" sz="2400" b="1">
                <a:solidFill>
                  <a:srgbClr val="1116CC"/>
                </a:solidFill>
                <a:latin typeface="微软雅黑" panose="020B0503020204020204" charset="-122"/>
                <a:ea typeface="微软雅黑" panose="020B0503020204020204" charset="-122"/>
                <a:cs typeface="微软雅黑" panose="020B0503020204020204" charset="-122"/>
                <a:sym typeface="+mn-ea"/>
              </a:rPr>
              <a:t>比热容相关计算</a:t>
            </a:r>
            <a:endParaRPr lang="zh-CN" sz="2400" b="1">
              <a:solidFill>
                <a:srgbClr val="1116CC"/>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327026" y="2001382"/>
            <a:ext cx="8623935" cy="2169825"/>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【答案】（1）比热容大；（2）8.4×10</a:t>
            </a:r>
            <a:r>
              <a:rPr lang="zh-CN" sz="1800" baseline="30000">
                <a:solidFill>
                  <a:srgbClr val="FF0000"/>
                </a:solidFill>
                <a:uFillTx/>
                <a:ea typeface="宋体" panose="02010600030101010101" pitchFamily="2" charset="-122"/>
              </a:rPr>
              <a:t>5</a:t>
            </a:r>
            <a:r>
              <a:rPr lang="zh-CN" sz="1800">
                <a:solidFill>
                  <a:srgbClr val="FF0000"/>
                </a:solidFill>
                <a:ea typeface="宋体" panose="02010600030101010101" pitchFamily="2" charset="-122"/>
              </a:rPr>
              <a:t>J。</a:t>
            </a:r>
          </a:p>
          <a:p>
            <a:pPr marL="0" indent="0" algn="l" eaLnBrk="1" fontAlgn="auto" latinLnBrk="0" hangingPunct="1">
              <a:lnSpc>
                <a:spcPct val="150000"/>
              </a:lnSpc>
            </a:pPr>
            <a:r>
              <a:rPr lang="zh-CN" sz="1800">
                <a:solidFill>
                  <a:srgbClr val="FF0000"/>
                </a:solidFill>
                <a:ea typeface="宋体" panose="02010600030101010101" pitchFamily="2" charset="-122"/>
              </a:rPr>
              <a:t>【解析】因为水的比热容较大，白天，相同质量的水和泥土比较，吸收相同的热量，水的温度升高的少；夜晚，放出相同的热量，水的温度降低的少，使得沿海地区昼夜的温差小。</a:t>
            </a:r>
          </a:p>
          <a:p>
            <a:pPr marL="0" indent="0" algn="l" eaLnBrk="1" fontAlgn="auto" latinLnBrk="0" hangingPunct="1">
              <a:lnSpc>
                <a:spcPct val="150000"/>
              </a:lnSpc>
            </a:pPr>
            <a:r>
              <a:rPr lang="zh-CN" sz="1800">
                <a:solidFill>
                  <a:srgbClr val="FF0000"/>
                </a:solidFill>
                <a:ea typeface="宋体" panose="02010600030101010101" pitchFamily="2" charset="-122"/>
              </a:rPr>
              <a:t>水吸收热量：Q</a:t>
            </a:r>
            <a:r>
              <a:rPr lang="zh-CN" sz="1800" baseline="-25000">
                <a:solidFill>
                  <a:srgbClr val="FF0000"/>
                </a:solidFill>
                <a:uFillTx/>
                <a:ea typeface="宋体" panose="02010600030101010101" pitchFamily="2" charset="-122"/>
              </a:rPr>
              <a:t>吸</a:t>
            </a:r>
            <a:r>
              <a:rPr lang="zh-CN" sz="1800">
                <a:solidFill>
                  <a:srgbClr val="FF0000"/>
                </a:solidFill>
                <a:ea typeface="宋体" panose="02010600030101010101" pitchFamily="2" charset="-122"/>
              </a:rPr>
              <a:t>=cmΔt=4.2×10</a:t>
            </a:r>
            <a:r>
              <a:rPr lang="zh-CN" sz="1800" baseline="30000">
                <a:solidFill>
                  <a:srgbClr val="FF0000"/>
                </a:solidFill>
                <a:uFillTx/>
                <a:ea typeface="宋体" panose="02010600030101010101" pitchFamily="2" charset="-122"/>
              </a:rPr>
              <a:t>3</a:t>
            </a:r>
            <a:r>
              <a:rPr lang="zh-CN" sz="1800">
                <a:solidFill>
                  <a:srgbClr val="FF0000"/>
                </a:solidFill>
                <a:ea typeface="宋体" panose="02010600030101010101" pitchFamily="2" charset="-122"/>
              </a:rPr>
              <a:t>J/(kg·℃)×10kg×20℃=8.4×10</a:t>
            </a:r>
            <a:r>
              <a:rPr lang="zh-CN" sz="1800" baseline="30000">
                <a:solidFill>
                  <a:srgbClr val="FF0000"/>
                </a:solidFill>
                <a:uFillTx/>
                <a:ea typeface="宋体" panose="02010600030101010101" pitchFamily="2" charset="-122"/>
              </a:rPr>
              <a:t>5</a:t>
            </a:r>
            <a:r>
              <a:rPr lang="zh-CN" sz="1800">
                <a:solidFill>
                  <a:srgbClr val="FF0000"/>
                </a:solidFill>
                <a:ea typeface="宋体" panose="02010600030101010101" pitchFamily="2" charset="-122"/>
              </a:rPr>
              <a:t>J。</a:t>
            </a:r>
          </a:p>
        </p:txBody>
      </p:sp>
    </p:spTree>
    <p:extLst>
      <p:ext uri="{BB962C8B-B14F-4D97-AF65-F5344CB8AC3E}">
        <p14:creationId xmlns:p14="http://schemas.microsoft.com/office/powerpoint/2010/main" val="255095308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01295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4089400" cy="1200329"/>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★考点三：物质吸热能力实验</a:t>
            </a:r>
          </a:p>
        </p:txBody>
      </p:sp>
      <p:sp>
        <p:nvSpPr>
          <p:cNvPr id="4" name="文本框 3"/>
          <p:cNvSpPr txBox="1"/>
          <p:nvPr/>
        </p:nvSpPr>
        <p:spPr>
          <a:xfrm>
            <a:off x="327026" y="2001382"/>
            <a:ext cx="862393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◆典例一：（2020·黑龙江绥化）</a:t>
            </a:r>
            <a:r>
              <a:rPr lang="zh-CN" sz="2000">
                <a:ea typeface="宋体" panose="02010600030101010101" pitchFamily="2" charset="-122"/>
              </a:rPr>
              <a:t>利用图中的装置探究水和煤油的吸热情况。在两个相同的烧瓶中分别接入电阻丝，装入质量和初温都相同的水和煤油，分别插入温度计。</a:t>
            </a:r>
          </a:p>
          <a:p>
            <a:pPr marL="0" indent="0" algn="l" eaLnBrk="1" fontAlgn="auto" latinLnBrk="0" hangingPunct="1">
              <a:lnSpc>
                <a:spcPct val="150000"/>
              </a:lnSpc>
            </a:pPr>
            <a:r>
              <a:rPr lang="zh-CN" sz="2000">
                <a:ea typeface="宋体" panose="02010600030101010101" pitchFamily="2" charset="-122"/>
              </a:rPr>
              <a:t>（1）装置中电阻丝的阻值应</a:t>
            </a:r>
            <a:r>
              <a:rPr lang="zh-CN" sz="2000" u="sng">
                <a:ea typeface="宋体" panose="02010600030101010101" pitchFamily="2" charset="-122"/>
              </a:rPr>
              <a:t>　   　</a:t>
            </a:r>
            <a:r>
              <a:rPr lang="zh-CN" sz="2000">
                <a:ea typeface="宋体" panose="02010600030101010101" pitchFamily="2" charset="-122"/>
              </a:rPr>
              <a:t>（填“相等”或“不相等”），实验中用</a:t>
            </a:r>
            <a:r>
              <a:rPr lang="zh-CN" sz="2000" u="sng">
                <a:ea typeface="宋体" panose="02010600030101010101" pitchFamily="2" charset="-122"/>
              </a:rPr>
              <a:t>　   　</a:t>
            </a:r>
            <a:r>
              <a:rPr lang="zh-CN" sz="2000">
                <a:ea typeface="宋体" panose="02010600030101010101" pitchFamily="2" charset="-122"/>
              </a:rPr>
              <a:t>来反映液体吸收热量的多少。按照如表中的数据，请计算出煤油的比热容是</a:t>
            </a:r>
            <a:r>
              <a:rPr lang="zh-CN" sz="2000" u="sng">
                <a:ea typeface="宋体" panose="02010600030101010101" pitchFamily="2" charset="-122"/>
              </a:rPr>
              <a:t>　   　</a:t>
            </a:r>
            <a:r>
              <a:rPr lang="zh-CN" sz="2000">
                <a:ea typeface="宋体" panose="02010600030101010101" pitchFamily="2" charset="-122"/>
              </a:rPr>
              <a:t>J/（kg•℃）。</a:t>
            </a:r>
          </a:p>
        </p:txBody>
      </p:sp>
    </p:spTree>
    <p:extLst>
      <p:ext uri="{BB962C8B-B14F-4D97-AF65-F5344CB8AC3E}">
        <p14:creationId xmlns:p14="http://schemas.microsoft.com/office/powerpoint/2010/main" val="403140074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01295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4089400" cy="1200329"/>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★考点三：物质吸热能力实验</a:t>
            </a:r>
          </a:p>
        </p:txBody>
      </p:sp>
      <p:sp>
        <p:nvSpPr>
          <p:cNvPr id="4" name="文本框 3"/>
          <p:cNvSpPr txBox="1"/>
          <p:nvPr/>
        </p:nvSpPr>
        <p:spPr>
          <a:xfrm>
            <a:off x="327026" y="2001382"/>
            <a:ext cx="8623935"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ea typeface="宋体" panose="02010600030101010101" pitchFamily="2" charset="-122"/>
              </a:rPr>
              <a:t>（2）夏天，海边昼夜温差变化小，这是因为水的</a:t>
            </a:r>
            <a:r>
              <a:rPr lang="zh-CN" sz="2000" u="sng">
                <a:ea typeface="宋体" panose="02010600030101010101" pitchFamily="2" charset="-122"/>
              </a:rPr>
              <a:t>　   　</a:t>
            </a:r>
            <a:r>
              <a:rPr lang="zh-CN" sz="2000">
                <a:ea typeface="宋体" panose="02010600030101010101" pitchFamily="2" charset="-122"/>
              </a:rPr>
              <a:t>大。</a:t>
            </a:r>
          </a:p>
          <a:p>
            <a:pPr marL="0" indent="0" algn="l" eaLnBrk="1" fontAlgn="auto" latinLnBrk="0" hangingPunct="1">
              <a:lnSpc>
                <a:spcPct val="150000"/>
              </a:lnSpc>
            </a:pPr>
            <a:r>
              <a:rPr lang="zh-CN" sz="2000">
                <a:ea typeface="宋体" panose="02010600030101010101" pitchFamily="2" charset="-122"/>
              </a:rPr>
              <a:t>（3）在烧瓶中重新填装质量和初温都相同的煤油，接入阻值不同的电阻丝，此装置就可以探究电流通过导体产生的热量与</a:t>
            </a:r>
            <a:r>
              <a:rPr lang="zh-CN" sz="2000" u="sng">
                <a:ea typeface="宋体" panose="02010600030101010101" pitchFamily="2" charset="-122"/>
              </a:rPr>
              <a:t>　   　</a:t>
            </a:r>
            <a:r>
              <a:rPr lang="zh-CN" sz="2000">
                <a:ea typeface="宋体" panose="02010600030101010101" pitchFamily="2" charset="-122"/>
              </a:rPr>
              <a:t>的关系。</a:t>
            </a:r>
          </a:p>
        </p:txBody>
      </p:sp>
      <p:graphicFrame>
        <p:nvGraphicFramePr>
          <p:cNvPr id="3" name="表格 2"/>
          <p:cNvGraphicFramePr>
            <a:graphicFrameLocks noGrp="1"/>
          </p:cNvGraphicFramePr>
          <p:nvPr/>
        </p:nvGraphicFramePr>
        <p:xfrm>
          <a:off x="451485" y="4190340"/>
          <a:ext cx="6832600" cy="1611800"/>
        </p:xfrm>
        <a:graphic>
          <a:graphicData uri="http://schemas.openxmlformats.org/drawingml/2006/table">
            <a:tbl>
              <a:tblPr firstRow="1" bandRow="1">
                <a:tableStyleId>{5940675A-B579-460E-94D1-54222C63F5DA}</a:tableStyleId>
              </a:tblPr>
              <a:tblGrid>
                <a:gridCol w="1366520"/>
                <a:gridCol w="1366520"/>
                <a:gridCol w="1366520"/>
                <a:gridCol w="1366520"/>
                <a:gridCol w="1366520"/>
              </a:tblGrid>
              <a:tr h="537267">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宋体" panose="02010600030101010101" pitchFamily="2" charset="-122"/>
                        </a:rPr>
                        <a:t>液体</a:t>
                      </a:r>
                      <a:endParaRPr lang="en-US" altLang="en-US" sz="21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微软雅黑" panose="020B0503020204020204" charset="-122"/>
                        </a:rPr>
                        <a:t>质量/g</a:t>
                      </a:r>
                      <a:endParaRPr lang="en-US" altLang="en-US" sz="2100" b="0">
                        <a:solidFill>
                          <a:srgbClr val="C00000"/>
                        </a:solidFill>
                        <a:latin typeface="微软雅黑" panose="020B0503020204020204" charset="-122"/>
                        <a:ea typeface="微软雅黑" panose="020B0503020204020204" charset="-122"/>
                        <a:cs typeface="微软雅黑" panose="020B0503020204020204"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微软雅黑" panose="020B0503020204020204" charset="-122"/>
                        </a:rPr>
                        <a:t>初温/℃</a:t>
                      </a:r>
                      <a:endParaRPr lang="en-US" altLang="en-US" sz="2100" b="0">
                        <a:solidFill>
                          <a:srgbClr val="C00000"/>
                        </a:solidFill>
                        <a:latin typeface="微软雅黑" panose="020B0503020204020204" charset="-122"/>
                        <a:ea typeface="微软雅黑" panose="020B0503020204020204" charset="-122"/>
                        <a:cs typeface="微软雅黑" panose="020B0503020204020204"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微软雅黑" panose="020B0503020204020204" charset="-122"/>
                        </a:rPr>
                        <a:t>加热时间/min</a:t>
                      </a:r>
                      <a:endParaRPr lang="en-US" altLang="en-US" sz="2100" b="0">
                        <a:solidFill>
                          <a:srgbClr val="C00000"/>
                        </a:solidFill>
                        <a:latin typeface="微软雅黑" panose="020B0503020204020204" charset="-122"/>
                        <a:ea typeface="微软雅黑" panose="020B0503020204020204" charset="-122"/>
                        <a:cs typeface="微软雅黑" panose="020B0503020204020204"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微软雅黑" panose="020B0503020204020204" charset="-122"/>
                        </a:rPr>
                        <a:t>末温/℃</a:t>
                      </a:r>
                      <a:endParaRPr lang="en-US" altLang="en-US" sz="2100" b="0">
                        <a:solidFill>
                          <a:srgbClr val="C00000"/>
                        </a:solidFill>
                        <a:latin typeface="微软雅黑" panose="020B0502040204020203" charset="-122"/>
                        <a:ea typeface="微软雅黑" panose="020B0503020204020204" charset="-122"/>
                        <a:cs typeface="微软雅黑" panose="020B0502040204020203"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7267">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宋体" panose="02010600030101010101" pitchFamily="2" charset="-122"/>
                        </a:rPr>
                        <a:t>煤油</a:t>
                      </a:r>
                      <a:endParaRPr lang="en-US" altLang="en-US" sz="21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宋体" panose="02010600030101010101" pitchFamily="2" charset="-122"/>
                        </a:rPr>
                        <a:t>150</a:t>
                      </a:r>
                      <a:endParaRPr lang="en-US" altLang="en-US" sz="21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宋体" panose="02010600030101010101" pitchFamily="2" charset="-122"/>
                        </a:rPr>
                        <a:t>20</a:t>
                      </a:r>
                      <a:endParaRPr lang="en-US" altLang="en-US" sz="21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宋体" panose="02010600030101010101" pitchFamily="2" charset="-122"/>
                        </a:rPr>
                        <a:t>10</a:t>
                      </a:r>
                      <a:endParaRPr lang="en-US" altLang="en-US" sz="21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宋体" panose="02010600030101010101" pitchFamily="2" charset="-122"/>
                        </a:rPr>
                        <a:t>50</a:t>
                      </a:r>
                      <a:endParaRPr lang="en-US" altLang="en-US" sz="21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37267">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宋体" panose="02010600030101010101" pitchFamily="2" charset="-122"/>
                        </a:rPr>
                        <a:t>水</a:t>
                      </a:r>
                      <a:endParaRPr lang="en-US" altLang="en-US" sz="21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宋体" panose="02010600030101010101" pitchFamily="2" charset="-122"/>
                        </a:rPr>
                        <a:t>150</a:t>
                      </a:r>
                      <a:endParaRPr lang="en-US" altLang="en-US" sz="21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宋体" panose="02010600030101010101" pitchFamily="2" charset="-122"/>
                        </a:rPr>
                        <a:t>20</a:t>
                      </a:r>
                      <a:endParaRPr lang="en-US" altLang="en-US" sz="21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宋体" panose="02010600030101010101" pitchFamily="2" charset="-122"/>
                        </a:rPr>
                        <a:t>10</a:t>
                      </a:r>
                      <a:endParaRPr lang="en-US" altLang="en-US" sz="2100" b="0">
                        <a:solidFill>
                          <a:srgbClr val="C00000"/>
                        </a:solidFill>
                        <a:latin typeface="微软雅黑" panose="020B0503020204020204"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100" b="0">
                          <a:solidFill>
                            <a:srgbClr val="C00000"/>
                          </a:solidFill>
                          <a:latin typeface="微软雅黑" panose="020B0503020204020204" charset="-122"/>
                          <a:ea typeface="微软雅黑" panose="020B0503020204020204" charset="-122"/>
                          <a:cs typeface="宋体" panose="02010600030101010101" pitchFamily="2" charset="-122"/>
                        </a:rPr>
                        <a:t>35</a:t>
                      </a:r>
                      <a:endParaRPr lang="en-US" altLang="en-US" sz="2100" b="0">
                        <a:solidFill>
                          <a:srgbClr val="C00000"/>
                        </a:solidFill>
                        <a:latin typeface="微软雅黑" panose="020B0502040204020203" charset="-122"/>
                        <a:ea typeface="微软雅黑" panose="020B0503020204020204" charset="-122"/>
                        <a:cs typeface="宋体" panose="02010600030101010101" pitchFamily="2" charset="-122"/>
                      </a:endParaRPr>
                    </a:p>
                  </a:txBody>
                  <a:tcPr marL="19050" marR="19050" marT="25463" marB="25463">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pic>
        <p:nvPicPr>
          <p:cNvPr id="7" name="图片 8" descr=" "/>
          <p:cNvPicPr>
            <a:picLocks noChangeAspect="1"/>
          </p:cNvPicPr>
          <p:nvPr/>
        </p:nvPicPr>
        <p:blipFill>
          <a:blip r:embed="rId2"/>
          <a:stretch>
            <a:fillRect/>
          </a:stretch>
        </p:blipFill>
        <p:spPr>
          <a:xfrm>
            <a:off x="7598410" y="4365611"/>
            <a:ext cx="1352550" cy="1260412"/>
          </a:xfrm>
          <a:prstGeom prst="rect">
            <a:avLst/>
          </a:prstGeom>
          <a:noFill/>
          <a:ln>
            <a:noFill/>
          </a:ln>
        </p:spPr>
      </p:pic>
    </p:spTree>
    <p:extLst>
      <p:ext uri="{BB962C8B-B14F-4D97-AF65-F5344CB8AC3E}">
        <p14:creationId xmlns:p14="http://schemas.microsoft.com/office/powerpoint/2010/main" val="356290963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gtEl>
                                        <p:attrNameLst>
                                          <p:attrName>style.visibility</p:attrName>
                                        </p:attrNameLst>
                                      </p:cBhvr>
                                      <p:to>
                                        <p:strVal val="visible"/>
                                      </p:to>
                                    </p:set>
                                    <p:animEffect transition="in" filter="checkerboard(across)">
                                      <p:cBhvr>
                                        <p:cTn id="22" dur="1000"/>
                                        <p:tgtEl>
                                          <p:spTgt spid="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7"/>
                                        </p:tgtEl>
                                        <p:attrNameLst>
                                          <p:attrName>style.visibility</p:attrName>
                                        </p:attrNameLst>
                                      </p:cBhvr>
                                      <p:to>
                                        <p:strVal val="visible"/>
                                      </p:to>
                                    </p:set>
                                    <p:animEffect transition="in" filter="checkerboard(across)">
                                      <p:cBhvr>
                                        <p:cTn id="2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01295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4089400" cy="1200329"/>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★考点三：物质吸热能力实验</a:t>
            </a:r>
          </a:p>
        </p:txBody>
      </p:sp>
      <p:sp>
        <p:nvSpPr>
          <p:cNvPr id="4" name="文本框 3"/>
          <p:cNvSpPr txBox="1"/>
          <p:nvPr/>
        </p:nvSpPr>
        <p:spPr>
          <a:xfrm>
            <a:off x="327026" y="2001382"/>
            <a:ext cx="8623935"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rgbClr val="FF0000"/>
                </a:solidFill>
                <a:ea typeface="宋体" panose="02010600030101010101" pitchFamily="2" charset="-122"/>
              </a:rPr>
              <a:t>【答案】（1）相等；加热时间；2.1×10</a:t>
            </a:r>
            <a:r>
              <a:rPr lang="zh-CN" sz="2000" baseline="30000">
                <a:solidFill>
                  <a:srgbClr val="FF0000"/>
                </a:solidFill>
                <a:uFillTx/>
                <a:ea typeface="宋体" panose="02010600030101010101" pitchFamily="2" charset="-122"/>
              </a:rPr>
              <a:t>3</a:t>
            </a:r>
            <a:r>
              <a:rPr lang="zh-CN" sz="2000">
                <a:solidFill>
                  <a:srgbClr val="FF0000"/>
                </a:solidFill>
                <a:ea typeface="宋体" panose="02010600030101010101" pitchFamily="2" charset="-122"/>
              </a:rPr>
              <a:t>；（2）比热容；（3）电阻。</a:t>
            </a:r>
          </a:p>
          <a:p>
            <a:pPr marL="0" indent="0" algn="l" eaLnBrk="1" fontAlgn="auto" latinLnBrk="0" hangingPunct="1">
              <a:lnSpc>
                <a:spcPct val="150000"/>
              </a:lnSpc>
            </a:pPr>
            <a:r>
              <a:rPr lang="zh-CN" sz="2000">
                <a:solidFill>
                  <a:srgbClr val="FF0000"/>
                </a:solidFill>
                <a:ea typeface="宋体" panose="02010600030101010101" pitchFamily="2" charset="-122"/>
              </a:rPr>
              <a:t>【解析】（1）图中两电阻丝串联，通过的电流相同和通电时间相同，根据Q＝I</a:t>
            </a:r>
            <a:r>
              <a:rPr lang="zh-CN" sz="2000" baseline="30000">
                <a:solidFill>
                  <a:srgbClr val="FF0000"/>
                </a:solidFill>
                <a:uFillTx/>
                <a:ea typeface="宋体" panose="02010600030101010101" pitchFamily="2" charset="-122"/>
              </a:rPr>
              <a:t>2</a:t>
            </a:r>
            <a:r>
              <a:rPr lang="zh-CN" sz="2000">
                <a:solidFill>
                  <a:srgbClr val="FF0000"/>
                </a:solidFill>
                <a:ea typeface="宋体" panose="02010600030101010101" pitchFamily="2" charset="-122"/>
              </a:rPr>
              <a:t>Rt可知，要产生的热量相同，则实验中选用的两根电阻丝的阻值应相等；</a:t>
            </a:r>
          </a:p>
          <a:p>
            <a:pPr marL="0" indent="0" algn="l" eaLnBrk="1" fontAlgn="auto" latinLnBrk="0" hangingPunct="1">
              <a:lnSpc>
                <a:spcPct val="150000"/>
              </a:lnSpc>
            </a:pPr>
            <a:r>
              <a:rPr lang="zh-CN" sz="2000">
                <a:solidFill>
                  <a:srgbClr val="FF0000"/>
                </a:solidFill>
                <a:ea typeface="宋体" panose="02010600030101010101" pitchFamily="2" charset="-122"/>
              </a:rPr>
              <a:t>探究两种液体的吸热能力时，需要控制热源相同，即相同时间内热源产生的热量相同，根据转换法，实验中是用加热时间间接反映液体吸收热量的多少；</a:t>
            </a:r>
          </a:p>
        </p:txBody>
      </p:sp>
    </p:spTree>
    <p:extLst>
      <p:ext uri="{BB962C8B-B14F-4D97-AF65-F5344CB8AC3E}">
        <p14:creationId xmlns:p14="http://schemas.microsoft.com/office/powerpoint/2010/main" val="216442456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01295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4089400" cy="1200329"/>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★考点三：物质吸热能力实验</a:t>
            </a:r>
          </a:p>
        </p:txBody>
      </p:sp>
      <p:pic>
        <p:nvPicPr>
          <p:cNvPr id="24" name="图片 31"/>
          <p:cNvPicPr>
            <a:picLocks noChangeAspect="1"/>
          </p:cNvPicPr>
          <p:nvPr/>
        </p:nvPicPr>
        <p:blipFill>
          <a:blip r:embed="rId2"/>
          <a:stretch>
            <a:fillRect/>
          </a:stretch>
        </p:blipFill>
        <p:spPr>
          <a:xfrm>
            <a:off x="301626" y="2125301"/>
            <a:ext cx="8507095" cy="4442422"/>
          </a:xfrm>
          <a:prstGeom prst="rect">
            <a:avLst/>
          </a:prstGeom>
          <a:noFill/>
          <a:ln>
            <a:noFill/>
          </a:ln>
        </p:spPr>
      </p:pic>
    </p:spTree>
    <p:extLst>
      <p:ext uri="{BB962C8B-B14F-4D97-AF65-F5344CB8AC3E}">
        <p14:creationId xmlns:p14="http://schemas.microsoft.com/office/powerpoint/2010/main" val="308811552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24"/>
                                        </p:tgtEl>
                                        <p:attrNameLst>
                                          <p:attrName>style.visibility</p:attrName>
                                        </p:attrNameLst>
                                      </p:cBhvr>
                                      <p:to>
                                        <p:strVal val="visible"/>
                                      </p:to>
                                    </p:set>
                                    <p:animEffect transition="in" filter="checkerboard(across)">
                                      <p:cBhvr>
                                        <p:cTn id="12"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01295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4089400" cy="1200329"/>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★考点三：物质吸热能力实验</a:t>
            </a:r>
          </a:p>
        </p:txBody>
      </p:sp>
      <p:sp>
        <p:nvSpPr>
          <p:cNvPr id="4" name="文本框 3"/>
          <p:cNvSpPr txBox="1"/>
          <p:nvPr/>
        </p:nvSpPr>
        <p:spPr>
          <a:xfrm>
            <a:off x="327026" y="2001382"/>
            <a:ext cx="862393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◆典例二：（2019·贵港）</a:t>
            </a:r>
            <a:r>
              <a:rPr lang="zh-CN" sz="2000">
                <a:ea typeface="宋体" panose="02010600030101010101" pitchFamily="2" charset="-122"/>
              </a:rPr>
              <a:t>为了探究相同质量的不同物质在升高相同温度时，吸收热量的多少是否相同，某实验小组取相同质量的水和煤油放入两个相同的容器中，用同样的热源分别对它们加热，比较它们升高相同温度时吸收热量的多少。实验装置如图11所示。</a:t>
            </a:r>
          </a:p>
          <a:p>
            <a:pPr marL="0" indent="0" algn="l" eaLnBrk="1" fontAlgn="auto" latinLnBrk="0" hangingPunct="1">
              <a:lnSpc>
                <a:spcPct val="150000"/>
              </a:lnSpc>
            </a:pPr>
            <a:r>
              <a:rPr lang="zh-CN" sz="2000">
                <a:ea typeface="宋体" panose="02010600030101010101" pitchFamily="2" charset="-122"/>
              </a:rPr>
              <a:t>（1）加热时，某一时刻在水中的温度计示数如图12所示，则此时水的温度是________℃。</a:t>
            </a:r>
          </a:p>
        </p:txBody>
      </p:sp>
      <p:pic>
        <p:nvPicPr>
          <p:cNvPr id="10" name="图片 11" descr="11"/>
          <p:cNvPicPr>
            <a:picLocks noChangeAspect="1"/>
          </p:cNvPicPr>
          <p:nvPr/>
        </p:nvPicPr>
        <p:blipFill>
          <a:blip r:embed="rId2">
            <a:lum bright="-17996" contrast="36000"/>
          </a:blip>
          <a:stretch>
            <a:fillRect/>
          </a:stretch>
        </p:blipFill>
        <p:spPr>
          <a:xfrm>
            <a:off x="3328989" y="5205037"/>
            <a:ext cx="1419225" cy="1467510"/>
          </a:xfrm>
          <a:prstGeom prst="rect">
            <a:avLst/>
          </a:prstGeom>
          <a:noFill/>
          <a:ln>
            <a:noFill/>
          </a:ln>
        </p:spPr>
      </p:pic>
      <p:pic>
        <p:nvPicPr>
          <p:cNvPr id="11" name="图片 12" descr="12"/>
          <p:cNvPicPr>
            <a:picLocks noChangeAspect="1"/>
          </p:cNvPicPr>
          <p:nvPr/>
        </p:nvPicPr>
        <p:blipFill>
          <a:blip r:embed="rId3"/>
          <a:stretch>
            <a:fillRect/>
          </a:stretch>
        </p:blipFill>
        <p:spPr>
          <a:xfrm>
            <a:off x="5377180" y="5205460"/>
            <a:ext cx="655320" cy="1468359"/>
          </a:xfrm>
          <a:prstGeom prst="rect">
            <a:avLst/>
          </a:prstGeom>
          <a:noFill/>
          <a:ln>
            <a:noFill/>
          </a:ln>
        </p:spPr>
      </p:pic>
    </p:spTree>
    <p:extLst>
      <p:ext uri="{BB962C8B-B14F-4D97-AF65-F5344CB8AC3E}">
        <p14:creationId xmlns:p14="http://schemas.microsoft.com/office/powerpoint/2010/main" val="317468372"/>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0"/>
                                        </p:tgtEl>
                                        <p:attrNameLst>
                                          <p:attrName>style.visibility</p:attrName>
                                        </p:attrNameLst>
                                      </p:cBhvr>
                                      <p:to>
                                        <p:strVal val="visible"/>
                                      </p:to>
                                    </p:set>
                                    <p:animEffect transition="in" filter="checkerboard(across)">
                                      <p:cBhvr>
                                        <p:cTn id="17" dur="10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11"/>
                                        </p:tgtEl>
                                        <p:attrNameLst>
                                          <p:attrName>style.visibility</p:attrName>
                                        </p:attrNameLst>
                                      </p:cBhvr>
                                      <p:to>
                                        <p:strVal val="visible"/>
                                      </p:to>
                                    </p:set>
                                    <p:animEffect transition="in" filter="checkerboard(across)">
                                      <p:cBhvr>
                                        <p:cTn id="22" dur="10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2040204020203" charset="-122"/>
              <a:ea typeface="微软雅黑" panose="020B0503020204020204" charset="-122"/>
              <a:sym typeface="微软雅黑" panose="020B0502040204020203"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itchFamily="2" charset="-122"/>
              <a:sym typeface="微软雅黑" panose="020B0502040204020203"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417195" y="3602148"/>
            <a:ext cx="542290" cy="8309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b="0" i="0" u="none" strike="noStrike" cap="none" spc="0" normalizeH="0" baseline="0">
                <a:ln>
                  <a:noFill/>
                </a:ln>
                <a:solidFill>
                  <a:srgbClr val="000000"/>
                </a:solidFill>
                <a:effectLst/>
                <a:uFillTx/>
                <a:latin typeface="微软雅黑" panose="020B0503020204020204" charset="-122"/>
                <a:ea typeface="微软雅黑" panose="020B0503020204020204" charset="-122"/>
                <a:cs typeface="Arial"/>
                <a:sym typeface="Arial"/>
              </a:rPr>
              <a:t>内能</a:t>
            </a:r>
          </a:p>
        </p:txBody>
      </p:sp>
      <p:sp>
        <p:nvSpPr>
          <p:cNvPr id="4" name="左大括号 3"/>
          <p:cNvSpPr/>
          <p:nvPr/>
        </p:nvSpPr>
        <p:spPr>
          <a:xfrm>
            <a:off x="1051561" y="3055545"/>
            <a:ext cx="544195" cy="2143125"/>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100" name="文本框 99"/>
          <p:cNvSpPr txBox="1"/>
          <p:nvPr/>
        </p:nvSpPr>
        <p:spPr>
          <a:xfrm>
            <a:off x="1666241" y="2680392"/>
            <a:ext cx="1542415"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比热容</a:t>
            </a:r>
          </a:p>
        </p:txBody>
      </p: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itchFamily="2" charset="-122"/>
            </a:endParaRPr>
          </a:p>
        </p:txBody>
      </p:sp>
      <p:sp>
        <p:nvSpPr>
          <p:cNvPr id="13" name="文本框 12"/>
          <p:cNvSpPr txBox="1"/>
          <p:nvPr/>
        </p:nvSpPr>
        <p:spPr>
          <a:xfrm>
            <a:off x="3260725" y="2310331"/>
            <a:ext cx="2231390" cy="369332"/>
          </a:xfrm>
          <a:prstGeom prst="rect">
            <a:avLst/>
          </a:prstGeom>
          <a:noFill/>
          <a:ln w="9525">
            <a:noFill/>
          </a:ln>
        </p:spPr>
        <p:txBody>
          <a:bodyPr wrap="square">
            <a:spAutoFit/>
          </a:bodyPr>
          <a:lstStyle/>
          <a:p>
            <a:pPr marL="0" indent="0" algn="l"/>
            <a:r>
              <a:rPr lang="zh-CN" altLang="en-US" sz="1800">
                <a:latin typeface="微软雅黑" panose="020B0503020204020204" charset="-122"/>
                <a:ea typeface="微软雅黑" panose="020B0503020204020204" charset="-122"/>
              </a:rPr>
              <a:t>比热容概念</a:t>
            </a:r>
          </a:p>
        </p:txBody>
      </p:sp>
      <p:sp>
        <p:nvSpPr>
          <p:cNvPr id="16" name="文本框 15"/>
          <p:cNvSpPr txBox="1"/>
          <p:nvPr/>
        </p:nvSpPr>
        <p:spPr>
          <a:xfrm>
            <a:off x="3208656" y="3356007"/>
            <a:ext cx="2900045" cy="369332"/>
          </a:xfrm>
          <a:prstGeom prst="rect">
            <a:avLst/>
          </a:prstGeom>
          <a:noFill/>
          <a:ln w="9525">
            <a:noFill/>
          </a:ln>
        </p:spPr>
        <p:txBody>
          <a:bodyPr wrap="square">
            <a:spAutoFit/>
          </a:bodyPr>
          <a:lstStyle/>
          <a:p>
            <a:pPr marL="0" indent="0" algn="l"/>
            <a:r>
              <a:rPr lang="zh-CN" altLang="en-US" sz="1800">
                <a:latin typeface="微软雅黑" panose="020B0503020204020204" charset="-122"/>
                <a:ea typeface="微软雅黑" panose="020B0503020204020204" charset="-122"/>
              </a:rPr>
              <a:t>比热容是物质的一种属性</a:t>
            </a: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一、知识点与考点</a:t>
            </a:r>
          </a:p>
        </p:txBody>
      </p:sp>
      <p:sp>
        <p:nvSpPr>
          <p:cNvPr id="23" name="左大括号 22"/>
          <p:cNvSpPr/>
          <p:nvPr/>
        </p:nvSpPr>
        <p:spPr>
          <a:xfrm>
            <a:off x="2741931" y="2497908"/>
            <a:ext cx="466725" cy="1231554"/>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24" name="左大括号 23"/>
          <p:cNvSpPr/>
          <p:nvPr/>
        </p:nvSpPr>
        <p:spPr>
          <a:xfrm>
            <a:off x="2470151" y="4412716"/>
            <a:ext cx="466725" cy="1073684"/>
          </a:xfrm>
          <a:prstGeom prst="leftBrace">
            <a:avLst/>
          </a:prstGeom>
          <a:noFill/>
          <a:ln w="28575" cap="flat" cmpd="sng">
            <a:solidFill>
              <a:srgbClr val="C00000"/>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91439" tIns="45719" rIns="91439" bIns="45719" numCol="1" spcCol="38100" rtlCol="0" anchor="t" forceAA="0">
            <a:noAutofit/>
          </a:bodyPr>
          <a:lstStyle/>
          <a:p>
            <a:pPr marL="0" marR="0" indent="0" algn="l" defTabSz="914400" rtl="0" fontAlgn="auto" latinLnBrk="1" hangingPunct="0">
              <a:lnSpc>
                <a:spcPct val="100000"/>
              </a:lnSpc>
              <a:spcBef>
                <a:spcPct val="0"/>
              </a:spcBef>
              <a:spcAft>
                <a:spcPct val="0"/>
              </a:spcAft>
              <a:buClrTx/>
              <a:buSzTx/>
              <a:buFontTx/>
              <a:buNone/>
            </a:pPr>
            <a:endParaRPr kumimoji="0" lang="zh-CN" altLang="en-US" sz="1800" b="0" i="0" u="none" strike="noStrike" cap="none" spc="0" normalizeH="0" baseline="0">
              <a:ln>
                <a:noFill/>
              </a:ln>
              <a:solidFill>
                <a:srgbClr val="000000"/>
              </a:solidFill>
              <a:effectLst/>
              <a:uFillTx/>
            </a:endParaRPr>
          </a:p>
        </p:txBody>
      </p:sp>
      <p:sp>
        <p:nvSpPr>
          <p:cNvPr id="25" name="文本框 24"/>
          <p:cNvSpPr txBox="1"/>
          <p:nvPr/>
        </p:nvSpPr>
        <p:spPr>
          <a:xfrm>
            <a:off x="1715135" y="4491651"/>
            <a:ext cx="778510" cy="553998"/>
          </a:xfrm>
          <a:prstGeom prst="rect">
            <a:avLst/>
          </a:prstGeom>
          <a:noFill/>
          <a:ln w="9525">
            <a:noFill/>
          </a:ln>
        </p:spPr>
        <p:txBody>
          <a:bodyPr wrap="square">
            <a:spAutoFit/>
          </a:bodyPr>
          <a:lstStyle/>
          <a:p>
            <a:pPr marL="0" indent="0" algn="l" eaLnBrk="1" fontAlgn="auto" latinLnBrk="0" hangingPunct="1">
              <a:lnSpc>
                <a:spcPct val="150000"/>
              </a:lnSpc>
            </a:pPr>
            <a:r>
              <a:rPr lang="zh-CN" altLang="en-US" sz="2000" b="0">
                <a:solidFill>
                  <a:srgbClr val="000000"/>
                </a:solidFill>
                <a:latin typeface="微软雅黑" panose="020B0503020204020204" charset="-122"/>
                <a:ea typeface="微软雅黑" panose="020B0503020204020204" charset="-122"/>
              </a:rPr>
              <a:t>热量</a:t>
            </a:r>
          </a:p>
        </p:txBody>
      </p:sp>
      <p:sp>
        <p:nvSpPr>
          <p:cNvPr id="46" name="文本框 46"/>
          <p:cNvSpPr txBox="1"/>
          <p:nvPr/>
        </p:nvSpPr>
        <p:spPr>
          <a:xfrm>
            <a:off x="3007361" y="4164028"/>
            <a:ext cx="3888105" cy="35648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2000" kern="100">
                <a:latin typeface="微软雅黑" panose="020B0503020204020204" charset="-122"/>
                <a:ea typeface="微软雅黑" panose="020B0503020204020204" charset="-122"/>
                <a:cs typeface="微软雅黑" panose="020B0503020204020204" charset="-122"/>
                <a:sym typeface="Times New Roman" panose="02020603050405020304"/>
              </a:rPr>
              <a:t>（1）吸热：</a:t>
            </a:r>
            <a:r>
              <a:rPr lang="en-US" altLang="zh-CN" sz="2000" u="sng" kern="100">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Times New Roman" panose="02020603050405020304"/>
              </a:rPr>
              <a:t>Q</a:t>
            </a:r>
            <a:r>
              <a:rPr lang="en-US" altLang="zh-CN" sz="2000" u="sng" kern="100" baseline="-25000">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Times New Roman" panose="02020603050405020304"/>
              </a:rPr>
              <a:t>吸</a:t>
            </a:r>
            <a:r>
              <a:rPr lang="en-US" altLang="zh-CN" sz="2000" u="sng" kern="100">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Times New Roman" panose="02020603050405020304"/>
              </a:rPr>
              <a:t>=cm△t=cm(t-t</a:t>
            </a:r>
            <a:r>
              <a:rPr lang="en-US" altLang="zh-CN" sz="2000" u="sng" kern="100" baseline="-25000">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Times New Roman" panose="02020603050405020304"/>
              </a:rPr>
              <a:t>0</a:t>
            </a:r>
            <a:r>
              <a:rPr lang="en-US" altLang="zh-CN" sz="2000" u="sng" kern="100">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Times New Roman" panose="02020603050405020304"/>
              </a:rPr>
              <a:t>)</a:t>
            </a:r>
            <a:endParaRPr lang="en-US" altLang="zh-CN" sz="2000" kern="100">
              <a:latin typeface="微软雅黑" panose="020B0502040204020203" charset="-122"/>
              <a:ea typeface="微软雅黑" panose="020B0503020204020204" charset="-122"/>
              <a:cs typeface="微软雅黑" panose="020B0502040204020203" charset="-122"/>
              <a:sym typeface="Times New Roman"/>
            </a:endParaRPr>
          </a:p>
        </p:txBody>
      </p:sp>
      <p:sp>
        <p:nvSpPr>
          <p:cNvPr id="10" name="文本框 16"/>
          <p:cNvSpPr txBox="1"/>
          <p:nvPr/>
        </p:nvSpPr>
        <p:spPr>
          <a:xfrm>
            <a:off x="3014345" y="5129071"/>
            <a:ext cx="4171950" cy="356480"/>
          </a:xfrm>
          <a:prstGeom prst="rect">
            <a:avLst/>
          </a:prstGeom>
          <a:solidFill>
            <a:schemeClr val="lt1"/>
          </a:solidFill>
          <a:ln w="6350">
            <a:noFill/>
          </a:ln>
        </p:spPr>
        <p:style>
          <a:lnRef idx="0">
            <a:schemeClr val="accent1"/>
          </a:lnRef>
          <a:fillRef idx="0">
            <a:schemeClr val="accen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noAutofit/>
          </a:bodyPr>
          <a:lstStyle/>
          <a:p>
            <a:pPr algn="just"/>
            <a:r>
              <a:rPr lang="en-US" altLang="zh-CN" sz="2000" kern="100">
                <a:latin typeface="微软雅黑" panose="020B0503020204020204" charset="-122"/>
                <a:ea typeface="微软雅黑" panose="020B0503020204020204" charset="-122"/>
                <a:cs typeface="微软雅黑" panose="020B0503020204020204" charset="-122"/>
                <a:sym typeface="Times New Roman" panose="02020603050405020304"/>
              </a:rPr>
              <a:t>（2）放热：</a:t>
            </a:r>
            <a:r>
              <a:rPr lang="en-US" altLang="zh-CN" sz="2000" u="sng" kern="100">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Times New Roman" panose="02020603050405020304"/>
              </a:rPr>
              <a:t>Q</a:t>
            </a:r>
            <a:r>
              <a:rPr lang="en-US" altLang="zh-CN" sz="2000" u="sng" kern="100" baseline="-25000">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Times New Roman" panose="02020603050405020304"/>
              </a:rPr>
              <a:t>放</a:t>
            </a:r>
            <a:r>
              <a:rPr lang="en-US" altLang="zh-CN" sz="2000" u="sng" kern="100">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Times New Roman" panose="02020603050405020304"/>
              </a:rPr>
              <a:t>=cm△t= cm(t</a:t>
            </a:r>
            <a:r>
              <a:rPr lang="en-US" altLang="zh-CN" sz="2000" u="sng" kern="100" baseline="-25000">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Times New Roman" panose="02020603050405020304"/>
              </a:rPr>
              <a:t>0</a:t>
            </a:r>
            <a:r>
              <a:rPr lang="en-US" altLang="zh-CN" sz="2000" u="sng" kern="100">
                <a:solidFill>
                  <a:srgbClr val="FF0000"/>
                </a:solidFill>
                <a:uFill>
                  <a:solidFill>
                    <a:srgbClr val="000000"/>
                  </a:solidFill>
                </a:uFill>
                <a:latin typeface="微软雅黑" panose="020B0503020204020204" charset="-122"/>
                <a:ea typeface="微软雅黑" panose="020B0503020204020204" charset="-122"/>
                <a:cs typeface="微软雅黑" panose="020B0503020204020204" charset="-122"/>
                <a:sym typeface="Times New Roman" panose="02020603050405020304"/>
              </a:rPr>
              <a:t>-t)</a:t>
            </a:r>
            <a:endParaRPr lang="en-US" altLang="zh-CN" sz="2000" kern="100">
              <a:latin typeface="微软雅黑" panose="020B0503020204020204" charset="-122"/>
              <a:ea typeface="微软雅黑" panose="020B0503020204020204" charset="-122"/>
              <a:cs typeface="微软雅黑" panose="020B0503020204020204" charset="-122"/>
              <a:sym typeface="Times New Roman" panose="02020603050405020304"/>
            </a:endParaRPr>
          </a:p>
        </p:txBody>
      </p:sp>
    </p:spTree>
    <p:extLst>
      <p:ext uri="{BB962C8B-B14F-4D97-AF65-F5344CB8AC3E}">
        <p14:creationId xmlns:p14="http://schemas.microsoft.com/office/powerpoint/2010/main" val="350518442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barn(outHorizontal)">
                                      <p:cBhvr>
                                        <p:cTn id="17" dur="1000"/>
                                        <p:tgtEl>
                                          <p:spTgt spid="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42" fill="hold" grpId="0" nodeType="clickEffect">
                                  <p:stCondLst>
                                    <p:cond delay="0"/>
                                  </p:stCondLst>
                                  <p:childTnLst>
                                    <p:set>
                                      <p:cBhvr>
                                        <p:cTn id="21" dur="1000" fill="hold">
                                          <p:stCondLst>
                                            <p:cond delay="0"/>
                                          </p:stCondLst>
                                        </p:cTn>
                                        <p:tgtEl>
                                          <p:spTgt spid="100"/>
                                        </p:tgtEl>
                                        <p:attrNameLst>
                                          <p:attrName>style.visibility</p:attrName>
                                        </p:attrNameLst>
                                      </p:cBhvr>
                                      <p:to>
                                        <p:strVal val="visible"/>
                                      </p:to>
                                    </p:set>
                                    <p:animEffect transition="in" filter="barn(outHorizontal)">
                                      <p:cBhvr>
                                        <p:cTn id="22" dur="1000"/>
                                        <p:tgtEl>
                                          <p:spTgt spid="10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42" fill="hold" grpId="0" nodeType="clickEffect">
                                  <p:stCondLst>
                                    <p:cond delay="0"/>
                                  </p:stCondLst>
                                  <p:childTnLst>
                                    <p:set>
                                      <p:cBhvr>
                                        <p:cTn id="26" dur="1000" fill="hold">
                                          <p:stCondLst>
                                            <p:cond delay="0"/>
                                          </p:stCondLst>
                                        </p:cTn>
                                        <p:tgtEl>
                                          <p:spTgt spid="23"/>
                                        </p:tgtEl>
                                        <p:attrNameLst>
                                          <p:attrName>style.visibility</p:attrName>
                                        </p:attrNameLst>
                                      </p:cBhvr>
                                      <p:to>
                                        <p:strVal val="visible"/>
                                      </p:to>
                                    </p:set>
                                    <p:animEffect transition="in" filter="barn(outHorizontal)">
                                      <p:cBhvr>
                                        <p:cTn id="27" dur="1000"/>
                                        <p:tgtEl>
                                          <p:spTgt spid="2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13"/>
                                        </p:tgtEl>
                                        <p:attrNameLst>
                                          <p:attrName>style.visibility</p:attrName>
                                        </p:attrNameLst>
                                      </p:cBhvr>
                                      <p:to>
                                        <p:strVal val="visible"/>
                                      </p:to>
                                    </p:set>
                                    <p:animEffect transition="in" filter="checkerboard(across)">
                                      <p:cBhvr>
                                        <p:cTn id="32" dur="10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16"/>
                                        </p:tgtEl>
                                        <p:attrNameLst>
                                          <p:attrName>style.visibility</p:attrName>
                                        </p:attrNameLst>
                                      </p:cBhvr>
                                      <p:to>
                                        <p:strVal val="visible"/>
                                      </p:to>
                                    </p:set>
                                    <p:animEffect transition="in" filter="checkerboard(across)">
                                      <p:cBhvr>
                                        <p:cTn id="37" dur="10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42" fill="hold" grpId="0" nodeType="clickEffect">
                                  <p:stCondLst>
                                    <p:cond delay="0"/>
                                  </p:stCondLst>
                                  <p:childTnLst>
                                    <p:set>
                                      <p:cBhvr>
                                        <p:cTn id="41" dur="1000" fill="hold">
                                          <p:stCondLst>
                                            <p:cond delay="0"/>
                                          </p:stCondLst>
                                        </p:cTn>
                                        <p:tgtEl>
                                          <p:spTgt spid="25"/>
                                        </p:tgtEl>
                                        <p:attrNameLst>
                                          <p:attrName>style.visibility</p:attrName>
                                        </p:attrNameLst>
                                      </p:cBhvr>
                                      <p:to>
                                        <p:strVal val="visible"/>
                                      </p:to>
                                    </p:set>
                                    <p:animEffect transition="in" filter="barn(outHorizontal)">
                                      <p:cBhvr>
                                        <p:cTn id="42" dur="1000"/>
                                        <p:tgtEl>
                                          <p:spTgt spid="2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6" presetClass="entr" presetSubtype="42" fill="hold" grpId="0" nodeType="clickEffect">
                                  <p:stCondLst>
                                    <p:cond delay="0"/>
                                  </p:stCondLst>
                                  <p:childTnLst>
                                    <p:set>
                                      <p:cBhvr>
                                        <p:cTn id="46" dur="1000" fill="hold">
                                          <p:stCondLst>
                                            <p:cond delay="0"/>
                                          </p:stCondLst>
                                        </p:cTn>
                                        <p:tgtEl>
                                          <p:spTgt spid="24"/>
                                        </p:tgtEl>
                                        <p:attrNameLst>
                                          <p:attrName>style.visibility</p:attrName>
                                        </p:attrNameLst>
                                      </p:cBhvr>
                                      <p:to>
                                        <p:strVal val="visible"/>
                                      </p:to>
                                    </p:set>
                                    <p:animEffect transition="in" filter="barn(outHorizontal)">
                                      <p:cBhvr>
                                        <p:cTn id="47" dur="1000"/>
                                        <p:tgtEl>
                                          <p:spTgt spid="2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46"/>
                                        </p:tgtEl>
                                        <p:attrNameLst>
                                          <p:attrName>style.visibility</p:attrName>
                                        </p:attrNameLst>
                                      </p:cBhvr>
                                      <p:to>
                                        <p:strVal val="visible"/>
                                      </p:to>
                                    </p:set>
                                    <p:animEffect transition="in" filter="checkerboard(across)">
                                      <p:cBhvr>
                                        <p:cTn id="52" dur="1000"/>
                                        <p:tgtEl>
                                          <p:spTgt spid="46"/>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grpId="0" nodeType="clickEffect">
                                  <p:stCondLst>
                                    <p:cond delay="0"/>
                                  </p:stCondLst>
                                  <p:childTnLst>
                                    <p:set>
                                      <p:cBhvr>
                                        <p:cTn id="56" dur="1000" fill="hold">
                                          <p:stCondLst>
                                            <p:cond delay="0"/>
                                          </p:stCondLst>
                                        </p:cTn>
                                        <p:tgtEl>
                                          <p:spTgt spid="10"/>
                                        </p:tgtEl>
                                        <p:attrNameLst>
                                          <p:attrName>style.visibility</p:attrName>
                                        </p:attrNameLst>
                                      </p:cBhvr>
                                      <p:to>
                                        <p:strVal val="visible"/>
                                      </p:to>
                                    </p:set>
                                    <p:animEffect transition="in" filter="checkerboard(across)">
                                      <p:cBhvr>
                                        <p:cTn id="5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100" grpId="0"/>
      <p:bldP spid="13" grpId="0"/>
      <p:bldP spid="16" grpId="0"/>
      <p:bldP spid="22" grpId="0"/>
      <p:bldP spid="23" grpId="0" animBg="1"/>
      <p:bldP spid="24" grpId="0" animBg="1"/>
      <p:bldP spid="25" grpId="0"/>
      <p:bldP spid="46"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01295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4089400" cy="1200329"/>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★考点三：物质吸热能力实验</a:t>
            </a:r>
          </a:p>
        </p:txBody>
      </p:sp>
      <p:sp>
        <p:nvSpPr>
          <p:cNvPr id="4" name="文本框 3"/>
          <p:cNvSpPr txBox="1"/>
          <p:nvPr/>
        </p:nvSpPr>
        <p:spPr>
          <a:xfrm>
            <a:off x="283846" y="1847756"/>
            <a:ext cx="875601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a:ea typeface="宋体" panose="02010600030101010101" pitchFamily="2" charset="-122"/>
              </a:rPr>
              <a:t>（2）实验数据记录如下表：</a:t>
            </a:r>
          </a:p>
          <a:p>
            <a:pPr marL="0" indent="0" algn="l" eaLnBrk="1" fontAlgn="auto" latinLnBrk="0" hangingPunct="1">
              <a:lnSpc>
                <a:spcPct val="150000"/>
              </a:lnSpc>
            </a:pPr>
            <a:r>
              <a:rPr lang="zh-CN" sz="2000">
                <a:ea typeface="宋体" panose="02010600030101010101" pitchFamily="2" charset="-122"/>
              </a:rPr>
              <a:t>分析以上实验数据可得：相同质量的不同种物质，升高相同的温度，吸收的热量________（选填“相同”或“不同”），________的吸热本领更强（选填“水”或“煤油”）。</a:t>
            </a:r>
          </a:p>
          <a:p>
            <a:pPr marL="0" indent="0" algn="l" eaLnBrk="1" fontAlgn="auto" latinLnBrk="0" hangingPunct="1">
              <a:lnSpc>
                <a:spcPct val="150000"/>
              </a:lnSpc>
            </a:pPr>
            <a:r>
              <a:rPr lang="zh-CN" sz="2000">
                <a:ea typeface="宋体" panose="02010600030101010101" pitchFamily="2" charset="-122"/>
              </a:rPr>
              <a:t>（3）根据以上表格的数据计算，当加热时间为12min时，这些水吸收的热量是________J。[水的比热容为4.2×10</a:t>
            </a:r>
            <a:r>
              <a:rPr lang="zh-CN" sz="2000" baseline="30000">
                <a:ea typeface="宋体" panose="02010600030101010101" pitchFamily="2" charset="-122"/>
              </a:rPr>
              <a:t>3</a:t>
            </a:r>
            <a:r>
              <a:rPr lang="zh-CN" sz="2000">
                <a:ea typeface="宋体" panose="02010600030101010101" pitchFamily="2" charset="-122"/>
              </a:rPr>
              <a:t>J/（kg·℃）]。</a:t>
            </a:r>
          </a:p>
        </p:txBody>
      </p:sp>
      <p:graphicFrame>
        <p:nvGraphicFramePr>
          <p:cNvPr id="3" name="表格 2"/>
          <p:cNvGraphicFramePr>
            <a:graphicFrameLocks noGrp="1"/>
          </p:cNvGraphicFramePr>
          <p:nvPr/>
        </p:nvGraphicFramePr>
        <p:xfrm>
          <a:off x="2075499" y="5672279"/>
          <a:ext cx="5172075" cy="865738"/>
        </p:xfrm>
        <a:graphic>
          <a:graphicData uri="http://schemas.openxmlformats.org/drawingml/2006/table">
            <a:tbl>
              <a:tblPr firstRow="1" bandRow="1">
                <a:tableStyleId>{5940675A-B579-460E-94D1-54222C63F5DA}</a:tableStyleId>
              </a:tblPr>
              <a:tblGrid>
                <a:gridCol w="663575"/>
                <a:gridCol w="900113"/>
                <a:gridCol w="1316037"/>
                <a:gridCol w="1123950"/>
                <a:gridCol w="1168400"/>
              </a:tblGrid>
              <a:tr h="288579">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液体名称</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液体质量</a:t>
                      </a:r>
                      <a:r>
                        <a:rPr lang="en-US" sz="1300" b="0" i="1">
                          <a:latin typeface="宋体" panose="02010600030101010101" pitchFamily="2" charset="-122"/>
                          <a:ea typeface="宋体" panose="02010600030101010101" pitchFamily="2" charset="-122"/>
                          <a:cs typeface="宋体" panose="02010600030101010101" pitchFamily="2" charset="-122"/>
                        </a:rPr>
                        <a:t>m</a:t>
                      </a:r>
                      <a:r>
                        <a:rPr lang="en-US" sz="1300" b="0">
                          <a:latin typeface="宋体" panose="02010600030101010101" pitchFamily="2" charset="-122"/>
                          <a:ea typeface="宋体" panose="02010600030101010101" pitchFamily="2" charset="-122"/>
                          <a:cs typeface="宋体" panose="02010600030101010101" pitchFamily="2" charset="-122"/>
                        </a:rPr>
                        <a:t>/g</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液体初温</a:t>
                      </a:r>
                      <a:r>
                        <a:rPr lang="en-US" sz="1300" b="0" i="1">
                          <a:latin typeface="宋体" panose="02010600030101010101" pitchFamily="2" charset="-122"/>
                          <a:ea typeface="宋体" panose="02010600030101010101" pitchFamily="2" charset="-122"/>
                          <a:cs typeface="宋体" panose="02010600030101010101" pitchFamily="2" charset="-122"/>
                        </a:rPr>
                        <a:t>t</a:t>
                      </a:r>
                      <a:r>
                        <a:rPr lang="en-US" sz="1300" b="0" baseline="-25000">
                          <a:latin typeface="宋体" panose="02010600030101010101" pitchFamily="2" charset="-122"/>
                          <a:ea typeface="宋体" panose="02010600030101010101" pitchFamily="2" charset="-122"/>
                          <a:cs typeface="宋体" panose="02010600030101010101" pitchFamily="2" charset="-122"/>
                        </a:rPr>
                        <a:t>1</a:t>
                      </a:r>
                      <a:r>
                        <a:rPr lang="en-US" sz="1300" b="0">
                          <a:latin typeface="宋体" panose="02010600030101010101" pitchFamily="2" charset="-122"/>
                          <a:ea typeface="宋体" panose="02010600030101010101" pitchFamily="2" charset="-122"/>
                          <a:cs typeface="宋体" panose="02010600030101010101" pitchFamily="2" charset="-122"/>
                        </a:rPr>
                        <a:t>/℃</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液体末温</a:t>
                      </a:r>
                      <a:r>
                        <a:rPr lang="en-US" sz="1300" b="0" i="1">
                          <a:latin typeface="宋体" panose="02010600030101010101" pitchFamily="2" charset="-122"/>
                          <a:ea typeface="宋体" panose="02010600030101010101" pitchFamily="2" charset="-122"/>
                          <a:cs typeface="宋体" panose="02010600030101010101" pitchFamily="2" charset="-122"/>
                        </a:rPr>
                        <a:t>t</a:t>
                      </a:r>
                      <a:r>
                        <a:rPr lang="en-US" sz="1300" b="0" baseline="-25000">
                          <a:latin typeface="宋体" panose="02010600030101010101" pitchFamily="2" charset="-122"/>
                          <a:ea typeface="宋体" panose="02010600030101010101" pitchFamily="2" charset="-122"/>
                          <a:cs typeface="宋体" panose="02010600030101010101" pitchFamily="2" charset="-122"/>
                        </a:rPr>
                        <a:t>2</a:t>
                      </a:r>
                      <a:r>
                        <a:rPr lang="en-US" sz="1300" b="0">
                          <a:latin typeface="宋体" panose="02010600030101010101" pitchFamily="2" charset="-122"/>
                          <a:ea typeface="宋体" panose="02010600030101010101" pitchFamily="2" charset="-122"/>
                          <a:cs typeface="宋体" panose="02010600030101010101" pitchFamily="2" charset="-122"/>
                        </a:rPr>
                        <a:t>/℃</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加热时间</a:t>
                      </a:r>
                      <a:r>
                        <a:rPr lang="en-US" sz="1300" b="0" i="1">
                          <a:latin typeface="宋体" panose="02010600030101010101" pitchFamily="2" charset="-122"/>
                          <a:ea typeface="宋体" panose="02010600030101010101" pitchFamily="2" charset="-122"/>
                          <a:cs typeface="宋体" panose="02010600030101010101" pitchFamily="2" charset="-122"/>
                        </a:rPr>
                        <a:t>t</a:t>
                      </a:r>
                      <a:r>
                        <a:rPr lang="en-US" sz="1300" b="0">
                          <a:latin typeface="宋体" panose="02010600030101010101" pitchFamily="2" charset="-122"/>
                          <a:ea typeface="宋体" panose="02010600030101010101" pitchFamily="2" charset="-122"/>
                          <a:cs typeface="宋体" panose="02010600030101010101" pitchFamily="2" charset="-122"/>
                        </a:rPr>
                        <a:t>/min</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88579">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水</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200</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20</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30</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12</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288579">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煤油</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200</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20</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30</a:t>
                      </a:r>
                      <a:endParaRPr lang="en-US" altLang="en-US" sz="13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latin typeface="宋体" panose="02010600030101010101" pitchFamily="2" charset="-122"/>
                          <a:ea typeface="宋体" panose="02010600030101010101" pitchFamily="2" charset="-122"/>
                          <a:cs typeface="宋体" panose="02010600030101010101" pitchFamily="2" charset="-122"/>
                        </a:rPr>
                        <a:t>6</a:t>
                      </a:r>
                      <a:endParaRPr lang="en-US" altLang="en-US" sz="1300" b="0">
                        <a:latin typeface="宋体" pitchFamily="2" charset="-122"/>
                        <a:ea typeface="宋体" pitchFamily="2" charset="-122"/>
                        <a:cs typeface="宋体" panose="02010600030101010101" pitchFamily="2" charset="-122"/>
                      </a:endParaRPr>
                    </a:p>
                  </a:txBody>
                  <a:tcPr marL="0" marR="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Tree>
    <p:extLst>
      <p:ext uri="{BB962C8B-B14F-4D97-AF65-F5344CB8AC3E}">
        <p14:creationId xmlns:p14="http://schemas.microsoft.com/office/powerpoint/2010/main" val="2837556008"/>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gtEl>
                                        <p:attrNameLst>
                                          <p:attrName>style.visibility</p:attrName>
                                        </p:attrNameLst>
                                      </p:cBhvr>
                                      <p:to>
                                        <p:strVal val="visible"/>
                                      </p:to>
                                    </p:set>
                                    <p:animEffect transition="in" filter="checkerboard(across)">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01295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5" y="1088962"/>
            <a:ext cx="4089400" cy="1200329"/>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★考点三：物质吸热能力实验</a:t>
            </a:r>
          </a:p>
        </p:txBody>
      </p:sp>
      <p:sp>
        <p:nvSpPr>
          <p:cNvPr id="4" name="文本框 3"/>
          <p:cNvSpPr txBox="1"/>
          <p:nvPr/>
        </p:nvSpPr>
        <p:spPr>
          <a:xfrm>
            <a:off x="327026" y="2001382"/>
            <a:ext cx="8623935" cy="3416320"/>
          </a:xfrm>
          <a:prstGeom prst="rect">
            <a:avLst/>
          </a:prstGeom>
          <a:noFill/>
          <a:ln w="9525">
            <a:noFill/>
          </a:ln>
        </p:spPr>
        <p:txBody>
          <a:bodyPr wrap="square">
            <a:spAutoFit/>
          </a:bodyPr>
          <a:lstStyle/>
          <a:p>
            <a:pPr marL="0" indent="0" algn="l" eaLnBrk="1" fontAlgn="auto" latinLnBrk="0" hangingPunct="1">
              <a:lnSpc>
                <a:spcPct val="150000"/>
              </a:lnSpc>
            </a:pPr>
            <a:r>
              <a:rPr lang="zh-CN" sz="1600">
                <a:solidFill>
                  <a:srgbClr val="FF0000"/>
                </a:solidFill>
                <a:ea typeface="宋体" panose="02010600030101010101" pitchFamily="2" charset="-122"/>
              </a:rPr>
              <a:t>【答案】（1）23；（2）不同；水；（3）8.4×10</a:t>
            </a:r>
            <a:r>
              <a:rPr lang="zh-CN" sz="1600" baseline="30000">
                <a:solidFill>
                  <a:srgbClr val="FF0000"/>
                </a:solidFill>
                <a:ea typeface="宋体" panose="02010600030101010101" pitchFamily="2" charset="-122"/>
              </a:rPr>
              <a:t>3</a:t>
            </a:r>
            <a:r>
              <a:rPr lang="zh-CN" sz="1600">
                <a:solidFill>
                  <a:srgbClr val="FF0000"/>
                </a:solidFill>
                <a:ea typeface="宋体" panose="02010600030101010101" pitchFamily="2" charset="-122"/>
              </a:rPr>
              <a:t>。</a:t>
            </a:r>
          </a:p>
          <a:p>
            <a:pPr marL="0" indent="0" algn="l" eaLnBrk="1" fontAlgn="auto" latinLnBrk="0" hangingPunct="1">
              <a:lnSpc>
                <a:spcPct val="150000"/>
              </a:lnSpc>
            </a:pPr>
            <a:r>
              <a:rPr lang="zh-CN" sz="1600">
                <a:solidFill>
                  <a:srgbClr val="FF0000"/>
                </a:solidFill>
                <a:ea typeface="宋体" panose="02010600030101010101" pitchFamily="2" charset="-122"/>
              </a:rPr>
              <a:t>【解析】（1）由图12知，温度计的分度值为1℃，温度计中的液面刚好对齐第23条刻度线，则对应的温度为23℃。</a:t>
            </a:r>
          </a:p>
          <a:p>
            <a:pPr marL="0" indent="0" algn="l" eaLnBrk="1" fontAlgn="auto" latinLnBrk="0" hangingPunct="1">
              <a:lnSpc>
                <a:spcPct val="150000"/>
              </a:lnSpc>
            </a:pPr>
            <a:r>
              <a:rPr lang="zh-CN" sz="1600">
                <a:solidFill>
                  <a:srgbClr val="FF0000"/>
                </a:solidFill>
                <a:ea typeface="宋体" panose="02010600030101010101" pitchFamily="2" charset="-122"/>
              </a:rPr>
              <a:t>（2）由表中数据分析知，水和煤油升高相同的温度时，所用的加热时间不同，因为是同样的热源，所以水和煤油吸收的热量不同；又因为水的加热时间较长，所以在升高相同的温度时，水吸收的热量较多，说明水的吸热本领更强。</a:t>
            </a:r>
          </a:p>
          <a:p>
            <a:pPr marL="0" indent="0" algn="l" eaLnBrk="1" fontAlgn="auto" latinLnBrk="0" hangingPunct="1">
              <a:lnSpc>
                <a:spcPct val="150000"/>
              </a:lnSpc>
            </a:pPr>
            <a:r>
              <a:rPr lang="zh-CN" sz="1600">
                <a:solidFill>
                  <a:srgbClr val="FF0000"/>
                </a:solidFill>
                <a:ea typeface="宋体" panose="02010600030101010101" pitchFamily="2" charset="-122"/>
              </a:rPr>
              <a:t>（3）当加热时间为12min时，这些水吸收的热量为：</a:t>
            </a:r>
          </a:p>
          <a:p>
            <a:pPr marL="0" indent="0" algn="l" eaLnBrk="1" fontAlgn="auto" latinLnBrk="0" hangingPunct="1">
              <a:lnSpc>
                <a:spcPct val="150000"/>
              </a:lnSpc>
            </a:pPr>
            <a:endParaRPr lang="zh-CN" sz="1600">
              <a:solidFill>
                <a:srgbClr val="FF0000"/>
              </a:solidFill>
              <a:ea typeface="宋体" panose="02010600030101010101" pitchFamily="2" charset="-122"/>
            </a:endParaRPr>
          </a:p>
          <a:p>
            <a:pPr marL="0" indent="0" algn="l" eaLnBrk="1" fontAlgn="auto" latinLnBrk="0" hangingPunct="1">
              <a:lnSpc>
                <a:spcPct val="150000"/>
              </a:lnSpc>
            </a:pPr>
            <a:r>
              <a:rPr lang="zh-CN" sz="1600">
                <a:solidFill>
                  <a:srgbClr val="FF0000"/>
                </a:solidFill>
                <a:ea typeface="宋体" panose="02010600030101010101" pitchFamily="2" charset="-122"/>
              </a:rPr>
              <a:t>答案为：（1）23；（2）不同；水；（3）8.4×10</a:t>
            </a:r>
            <a:r>
              <a:rPr lang="zh-CN" sz="1600" baseline="30000">
                <a:solidFill>
                  <a:srgbClr val="FF0000"/>
                </a:solidFill>
                <a:ea typeface="宋体" panose="02010600030101010101" pitchFamily="2" charset="-122"/>
              </a:rPr>
              <a:t>3</a:t>
            </a:r>
            <a:r>
              <a:rPr lang="zh-CN" sz="1600">
                <a:solidFill>
                  <a:srgbClr val="FF0000"/>
                </a:solidFill>
                <a:ea typeface="宋体" panose="02010600030101010101" pitchFamily="2" charset="-122"/>
              </a:rPr>
              <a:t>。</a:t>
            </a:r>
          </a:p>
        </p:txBody>
      </p:sp>
      <p:graphicFrame>
        <p:nvGraphicFramePr>
          <p:cNvPr id="3" name="对象 -2147482612"/>
          <p:cNvGraphicFramePr>
            <a:graphicFrameLocks noChangeAspect="1"/>
          </p:cNvGraphicFramePr>
          <p:nvPr/>
        </p:nvGraphicFramePr>
        <p:xfrm>
          <a:off x="1740219" y="5605227"/>
          <a:ext cx="4063365" cy="339505"/>
        </p:xfrm>
        <a:graphic>
          <a:graphicData uri="http://schemas.openxmlformats.org/presentationml/2006/ole">
            <mc:AlternateContent xmlns:mc="http://schemas.openxmlformats.org/markup-compatibility/2006">
              <mc:Choice xmlns:v="urn:schemas-microsoft-com:vml" Requires="v">
                <p:oleObj spid="_x0000_s1026" r:id="rId3" imgW="4063365" imgH="254000" progId="Equation.KSEE3">
                  <p:embed/>
                </p:oleObj>
              </mc:Choice>
              <mc:Fallback>
                <p:oleObj r:id="rId3" imgW="4063365" imgH="254000" progId="Equation.KSEE3">
                  <p:embed/>
                  <p:pic>
                    <p:nvPicPr>
                      <p:cNvPr id="0" name=""/>
                      <p:cNvPicPr/>
                      <p:nvPr/>
                    </p:nvPicPr>
                    <p:blipFill>
                      <a:blip r:embed="rId4"/>
                      <a:stretch>
                        <a:fillRect/>
                      </a:stretch>
                    </p:blipFill>
                    <p:spPr>
                      <a:xfrm>
                        <a:off x="1740219" y="5605227"/>
                        <a:ext cx="4063365" cy="339505"/>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112095467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5" end="5"/>
                                            </p:txEl>
                                          </p:spTgt>
                                        </p:tgtEl>
                                        <p:attrNameLst>
                                          <p:attrName>style.visibility</p:attrName>
                                        </p:attrNameLst>
                                      </p:cBhvr>
                                      <p:to>
                                        <p:strVal val="visible"/>
                                      </p:to>
                                    </p:set>
                                    <p:animEffect transition="in" filter="checkerboard(across)">
                                      <p:cBhvr>
                                        <p:cTn id="32"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itchFamily="2" charset="-122"/>
              <a:sym typeface="微软雅黑" panose="020B0502040204020203"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b="0">
                <a:solidFill>
                  <a:schemeClr val="tx1"/>
                </a:solidFill>
                <a:latin typeface="微软雅黑" panose="020B0503020204020204" charset="-122"/>
                <a:ea typeface="微软雅黑" panose="020B0503020204020204" charset="-122"/>
                <a:cs typeface="微软雅黑" panose="020B0503020204020204" charset="-122"/>
              </a:rPr>
              <a:t>1.</a:t>
            </a:r>
            <a:r>
              <a:rPr lang="zh-CN" sz="2000" b="1">
                <a:solidFill>
                  <a:schemeClr val="tx1"/>
                </a:solidFill>
                <a:latin typeface="微软雅黑" panose="020B0503020204020204" charset="-122"/>
                <a:ea typeface="微软雅黑" panose="020B0503020204020204" charset="-122"/>
                <a:cs typeface="微软雅黑" panose="020B0503020204020204" charset="-122"/>
              </a:rPr>
              <a:t>（2019·达州）</a:t>
            </a:r>
            <a:r>
              <a:rPr lang="zh-CN" sz="2000">
                <a:solidFill>
                  <a:schemeClr val="tx1"/>
                </a:solidFill>
                <a:latin typeface="微软雅黑" panose="020B0503020204020204" charset="-122"/>
                <a:ea typeface="微软雅黑" panose="020B0503020204020204" charset="-122"/>
                <a:cs typeface="微软雅黑" panose="020B0503020204020204" charset="-122"/>
              </a:rPr>
              <a:t>下列关于热现象的说法中正确的是（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A．物体的温度越高所含的热量越多；</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B．内燃机的做功冲程将机械能转化成内能；</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C．打扫卫生时灰尘飞扬说明分子在永不停息地做无规则运动；</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D．物质的比热容越大反映了物质吸收或放出热量的能力越强</a:t>
            </a:r>
          </a:p>
        </p:txBody>
      </p:sp>
      <p:sp>
        <p:nvSpPr>
          <p:cNvPr id="2" name="文本框 1"/>
          <p:cNvSpPr txBox="1"/>
          <p:nvPr/>
        </p:nvSpPr>
        <p:spPr>
          <a:xfrm>
            <a:off x="6598921" y="1682247"/>
            <a:ext cx="287897"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Tree>
    <p:extLst>
      <p:ext uri="{BB962C8B-B14F-4D97-AF65-F5344CB8AC3E}">
        <p14:creationId xmlns:p14="http://schemas.microsoft.com/office/powerpoint/2010/main" val="195929184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2.（2019·深圳）下列说法正确的是（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 燃料燃烧越充分，它的热值就越大；</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 内燃机用水做冷却液，是因为水的比热容较大；</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 敲击大小不同的编钟，发出声音的音色不同；</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 在闹市区安装噪声监测装置，可以减弱噪声</a:t>
            </a:r>
          </a:p>
        </p:txBody>
      </p:sp>
      <p:sp>
        <p:nvSpPr>
          <p:cNvPr id="2" name="文本框 1"/>
          <p:cNvSpPr txBox="1"/>
          <p:nvPr/>
        </p:nvSpPr>
        <p:spPr>
          <a:xfrm>
            <a:off x="4743450" y="1683096"/>
            <a:ext cx="41783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B</a:t>
            </a:r>
          </a:p>
        </p:txBody>
      </p:sp>
    </p:spTree>
    <p:extLst>
      <p:ext uri="{BB962C8B-B14F-4D97-AF65-F5344CB8AC3E}">
        <p14:creationId xmlns:p14="http://schemas.microsoft.com/office/powerpoint/2010/main" val="2865346503"/>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a:t>
            </a:r>
            <a:r>
              <a:rPr lang="zh-CN" sz="2000" b="1">
                <a:solidFill>
                  <a:schemeClr val="tx1"/>
                </a:solidFill>
                <a:latin typeface="微软雅黑" panose="020B0503020204020204" charset="-122"/>
                <a:ea typeface="微软雅黑" panose="020B0503020204020204" charset="-122"/>
                <a:cs typeface="微软雅黑" panose="020B0503020204020204" charset="-122"/>
              </a:rPr>
              <a:t>（2018·桂林）</a:t>
            </a:r>
            <a:r>
              <a:rPr lang="zh-CN" sz="2000">
                <a:solidFill>
                  <a:schemeClr val="tx1"/>
                </a:solidFill>
                <a:latin typeface="微软雅黑" panose="020B0503020204020204" charset="-122"/>
                <a:ea typeface="微软雅黑" panose="020B0503020204020204" charset="-122"/>
                <a:cs typeface="微软雅黑" panose="020B0503020204020204" charset="-122"/>
              </a:rPr>
              <a:t>经常下厨的小关发现，同时用相同的锅和燃气灶加热质量相等、初温相同的水和食用油，油的温度总是升高得快些。这是因为（  ）。</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A.水的比热容小，吸热后温度升高得快；</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B.油的比热容小，吸热后温度升高得快；</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C.在相同的时间内，水吸收的热量较多；</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D.在相同的时间内，油吸收的热量较多</a:t>
            </a:r>
          </a:p>
        </p:txBody>
      </p:sp>
      <p:sp>
        <p:nvSpPr>
          <p:cNvPr id="2" name="文本框 1"/>
          <p:cNvSpPr txBox="1"/>
          <p:nvPr/>
        </p:nvSpPr>
        <p:spPr>
          <a:xfrm>
            <a:off x="8217535" y="2321365"/>
            <a:ext cx="39497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B</a:t>
            </a:r>
          </a:p>
        </p:txBody>
      </p:sp>
    </p:spTree>
    <p:extLst>
      <p:ext uri="{BB962C8B-B14F-4D97-AF65-F5344CB8AC3E}">
        <p14:creationId xmlns:p14="http://schemas.microsoft.com/office/powerpoint/2010/main" val="82635823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4.</a:t>
            </a:r>
            <a:r>
              <a:rPr lang="zh-CN" sz="2000" b="1">
                <a:solidFill>
                  <a:schemeClr val="tx1"/>
                </a:solidFill>
                <a:latin typeface="微软雅黑" panose="020B0503020204020204" charset="-122"/>
                <a:ea typeface="微软雅黑" panose="020B0503020204020204" charset="-122"/>
                <a:cs typeface="微软雅黑" panose="020B0503020204020204" charset="-122"/>
              </a:rPr>
              <a:t>（2020·襄阳）</a:t>
            </a:r>
            <a:r>
              <a:rPr lang="zh-CN" sz="2000">
                <a:solidFill>
                  <a:schemeClr val="tx1"/>
                </a:solidFill>
                <a:latin typeface="微软雅黑" panose="020B0503020204020204" charset="-122"/>
                <a:ea typeface="微软雅黑" panose="020B0503020204020204" charset="-122"/>
                <a:cs typeface="微软雅黑" panose="020B0503020204020204" charset="-122"/>
              </a:rPr>
              <a:t>汉江流经的地域广，且水量较大。大量的水蒸发时需要______（选填“吸热”或“放热”），且水的______大，从而可以很好地调节两岸的湿度和气温。</a:t>
            </a:r>
          </a:p>
        </p:txBody>
      </p:sp>
      <p:sp>
        <p:nvSpPr>
          <p:cNvPr id="2" name="文本框 1"/>
          <p:cNvSpPr txBox="1"/>
          <p:nvPr/>
        </p:nvSpPr>
        <p:spPr>
          <a:xfrm>
            <a:off x="462280" y="2205934"/>
            <a:ext cx="73914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吸热</a:t>
            </a:r>
          </a:p>
        </p:txBody>
      </p:sp>
      <p:sp>
        <p:nvSpPr>
          <p:cNvPr id="4" name="文本框 3"/>
          <p:cNvSpPr txBox="1"/>
          <p:nvPr/>
        </p:nvSpPr>
        <p:spPr>
          <a:xfrm>
            <a:off x="5320031" y="2205934"/>
            <a:ext cx="107251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比热容</a:t>
            </a:r>
          </a:p>
        </p:txBody>
      </p:sp>
    </p:spTree>
    <p:extLst>
      <p:ext uri="{BB962C8B-B14F-4D97-AF65-F5344CB8AC3E}">
        <p14:creationId xmlns:p14="http://schemas.microsoft.com/office/powerpoint/2010/main" val="1984142327"/>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5.</a:t>
            </a:r>
            <a:r>
              <a:rPr lang="zh-CN" sz="2000" b="1">
                <a:solidFill>
                  <a:schemeClr val="tx1"/>
                </a:solidFill>
                <a:latin typeface="微软雅黑" panose="020B0503020204020204" charset="-122"/>
                <a:ea typeface="微软雅黑" panose="020B0503020204020204" charset="-122"/>
                <a:cs typeface="微软雅黑" panose="020B0503020204020204" charset="-122"/>
              </a:rPr>
              <a:t>（2020·自贡）</a:t>
            </a:r>
            <a:r>
              <a:rPr lang="zh-CN" sz="2000">
                <a:solidFill>
                  <a:schemeClr val="tx1"/>
                </a:solidFill>
                <a:latin typeface="微软雅黑" panose="020B0503020204020204" charset="-122"/>
                <a:ea typeface="微软雅黑" panose="020B0503020204020204" charset="-122"/>
                <a:cs typeface="微软雅黑" panose="020B0503020204020204" charset="-122"/>
              </a:rPr>
              <a:t>用煤气灶把2kg、初温为20℃的水加热到70℃，消耗了20g煤气。已知水的比热容是4.2×10</a:t>
            </a:r>
            <a:r>
              <a:rPr lang="zh-CN" sz="2000" baseline="30000">
                <a:solidFill>
                  <a:schemeClr val="tx1"/>
                </a:solidFill>
                <a:uFillTx/>
                <a:latin typeface="微软雅黑" panose="020B0503020204020204" charset="-122"/>
                <a:ea typeface="微软雅黑" panose="020B0503020204020204" charset="-122"/>
                <a:cs typeface="微软雅黑" panose="020B0503020204020204" charset="-122"/>
              </a:rPr>
              <a:t>3</a:t>
            </a:r>
            <a:r>
              <a:rPr lang="zh-CN" sz="2000">
                <a:solidFill>
                  <a:schemeClr val="tx1"/>
                </a:solidFill>
                <a:latin typeface="微软雅黑" panose="020B0503020204020204" charset="-122"/>
                <a:ea typeface="微软雅黑" panose="020B0503020204020204" charset="-122"/>
                <a:cs typeface="微软雅黑" panose="020B0503020204020204" charset="-122"/>
              </a:rPr>
              <a:t>J/（kg·℃），煤气的热值为4.0×10</a:t>
            </a:r>
            <a:r>
              <a:rPr lang="zh-CN" sz="2000" baseline="30000">
                <a:solidFill>
                  <a:schemeClr val="tx1"/>
                </a:solidFill>
                <a:uFillTx/>
                <a:latin typeface="微软雅黑" panose="020B0503020204020204" charset="-122"/>
                <a:ea typeface="微软雅黑" panose="020B0503020204020204" charset="-122"/>
                <a:cs typeface="微软雅黑" panose="020B0503020204020204" charset="-122"/>
              </a:rPr>
              <a:t>7</a:t>
            </a:r>
            <a:r>
              <a:rPr lang="zh-CN" sz="2000">
                <a:solidFill>
                  <a:schemeClr val="tx1"/>
                </a:solidFill>
                <a:latin typeface="微软雅黑" panose="020B0503020204020204" charset="-122"/>
                <a:ea typeface="微软雅黑" panose="020B0503020204020204" charset="-122"/>
                <a:cs typeface="微软雅黑" panose="020B0503020204020204" charset="-122"/>
              </a:rPr>
              <a:t>J/kg，则水吸收的热量为______J，煤气灶烧水的效率为______。</a:t>
            </a:r>
          </a:p>
        </p:txBody>
      </p:sp>
      <p:sp>
        <p:nvSpPr>
          <p:cNvPr id="2" name="文本框 1"/>
          <p:cNvSpPr txBox="1"/>
          <p:nvPr/>
        </p:nvSpPr>
        <p:spPr>
          <a:xfrm>
            <a:off x="3970021" y="3337334"/>
            <a:ext cx="123888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4.2×10</a:t>
            </a:r>
            <a:r>
              <a:rPr kumimoji="0" lang="en-US" altLang="zh-CN" sz="2000" b="0" i="0" baseline="30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5</a:t>
            </a:r>
          </a:p>
        </p:txBody>
      </p:sp>
      <p:sp>
        <p:nvSpPr>
          <p:cNvPr id="7" name="文本框 6"/>
          <p:cNvSpPr txBox="1"/>
          <p:nvPr/>
        </p:nvSpPr>
        <p:spPr>
          <a:xfrm>
            <a:off x="7419341" y="2806009"/>
            <a:ext cx="927735"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52.5%</a:t>
            </a:r>
          </a:p>
        </p:txBody>
      </p:sp>
    </p:spTree>
    <p:extLst>
      <p:ext uri="{BB962C8B-B14F-4D97-AF65-F5344CB8AC3E}">
        <p14:creationId xmlns:p14="http://schemas.microsoft.com/office/powerpoint/2010/main" val="422009188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47732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6.</a:t>
            </a:r>
            <a:r>
              <a:rPr lang="zh-CN" sz="2000" b="1">
                <a:solidFill>
                  <a:schemeClr val="tx1"/>
                </a:solidFill>
                <a:latin typeface="微软雅黑" panose="020B0503020204020204" charset="-122"/>
                <a:ea typeface="微软雅黑" panose="020B0503020204020204" charset="-122"/>
                <a:cs typeface="微软雅黑" panose="020B0503020204020204" charset="-122"/>
              </a:rPr>
              <a:t>（2020·黑龙江龙东）</a:t>
            </a:r>
            <a:r>
              <a:rPr lang="zh-CN" sz="2000">
                <a:solidFill>
                  <a:schemeClr val="tx1"/>
                </a:solidFill>
                <a:latin typeface="微软雅黑" panose="020B0503020204020204" charset="-122"/>
                <a:ea typeface="微软雅黑" panose="020B0503020204020204" charset="-122"/>
                <a:cs typeface="微软雅黑" panose="020B0503020204020204" charset="-122"/>
              </a:rPr>
              <a:t>小明在燃气灶上煲汤，将质最为2kg初始温度为20℃的汤，升高了80℃，汤吸收了</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J的热量。这是通过</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方式来改变汤的内能。[C汤=4×103J/(kg·℃)]</a:t>
            </a:r>
          </a:p>
        </p:txBody>
      </p:sp>
      <p:sp>
        <p:nvSpPr>
          <p:cNvPr id="2" name="文本框 1"/>
          <p:cNvSpPr txBox="1"/>
          <p:nvPr/>
        </p:nvSpPr>
        <p:spPr>
          <a:xfrm>
            <a:off x="4229100" y="2205085"/>
            <a:ext cx="120523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6.4×10</a:t>
            </a:r>
            <a:r>
              <a:rPr kumimoji="0" lang="en-US" altLang="zh-CN" sz="2000" b="0" i="0" baseline="3000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5</a:t>
            </a:r>
          </a:p>
        </p:txBody>
      </p:sp>
      <p:sp>
        <p:nvSpPr>
          <p:cNvPr id="7" name="文本框 6"/>
          <p:cNvSpPr txBox="1"/>
          <p:nvPr/>
        </p:nvSpPr>
        <p:spPr>
          <a:xfrm>
            <a:off x="7278370" y="2736410"/>
            <a:ext cx="94996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热传递</a:t>
            </a:r>
          </a:p>
        </p:txBody>
      </p:sp>
    </p:spTree>
    <p:extLst>
      <p:ext uri="{BB962C8B-B14F-4D97-AF65-F5344CB8AC3E}">
        <p14:creationId xmlns:p14="http://schemas.microsoft.com/office/powerpoint/2010/main" val="399183334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checkerboard(across)">
                                      <p:cBhvr>
                                        <p:cTn id="1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27025" y="1484485"/>
            <a:ext cx="8501380" cy="193899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7.</a:t>
            </a:r>
            <a:r>
              <a:rPr lang="zh-CN" sz="2000" b="1">
                <a:solidFill>
                  <a:schemeClr val="tx1"/>
                </a:solidFill>
                <a:latin typeface="微软雅黑" panose="020B0503020204020204" charset="-122"/>
                <a:ea typeface="微软雅黑" panose="020B0503020204020204" charset="-122"/>
                <a:cs typeface="微软雅黑" panose="020B0503020204020204" charset="-122"/>
              </a:rPr>
              <a:t>（2020·四川甘孜州）</a:t>
            </a:r>
            <a:r>
              <a:rPr lang="zh-CN" sz="2000">
                <a:solidFill>
                  <a:schemeClr val="tx1"/>
                </a:solidFill>
                <a:latin typeface="微软雅黑" panose="020B0503020204020204" charset="-122"/>
                <a:ea typeface="微软雅黑" panose="020B0503020204020204" charset="-122"/>
                <a:cs typeface="微软雅黑" panose="020B0503020204020204" charset="-122"/>
              </a:rPr>
              <a:t>如图所示的一种学生饮用奶，在饮用前加热的过程中，温度升高，内能_________ （选填“增大”或“减小”）；若其中奶的质量为0.25kg，奶的比热容是                      ，当把它从10°C加热到40°C需要吸收__________J 的热量。</a:t>
            </a:r>
          </a:p>
        </p:txBody>
      </p:sp>
      <p:sp>
        <p:nvSpPr>
          <p:cNvPr id="2" name="文本框 1"/>
          <p:cNvSpPr txBox="1"/>
          <p:nvPr/>
        </p:nvSpPr>
        <p:spPr>
          <a:xfrm>
            <a:off x="2838450" y="2183866"/>
            <a:ext cx="72771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增大</a:t>
            </a:r>
          </a:p>
        </p:txBody>
      </p:sp>
      <p:graphicFrame>
        <p:nvGraphicFramePr>
          <p:cNvPr id="4" name="对象 -2147482610" descr="学科网(www.zxxk.com)--教育资源门户，提供试卷、教案、课件、论文、素材以及各类教学资源下载，还有大量而丰富的教学相关资讯！"/>
          <p:cNvGraphicFramePr>
            <a:graphicFrameLocks noChangeAspect="1"/>
          </p:cNvGraphicFramePr>
          <p:nvPr/>
        </p:nvGraphicFramePr>
        <p:xfrm>
          <a:off x="3764915" y="2915499"/>
          <a:ext cx="1625600" cy="477004"/>
        </p:xfrm>
        <a:graphic>
          <a:graphicData uri="http://schemas.openxmlformats.org/presentationml/2006/ole">
            <mc:AlternateContent xmlns:mc="http://schemas.openxmlformats.org/markup-compatibility/2006">
              <mc:Choice xmlns:v="urn:schemas-microsoft-com:vml" Requires="v">
                <p:oleObj spid="_x0000_s2050" r:id="rId3" imgW="1167765" imgH="254000" progId="Equation.DSMT4">
                  <p:embed/>
                </p:oleObj>
              </mc:Choice>
              <mc:Fallback>
                <p:oleObj r:id="rId3" imgW="1167765" imgH="254000" progId="Equation.DSMT4">
                  <p:embed/>
                  <p:pic>
                    <p:nvPicPr>
                      <p:cNvPr id="0" name=""/>
                      <p:cNvPicPr/>
                      <p:nvPr/>
                    </p:nvPicPr>
                    <p:blipFill>
                      <a:blip r:embed="rId4"/>
                      <a:stretch>
                        <a:fillRect/>
                      </a:stretch>
                    </p:blipFill>
                    <p:spPr>
                      <a:xfrm>
                        <a:off x="3764915" y="2915499"/>
                        <a:ext cx="1625600" cy="477004"/>
                      </a:xfrm>
                      <a:prstGeom prst="rect">
                        <a:avLst/>
                      </a:prstGeom>
                      <a:noFill/>
                      <a:ln w="38100">
                        <a:noFill/>
                        <a:miter/>
                      </a:ln>
                    </p:spPr>
                  </p:pic>
                </p:oleObj>
              </mc:Fallback>
            </mc:AlternateContent>
          </a:graphicData>
        </a:graphic>
      </p:graphicFrame>
      <p:sp>
        <p:nvSpPr>
          <p:cNvPr id="7" name="文本框 6"/>
          <p:cNvSpPr txBox="1"/>
          <p:nvPr/>
        </p:nvSpPr>
        <p:spPr>
          <a:xfrm>
            <a:off x="1552575" y="3392503"/>
            <a:ext cx="97155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3</a:t>
            </a: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Arial" panose="020B0604020202020204" pitchFamily="34" charset="0"/>
                <a:ea typeface="微软雅黑" panose="020B0503020204020204" charset="-122"/>
                <a:cs typeface="Arial"/>
                <a:sym typeface="Arial"/>
              </a:rPr>
              <a:t>×10</a:t>
            </a:r>
            <a:r>
              <a:rPr kumimoji="0" lang="en-US" altLang="zh-CN" sz="2000" b="0" i="0" baseline="30000">
                <a:ln>
                  <a:noFill/>
                </a:ln>
                <a:solidFill>
                  <a:srgbClr val="FF0000"/>
                </a:solidFill>
                <a:effectLst>
                  <a:outerShdw blurRad="38100" dist="38100" dir="2700000" algn="tl">
                    <a:srgbClr val="000000">
                      <a:alpha val="43137"/>
                    </a:srgbClr>
                  </a:outerShdw>
                </a:effectLst>
                <a:uFillTx/>
                <a:latin typeface="Arial" panose="020B0604020202020204" pitchFamily="34" charset="0"/>
                <a:ea typeface="微软雅黑" panose="020B0503020204020204" charset="-122"/>
                <a:cs typeface="Arial"/>
                <a:sym typeface="Arial"/>
              </a:rPr>
              <a:t>4</a:t>
            </a:r>
          </a:p>
        </p:txBody>
      </p:sp>
      <p:pic>
        <p:nvPicPr>
          <p:cNvPr id="12" name="图片 16" descr="学科网(www.zxxk.com)--教育资源门户，提供试卷、教案、课件、论文、素材以及各类教学资源下载，还有大量而丰富的教学相关资讯！"/>
          <p:cNvPicPr>
            <a:picLocks noChangeAspect="1"/>
          </p:cNvPicPr>
          <p:nvPr/>
        </p:nvPicPr>
        <p:blipFill>
          <a:blip r:embed="rId5"/>
          <a:stretch>
            <a:fillRect/>
          </a:stretch>
        </p:blipFill>
        <p:spPr>
          <a:xfrm>
            <a:off x="4003676" y="3923828"/>
            <a:ext cx="1547495" cy="2254313"/>
          </a:xfrm>
          <a:prstGeom prst="rect">
            <a:avLst/>
          </a:prstGeom>
          <a:noFill/>
          <a:ln>
            <a:noFill/>
          </a:ln>
        </p:spPr>
      </p:pic>
    </p:spTree>
    <p:extLst>
      <p:ext uri="{BB962C8B-B14F-4D97-AF65-F5344CB8AC3E}">
        <p14:creationId xmlns:p14="http://schemas.microsoft.com/office/powerpoint/2010/main" val="1928378336"/>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12"/>
                                        </p:tgtEl>
                                        <p:attrNameLst>
                                          <p:attrName>style.visibility</p:attrName>
                                        </p:attrNameLst>
                                      </p:cBhvr>
                                      <p:to>
                                        <p:strVal val="visible"/>
                                      </p:to>
                                    </p:set>
                                    <p:animEffect transition="in" filter="checkerboard(across)">
                                      <p:cBhvr>
                                        <p:cTn id="7" dur="10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4"/>
                                        </p:tgtEl>
                                        <p:attrNameLst>
                                          <p:attrName>style.visibility</p:attrName>
                                        </p:attrNameLst>
                                      </p:cBhvr>
                                      <p:to>
                                        <p:strVal val="visible"/>
                                      </p:to>
                                    </p:set>
                                    <p:animEffect transition="in" filter="checkerboard(across)">
                                      <p:cBhvr>
                                        <p:cTn id="2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8.</a:t>
            </a:r>
            <a:r>
              <a:rPr lang="zh-CN" sz="2000" b="1">
                <a:solidFill>
                  <a:schemeClr val="tx1"/>
                </a:solidFill>
                <a:latin typeface="微软雅黑" panose="020B0503020204020204" charset="-122"/>
                <a:ea typeface="微软雅黑" panose="020B0503020204020204" charset="-122"/>
                <a:cs typeface="微软雅黑" panose="020B0503020204020204" charset="-122"/>
              </a:rPr>
              <a:t>（2020·宁夏）</a:t>
            </a:r>
            <a:r>
              <a:rPr lang="zh-CN" sz="2000">
                <a:solidFill>
                  <a:schemeClr val="tx1"/>
                </a:solidFill>
                <a:latin typeface="微软雅黑" panose="020B0503020204020204" charset="-122"/>
                <a:ea typeface="微软雅黑" panose="020B0503020204020204" charset="-122"/>
                <a:cs typeface="微软雅黑" panose="020B0503020204020204" charset="-122"/>
              </a:rPr>
              <a:t>宁夏中卫地区气候干燥，昼夜温差很大，当地特产压砂瓜，被称为“石头缝里长出的西瓜”，如图所示｡每到种植季节，瓜农们把发了芽的西瓜种子种到覆盖了砂石的土壤中，这样可以利用砂石有效蓄水和保温，保证芽苗在深夜不会被冻伤｡请你根据以上材料所给信息，利用比热容知识分析：为什么瓜农在土壤上覆盖砂石后，能起到保温作用？</a:t>
            </a:r>
          </a:p>
        </p:txBody>
      </p:sp>
      <p:sp>
        <p:nvSpPr>
          <p:cNvPr id="2" name="文本框 1"/>
          <p:cNvSpPr txBox="1"/>
          <p:nvPr/>
        </p:nvSpPr>
        <p:spPr>
          <a:xfrm>
            <a:off x="338455" y="4605386"/>
            <a:ext cx="6569710" cy="175432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砂石覆盖后，白天可以减少水分的蒸发，晚上可以凝聚水汽渗入土壤，保证土壤的含水量。因水的比热容较大，吸放热能力强，白天土壤中的水分吸收热量，晚上放出热量，控制土壤温度，能防止芽苗在深夜不被冻伤。</a:t>
            </a:r>
          </a:p>
        </p:txBody>
      </p:sp>
      <p:pic>
        <p:nvPicPr>
          <p:cNvPr id="13" name="图片 19"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7050089" y="4691958"/>
            <a:ext cx="1647825" cy="1756938"/>
          </a:xfrm>
          <a:prstGeom prst="rect">
            <a:avLst/>
          </a:prstGeom>
          <a:noFill/>
          <a:ln>
            <a:noFill/>
          </a:ln>
        </p:spPr>
      </p:pic>
    </p:spTree>
    <p:extLst>
      <p:ext uri="{BB962C8B-B14F-4D97-AF65-F5344CB8AC3E}">
        <p14:creationId xmlns:p14="http://schemas.microsoft.com/office/powerpoint/2010/main" val="12584027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13"/>
                                        </p:tgtEl>
                                        <p:attrNameLst>
                                          <p:attrName>style.visibility</p:attrName>
                                        </p:attrNameLst>
                                      </p:cBhvr>
                                      <p:to>
                                        <p:strVal val="visible"/>
                                      </p:to>
                                    </p:set>
                                    <p:animEffect transition="in" filter="checkerboard(across)">
                                      <p:cBhvr>
                                        <p:cTn id="1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759484"/>
            <a:ext cx="8675370" cy="300081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1.比热容是描述物体吸热能力的物理量，比热容在本章属于重要知识点，也是常考知识点，所以应该引起师生的重视。本节知识点有：比热容的概念和有关计算。利用比热容概念分析判断现象和进行简单计算是本节主要考点和考试方式。</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2.纵观各地中考考纲和近三年考卷来看，对本节知识点的考查主要集中在比热容的概念及其应用方面。此问题一般与热现象的其他知识点结合在一起组成一个考题，单独作为一个考题的情况不多。考试题型以选择题为主（考查比热容的概念及应用），填空题为辅（利用比热容进行简单计算），对物质吸热能力实验也应加以重视。</a:t>
            </a:r>
          </a:p>
        </p:txBody>
      </p: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307127570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3"/>
                                        </p:tgtEl>
                                        <p:attrNameLst>
                                          <p:attrName>style.visibility</p:attrName>
                                        </p:attrNameLst>
                                      </p:cBhvr>
                                      <p:to>
                                        <p:strVal val="visible"/>
                                      </p:to>
                                    </p:set>
                                    <p:animEffect transition="in" filter="checkerboard(across)">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6"/>
            <a:ext cx="8501380" cy="1015663"/>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9.</a:t>
            </a:r>
            <a:r>
              <a:rPr lang="zh-CN" sz="2000" b="1">
                <a:solidFill>
                  <a:schemeClr val="tx1"/>
                </a:solidFill>
                <a:latin typeface="微软雅黑" panose="020B0503020204020204" charset="-122"/>
                <a:ea typeface="微软雅黑" panose="020B0503020204020204" charset="-122"/>
                <a:cs typeface="微软雅黑" panose="020B0503020204020204" charset="-122"/>
              </a:rPr>
              <a:t>（2020·天津）</a:t>
            </a:r>
            <a:r>
              <a:rPr lang="zh-CN" sz="2000">
                <a:solidFill>
                  <a:schemeClr val="tx1"/>
                </a:solidFill>
                <a:latin typeface="微软雅黑" panose="020B0503020204020204" charset="-122"/>
                <a:ea typeface="微软雅黑" panose="020B0503020204020204" charset="-122"/>
                <a:cs typeface="微软雅黑" panose="020B0503020204020204" charset="-122"/>
              </a:rPr>
              <a:t>小华在天津的家中用电热水壸烧水，将质量为2kg的水从20℃加热到70℃｡已知水的比热容                               ，求水吸收的热量｡</a:t>
            </a:r>
          </a:p>
        </p:txBody>
      </p:sp>
      <p:graphicFrame>
        <p:nvGraphicFramePr>
          <p:cNvPr id="2" name="对象 -2147482605" descr="学科网(www.zxxk.com)--教育资源门户，提供试卷、教案、课件、论文、素材以及各类教学资源下载，还有大量而丰富的教学相关资讯！"/>
          <p:cNvGraphicFramePr>
            <a:graphicFrameLocks noChangeAspect="1"/>
          </p:cNvGraphicFramePr>
          <p:nvPr/>
        </p:nvGraphicFramePr>
        <p:xfrm>
          <a:off x="4272916" y="2309483"/>
          <a:ext cx="2350135" cy="531325"/>
        </p:xfrm>
        <a:graphic>
          <a:graphicData uri="http://schemas.openxmlformats.org/presentationml/2006/ole">
            <mc:AlternateContent xmlns:mc="http://schemas.openxmlformats.org/markup-compatibility/2006">
              <mc:Choice xmlns:v="urn:schemas-microsoft-com:vml" Requires="v">
                <p:oleObj spid="_x0000_s3074" r:id="rId3" imgW="1485265" imgH="254000" progId="Equation.DSMT4">
                  <p:embed/>
                </p:oleObj>
              </mc:Choice>
              <mc:Fallback>
                <p:oleObj r:id="rId3" imgW="1485265" imgH="254000" progId="Equation.DSMT4">
                  <p:embed/>
                  <p:pic>
                    <p:nvPicPr>
                      <p:cNvPr id="0" name=""/>
                      <p:cNvPicPr/>
                      <p:nvPr/>
                    </p:nvPicPr>
                    <p:blipFill>
                      <a:blip r:embed="rId4"/>
                      <a:stretch>
                        <a:fillRect/>
                      </a:stretch>
                    </p:blipFill>
                    <p:spPr>
                      <a:xfrm>
                        <a:off x="4272916" y="2309483"/>
                        <a:ext cx="2350135" cy="531325"/>
                      </a:xfrm>
                      <a:prstGeom prst="rect">
                        <a:avLst/>
                      </a:prstGeom>
                      <a:noFill/>
                      <a:ln w="38100">
                        <a:noFill/>
                        <a:miter/>
                      </a:ln>
                    </p:spPr>
                  </p:pic>
                </p:oleObj>
              </mc:Fallback>
            </mc:AlternateContent>
          </a:graphicData>
        </a:graphic>
      </p:graphicFrame>
      <p:graphicFrame>
        <p:nvGraphicFramePr>
          <p:cNvPr id="4" name="对象 -2147482601" descr="学科网(www.zxxk.com)--教育资源门户，提供试卷、教案、课件、论文、素材以及各类教学资源下载，还有大量而丰富的教学相关资讯！"/>
          <p:cNvGraphicFramePr>
            <a:graphicFrameLocks noChangeAspect="1"/>
          </p:cNvGraphicFramePr>
          <p:nvPr/>
        </p:nvGraphicFramePr>
        <p:xfrm>
          <a:off x="550546" y="2971517"/>
          <a:ext cx="1797685" cy="801232"/>
        </p:xfrm>
        <a:graphic>
          <a:graphicData uri="http://schemas.openxmlformats.org/presentationml/2006/ole">
            <mc:AlternateContent xmlns:mc="http://schemas.openxmlformats.org/markup-compatibility/2006">
              <mc:Choice xmlns:v="urn:schemas-microsoft-com:vml" Requires="v">
                <p:oleObj spid="_x0000_s3075" r:id="rId5" imgW="622300" imgH="203200" progId="Equation.DSMT4">
                  <p:embed/>
                </p:oleObj>
              </mc:Choice>
              <mc:Fallback>
                <p:oleObj r:id="rId5" imgW="622300" imgH="203200" progId="Equation.DSMT4">
                  <p:embed/>
                  <p:pic>
                    <p:nvPicPr>
                      <p:cNvPr id="0" name=""/>
                      <p:cNvPicPr/>
                      <p:nvPr/>
                    </p:nvPicPr>
                    <p:blipFill>
                      <a:blip r:embed="rId6"/>
                      <a:stretch>
                        <a:fillRect/>
                      </a:stretch>
                    </p:blipFill>
                    <p:spPr>
                      <a:xfrm>
                        <a:off x="550546" y="2971517"/>
                        <a:ext cx="1797685" cy="801232"/>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193804881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withEffect">
                                  <p:stCondLst>
                                    <p:cond delay="0"/>
                                  </p:stCondLst>
                                  <p:childTnLst>
                                    <p:set>
                                      <p:cBhvr>
                                        <p:cTn id="6" dur="1000" fill="hold">
                                          <p:stCondLst>
                                            <p:cond delay="0"/>
                                          </p:stCondLst>
                                        </p:cTn>
                                        <p:tgtEl>
                                          <p:spTgt spid="3"/>
                                        </p:tgtEl>
                                        <p:attrNameLst>
                                          <p:attrName>style.visibility</p:attrName>
                                        </p:attrNameLst>
                                      </p:cBhvr>
                                      <p:to>
                                        <p:strVal val="visible"/>
                                      </p:to>
                                    </p:set>
                                    <p:animEffect transition="in" filter="checkerboard(across)">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484485"/>
            <a:ext cx="8501380" cy="3785652"/>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10.</a:t>
            </a:r>
            <a:r>
              <a:rPr lang="zh-CN" sz="2000" b="1">
                <a:solidFill>
                  <a:schemeClr val="tx1"/>
                </a:solidFill>
                <a:latin typeface="微软雅黑" panose="020B0503020204020204" charset="-122"/>
                <a:ea typeface="微软雅黑" panose="020B0503020204020204" charset="-122"/>
                <a:cs typeface="微软雅黑" panose="020B0503020204020204" charset="-122"/>
              </a:rPr>
              <a:t>（2020·天水）</a:t>
            </a:r>
            <a:r>
              <a:rPr lang="zh-CN" sz="2000">
                <a:solidFill>
                  <a:schemeClr val="tx1"/>
                </a:solidFill>
                <a:latin typeface="微软雅黑" panose="020B0503020204020204" charset="-122"/>
                <a:ea typeface="微软雅黑" panose="020B0503020204020204" charset="-122"/>
                <a:cs typeface="微软雅黑" panose="020B0503020204020204" charset="-122"/>
              </a:rPr>
              <a:t>在研究”不同物质的温度变化与吸热关系”实验中，取质量和初温都相同的甲乙两种液体，分别装入相同烧杯中，用相同的加热器加热，如图A所示。</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（1）图B为某时刻的温度，其示数为</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（2）分析图C可知，吸收相同热量，</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液体升温更高；</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液体更适合作汽车发动机的冷却液。</a:t>
            </a:r>
          </a:p>
          <a:p>
            <a:pPr marL="0" indent="0" algn="l" eaLnBrk="1" fontAlgn="auto" latinLnBrk="0" hangingPunct="1">
              <a:lnSpc>
                <a:spcPct val="150000"/>
              </a:lnSpc>
            </a:pPr>
            <a:r>
              <a:rPr lang="zh-CN" sz="2000">
                <a:solidFill>
                  <a:schemeClr val="tx1"/>
                </a:solidFill>
                <a:latin typeface="微软雅黑" panose="020B0503020204020204" charset="-122"/>
                <a:ea typeface="微软雅黑" panose="020B0503020204020204" charset="-122"/>
                <a:cs typeface="微软雅黑" panose="020B0503020204020204" charset="-122"/>
              </a:rPr>
              <a:t>（3）若甲、乙液体从图C所示的初温分别升高到40℃和35℃，吸收热量之比为2：1，则甲、乙液体的比热容之比为</a:t>
            </a:r>
            <a:r>
              <a:rPr lang="zh-CN" sz="2000" u="sng">
                <a:solidFill>
                  <a:schemeClr val="tx1"/>
                </a:solidFill>
                <a:latin typeface="微软雅黑" panose="020B0503020204020204" charset="-122"/>
                <a:ea typeface="微软雅黑" panose="020B0503020204020204" charset="-122"/>
                <a:cs typeface="微软雅黑" panose="020B0503020204020204" charset="-122"/>
              </a:rPr>
              <a:t>　   　</a:t>
            </a:r>
            <a:r>
              <a:rPr lang="zh-CN" sz="2000">
                <a:solidFill>
                  <a:schemeClr val="tx1"/>
                </a:solidFill>
                <a:latin typeface="微软雅黑" panose="020B0503020204020204" charset="-122"/>
                <a:ea typeface="微软雅黑" panose="020B0503020204020204" charset="-122"/>
                <a:cs typeface="微软雅黑" panose="020B0503020204020204" charset="-122"/>
              </a:rPr>
              <a:t>。</a:t>
            </a:r>
          </a:p>
        </p:txBody>
      </p:sp>
      <p:sp>
        <p:nvSpPr>
          <p:cNvPr id="7" name="文本框 6"/>
          <p:cNvSpPr txBox="1"/>
          <p:nvPr/>
        </p:nvSpPr>
        <p:spPr>
          <a:xfrm>
            <a:off x="4728845" y="3390806"/>
            <a:ext cx="42799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39</a:t>
            </a:r>
          </a:p>
        </p:txBody>
      </p:sp>
      <p:sp>
        <p:nvSpPr>
          <p:cNvPr id="2" name="文本框 1"/>
          <p:cNvSpPr txBox="1"/>
          <p:nvPr/>
        </p:nvSpPr>
        <p:spPr>
          <a:xfrm>
            <a:off x="4728845" y="4014646"/>
            <a:ext cx="42799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乙</a:t>
            </a:r>
          </a:p>
        </p:txBody>
      </p:sp>
      <p:sp>
        <p:nvSpPr>
          <p:cNvPr id="4" name="文本框 3"/>
          <p:cNvSpPr txBox="1"/>
          <p:nvPr/>
        </p:nvSpPr>
        <p:spPr>
          <a:xfrm>
            <a:off x="7211695" y="4014646"/>
            <a:ext cx="42799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甲</a:t>
            </a:r>
          </a:p>
        </p:txBody>
      </p:sp>
      <p:sp>
        <p:nvSpPr>
          <p:cNvPr id="9" name="文本框 8"/>
          <p:cNvSpPr txBox="1"/>
          <p:nvPr/>
        </p:nvSpPr>
        <p:spPr>
          <a:xfrm>
            <a:off x="5024120" y="5856461"/>
            <a:ext cx="704850"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3:2</a:t>
            </a:r>
            <a:endPar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endParaRPr>
          </a:p>
        </p:txBody>
      </p:sp>
    </p:spTree>
    <p:extLst>
      <p:ext uri="{BB962C8B-B14F-4D97-AF65-F5344CB8AC3E}">
        <p14:creationId xmlns:p14="http://schemas.microsoft.com/office/powerpoint/2010/main" val="36573008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7"/>
                                        </p:tgtEl>
                                        <p:attrNameLst>
                                          <p:attrName>style.visibility</p:attrName>
                                        </p:attrNameLst>
                                      </p:cBhvr>
                                      <p:to>
                                        <p:strVal val="visible"/>
                                      </p:to>
                                    </p:set>
                                    <p:animEffect transition="in" filter="checkerboard(across)">
                                      <p:cBhvr>
                                        <p:cTn id="27" dur="1000"/>
                                        <p:tgtEl>
                                          <p:spTgt spid="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
                                        </p:tgtEl>
                                        <p:attrNameLst>
                                          <p:attrName>style.visibility</p:attrName>
                                        </p:attrNameLst>
                                      </p:cBhvr>
                                      <p:to>
                                        <p:strVal val="visible"/>
                                      </p:to>
                                    </p:set>
                                    <p:animEffect transition="in" filter="checkerboard(across)">
                                      <p:cBhvr>
                                        <p:cTn id="32" dur="1000"/>
                                        <p:tgtEl>
                                          <p:spTgt spid="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4"/>
                                        </p:tgtEl>
                                        <p:attrNameLst>
                                          <p:attrName>style.visibility</p:attrName>
                                        </p:attrNameLst>
                                      </p:cBhvr>
                                      <p:to>
                                        <p:strVal val="visible"/>
                                      </p:to>
                                    </p:set>
                                    <p:animEffect transition="in" filter="checkerboard(across)">
                                      <p:cBhvr>
                                        <p:cTn id="37" dur="1000"/>
                                        <p:tgtEl>
                                          <p:spTgt spid="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9"/>
                                        </p:tgtEl>
                                        <p:attrNameLst>
                                          <p:attrName>style.visibility</p:attrName>
                                        </p:attrNameLst>
                                      </p:cBhvr>
                                      <p:to>
                                        <p:strVal val="visible"/>
                                      </p:to>
                                    </p:set>
                                    <p:animEffect transition="in" filter="checkerboard(across)">
                                      <p:cBhvr>
                                        <p:cTn id="4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4"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1577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pic>
        <p:nvPicPr>
          <p:cNvPr id="17" name="图片24" descr=" "/>
          <p:cNvPicPr>
            <a:picLocks noChangeAspect="1"/>
          </p:cNvPicPr>
          <p:nvPr/>
        </p:nvPicPr>
        <p:blipFill>
          <a:blip r:embed="rId2"/>
          <a:stretch>
            <a:fillRect/>
          </a:stretch>
        </p:blipFill>
        <p:spPr>
          <a:xfrm>
            <a:off x="455930" y="1669516"/>
            <a:ext cx="7928610" cy="4557005"/>
          </a:xfrm>
          <a:prstGeom prst="rect">
            <a:avLst/>
          </a:prstGeom>
        </p:spPr>
      </p:pic>
    </p:spTree>
    <p:extLst>
      <p:ext uri="{BB962C8B-B14F-4D97-AF65-F5344CB8AC3E}">
        <p14:creationId xmlns:p14="http://schemas.microsoft.com/office/powerpoint/2010/main" val="2941496484"/>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17"/>
                                        </p:tgtEl>
                                        <p:attrNameLst>
                                          <p:attrName>style.visibility</p:attrName>
                                        </p:attrNameLst>
                                      </p:cBhvr>
                                      <p:to>
                                        <p:strVal val="visible"/>
                                      </p:to>
                                    </p:set>
                                    <p:animEffect transition="in" filter="checkerboard(across)">
                                      <p:cBhvr>
                                        <p:cTn id="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Shape 206"/>
          <p:cNvSpPr/>
          <p:nvPr/>
        </p:nvSpPr>
        <p:spPr>
          <a:xfrm>
            <a:off x="2791811" y="2240406"/>
            <a:ext cx="3599480" cy="923330"/>
          </a:xfrm>
          <a:prstGeom prst="rect">
            <a:avLst/>
          </a:prstGeom>
          <a:ln w="12700">
            <a:miter lim="400000"/>
          </a:ln>
          <a:effectLst>
            <a:outerShdw blurRad="50800" dist="38100" dir="5400000" algn="t" rotWithShape="0">
              <a:prstClr val="black">
                <a:alpha val="40000"/>
              </a:prstClr>
            </a:outerShdw>
          </a:effectLst>
        </p:spPr>
        <p:txBody>
          <a:bodyPr lIns="45719" rIns="45719">
            <a:spAutoFit/>
          </a:bodyPr>
          <a:lstStyle>
            <a:lvl1pPr algn="ctr">
              <a:defRPr sz="54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sz="5400">
                <a:solidFill>
                  <a:srgbClr val="B61C22"/>
                </a:solidFill>
              </a:rPr>
              <a:t>THANKS</a:t>
            </a:r>
          </a:p>
        </p:txBody>
      </p:sp>
      <p:sp>
        <p:nvSpPr>
          <p:cNvPr id="207" name="Shape 207"/>
          <p:cNvSpPr/>
          <p:nvPr/>
        </p:nvSpPr>
        <p:spPr>
          <a:xfrm>
            <a:off x="2199627" y="1646064"/>
            <a:ext cx="938716" cy="1107996"/>
          </a:xfrm>
          <a:prstGeom prst="rect">
            <a:avLst/>
          </a:prstGeom>
          <a:ln w="12700">
            <a:miter lim="400000"/>
          </a:ln>
        </p:spPr>
        <p:txBody>
          <a:bodyPr wrap="none" lIns="45719" rIns="45719">
            <a:spAutoFit/>
          </a:bodyPr>
          <a:lstStyle>
            <a:lvl1pPr>
              <a:defRPr sz="6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sz="6600">
                <a:solidFill>
                  <a:srgbClr val="B61C22"/>
                </a:solidFill>
              </a:rPr>
              <a:t>“</a:t>
            </a:r>
          </a:p>
        </p:txBody>
      </p:sp>
      <p:sp>
        <p:nvSpPr>
          <p:cNvPr id="208" name="Shape 208"/>
          <p:cNvSpPr/>
          <p:nvPr/>
        </p:nvSpPr>
        <p:spPr>
          <a:xfrm>
            <a:off x="6199657" y="3181076"/>
            <a:ext cx="938716" cy="1107996"/>
          </a:xfrm>
          <a:prstGeom prst="rect">
            <a:avLst/>
          </a:prstGeom>
          <a:ln w="12700">
            <a:miter lim="400000"/>
          </a:ln>
        </p:spPr>
        <p:txBody>
          <a:bodyPr wrap="none" lIns="45719" rIns="45719">
            <a:spAutoFit/>
          </a:bodyPr>
          <a:lstStyle>
            <a:lvl1pPr>
              <a:defRPr sz="6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sz="6600">
                <a:solidFill>
                  <a:srgbClr val="B61C22"/>
                </a:solidFill>
              </a:rPr>
              <a:t>”</a:t>
            </a:r>
          </a:p>
        </p:txBody>
      </p:sp>
      <p:pic>
        <p:nvPicPr>
          <p:cNvPr id="209" name="学科网LOGO源文件.png"/>
          <p:cNvPicPr/>
          <p:nvPr/>
        </p:nvPicPr>
        <p:blipFill>
          <a:blip r:embed="rId2"/>
          <a:stretch>
            <a:fillRect/>
          </a:stretch>
        </p:blipFill>
        <p:spPr>
          <a:xfrm>
            <a:off x="4203134" y="3733378"/>
            <a:ext cx="776835" cy="358662"/>
          </a:xfrm>
          <a:prstGeom prst="rect">
            <a:avLst/>
          </a:prstGeom>
          <a:ln w="12700">
            <a:miter lim="400000"/>
          </a:ln>
          <a:effectLst>
            <a:outerShdw blurRad="50800" dist="38100" dir="5400000" algn="t" rotWithShape="0">
              <a:prstClr val="black">
                <a:alpha val="40000"/>
              </a:prstClr>
            </a:outerShdw>
          </a:effectLst>
        </p:spPr>
      </p:pic>
      <p:pic>
        <p:nvPicPr>
          <p:cNvPr id="210" name="New picture" hidden="1"/>
          <p:cNvPicPr/>
          <p:nvPr/>
        </p:nvPicPr>
        <p:blipFill>
          <a:blip r:embed="rId3"/>
          <a:stretch>
            <a:fillRect/>
          </a:stretch>
        </p:blipFill>
        <p:spPr>
          <a:xfrm>
            <a:off x="12014200" y="13868777"/>
            <a:ext cx="469900" cy="560183"/>
          </a:xfrm>
          <a:prstGeom prst="cube">
            <a:avLst/>
          </a:prstGeom>
        </p:spPr>
      </p:pic>
    </p:spTree>
    <p:extLst>
      <p:ext uri="{BB962C8B-B14F-4D97-AF65-F5344CB8AC3E}">
        <p14:creationId xmlns:p14="http://schemas.microsoft.com/office/powerpoint/2010/main" val="3607787517"/>
      </p:ext>
    </p:extLst>
  </p:cSld>
  <p:clrMapOvr>
    <a:masterClrMapping/>
  </p:clrMapOvr>
  <p:transition spd="med" advTm="20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331867"/>
            <a:ext cx="2357755" cy="584775"/>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334254"/>
            <a:ext cx="2562225" cy="400110"/>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
        <p:nvSpPr>
          <p:cNvPr id="2" name="文本框 1"/>
          <p:cNvSpPr txBox="1"/>
          <p:nvPr/>
        </p:nvSpPr>
        <p:spPr>
          <a:xfrm>
            <a:off x="337820" y="1737417"/>
            <a:ext cx="3520440" cy="50782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考点分类见下表</a:t>
            </a:r>
          </a:p>
        </p:txBody>
      </p:sp>
      <p:graphicFrame>
        <p:nvGraphicFramePr>
          <p:cNvPr id="4" name="表格 3"/>
          <p:cNvGraphicFramePr>
            <a:graphicFrameLocks noGrp="1"/>
          </p:cNvGraphicFramePr>
          <p:nvPr/>
        </p:nvGraphicFramePr>
        <p:xfrm>
          <a:off x="337821" y="2637953"/>
          <a:ext cx="8560435" cy="4114800"/>
        </p:xfrm>
        <a:graphic>
          <a:graphicData uri="http://schemas.openxmlformats.org/drawingml/2006/table">
            <a:tbl>
              <a:tblPr firstRow="1" bandRow="1">
                <a:tableStyleId>{5940675A-B579-460E-94D1-54222C63F5DA}</a:tableStyleId>
              </a:tblPr>
              <a:tblGrid>
                <a:gridCol w="1330960"/>
                <a:gridCol w="2427605"/>
                <a:gridCol w="4801870"/>
              </a:tblGrid>
              <a:tr h="702775">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14812">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比热容概念的应用</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选择题或填空题较多，利用常见生活现象判断比热容的应用</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2775">
                <a:tc rowSpan="2">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利用比热容进行计算</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选择题、填空题，属于比热容的应用</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2775">
                <a:tc vMerge="1">
                  <a:txBody>
                    <a:bodyPr/>
                    <a:lstStyle/>
                    <a:p>
                      <a:endParaRPr/>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物质吸热能力实验</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实验探究题，探究物质吸热能力</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02775">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冷门考点</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利用比热容解释问题</a:t>
                      </a:r>
                      <a:endParaRPr lang="en-US" altLang="en-US" sz="27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2700" b="0">
                          <a:solidFill>
                            <a:srgbClr val="C00000"/>
                          </a:solidFill>
                          <a:latin typeface="微软雅黑" panose="020B0503020204020204" charset="-122"/>
                          <a:ea typeface="微软雅黑" panose="020B0503020204020204" charset="-122"/>
                          <a:cs typeface="宋体" panose="02010600030101010101" pitchFamily="2" charset="-122"/>
                        </a:rPr>
                        <a:t>简答题，考查学生分析判断问题能力</a:t>
                      </a:r>
                      <a:endParaRPr lang="en-US" altLang="en-US" sz="2700" b="0">
                        <a:solidFill>
                          <a:srgbClr val="C00000"/>
                        </a:solidFill>
                        <a:latin typeface="微软雅黑" panose="020B0502040204020203"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42316742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itchFamily="2" charset="-122"/>
              <a:sym typeface="微软雅黑" panose="020B0502040204020203"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0" y="343749"/>
            <a:ext cx="2446020" cy="584775"/>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327026" y="1469208"/>
            <a:ext cx="8646795" cy="3785652"/>
          </a:xfrm>
          <a:prstGeom prst="rect">
            <a:avLst/>
          </a:prstGeom>
          <a:noFill/>
          <a:ln w="9525">
            <a:noFill/>
          </a:ln>
        </p:spPr>
        <p:txBody>
          <a:bodyPr wrap="square">
            <a:spAutoFit/>
          </a:bodyPr>
          <a:lstStyle/>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1.比热容</a:t>
            </a:r>
            <a:endParaRPr lang="zh-CN" sz="2000">
              <a:latin typeface="微软雅黑" panose="020B0502040204020203" charset="-122"/>
              <a:ea typeface="微软雅黑" panose="020B0503020204020204" charset="-122"/>
              <a:cs typeface="微软雅黑" panose="020B0502040204020203" charset="-122"/>
            </a:endParaRPr>
          </a:p>
          <a:p>
            <a:pPr marL="0" indent="0" algn="l" eaLnBrk="1" fontAlgn="auto" latinLnBrk="0" hangingPunct="1">
              <a:lnSpc>
                <a:spcPct val="150000"/>
              </a:lnSpc>
            </a:pPr>
            <a:r>
              <a:rPr lang="zh-CN" sz="2000">
                <a:latin typeface="微软雅黑" panose="020B0502040204020203" charset="-122"/>
                <a:ea typeface="微软雅黑" panose="020B0503020204020204" charset="-122"/>
                <a:cs typeface="微软雅黑" panose="020B0502040204020203" charset="-122"/>
              </a:rPr>
              <a:t>（1）在热传递过程中，</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叫做热量。温度不同的两个物体相互接触，高温物体内能</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，低温物体内能</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；对物体做功时，物体内能会</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，物体对外做功时，物体内能会</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（2）比热容是物质的一种特性，与物质的</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和</a:t>
            </a:r>
            <a:r>
              <a:rPr lang="zh-CN" sz="2000" u="sng">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有关，与物质的质量、温度和吸热、放热的多少无关。</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（3）水的比热容是4.2×10</a:t>
            </a:r>
            <a:r>
              <a:rPr lang="zh-CN" sz="2000" baseline="30000">
                <a:latin typeface="微软雅黑" panose="020B0503020204020204" charset="-122"/>
                <a:ea typeface="微软雅黑" panose="020B0503020204020204" charset="-122"/>
                <a:cs typeface="微软雅黑" panose="020B0503020204020204" charset="-122"/>
              </a:rPr>
              <a:t>3</a:t>
            </a:r>
            <a:r>
              <a:rPr lang="zh-CN" sz="2000">
                <a:latin typeface="微软雅黑" panose="020B0503020204020204" charset="-122"/>
                <a:ea typeface="微软雅黑" panose="020B0503020204020204" charset="-122"/>
                <a:cs typeface="微软雅黑" panose="020B0503020204020204" charset="-122"/>
              </a:rPr>
              <a:t>J/(kg·℃)，表示的物理意义是：1千克的水温度升高1℃吸收的热量是4.2×10</a:t>
            </a:r>
            <a:r>
              <a:rPr lang="zh-CN" sz="2000" baseline="30000">
                <a:latin typeface="微软雅黑" panose="020B0503020204020204" charset="-122"/>
                <a:ea typeface="微软雅黑" panose="020B0503020204020204" charset="-122"/>
                <a:cs typeface="微软雅黑" panose="020B0503020204020204" charset="-122"/>
              </a:rPr>
              <a:t>3</a:t>
            </a:r>
            <a:r>
              <a:rPr lang="zh-CN" sz="2000">
                <a:latin typeface="微软雅黑" panose="020B0503020204020204" charset="-122"/>
                <a:ea typeface="微软雅黑" panose="020B0503020204020204" charset="-122"/>
                <a:cs typeface="微软雅黑" panose="020B0503020204020204" charset="-122"/>
              </a:rPr>
              <a:t>J。</a:t>
            </a:r>
          </a:p>
        </p:txBody>
      </p:sp>
      <p:sp>
        <p:nvSpPr>
          <p:cNvPr id="11" name="文本框 10"/>
          <p:cNvSpPr txBox="1"/>
          <p:nvPr/>
        </p:nvSpPr>
        <p:spPr>
          <a:xfrm>
            <a:off x="2989580" y="2183866"/>
            <a:ext cx="1887694"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lang="zh-CN" sz="2000">
                <a:solidFill>
                  <a:srgbClr val="FF0000"/>
                </a:solidFill>
                <a:latin typeface="微软雅黑" panose="020B0503020204020204" charset="-122"/>
                <a:ea typeface="微软雅黑" panose="020B0503020204020204" charset="-122"/>
                <a:cs typeface="微软雅黑" panose="020B0503020204020204" charset="-122"/>
                <a:sym typeface="+mn-ea"/>
              </a:rPr>
              <a:t>传递能量的多少</a:t>
            </a:r>
            <a:endPar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2040204020203" charset="-122"/>
              <a:ea typeface="微软雅黑" panose="020B0503020204020204" charset="-122"/>
              <a:cs typeface="微软雅黑" panose="020B0502040204020203" charset="-122"/>
              <a:sym typeface="+mn-ea"/>
            </a:endParaRPr>
          </a:p>
        </p:txBody>
      </p:sp>
      <p:sp>
        <p:nvSpPr>
          <p:cNvPr id="7" name="文本框 6"/>
          <p:cNvSpPr txBox="1"/>
          <p:nvPr/>
        </p:nvSpPr>
        <p:spPr>
          <a:xfrm>
            <a:off x="2989580" y="2807706"/>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减少</a:t>
            </a:r>
          </a:p>
        </p:txBody>
      </p:sp>
      <p:sp>
        <p:nvSpPr>
          <p:cNvPr id="10" name="文本框 9"/>
          <p:cNvSpPr txBox="1"/>
          <p:nvPr/>
        </p:nvSpPr>
        <p:spPr>
          <a:xfrm>
            <a:off x="5381625" y="2807706"/>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增大</a:t>
            </a:r>
          </a:p>
        </p:txBody>
      </p:sp>
      <p:sp>
        <p:nvSpPr>
          <p:cNvPr id="12" name="文本框 11"/>
          <p:cNvSpPr txBox="1"/>
          <p:nvPr/>
        </p:nvSpPr>
        <p:spPr>
          <a:xfrm>
            <a:off x="951865" y="3437488"/>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增大</a:t>
            </a:r>
          </a:p>
        </p:txBody>
      </p:sp>
      <p:sp>
        <p:nvSpPr>
          <p:cNvPr id="13" name="文本框 12"/>
          <p:cNvSpPr txBox="1"/>
          <p:nvPr/>
        </p:nvSpPr>
        <p:spPr>
          <a:xfrm>
            <a:off x="5216525" y="3437488"/>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减少</a:t>
            </a:r>
          </a:p>
        </p:txBody>
      </p:sp>
      <p:sp>
        <p:nvSpPr>
          <p:cNvPr id="14" name="文本框 13"/>
          <p:cNvSpPr txBox="1"/>
          <p:nvPr/>
        </p:nvSpPr>
        <p:spPr>
          <a:xfrm>
            <a:off x="5130800" y="4068967"/>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种类</a:t>
            </a:r>
          </a:p>
        </p:txBody>
      </p:sp>
      <p:sp>
        <p:nvSpPr>
          <p:cNvPr id="15" name="文本框 14"/>
          <p:cNvSpPr txBox="1"/>
          <p:nvPr/>
        </p:nvSpPr>
        <p:spPr>
          <a:xfrm>
            <a:off x="5979795" y="4012100"/>
            <a:ext cx="605292" cy="40010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微软雅黑" panose="020B0503020204020204" charset="-122"/>
                <a:sym typeface="+mn-ea"/>
              </a:rPr>
              <a:t>状态</a:t>
            </a:r>
          </a:p>
        </p:txBody>
      </p:sp>
    </p:spTree>
    <p:extLst>
      <p:ext uri="{BB962C8B-B14F-4D97-AF65-F5344CB8AC3E}">
        <p14:creationId xmlns:p14="http://schemas.microsoft.com/office/powerpoint/2010/main" val="1330047291"/>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11"/>
                                        </p:tgtEl>
                                        <p:attrNameLst>
                                          <p:attrName>style.visibility</p:attrName>
                                        </p:attrNameLst>
                                      </p:cBhvr>
                                      <p:to>
                                        <p:strVal val="visible"/>
                                      </p:to>
                                    </p:set>
                                    <p:animEffect transition="in" filter="checkerboard(across)">
                                      <p:cBhvr>
                                        <p:cTn id="17" dur="10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7"/>
                                        </p:tgtEl>
                                        <p:attrNameLst>
                                          <p:attrName>style.visibility</p:attrName>
                                        </p:attrNameLst>
                                      </p:cBhvr>
                                      <p:to>
                                        <p:strVal val="visible"/>
                                      </p:to>
                                    </p:set>
                                    <p:animEffect transition="in" filter="checkerboard(across)">
                                      <p:cBhvr>
                                        <p:cTn id="22" dur="1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10"/>
                                        </p:tgtEl>
                                        <p:attrNameLst>
                                          <p:attrName>style.visibility</p:attrName>
                                        </p:attrNameLst>
                                      </p:cBhvr>
                                      <p:to>
                                        <p:strVal val="visible"/>
                                      </p:to>
                                    </p:set>
                                    <p:animEffect transition="in" filter="checkerboard(across)">
                                      <p:cBhvr>
                                        <p:cTn id="27" dur="1000"/>
                                        <p:tgtEl>
                                          <p:spTgt spid="1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12"/>
                                        </p:tgtEl>
                                        <p:attrNameLst>
                                          <p:attrName>style.visibility</p:attrName>
                                        </p:attrNameLst>
                                      </p:cBhvr>
                                      <p:to>
                                        <p:strVal val="visible"/>
                                      </p:to>
                                    </p:set>
                                    <p:animEffect transition="in" filter="checkerboard(across)">
                                      <p:cBhvr>
                                        <p:cTn id="32" dur="10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13"/>
                                        </p:tgtEl>
                                        <p:attrNameLst>
                                          <p:attrName>style.visibility</p:attrName>
                                        </p:attrNameLst>
                                      </p:cBhvr>
                                      <p:to>
                                        <p:strVal val="visible"/>
                                      </p:to>
                                    </p:set>
                                    <p:animEffect transition="in" filter="checkerboard(across)">
                                      <p:cBhvr>
                                        <p:cTn id="37" dur="1000"/>
                                        <p:tgtEl>
                                          <p:spTgt spid="13"/>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nodeType="clickEffect">
                                  <p:stCondLst>
                                    <p:cond delay="0"/>
                                  </p:stCondLst>
                                  <p:childTnLst>
                                    <p:set>
                                      <p:cBhvr>
                                        <p:cTn id="41"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42" dur="1000"/>
                                        <p:tgtEl>
                                          <p:spTgt spid="3">
                                            <p:txEl>
                                              <p:pRg st="2" end="2"/>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000" fill="hold">
                                          <p:stCondLst>
                                            <p:cond delay="0"/>
                                          </p:stCondLst>
                                        </p:cTn>
                                        <p:tgtEl>
                                          <p:spTgt spid="14"/>
                                        </p:tgtEl>
                                        <p:attrNameLst>
                                          <p:attrName>style.visibility</p:attrName>
                                        </p:attrNameLst>
                                      </p:cBhvr>
                                      <p:to>
                                        <p:strVal val="visible"/>
                                      </p:to>
                                    </p:set>
                                    <p:animEffect transition="in" filter="checkerboard(across)">
                                      <p:cBhvr>
                                        <p:cTn id="47" dur="1000"/>
                                        <p:tgtEl>
                                          <p:spTgt spid="14"/>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15"/>
                                        </p:tgtEl>
                                        <p:attrNameLst>
                                          <p:attrName>style.visibility</p:attrName>
                                        </p:attrNameLst>
                                      </p:cBhvr>
                                      <p:to>
                                        <p:strVal val="visible"/>
                                      </p:to>
                                    </p:set>
                                    <p:animEffect transition="in" filter="checkerboard(across)">
                                      <p:cBhvr>
                                        <p:cTn id="52" dur="1000"/>
                                        <p:tgtEl>
                                          <p:spTgt spid="15"/>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nodeType="clickEffect">
                                  <p:stCondLst>
                                    <p:cond delay="0"/>
                                  </p:stCondLst>
                                  <p:childTnLst>
                                    <p:set>
                                      <p:cBhvr>
                                        <p:cTn id="56"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5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P spid="10"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343749"/>
            <a:ext cx="2357755" cy="584775"/>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327026" y="1469208"/>
            <a:ext cx="8646795" cy="3785652"/>
          </a:xfrm>
          <a:prstGeom prst="rect">
            <a:avLst/>
          </a:prstGeom>
          <a:noFill/>
          <a:ln w="9525">
            <a:noFill/>
          </a:ln>
        </p:spPr>
        <p:txBody>
          <a:bodyPr wrap="square">
            <a:spAutoFit/>
          </a:bodyPr>
          <a:lstStyle/>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2.热量的简单计算</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热量的计算：(1)吸热：Q</a:t>
            </a:r>
            <a:r>
              <a:rPr lang="zh-CN" sz="2000" baseline="-25000">
                <a:latin typeface="微软雅黑" panose="020B0503020204020204" charset="-122"/>
                <a:ea typeface="微软雅黑" panose="020B0503020204020204" charset="-122"/>
                <a:cs typeface="微软雅黑" panose="020B0503020204020204" charset="-122"/>
              </a:rPr>
              <a:t>吸</a:t>
            </a:r>
            <a:r>
              <a:rPr lang="zh-CN" sz="2000">
                <a:latin typeface="微软雅黑" panose="020B0503020204020204" charset="-122"/>
                <a:ea typeface="微软雅黑" panose="020B0503020204020204" charset="-122"/>
                <a:cs typeface="微软雅黑" panose="020B0503020204020204" charset="-122"/>
              </a:rPr>
              <a:t>=cm△t=cm(t-t</a:t>
            </a:r>
            <a:r>
              <a:rPr lang="zh-CN" sz="2000" baseline="-25000">
                <a:latin typeface="微软雅黑" panose="020B0503020204020204" charset="-122"/>
                <a:ea typeface="微软雅黑" panose="020B0503020204020204" charset="-122"/>
                <a:cs typeface="微软雅黑" panose="020B0503020204020204" charset="-122"/>
              </a:rPr>
              <a:t>0</a:t>
            </a:r>
            <a:r>
              <a:rPr lang="zh-CN" sz="2000">
                <a:latin typeface="微软雅黑" panose="020B0503020204020204" charset="-122"/>
                <a:ea typeface="微软雅黑" panose="020B0503020204020204" charset="-122"/>
                <a:cs typeface="微软雅黑" panose="020B0503020204020204" charset="-122"/>
              </a:rPr>
              <a:t>)；（2）放热：Q</a:t>
            </a:r>
            <a:r>
              <a:rPr lang="zh-CN" sz="2000" baseline="-25000">
                <a:latin typeface="微软雅黑" panose="020B0503020204020204" charset="-122"/>
                <a:ea typeface="微软雅黑" panose="020B0503020204020204" charset="-122"/>
                <a:cs typeface="微软雅黑" panose="020B0503020204020204" charset="-122"/>
              </a:rPr>
              <a:t>放</a:t>
            </a:r>
            <a:r>
              <a:rPr lang="zh-CN" sz="2000">
                <a:latin typeface="微软雅黑" panose="020B0503020204020204" charset="-122"/>
                <a:ea typeface="微软雅黑" panose="020B0503020204020204" charset="-122"/>
                <a:cs typeface="微软雅黑" panose="020B0503020204020204" charset="-122"/>
              </a:rPr>
              <a:t>=cm△t= cm(t</a:t>
            </a:r>
            <a:r>
              <a:rPr lang="zh-CN" sz="2000" baseline="-25000">
                <a:latin typeface="微软雅黑" panose="020B0503020204020204" charset="-122"/>
                <a:ea typeface="微软雅黑" panose="020B0503020204020204" charset="-122"/>
                <a:cs typeface="微软雅黑" panose="020B0503020204020204" charset="-122"/>
              </a:rPr>
              <a:t>0</a:t>
            </a:r>
            <a:r>
              <a:rPr lang="zh-CN" sz="2000">
                <a:latin typeface="微软雅黑" panose="020B0503020204020204" charset="-122"/>
                <a:ea typeface="微软雅黑" panose="020B0503020204020204" charset="-122"/>
                <a:cs typeface="微软雅黑" panose="020B0503020204020204" charset="-122"/>
              </a:rPr>
              <a:t>-t)。</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其中：Q</a:t>
            </a:r>
            <a:r>
              <a:rPr lang="zh-CN" sz="2000" baseline="-25000">
                <a:latin typeface="微软雅黑" panose="020B0503020204020204" charset="-122"/>
                <a:ea typeface="微软雅黑" panose="020B0503020204020204" charset="-122"/>
                <a:cs typeface="微软雅黑" panose="020B0503020204020204" charset="-122"/>
              </a:rPr>
              <a:t>吸</a:t>
            </a:r>
            <a:r>
              <a:rPr lang="zh-CN" sz="2000">
                <a:latin typeface="微软雅黑" panose="020B0503020204020204" charset="-122"/>
                <a:ea typeface="微软雅黑" panose="020B0503020204020204" charset="-122"/>
                <a:cs typeface="微软雅黑" panose="020B0503020204020204" charset="-122"/>
              </a:rPr>
              <a:t>—吸收的热量，单位：焦（J），Q</a:t>
            </a:r>
            <a:r>
              <a:rPr lang="zh-CN" sz="2000" baseline="-25000">
                <a:latin typeface="微软雅黑" panose="020B0503020204020204" charset="-122"/>
                <a:ea typeface="微软雅黑" panose="020B0503020204020204" charset="-122"/>
                <a:cs typeface="微软雅黑" panose="020B0503020204020204" charset="-122"/>
              </a:rPr>
              <a:t>放</a:t>
            </a:r>
            <a:r>
              <a:rPr lang="zh-CN" sz="2000">
                <a:latin typeface="微软雅黑" panose="020B0503020204020204" charset="-122"/>
                <a:ea typeface="微软雅黑" panose="020B0503020204020204" charset="-122"/>
                <a:cs typeface="微软雅黑" panose="020B0503020204020204" charset="-122"/>
              </a:rPr>
              <a:t>—放出的热量。</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c—比热容，单位：焦每千克摄氏度（J/(kg·℃)）</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m—质量，单位：千克（kg）</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△t—变化的温度（升高或降低的温度），单位：摄氏度（℃）；t</a:t>
            </a:r>
            <a:r>
              <a:rPr lang="zh-CN" sz="2000" baseline="-25000">
                <a:latin typeface="微软雅黑" panose="020B0503020204020204" charset="-122"/>
                <a:ea typeface="微软雅黑" panose="020B0503020204020204" charset="-122"/>
                <a:cs typeface="微软雅黑" panose="020B0503020204020204" charset="-122"/>
              </a:rPr>
              <a:t>0</a:t>
            </a:r>
            <a:r>
              <a:rPr lang="zh-CN" sz="2000">
                <a:latin typeface="微软雅黑" panose="020B0503020204020204" charset="-122"/>
                <a:ea typeface="微软雅黑" panose="020B0503020204020204" charset="-122"/>
                <a:cs typeface="微软雅黑" panose="020B0503020204020204" charset="-122"/>
              </a:rPr>
              <a:t>—初始温度、t—末温。</a:t>
            </a:r>
          </a:p>
        </p:txBody>
      </p:sp>
    </p:spTree>
    <p:extLst>
      <p:ext uri="{BB962C8B-B14F-4D97-AF65-F5344CB8AC3E}">
        <p14:creationId xmlns:p14="http://schemas.microsoft.com/office/powerpoint/2010/main" val="398195913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6" y="963345"/>
            <a:ext cx="36010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★考点一：比热容概念</a:t>
            </a:r>
          </a:p>
        </p:txBody>
      </p:sp>
      <p:sp>
        <p:nvSpPr>
          <p:cNvPr id="4" name="文本框 3"/>
          <p:cNvSpPr txBox="1"/>
          <p:nvPr/>
        </p:nvSpPr>
        <p:spPr>
          <a:xfrm>
            <a:off x="283846" y="1724686"/>
            <a:ext cx="8623935" cy="2400657"/>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◆典例一：</a:t>
            </a:r>
            <a:r>
              <a:rPr lang="zh-CN" sz="2000" b="1">
                <a:solidFill>
                  <a:srgbClr val="000000"/>
                </a:solidFill>
                <a:ea typeface="宋体" panose="02010600030101010101" pitchFamily="2" charset="-122"/>
              </a:rPr>
              <a:t>（2020·北京）</a:t>
            </a:r>
            <a:r>
              <a:rPr lang="zh-CN" sz="2000">
                <a:solidFill>
                  <a:srgbClr val="000000"/>
                </a:solidFill>
                <a:ea typeface="宋体" panose="02010600030101010101" pitchFamily="2" charset="-122"/>
              </a:rPr>
              <a:t>依据表格中的数据，下列说法正确的是（  ）。</a:t>
            </a:r>
          </a:p>
          <a:p>
            <a:pPr marL="0" indent="0" algn="l" eaLnBrk="1" fontAlgn="auto" latinLnBrk="0" hangingPunct="1">
              <a:lnSpc>
                <a:spcPct val="150000"/>
              </a:lnSpc>
            </a:pPr>
            <a:r>
              <a:rPr lang="zh-CN" sz="2000">
                <a:solidFill>
                  <a:srgbClr val="000000"/>
                </a:solidFill>
                <a:ea typeface="宋体" panose="02010600030101010101" pitchFamily="2" charset="-122"/>
              </a:rPr>
              <a:t>A. 一杯水倒出一半，杯内剩余水的比热容变小；</a:t>
            </a:r>
          </a:p>
          <a:p>
            <a:pPr marL="0" indent="0" algn="l" eaLnBrk="1" fontAlgn="auto" latinLnBrk="0" hangingPunct="1">
              <a:lnSpc>
                <a:spcPct val="150000"/>
              </a:lnSpc>
            </a:pPr>
            <a:r>
              <a:rPr lang="zh-CN" sz="2000">
                <a:solidFill>
                  <a:srgbClr val="000000"/>
                </a:solidFill>
                <a:ea typeface="宋体" panose="02010600030101010101" pitchFamily="2" charset="-122"/>
              </a:rPr>
              <a:t>B. 水和砂石放出相等热量，水的温度降低得较多；</a:t>
            </a:r>
          </a:p>
          <a:p>
            <a:pPr marL="0" indent="0" algn="l" eaLnBrk="1" fontAlgn="auto" latinLnBrk="0" hangingPunct="1">
              <a:lnSpc>
                <a:spcPct val="150000"/>
              </a:lnSpc>
            </a:pPr>
            <a:r>
              <a:rPr lang="zh-CN" sz="2000">
                <a:solidFill>
                  <a:srgbClr val="000000"/>
                </a:solidFill>
                <a:ea typeface="宋体" panose="02010600030101010101" pitchFamily="2" charset="-122"/>
              </a:rPr>
              <a:t>C. 水的比热容表示水的温度升高1°C吸收的热量是4.2×10</a:t>
            </a:r>
            <a:r>
              <a:rPr lang="zh-CN" sz="2000" baseline="30000">
                <a:solidFill>
                  <a:srgbClr val="000000"/>
                </a:solidFill>
                <a:uFillTx/>
                <a:ea typeface="宋体" panose="02010600030101010101" pitchFamily="2" charset="-122"/>
              </a:rPr>
              <a:t>3</a:t>
            </a:r>
            <a:r>
              <a:rPr lang="zh-CN" sz="2000">
                <a:solidFill>
                  <a:srgbClr val="000000"/>
                </a:solidFill>
                <a:ea typeface="宋体" panose="02010600030101010101" pitchFamily="2" charset="-122"/>
              </a:rPr>
              <a:t>J；</a:t>
            </a:r>
          </a:p>
          <a:p>
            <a:pPr marL="0" indent="0" algn="l" eaLnBrk="1" fontAlgn="auto" latinLnBrk="0" hangingPunct="1">
              <a:lnSpc>
                <a:spcPct val="150000"/>
              </a:lnSpc>
            </a:pPr>
            <a:r>
              <a:rPr lang="zh-CN" sz="2000">
                <a:solidFill>
                  <a:srgbClr val="000000"/>
                </a:solidFill>
                <a:ea typeface="宋体" panose="02010600030101010101" pitchFamily="2" charset="-122"/>
              </a:rPr>
              <a:t>D. 质量相等的水和煤油，吸收相等热量，煤油温度升高得较多</a:t>
            </a:r>
          </a:p>
        </p:txBody>
      </p:sp>
      <p:graphicFrame>
        <p:nvGraphicFramePr>
          <p:cNvPr id="3" name="表格 2"/>
          <p:cNvGraphicFramePr>
            <a:graphicFrameLocks noGrp="1"/>
          </p:cNvGraphicFramePr>
          <p:nvPr/>
        </p:nvGraphicFramePr>
        <p:xfrm>
          <a:off x="408305" y="4932158"/>
          <a:ext cx="5238750" cy="2340774"/>
        </p:xfrm>
        <a:graphic>
          <a:graphicData uri="http://schemas.openxmlformats.org/drawingml/2006/table">
            <a:tbl>
              <a:tblPr firstRow="1" bandRow="1">
                <a:tableStyleId>{5940675A-B579-460E-94D1-54222C63F5DA}</a:tableStyleId>
              </a:tblPr>
              <a:tblGrid>
                <a:gridCol w="1757363"/>
                <a:gridCol w="3481387"/>
              </a:tblGrid>
              <a:tr h="493980">
                <a:tc>
                  <a:txBody>
                    <a:bodyPr/>
                    <a:lstStyle/>
                    <a:p>
                      <a:pPr marL="0"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物质</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比热容</a:t>
                      </a:r>
                      <a:r>
                        <a:rPr lang="en-US" sz="2400" b="0" i="1">
                          <a:solidFill>
                            <a:srgbClr val="000000"/>
                          </a:solidFill>
                          <a:latin typeface="宋体" panose="02010600030101010101" pitchFamily="2" charset="-122"/>
                          <a:ea typeface="宋体" panose="02010600030101010101" pitchFamily="2" charset="-122"/>
                          <a:cs typeface="宋体" panose="02010600030101010101" pitchFamily="2" charset="-122"/>
                        </a:rPr>
                        <a:t>c</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 【J/(kg·°C)</a:t>
                      </a:r>
                      <a:r>
                        <a:rPr lang="en-US" sz="2400" b="0" baseline="30000">
                          <a:solidFill>
                            <a:srgbClr val="000000"/>
                          </a:solidFill>
                          <a:latin typeface="宋体" panose="02010600030101010101" pitchFamily="2" charset="-122"/>
                          <a:ea typeface="宋体" panose="02010600030101010101" pitchFamily="2" charset="-122"/>
                          <a:cs typeface="宋体" panose="02010600030101010101" pitchFamily="2" charset="-122"/>
                        </a:rPr>
                        <a:t>-1</a:t>
                      </a: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93980">
                <a:tc>
                  <a:txBody>
                    <a:bodyPr/>
                    <a:lstStyle/>
                    <a:p>
                      <a:pPr marL="0"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水</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4.2×10</a:t>
                      </a:r>
                      <a:r>
                        <a:rPr lang="en-US" sz="2400" b="0" baseline="3000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93980">
                <a:tc>
                  <a:txBody>
                    <a:bodyPr/>
                    <a:lstStyle/>
                    <a:p>
                      <a:pPr marL="0"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煤油</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2.1×10</a:t>
                      </a:r>
                      <a:r>
                        <a:rPr lang="en-US" sz="2400" b="0" baseline="3000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93980">
                <a:tc>
                  <a:txBody>
                    <a:bodyPr/>
                    <a:lstStyle/>
                    <a:p>
                      <a:pPr marL="0"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砂石</a:t>
                      </a:r>
                      <a:endParaRPr lang="en-US" altLang="en-US" sz="24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marL="0" indent="0" algn="ctr">
                        <a:buNone/>
                      </a:pPr>
                      <a:r>
                        <a:rPr lang="en-US" sz="2400" b="0">
                          <a:solidFill>
                            <a:srgbClr val="000000"/>
                          </a:solidFill>
                          <a:latin typeface="宋体" panose="02010600030101010101" pitchFamily="2" charset="-122"/>
                          <a:ea typeface="宋体" panose="02010600030101010101" pitchFamily="2" charset="-122"/>
                          <a:cs typeface="宋体" panose="02010600030101010101" pitchFamily="2" charset="-122"/>
                        </a:rPr>
                        <a:t>约0.92×10</a:t>
                      </a:r>
                      <a:r>
                        <a:rPr lang="en-US" sz="2400" b="0" baseline="30000">
                          <a:solidFill>
                            <a:srgbClr val="000000"/>
                          </a:solidFill>
                          <a:latin typeface="宋体" panose="02010600030101010101" pitchFamily="2" charset="-122"/>
                          <a:ea typeface="宋体" panose="02010600030101010101" pitchFamily="2" charset="-122"/>
                          <a:cs typeface="宋体" panose="02010600030101010101" pitchFamily="2" charset="-122"/>
                        </a:rPr>
                        <a:t>3</a:t>
                      </a:r>
                      <a:endParaRPr lang="en-US" altLang="en-US" sz="2400" b="0">
                        <a:solidFill>
                          <a:srgbClr val="000000"/>
                        </a:solidFill>
                        <a:latin typeface="宋体" pitchFamily="2" charset="-122"/>
                        <a:ea typeface="宋体" pitchFamily="2" charset="-122"/>
                        <a:cs typeface="宋体" panose="02010600030101010101" pitchFamily="2" charset="-122"/>
                      </a:endParaRPr>
                    </a:p>
                  </a:txBody>
                  <a:tcPr marL="76200" marR="76200" marT="63657" marB="63657"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98219918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gtEl>
                                        <p:attrNameLst>
                                          <p:attrName>style.visibility</p:attrName>
                                        </p:attrNameLst>
                                      </p:cBhvr>
                                      <p:to>
                                        <p:strVal val="visible"/>
                                      </p:to>
                                    </p:set>
                                    <p:animEffect transition="in" filter="checkerboard(across)">
                                      <p:cBhvr>
                                        <p:cTn id="3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331867"/>
            <a:ext cx="2068830"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383156" y="1233252"/>
            <a:ext cx="36010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★考点一：比热容概念</a:t>
            </a:r>
          </a:p>
        </p:txBody>
      </p:sp>
      <p:sp>
        <p:nvSpPr>
          <p:cNvPr id="4" name="文本框 3"/>
          <p:cNvSpPr txBox="1"/>
          <p:nvPr/>
        </p:nvSpPr>
        <p:spPr>
          <a:xfrm>
            <a:off x="327026" y="2001382"/>
            <a:ext cx="8623935" cy="3416320"/>
          </a:xfrm>
          <a:prstGeom prst="rect">
            <a:avLst/>
          </a:prstGeom>
          <a:noFill/>
          <a:ln w="9525">
            <a:noFill/>
          </a:ln>
        </p:spPr>
        <p:txBody>
          <a:bodyPr wrap="square">
            <a:spAutoFit/>
          </a:bodyPr>
          <a:lstStyle/>
          <a:p>
            <a:pPr marL="0" indent="0" algn="l" eaLnBrk="1" fontAlgn="auto" latinLnBrk="0" hangingPunct="1">
              <a:lnSpc>
                <a:spcPct val="150000"/>
              </a:lnSpc>
            </a:pPr>
            <a:r>
              <a:rPr lang="zh-CN" sz="1600">
                <a:solidFill>
                  <a:srgbClr val="FF0000"/>
                </a:solidFill>
                <a:ea typeface="宋体" panose="02010600030101010101" pitchFamily="2" charset="-122"/>
              </a:rPr>
              <a:t>【答案】D。</a:t>
            </a:r>
          </a:p>
          <a:p>
            <a:pPr marL="0" indent="0" algn="l" eaLnBrk="1" fontAlgn="auto" latinLnBrk="0" hangingPunct="1">
              <a:lnSpc>
                <a:spcPct val="150000"/>
              </a:lnSpc>
            </a:pPr>
            <a:r>
              <a:rPr lang="zh-CN" sz="1600">
                <a:solidFill>
                  <a:srgbClr val="FF0000"/>
                </a:solidFill>
                <a:ea typeface="宋体" panose="02010600030101010101" pitchFamily="2" charset="-122"/>
              </a:rPr>
              <a:t>【解析】A．比热容是物质特有的一种物理属性，只跟物质的种类、状态有关，所以一杯水倒出一半，杯内剩余水的比热容不变，故A错误；</a:t>
            </a:r>
          </a:p>
          <a:p>
            <a:pPr marL="0" indent="0" algn="l" eaLnBrk="1" fontAlgn="auto" latinLnBrk="0" hangingPunct="1">
              <a:lnSpc>
                <a:spcPct val="150000"/>
              </a:lnSpc>
            </a:pPr>
            <a:r>
              <a:rPr lang="zh-CN" sz="1600">
                <a:solidFill>
                  <a:srgbClr val="FF0000"/>
                </a:solidFill>
                <a:ea typeface="宋体" panose="02010600030101010101" pitchFamily="2" charset="-122"/>
              </a:rPr>
              <a:t>B．根据</a:t>
            </a:r>
            <a:r>
              <a:rPr lang="en-US" altLang="zh-CN" sz="1600">
                <a:solidFill>
                  <a:srgbClr val="FF0000"/>
                </a:solidFill>
                <a:ea typeface="宋体" panose="02010600030101010101" pitchFamily="2" charset="-122"/>
              </a:rPr>
              <a:t>Q=cm</a:t>
            </a:r>
            <a:r>
              <a:rPr lang="en-US" altLang="zh-CN" sz="1600">
                <a:solidFill>
                  <a:srgbClr val="FF0000"/>
                </a:solidFill>
                <a:latin typeface="Arial" panose="020B0604020202020204" pitchFamily="34" charset="0"/>
                <a:ea typeface="宋体" panose="02010600030101010101" pitchFamily="2" charset="-122"/>
                <a:cs typeface="Arial" panose="020B0604020202020204" pitchFamily="34" charset="0"/>
              </a:rPr>
              <a:t>∆</a:t>
            </a:r>
            <a:r>
              <a:rPr lang="en-US" altLang="zh-CN" sz="1600">
                <a:solidFill>
                  <a:srgbClr val="FF0000"/>
                </a:solidFill>
                <a:ea typeface="宋体" panose="02010600030101010101" pitchFamily="2" charset="-122"/>
              </a:rPr>
              <a:t>t</a:t>
            </a:r>
            <a:r>
              <a:rPr lang="zh-CN" sz="1600">
                <a:solidFill>
                  <a:srgbClr val="FF0000"/>
                </a:solidFill>
                <a:ea typeface="宋体" panose="02010600030101010101" pitchFamily="2" charset="-122"/>
              </a:rPr>
              <a:t>可知，相同质量的水和沙石放出相等热量，由于沙石的比热容比水小，则沙石的温度降低得较多，故B错误；</a:t>
            </a:r>
          </a:p>
          <a:p>
            <a:pPr marL="0" indent="0" algn="l" eaLnBrk="1" fontAlgn="auto" latinLnBrk="0" hangingPunct="1">
              <a:lnSpc>
                <a:spcPct val="150000"/>
              </a:lnSpc>
            </a:pPr>
            <a:r>
              <a:rPr lang="zh-CN" sz="1600">
                <a:solidFill>
                  <a:srgbClr val="FF0000"/>
                </a:solidFill>
                <a:ea typeface="宋体" panose="02010600030101010101" pitchFamily="2" charset="-122"/>
              </a:rPr>
              <a:t>C．水的比热容表示的是1kg的水温度升高（或降低）1°C时吸收（或放出）的热量是4.2×10</a:t>
            </a:r>
            <a:r>
              <a:rPr lang="zh-CN" sz="1600" baseline="30000">
                <a:solidFill>
                  <a:srgbClr val="FF0000"/>
                </a:solidFill>
                <a:uFillTx/>
                <a:ea typeface="宋体" panose="02010600030101010101" pitchFamily="2" charset="-122"/>
              </a:rPr>
              <a:t>3</a:t>
            </a:r>
            <a:r>
              <a:rPr lang="zh-CN" sz="1600">
                <a:solidFill>
                  <a:srgbClr val="FF0000"/>
                </a:solidFill>
                <a:ea typeface="宋体" panose="02010600030101010101" pitchFamily="2" charset="-122"/>
              </a:rPr>
              <a:t>J，故C错误；</a:t>
            </a:r>
          </a:p>
          <a:p>
            <a:pPr marL="0" indent="0" algn="l" eaLnBrk="1" fontAlgn="auto" latinLnBrk="0" hangingPunct="1">
              <a:lnSpc>
                <a:spcPct val="150000"/>
              </a:lnSpc>
            </a:pPr>
            <a:r>
              <a:rPr lang="zh-CN" sz="1600">
                <a:solidFill>
                  <a:srgbClr val="FF0000"/>
                </a:solidFill>
                <a:ea typeface="宋体" panose="02010600030101010101" pitchFamily="2" charset="-122"/>
              </a:rPr>
              <a:t>D．根据</a:t>
            </a:r>
            <a:r>
              <a:rPr lang="en-US" altLang="zh-CN" sz="1600">
                <a:solidFill>
                  <a:srgbClr val="FF0000"/>
                </a:solidFill>
                <a:ea typeface="宋体" panose="02010600030101010101" pitchFamily="2" charset="-122"/>
                <a:sym typeface="+mn-ea"/>
              </a:rPr>
              <a:t>Q=cm</a:t>
            </a:r>
            <a:r>
              <a:rPr lang="en-US" altLang="zh-CN" sz="1600">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en-US" altLang="zh-CN" sz="1600">
                <a:solidFill>
                  <a:srgbClr val="FF0000"/>
                </a:solidFill>
                <a:ea typeface="宋体" panose="02010600030101010101" pitchFamily="2" charset="-122"/>
                <a:sym typeface="+mn-ea"/>
              </a:rPr>
              <a:t>t</a:t>
            </a:r>
            <a:r>
              <a:rPr lang="zh-CN" sz="1600">
                <a:solidFill>
                  <a:srgbClr val="FF0000"/>
                </a:solidFill>
                <a:ea typeface="宋体" panose="02010600030101010101" pitchFamily="2" charset="-122"/>
              </a:rPr>
              <a:t>可知，相同质量的水和煤油吸收相等热量，由于煤油的比热容比水小，则沙石的温度升高得较多，故D正确。故选D。</a:t>
            </a:r>
          </a:p>
        </p:txBody>
      </p:sp>
    </p:spTree>
    <p:extLst>
      <p:ext uri="{BB962C8B-B14F-4D97-AF65-F5344CB8AC3E}">
        <p14:creationId xmlns:p14="http://schemas.microsoft.com/office/powerpoint/2010/main" val="506405989"/>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401103"/>
            <a:ext cx="724521" cy="93267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456057"/>
            <a:ext cx="809896" cy="58477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1111672"/>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331867"/>
            <a:ext cx="2868295" cy="584775"/>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典例精析</a:t>
            </a:r>
          </a:p>
        </p:txBody>
      </p:sp>
      <p:sp>
        <p:nvSpPr>
          <p:cNvPr id="2" name="文本框 1"/>
          <p:cNvSpPr txBox="1"/>
          <p:nvPr/>
        </p:nvSpPr>
        <p:spPr>
          <a:xfrm>
            <a:off x="2383156" y="1233252"/>
            <a:ext cx="3601085" cy="646331"/>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★考点一：比热容概念</a:t>
            </a:r>
            <a:endParaRPr lang="en-US" altLang="zh-CN" sz="2400" b="1">
              <a:solidFill>
                <a:srgbClr val="1116CC"/>
              </a:solidFill>
              <a:latin typeface="微软雅黑" panose="020B0502040204020203" charset="-122"/>
              <a:ea typeface="微软雅黑" panose="020B0503020204020204" charset="-122"/>
              <a:cs typeface="微软雅黑" panose="020B0502040204020203" charset="-122"/>
            </a:endParaRPr>
          </a:p>
        </p:txBody>
      </p:sp>
      <p:sp>
        <p:nvSpPr>
          <p:cNvPr id="4" name="文本框 3"/>
          <p:cNvSpPr txBox="1"/>
          <p:nvPr/>
        </p:nvSpPr>
        <p:spPr>
          <a:xfrm>
            <a:off x="327026" y="2001382"/>
            <a:ext cx="8623935" cy="286232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◆典例二：（2019·福建）</a:t>
            </a:r>
            <a:r>
              <a:rPr lang="zh-CN" sz="2000">
                <a:ea typeface="宋体" panose="02010600030101010101" pitchFamily="2" charset="-122"/>
              </a:rPr>
              <a:t>下表列出一些物质的比热容，根据表中数据,下列判断止确的是（  ）。</a:t>
            </a:r>
          </a:p>
          <a:p>
            <a:pPr marL="0" indent="0" algn="l" eaLnBrk="1" fontAlgn="auto" latinLnBrk="0" hangingPunct="1">
              <a:lnSpc>
                <a:spcPct val="150000"/>
              </a:lnSpc>
            </a:pPr>
            <a:r>
              <a:rPr lang="zh-CN" sz="2000">
                <a:ea typeface="宋体" panose="02010600030101010101" pitchFamily="2" charset="-122"/>
              </a:rPr>
              <a:t>A.不同物质的比热容一定不同；</a:t>
            </a:r>
          </a:p>
          <a:p>
            <a:pPr marL="0" indent="0" algn="l" eaLnBrk="1" fontAlgn="auto" latinLnBrk="0" hangingPunct="1">
              <a:lnSpc>
                <a:spcPct val="150000"/>
              </a:lnSpc>
            </a:pPr>
            <a:r>
              <a:rPr lang="zh-CN" sz="2000">
                <a:ea typeface="宋体" panose="02010600030101010101" pitchFamily="2" charset="-122"/>
              </a:rPr>
              <a:t>B.物质的物态发生变化，比热容不变；</a:t>
            </a:r>
          </a:p>
          <a:p>
            <a:pPr marL="0" indent="0" algn="l" eaLnBrk="1" fontAlgn="auto" latinLnBrk="0" hangingPunct="1">
              <a:lnSpc>
                <a:spcPct val="150000"/>
              </a:lnSpc>
            </a:pPr>
            <a:r>
              <a:rPr lang="zh-CN" sz="2000">
                <a:ea typeface="宋体" panose="02010600030101010101" pitchFamily="2" charset="-122"/>
              </a:rPr>
              <a:t>C.质屋相等的铝和铜升高相同的温度，铝吸收的热量更多；</a:t>
            </a:r>
          </a:p>
          <a:p>
            <a:pPr marL="0" indent="0" algn="l" eaLnBrk="1" fontAlgn="auto" latinLnBrk="0" hangingPunct="1">
              <a:lnSpc>
                <a:spcPct val="150000"/>
              </a:lnSpc>
            </a:pPr>
            <a:r>
              <a:rPr lang="zh-CN" sz="2000">
                <a:ea typeface="宋体" panose="02010600030101010101" pitchFamily="2" charset="-122"/>
              </a:rPr>
              <a:t>D.质量相等的水和煤油吸收相同的热量，水升高的温度更多</a:t>
            </a:r>
          </a:p>
        </p:txBody>
      </p:sp>
      <p:graphicFrame>
        <p:nvGraphicFramePr>
          <p:cNvPr id="3" name="表格 2"/>
          <p:cNvGraphicFramePr>
            <a:graphicFrameLocks noGrp="1"/>
          </p:cNvGraphicFramePr>
          <p:nvPr/>
        </p:nvGraphicFramePr>
        <p:xfrm>
          <a:off x="3573463" y="2674450"/>
          <a:ext cx="5430838" cy="797837"/>
        </p:xfrm>
        <a:graphic>
          <a:graphicData uri="http://schemas.openxmlformats.org/drawingml/2006/table">
            <a:tbl>
              <a:tblPr firstRow="1" bandRow="1">
                <a:tableStyleId>{5940675A-B579-460E-94D1-54222C63F5DA}</a:tableStyleId>
              </a:tblPr>
              <a:tblGrid>
                <a:gridCol w="1428750"/>
                <a:gridCol w="790575"/>
                <a:gridCol w="685800"/>
                <a:gridCol w="774700"/>
                <a:gridCol w="692150"/>
                <a:gridCol w="1058863"/>
              </a:tblGrid>
              <a:tr h="390431">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物质</a:t>
                      </a:r>
                      <a:endParaRPr lang="en-US" altLang="en-US" sz="1300" b="0">
                        <a:solidFill>
                          <a:srgbClr val="C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水</a:t>
                      </a:r>
                      <a:endParaRPr lang="en-US" altLang="en-US" sz="1300" b="0">
                        <a:solidFill>
                          <a:srgbClr val="C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煤油</a:t>
                      </a:r>
                      <a:endParaRPr lang="en-US" altLang="en-US" sz="1300" b="0">
                        <a:solidFill>
                          <a:srgbClr val="C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冰</a:t>
                      </a:r>
                      <a:endParaRPr lang="en-US" altLang="en-US" sz="1300" b="0">
                        <a:solidFill>
                          <a:srgbClr val="C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铝</a:t>
                      </a:r>
                      <a:endParaRPr lang="en-US" altLang="en-US" sz="1300" b="0">
                        <a:solidFill>
                          <a:srgbClr val="C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铜</a:t>
                      </a:r>
                      <a:endParaRPr lang="en-US" altLang="en-US" sz="1300" b="0">
                        <a:solidFill>
                          <a:srgbClr val="C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r h="407406">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比热容/( J˙kg</a:t>
                      </a:r>
                      <a:r>
                        <a:rPr lang="en-US" sz="1300" b="0" baseline="30000">
                          <a:solidFill>
                            <a:srgbClr val="C00000"/>
                          </a:solidFill>
                          <a:latin typeface="宋体" panose="02010600030101010101" pitchFamily="2" charset="-122"/>
                          <a:ea typeface="宋体" panose="02010600030101010101" pitchFamily="2" charset="-122"/>
                          <a:cs typeface="宋体" panose="02010600030101010101" pitchFamily="2" charset="-122"/>
                        </a:rPr>
                        <a:t>-1</a:t>
                      </a: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a:t>
                      </a:r>
                      <a:r>
                        <a:rPr lang="en-US" sz="1300" b="0" baseline="30000">
                          <a:solidFill>
                            <a:srgbClr val="C00000"/>
                          </a:solidFill>
                          <a:latin typeface="宋体" panose="02010600030101010101" pitchFamily="2" charset="-122"/>
                          <a:ea typeface="宋体" panose="02010600030101010101" pitchFamily="2" charset="-122"/>
                          <a:cs typeface="宋体" panose="02010600030101010101" pitchFamily="2" charset="-122"/>
                        </a:rPr>
                        <a:t>-1</a:t>
                      </a: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a:t>
                      </a:r>
                      <a:endParaRPr lang="en-US" altLang="en-US" sz="1300" b="0">
                        <a:solidFill>
                          <a:srgbClr val="C00000"/>
                        </a:solidFill>
                        <a:latin typeface="宋体" pitchFamily="2" charset="-122"/>
                        <a:ea typeface="宋体"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4.2×10</a:t>
                      </a:r>
                      <a:r>
                        <a:rPr lang="en-US" sz="1300" b="0" baseline="30000">
                          <a:solidFill>
                            <a:srgbClr val="C00000"/>
                          </a:solidFill>
                          <a:latin typeface="宋体" panose="02010600030101010101" pitchFamily="2" charset="-122"/>
                          <a:ea typeface="宋体" panose="02010600030101010101" pitchFamily="2" charset="-122"/>
                          <a:cs typeface="宋体" panose="02010600030101010101" pitchFamily="2" charset="-122"/>
                        </a:rPr>
                        <a:t>3</a:t>
                      </a:r>
                      <a:endParaRPr lang="en-US" altLang="en-US" sz="1300" b="0" baseline="30000">
                        <a:solidFill>
                          <a:srgbClr val="C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2.1×10</a:t>
                      </a:r>
                      <a:r>
                        <a:rPr lang="en-US" sz="1300" b="0" baseline="30000">
                          <a:solidFill>
                            <a:srgbClr val="C00000"/>
                          </a:solidFill>
                          <a:latin typeface="宋体" panose="02010600030101010101" pitchFamily="2" charset="-122"/>
                          <a:ea typeface="宋体" panose="02010600030101010101" pitchFamily="2" charset="-122"/>
                          <a:cs typeface="宋体" panose="02010600030101010101" pitchFamily="2" charset="-122"/>
                        </a:rPr>
                        <a:t>3</a:t>
                      </a:r>
                      <a:endParaRPr lang="en-US" altLang="en-US" sz="1300" b="0" baseline="30000">
                        <a:solidFill>
                          <a:srgbClr val="C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2.l×lO</a:t>
                      </a:r>
                      <a:r>
                        <a:rPr lang="en-US" sz="1300" b="0" baseline="30000">
                          <a:solidFill>
                            <a:srgbClr val="C00000"/>
                          </a:solidFill>
                          <a:latin typeface="宋体" panose="02010600030101010101" pitchFamily="2" charset="-122"/>
                          <a:ea typeface="宋体" panose="02010600030101010101" pitchFamily="2" charset="-122"/>
                          <a:cs typeface="宋体" panose="02010600030101010101" pitchFamily="2" charset="-122"/>
                        </a:rPr>
                        <a:t>3</a:t>
                      </a:r>
                      <a:endParaRPr lang="en-US" altLang="en-US" sz="1300" b="0" baseline="30000">
                        <a:solidFill>
                          <a:srgbClr val="C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0.88×10</a:t>
                      </a:r>
                      <a:r>
                        <a:rPr lang="en-US" sz="1300" b="0" baseline="30000">
                          <a:solidFill>
                            <a:srgbClr val="C00000"/>
                          </a:solidFill>
                          <a:latin typeface="宋体" panose="02010600030101010101" pitchFamily="2" charset="-122"/>
                          <a:ea typeface="宋体" panose="02010600030101010101" pitchFamily="2" charset="-122"/>
                          <a:cs typeface="宋体" panose="02010600030101010101" pitchFamily="2" charset="-122"/>
                        </a:rPr>
                        <a:t>3</a:t>
                      </a:r>
                      <a:endParaRPr lang="en-US" altLang="en-US" sz="1300" b="0" baseline="30000">
                        <a:solidFill>
                          <a:srgbClr val="C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c>
                  <a:txBody>
                    <a:bodyPr/>
                    <a:lstStyle/>
                    <a:p>
                      <a:pPr marL="0" indent="0" algn="ctr">
                        <a:buNone/>
                      </a:pPr>
                      <a:r>
                        <a:rPr lang="en-US" sz="1300" b="0">
                          <a:solidFill>
                            <a:srgbClr val="C00000"/>
                          </a:solidFill>
                          <a:latin typeface="宋体" panose="02010600030101010101" pitchFamily="2" charset="-122"/>
                          <a:ea typeface="宋体" panose="02010600030101010101" pitchFamily="2" charset="-122"/>
                          <a:cs typeface="宋体" panose="02010600030101010101" pitchFamily="2" charset="-122"/>
                        </a:rPr>
                        <a:t>0.39×10</a:t>
                      </a:r>
                      <a:r>
                        <a:rPr lang="en-US" sz="1300" b="0" baseline="30000">
                          <a:solidFill>
                            <a:srgbClr val="C00000"/>
                          </a:solidFill>
                          <a:latin typeface="宋体" panose="02010600030101010101" pitchFamily="2" charset="-122"/>
                          <a:ea typeface="宋体" panose="02010600030101010101" pitchFamily="2" charset="-122"/>
                          <a:cs typeface="宋体" panose="02010600030101010101" pitchFamily="2" charset="-122"/>
                        </a:rPr>
                        <a:t>3</a:t>
                      </a:r>
                      <a:endParaRPr lang="en-US" altLang="en-US" sz="1300" b="0" baseline="30000">
                        <a:solidFill>
                          <a:srgbClr val="C00000"/>
                        </a:solidFill>
                        <a:latin typeface="宋体" pitchFamily="2" charset="-122"/>
                        <a:ea typeface="宋体" pitchFamily="2" charset="-122"/>
                        <a:cs typeface="宋体" panose="02010600030101010101" pitchFamily="2" charset="-122"/>
                      </a:endParaRPr>
                    </a:p>
                  </a:txBody>
                  <a:tcPr marL="6350" marR="635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FFFF"/>
                    </a:solidFill>
                  </a:tcPr>
                </a:tc>
              </a:tr>
            </a:tbl>
          </a:graphicData>
        </a:graphic>
      </p:graphicFrame>
    </p:spTree>
    <p:extLst>
      <p:ext uri="{BB962C8B-B14F-4D97-AF65-F5344CB8AC3E}">
        <p14:creationId xmlns:p14="http://schemas.microsoft.com/office/powerpoint/2010/main" val="2079752610"/>
      </p:ext>
    </p:extLst>
  </p:cSld>
  <p:clrMapOvr>
    <a:masterClrMapping/>
  </p:clrMapOvr>
  <p:transition spd="med" advTm="2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gtEl>
                                        <p:attrNameLst>
                                          <p:attrName>style.visibility</p:attrName>
                                        </p:attrNameLst>
                                      </p:cBhvr>
                                      <p:to>
                                        <p:strVal val="visible"/>
                                      </p:to>
                                    </p:set>
                                    <p:animEffect transition="in" filter="checkerboard(across)">
                                      <p:cBhvr>
                                        <p:cTn id="3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3641</Words>
  <Application>Microsoft Office PowerPoint</Application>
  <PresentationFormat>全屏显示(4:3)</PresentationFormat>
  <Paragraphs>264</Paragraphs>
  <Slides>33</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33</vt:i4>
      </vt:variant>
    </vt:vector>
  </HeadingPairs>
  <TitlesOfParts>
    <vt:vector size="36" baseType="lpstr">
      <vt:lpstr>Office 主题</vt:lpstr>
      <vt:lpstr>Equation.KSEE3</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3</cp:revision>
  <dcterms:created xsi:type="dcterms:W3CDTF">2020-08-31T00:19:23Z</dcterms:created>
  <dcterms:modified xsi:type="dcterms:W3CDTF">2020-08-31T00:29:57Z</dcterms:modified>
</cp:coreProperties>
</file>