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36FEA3-9735-403C-A3F5-87933187DF02}" type="datetimeFigureOut">
              <a:rPr lang="zh-CN" altLang="en-US" smtClean="0"/>
              <a:t>2020/8/24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397303-BCCF-4D0D-B506-8C015E8FB0C2}" type="slidenum">
              <a:rPr lang="zh-CN" altLang="en-US" smtClean="0"/>
              <a:t>‹#›</a:t>
            </a:fld>
            <a:endParaRPr lang="zh-CN" altLang="en-US"/>
          </a:p>
        </p:txBody>
      </p:sp>
    </p:spTree>
    <p:extLst>
      <p:ext uri="{BB962C8B-B14F-4D97-AF65-F5344CB8AC3E}">
        <p14:creationId xmlns:p14="http://schemas.microsoft.com/office/powerpoint/2010/main" val="1995650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7923568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2.w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Layout" Target="../slideLayouts/slideLayout12.xml"/><Relationship Id="rId5" Type="http://schemas.openxmlformats.org/officeDocument/2006/relationships/image" Target="../media/image7.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2749" y="1939186"/>
            <a:ext cx="182973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chemeClr val="bg1"/>
                </a:solidFill>
                <a:latin typeface="微软雅黑" panose="020B0503020204020204" charset="-122"/>
                <a:ea typeface="微软雅黑" panose="020B0503020204020204" charset="-122"/>
              </a:rPr>
              <a:t>中物理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5436096" y="2205499"/>
            <a:ext cx="2822575" cy="420628"/>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3200" baseline="-25000" dirty="0">
                <a:solidFill>
                  <a:srgbClr val="FF0000"/>
                </a:solidFill>
                <a:latin typeface="方正姚体" pitchFamily="2" charset="-122"/>
                <a:ea typeface="方正姚体" pitchFamily="2" charset="-122"/>
              </a:rPr>
              <a:t>第</a:t>
            </a:r>
            <a:r>
              <a:rPr lang="zh-CN" altLang="en-US" sz="3200" baseline="-25000" dirty="0" smtClean="0">
                <a:solidFill>
                  <a:srgbClr val="FF0000"/>
                </a:solidFill>
                <a:latin typeface="方正姚体" pitchFamily="2" charset="-122"/>
                <a:ea typeface="方正姚体" pitchFamily="2" charset="-122"/>
              </a:rPr>
              <a:t>十六章  第</a:t>
            </a:r>
            <a:r>
              <a:rPr lang="en-US" altLang="zh-CN" sz="3200" baseline="-25000" dirty="0" smtClean="0">
                <a:solidFill>
                  <a:srgbClr val="FF0000"/>
                </a:solidFill>
                <a:latin typeface="方正姚体" pitchFamily="2" charset="-122"/>
                <a:ea typeface="方正姚体" pitchFamily="2" charset="-122"/>
              </a:rPr>
              <a:t>2</a:t>
            </a:r>
            <a:r>
              <a:rPr lang="zh-CN" altLang="en-US" sz="3200" baseline="-25000" dirty="0" smtClean="0">
                <a:solidFill>
                  <a:srgbClr val="FF0000"/>
                </a:solidFill>
                <a:latin typeface="方正姚体" pitchFamily="2" charset="-122"/>
                <a:ea typeface="方正姚体" pitchFamily="2" charset="-122"/>
              </a:rPr>
              <a:t>节</a:t>
            </a:r>
            <a:endParaRPr lang="zh-CN" sz="3200" baseline="-25000" dirty="0">
              <a:solidFill>
                <a:srgbClr val="FF0000"/>
              </a:solidFill>
              <a:latin typeface="方正姚体" pitchFamily="2" charset="-122"/>
              <a:ea typeface="方正姚体" pitchFamily="2" charset="-122"/>
            </a:endParaRPr>
          </a:p>
        </p:txBody>
      </p:sp>
      <p:sp>
        <p:nvSpPr>
          <p:cNvPr id="5" name="Shape 40"/>
          <p:cNvSpPr/>
          <p:nvPr/>
        </p:nvSpPr>
        <p:spPr>
          <a:xfrm>
            <a:off x="4860032" y="1275606"/>
            <a:ext cx="4816710" cy="584775"/>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800" b="1" baseline="-25000" dirty="0">
                <a:solidFill>
                  <a:srgbClr val="007E27"/>
                </a:solidFill>
                <a:latin typeface="方正中倩简体" pitchFamily="65" charset="-122"/>
                <a:ea typeface="方正中倩简体" pitchFamily="65" charset="-122"/>
              </a:rPr>
              <a:t>人教</a:t>
            </a:r>
            <a:r>
              <a:rPr lang="zh-CN" altLang="en-US" sz="4800" b="1" baseline="-25000" dirty="0" smtClean="0">
                <a:solidFill>
                  <a:srgbClr val="007E27"/>
                </a:solidFill>
                <a:latin typeface="方正中倩简体" pitchFamily="65" charset="-122"/>
                <a:ea typeface="方正中倩简体" pitchFamily="65" charset="-122"/>
              </a:rPr>
              <a:t>版物</a:t>
            </a:r>
            <a:r>
              <a:rPr lang="zh-CN" altLang="en-US" sz="4800" b="1" baseline="-25000" dirty="0">
                <a:solidFill>
                  <a:srgbClr val="007E27"/>
                </a:solidFill>
                <a:latin typeface="方正中倩简体" pitchFamily="65" charset="-122"/>
                <a:ea typeface="方正中倩简体" pitchFamily="65" charset="-122"/>
              </a:rPr>
              <a:t>理（初中）</a:t>
            </a:r>
            <a:endParaRPr lang="zh-CN" sz="4800" b="1" baseline="-25000" dirty="0">
              <a:solidFill>
                <a:srgbClr val="007E27"/>
              </a:solidFill>
              <a:latin typeface="方正中倩简体" pitchFamily="65" charset="-122"/>
              <a:ea typeface="方正中倩简体" pitchFamily="65" charset="-122"/>
            </a:endParaRPr>
          </a:p>
        </p:txBody>
      </p:sp>
      <p:sp>
        <p:nvSpPr>
          <p:cNvPr id="7" name="文本框 6"/>
          <p:cNvSpPr txBox="1"/>
          <p:nvPr/>
        </p:nvSpPr>
        <p:spPr>
          <a:xfrm>
            <a:off x="3962355" y="3003798"/>
            <a:ext cx="5256584" cy="6463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lvl="0">
              <a:defRPr sz="1800">
                <a:solidFill>
                  <a:srgbClr val="000000"/>
                </a:solidFill>
              </a:defRPr>
            </a:pPr>
            <a:r>
              <a:rPr lang="zh-CN" altLang="en-US" sz="5400" baseline="-25000" dirty="0">
                <a:solidFill>
                  <a:srgbClr val="FF0000"/>
                </a:solidFill>
                <a:latin typeface="华文楷体" panose="02010600040101010101" pitchFamily="2" charset="-122"/>
                <a:ea typeface="华文楷体" panose="02010600040101010101" pitchFamily="2" charset="-122"/>
              </a:rPr>
              <a:t>串、并联电路电压的规律</a:t>
            </a:r>
            <a:endParaRPr lang="zh-CN" altLang="en-US" sz="5400" baseline="-25000" dirty="0">
              <a:solidFill>
                <a:srgbClr val="FF0000"/>
              </a:solidFill>
              <a:latin typeface="华文楷体" panose="02010600040101010101" pitchFamily="2" charset="-122"/>
              <a:ea typeface="华文楷体" panose="02010600040101010101" pitchFamily="2"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741479"/>
            <a:ext cx="3638827" cy="3638827"/>
          </a:xfrm>
          <a:prstGeom prst="rect">
            <a:avLst/>
          </a:prstGeom>
        </p:spPr>
      </p:pic>
    </p:spTree>
    <p:extLst>
      <p:ext uri="{BB962C8B-B14F-4D97-AF65-F5344CB8AC3E}">
        <p14:creationId xmlns:p14="http://schemas.microsoft.com/office/powerpoint/2010/main" val="966500505"/>
      </p:ext>
    </p:ext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资料带 1"/>
          <p:cNvSpPr/>
          <p:nvPr/>
        </p:nvSpPr>
        <p:spPr>
          <a:xfrm>
            <a:off x="86996" y="15043"/>
            <a:ext cx="1204595" cy="612216"/>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 name="Shape 120"/>
          <p:cNvSpPr/>
          <p:nvPr/>
        </p:nvSpPr>
        <p:spPr>
          <a:xfrm>
            <a:off x="231775" y="182060"/>
            <a:ext cx="914400" cy="277545"/>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eaLnBrk="1" fontAlgn="auto" latinLnBrk="0" hangingPunct="1">
              <a:lnSpc>
                <a:spcPct val="100000"/>
              </a:lnSpc>
              <a:spcBef>
                <a:spcPts val="0"/>
              </a:spcBef>
              <a:spcAft>
                <a:spcPts val="0"/>
              </a:spcAft>
              <a:buClrTx/>
              <a:buSzTx/>
              <a:buFontTx/>
              <a:buNone/>
              <a:defRPr b="0">
                <a:solidFill>
                  <a:srgbClr val="000000"/>
                </a:solidFill>
              </a:defRPr>
            </a:pPr>
            <a:r>
              <a:rPr lang="zh-CN" altLang="en-US" sz="1800">
                <a:ln>
                  <a:noFill/>
                </a:ln>
                <a:solidFill>
                  <a:srgbClr val="FFFF00"/>
                </a:solidFill>
                <a:effectLst/>
                <a:uFillTx/>
                <a:latin typeface="Arial" panose="020B0604020202020204"/>
                <a:ea typeface="Arial" panose="020B0604020202020204"/>
                <a:cs typeface="Arial" panose="020B0604020202020204"/>
                <a:sym typeface="Arial" panose="020B0604020202020204"/>
              </a:rPr>
              <a:t>归纳总结</a:t>
            </a:r>
            <a:endParaRPr kumimoji="0" lang="zh-CN" altLang="en-US" sz="1800" b="1" i="0" u="none" strike="noStrike" kern="0" cap="none" spc="0" normalizeH="0" baseline="0" noProof="0" dirty="0">
              <a:ln>
                <a:noFill/>
              </a:ln>
              <a:solidFill>
                <a:srgbClr val="FFFF00"/>
              </a:solidFill>
              <a:effectLst/>
              <a:uLnTx/>
              <a:uFillTx/>
              <a:latin typeface="Arial" panose="020B0604020202020204"/>
              <a:ea typeface="Arial" panose="020B0604020202020204"/>
              <a:cs typeface="Arial" panose="020B0604020202020204"/>
              <a:sym typeface="Arial" panose="020B0604020202020204"/>
            </a:endParaRPr>
          </a:p>
        </p:txBody>
      </p:sp>
      <p:sp>
        <p:nvSpPr>
          <p:cNvPr id="6" name="文本框 5"/>
          <p:cNvSpPr txBox="1"/>
          <p:nvPr/>
        </p:nvSpPr>
        <p:spPr>
          <a:xfrm>
            <a:off x="1291590" y="583737"/>
            <a:ext cx="541909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引导学生把测量的结果填入，并进行展示讨论结论</a:t>
            </a:r>
          </a:p>
        </p:txBody>
      </p:sp>
      <p:graphicFrame>
        <p:nvGraphicFramePr>
          <p:cNvPr id="7" name="表格 6"/>
          <p:cNvGraphicFramePr/>
          <p:nvPr>
            <p:custDataLst>
              <p:tags r:id="rId1"/>
            </p:custDataLst>
          </p:nvPr>
        </p:nvGraphicFramePr>
        <p:xfrm>
          <a:off x="1042036" y="1114638"/>
          <a:ext cx="6892925" cy="2045306"/>
        </p:xfrm>
        <a:graphic>
          <a:graphicData uri="http://schemas.openxmlformats.org/drawingml/2006/table">
            <a:tbl>
              <a:tblPr firstRow="1" bandRow="1">
                <a:tableStyleId>{5940675A-B579-460E-94D1-54222C63F5DA}</a:tableStyleId>
              </a:tblPr>
              <a:tblGrid>
                <a:gridCol w="1863725"/>
                <a:gridCol w="1680210"/>
                <a:gridCol w="1755140"/>
                <a:gridCol w="1593850"/>
              </a:tblGrid>
              <a:tr h="1022971">
                <a:tc>
                  <a:txBody>
                    <a:bodyPr/>
                    <a:lstStyle/>
                    <a:p>
                      <a:pPr marL="0" indent="0" algn="l">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sz="1400" b="0">
                          <a:latin typeface="宋体" panose="02010600030101010101" pitchFamily="2" charset="-122"/>
                          <a:ea typeface="宋体" panose="02010600030101010101" pitchFamily="2" charset="-122"/>
                          <a:cs typeface="宋体" panose="02010600030101010101" pitchFamily="2" charset="-122"/>
                        </a:rPr>
                        <a:t>AB间的电压U1/V</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sz="1600" b="0">
                          <a:latin typeface="宋体" panose="02010600030101010101" pitchFamily="2" charset="-122"/>
                          <a:ea typeface="宋体" panose="02010600030101010101" pitchFamily="2" charset="-122"/>
                          <a:cs typeface="宋体" panose="02010600030101010101" pitchFamily="2" charset="-122"/>
                        </a:rPr>
                        <a:t>BC间的电压U2/V</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sz="1400" b="0">
                          <a:latin typeface="宋体" panose="02010600030101010101" pitchFamily="2" charset="-122"/>
                          <a:ea typeface="宋体" panose="02010600030101010101" pitchFamily="2" charset="-122"/>
                          <a:cs typeface="宋体" panose="02010600030101010101" pitchFamily="2" charset="-122"/>
                        </a:rPr>
                        <a:t>AC间的电压U3/V</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1804">
                <a:tc>
                  <a:txBody>
                    <a:bodyPr/>
                    <a:lstStyle/>
                    <a:p>
                      <a:pPr marL="0" indent="0" algn="l">
                        <a:buNone/>
                      </a:pPr>
                      <a:r>
                        <a:rPr lang="en-US" sz="1400" b="0">
                          <a:latin typeface="宋体" panose="02010600030101010101" pitchFamily="2" charset="-122"/>
                          <a:ea typeface="宋体" panose="02010600030101010101" pitchFamily="2" charset="-122"/>
                          <a:cs typeface="宋体" panose="02010600030101010101" pitchFamily="2" charset="-122"/>
                        </a:rPr>
                        <a:t>第一次测量</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sz="1000" b="0">
                          <a:latin typeface="宋体" panose="02010600030101010101" pitchFamily="2" charset="-122"/>
                          <a:ea typeface="宋体" panose="02010600030101010101" pitchFamily="2" charset="-122"/>
                          <a:cs typeface="宋体" panose="02010600030101010101" pitchFamily="2" charset="-122"/>
                        </a:rPr>
                        <a:t> </a:t>
                      </a: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1.2</a:t>
                      </a:r>
                      <a:endParaRPr lang="en-US" alt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sz="1000" b="0">
                          <a:latin typeface="宋体" panose="02010600030101010101" pitchFamily="2" charset="-122"/>
                          <a:ea typeface="宋体" panose="02010600030101010101" pitchFamily="2" charset="-122"/>
                          <a:cs typeface="宋体" panose="02010600030101010101" pitchFamily="2" charset="-122"/>
                        </a:rPr>
                        <a:t> </a:t>
                      </a: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1.4</a:t>
                      </a:r>
                      <a:endParaRPr lang="en-US" alt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sz="10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2.7</a:t>
                      </a:r>
                      <a:endParaRPr lang="en-US" alt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0531">
                <a:tc>
                  <a:txBody>
                    <a:bodyPr/>
                    <a:lstStyle/>
                    <a:p>
                      <a:pPr marL="0" indent="0" algn="l">
                        <a:buNone/>
                      </a:pPr>
                      <a:r>
                        <a:rPr lang="en-US" sz="1400" b="0">
                          <a:latin typeface="宋体" panose="02010600030101010101" pitchFamily="2" charset="-122"/>
                          <a:ea typeface="宋体" panose="02010600030101010101" pitchFamily="2" charset="-122"/>
                          <a:cs typeface="宋体" panose="02010600030101010101" pitchFamily="2" charset="-122"/>
                        </a:rPr>
                        <a:t>第二次测量</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 1.3</a:t>
                      </a:r>
                      <a:endParaRPr lang="en-US" alt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sz="1400" b="0">
                          <a:latin typeface="宋体" panose="02010600030101010101" pitchFamily="2" charset="-122"/>
                          <a:ea typeface="宋体" panose="02010600030101010101" pitchFamily="2" charset="-122"/>
                          <a:cs typeface="宋体" panose="02010600030101010101" pitchFamily="2" charset="-122"/>
                        </a:rPr>
                        <a:t> </a:t>
                      </a: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1.2</a:t>
                      </a:r>
                      <a:endParaRPr lang="en-US" alt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2.4</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0236712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2"/>
          <p:cNvSpPr/>
          <p:nvPr/>
        </p:nvSpPr>
        <p:spPr>
          <a:xfrm>
            <a:off x="1687195" y="839002"/>
            <a:ext cx="6186170" cy="535357"/>
          </a:xfrm>
          <a:prstGeom prst="rect">
            <a:avLst/>
          </a:prstGeom>
          <a:noFill/>
          <a:ln w="28575">
            <a:noFill/>
          </a:ln>
        </p:spPr>
        <p:txBody>
          <a:bodyPr wrap="square" anchor="t">
            <a:spAutoFit/>
          </a:bodyPr>
          <a:lstStyle/>
          <a:p>
            <a:pPr algn="ctr" eaLnBrk="0" hangingPunct="0">
              <a:lnSpc>
                <a:spcPct val="120000"/>
              </a:lnSpc>
            </a:pPr>
            <a:r>
              <a:rPr lang="zh-CN" altLang="en-US" sz="2400" b="1" dirty="0">
                <a:solidFill>
                  <a:srgbClr val="FF0000"/>
                </a:solidFill>
                <a:latin typeface="宋体" panose="02010600030101010101" pitchFamily="2" charset="-122"/>
                <a:ea typeface="宋体" panose="02010600030101010101" pitchFamily="2" charset="-122"/>
              </a:rPr>
              <a:t>串联电路总电压等于各部分两端电压之和</a:t>
            </a:r>
            <a:r>
              <a:rPr lang="zh-CN" altLang="en-US" sz="2400" dirty="0">
                <a:solidFill>
                  <a:srgbClr val="FF0000"/>
                </a:solidFill>
                <a:latin typeface="宋体" panose="02010600030101010101" pitchFamily="2" charset="-122"/>
                <a:ea typeface="宋体" panose="02010600030101010101" pitchFamily="2" charset="-122"/>
              </a:rPr>
              <a:t>。</a:t>
            </a:r>
          </a:p>
        </p:txBody>
      </p:sp>
      <p:sp>
        <p:nvSpPr>
          <p:cNvPr id="28" name="Rectangle 31"/>
          <p:cNvSpPr/>
          <p:nvPr/>
        </p:nvSpPr>
        <p:spPr>
          <a:xfrm>
            <a:off x="3430271" y="4351924"/>
            <a:ext cx="2519363" cy="606334"/>
          </a:xfrm>
          <a:prstGeom prst="rect">
            <a:avLst/>
          </a:prstGeom>
          <a:noFill/>
          <a:ln w="28575">
            <a:noFill/>
          </a:ln>
        </p:spPr>
        <p:txBody>
          <a:bodyPr anchor="t">
            <a:spAutoFit/>
          </a:bodyPr>
          <a:lstStyle/>
          <a:p>
            <a:pPr algn="ctr">
              <a:lnSpc>
                <a:spcPct val="120000"/>
              </a:lnSpc>
            </a:pPr>
            <a:r>
              <a:rPr lang="zh-CN" altLang="en-US" sz="2800" b="1" i="1" dirty="0">
                <a:solidFill>
                  <a:srgbClr val="FF0000"/>
                </a:solidFill>
                <a:latin typeface="Times New Roman" panose="02020603050405020304" charset="0"/>
                <a:ea typeface="宋体" panose="02010600030101010101" pitchFamily="2" charset="-122"/>
              </a:rPr>
              <a:t>U=U</a:t>
            </a:r>
            <a:r>
              <a:rPr lang="zh-CN" altLang="en-US" sz="2800" b="1" baseline="-25000" dirty="0">
                <a:solidFill>
                  <a:srgbClr val="FF0000"/>
                </a:solidFill>
                <a:latin typeface="Times New Roman" panose="02020603050405020304" charset="0"/>
                <a:ea typeface="宋体" panose="02010600030101010101" pitchFamily="2" charset="-122"/>
              </a:rPr>
              <a:t>1</a:t>
            </a:r>
            <a:r>
              <a:rPr lang="zh-CN" altLang="en-US" sz="2800" b="1" i="1" dirty="0">
                <a:solidFill>
                  <a:srgbClr val="FF0000"/>
                </a:solidFill>
                <a:latin typeface="Times New Roman" panose="02020603050405020304" charset="0"/>
                <a:ea typeface="宋体" panose="02010600030101010101" pitchFamily="2" charset="-122"/>
              </a:rPr>
              <a:t>+U</a:t>
            </a:r>
            <a:r>
              <a:rPr lang="zh-CN" altLang="en-US" sz="2800" b="1" baseline="-25000" dirty="0">
                <a:solidFill>
                  <a:srgbClr val="FF0000"/>
                </a:solidFill>
                <a:latin typeface="Times New Roman" panose="02020603050405020304" charset="0"/>
                <a:ea typeface="宋体" panose="02010600030101010101" pitchFamily="2" charset="-122"/>
              </a:rPr>
              <a:t>2</a:t>
            </a:r>
          </a:p>
        </p:txBody>
      </p:sp>
      <p:grpSp>
        <p:nvGrpSpPr>
          <p:cNvPr id="29" name="组合 71688"/>
          <p:cNvGrpSpPr/>
          <p:nvPr/>
        </p:nvGrpSpPr>
        <p:grpSpPr>
          <a:xfrm>
            <a:off x="2637156" y="1449474"/>
            <a:ext cx="3744595" cy="2958786"/>
            <a:chOff x="0" y="0"/>
            <a:chExt cx="2359" cy="1724"/>
          </a:xfrm>
          <a:solidFill>
            <a:srgbClr val="00B0F0"/>
          </a:solidFill>
        </p:grpSpPr>
        <p:sp>
          <p:nvSpPr>
            <p:cNvPr id="30" name="矩形 71689"/>
            <p:cNvSpPr/>
            <p:nvPr/>
          </p:nvSpPr>
          <p:spPr>
            <a:xfrm>
              <a:off x="0" y="476"/>
              <a:ext cx="2359" cy="1089"/>
            </a:xfrm>
            <a:prstGeom prst="rect">
              <a:avLst/>
            </a:prstGeom>
            <a:grpFill/>
            <a:ln w="2857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1" name="AutoShape 21"/>
            <p:cNvSpPr/>
            <p:nvPr/>
          </p:nvSpPr>
          <p:spPr>
            <a:xfrm>
              <a:off x="590" y="318"/>
              <a:ext cx="309" cy="306"/>
            </a:xfrm>
            <a:prstGeom prst="flowChartSummingJunction">
              <a:avLst/>
            </a:prstGeom>
            <a:grpFill/>
            <a:ln w="25400" cap="flat" cmpd="sng">
              <a:solidFill>
                <a:schemeClr val="tx1"/>
              </a:solidFill>
              <a:prstDash val="solid"/>
              <a:round/>
              <a:headEnd type="none" w="med" len="med"/>
              <a:tailEnd type="none" w="med" len="med"/>
            </a:ln>
            <a:extLst/>
          </p:spPr>
          <p:txBody>
            <a:bodyPr wrap="none" anchor="ctr"/>
            <a:lstStyle/>
            <a:p>
              <a:endParaRPr lang="zh-CN" altLang="en-US" dirty="0">
                <a:solidFill>
                  <a:srgbClr val="000000"/>
                </a:solidFill>
                <a:latin typeface="Calibri" panose="020F0502020204030204" pitchFamily="34" charset="0"/>
                <a:ea typeface="宋体" panose="02010600030101010101" pitchFamily="2" charset="-122"/>
              </a:endParaRPr>
            </a:p>
          </p:txBody>
        </p:sp>
        <p:sp>
          <p:nvSpPr>
            <p:cNvPr id="32" name="文本框 71691"/>
            <p:cNvSpPr txBox="1"/>
            <p:nvPr/>
          </p:nvSpPr>
          <p:spPr>
            <a:xfrm>
              <a:off x="1542" y="0"/>
              <a:ext cx="341" cy="305"/>
            </a:xfrm>
            <a:prstGeom prst="rect">
              <a:avLst/>
            </a:prstGeom>
            <a:grpFill/>
            <a:ln w="9525">
              <a:noFill/>
            </a:ln>
          </p:spPr>
          <p:txBody>
            <a:bodyPr wrap="square" anchor="t">
              <a:spAutoFit/>
            </a:bodyPr>
            <a:lstStyle/>
            <a:p>
              <a:r>
                <a:rPr lang="en-US" altLang="zh-CN" sz="2800" b="1">
                  <a:latin typeface="Times New Roman" panose="02020603050405020304" charset="0"/>
                  <a:ea typeface="宋体" panose="02010600030101010101" pitchFamily="2" charset="-122"/>
                </a:rPr>
                <a:t>L</a:t>
              </a:r>
              <a:r>
                <a:rPr lang="en-US" altLang="zh-CN" sz="2800" b="1" baseline="-25000">
                  <a:latin typeface="Times New Roman" panose="02020603050405020304" charset="0"/>
                  <a:ea typeface="宋体" panose="02010600030101010101" pitchFamily="2" charset="-122"/>
                </a:rPr>
                <a:t>2</a:t>
              </a:r>
            </a:p>
          </p:txBody>
        </p:sp>
        <p:grpSp>
          <p:nvGrpSpPr>
            <p:cNvPr id="33" name="组合 71692"/>
            <p:cNvGrpSpPr/>
            <p:nvPr/>
          </p:nvGrpSpPr>
          <p:grpSpPr>
            <a:xfrm>
              <a:off x="522" y="1463"/>
              <a:ext cx="283" cy="170"/>
              <a:chOff x="0" y="0"/>
              <a:chExt cx="256" cy="142"/>
            </a:xfrm>
            <a:grpFill/>
          </p:grpSpPr>
          <p:sp>
            <p:nvSpPr>
              <p:cNvPr id="34" name="Rectangle 15"/>
              <p:cNvSpPr/>
              <p:nvPr/>
            </p:nvSpPr>
            <p:spPr>
              <a:xfrm>
                <a:off x="29" y="0"/>
                <a:ext cx="226" cy="142"/>
              </a:xfrm>
              <a:prstGeom prst="rect">
                <a:avLst/>
              </a:prstGeom>
              <a:grp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35" name="Line 16"/>
              <p:cNvSpPr/>
              <p:nvPr/>
            </p:nvSpPr>
            <p:spPr>
              <a:xfrm flipV="1">
                <a:off x="29" y="0"/>
                <a:ext cx="227" cy="86"/>
              </a:xfrm>
              <a:prstGeom prst="line">
                <a:avLst/>
              </a:prstGeom>
              <a:grpFill/>
              <a:ln w="2857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6" name="Oval 17"/>
              <p:cNvSpPr/>
              <p:nvPr/>
            </p:nvSpPr>
            <p:spPr>
              <a:xfrm>
                <a:off x="0" y="57"/>
                <a:ext cx="57" cy="56"/>
              </a:xfrm>
              <a:prstGeom prst="ellipse">
                <a:avLst/>
              </a:prstGeom>
              <a:grpFill/>
              <a:ln w="28575" cap="flat" cmpd="sng">
                <a:solidFill>
                  <a:schemeClr val="tx1"/>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grpSp>
        <p:grpSp>
          <p:nvGrpSpPr>
            <p:cNvPr id="37" name="组合 71696"/>
            <p:cNvGrpSpPr/>
            <p:nvPr/>
          </p:nvGrpSpPr>
          <p:grpSpPr>
            <a:xfrm>
              <a:off x="1587" y="1384"/>
              <a:ext cx="85" cy="340"/>
              <a:chOff x="0" y="0"/>
              <a:chExt cx="85" cy="340"/>
            </a:xfrm>
            <a:grpFill/>
          </p:grpSpPr>
          <p:sp>
            <p:nvSpPr>
              <p:cNvPr id="38" name="Rectangle 19"/>
              <p:cNvSpPr/>
              <p:nvPr/>
            </p:nvSpPr>
            <p:spPr>
              <a:xfrm>
                <a:off x="0" y="113"/>
                <a:ext cx="85" cy="85"/>
              </a:xfrm>
              <a:prstGeom prst="rect">
                <a:avLst/>
              </a:prstGeom>
              <a:grp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39" name="Line 20"/>
              <p:cNvSpPr/>
              <p:nvPr/>
            </p:nvSpPr>
            <p:spPr>
              <a:xfrm>
                <a:off x="0" y="0"/>
                <a:ext cx="0" cy="340"/>
              </a:xfrm>
              <a:prstGeom prst="line">
                <a:avLst/>
              </a:prstGeom>
              <a:grpFill/>
              <a:ln w="2857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40" name="Line 21"/>
              <p:cNvSpPr/>
              <p:nvPr/>
            </p:nvSpPr>
            <p:spPr>
              <a:xfrm>
                <a:off x="85" y="85"/>
                <a:ext cx="0" cy="170"/>
              </a:xfrm>
              <a:prstGeom prst="line">
                <a:avLst/>
              </a:prstGeom>
              <a:grpFill/>
              <a:ln w="38100"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grpSp>
        <p:sp>
          <p:nvSpPr>
            <p:cNvPr id="41" name="AutoShape 21"/>
            <p:cNvSpPr/>
            <p:nvPr/>
          </p:nvSpPr>
          <p:spPr>
            <a:xfrm>
              <a:off x="1551" y="318"/>
              <a:ext cx="309" cy="306"/>
            </a:xfrm>
            <a:prstGeom prst="flowChartSummingJunction">
              <a:avLst/>
            </a:prstGeom>
            <a:grpFill/>
            <a:ln w="25400" cap="flat" cmpd="sng">
              <a:solidFill>
                <a:schemeClr val="tx1"/>
              </a:solidFill>
              <a:prstDash val="solid"/>
              <a:round/>
              <a:headEnd type="none" w="med" len="med"/>
              <a:tailEnd type="none" w="med" len="med"/>
            </a:ln>
            <a:extLst/>
          </p:spPr>
          <p:txBody>
            <a:bodyPr wrap="none" anchor="ctr"/>
            <a:lstStyle/>
            <a:p>
              <a:endParaRPr lang="zh-CN" altLang="en-US" dirty="0">
                <a:solidFill>
                  <a:srgbClr val="000000"/>
                </a:solidFill>
                <a:latin typeface="Calibri" panose="020F0502020204030204" pitchFamily="34" charset="0"/>
                <a:ea typeface="宋体" panose="02010600030101010101" pitchFamily="2" charset="-122"/>
              </a:endParaRPr>
            </a:p>
          </p:txBody>
        </p:sp>
        <p:sp>
          <p:nvSpPr>
            <p:cNvPr id="42" name="文本框 71701"/>
            <p:cNvSpPr txBox="1"/>
            <p:nvPr/>
          </p:nvSpPr>
          <p:spPr>
            <a:xfrm>
              <a:off x="613" y="0"/>
              <a:ext cx="341" cy="305"/>
            </a:xfrm>
            <a:prstGeom prst="rect">
              <a:avLst/>
            </a:prstGeom>
            <a:grpFill/>
            <a:ln w="9525">
              <a:noFill/>
            </a:ln>
          </p:spPr>
          <p:txBody>
            <a:bodyPr wrap="square" anchor="t">
              <a:spAutoFit/>
            </a:bodyPr>
            <a:lstStyle/>
            <a:p>
              <a:r>
                <a:rPr lang="en-US" altLang="zh-CN" sz="2800" b="1">
                  <a:latin typeface="Times New Roman" panose="02020603050405020304" charset="0"/>
                  <a:ea typeface="宋体" panose="02010600030101010101" pitchFamily="2" charset="-122"/>
                </a:rPr>
                <a:t>L</a:t>
              </a:r>
              <a:r>
                <a:rPr lang="en-US" altLang="zh-CN" sz="2800" b="1" baseline="-25000">
                  <a:latin typeface="Times New Roman" panose="02020603050405020304" charset="0"/>
                  <a:ea typeface="宋体" panose="02010600030101010101" pitchFamily="2" charset="-122"/>
                </a:rPr>
                <a:t>1</a:t>
              </a:r>
            </a:p>
          </p:txBody>
        </p:sp>
      </p:grpSp>
      <p:grpSp>
        <p:nvGrpSpPr>
          <p:cNvPr id="43" name="组合 42"/>
          <p:cNvGrpSpPr/>
          <p:nvPr/>
        </p:nvGrpSpPr>
        <p:grpSpPr>
          <a:xfrm>
            <a:off x="2709229" y="2353725"/>
            <a:ext cx="3635375" cy="1134689"/>
            <a:chOff x="0" y="0"/>
            <a:chExt cx="2290" cy="713"/>
          </a:xfrm>
        </p:grpSpPr>
        <p:sp>
          <p:nvSpPr>
            <p:cNvPr id="44" name="直接连接符 71703"/>
            <p:cNvSpPr/>
            <p:nvPr/>
          </p:nvSpPr>
          <p:spPr>
            <a:xfrm>
              <a:off x="1134" y="0"/>
              <a:ext cx="0" cy="294"/>
            </a:xfrm>
            <a:prstGeom prst="line">
              <a:avLst/>
            </a:prstGeom>
            <a:ln w="19050"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45" name="直接连接符 71704"/>
            <p:cNvSpPr/>
            <p:nvPr/>
          </p:nvSpPr>
          <p:spPr>
            <a:xfrm>
              <a:off x="0" y="181"/>
              <a:ext cx="1088" cy="0"/>
            </a:xfrm>
            <a:prstGeom prst="line">
              <a:avLst/>
            </a:prstGeom>
            <a:ln w="28575" cap="flat" cmpd="sng">
              <a:solidFill>
                <a:schemeClr val="tx1"/>
              </a:solidFill>
              <a:prstDash val="solid"/>
              <a:round/>
              <a:headEnd type="triangle" w="med" len="lg"/>
              <a:tailEnd type="triangle" w="med" len="lg"/>
            </a:ln>
          </p:spPr>
          <p:txBody>
            <a:bodyPr anchor="t"/>
            <a:lstStyle/>
            <a:p>
              <a:endParaRPr lang="zh-CN" altLang="en-US">
                <a:latin typeface="Arial" panose="020B0604020202020204" pitchFamily="34" charset="0"/>
                <a:ea typeface="宋体" panose="02010600030101010101" pitchFamily="2" charset="-122"/>
              </a:endParaRPr>
            </a:p>
          </p:txBody>
        </p:sp>
        <p:sp>
          <p:nvSpPr>
            <p:cNvPr id="46" name="直接连接符 71705"/>
            <p:cNvSpPr/>
            <p:nvPr/>
          </p:nvSpPr>
          <p:spPr>
            <a:xfrm>
              <a:off x="1202" y="204"/>
              <a:ext cx="1088" cy="0"/>
            </a:xfrm>
            <a:prstGeom prst="line">
              <a:avLst/>
            </a:prstGeom>
            <a:ln w="28575" cap="flat" cmpd="sng">
              <a:solidFill>
                <a:schemeClr val="tx1"/>
              </a:solidFill>
              <a:prstDash val="solid"/>
              <a:round/>
              <a:headEnd type="triangle" w="med" len="lg"/>
              <a:tailEnd type="triangle" w="med" len="lg"/>
            </a:ln>
          </p:spPr>
          <p:txBody>
            <a:bodyPr anchor="t"/>
            <a:lstStyle/>
            <a:p>
              <a:endParaRPr lang="zh-CN" altLang="en-US">
                <a:latin typeface="Arial" panose="020B0604020202020204" pitchFamily="34" charset="0"/>
                <a:ea typeface="宋体" panose="02010600030101010101" pitchFamily="2" charset="-122"/>
              </a:endParaRPr>
            </a:p>
          </p:txBody>
        </p:sp>
        <p:sp>
          <p:nvSpPr>
            <p:cNvPr id="47" name="直接连接符 71706"/>
            <p:cNvSpPr/>
            <p:nvPr/>
          </p:nvSpPr>
          <p:spPr>
            <a:xfrm>
              <a:off x="23" y="567"/>
              <a:ext cx="2200" cy="0"/>
            </a:xfrm>
            <a:prstGeom prst="line">
              <a:avLst/>
            </a:prstGeom>
            <a:ln w="28575" cap="flat" cmpd="sng">
              <a:solidFill>
                <a:schemeClr val="tx1"/>
              </a:solidFill>
              <a:prstDash val="solid"/>
              <a:round/>
              <a:headEnd type="triangle" w="med" len="lg"/>
              <a:tailEnd type="triangle" w="med" len="lg"/>
            </a:ln>
          </p:spPr>
          <p:txBody>
            <a:bodyPr anchor="t"/>
            <a:lstStyle/>
            <a:p>
              <a:endParaRPr lang="zh-CN" altLang="en-US">
                <a:latin typeface="Arial" panose="020B0604020202020204" pitchFamily="34" charset="0"/>
                <a:ea typeface="宋体" panose="02010600030101010101" pitchFamily="2" charset="-122"/>
              </a:endParaRPr>
            </a:p>
          </p:txBody>
        </p:sp>
        <p:sp>
          <p:nvSpPr>
            <p:cNvPr id="48" name="矩形 71707"/>
            <p:cNvSpPr/>
            <p:nvPr/>
          </p:nvSpPr>
          <p:spPr>
            <a:xfrm>
              <a:off x="998" y="386"/>
              <a:ext cx="278" cy="327"/>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none" anchor="t">
              <a:spAutoFit/>
            </a:bodyPr>
            <a:lstStyle/>
            <a:p>
              <a:r>
                <a:rPr lang="zh-CN" altLang="en-US" sz="2800" b="1" i="1" dirty="0">
                  <a:solidFill>
                    <a:srgbClr val="CC0000"/>
                  </a:solidFill>
                  <a:latin typeface="Times New Roman" panose="02020603050405020304" charset="0"/>
                  <a:ea typeface="宋体" panose="02010600030101010101" pitchFamily="2" charset="-122"/>
                </a:rPr>
                <a:t>U</a:t>
              </a:r>
            </a:p>
          </p:txBody>
        </p:sp>
        <p:sp>
          <p:nvSpPr>
            <p:cNvPr id="49" name="矩形 71708"/>
            <p:cNvSpPr/>
            <p:nvPr/>
          </p:nvSpPr>
          <p:spPr>
            <a:xfrm>
              <a:off x="454" y="23"/>
              <a:ext cx="354" cy="327"/>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none" anchor="t">
              <a:spAutoFit/>
            </a:bodyPr>
            <a:lstStyle/>
            <a:p>
              <a:r>
                <a:rPr lang="zh-CN" altLang="en-US" sz="2800" b="1" i="1" dirty="0">
                  <a:solidFill>
                    <a:srgbClr val="CC0000"/>
                  </a:solidFill>
                  <a:latin typeface="Times New Roman" panose="02020603050405020304" charset="0"/>
                  <a:ea typeface="宋体" panose="02010600030101010101" pitchFamily="2" charset="-122"/>
                </a:rPr>
                <a:t>U</a:t>
              </a:r>
              <a:r>
                <a:rPr lang="zh-CN" altLang="en-US" sz="2800" b="1" baseline="-25000" dirty="0">
                  <a:solidFill>
                    <a:srgbClr val="CC0000"/>
                  </a:solidFill>
                  <a:latin typeface="Times New Roman" panose="02020603050405020304" charset="0"/>
                  <a:ea typeface="宋体" panose="02010600030101010101" pitchFamily="2" charset="-122"/>
                </a:rPr>
                <a:t>1</a:t>
              </a:r>
            </a:p>
          </p:txBody>
        </p:sp>
        <p:sp>
          <p:nvSpPr>
            <p:cNvPr id="50" name="矩形 71709"/>
            <p:cNvSpPr/>
            <p:nvPr/>
          </p:nvSpPr>
          <p:spPr>
            <a:xfrm>
              <a:off x="1542" y="23"/>
              <a:ext cx="354" cy="327"/>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none" anchor="t">
              <a:spAutoFit/>
            </a:bodyPr>
            <a:lstStyle/>
            <a:p>
              <a:r>
                <a:rPr lang="zh-CN" altLang="en-US" sz="2800" b="1" i="1" dirty="0">
                  <a:solidFill>
                    <a:srgbClr val="CC0000"/>
                  </a:solidFill>
                  <a:latin typeface="Times New Roman" panose="02020603050405020304" charset="0"/>
                  <a:ea typeface="宋体" panose="02010600030101010101" pitchFamily="2" charset="-122"/>
                </a:rPr>
                <a:t>U</a:t>
              </a:r>
              <a:r>
                <a:rPr lang="zh-CN" altLang="en-US" sz="2800" b="1" baseline="-25000" dirty="0">
                  <a:solidFill>
                    <a:srgbClr val="CC0000"/>
                  </a:solidFill>
                  <a:latin typeface="Times New Roman" panose="02020603050405020304" charset="0"/>
                  <a:ea typeface="宋体" panose="02010600030101010101" pitchFamily="2" charset="-122"/>
                </a:rPr>
                <a:t>2</a:t>
              </a:r>
              <a:endParaRPr lang="en-US" altLang="zh-CN" sz="2800" b="1" baseline="-25000">
                <a:solidFill>
                  <a:srgbClr val="CC0000"/>
                </a:solidFill>
                <a:latin typeface="Times New Roman" panose="02020603050405020304" charset="0"/>
                <a:ea typeface="宋体" panose="02010600030101010101" pitchFamily="2" charset="-122"/>
              </a:endParaRPr>
            </a:p>
          </p:txBody>
        </p:sp>
      </p:grpSp>
    </p:spTree>
    <p:extLst>
      <p:ext uri="{BB962C8B-B14F-4D97-AF65-F5344CB8AC3E}">
        <p14:creationId xmlns:p14="http://schemas.microsoft.com/office/powerpoint/2010/main" val="11508905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anim calcmode="lin" valueType="num">
                                      <p:cBhvr additive="base">
                                        <p:cTn id="7" dur="500" fill="hold"/>
                                        <p:tgtEl>
                                          <p:spTgt spid="12289"/>
                                        </p:tgtEl>
                                        <p:attrNameLst>
                                          <p:attrName>ppt_x</p:attrName>
                                        </p:attrNameLst>
                                      </p:cBhvr>
                                      <p:tavLst>
                                        <p:tav tm="0">
                                          <p:val>
                                            <p:strVal val="#ppt_x"/>
                                          </p:val>
                                        </p:tav>
                                        <p:tav tm="100000">
                                          <p:val>
                                            <p:strVal val="#ppt_x"/>
                                          </p:val>
                                        </p:tav>
                                      </p:tavLst>
                                    </p:anim>
                                    <p:anim calcmode="lin" valueType="num">
                                      <p:cBhvr additive="base">
                                        <p:cTn id="8" dur="500" fill="hold"/>
                                        <p:tgtEl>
                                          <p:spTgt spid="1228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1515" y="4702263"/>
            <a:ext cx="736376" cy="360116"/>
          </a:xfrm>
          <a:prstGeom prst="rect">
            <a:avLst/>
          </a:prstGeom>
        </p:spPr>
      </p:pic>
      <p:grpSp>
        <p:nvGrpSpPr>
          <p:cNvPr id="9221" name="组合 6147"/>
          <p:cNvGrpSpPr/>
          <p:nvPr/>
        </p:nvGrpSpPr>
        <p:grpSpPr>
          <a:xfrm>
            <a:off x="114935" y="130497"/>
            <a:ext cx="3973600" cy="798253"/>
            <a:chOff x="0" y="0"/>
            <a:chExt cx="6260" cy="1253"/>
          </a:xfrm>
        </p:grpSpPr>
        <p:sp>
          <p:nvSpPr>
            <p:cNvPr id="9222" name="矩形 7"/>
            <p:cNvSpPr/>
            <p:nvPr/>
          </p:nvSpPr>
          <p:spPr>
            <a:xfrm>
              <a:off x="882" y="0"/>
              <a:ext cx="2634" cy="1200"/>
            </a:xfrm>
            <a:custGeom>
              <a:avLst/>
              <a:gdLst/>
              <a:ahLst/>
              <a:cxnLst>
                <a:cxn ang="0">
                  <a:pos x="0" y="762000"/>
                </a:cxn>
                <a:cxn ang="0">
                  <a:pos x="4303712" y="762000"/>
                </a:cxn>
                <a:cxn ang="0">
                  <a:pos x="0" y="762000"/>
                </a:cxn>
                <a:cxn ang="0">
                  <a:pos x="0" y="0"/>
                </a:cxn>
                <a:cxn ang="0">
                  <a:pos x="1564" y="0"/>
                </a:cxn>
                <a:cxn ang="0">
                  <a:pos x="0" y="0"/>
                </a:cxn>
              </a:cxnLst>
              <a:rect l="0" t="0" r="0" b="0"/>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solidFill>
              <a:prstDash val="solid"/>
              <a:miter/>
              <a:headEnd type="none" w="med" len="med"/>
              <a:tailEnd type="none" w="med" len="med"/>
            </a:ln>
          </p:spPr>
          <p:txBody>
            <a:bodyPr/>
            <a:lstStyle/>
            <a:p>
              <a:endParaRPr lang="zh-CN" altLang="en-US"/>
            </a:p>
          </p:txBody>
        </p:sp>
        <p:sp>
          <p:nvSpPr>
            <p:cNvPr id="9223" name="任意多边形 16"/>
            <p:cNvSpPr/>
            <p:nvPr/>
          </p:nvSpPr>
          <p:spPr>
            <a:xfrm>
              <a:off x="0" y="454"/>
              <a:ext cx="826" cy="760"/>
            </a:xfrm>
            <a:custGeom>
              <a:avLst/>
              <a:gdLst/>
              <a:ahLst/>
              <a:cxnLst>
                <a:cxn ang="0">
                  <a:pos x="0" y="0"/>
                </a:cxn>
                <a:cxn ang="0">
                  <a:pos x="362728" y="0"/>
                </a:cxn>
                <a:cxn ang="0">
                  <a:pos x="362728" y="186547"/>
                </a:cxn>
                <a:cxn ang="0">
                  <a:pos x="549275" y="186547"/>
                </a:cxn>
                <a:cxn ang="0">
                  <a:pos x="549275" y="549275"/>
                </a:cxn>
                <a:cxn ang="0">
                  <a:pos x="0" y="549275"/>
                </a:cxn>
              </a:cxnLst>
              <a:rect l="0" t="0" r="0" b="0"/>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ln>
          </p:spPr>
          <p:txBody>
            <a:bodyPr/>
            <a:lstStyle/>
            <a:p>
              <a:endParaRPr lang="zh-CN" altLang="en-US"/>
            </a:p>
          </p:txBody>
        </p:sp>
        <p:sp>
          <p:nvSpPr>
            <p:cNvPr id="9225" name="文本框 6151"/>
            <p:cNvSpPr txBox="1"/>
            <p:nvPr/>
          </p:nvSpPr>
          <p:spPr>
            <a:xfrm>
              <a:off x="878" y="432"/>
              <a:ext cx="5382" cy="821"/>
            </a:xfrm>
            <a:prstGeom prst="rect">
              <a:avLst/>
            </a:prstGeom>
            <a:noFill/>
            <a:ln w="9525">
              <a:noFill/>
            </a:ln>
          </p:spPr>
          <p:txBody>
            <a:bodyPr wrap="none" anchor="t">
              <a:spAutoFit/>
            </a:bodyPr>
            <a:lstStyle/>
            <a:p>
              <a:pPr algn="l"/>
              <a:r>
                <a:rPr lang="zh-CN" altLang="en-US" sz="2800" b="1" dirty="0">
                  <a:solidFill>
                    <a:schemeClr val="tx1"/>
                  </a:solidFill>
                  <a:latin typeface="微软雅黑" panose="020B0503020204020204" charset="-122"/>
                  <a:ea typeface="微软雅黑" panose="020B0503020204020204" charset="-122"/>
                  <a:sym typeface="宋体" panose="02010600030101010101" pitchFamily="2" charset="-122"/>
                </a:rPr>
                <a:t>并联电路的电压关系</a:t>
              </a:r>
            </a:p>
          </p:txBody>
        </p:sp>
        <p:sp>
          <p:nvSpPr>
            <p:cNvPr id="9226" name="文本框 6152"/>
            <p:cNvSpPr txBox="1"/>
            <p:nvPr/>
          </p:nvSpPr>
          <p:spPr>
            <a:xfrm>
              <a:off x="9" y="425"/>
              <a:ext cx="873" cy="817"/>
            </a:xfrm>
            <a:prstGeom prst="rect">
              <a:avLst/>
            </a:prstGeom>
            <a:solidFill>
              <a:schemeClr val="accent2"/>
            </a:solidFill>
            <a:ln w="9525">
              <a:noFill/>
            </a:ln>
          </p:spPr>
          <p:txBody>
            <a:bodyPr anchor="t">
              <a:spAutoFit/>
            </a:bodyPr>
            <a:lstStyle/>
            <a:p>
              <a:pPr algn="ctr"/>
              <a:r>
                <a:rPr lang="zh-CN" altLang="en-US" sz="2800" dirty="0">
                  <a:ln>
                    <a:noFill/>
                  </a:ln>
                  <a:solidFill>
                    <a:srgbClr val="FFFF00"/>
                  </a:solidFill>
                  <a:latin typeface="微软雅黑" panose="020B0503020204020204" charset="-122"/>
                  <a:ea typeface="微软雅黑" panose="020B0503020204020204" charset="-122"/>
                </a:rPr>
                <a:t>二</a:t>
              </a:r>
            </a:p>
          </p:txBody>
        </p:sp>
      </p:grpSp>
      <p:sp>
        <p:nvSpPr>
          <p:cNvPr id="4" name="文本框 3"/>
          <p:cNvSpPr txBox="1"/>
          <p:nvPr/>
        </p:nvSpPr>
        <p:spPr>
          <a:xfrm>
            <a:off x="515621" y="1196755"/>
            <a:ext cx="7785735" cy="1200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1" i="0" u="none" strike="noStrike" cap="none" spc="0" normalizeH="0" baseline="0" dirty="0">
                <a:ln>
                  <a:noFill/>
                </a:ln>
                <a:solidFill>
                  <a:schemeClr val="tx1"/>
                </a:solidFill>
                <a:effectLst/>
                <a:uFillTx/>
                <a:latin typeface="宋体" panose="02010600030101010101" pitchFamily="2" charset="-122"/>
                <a:ea typeface="宋体" panose="02010600030101010101" pitchFamily="2" charset="-122"/>
                <a:cs typeface="Arial" panose="020B0604020202020204"/>
                <a:sym typeface="Arial" panose="020B0604020202020204"/>
              </a:rPr>
              <a:t>提出问题：并联电路两端的总电压与各个支路两端的电压有什么关系？</a:t>
            </a:r>
          </a:p>
        </p:txBody>
      </p:sp>
      <p:pic>
        <p:nvPicPr>
          <p:cNvPr id="2" name="图片 -2147482512" descr="www.xkb1.com              新课标第一网不用注册，免费下载！"/>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3423286" y="2203811"/>
            <a:ext cx="2111375" cy="2411334"/>
          </a:xfrm>
          <a:prstGeom prst="rect">
            <a:avLst/>
          </a:prstGeom>
          <a:noFill/>
          <a:ln w="9525">
            <a:noFill/>
          </a:ln>
        </p:spPr>
      </p:pic>
    </p:spTree>
    <p:extLst>
      <p:ext uri="{BB962C8B-B14F-4D97-AF65-F5344CB8AC3E}">
        <p14:creationId xmlns:p14="http://schemas.microsoft.com/office/powerpoint/2010/main" val="699008487"/>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wheel(1)">
                                      <p:cBhvr>
                                        <p:cTn id="7" dur="2000"/>
                                        <p:tgtEl>
                                          <p:spTgt spid="92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资料带 5"/>
          <p:cNvSpPr/>
          <p:nvPr/>
        </p:nvSpPr>
        <p:spPr>
          <a:xfrm>
            <a:off x="86996" y="15043"/>
            <a:ext cx="1204595" cy="612216"/>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 name="Shape 120"/>
          <p:cNvSpPr/>
          <p:nvPr/>
        </p:nvSpPr>
        <p:spPr>
          <a:xfrm>
            <a:off x="231775" y="182060"/>
            <a:ext cx="914400" cy="277545"/>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eaLnBrk="1" fontAlgn="auto" latinLnBrk="0" hangingPunct="1">
              <a:lnSpc>
                <a:spcPct val="100000"/>
              </a:lnSpc>
              <a:spcBef>
                <a:spcPts val="0"/>
              </a:spcBef>
              <a:spcAft>
                <a:spcPts val="0"/>
              </a:spcAft>
              <a:buClrTx/>
              <a:buSzTx/>
              <a:buFontTx/>
              <a:buNone/>
              <a:defRPr b="0">
                <a:solidFill>
                  <a:srgbClr val="000000"/>
                </a:solidFill>
              </a:defRPr>
            </a:pPr>
            <a:r>
              <a:rPr lang="zh-CN" altLang="en-US" sz="1800">
                <a:ln>
                  <a:noFill/>
                </a:ln>
                <a:solidFill>
                  <a:srgbClr val="FFFF00"/>
                </a:solidFill>
                <a:effectLst/>
                <a:uFillTx/>
                <a:latin typeface="Arial" panose="020B0604020202020204"/>
                <a:ea typeface="Arial" panose="020B0604020202020204"/>
                <a:cs typeface="Arial" panose="020B0604020202020204"/>
                <a:sym typeface="Arial" panose="020B0604020202020204"/>
              </a:rPr>
              <a:t>归纳总结</a:t>
            </a:r>
            <a:endParaRPr kumimoji="0" lang="zh-CN" altLang="en-US" sz="1800" b="1" i="0" u="none" strike="noStrike" kern="0" cap="none" spc="0" normalizeH="0" baseline="0" noProof="0" dirty="0">
              <a:ln>
                <a:noFill/>
              </a:ln>
              <a:solidFill>
                <a:srgbClr val="FFFF00"/>
              </a:solidFill>
              <a:effectLst/>
              <a:uLnTx/>
              <a:uFillTx/>
              <a:latin typeface="Arial" panose="020B0604020202020204"/>
              <a:ea typeface="Arial" panose="020B0604020202020204"/>
              <a:cs typeface="Arial" panose="020B0604020202020204"/>
              <a:sym typeface="Arial" panose="020B0604020202020204"/>
            </a:endParaRPr>
          </a:p>
        </p:txBody>
      </p:sp>
      <p:sp>
        <p:nvSpPr>
          <p:cNvPr id="23554" name="文本框 23553"/>
          <p:cNvSpPr txBox="1"/>
          <p:nvPr/>
        </p:nvSpPr>
        <p:spPr>
          <a:xfrm>
            <a:off x="171451" y="775981"/>
            <a:ext cx="8712835" cy="1201848"/>
          </a:xfrm>
          <a:prstGeom prst="rect">
            <a:avLst/>
          </a:prstGeom>
          <a:noFill/>
          <a:ln w="9525">
            <a:noFill/>
          </a:ln>
        </p:spPr>
        <p:txBody>
          <a:bodyPr wrap="square">
            <a:spAutoFit/>
          </a:bodyPr>
          <a:lstStyle/>
          <a:p>
            <a:pPr eaLnBrk="1" fontAlgn="auto" latinLnBrk="0" hangingPunct="1">
              <a:lnSpc>
                <a:spcPct val="150000"/>
              </a:lnSpc>
              <a:spcBef>
                <a:spcPts val="0"/>
              </a:spcBef>
            </a:pPr>
            <a:r>
              <a:rPr lang="zh-CN" sz="2400" b="1" dirty="0">
                <a:solidFill>
                  <a:schemeClr val="tx1"/>
                </a:solidFill>
                <a:latin typeface="宋体" panose="02010600030101010101" pitchFamily="2" charset="-122"/>
                <a:ea typeface="宋体" panose="02010600030101010101" pitchFamily="2" charset="-122"/>
              </a:rPr>
              <a:t>学生根据串联电路的实验进行对并联电路电压的规律的探究，并把实验记录的表格中。</a:t>
            </a:r>
            <a:endParaRPr sz="2000" b="1" dirty="0">
              <a:solidFill>
                <a:srgbClr val="000000"/>
              </a:solidFill>
              <a:latin typeface="宋体" panose="02010600030101010101" pitchFamily="2" charset="-122"/>
            </a:endParaRPr>
          </a:p>
        </p:txBody>
      </p:sp>
      <p:graphicFrame>
        <p:nvGraphicFramePr>
          <p:cNvPr id="4" name="表格 3"/>
          <p:cNvGraphicFramePr/>
          <p:nvPr>
            <p:custDataLst>
              <p:tags r:id="rId1"/>
            </p:custDataLst>
          </p:nvPr>
        </p:nvGraphicFramePr>
        <p:xfrm>
          <a:off x="1355409" y="2124877"/>
          <a:ext cx="7075805" cy="1827597"/>
        </p:xfrm>
        <a:graphic>
          <a:graphicData uri="http://schemas.openxmlformats.org/drawingml/2006/table">
            <a:tbl>
              <a:tblPr firstRow="1" bandRow="1">
                <a:tableStyleId>{5940675A-B579-460E-94D1-54222C63F5DA}</a:tableStyleId>
              </a:tblPr>
              <a:tblGrid>
                <a:gridCol w="1567815"/>
                <a:gridCol w="1828800"/>
                <a:gridCol w="1720850"/>
                <a:gridCol w="1958340"/>
              </a:tblGrid>
              <a:tr h="609199">
                <a:tc>
                  <a:txBody>
                    <a:bodyPr/>
                    <a:lstStyle/>
                    <a:p>
                      <a:pPr marL="0" indent="0" algn="ctr">
                        <a:buNone/>
                      </a:pPr>
                      <a:endParaRPr lang="en-US" altLang="en-US" sz="1000" b="0" i="1">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000" b="0">
                          <a:latin typeface="Times New Roman" panose="02020603050405020304" charset="0"/>
                          <a:cs typeface="Times New Roman" panose="02020603050405020304" charset="0"/>
                        </a:rPr>
                        <a:t>L</a:t>
                      </a:r>
                      <a:r>
                        <a:rPr lang="en-US" sz="1000" b="0" baseline="-25000">
                          <a:latin typeface="Times New Roman" panose="02020603050405020304" charset="0"/>
                          <a:cs typeface="Times New Roman" panose="02020603050405020304" charset="0"/>
                        </a:rPr>
                        <a:t>1</a:t>
                      </a:r>
                      <a:r>
                        <a:rPr lang="en-US" sz="1000" b="0">
                          <a:latin typeface="Times New Roman" panose="02020603050405020304" charset="0"/>
                          <a:cs typeface="Times New Roman" panose="02020603050405020304" charset="0"/>
                        </a:rPr>
                        <a:t>两端的电压</a:t>
                      </a:r>
                      <a:r>
                        <a:rPr lang="en-US" sz="1000" b="0" i="1">
                          <a:latin typeface="Times New Roman" panose="02020603050405020304" charset="0"/>
                          <a:cs typeface="Times New Roman" panose="02020603050405020304" charset="0"/>
                        </a:rPr>
                        <a:t>U</a:t>
                      </a:r>
                      <a:r>
                        <a:rPr lang="en-US" sz="1000" b="0" baseline="-25000">
                          <a:latin typeface="Times New Roman" panose="02020603050405020304" charset="0"/>
                          <a:cs typeface="Times New Roman" panose="02020603050405020304" charset="0"/>
                        </a:rPr>
                        <a:t>1</a:t>
                      </a:r>
                      <a:r>
                        <a:rPr lang="en-US" sz="1000" b="0">
                          <a:latin typeface="Times New Roman" panose="02020603050405020304" charset="0"/>
                          <a:cs typeface="Times New Roman" panose="02020603050405020304" charset="0"/>
                        </a:rPr>
                        <a:t>/V</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000" b="0">
                          <a:latin typeface="Times New Roman" panose="02020603050405020304" charset="0"/>
                          <a:cs typeface="Times New Roman" panose="02020603050405020304" charset="0"/>
                        </a:rPr>
                        <a:t>L</a:t>
                      </a:r>
                      <a:r>
                        <a:rPr lang="en-US" sz="1000" b="0" baseline="-25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两端的电压</a:t>
                      </a:r>
                      <a:r>
                        <a:rPr lang="en-US" sz="1000" b="0" i="1">
                          <a:latin typeface="Times New Roman" panose="02020603050405020304" charset="0"/>
                          <a:cs typeface="Times New Roman" panose="02020603050405020304" charset="0"/>
                        </a:rPr>
                        <a:t>U</a:t>
                      </a:r>
                      <a:r>
                        <a:rPr lang="en-US" sz="1000" b="0" baseline="-25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/V</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000" b="0">
                          <a:latin typeface="Times New Roman" panose="02020603050405020304" charset="0"/>
                          <a:cs typeface="Times New Roman" panose="02020603050405020304" charset="0"/>
                        </a:rPr>
                        <a:t>总电压</a:t>
                      </a:r>
                      <a:r>
                        <a:rPr lang="en-US" sz="1000" b="0" i="1">
                          <a:latin typeface="Times New Roman" panose="02020603050405020304" charset="0"/>
                          <a:cs typeface="Times New Roman" panose="02020603050405020304" charset="0"/>
                        </a:rPr>
                        <a:t>U</a:t>
                      </a:r>
                      <a:r>
                        <a:rPr lang="en-US" sz="1000" b="0">
                          <a:latin typeface="Times New Roman" panose="02020603050405020304" charset="0"/>
                          <a:cs typeface="Times New Roman" panose="02020603050405020304" charset="0"/>
                        </a:rPr>
                        <a:t>/V</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199">
                <a:tc>
                  <a:txBody>
                    <a:bodyPr/>
                    <a:lstStyle/>
                    <a:p>
                      <a:pPr marL="0" indent="0" algn="ctr">
                        <a:buNone/>
                      </a:pPr>
                      <a:r>
                        <a:rPr lang="en-US" sz="1000" b="0">
                          <a:latin typeface="宋体" panose="02010600030101010101" pitchFamily="2" charset="-122"/>
                          <a:ea typeface="宋体" panose="02010600030101010101" pitchFamily="2" charset="-122"/>
                          <a:cs typeface="宋体" panose="02010600030101010101" pitchFamily="2" charset="-122"/>
                        </a:rPr>
                        <a:t>第一次测量</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1">
                          <a:solidFill>
                            <a:srgbClr val="FF0000"/>
                          </a:solidFill>
                          <a:latin typeface="宋体" panose="02010600030101010101" pitchFamily="2" charset="-122"/>
                          <a:ea typeface="宋体" panose="02010600030101010101" pitchFamily="2" charset="-122"/>
                          <a:cs typeface="Times New Roman" panose="02020603050405020304" charset="0"/>
                        </a:rPr>
                        <a:t> 2.4</a:t>
                      </a:r>
                      <a:endParaRPr lang="en-US" altLang="en-US" sz="1800" b="1">
                        <a:solidFill>
                          <a:srgbClr val="FF0000"/>
                        </a:solidFill>
                        <a:latin typeface="宋体" panose="02010600030101010101" pitchFamily="2" charset="-122"/>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1">
                          <a:solidFill>
                            <a:srgbClr val="FF0000"/>
                          </a:solidFill>
                          <a:latin typeface="宋体" panose="02010600030101010101" pitchFamily="2" charset="-122"/>
                          <a:ea typeface="宋体" panose="02010600030101010101" pitchFamily="2" charset="-122"/>
                          <a:cs typeface="Times New Roman" panose="02020603050405020304" charset="0"/>
                        </a:rPr>
                        <a:t> 2.5</a:t>
                      </a:r>
                      <a:endParaRPr lang="en-US" altLang="en-US" sz="1800" b="1">
                        <a:solidFill>
                          <a:srgbClr val="FF0000"/>
                        </a:solidFill>
                        <a:latin typeface="宋体" panose="02010600030101010101" pitchFamily="2" charset="-122"/>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1">
                          <a:solidFill>
                            <a:srgbClr val="FF0000"/>
                          </a:solidFill>
                          <a:latin typeface="宋体" panose="02010600030101010101" pitchFamily="2" charset="-122"/>
                          <a:ea typeface="宋体" panose="02010600030101010101" pitchFamily="2" charset="-122"/>
                          <a:cs typeface="Times New Roman" panose="02020603050405020304" charset="0"/>
                        </a:rPr>
                        <a:t> 2.5</a:t>
                      </a:r>
                      <a:endParaRPr lang="en-US" altLang="en-US" sz="1800" b="1">
                        <a:solidFill>
                          <a:srgbClr val="FF0000"/>
                        </a:solidFill>
                        <a:latin typeface="宋体" panose="02010600030101010101" pitchFamily="2" charset="-122"/>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199">
                <a:tc>
                  <a:txBody>
                    <a:bodyPr/>
                    <a:lstStyle/>
                    <a:p>
                      <a:pPr marL="0" indent="0" algn="ctr">
                        <a:buNone/>
                      </a:pPr>
                      <a:r>
                        <a:rPr lang="en-US" sz="1000" b="0">
                          <a:latin typeface="宋体" panose="02010600030101010101" pitchFamily="2" charset="-122"/>
                          <a:ea typeface="宋体" panose="02010600030101010101" pitchFamily="2" charset="-122"/>
                          <a:cs typeface="宋体" panose="02010600030101010101" pitchFamily="2" charset="-122"/>
                        </a:rPr>
                        <a:t>第二次测量</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2.5</a:t>
                      </a:r>
                      <a:endParaRPr lang="en-US" altLang="en-US" sz="18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2.4</a:t>
                      </a:r>
                      <a:endParaRPr lang="en-US" altLang="en-US" sz="16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2.5</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7907578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资料带 1"/>
          <p:cNvSpPr/>
          <p:nvPr/>
        </p:nvSpPr>
        <p:spPr>
          <a:xfrm>
            <a:off x="86996" y="15043"/>
            <a:ext cx="1204595" cy="612216"/>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Shape 120"/>
          <p:cNvSpPr/>
          <p:nvPr/>
        </p:nvSpPr>
        <p:spPr>
          <a:xfrm>
            <a:off x="231775" y="182696"/>
            <a:ext cx="914400" cy="277545"/>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eaLnBrk="1" fontAlgn="auto" latinLnBrk="0" hangingPunct="1">
              <a:lnSpc>
                <a:spcPct val="100000"/>
              </a:lnSpc>
              <a:spcBef>
                <a:spcPts val="0"/>
              </a:spcBef>
              <a:spcAft>
                <a:spcPts val="0"/>
              </a:spcAft>
              <a:buClrTx/>
              <a:buSzTx/>
              <a:buFontTx/>
              <a:buNone/>
              <a:defRPr b="0">
                <a:solidFill>
                  <a:srgbClr val="000000"/>
                </a:solidFill>
              </a:defRPr>
            </a:pPr>
            <a:r>
              <a:rPr lang="zh-CN" altLang="en-US" sz="1800">
                <a:ln>
                  <a:noFill/>
                </a:ln>
                <a:solidFill>
                  <a:srgbClr val="FFFF00"/>
                </a:solidFill>
                <a:effectLst/>
                <a:uFillTx/>
                <a:latin typeface="Arial" panose="020B0604020202020204"/>
                <a:ea typeface="Arial" panose="020B0604020202020204"/>
                <a:cs typeface="Arial" panose="020B0604020202020204"/>
                <a:sym typeface="Arial" panose="020B0604020202020204"/>
              </a:rPr>
              <a:t>思考交流</a:t>
            </a:r>
          </a:p>
        </p:txBody>
      </p:sp>
      <p:sp>
        <p:nvSpPr>
          <p:cNvPr id="7" name="文本框 6"/>
          <p:cNvSpPr txBox="1"/>
          <p:nvPr/>
        </p:nvSpPr>
        <p:spPr>
          <a:xfrm>
            <a:off x="1783080" y="460241"/>
            <a:ext cx="5450840" cy="52198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800"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Arial" panose="020B0604020202020204"/>
                <a:sym typeface="Arial" panose="020B0604020202020204"/>
              </a:rPr>
              <a:t>并联电路总电压等于各支路电压</a:t>
            </a:r>
          </a:p>
        </p:txBody>
      </p:sp>
      <p:grpSp>
        <p:nvGrpSpPr>
          <p:cNvPr id="81950" name="组合 81949"/>
          <p:cNvGrpSpPr/>
          <p:nvPr/>
        </p:nvGrpSpPr>
        <p:grpSpPr>
          <a:xfrm>
            <a:off x="1910081" y="907752"/>
            <a:ext cx="3312795" cy="3391654"/>
            <a:chOff x="0" y="0"/>
            <a:chExt cx="1838" cy="1825"/>
          </a:xfrm>
          <a:solidFill>
            <a:srgbClr val="FFFF00"/>
          </a:solidFill>
        </p:grpSpPr>
        <p:sp>
          <p:nvSpPr>
            <p:cNvPr id="20487" name="矩形 81950"/>
            <p:cNvSpPr/>
            <p:nvPr/>
          </p:nvSpPr>
          <p:spPr>
            <a:xfrm>
              <a:off x="0" y="658"/>
              <a:ext cx="1838" cy="998"/>
            </a:xfrm>
            <a:prstGeom prst="rect">
              <a:avLst/>
            </a:prstGeom>
            <a:grpFill/>
            <a:ln w="28575" cap="flat" cmpd="sng">
              <a:solidFill>
                <a:schemeClr val="tx1"/>
              </a:solidFill>
              <a:prstDash val="solid"/>
              <a:miter/>
              <a:headEnd type="none" w="med" len="med"/>
              <a:tailEnd type="none" w="med" len="med"/>
            </a:ln>
            <a:extLst/>
          </p:spPr>
          <p:txBody>
            <a:bodyPr anchor="t"/>
            <a:lstStyle/>
            <a:p>
              <a:endParaRPr lang="zh-CN" altLang="en-US">
                <a:latin typeface="Arial" panose="020B0604020202020204" pitchFamily="34" charset="0"/>
                <a:ea typeface="宋体" panose="02010600030101010101" pitchFamily="2" charset="-122"/>
              </a:endParaRPr>
            </a:p>
          </p:txBody>
        </p:sp>
        <p:sp>
          <p:nvSpPr>
            <p:cNvPr id="20488" name="矩形 81951"/>
            <p:cNvSpPr/>
            <p:nvPr/>
          </p:nvSpPr>
          <p:spPr>
            <a:xfrm>
              <a:off x="386" y="340"/>
              <a:ext cx="1089" cy="635"/>
            </a:xfrm>
            <a:prstGeom prst="rect">
              <a:avLst/>
            </a:prstGeom>
            <a:grpFill/>
            <a:ln w="28575" cap="flat" cmpd="sng">
              <a:solidFill>
                <a:schemeClr val="tx1"/>
              </a:solidFill>
              <a:prstDash val="solid"/>
              <a:miter/>
              <a:headEnd type="none" w="med" len="med"/>
              <a:tailEnd type="none" w="med" len="med"/>
            </a:ln>
            <a:extLst/>
          </p:spPr>
          <p:txBody>
            <a:bodyPr anchor="t"/>
            <a:lstStyle/>
            <a:p>
              <a:endParaRPr lang="zh-CN" altLang="en-US">
                <a:latin typeface="Arial" panose="020B0604020202020204" pitchFamily="34" charset="0"/>
                <a:ea typeface="宋体" panose="02010600030101010101" pitchFamily="2" charset="-122"/>
              </a:endParaRPr>
            </a:p>
          </p:txBody>
        </p:sp>
        <p:sp>
          <p:nvSpPr>
            <p:cNvPr id="20489" name="AutoShape 187"/>
            <p:cNvSpPr/>
            <p:nvPr/>
          </p:nvSpPr>
          <p:spPr>
            <a:xfrm>
              <a:off x="778" y="181"/>
              <a:ext cx="311" cy="300"/>
            </a:xfrm>
            <a:prstGeom prst="flowChartSummingJunction">
              <a:avLst/>
            </a:prstGeom>
            <a:grpFill/>
            <a:ln w="28575" cap="flat" cmpd="sng">
              <a:solidFill>
                <a:schemeClr val="tx1"/>
              </a:solidFill>
              <a:prstDash val="solid"/>
              <a:round/>
              <a:headEnd type="none" w="med" len="med"/>
              <a:tailEnd type="none" w="med" len="med"/>
            </a:ln>
            <a:extLst/>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20490" name="AutoShape 187"/>
            <p:cNvSpPr/>
            <p:nvPr/>
          </p:nvSpPr>
          <p:spPr>
            <a:xfrm>
              <a:off x="771" y="834"/>
              <a:ext cx="311" cy="300"/>
            </a:xfrm>
            <a:prstGeom prst="flowChartSummingJunction">
              <a:avLst/>
            </a:prstGeom>
            <a:grpFill/>
            <a:ln w="28575" cap="flat" cmpd="sng">
              <a:solidFill>
                <a:schemeClr val="tx1"/>
              </a:solidFill>
              <a:prstDash val="solid"/>
              <a:round/>
              <a:headEnd type="none" w="med" len="med"/>
              <a:tailEnd type="none" w="med" len="med"/>
            </a:ln>
            <a:extLst/>
          </p:spPr>
          <p:txBody>
            <a:bodyPr wrap="none" anchor="ctr"/>
            <a:lstStyle/>
            <a:p>
              <a:endParaRPr lang="zh-CN" altLang="en-US" dirty="0">
                <a:latin typeface="Arial" panose="020B0604020202020204" pitchFamily="34" charset="0"/>
                <a:ea typeface="宋体" panose="02010600030101010101" pitchFamily="2" charset="-122"/>
              </a:endParaRPr>
            </a:p>
          </p:txBody>
        </p:sp>
        <p:grpSp>
          <p:nvGrpSpPr>
            <p:cNvPr id="20491" name="组合 81954"/>
            <p:cNvGrpSpPr/>
            <p:nvPr/>
          </p:nvGrpSpPr>
          <p:grpSpPr>
            <a:xfrm flipH="1">
              <a:off x="477" y="1497"/>
              <a:ext cx="85" cy="328"/>
              <a:chOff x="0" y="0"/>
              <a:chExt cx="85" cy="340"/>
            </a:xfrm>
            <a:grpFill/>
          </p:grpSpPr>
          <p:sp>
            <p:nvSpPr>
              <p:cNvPr id="20492" name="Rectangle 23"/>
              <p:cNvSpPr/>
              <p:nvPr/>
            </p:nvSpPr>
            <p:spPr>
              <a:xfrm>
                <a:off x="0" y="113"/>
                <a:ext cx="85" cy="85"/>
              </a:xfrm>
              <a:prstGeom prst="rect">
                <a:avLst/>
              </a:prstGeom>
              <a:grp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20493" name="Line 24"/>
              <p:cNvSpPr/>
              <p:nvPr/>
            </p:nvSpPr>
            <p:spPr>
              <a:xfrm>
                <a:off x="0" y="0"/>
                <a:ext cx="0" cy="340"/>
              </a:xfrm>
              <a:prstGeom prst="line">
                <a:avLst/>
              </a:prstGeom>
              <a:grpFill/>
              <a:ln w="2857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0494" name="Line 25"/>
              <p:cNvSpPr/>
              <p:nvPr/>
            </p:nvSpPr>
            <p:spPr>
              <a:xfrm>
                <a:off x="85" y="85"/>
                <a:ext cx="0" cy="170"/>
              </a:xfrm>
              <a:prstGeom prst="line">
                <a:avLst/>
              </a:prstGeom>
              <a:grpFill/>
              <a:ln w="38100"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grpSp>
        <p:sp>
          <p:nvSpPr>
            <p:cNvPr id="20495" name="Text Box 109"/>
            <p:cNvSpPr txBox="1"/>
            <p:nvPr/>
          </p:nvSpPr>
          <p:spPr>
            <a:xfrm>
              <a:off x="1021" y="0"/>
              <a:ext cx="341" cy="232"/>
            </a:xfrm>
            <a:prstGeom prst="rect">
              <a:avLst/>
            </a:prstGeom>
            <a:grpFill/>
            <a:ln w="9525">
              <a:noFill/>
            </a:ln>
          </p:spPr>
          <p:txBody>
            <a:bodyPr lIns="0" tIns="0" rIns="0" bIns="0" anchor="t">
              <a:spAutoFit/>
            </a:bodyPr>
            <a:lstStyle/>
            <a:p>
              <a:pPr>
                <a:spcBef>
                  <a:spcPct val="50000"/>
                </a:spcBef>
              </a:pPr>
              <a:r>
                <a:rPr lang="en-US" altLang="zh-CN" sz="2800" b="1">
                  <a:latin typeface="Times New Roman" panose="02020603050405020304" charset="0"/>
                  <a:ea typeface="宋体" panose="02010600030101010101" pitchFamily="2" charset="-122"/>
                </a:rPr>
                <a:t>L</a:t>
              </a:r>
              <a:r>
                <a:rPr lang="en-US" altLang="zh-CN" sz="2800" b="1" baseline="-25000">
                  <a:latin typeface="Times New Roman" panose="02020603050405020304" charset="0"/>
                  <a:ea typeface="宋体" panose="02010600030101010101" pitchFamily="2" charset="-122"/>
                </a:rPr>
                <a:t>1</a:t>
              </a:r>
            </a:p>
          </p:txBody>
        </p:sp>
        <p:grpSp>
          <p:nvGrpSpPr>
            <p:cNvPr id="20496" name="组合 81959"/>
            <p:cNvGrpSpPr/>
            <p:nvPr/>
          </p:nvGrpSpPr>
          <p:grpSpPr>
            <a:xfrm>
              <a:off x="1134" y="1565"/>
              <a:ext cx="283" cy="165"/>
              <a:chOff x="0" y="0"/>
              <a:chExt cx="256" cy="142"/>
            </a:xfrm>
            <a:grpFill/>
          </p:grpSpPr>
          <p:sp>
            <p:nvSpPr>
              <p:cNvPr id="20497" name="Rectangle 15"/>
              <p:cNvSpPr/>
              <p:nvPr/>
            </p:nvSpPr>
            <p:spPr>
              <a:xfrm>
                <a:off x="29" y="0"/>
                <a:ext cx="226" cy="142"/>
              </a:xfrm>
              <a:prstGeom prst="rect">
                <a:avLst/>
              </a:prstGeom>
              <a:grpFill/>
              <a:ln w="9525">
                <a:noFill/>
              </a:ln>
              <a:extLst/>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20498" name="Line 16"/>
              <p:cNvSpPr/>
              <p:nvPr/>
            </p:nvSpPr>
            <p:spPr>
              <a:xfrm flipV="1">
                <a:off x="29" y="0"/>
                <a:ext cx="227" cy="86"/>
              </a:xfrm>
              <a:prstGeom prst="line">
                <a:avLst/>
              </a:prstGeom>
              <a:grpFill/>
              <a:ln w="2857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0499" name="Oval 17"/>
              <p:cNvSpPr/>
              <p:nvPr/>
            </p:nvSpPr>
            <p:spPr>
              <a:xfrm>
                <a:off x="0" y="57"/>
                <a:ext cx="57" cy="56"/>
              </a:xfrm>
              <a:prstGeom prst="ellipse">
                <a:avLst/>
              </a:prstGeom>
              <a:grpFill/>
              <a:ln w="28575" cap="flat" cmpd="sng">
                <a:solidFill>
                  <a:schemeClr val="tx1"/>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grpSp>
        <p:sp>
          <p:nvSpPr>
            <p:cNvPr id="20500" name="Text Box 109"/>
            <p:cNvSpPr txBox="1"/>
            <p:nvPr/>
          </p:nvSpPr>
          <p:spPr>
            <a:xfrm>
              <a:off x="1112" y="658"/>
              <a:ext cx="341" cy="232"/>
            </a:xfrm>
            <a:prstGeom prst="rect">
              <a:avLst/>
            </a:prstGeom>
            <a:grpFill/>
            <a:ln w="9525">
              <a:noFill/>
            </a:ln>
          </p:spPr>
          <p:txBody>
            <a:bodyPr lIns="0" tIns="0" rIns="0" bIns="0" anchor="t">
              <a:spAutoFit/>
            </a:bodyPr>
            <a:lstStyle/>
            <a:p>
              <a:pPr>
                <a:spcBef>
                  <a:spcPct val="50000"/>
                </a:spcBef>
              </a:pPr>
              <a:r>
                <a:rPr lang="en-US" altLang="zh-CN" sz="2800" b="1">
                  <a:latin typeface="Times New Roman" panose="02020603050405020304" charset="0"/>
                  <a:ea typeface="宋体" panose="02010600030101010101" pitchFamily="2" charset="-122"/>
                </a:rPr>
                <a:t>L</a:t>
              </a:r>
              <a:r>
                <a:rPr lang="en-US" altLang="zh-CN" sz="2800" b="1" baseline="-25000">
                  <a:latin typeface="Times New Roman" panose="02020603050405020304" charset="0"/>
                  <a:ea typeface="宋体" panose="02010600030101010101" pitchFamily="2" charset="-122"/>
                </a:rPr>
                <a:t>2</a:t>
              </a:r>
            </a:p>
          </p:txBody>
        </p:sp>
        <p:sp>
          <p:nvSpPr>
            <p:cNvPr id="20501" name="Oval 125"/>
            <p:cNvSpPr/>
            <p:nvPr/>
          </p:nvSpPr>
          <p:spPr>
            <a:xfrm rot="5400000" flipV="1">
              <a:off x="1447" y="628"/>
              <a:ext cx="55" cy="57"/>
            </a:xfrm>
            <a:prstGeom prst="ellipse">
              <a:avLst/>
            </a:prstGeom>
            <a:grpFill/>
            <a:ln w="9525">
              <a:noFill/>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20502" name="Oval 125"/>
            <p:cNvSpPr/>
            <p:nvPr/>
          </p:nvSpPr>
          <p:spPr>
            <a:xfrm rot="5400000" flipV="1">
              <a:off x="347" y="628"/>
              <a:ext cx="55" cy="57"/>
            </a:xfrm>
            <a:prstGeom prst="ellipse">
              <a:avLst/>
            </a:prstGeom>
            <a:grpFill/>
            <a:ln w="9525">
              <a:noFill/>
            </a:ln>
          </p:spPr>
          <p:txBody>
            <a:bodyPr vert="eaVert" wrap="none" anchor="ctr"/>
            <a:lstStyle/>
            <a:p>
              <a:endParaRPr lang="zh-CN" altLang="en-US" dirty="0">
                <a:latin typeface="Arial" panose="020B0604020202020204" pitchFamily="34" charset="0"/>
                <a:ea typeface="宋体" panose="02010600030101010101" pitchFamily="2" charset="-122"/>
              </a:endParaRPr>
            </a:p>
          </p:txBody>
        </p:sp>
      </p:grpSp>
      <p:grpSp>
        <p:nvGrpSpPr>
          <p:cNvPr id="81967" name="组合 81966"/>
          <p:cNvGrpSpPr/>
          <p:nvPr/>
        </p:nvGrpSpPr>
        <p:grpSpPr>
          <a:xfrm>
            <a:off x="2649539" y="2901813"/>
            <a:ext cx="1908175" cy="857780"/>
            <a:chOff x="0" y="0"/>
            <a:chExt cx="1202" cy="539"/>
          </a:xfrm>
          <a:solidFill>
            <a:srgbClr val="FFFF00"/>
          </a:solidFill>
        </p:grpSpPr>
        <p:sp>
          <p:nvSpPr>
            <p:cNvPr id="20504" name="直接连接符 81967"/>
            <p:cNvSpPr/>
            <p:nvPr/>
          </p:nvSpPr>
          <p:spPr>
            <a:xfrm>
              <a:off x="0" y="0"/>
              <a:ext cx="0" cy="295"/>
            </a:xfrm>
            <a:prstGeom prst="line">
              <a:avLst/>
            </a:prstGeom>
            <a:grpFill/>
            <a:ln w="19050" cap="flat" cmpd="sng">
              <a:solidFill>
                <a:srgbClr val="0033CC"/>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0505" name="直接连接符 81968"/>
            <p:cNvSpPr/>
            <p:nvPr/>
          </p:nvSpPr>
          <p:spPr>
            <a:xfrm>
              <a:off x="1202" y="0"/>
              <a:ext cx="0" cy="295"/>
            </a:xfrm>
            <a:prstGeom prst="line">
              <a:avLst/>
            </a:prstGeom>
            <a:grpFill/>
            <a:ln w="19050" cap="flat" cmpd="sng">
              <a:solidFill>
                <a:srgbClr val="0033CC"/>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0506" name="直接连接符 81969"/>
            <p:cNvSpPr/>
            <p:nvPr/>
          </p:nvSpPr>
          <p:spPr>
            <a:xfrm>
              <a:off x="0" y="158"/>
              <a:ext cx="1180" cy="0"/>
            </a:xfrm>
            <a:prstGeom prst="line">
              <a:avLst/>
            </a:prstGeom>
            <a:grpFill/>
            <a:ln w="19050" cap="flat" cmpd="sng">
              <a:solidFill>
                <a:srgbClr val="0033CC"/>
              </a:solidFill>
              <a:prstDash val="solid"/>
              <a:round/>
              <a:headEnd type="triangle" w="med" len="lg"/>
              <a:tailEnd type="triangle" w="med" len="lg"/>
            </a:ln>
          </p:spPr>
          <p:txBody>
            <a:bodyPr anchor="t"/>
            <a:lstStyle/>
            <a:p>
              <a:endParaRPr lang="zh-CN" altLang="en-US">
                <a:latin typeface="Arial" panose="020B0604020202020204" pitchFamily="34" charset="0"/>
                <a:ea typeface="宋体" panose="02010600030101010101" pitchFamily="2" charset="-122"/>
              </a:endParaRPr>
            </a:p>
          </p:txBody>
        </p:sp>
        <p:sp>
          <p:nvSpPr>
            <p:cNvPr id="20507" name="矩形 81970"/>
            <p:cNvSpPr/>
            <p:nvPr/>
          </p:nvSpPr>
          <p:spPr>
            <a:xfrm>
              <a:off x="449" y="88"/>
              <a:ext cx="258" cy="451"/>
            </a:xfrm>
            <a:prstGeom prst="rect">
              <a:avLst/>
            </a:prstGeom>
            <a:grpFill/>
            <a:ln w="9525">
              <a:noFill/>
            </a:ln>
            <a:extLst/>
          </p:spPr>
          <p:txBody>
            <a:bodyPr wrap="square" lIns="18000" tIns="0" rIns="18000" bIns="0" anchor="t">
              <a:spAutoFit/>
            </a:bodyPr>
            <a:lstStyle/>
            <a:p>
              <a:r>
                <a:rPr lang="zh-CN" altLang="en-US" sz="2800" b="1" i="1" dirty="0">
                  <a:solidFill>
                    <a:srgbClr val="FF0000"/>
                  </a:solidFill>
                  <a:latin typeface="Times New Roman" panose="02020603050405020304" charset="0"/>
                  <a:ea typeface="宋体" panose="02010600030101010101" pitchFamily="2" charset="-122"/>
                </a:rPr>
                <a:t>U</a:t>
              </a:r>
              <a:r>
                <a:rPr lang="zh-CN" altLang="en-US" sz="2800" b="1" baseline="-25000" dirty="0">
                  <a:solidFill>
                    <a:srgbClr val="FF0000"/>
                  </a:solidFill>
                  <a:latin typeface="Times New Roman" panose="02020603050405020304" charset="0"/>
                  <a:ea typeface="宋体" panose="02010600030101010101" pitchFamily="2" charset="-122"/>
                </a:rPr>
                <a:t>2</a:t>
              </a:r>
            </a:p>
          </p:txBody>
        </p:sp>
      </p:grpSp>
      <p:grpSp>
        <p:nvGrpSpPr>
          <p:cNvPr id="81972" name="组合 81971"/>
          <p:cNvGrpSpPr/>
          <p:nvPr/>
        </p:nvGrpSpPr>
        <p:grpSpPr>
          <a:xfrm>
            <a:off x="2692719" y="1854334"/>
            <a:ext cx="1836737" cy="428095"/>
            <a:chOff x="0" y="0"/>
            <a:chExt cx="1157" cy="269"/>
          </a:xfrm>
          <a:solidFill>
            <a:srgbClr val="FFFF00"/>
          </a:solidFill>
        </p:grpSpPr>
        <p:sp>
          <p:nvSpPr>
            <p:cNvPr id="20509" name="直接连接符 81972"/>
            <p:cNvSpPr/>
            <p:nvPr/>
          </p:nvSpPr>
          <p:spPr>
            <a:xfrm>
              <a:off x="0" y="136"/>
              <a:ext cx="1157" cy="0"/>
            </a:xfrm>
            <a:prstGeom prst="line">
              <a:avLst/>
            </a:prstGeom>
            <a:grpFill/>
            <a:ln w="19050" cap="flat" cmpd="sng">
              <a:solidFill>
                <a:srgbClr val="0033CC"/>
              </a:solidFill>
              <a:prstDash val="solid"/>
              <a:round/>
              <a:headEnd type="triangle" w="med" len="lg"/>
              <a:tailEnd type="triangle" w="med" len="lg"/>
            </a:ln>
          </p:spPr>
          <p:txBody>
            <a:bodyPr anchor="t"/>
            <a:lstStyle/>
            <a:p>
              <a:endParaRPr lang="zh-CN" altLang="en-US">
                <a:latin typeface="Arial" panose="020B0604020202020204" pitchFamily="34" charset="0"/>
                <a:ea typeface="宋体" panose="02010600030101010101" pitchFamily="2" charset="-122"/>
              </a:endParaRPr>
            </a:p>
          </p:txBody>
        </p:sp>
        <p:sp>
          <p:nvSpPr>
            <p:cNvPr id="20510" name="矩形 81973"/>
            <p:cNvSpPr/>
            <p:nvPr/>
          </p:nvSpPr>
          <p:spPr>
            <a:xfrm>
              <a:off x="409" y="0"/>
              <a:ext cx="284" cy="269"/>
            </a:xfrm>
            <a:prstGeom prst="rect">
              <a:avLst/>
            </a:prstGeom>
            <a:grpFill/>
            <a:ln w="9525">
              <a:noFill/>
            </a:ln>
            <a:extLst/>
          </p:spPr>
          <p:txBody>
            <a:bodyPr wrap="none" lIns="36000" tIns="0" rIns="36000" bIns="0" anchor="t">
              <a:spAutoFit/>
            </a:bodyPr>
            <a:lstStyle/>
            <a:p>
              <a:r>
                <a:rPr lang="zh-CN" altLang="en-US" sz="2800" b="1" i="1" dirty="0">
                  <a:solidFill>
                    <a:srgbClr val="FF0000"/>
                  </a:solidFill>
                  <a:latin typeface="Times New Roman" panose="02020603050405020304" charset="0"/>
                  <a:ea typeface="宋体" panose="02010600030101010101" pitchFamily="2" charset="-122"/>
                </a:rPr>
                <a:t>U</a:t>
              </a:r>
              <a:r>
                <a:rPr lang="zh-CN" altLang="en-US" sz="2800" b="1" baseline="-25000" dirty="0">
                  <a:solidFill>
                    <a:srgbClr val="FF0000"/>
                  </a:solidFill>
                  <a:latin typeface="Times New Roman" panose="02020603050405020304" charset="0"/>
                  <a:ea typeface="宋体" panose="02010600030101010101" pitchFamily="2" charset="-122"/>
                </a:rPr>
                <a:t>1</a:t>
              </a:r>
            </a:p>
          </p:txBody>
        </p:sp>
      </p:grpSp>
      <p:grpSp>
        <p:nvGrpSpPr>
          <p:cNvPr id="81975" name="组合 81974"/>
          <p:cNvGrpSpPr/>
          <p:nvPr/>
        </p:nvGrpSpPr>
        <p:grpSpPr>
          <a:xfrm>
            <a:off x="2185670" y="4296223"/>
            <a:ext cx="1511300" cy="507667"/>
            <a:chOff x="0" y="0"/>
            <a:chExt cx="952" cy="319"/>
          </a:xfrm>
          <a:solidFill>
            <a:srgbClr val="FFFF00"/>
          </a:solidFill>
        </p:grpSpPr>
        <p:sp>
          <p:nvSpPr>
            <p:cNvPr id="20512" name="直接连接符 81975"/>
            <p:cNvSpPr/>
            <p:nvPr/>
          </p:nvSpPr>
          <p:spPr>
            <a:xfrm>
              <a:off x="0" y="22"/>
              <a:ext cx="0" cy="295"/>
            </a:xfrm>
            <a:prstGeom prst="line">
              <a:avLst/>
            </a:prstGeom>
            <a:grpFill/>
            <a:ln w="19050" cap="flat" cmpd="sng">
              <a:solidFill>
                <a:srgbClr val="0033CC"/>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0513" name="直接连接符 81976"/>
            <p:cNvSpPr/>
            <p:nvPr/>
          </p:nvSpPr>
          <p:spPr>
            <a:xfrm>
              <a:off x="952" y="0"/>
              <a:ext cx="0" cy="295"/>
            </a:xfrm>
            <a:prstGeom prst="line">
              <a:avLst/>
            </a:prstGeom>
            <a:grpFill/>
            <a:ln w="19050" cap="flat" cmpd="sng">
              <a:solidFill>
                <a:srgbClr val="0033CC"/>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0514" name="直接连接符 81977"/>
            <p:cNvSpPr/>
            <p:nvPr/>
          </p:nvSpPr>
          <p:spPr>
            <a:xfrm>
              <a:off x="22" y="158"/>
              <a:ext cx="885" cy="0"/>
            </a:xfrm>
            <a:prstGeom prst="line">
              <a:avLst/>
            </a:prstGeom>
            <a:grpFill/>
            <a:ln w="19050" cap="flat" cmpd="sng">
              <a:solidFill>
                <a:srgbClr val="0033CC"/>
              </a:solidFill>
              <a:prstDash val="solid"/>
              <a:round/>
              <a:headEnd type="triangle" w="med" len="lg"/>
              <a:tailEnd type="triangle" w="med" len="lg"/>
            </a:ln>
          </p:spPr>
          <p:txBody>
            <a:bodyPr anchor="t"/>
            <a:lstStyle/>
            <a:p>
              <a:endParaRPr lang="zh-CN" altLang="en-US">
                <a:latin typeface="Arial" panose="020B0604020202020204" pitchFamily="34" charset="0"/>
                <a:ea typeface="宋体" panose="02010600030101010101" pitchFamily="2" charset="-122"/>
              </a:endParaRPr>
            </a:p>
          </p:txBody>
        </p:sp>
        <p:sp>
          <p:nvSpPr>
            <p:cNvPr id="20515" name="矩形 81978"/>
            <p:cNvSpPr/>
            <p:nvPr/>
          </p:nvSpPr>
          <p:spPr>
            <a:xfrm>
              <a:off x="337" y="48"/>
              <a:ext cx="186" cy="271"/>
            </a:xfrm>
            <a:prstGeom prst="rect">
              <a:avLst/>
            </a:prstGeom>
            <a:grpFill/>
            <a:ln w="9525">
              <a:noFill/>
            </a:ln>
            <a:extLst/>
          </p:spPr>
          <p:txBody>
            <a:bodyPr wrap="none" lIns="18000" tIns="0" rIns="18000" bIns="0" anchor="t">
              <a:spAutoFit/>
            </a:bodyPr>
            <a:lstStyle/>
            <a:p>
              <a:r>
                <a:rPr lang="zh-CN" altLang="en-US" sz="2800" b="1" i="1" dirty="0">
                  <a:solidFill>
                    <a:srgbClr val="FF0000"/>
                  </a:solidFill>
                  <a:latin typeface="Times New Roman" panose="02020603050405020304" charset="0"/>
                  <a:ea typeface="宋体" panose="02010600030101010101" pitchFamily="2" charset="-122"/>
                </a:rPr>
                <a:t>U</a:t>
              </a:r>
              <a:endParaRPr lang="zh-CN" altLang="en-US" sz="2800" b="1" i="1" baseline="-25000" dirty="0">
                <a:solidFill>
                  <a:srgbClr val="FF0000"/>
                </a:solidFill>
                <a:latin typeface="Times New Roman" panose="02020603050405020304" charset="0"/>
                <a:ea typeface="宋体" panose="02010600030101010101" pitchFamily="2" charset="-122"/>
              </a:endParaRPr>
            </a:p>
          </p:txBody>
        </p:sp>
      </p:grpSp>
      <p:sp>
        <p:nvSpPr>
          <p:cNvPr id="81949" name="Rectangle 39"/>
          <p:cNvSpPr/>
          <p:nvPr/>
        </p:nvSpPr>
        <p:spPr>
          <a:xfrm>
            <a:off x="5723890" y="2496635"/>
            <a:ext cx="2592388" cy="606335"/>
          </a:xfrm>
          <a:prstGeom prst="rect">
            <a:avLst/>
          </a:prstGeom>
          <a:noFill/>
          <a:ln w="28575">
            <a:noFill/>
          </a:ln>
        </p:spPr>
        <p:txBody>
          <a:bodyPr anchor="t">
            <a:spAutoFit/>
          </a:bodyPr>
          <a:lstStyle/>
          <a:p>
            <a:pPr algn="ctr">
              <a:lnSpc>
                <a:spcPct val="120000"/>
              </a:lnSpc>
            </a:pPr>
            <a:r>
              <a:rPr lang="zh-CN" altLang="en-US" sz="2800" b="1" i="1" dirty="0">
                <a:solidFill>
                  <a:srgbClr val="FF0000"/>
                </a:solidFill>
                <a:latin typeface="Times New Roman" panose="02020603050405020304" charset="0"/>
                <a:ea typeface="宋体" panose="02010600030101010101" pitchFamily="2" charset="-122"/>
              </a:rPr>
              <a:t>U</a:t>
            </a:r>
            <a:r>
              <a:rPr lang="zh-CN" altLang="en-US" sz="2800" b="1" dirty="0">
                <a:solidFill>
                  <a:srgbClr val="FF0000"/>
                </a:solidFill>
                <a:latin typeface="Times New Roman" panose="02020603050405020304" charset="0"/>
                <a:ea typeface="宋体" panose="02010600030101010101" pitchFamily="2" charset="-122"/>
              </a:rPr>
              <a:t>=</a:t>
            </a:r>
            <a:r>
              <a:rPr lang="zh-CN" altLang="en-US" sz="2800" b="1" i="1" dirty="0">
                <a:solidFill>
                  <a:srgbClr val="FF0000"/>
                </a:solidFill>
                <a:latin typeface="Times New Roman" panose="02020603050405020304" charset="0"/>
                <a:ea typeface="宋体" panose="02010600030101010101" pitchFamily="2" charset="-122"/>
              </a:rPr>
              <a:t>U</a:t>
            </a:r>
            <a:r>
              <a:rPr lang="zh-CN" altLang="en-US" sz="2800" b="1" baseline="-25000" dirty="0">
                <a:solidFill>
                  <a:srgbClr val="FF0000"/>
                </a:solidFill>
                <a:latin typeface="Times New Roman" panose="02020603050405020304" charset="0"/>
                <a:ea typeface="宋体" panose="02010600030101010101" pitchFamily="2" charset="-122"/>
              </a:rPr>
              <a:t>1</a:t>
            </a:r>
            <a:r>
              <a:rPr lang="zh-CN" altLang="en-US" sz="2800" b="1" dirty="0">
                <a:solidFill>
                  <a:srgbClr val="FF0000"/>
                </a:solidFill>
                <a:latin typeface="Times New Roman" panose="02020603050405020304" charset="0"/>
                <a:ea typeface="宋体" panose="02010600030101010101" pitchFamily="2" charset="-122"/>
              </a:rPr>
              <a:t>=</a:t>
            </a:r>
            <a:r>
              <a:rPr lang="zh-CN" altLang="en-US" sz="2800" b="1" i="1" dirty="0">
                <a:solidFill>
                  <a:srgbClr val="FF0000"/>
                </a:solidFill>
                <a:latin typeface="Times New Roman" panose="02020603050405020304" charset="0"/>
                <a:ea typeface="宋体" panose="02010600030101010101" pitchFamily="2" charset="-122"/>
              </a:rPr>
              <a:t>U</a:t>
            </a:r>
            <a:r>
              <a:rPr lang="zh-CN" altLang="en-US" sz="2800" b="1" baseline="-25000" dirty="0">
                <a:solidFill>
                  <a:srgbClr val="FF0000"/>
                </a:solidFill>
                <a:latin typeface="Times New Roman" panose="02020603050405020304" charset="0"/>
                <a:ea typeface="宋体" panose="02010600030101010101" pitchFamily="2" charset="-122"/>
              </a:rPr>
              <a:t>2</a:t>
            </a:r>
          </a:p>
        </p:txBody>
      </p:sp>
    </p:spTree>
    <p:extLst>
      <p:ext uri="{BB962C8B-B14F-4D97-AF65-F5344CB8AC3E}">
        <p14:creationId xmlns:p14="http://schemas.microsoft.com/office/powerpoint/2010/main" val="11317509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6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7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19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2043"/>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p>
        </p:txBody>
      </p:sp>
      <p:cxnSp>
        <p:nvCxnSpPr>
          <p:cNvPr id="8" name="直接连接符 7"/>
          <p:cNvCxnSpPr/>
          <p:nvPr/>
        </p:nvCxnSpPr>
        <p:spPr>
          <a:xfrm>
            <a:off x="1059874" y="833754"/>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702264"/>
            <a:ext cx="736376" cy="360116"/>
          </a:xfrm>
          <a:prstGeom prst="rect">
            <a:avLst/>
          </a:prstGeom>
        </p:spPr>
      </p:pic>
      <p:sp>
        <p:nvSpPr>
          <p:cNvPr id="100" name="文本框 99"/>
          <p:cNvSpPr txBox="1"/>
          <p:nvPr/>
        </p:nvSpPr>
        <p:spPr>
          <a:xfrm>
            <a:off x="450850" y="1827598"/>
            <a:ext cx="8712200" cy="1757575"/>
          </a:xfrm>
          <a:prstGeom prst="rect">
            <a:avLst/>
          </a:prstGeom>
          <a:noFill/>
          <a:ln w="9525">
            <a:noFill/>
          </a:ln>
        </p:spPr>
        <p:txBody>
          <a:bodyPr wrap="square">
            <a:spAutoFit/>
          </a:bodyPr>
          <a:lstStyle/>
          <a:p>
            <a:pPr marL="0" indent="254000" algn="l" eaLnBrk="1" fontAlgn="auto" latinLnBrk="0"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1.串联电路的电压规律：U=U</a:t>
            </a:r>
            <a:r>
              <a:rPr lang="zh-CN" altLang="en-US" sz="2400" b="1" baseline="-25000" dirty="0">
                <a:latin typeface="宋体" panose="02010600030101010101" pitchFamily="2" charset="-122"/>
                <a:ea typeface="宋体" panose="02010600030101010101" pitchFamily="2" charset="-122"/>
                <a:cs typeface="宋体" panose="02010600030101010101" pitchFamily="2" charset="-122"/>
              </a:rPr>
              <a:t>1</a:t>
            </a:r>
            <a:r>
              <a:rPr lang="zh-CN" altLang="en-US" sz="2400" b="1" dirty="0">
                <a:latin typeface="宋体" panose="02010600030101010101" pitchFamily="2" charset="-122"/>
                <a:ea typeface="宋体" panose="02010600030101010101" pitchFamily="2" charset="-122"/>
                <a:cs typeface="宋体" panose="02010600030101010101" pitchFamily="2" charset="-122"/>
              </a:rPr>
              <a:t>+U</a:t>
            </a:r>
            <a:r>
              <a:rPr lang="zh-CN" altLang="en-US" sz="2400" b="1" baseline="-25000" dirty="0">
                <a:latin typeface="宋体" panose="02010600030101010101" pitchFamily="2" charset="-122"/>
                <a:ea typeface="宋体" panose="02010600030101010101" pitchFamily="2" charset="-122"/>
                <a:cs typeface="宋体" panose="02010600030101010101" pitchFamily="2" charset="-122"/>
              </a:rPr>
              <a:t>2</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marL="0" indent="254000" algn="l" eaLnBrk="1" fontAlgn="auto" latinLnBrk="0" hangingPunct="1">
              <a:lnSpc>
                <a:spcPct val="150000"/>
              </a:lnSpc>
            </a:pP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marL="0" indent="254000" algn="l" eaLnBrk="1" fontAlgn="auto" latinLnBrk="0"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2.并联电路的电压规律：U=U</a:t>
            </a:r>
            <a:r>
              <a:rPr lang="zh-CN" altLang="en-US" sz="2400" b="1" baseline="-25000" dirty="0">
                <a:latin typeface="宋体" panose="02010600030101010101" pitchFamily="2" charset="-122"/>
                <a:ea typeface="宋体" panose="02010600030101010101" pitchFamily="2" charset="-122"/>
                <a:cs typeface="宋体" panose="02010600030101010101" pitchFamily="2" charset="-122"/>
              </a:rPr>
              <a:t>1</a:t>
            </a:r>
            <a:r>
              <a:rPr lang="zh-CN" altLang="en-US" sz="2400" b="1" dirty="0">
                <a:latin typeface="宋体" panose="02010600030101010101" pitchFamily="2" charset="-122"/>
                <a:ea typeface="宋体" panose="02010600030101010101" pitchFamily="2" charset="-122"/>
                <a:cs typeface="宋体" panose="02010600030101010101" pitchFamily="2" charset="-122"/>
              </a:rPr>
              <a:t>=U</a:t>
            </a:r>
            <a:r>
              <a:rPr lang="zh-CN" altLang="en-US" sz="2400" b="1" baseline="-25000" dirty="0">
                <a:latin typeface="宋体" panose="02010600030101010101" pitchFamily="2" charset="-122"/>
                <a:ea typeface="宋体" panose="02010600030101010101" pitchFamily="2" charset="-122"/>
                <a:cs typeface="宋体" panose="02010600030101010101" pitchFamily="2" charset="-122"/>
              </a:rPr>
              <a:t>2</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169085362"/>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500" fill="hold">
                                          <p:stCondLst>
                                            <p:cond delay="0"/>
                                          </p:stCondLst>
                                        </p:cTn>
                                        <p:tgtEl>
                                          <p:spTgt spid="100">
                                            <p:txEl>
                                              <p:pRg st="0" end="0"/>
                                            </p:txEl>
                                          </p:spTgt>
                                        </p:tgtEl>
                                        <p:attrNameLst>
                                          <p:attrName>style.visibility</p:attrName>
                                        </p:attrNameLst>
                                      </p:cBhvr>
                                      <p:to>
                                        <p:strVal val="visible"/>
                                      </p:to>
                                    </p:set>
                                    <p:animEffect transition="in" filter="wheel(1)">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500" fill="hold">
                                          <p:stCondLst>
                                            <p:cond delay="0"/>
                                          </p:stCondLst>
                                        </p:cTn>
                                        <p:tgtEl>
                                          <p:spTgt spid="100">
                                            <p:txEl>
                                              <p:pRg st="2" end="2"/>
                                            </p:txEl>
                                          </p:spTgt>
                                        </p:tgtEl>
                                        <p:attrNameLst>
                                          <p:attrName>style.visibility</p:attrName>
                                        </p:attrNameLst>
                                      </p:cBhvr>
                                      <p:to>
                                        <p:strVal val="visible"/>
                                      </p:to>
                                    </p:set>
                                    <p:animEffect transition="in" filter="wheel(1)">
                                      <p:cBhvr>
                                        <p:cTn id="12" dur="5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49681" y="322742"/>
            <a:ext cx="2267585" cy="52198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课堂练习</a:t>
            </a:r>
          </a:p>
        </p:txBody>
      </p:sp>
      <p:sp>
        <p:nvSpPr>
          <p:cNvPr id="6" name="Shape 108"/>
          <p:cNvSpPr/>
          <p:nvPr/>
        </p:nvSpPr>
        <p:spPr>
          <a:xfrm>
            <a:off x="238126" y="245717"/>
            <a:ext cx="733425" cy="676039"/>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scene3d>
              <a:camera prst="orthographicFront"/>
              <a:lightRig rig="threePt" dir="t"/>
            </a:scene3d>
          </a:body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3200" b="0" i="0" u="none" strike="noStrike" kern="0" cap="none" spc="0" normalizeH="0" baseline="0" noProof="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微软雅黑" panose="020B0503020204020204" charset="-122"/>
                <a:ea typeface="微软雅黑" panose="020B0503020204020204" charset="-122"/>
                <a:sym typeface="微软雅黑" panose="020B0503020204020204" charset="-122"/>
              </a:rPr>
              <a:t>4</a:t>
            </a:r>
          </a:p>
        </p:txBody>
      </p:sp>
      <p:cxnSp>
        <p:nvCxnSpPr>
          <p:cNvPr id="8" name="直接连接符 7"/>
          <p:cNvCxnSpPr/>
          <p:nvPr/>
        </p:nvCxnSpPr>
        <p:spPr>
          <a:xfrm>
            <a:off x="971609" y="856670"/>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7409" name="矩形 77825"/>
          <p:cNvSpPr/>
          <p:nvPr/>
        </p:nvSpPr>
        <p:spPr>
          <a:xfrm>
            <a:off x="621984" y="1692963"/>
            <a:ext cx="7577137" cy="646757"/>
          </a:xfrm>
          <a:prstGeom prst="rect">
            <a:avLst/>
          </a:prstGeom>
          <a:noFill/>
          <a:ln w="9525">
            <a:noFill/>
          </a:ln>
        </p:spPr>
        <p:txBody>
          <a:bodyPr anchor="t">
            <a:spAutoFit/>
          </a:bodyPr>
          <a:lstStyle/>
          <a:p>
            <a:pPr algn="just">
              <a:lnSpc>
                <a:spcPct val="150000"/>
              </a:lnSpc>
            </a:pP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矩形 80898"/>
          <p:cNvSpPr/>
          <p:nvPr/>
        </p:nvSpPr>
        <p:spPr>
          <a:xfrm>
            <a:off x="377825" y="990825"/>
            <a:ext cx="8388350" cy="3423483"/>
          </a:xfrm>
          <a:prstGeom prst="rect">
            <a:avLst/>
          </a:prstGeom>
          <a:noFill/>
          <a:ln w="9525">
            <a:noFill/>
          </a:ln>
        </p:spPr>
        <p:txBody>
          <a:bodyPr wrap="square" anchor="t">
            <a:spAutoFit/>
          </a:bodyPr>
          <a:lstStyle/>
          <a:p>
            <a:pPr>
              <a:lnSpc>
                <a:spcPct val="150000"/>
              </a:lnSpc>
            </a:pPr>
            <a:r>
              <a:rPr lang="en-US" altLang="zh-CN" sz="2400">
                <a:latin typeface="Times New Roman" panose="02020603050405020304" charset="0"/>
                <a:ea typeface="宋体" panose="02010600030101010101" pitchFamily="2" charset="-122"/>
              </a:rPr>
              <a:t>1.</a:t>
            </a:r>
            <a:r>
              <a:rPr lang="zh-CN" altLang="en-US" sz="2400" dirty="0">
                <a:solidFill>
                  <a:srgbClr val="000000"/>
                </a:solidFill>
                <a:latin typeface="Times New Roman" panose="02020603050405020304" charset="0"/>
                <a:ea typeface="宋体" panose="02010600030101010101" pitchFamily="2" charset="-122"/>
                <a:sym typeface="+mn-ea"/>
              </a:rPr>
              <a:t>在如图所示的电路中，闭合开关</a:t>
            </a:r>
            <a:r>
              <a:rPr lang="en-US" altLang="zh-CN" sz="2400">
                <a:solidFill>
                  <a:srgbClr val="000000"/>
                </a:solidFill>
                <a:latin typeface="Times New Roman" panose="02020603050405020304" charset="0"/>
                <a:ea typeface="宋体" panose="02010600030101010101" pitchFamily="2" charset="-122"/>
                <a:sym typeface="+mn-ea"/>
              </a:rPr>
              <a:t>S</a:t>
            </a:r>
            <a:r>
              <a:rPr lang="zh-CN" altLang="en-US" sz="2400" dirty="0">
                <a:solidFill>
                  <a:srgbClr val="000000"/>
                </a:solidFill>
                <a:latin typeface="Times New Roman" panose="02020603050405020304" charset="0"/>
                <a:ea typeface="宋体" panose="02010600030101010101" pitchFamily="2" charset="-122"/>
                <a:sym typeface="+mn-ea"/>
              </a:rPr>
              <a:t>时，电压表的示数为</a:t>
            </a:r>
            <a:r>
              <a:rPr lang="en-US" altLang="zh-CN" sz="2400">
                <a:solidFill>
                  <a:srgbClr val="000000"/>
                </a:solidFill>
                <a:latin typeface="Times New Roman" panose="02020603050405020304" charset="0"/>
                <a:ea typeface="宋体" panose="02010600030101010101" pitchFamily="2" charset="-122"/>
                <a:sym typeface="+mn-ea"/>
              </a:rPr>
              <a:t>6V</a:t>
            </a:r>
            <a:r>
              <a:rPr lang="zh-CN" altLang="en-US" sz="2400" dirty="0">
                <a:solidFill>
                  <a:srgbClr val="000000"/>
                </a:solidFill>
                <a:latin typeface="Times New Roman" panose="02020603050405020304" charset="0"/>
                <a:ea typeface="宋体" panose="02010600030101010101" pitchFamily="2" charset="-122"/>
                <a:sym typeface="+mn-ea"/>
              </a:rPr>
              <a:t>；若开关</a:t>
            </a:r>
            <a:r>
              <a:rPr lang="en-US" altLang="zh-CN" sz="2400">
                <a:solidFill>
                  <a:srgbClr val="000000"/>
                </a:solidFill>
                <a:latin typeface="Times New Roman" panose="02020603050405020304" charset="0"/>
                <a:ea typeface="宋体" panose="02010600030101010101" pitchFamily="2" charset="-122"/>
                <a:sym typeface="+mn-ea"/>
              </a:rPr>
              <a:t>S</a:t>
            </a:r>
            <a:r>
              <a:rPr lang="zh-CN" altLang="en-US" sz="2400" dirty="0">
                <a:solidFill>
                  <a:srgbClr val="000000"/>
                </a:solidFill>
                <a:latin typeface="Times New Roman" panose="02020603050405020304" charset="0"/>
                <a:ea typeface="宋体" panose="02010600030101010101" pitchFamily="2" charset="-122"/>
                <a:sym typeface="+mn-ea"/>
              </a:rPr>
              <a:t>断开时，电压表的示数为</a:t>
            </a:r>
            <a:r>
              <a:rPr lang="en-US" altLang="zh-CN" sz="2400">
                <a:solidFill>
                  <a:srgbClr val="000000"/>
                </a:solidFill>
                <a:latin typeface="Times New Roman" panose="02020603050405020304" charset="0"/>
                <a:ea typeface="宋体" panose="02010600030101010101" pitchFamily="2" charset="-122"/>
                <a:sym typeface="+mn-ea"/>
              </a:rPr>
              <a:t>4V</a:t>
            </a:r>
            <a:r>
              <a:rPr lang="zh-CN" altLang="en-US" sz="2400" dirty="0">
                <a:solidFill>
                  <a:srgbClr val="000000"/>
                </a:solidFill>
                <a:latin typeface="Times New Roman" panose="02020603050405020304" charset="0"/>
                <a:ea typeface="宋体" panose="02010600030101010101" pitchFamily="2" charset="-122"/>
                <a:sym typeface="+mn-ea"/>
              </a:rPr>
              <a:t>，则此时灯</a:t>
            </a:r>
            <a:r>
              <a:rPr lang="en-US" altLang="zh-CN" sz="2400">
                <a:solidFill>
                  <a:srgbClr val="000000"/>
                </a:solidFill>
                <a:latin typeface="Times New Roman" panose="02020603050405020304" charset="0"/>
                <a:ea typeface="宋体" panose="02010600030101010101" pitchFamily="2" charset="-122"/>
                <a:sym typeface="+mn-ea"/>
              </a:rPr>
              <a:t>L</a:t>
            </a:r>
            <a:r>
              <a:rPr lang="en-US" altLang="zh-CN" sz="2400" baseline="-30000">
                <a:solidFill>
                  <a:srgbClr val="000000"/>
                </a:solidFill>
                <a:latin typeface="Times New Roman" panose="02020603050405020304" charset="0"/>
                <a:ea typeface="宋体" panose="02010600030101010101" pitchFamily="2" charset="-122"/>
                <a:sym typeface="+mn-ea"/>
              </a:rPr>
              <a:t>1</a:t>
            </a:r>
            <a:r>
              <a:rPr lang="zh-CN" altLang="en-US" sz="2400" dirty="0">
                <a:solidFill>
                  <a:srgbClr val="000000"/>
                </a:solidFill>
                <a:latin typeface="Times New Roman" panose="02020603050405020304" charset="0"/>
                <a:ea typeface="宋体" panose="02010600030101010101" pitchFamily="2" charset="-122"/>
                <a:sym typeface="+mn-ea"/>
              </a:rPr>
              <a:t>及</a:t>
            </a:r>
            <a:r>
              <a:rPr lang="en-US" altLang="zh-CN" sz="2400">
                <a:solidFill>
                  <a:srgbClr val="000000"/>
                </a:solidFill>
                <a:latin typeface="Times New Roman" panose="02020603050405020304" charset="0"/>
                <a:ea typeface="宋体" panose="02010600030101010101" pitchFamily="2" charset="-122"/>
                <a:sym typeface="+mn-ea"/>
              </a:rPr>
              <a:t>L</a:t>
            </a:r>
            <a:r>
              <a:rPr lang="en-US" altLang="zh-CN" sz="2400" baseline="-30000">
                <a:solidFill>
                  <a:srgbClr val="000000"/>
                </a:solidFill>
                <a:latin typeface="Times New Roman" panose="02020603050405020304" charset="0"/>
                <a:ea typeface="宋体" panose="02010600030101010101" pitchFamily="2" charset="-122"/>
                <a:sym typeface="+mn-ea"/>
              </a:rPr>
              <a:t>2</a:t>
            </a:r>
            <a:r>
              <a:rPr lang="zh-CN" altLang="en-US" sz="2400" dirty="0">
                <a:solidFill>
                  <a:srgbClr val="000000"/>
                </a:solidFill>
                <a:latin typeface="Times New Roman" panose="02020603050405020304" charset="0"/>
                <a:ea typeface="宋体" panose="02010600030101010101" pitchFamily="2" charset="-122"/>
                <a:sym typeface="+mn-ea"/>
              </a:rPr>
              <a:t>两端的电压分别为</a:t>
            </a:r>
            <a:r>
              <a:rPr lang="en-US" altLang="zh-CN" sz="2400">
                <a:solidFill>
                  <a:srgbClr val="000000"/>
                </a:solidFill>
                <a:latin typeface="Times New Roman" panose="02020603050405020304" charset="0"/>
                <a:ea typeface="宋体" panose="02010600030101010101" pitchFamily="2" charset="-122"/>
                <a:sym typeface="+mn-ea"/>
              </a:rPr>
              <a:t>(</a:t>
            </a:r>
            <a:r>
              <a:rPr lang="zh-CN" altLang="en-US" sz="2400" dirty="0">
                <a:solidFill>
                  <a:srgbClr val="000000"/>
                </a:solidFill>
                <a:latin typeface="Times New Roman" panose="02020603050405020304" charset="0"/>
                <a:ea typeface="宋体" panose="02010600030101010101" pitchFamily="2" charset="-122"/>
                <a:sym typeface="+mn-ea"/>
              </a:rPr>
              <a:t>　　</a:t>
            </a:r>
            <a:r>
              <a:rPr lang="en-US" altLang="zh-CN" sz="2400">
                <a:solidFill>
                  <a:srgbClr val="000000"/>
                </a:solidFill>
                <a:latin typeface="Times New Roman" panose="02020603050405020304" charset="0"/>
                <a:ea typeface="宋体" panose="02010600030101010101" pitchFamily="2" charset="-122"/>
                <a:sym typeface="+mn-ea"/>
              </a:rPr>
              <a:t>)</a:t>
            </a:r>
            <a:endParaRPr lang="en-US" altLang="zh-CN" sz="2400">
              <a:solidFill>
                <a:srgbClr val="000000"/>
              </a:solidFill>
              <a:latin typeface="Times New Roman" panose="02020603050405020304" charset="0"/>
              <a:ea typeface="宋体" panose="02010600030101010101" pitchFamily="2" charset="-122"/>
            </a:endParaRPr>
          </a:p>
          <a:p>
            <a:pPr>
              <a:lnSpc>
                <a:spcPct val="150000"/>
              </a:lnSpc>
            </a:pPr>
            <a:endParaRPr lang="en-US" altLang="zh-CN" sz="2400">
              <a:solidFill>
                <a:srgbClr val="000000"/>
              </a:solidFill>
              <a:latin typeface="Times New Roman" panose="02020603050405020304" charset="0"/>
              <a:ea typeface="宋体" panose="02010600030101010101" pitchFamily="2" charset="-122"/>
            </a:endParaRPr>
          </a:p>
          <a:p>
            <a:pPr>
              <a:lnSpc>
                <a:spcPct val="150000"/>
              </a:lnSpc>
            </a:pPr>
            <a:r>
              <a:rPr lang="en-US" altLang="zh-CN" sz="2400">
                <a:solidFill>
                  <a:srgbClr val="000000"/>
                </a:solidFill>
                <a:latin typeface="Times New Roman" panose="02020603050405020304" charset="0"/>
                <a:ea typeface="宋体" panose="02010600030101010101" pitchFamily="2" charset="-122"/>
                <a:sym typeface="+mn-ea"/>
              </a:rPr>
              <a:t>       A.4 V</a:t>
            </a:r>
            <a:r>
              <a:rPr lang="zh-CN" altLang="en-US" sz="2400" dirty="0">
                <a:solidFill>
                  <a:srgbClr val="000000"/>
                </a:solidFill>
                <a:latin typeface="Times New Roman" panose="02020603050405020304" charset="0"/>
                <a:ea typeface="宋体" panose="02010600030101010101" pitchFamily="2" charset="-122"/>
                <a:sym typeface="+mn-ea"/>
              </a:rPr>
              <a:t>，</a:t>
            </a:r>
            <a:r>
              <a:rPr lang="en-US" altLang="zh-CN" sz="2400">
                <a:solidFill>
                  <a:srgbClr val="000000"/>
                </a:solidFill>
                <a:latin typeface="Times New Roman" panose="02020603050405020304" charset="0"/>
                <a:ea typeface="宋体" panose="02010600030101010101" pitchFamily="2" charset="-122"/>
                <a:sym typeface="+mn-ea"/>
              </a:rPr>
              <a:t>2 V                          B.2 V</a:t>
            </a:r>
            <a:r>
              <a:rPr lang="zh-CN" altLang="en-US" sz="2400" dirty="0">
                <a:solidFill>
                  <a:srgbClr val="000000"/>
                </a:solidFill>
                <a:latin typeface="Times New Roman" panose="02020603050405020304" charset="0"/>
                <a:ea typeface="宋体" panose="02010600030101010101" pitchFamily="2" charset="-122"/>
                <a:sym typeface="+mn-ea"/>
              </a:rPr>
              <a:t>，</a:t>
            </a:r>
            <a:r>
              <a:rPr lang="en-US" altLang="zh-CN" sz="2400">
                <a:solidFill>
                  <a:srgbClr val="000000"/>
                </a:solidFill>
                <a:latin typeface="Times New Roman" panose="02020603050405020304" charset="0"/>
                <a:ea typeface="宋体" panose="02010600030101010101" pitchFamily="2" charset="-122"/>
                <a:sym typeface="+mn-ea"/>
              </a:rPr>
              <a:t>4 V</a:t>
            </a:r>
            <a:endParaRPr lang="en-US" altLang="zh-CN" sz="2400">
              <a:solidFill>
                <a:srgbClr val="000000"/>
              </a:solidFill>
              <a:latin typeface="Times New Roman" panose="02020603050405020304" charset="0"/>
              <a:ea typeface="宋体" panose="02010600030101010101" pitchFamily="2" charset="-122"/>
            </a:endParaRPr>
          </a:p>
          <a:p>
            <a:pPr>
              <a:lnSpc>
                <a:spcPct val="150000"/>
              </a:lnSpc>
            </a:pPr>
            <a:r>
              <a:rPr lang="en-US" altLang="zh-CN" sz="2400">
                <a:solidFill>
                  <a:srgbClr val="000000"/>
                </a:solidFill>
                <a:latin typeface="Times New Roman" panose="02020603050405020304" charset="0"/>
                <a:ea typeface="宋体" panose="02010600030101010101" pitchFamily="2" charset="-122"/>
                <a:sym typeface="+mn-ea"/>
              </a:rPr>
              <a:t>       C.6 V</a:t>
            </a:r>
            <a:r>
              <a:rPr lang="zh-CN" altLang="en-US" sz="2400" dirty="0">
                <a:solidFill>
                  <a:srgbClr val="000000"/>
                </a:solidFill>
                <a:latin typeface="Times New Roman" panose="02020603050405020304" charset="0"/>
                <a:ea typeface="宋体" panose="02010600030101010101" pitchFamily="2" charset="-122"/>
                <a:sym typeface="+mn-ea"/>
              </a:rPr>
              <a:t>，</a:t>
            </a:r>
            <a:r>
              <a:rPr lang="en-US" altLang="zh-CN" sz="2400">
                <a:solidFill>
                  <a:srgbClr val="000000"/>
                </a:solidFill>
                <a:latin typeface="Times New Roman" panose="02020603050405020304" charset="0"/>
                <a:ea typeface="宋体" panose="02010600030101010101" pitchFamily="2" charset="-122"/>
                <a:sym typeface="+mn-ea"/>
              </a:rPr>
              <a:t>4 V                          D.6 V</a:t>
            </a:r>
            <a:r>
              <a:rPr lang="zh-CN" altLang="en-US" sz="2400" dirty="0">
                <a:solidFill>
                  <a:srgbClr val="000000"/>
                </a:solidFill>
                <a:latin typeface="Times New Roman" panose="02020603050405020304" charset="0"/>
                <a:ea typeface="宋体" panose="02010600030101010101" pitchFamily="2" charset="-122"/>
                <a:sym typeface="+mn-ea"/>
              </a:rPr>
              <a:t>，</a:t>
            </a:r>
            <a:r>
              <a:rPr lang="en-US" altLang="zh-CN" sz="2400">
                <a:solidFill>
                  <a:srgbClr val="000000"/>
                </a:solidFill>
                <a:latin typeface="Times New Roman" panose="02020603050405020304" charset="0"/>
                <a:ea typeface="宋体" panose="02010600030101010101" pitchFamily="2" charset="-122"/>
                <a:sym typeface="+mn-ea"/>
              </a:rPr>
              <a:t>2 V</a:t>
            </a:r>
            <a:endParaRPr lang="zh-CN" altLang="en-US" sz="2400" dirty="0">
              <a:latin typeface="Times New Roman" panose="02020603050405020304" charset="0"/>
              <a:ea typeface="宋体" panose="02010600030101010101" pitchFamily="2" charset="-122"/>
            </a:endParaRPr>
          </a:p>
        </p:txBody>
      </p:sp>
      <p:sp>
        <p:nvSpPr>
          <p:cNvPr id="3" name="文本框 2"/>
          <p:cNvSpPr txBox="1"/>
          <p:nvPr/>
        </p:nvSpPr>
        <p:spPr>
          <a:xfrm>
            <a:off x="2186941" y="2254101"/>
            <a:ext cx="508635"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400" b="0" i="0" u="none" strike="noStrike" cap="none" spc="0" normalizeH="0" baseline="0">
                <a:ln>
                  <a:noFill/>
                </a:ln>
                <a:solidFill>
                  <a:srgbClr val="FF0000"/>
                </a:solidFill>
                <a:effectLst/>
                <a:uFillTx/>
                <a:latin typeface="Arial" panose="020B0604020202020204"/>
                <a:ea typeface="Arial" panose="020B0604020202020204"/>
                <a:cs typeface="Arial" panose="020B0604020202020204"/>
                <a:sym typeface="Arial" panose="020B0604020202020204"/>
              </a:rPr>
              <a:t>A</a:t>
            </a:r>
          </a:p>
        </p:txBody>
      </p:sp>
      <p:pic>
        <p:nvPicPr>
          <p:cNvPr id="23554" name="Image0304.jpeg"/>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215064" y="2578116"/>
            <a:ext cx="2655887" cy="2075224"/>
          </a:xfrm>
          <a:prstGeom prst="rect">
            <a:avLst/>
          </a:prstGeom>
          <a:noFill/>
          <a:ln w="9525">
            <a:noFill/>
          </a:ln>
        </p:spPr>
      </p:pic>
    </p:spTree>
    <p:extLst>
      <p:ext uri="{BB962C8B-B14F-4D97-AF65-F5344CB8AC3E}">
        <p14:creationId xmlns:p14="http://schemas.microsoft.com/office/powerpoint/2010/main" val="34283657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ppt_x"/>
                                          </p:val>
                                        </p:tav>
                                        <p:tav tm="100000">
                                          <p:val>
                                            <p:strVal val="#ppt_x"/>
                                          </p:val>
                                        </p:tav>
                                      </p:tavLst>
                                    </p:anim>
                                    <p:anim calcmode="lin" valueType="num">
                                      <p:cBhvr additive="base">
                                        <p:cTn id="12"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805" y="699592"/>
            <a:ext cx="8323580" cy="101596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en-US" altLang="zh-CN" sz="20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2.</a:t>
            </a:r>
            <a:r>
              <a:rPr kumimoji="0" lang="zh-CN" altLang="en-US" sz="20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如图(a)所示电路中，当闭合开关后，两个电压表指针偏转均为图(b)所示，则电阻R</a:t>
            </a:r>
            <a:r>
              <a:rPr kumimoji="0" lang="zh-CN" altLang="en-US" sz="2000" b="0" i="0" u="none" strike="noStrike" cap="none" spc="0" normalizeH="0" baseline="-25000">
                <a:ln>
                  <a:noFill/>
                </a:ln>
                <a:solidFill>
                  <a:srgbClr val="000000"/>
                </a:solidFill>
                <a:effectLst/>
                <a:uFillTx/>
                <a:latin typeface="Arial" panose="020B0604020202020204"/>
                <a:ea typeface="Arial" panose="020B0604020202020204"/>
                <a:cs typeface="Arial" panose="020B0604020202020204"/>
                <a:sym typeface="Arial" panose="020B0604020202020204"/>
              </a:rPr>
              <a:t>1</a:t>
            </a:r>
            <a:r>
              <a:rPr kumimoji="0" lang="zh-CN" altLang="en-US" sz="20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和R</a:t>
            </a:r>
            <a:r>
              <a:rPr kumimoji="0" lang="zh-CN" altLang="en-US" sz="2000" b="0" i="0" u="none" strike="noStrike" cap="none" spc="0" normalizeH="0" baseline="-25000">
                <a:ln>
                  <a:noFill/>
                </a:ln>
                <a:solidFill>
                  <a:srgbClr val="000000"/>
                </a:solidFill>
                <a:effectLst/>
                <a:uFillTx/>
                <a:latin typeface="Arial" panose="020B0604020202020204"/>
                <a:ea typeface="Arial" panose="020B0604020202020204"/>
                <a:cs typeface="Arial" panose="020B0604020202020204"/>
                <a:sym typeface="Arial" panose="020B0604020202020204"/>
              </a:rPr>
              <a:t>2</a:t>
            </a:r>
            <a:r>
              <a:rPr kumimoji="0" lang="zh-CN" altLang="en-US" sz="20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两端的电压分别为（     ）</a:t>
            </a: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97281" y="1551326"/>
            <a:ext cx="4860925" cy="2040213"/>
          </a:xfrm>
          <a:prstGeom prst="rect">
            <a:avLst/>
          </a:prstGeom>
        </p:spPr>
      </p:pic>
      <p:sp>
        <p:nvSpPr>
          <p:cNvPr id="100" name="文本框 99"/>
          <p:cNvSpPr txBox="1"/>
          <p:nvPr/>
        </p:nvSpPr>
        <p:spPr>
          <a:xfrm>
            <a:off x="899795" y="3687660"/>
            <a:ext cx="5561330" cy="1017242"/>
          </a:xfrm>
          <a:prstGeom prst="rect">
            <a:avLst/>
          </a:prstGeom>
          <a:noFill/>
          <a:ln w="9525">
            <a:noFill/>
          </a:ln>
        </p:spPr>
        <p:txBody>
          <a:bodyPr wrap="square">
            <a:spAutoFit/>
          </a:bodyPr>
          <a:lstStyle/>
          <a:p>
            <a:pPr marL="0" indent="0" algn="l" eaLnBrk="1" fontAlgn="auto" latinLnBrk="0" hangingPunct="1">
              <a:lnSpc>
                <a:spcPct val="150000"/>
              </a:lnSpc>
            </a:pPr>
            <a:r>
              <a:rPr lang="en-US" sz="2000" b="0">
                <a:solidFill>
                  <a:srgbClr val="2C3E50"/>
                </a:solidFill>
                <a:latin typeface="宋体" panose="02010600030101010101" pitchFamily="2" charset="-122"/>
                <a:ea typeface="宋体" panose="02010600030101010101" pitchFamily="2" charset="-122"/>
                <a:cs typeface="宋体" panose="02010600030101010101" pitchFamily="2" charset="-122"/>
              </a:rPr>
              <a:t>A.2V,1.2V                     </a:t>
            </a:r>
            <a:r>
              <a:rPr lang="zh-CN" sz="2000" b="0">
                <a:solidFill>
                  <a:srgbClr val="2C3E50"/>
                </a:solidFill>
                <a:latin typeface="宋体" panose="02010600030101010101" pitchFamily="2" charset="-122"/>
                <a:ea typeface="宋体" panose="02010600030101010101" pitchFamily="2" charset="-122"/>
                <a:cs typeface="宋体" panose="02010600030101010101" pitchFamily="2" charset="-122"/>
              </a:rPr>
              <a:t>B.6V，1.2V</a:t>
            </a:r>
          </a:p>
          <a:p>
            <a:pPr marL="0" indent="0" algn="l" eaLnBrk="1" fontAlgn="auto" latinLnBrk="0" hangingPunct="1">
              <a:lnSpc>
                <a:spcPct val="150000"/>
              </a:lnSpc>
            </a:pPr>
            <a:r>
              <a:rPr lang="zh-CN" sz="2000" b="0">
                <a:solidFill>
                  <a:srgbClr val="2C3E50"/>
                </a:solidFill>
                <a:latin typeface="宋体" panose="02010600030101010101" pitchFamily="2" charset="-122"/>
                <a:ea typeface="宋体" panose="02010600030101010101" pitchFamily="2" charset="-122"/>
                <a:cs typeface="宋体" panose="02010600030101010101" pitchFamily="2" charset="-122"/>
              </a:rPr>
              <a:t>C.1.2V，6V                    D.1.2V，4.8V</a:t>
            </a:r>
            <a:endParaRPr lang="zh-CN" altLang="en-US" sz="2000" b="0">
              <a:solidFill>
                <a:srgbClr val="2C3E5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655821" y="1214579"/>
            <a:ext cx="521335" cy="7689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4400"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Arial" panose="020B0604020202020204"/>
                <a:sym typeface="Arial" panose="020B0604020202020204"/>
              </a:rPr>
              <a:t>A</a:t>
            </a:r>
          </a:p>
        </p:txBody>
      </p:sp>
    </p:spTree>
    <p:extLst>
      <p:ext uri="{BB962C8B-B14F-4D97-AF65-F5344CB8AC3E}">
        <p14:creationId xmlns:p14="http://schemas.microsoft.com/office/powerpoint/2010/main" val="1627854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0"/>
                                        </p:tgtEl>
                                        <p:attrNameLst>
                                          <p:attrName>style.visibility</p:attrName>
                                        </p:attrNameLst>
                                      </p:cBhvr>
                                      <p:to>
                                        <p:strVal val="visible"/>
                                      </p:to>
                                    </p:set>
                                    <p:anim calcmode="lin" valueType="num">
                                      <p:cBhvr additive="base">
                                        <p:cTn id="15" dur="500" fill="hold"/>
                                        <p:tgtEl>
                                          <p:spTgt spid="100"/>
                                        </p:tgtEl>
                                        <p:attrNameLst>
                                          <p:attrName>ppt_x</p:attrName>
                                        </p:attrNameLst>
                                      </p:cBhvr>
                                      <p:tavLst>
                                        <p:tav tm="0">
                                          <p:val>
                                            <p:strVal val="#ppt_x"/>
                                          </p:val>
                                        </p:tav>
                                        <p:tav tm="100000">
                                          <p:val>
                                            <p:strVal val="#ppt_x"/>
                                          </p:val>
                                        </p:tav>
                                      </p:tavLst>
                                    </p:anim>
                                    <p:anim calcmode="lin" valueType="num">
                                      <p:cBhvr additive="base">
                                        <p:cTn id="1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0" grpId="0"/>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0700" y="731421"/>
            <a:ext cx="757809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3.</a:t>
            </a: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如图，灯泡L</a:t>
            </a:r>
            <a:r>
              <a:rPr kumimoji="0" lang="zh-CN" altLang="en-US" sz="1800" b="0" i="0" u="none" strike="noStrike" cap="none" spc="0" normalizeH="0" baseline="-25000">
                <a:ln>
                  <a:noFill/>
                </a:ln>
                <a:solidFill>
                  <a:srgbClr val="000000"/>
                </a:solidFill>
                <a:effectLst/>
                <a:uFillTx/>
                <a:latin typeface="Arial" panose="020B0604020202020204"/>
                <a:ea typeface="Arial" panose="020B0604020202020204"/>
                <a:cs typeface="Arial" panose="020B0604020202020204"/>
                <a:sym typeface="Arial" panose="020B0604020202020204"/>
              </a:rPr>
              <a:t>1</a:t>
            </a: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比L</a:t>
            </a:r>
            <a:r>
              <a:rPr kumimoji="0" lang="zh-CN" altLang="en-US" sz="1800" b="0" i="0" u="none" strike="noStrike" cap="none" spc="0" normalizeH="0" baseline="-25000">
                <a:ln>
                  <a:noFill/>
                </a:ln>
                <a:solidFill>
                  <a:srgbClr val="000000"/>
                </a:solidFill>
                <a:effectLst/>
                <a:uFillTx/>
                <a:latin typeface="Arial" panose="020B0604020202020204"/>
                <a:ea typeface="Arial" panose="020B0604020202020204"/>
                <a:cs typeface="Arial" panose="020B0604020202020204"/>
                <a:sym typeface="Arial" panose="020B0604020202020204"/>
              </a:rPr>
              <a:t>2</a:t>
            </a: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亮，电压表V</a:t>
            </a:r>
            <a:r>
              <a:rPr kumimoji="0" lang="zh-CN" altLang="en-US" sz="1800" b="0" i="0" u="none" strike="noStrike" cap="none" spc="0" normalizeH="0" baseline="-25000">
                <a:ln>
                  <a:noFill/>
                </a:ln>
                <a:solidFill>
                  <a:srgbClr val="000000"/>
                </a:solidFill>
                <a:effectLst/>
                <a:uFillTx/>
                <a:latin typeface="Arial" panose="020B0604020202020204"/>
                <a:ea typeface="Arial" panose="020B0604020202020204"/>
                <a:cs typeface="Arial" panose="020B0604020202020204"/>
                <a:sym typeface="Arial" panose="020B0604020202020204"/>
              </a:rPr>
              <a:t>2</a:t>
            </a: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示数为6V，下列说法正确的是（        ）</a:t>
            </a: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59816" y="1099360"/>
            <a:ext cx="2488565" cy="2462896"/>
          </a:xfrm>
          <a:prstGeom prst="rect">
            <a:avLst/>
          </a:prstGeom>
        </p:spPr>
      </p:pic>
      <p:sp>
        <p:nvSpPr>
          <p:cNvPr id="4" name="文本框 3"/>
          <p:cNvSpPr txBox="1"/>
          <p:nvPr/>
        </p:nvSpPr>
        <p:spPr>
          <a:xfrm>
            <a:off x="337186" y="3717579"/>
            <a:ext cx="7248525" cy="9230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A.V</a:t>
            </a:r>
            <a:r>
              <a:rPr kumimoji="0" lang="zh-CN" altLang="en-US" sz="1800" b="0" i="0" u="none" strike="noStrike" cap="none" spc="0" normalizeH="0" baseline="-25000">
                <a:ln>
                  <a:noFill/>
                </a:ln>
                <a:solidFill>
                  <a:srgbClr val="000000"/>
                </a:solidFill>
                <a:effectLst/>
                <a:uFillTx/>
                <a:latin typeface="Arial" panose="020B0604020202020204"/>
                <a:ea typeface="Arial" panose="020B0604020202020204"/>
                <a:cs typeface="Arial" panose="020B0604020202020204"/>
                <a:sym typeface="Arial" panose="020B0604020202020204"/>
              </a:rPr>
              <a:t>1</a:t>
            </a: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示数为6V                                B.V</a:t>
            </a:r>
            <a:r>
              <a:rPr kumimoji="0" lang="zh-CN" altLang="en-US" sz="1800" b="0" i="0" u="none" strike="noStrike" cap="none" spc="0" normalizeH="0" baseline="-25000">
                <a:ln>
                  <a:noFill/>
                </a:ln>
                <a:solidFill>
                  <a:srgbClr val="000000"/>
                </a:solidFill>
                <a:effectLst/>
                <a:uFillTx/>
                <a:latin typeface="Arial" panose="020B0604020202020204"/>
                <a:ea typeface="Arial" panose="020B0604020202020204"/>
                <a:cs typeface="Arial" panose="020B0604020202020204"/>
                <a:sym typeface="Arial" panose="020B0604020202020204"/>
              </a:rPr>
              <a:t>1</a:t>
            </a: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示数大于6V</a:t>
            </a: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C.V示数小于6V                              D.V示数大于6V</a:t>
            </a:r>
          </a:p>
        </p:txBody>
      </p:sp>
      <p:sp>
        <p:nvSpPr>
          <p:cNvPr id="5" name="文本框 4"/>
          <p:cNvSpPr txBox="1"/>
          <p:nvPr/>
        </p:nvSpPr>
        <p:spPr>
          <a:xfrm>
            <a:off x="7160260" y="635299"/>
            <a:ext cx="497840" cy="70723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4000" b="0" i="0" u="none" strike="noStrike" cap="none" spc="0" normalizeH="0" baseline="0">
                <a:ln>
                  <a:noFill/>
                </a:ln>
                <a:solidFill>
                  <a:srgbClr val="FF0000"/>
                </a:solidFill>
                <a:effectLst/>
                <a:uFillTx/>
                <a:latin typeface="Arial" panose="020B0604020202020204"/>
                <a:ea typeface="Arial" panose="020B0604020202020204"/>
                <a:cs typeface="Arial" panose="020B0604020202020204"/>
                <a:sym typeface="Arial" panose="020B0604020202020204"/>
              </a:rPr>
              <a:t>A</a:t>
            </a:r>
          </a:p>
        </p:txBody>
      </p:sp>
    </p:spTree>
    <p:extLst>
      <p:ext uri="{BB962C8B-B14F-4D97-AF65-F5344CB8AC3E}">
        <p14:creationId xmlns:p14="http://schemas.microsoft.com/office/powerpoint/2010/main" val="76523195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8315" y="458332"/>
            <a:ext cx="7923530" cy="46718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某同学根据图甲所示的电路图探究并联电路各支路用电器两端的电压与电源两端电压的关系．</a:t>
            </a: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eaLnBrk="1"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（1）实验中应选择________规格的小灯泡L1，L2连接电路．</a:t>
            </a:r>
          </a:p>
          <a:p>
            <a:pPr marL="0" marR="0" indent="0" algn="l" defTabSz="914400" rtl="0" eaLnBrk="1"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（2）为了测量电源两端的电压，他连接了如图乙所示的电路．该同学接错了一根导线，请你在这根导线上打“×”，并补画出正确的那根导线．</a:t>
            </a: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pic>
        <p:nvPicPr>
          <p:cNvPr id="4" name="图片 3" descr="IMG_25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39801" y="1345713"/>
            <a:ext cx="1773555" cy="1944090"/>
          </a:xfrm>
          <a:prstGeom prst="rect">
            <a:avLst/>
          </a:prstGeom>
          <a:noFill/>
          <a:ln w="9525">
            <a:noFill/>
          </a:ln>
        </p:spPr>
      </p:pic>
      <p:pic>
        <p:nvPicPr>
          <p:cNvPr id="7" name="图片 6" descr="IMG_257"/>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133726" y="1345713"/>
            <a:ext cx="2439035" cy="1944727"/>
          </a:xfrm>
          <a:prstGeom prst="rect">
            <a:avLst/>
          </a:prstGeom>
          <a:noFill/>
          <a:ln w="9525">
            <a:noFill/>
          </a:ln>
        </p:spPr>
      </p:pic>
      <p:pic>
        <p:nvPicPr>
          <p:cNvPr id="8" name="图片 3" descr="IMG_258"/>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5816601" y="1345713"/>
            <a:ext cx="1746885" cy="1944727"/>
          </a:xfrm>
          <a:prstGeom prst="rect">
            <a:avLst/>
          </a:prstGeom>
          <a:noFill/>
          <a:ln w="9525">
            <a:noFill/>
          </a:ln>
        </p:spPr>
      </p:pic>
      <p:sp>
        <p:nvSpPr>
          <p:cNvPr id="13" name="文本框 12"/>
          <p:cNvSpPr txBox="1"/>
          <p:nvPr/>
        </p:nvSpPr>
        <p:spPr>
          <a:xfrm>
            <a:off x="2608581" y="3186679"/>
            <a:ext cx="898525"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a:ln>
                  <a:noFill/>
                </a:ln>
                <a:solidFill>
                  <a:srgbClr val="FF0000"/>
                </a:solidFill>
                <a:effectLst/>
                <a:uFillTx/>
                <a:latin typeface="宋体" panose="02010600030101010101" pitchFamily="2" charset="-122"/>
                <a:ea typeface="宋体" panose="02010600030101010101" pitchFamily="2" charset="-122"/>
                <a:cs typeface="Arial" panose="020B0604020202020204"/>
                <a:sym typeface="Arial" panose="020B0604020202020204"/>
              </a:rPr>
              <a:t>不同</a:t>
            </a:r>
          </a:p>
        </p:txBody>
      </p:sp>
      <p:sp>
        <p:nvSpPr>
          <p:cNvPr id="14" name="文本框 13"/>
          <p:cNvSpPr txBox="1"/>
          <p:nvPr/>
        </p:nvSpPr>
        <p:spPr>
          <a:xfrm>
            <a:off x="4448176" y="1874068"/>
            <a:ext cx="569595" cy="5837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3200" b="0" i="0" u="none" strike="noStrike" cap="none" spc="0" normalizeH="0" baseline="0">
                <a:ln>
                  <a:noFill/>
                </a:ln>
                <a:solidFill>
                  <a:srgbClr val="FF0000"/>
                </a:solidFill>
                <a:effectLst/>
                <a:uFillTx/>
                <a:latin typeface="Arial" panose="020B0604020202020204" pitchFamily="34" charset="0"/>
                <a:ea typeface="Arial" panose="020B0604020202020204"/>
                <a:cs typeface="Arial" panose="020B0604020202020204"/>
                <a:sym typeface="Arial" panose="020B0604020202020204"/>
              </a:rPr>
              <a:t>×</a:t>
            </a:r>
          </a:p>
        </p:txBody>
      </p:sp>
    </p:spTree>
    <p:extLst>
      <p:ext uri="{BB962C8B-B14F-4D97-AF65-F5344CB8AC3E}">
        <p14:creationId xmlns:p14="http://schemas.microsoft.com/office/powerpoint/2010/main" val="14661070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702263"/>
            <a:ext cx="736376" cy="360116"/>
          </a:xfrm>
          <a:prstGeom prst="rect">
            <a:avLst/>
          </a:prstGeom>
        </p:spPr>
      </p:pic>
      <p:sp>
        <p:nvSpPr>
          <p:cNvPr id="4" name="文本框 3"/>
          <p:cNvSpPr txBox="1"/>
          <p:nvPr/>
        </p:nvSpPr>
        <p:spPr>
          <a:xfrm>
            <a:off x="107238" y="1700283"/>
            <a:ext cx="861772" cy="30020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3200" dirty="0">
                <a:ln>
                  <a:noFill/>
                </a:ln>
                <a:solidFill>
                  <a:srgbClr val="FF0000"/>
                </a:solidFill>
                <a:effectLst/>
                <a:uFillTx/>
                <a:sym typeface="Arial" panose="020B0604020202020204"/>
              </a:rPr>
              <a:t>明 确 目 标</a:t>
            </a:r>
            <a:endParaRPr kumimoji="0" lang="zh-CN" altLang="en-US" sz="1800" b="0" i="0" u="none" strike="noStrike" cap="none" spc="0" normalizeH="0" baseline="0" dirty="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dirty="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
        <p:nvSpPr>
          <p:cNvPr id="8" name="文本框 7"/>
          <p:cNvSpPr txBox="1"/>
          <p:nvPr/>
        </p:nvSpPr>
        <p:spPr>
          <a:xfrm>
            <a:off x="894715" y="413772"/>
            <a:ext cx="8143240" cy="453302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1" i="0" u="none" strike="noStrike" cap="none" spc="0" normalizeH="0" baseline="0" dirty="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（1）通过探究实验，训练学生连接电路、正确识记、使用电压表的基本技能，得出串、并联电路中电压的规律</a:t>
            </a:r>
          </a:p>
          <a:p>
            <a:pPr marL="0" marR="0" indent="0" algn="l" defTabSz="914400" rtl="0" eaLnBrk="1" fontAlgn="auto" latinLnBrk="1" hangingPunct="0">
              <a:lnSpc>
                <a:spcPct val="150000"/>
              </a:lnSpc>
              <a:spcBef>
                <a:spcPts val="0"/>
              </a:spcBef>
              <a:spcAft>
                <a:spcPts val="0"/>
              </a:spcAft>
              <a:buClrTx/>
              <a:buSzTx/>
              <a:buFontTx/>
              <a:buNone/>
            </a:pPr>
            <a:endParaRPr kumimoji="0" lang="zh-CN" altLang="en-US" sz="2400" b="1" i="0" u="none" strike="noStrike" cap="none" spc="0" normalizeH="0" baseline="0" dirty="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endParaRPr>
          </a:p>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1" i="0" u="none" strike="noStrike" cap="none" spc="0" normalizeH="0" baseline="0" dirty="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（2）通过观察和实验，探究串、并联电路中电压的规律，提高学生对问题的探究能力</a:t>
            </a:r>
          </a:p>
          <a:p>
            <a:pPr marL="0" marR="0" indent="0" algn="l" defTabSz="914400" rtl="0" eaLnBrk="1" fontAlgn="auto" latinLnBrk="1" hangingPunct="0">
              <a:lnSpc>
                <a:spcPct val="150000"/>
              </a:lnSpc>
              <a:spcBef>
                <a:spcPts val="0"/>
              </a:spcBef>
              <a:spcAft>
                <a:spcPts val="0"/>
              </a:spcAft>
              <a:buClrTx/>
              <a:buSzTx/>
              <a:buFontTx/>
              <a:buNone/>
            </a:pPr>
            <a:endParaRPr kumimoji="0" lang="zh-CN" altLang="en-US" sz="2400" b="1" i="0" u="none" strike="noStrike" cap="none" spc="0" normalizeH="0" baseline="0" dirty="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endParaRPr>
          </a:p>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1" i="0" u="none" strike="noStrike" cap="none" spc="0" normalizeH="0" baseline="0" dirty="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（3）通过学生探究活动，激发学生学习兴趣，培养学生热爱科学、积极研究、探索科学知识的精神</a:t>
            </a:r>
          </a:p>
        </p:txBody>
      </p:sp>
    </p:spTree>
    <p:extLst>
      <p:ext uri="{BB962C8B-B14F-4D97-AF65-F5344CB8AC3E}">
        <p14:creationId xmlns:p14="http://schemas.microsoft.com/office/powerpoint/2010/main" val="810477606"/>
      </p:ext>
    </p:extLst>
  </p:cSld>
  <p:clrMapOvr>
    <a:masterClrMapping/>
  </p:clrMapOvr>
  <p:transition spd="slow" advClick="0" advTm="2000">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01015" y="1068804"/>
            <a:ext cx="7829550" cy="300589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lang="zh-CN" altLang="en-US" sz="1800">
                <a:ln>
                  <a:noFill/>
                </a:ln>
                <a:solidFill>
                  <a:srgbClr val="000000"/>
                </a:solidFill>
                <a:effectLst/>
                <a:uFillTx/>
                <a:sym typeface="Arial" panose="020B0604020202020204"/>
              </a:rPr>
              <a:t>（3）正确连接电路后，该同学测出小灯泡L1和L2两端的电压分别是2.6V和2.7V，测量电源两端电压时电压表示数如图丙所示，则电源两端电压是________V．分析数据发现三次测量值有差异，该同学认为是以下三种原因造成的，其中合理的是________（填序号）．</a:t>
            </a: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eaLnBrk="1" fontAlgn="auto" latinLnBrk="1" hangingPunct="0">
              <a:lnSpc>
                <a:spcPct val="150000"/>
              </a:lnSpc>
              <a:spcBef>
                <a:spcPts val="0"/>
              </a:spcBef>
              <a:spcAft>
                <a:spcPts val="0"/>
              </a:spcAft>
              <a:buClrTx/>
              <a:buSzTx/>
              <a:buFontTx/>
              <a:buNone/>
            </a:pPr>
            <a:r>
              <a:rPr lang="zh-CN" altLang="en-US" sz="1800">
                <a:ln>
                  <a:noFill/>
                </a:ln>
                <a:solidFill>
                  <a:srgbClr val="000000"/>
                </a:solidFill>
                <a:effectLst/>
                <a:uFillTx/>
                <a:sym typeface="Arial" panose="020B0604020202020204"/>
              </a:rPr>
              <a:t>①测量电压有误差</a:t>
            </a: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eaLnBrk="1" fontAlgn="auto" latinLnBrk="1" hangingPunct="0">
              <a:lnSpc>
                <a:spcPct val="150000"/>
              </a:lnSpc>
              <a:spcBef>
                <a:spcPts val="0"/>
              </a:spcBef>
              <a:spcAft>
                <a:spcPts val="0"/>
              </a:spcAft>
              <a:buClrTx/>
              <a:buSzTx/>
              <a:buFontTx/>
              <a:buNone/>
            </a:pPr>
            <a:r>
              <a:rPr lang="zh-CN" altLang="en-US" sz="1800">
                <a:ln>
                  <a:noFill/>
                </a:ln>
                <a:solidFill>
                  <a:srgbClr val="000000"/>
                </a:solidFill>
                <a:effectLst/>
                <a:uFillTx/>
                <a:sym typeface="Arial" panose="020B0604020202020204"/>
              </a:rPr>
              <a:t>②小灯泡亮度不同</a:t>
            </a: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eaLnBrk="1" fontAlgn="auto" latinLnBrk="1" hangingPunct="0">
              <a:lnSpc>
                <a:spcPct val="150000"/>
              </a:lnSpc>
              <a:spcBef>
                <a:spcPts val="0"/>
              </a:spcBef>
              <a:spcAft>
                <a:spcPts val="0"/>
              </a:spcAft>
              <a:buClrTx/>
              <a:buSzTx/>
              <a:buFontTx/>
              <a:buNone/>
            </a:pPr>
            <a:r>
              <a:rPr lang="zh-CN" altLang="en-US" sz="1800">
                <a:ln>
                  <a:noFill/>
                </a:ln>
                <a:solidFill>
                  <a:srgbClr val="000000"/>
                </a:solidFill>
                <a:effectLst/>
                <a:uFillTx/>
                <a:sym typeface="Arial" panose="020B0604020202020204"/>
              </a:rPr>
              <a:t>③电压表没有选择合适的量程</a:t>
            </a: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
        <p:nvSpPr>
          <p:cNvPr id="3" name="文本框 2"/>
          <p:cNvSpPr txBox="1"/>
          <p:nvPr/>
        </p:nvSpPr>
        <p:spPr>
          <a:xfrm>
            <a:off x="7472680" y="1569149"/>
            <a:ext cx="1042670" cy="52198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800" b="1" i="0" u="none" strike="noStrike" cap="none" spc="0" normalizeH="0" baseline="0">
                <a:ln>
                  <a:noFill/>
                </a:ln>
                <a:solidFill>
                  <a:srgbClr val="FF0000"/>
                </a:solidFill>
                <a:effectLst/>
                <a:uFillTx/>
                <a:latin typeface="Arial" panose="020B0604020202020204"/>
                <a:ea typeface="Arial" panose="020B0604020202020204"/>
                <a:cs typeface="Arial" panose="020B0604020202020204"/>
                <a:sym typeface="Arial" panose="020B0604020202020204"/>
              </a:rPr>
              <a:t>2.8</a:t>
            </a:r>
          </a:p>
        </p:txBody>
      </p:sp>
      <p:sp>
        <p:nvSpPr>
          <p:cNvPr id="4" name="文本框 3"/>
          <p:cNvSpPr txBox="1"/>
          <p:nvPr/>
        </p:nvSpPr>
        <p:spPr>
          <a:xfrm>
            <a:off x="2214880" y="2413881"/>
            <a:ext cx="529590"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a:ln>
                  <a:noFill/>
                </a:ln>
                <a:solidFill>
                  <a:srgbClr val="FF0000"/>
                </a:solidFill>
                <a:effectLst/>
                <a:uFillTx/>
                <a:sym typeface="Arial" panose="020B0604020202020204"/>
              </a:rPr>
              <a:t>①</a:t>
            </a:r>
            <a:endParaRPr kumimoji="0" lang="zh-CN" altLang="en-US" sz="2400" b="1" i="0" u="none" strike="noStrike" cap="none" spc="0" normalizeH="0" baseline="0">
              <a:ln>
                <a:noFill/>
              </a:ln>
              <a:solidFill>
                <a:srgbClr val="FF0000"/>
              </a:solidFill>
              <a:effectLst/>
              <a:uFillTx/>
              <a:latin typeface="Arial" panose="020B0604020202020204"/>
              <a:ea typeface="Arial" panose="020B0604020202020204"/>
              <a:cs typeface="Arial" panose="020B0604020202020204"/>
              <a:sym typeface="Arial" panose="020B0604020202020204"/>
            </a:endParaRPr>
          </a:p>
        </p:txBody>
      </p:sp>
    </p:spTree>
    <p:extLst>
      <p:ext uri="{BB962C8B-B14F-4D97-AF65-F5344CB8AC3E}">
        <p14:creationId xmlns:p14="http://schemas.microsoft.com/office/powerpoint/2010/main" val="29055037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2043"/>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p>
        </p:txBody>
      </p:sp>
      <p:cxnSp>
        <p:nvCxnSpPr>
          <p:cNvPr id="8" name="直接连接符 7"/>
          <p:cNvCxnSpPr/>
          <p:nvPr/>
        </p:nvCxnSpPr>
        <p:spPr>
          <a:xfrm>
            <a:off x="1059874" y="833754"/>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702264"/>
            <a:ext cx="736376" cy="360116"/>
          </a:xfrm>
          <a:prstGeom prst="rect">
            <a:avLst/>
          </a:prstGeom>
        </p:spPr>
      </p:pic>
      <p:sp>
        <p:nvSpPr>
          <p:cNvPr id="13" name="流程图: 资料带 12"/>
          <p:cNvSpPr/>
          <p:nvPr/>
        </p:nvSpPr>
        <p:spPr>
          <a:xfrm>
            <a:off x="327026" y="1053928"/>
            <a:ext cx="1204595" cy="612216"/>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文本框 13"/>
          <p:cNvSpPr txBox="1"/>
          <p:nvPr/>
        </p:nvSpPr>
        <p:spPr>
          <a:xfrm>
            <a:off x="327025" y="1175748"/>
            <a:ext cx="135382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FF00"/>
                </a:solidFill>
                <a:effectLst/>
                <a:uFillTx/>
                <a:latin typeface="Arial" panose="020B0604020202020204"/>
                <a:ea typeface="Arial" panose="020B0604020202020204"/>
                <a:cs typeface="Arial" panose="020B0604020202020204"/>
                <a:sym typeface="Arial" panose="020B0604020202020204"/>
              </a:rPr>
              <a:t>观察与思考</a:t>
            </a:r>
          </a:p>
        </p:txBody>
      </p:sp>
      <p:pic>
        <p:nvPicPr>
          <p:cNvPr id="15" name="图片 14" descr="图片1"/>
          <p:cNvPicPr>
            <a:picLocks noChangeAspect="1"/>
          </p:cNvPicPr>
          <p:nvPr/>
        </p:nvPicPr>
        <p:blipFill>
          <a:blip r:embed="rId3"/>
          <a:stretch>
            <a:fillRect/>
          </a:stretch>
        </p:blipFill>
        <p:spPr>
          <a:xfrm rot="21000000">
            <a:off x="8613776" y="4340784"/>
            <a:ext cx="172085" cy="192881"/>
          </a:xfrm>
          <a:prstGeom prst="rect">
            <a:avLst/>
          </a:prstGeom>
        </p:spPr>
      </p:pic>
      <p:sp>
        <p:nvSpPr>
          <p:cNvPr id="4" name="文本框 3"/>
          <p:cNvSpPr txBox="1"/>
          <p:nvPr/>
        </p:nvSpPr>
        <p:spPr>
          <a:xfrm>
            <a:off x="283845" y="1692008"/>
            <a:ext cx="8260080" cy="127441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a:lnSpc>
                <a:spcPct val="120000"/>
              </a:lnSpc>
            </a:pPr>
            <a:r>
              <a:rPr lang="zh-CN" altLang="en-GB" sz="3200" b="1" dirty="0">
                <a:solidFill>
                  <a:srgbClr val="080808"/>
                </a:solidFill>
                <a:latin typeface="宋体" panose="02010600030101010101" pitchFamily="2" charset="-122"/>
                <a:ea typeface="宋体" panose="02010600030101010101" pitchFamily="2" charset="-122"/>
                <a:cs typeface="宋体" panose="02010600030101010101" pitchFamily="2" charset="-122"/>
                <a:sym typeface="+mn-ea"/>
              </a:rPr>
              <a:t>串联电路中各个部分电路的电压与总电压 有什么关系？</a:t>
            </a:r>
            <a:r>
              <a:rPr lang="en-US" altLang="zh-CN" sz="3200" b="1" dirty="0">
                <a:solidFill>
                  <a:srgbClr val="080808"/>
                </a:solidFill>
                <a:latin typeface="宋体" panose="02010600030101010101" pitchFamily="2" charset="-122"/>
                <a:ea typeface="宋体" panose="02010600030101010101" pitchFamily="2" charset="-122"/>
                <a:cs typeface="宋体" panose="02010600030101010101" pitchFamily="2" charset="-122"/>
                <a:sym typeface="+mn-ea"/>
              </a:rPr>
              <a:t> </a:t>
            </a:r>
            <a:endParaRPr kumimoji="0" lang="en-US" altLang="zh-CN" sz="3200" b="1" i="0" u="none" strike="noStrike" cap="none" spc="0" normalizeH="0" baseline="0" dirty="0">
              <a:ln>
                <a:noFill/>
              </a:ln>
              <a:solidFill>
                <a:srgbClr val="080808"/>
              </a:solidFill>
              <a:effectLst/>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7" name="图片 -2147482513" descr="snap"/>
          <p:cNvPicPr>
            <a:picLocks noChangeAspect="1"/>
          </p:cNvPicPr>
          <p:nvPr/>
        </p:nvPicPr>
        <p:blipFill>
          <a:blip r:embed="rId4">
            <a:clrChange>
              <a:clrFrom>
                <a:srgbClr val="F8FCFF"/>
              </a:clrFrom>
              <a:clrTo>
                <a:srgbClr val="F8FCFF">
                  <a:alpha val="0"/>
                </a:srgbClr>
              </a:clrTo>
            </a:clrChange>
          </a:blip>
          <a:stretch>
            <a:fillRect/>
          </a:stretch>
        </p:blipFill>
        <p:spPr>
          <a:xfrm>
            <a:off x="817881" y="2966424"/>
            <a:ext cx="3568065" cy="1973373"/>
          </a:xfrm>
          <a:prstGeom prst="rect">
            <a:avLst/>
          </a:prstGeom>
          <a:noFill/>
          <a:ln w="9525" cap="flat" cmpd="sng">
            <a:solidFill>
              <a:srgbClr val="080808"/>
            </a:solidFill>
            <a:prstDash val="solid"/>
            <a:miter/>
            <a:headEnd type="none" w="med" len="med"/>
            <a:tailEnd type="none" w="med" len="med"/>
          </a:ln>
        </p:spPr>
      </p:pic>
      <p:grpSp>
        <p:nvGrpSpPr>
          <p:cNvPr id="5126" name="组合 66572"/>
          <p:cNvGrpSpPr/>
          <p:nvPr/>
        </p:nvGrpSpPr>
        <p:grpSpPr>
          <a:xfrm>
            <a:off x="4514215" y="2646229"/>
            <a:ext cx="3101340" cy="2278927"/>
            <a:chOff x="0" y="0"/>
            <a:chExt cx="2535" cy="1726"/>
          </a:xfrm>
        </p:grpSpPr>
        <p:pic>
          <p:nvPicPr>
            <p:cNvPr id="5127" name="Picture 3" descr="H:\2\人教教参资源\九\图\铡刀开关.JPG"/>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659" y="1089"/>
              <a:ext cx="862" cy="550"/>
            </a:xfrm>
            <a:prstGeom prst="rect">
              <a:avLst/>
            </a:prstGeom>
            <a:noFill/>
            <a:ln w="9525">
              <a:noFill/>
            </a:ln>
          </p:spPr>
        </p:pic>
        <p:pic>
          <p:nvPicPr>
            <p:cNvPr id="5128" name="Picture 5" descr="H:\2\人教教参资源\九\图\小灯泡.JPG"/>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139" y="23"/>
              <a:ext cx="771" cy="538"/>
            </a:xfrm>
            <a:prstGeom prst="rect">
              <a:avLst/>
            </a:prstGeom>
            <a:noFill/>
            <a:ln w="9525">
              <a:noFill/>
            </a:ln>
          </p:spPr>
        </p:pic>
        <p:pic>
          <p:nvPicPr>
            <p:cNvPr id="5129" name="Picture 10" descr="H:\2\人教教参资源\九\图\电池组.JPG"/>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3" y="1202"/>
              <a:ext cx="1329" cy="524"/>
            </a:xfrm>
            <a:prstGeom prst="rect">
              <a:avLst/>
            </a:prstGeom>
            <a:noFill/>
            <a:ln w="9525">
              <a:noFill/>
            </a:ln>
          </p:spPr>
        </p:pic>
        <p:pic>
          <p:nvPicPr>
            <p:cNvPr id="5130" name="Picture 5" descr="H:\2\人教教参资源\九\图\小灯泡.JPG"/>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1455" y="0"/>
              <a:ext cx="771" cy="538"/>
            </a:xfrm>
            <a:prstGeom prst="rect">
              <a:avLst/>
            </a:prstGeom>
            <a:noFill/>
            <a:ln w="9525">
              <a:noFill/>
            </a:ln>
          </p:spPr>
        </p:pic>
        <p:sp>
          <p:nvSpPr>
            <p:cNvPr id="5131" name="未知"/>
            <p:cNvSpPr/>
            <p:nvPr/>
          </p:nvSpPr>
          <p:spPr>
            <a:xfrm>
              <a:off x="774" y="347"/>
              <a:ext cx="862" cy="260"/>
            </a:xfrm>
            <a:custGeom>
              <a:avLst/>
              <a:gdLst/>
              <a:ahLst/>
              <a:cxnLst/>
              <a:rect l="0" t="0" r="0" b="0"/>
              <a:pathLst>
                <a:path w="862" h="260">
                  <a:moveTo>
                    <a:pt x="0" y="16"/>
                  </a:moveTo>
                  <a:cubicBezTo>
                    <a:pt x="42" y="8"/>
                    <a:pt x="84" y="0"/>
                    <a:pt x="137" y="38"/>
                  </a:cubicBezTo>
                  <a:cubicBezTo>
                    <a:pt x="190" y="76"/>
                    <a:pt x="239" y="226"/>
                    <a:pt x="318" y="243"/>
                  </a:cubicBezTo>
                  <a:cubicBezTo>
                    <a:pt x="397" y="260"/>
                    <a:pt x="541" y="174"/>
                    <a:pt x="613" y="138"/>
                  </a:cubicBezTo>
                  <a:cubicBezTo>
                    <a:pt x="685" y="102"/>
                    <a:pt x="710" y="45"/>
                    <a:pt x="752" y="25"/>
                  </a:cubicBezTo>
                  <a:cubicBezTo>
                    <a:pt x="794" y="5"/>
                    <a:pt x="839" y="18"/>
                    <a:pt x="862" y="16"/>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sp>
          <p:nvSpPr>
            <p:cNvPr id="5132" name="未知"/>
            <p:cNvSpPr/>
            <p:nvPr/>
          </p:nvSpPr>
          <p:spPr>
            <a:xfrm>
              <a:off x="0" y="385"/>
              <a:ext cx="263" cy="1139"/>
            </a:xfrm>
            <a:custGeom>
              <a:avLst/>
              <a:gdLst/>
              <a:ahLst/>
              <a:cxnLst/>
              <a:rect l="0" t="0" r="0" b="0"/>
              <a:pathLst>
                <a:path w="263" h="1139">
                  <a:moveTo>
                    <a:pt x="263" y="0"/>
                  </a:moveTo>
                  <a:cubicBezTo>
                    <a:pt x="249" y="14"/>
                    <a:pt x="183" y="26"/>
                    <a:pt x="177" y="86"/>
                  </a:cubicBezTo>
                  <a:cubicBezTo>
                    <a:pt x="171" y="146"/>
                    <a:pt x="252" y="270"/>
                    <a:pt x="229" y="363"/>
                  </a:cubicBezTo>
                  <a:cubicBezTo>
                    <a:pt x="206" y="456"/>
                    <a:pt x="74" y="559"/>
                    <a:pt x="38" y="643"/>
                  </a:cubicBezTo>
                  <a:cubicBezTo>
                    <a:pt x="2" y="727"/>
                    <a:pt x="0" y="809"/>
                    <a:pt x="10" y="868"/>
                  </a:cubicBezTo>
                  <a:cubicBezTo>
                    <a:pt x="20" y="927"/>
                    <a:pt x="76" y="955"/>
                    <a:pt x="96" y="1000"/>
                  </a:cubicBezTo>
                  <a:cubicBezTo>
                    <a:pt x="116" y="1045"/>
                    <a:pt x="122" y="1110"/>
                    <a:pt x="129" y="1139"/>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sp>
          <p:nvSpPr>
            <p:cNvPr id="5133" name="未知"/>
            <p:cNvSpPr/>
            <p:nvPr/>
          </p:nvSpPr>
          <p:spPr>
            <a:xfrm>
              <a:off x="2060" y="325"/>
              <a:ext cx="475" cy="1179"/>
            </a:xfrm>
            <a:custGeom>
              <a:avLst/>
              <a:gdLst/>
              <a:ahLst/>
              <a:cxnLst/>
              <a:rect l="0" t="0" r="0" b="0"/>
              <a:pathLst>
                <a:path w="475" h="1179">
                  <a:moveTo>
                    <a:pt x="287" y="1179"/>
                  </a:moveTo>
                  <a:cubicBezTo>
                    <a:pt x="314" y="1155"/>
                    <a:pt x="429" y="1118"/>
                    <a:pt x="452" y="1034"/>
                  </a:cubicBezTo>
                  <a:cubicBezTo>
                    <a:pt x="475" y="950"/>
                    <a:pt x="461" y="798"/>
                    <a:pt x="426" y="676"/>
                  </a:cubicBezTo>
                  <a:cubicBezTo>
                    <a:pt x="391" y="554"/>
                    <a:pt x="305" y="400"/>
                    <a:pt x="241" y="305"/>
                  </a:cubicBezTo>
                  <a:cubicBezTo>
                    <a:pt x="177" y="210"/>
                    <a:pt x="78" y="157"/>
                    <a:pt x="39" y="106"/>
                  </a:cubicBezTo>
                  <a:cubicBezTo>
                    <a:pt x="0" y="55"/>
                    <a:pt x="15" y="22"/>
                    <a:pt x="9" y="0"/>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sp>
          <p:nvSpPr>
            <p:cNvPr id="5134" name="未知"/>
            <p:cNvSpPr/>
            <p:nvPr/>
          </p:nvSpPr>
          <p:spPr>
            <a:xfrm>
              <a:off x="1215" y="1472"/>
              <a:ext cx="642" cy="207"/>
            </a:xfrm>
            <a:custGeom>
              <a:avLst/>
              <a:gdLst/>
              <a:ahLst/>
              <a:cxnLst/>
              <a:rect l="0" t="0" r="0" b="0"/>
              <a:pathLst>
                <a:path w="642" h="207">
                  <a:moveTo>
                    <a:pt x="0" y="85"/>
                  </a:moveTo>
                  <a:cubicBezTo>
                    <a:pt x="37" y="104"/>
                    <a:pt x="130" y="207"/>
                    <a:pt x="225" y="198"/>
                  </a:cubicBezTo>
                  <a:cubicBezTo>
                    <a:pt x="320" y="189"/>
                    <a:pt x="504" y="58"/>
                    <a:pt x="573" y="29"/>
                  </a:cubicBezTo>
                  <a:cubicBezTo>
                    <a:pt x="642" y="0"/>
                    <a:pt x="625" y="24"/>
                    <a:pt x="639" y="22"/>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grpSp>
    </p:spTree>
    <p:extLst>
      <p:ext uri="{BB962C8B-B14F-4D97-AF65-F5344CB8AC3E}">
        <p14:creationId xmlns:p14="http://schemas.microsoft.com/office/powerpoint/2010/main" val="1485638032"/>
      </p:ext>
    </p:extLst>
  </p:cSld>
  <p:clrMapOvr>
    <a:masterClrMapping/>
  </p:clrMapOvr>
  <p:transition spd="slow" advClick="0" advTm="2000">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2043"/>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59874" y="833754"/>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702264"/>
            <a:ext cx="736376" cy="360116"/>
          </a:xfrm>
          <a:prstGeom prst="rect">
            <a:avLst/>
          </a:prstGeom>
        </p:spPr>
      </p:pic>
      <p:grpSp>
        <p:nvGrpSpPr>
          <p:cNvPr id="7169" name="组合 6147"/>
          <p:cNvGrpSpPr/>
          <p:nvPr/>
        </p:nvGrpSpPr>
        <p:grpSpPr>
          <a:xfrm>
            <a:off x="327025" y="833909"/>
            <a:ext cx="3973600" cy="808446"/>
            <a:chOff x="0" y="0"/>
            <a:chExt cx="6260" cy="1269"/>
          </a:xfrm>
        </p:grpSpPr>
        <p:sp>
          <p:nvSpPr>
            <p:cNvPr id="7170" name="矩形 7"/>
            <p:cNvSpPr/>
            <p:nvPr/>
          </p:nvSpPr>
          <p:spPr>
            <a:xfrm>
              <a:off x="882" y="0"/>
              <a:ext cx="2634" cy="1200"/>
            </a:xfrm>
            <a:custGeom>
              <a:avLst/>
              <a:gdLst/>
              <a:ahLst/>
              <a:cxnLst>
                <a:cxn ang="0">
                  <a:pos x="0" y="762000"/>
                </a:cxn>
                <a:cxn ang="0">
                  <a:pos x="4303712" y="762000"/>
                </a:cxn>
                <a:cxn ang="0">
                  <a:pos x="0" y="762000"/>
                </a:cxn>
                <a:cxn ang="0">
                  <a:pos x="0" y="0"/>
                </a:cxn>
                <a:cxn ang="0">
                  <a:pos x="1564" y="0"/>
                </a:cxn>
                <a:cxn ang="0">
                  <a:pos x="0" y="0"/>
                </a:cxn>
              </a:cxnLst>
              <a:rect l="0" t="0" r="0" b="0"/>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solidFill>
              <a:prstDash val="solid"/>
              <a:miter/>
              <a:headEnd type="none" w="med" len="med"/>
              <a:tailEnd type="none" w="med" len="med"/>
            </a:ln>
          </p:spPr>
          <p:txBody>
            <a:bodyPr/>
            <a:lstStyle/>
            <a:p>
              <a:endParaRPr lang="zh-CN" altLang="en-US"/>
            </a:p>
          </p:txBody>
        </p:sp>
        <p:sp>
          <p:nvSpPr>
            <p:cNvPr id="7171" name="任意多边形 16"/>
            <p:cNvSpPr/>
            <p:nvPr/>
          </p:nvSpPr>
          <p:spPr>
            <a:xfrm>
              <a:off x="0" y="454"/>
              <a:ext cx="826" cy="760"/>
            </a:xfrm>
            <a:custGeom>
              <a:avLst/>
              <a:gdLst/>
              <a:ahLst/>
              <a:cxnLst>
                <a:cxn ang="0">
                  <a:pos x="0" y="0"/>
                </a:cxn>
                <a:cxn ang="0">
                  <a:pos x="362728" y="0"/>
                </a:cxn>
                <a:cxn ang="0">
                  <a:pos x="362728" y="186547"/>
                </a:cxn>
                <a:cxn ang="0">
                  <a:pos x="549275" y="186547"/>
                </a:cxn>
                <a:cxn ang="0">
                  <a:pos x="549275" y="549275"/>
                </a:cxn>
                <a:cxn ang="0">
                  <a:pos x="0" y="549275"/>
                </a:cxn>
              </a:cxnLst>
              <a:rect l="0" t="0" r="0" b="0"/>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ln>
          </p:spPr>
          <p:txBody>
            <a:bodyPr/>
            <a:lstStyle/>
            <a:p>
              <a:endParaRPr lang="zh-CN" altLang="en-US"/>
            </a:p>
          </p:txBody>
        </p:sp>
        <p:sp>
          <p:nvSpPr>
            <p:cNvPr id="7173" name="文本框 6151"/>
            <p:cNvSpPr txBox="1"/>
            <p:nvPr/>
          </p:nvSpPr>
          <p:spPr>
            <a:xfrm>
              <a:off x="878" y="432"/>
              <a:ext cx="5382" cy="821"/>
            </a:xfrm>
            <a:prstGeom prst="rect">
              <a:avLst/>
            </a:prstGeom>
            <a:noFill/>
            <a:ln w="9525">
              <a:noFill/>
            </a:ln>
          </p:spPr>
          <p:txBody>
            <a:bodyPr wrap="none" anchor="t">
              <a:spAutoFit/>
            </a:bodyPr>
            <a:lstStyle/>
            <a:p>
              <a:pPr algn="l"/>
              <a:r>
                <a:rPr lang="zh-CN" altLang="en-US" sz="2800" b="1" dirty="0">
                  <a:solidFill>
                    <a:schemeClr val="tx1"/>
                  </a:solidFill>
                  <a:latin typeface="微软雅黑" panose="020B0503020204020204" charset="-122"/>
                  <a:ea typeface="微软雅黑" panose="020B0503020204020204" charset="-122"/>
                  <a:sym typeface="宋体" panose="02010600030101010101" pitchFamily="2" charset="-122"/>
                </a:rPr>
                <a:t>串联电路的电压关系</a:t>
              </a:r>
            </a:p>
          </p:txBody>
        </p:sp>
        <p:sp>
          <p:nvSpPr>
            <p:cNvPr id="7174" name="文本框 6152"/>
            <p:cNvSpPr txBox="1"/>
            <p:nvPr/>
          </p:nvSpPr>
          <p:spPr>
            <a:xfrm>
              <a:off x="0" y="452"/>
              <a:ext cx="873" cy="817"/>
            </a:xfrm>
            <a:prstGeom prst="rect">
              <a:avLst/>
            </a:prstGeom>
            <a:solidFill>
              <a:schemeClr val="accent2"/>
            </a:solidFill>
            <a:ln w="9525">
              <a:solidFill>
                <a:schemeClr val="accent1"/>
              </a:solidFill>
            </a:ln>
          </p:spPr>
          <p:txBody>
            <a:bodyPr anchor="t">
              <a:spAutoFit/>
            </a:bodyPr>
            <a:lstStyle/>
            <a:p>
              <a:r>
                <a:rPr lang="zh-CN" altLang="en-US" sz="2800" dirty="0">
                  <a:solidFill>
                    <a:srgbClr val="FFFF00"/>
                  </a:solidFill>
                  <a:latin typeface="微软雅黑" panose="020B0503020204020204" charset="-122"/>
                  <a:ea typeface="微软雅黑" panose="020B0503020204020204" charset="-122"/>
                </a:rPr>
                <a:t>一</a:t>
              </a:r>
            </a:p>
          </p:txBody>
        </p:sp>
      </p:grpSp>
      <p:sp>
        <p:nvSpPr>
          <p:cNvPr id="101" name="文本框 100"/>
          <p:cNvSpPr txBox="1"/>
          <p:nvPr/>
        </p:nvSpPr>
        <p:spPr>
          <a:xfrm>
            <a:off x="3271203" y="1048752"/>
            <a:ext cx="5080000" cy="253356"/>
          </a:xfrm>
          <a:prstGeom prst="rect">
            <a:avLst/>
          </a:prstGeom>
          <a:noFill/>
          <a:ln w="9525">
            <a:noFill/>
          </a:ln>
        </p:spPr>
        <p:txBody>
          <a:bodyPr>
            <a:spAutoFit/>
          </a:bodyPr>
          <a:lstStyle/>
          <a:p>
            <a:pPr marL="0" indent="0" algn="l"/>
            <a:r>
              <a:rPr lang="en-US" sz="1050" b="0">
                <a:latin typeface="宋体" panose="02010600030101010101" pitchFamily="2" charset="-122"/>
              </a:rPr>
              <a:t> </a:t>
            </a:r>
            <a:endParaRPr lang="zh-CN" altLang="en-US"/>
          </a:p>
        </p:txBody>
      </p:sp>
      <p:sp>
        <p:nvSpPr>
          <p:cNvPr id="10" name="文本框 9"/>
          <p:cNvSpPr txBox="1"/>
          <p:nvPr/>
        </p:nvSpPr>
        <p:spPr>
          <a:xfrm>
            <a:off x="475616" y="1850515"/>
            <a:ext cx="2494915"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提出问题</a:t>
            </a:r>
            <a:r>
              <a:rPr kumimoji="0" lang="en-US" altLang="zh-CN" sz="24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a:t>
            </a:r>
          </a:p>
        </p:txBody>
      </p:sp>
      <p:sp>
        <p:nvSpPr>
          <p:cNvPr id="17" name="文本框 16"/>
          <p:cNvSpPr txBox="1"/>
          <p:nvPr/>
        </p:nvSpPr>
        <p:spPr>
          <a:xfrm>
            <a:off x="897255" y="2429795"/>
            <a:ext cx="6290310"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串联电路中电压到底有什么样的关系？</a:t>
            </a:r>
          </a:p>
        </p:txBody>
      </p:sp>
      <p:grpSp>
        <p:nvGrpSpPr>
          <p:cNvPr id="5126" name="组合 66572"/>
          <p:cNvGrpSpPr/>
          <p:nvPr/>
        </p:nvGrpSpPr>
        <p:grpSpPr>
          <a:xfrm>
            <a:off x="2412366" y="2912953"/>
            <a:ext cx="2672715" cy="1874704"/>
            <a:chOff x="0" y="0"/>
            <a:chExt cx="2535" cy="1726"/>
          </a:xfrm>
        </p:grpSpPr>
        <p:pic>
          <p:nvPicPr>
            <p:cNvPr id="5127" name="Picture 3" descr="H:\2\人教教参资源\九\图\铡刀开关.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659" y="1089"/>
              <a:ext cx="862" cy="550"/>
            </a:xfrm>
            <a:prstGeom prst="rect">
              <a:avLst/>
            </a:prstGeom>
            <a:noFill/>
            <a:ln w="9525">
              <a:noFill/>
            </a:ln>
          </p:spPr>
        </p:pic>
        <p:pic>
          <p:nvPicPr>
            <p:cNvPr id="5128" name="Picture 5" descr="H:\2\人教教参资源\九\图\小灯泡.JPG"/>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39" y="23"/>
              <a:ext cx="771" cy="538"/>
            </a:xfrm>
            <a:prstGeom prst="rect">
              <a:avLst/>
            </a:prstGeom>
            <a:noFill/>
            <a:ln w="9525">
              <a:noFill/>
            </a:ln>
          </p:spPr>
        </p:pic>
        <p:pic>
          <p:nvPicPr>
            <p:cNvPr id="5129" name="Picture 10" descr="H:\2\人教教参资源\九\图\电池组.JPG"/>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3" y="1202"/>
              <a:ext cx="1329" cy="524"/>
            </a:xfrm>
            <a:prstGeom prst="rect">
              <a:avLst/>
            </a:prstGeom>
            <a:noFill/>
            <a:ln w="9525">
              <a:noFill/>
            </a:ln>
          </p:spPr>
        </p:pic>
        <p:pic>
          <p:nvPicPr>
            <p:cNvPr id="5130" name="Picture 5" descr="H:\2\人教教参资源\九\图\小灯泡.JPG"/>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455" y="0"/>
              <a:ext cx="771" cy="538"/>
            </a:xfrm>
            <a:prstGeom prst="rect">
              <a:avLst/>
            </a:prstGeom>
            <a:noFill/>
            <a:ln w="9525">
              <a:noFill/>
            </a:ln>
          </p:spPr>
        </p:pic>
        <p:sp>
          <p:nvSpPr>
            <p:cNvPr id="5131" name="未知"/>
            <p:cNvSpPr/>
            <p:nvPr/>
          </p:nvSpPr>
          <p:spPr>
            <a:xfrm>
              <a:off x="774" y="347"/>
              <a:ext cx="862" cy="260"/>
            </a:xfrm>
            <a:custGeom>
              <a:avLst/>
              <a:gdLst/>
              <a:ahLst/>
              <a:cxnLst/>
              <a:rect l="0" t="0" r="0" b="0"/>
              <a:pathLst>
                <a:path w="862" h="260">
                  <a:moveTo>
                    <a:pt x="0" y="16"/>
                  </a:moveTo>
                  <a:cubicBezTo>
                    <a:pt x="42" y="8"/>
                    <a:pt x="84" y="0"/>
                    <a:pt x="137" y="38"/>
                  </a:cubicBezTo>
                  <a:cubicBezTo>
                    <a:pt x="190" y="76"/>
                    <a:pt x="239" y="226"/>
                    <a:pt x="318" y="243"/>
                  </a:cubicBezTo>
                  <a:cubicBezTo>
                    <a:pt x="397" y="260"/>
                    <a:pt x="541" y="174"/>
                    <a:pt x="613" y="138"/>
                  </a:cubicBezTo>
                  <a:cubicBezTo>
                    <a:pt x="685" y="102"/>
                    <a:pt x="710" y="45"/>
                    <a:pt x="752" y="25"/>
                  </a:cubicBezTo>
                  <a:cubicBezTo>
                    <a:pt x="794" y="5"/>
                    <a:pt x="839" y="18"/>
                    <a:pt x="862" y="16"/>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sp>
          <p:nvSpPr>
            <p:cNvPr id="5132" name="未知"/>
            <p:cNvSpPr/>
            <p:nvPr/>
          </p:nvSpPr>
          <p:spPr>
            <a:xfrm>
              <a:off x="0" y="385"/>
              <a:ext cx="263" cy="1139"/>
            </a:xfrm>
            <a:custGeom>
              <a:avLst/>
              <a:gdLst/>
              <a:ahLst/>
              <a:cxnLst/>
              <a:rect l="0" t="0" r="0" b="0"/>
              <a:pathLst>
                <a:path w="263" h="1139">
                  <a:moveTo>
                    <a:pt x="263" y="0"/>
                  </a:moveTo>
                  <a:cubicBezTo>
                    <a:pt x="249" y="14"/>
                    <a:pt x="183" y="26"/>
                    <a:pt x="177" y="86"/>
                  </a:cubicBezTo>
                  <a:cubicBezTo>
                    <a:pt x="171" y="146"/>
                    <a:pt x="252" y="270"/>
                    <a:pt x="229" y="363"/>
                  </a:cubicBezTo>
                  <a:cubicBezTo>
                    <a:pt x="206" y="456"/>
                    <a:pt x="74" y="559"/>
                    <a:pt x="38" y="643"/>
                  </a:cubicBezTo>
                  <a:cubicBezTo>
                    <a:pt x="2" y="727"/>
                    <a:pt x="0" y="809"/>
                    <a:pt x="10" y="868"/>
                  </a:cubicBezTo>
                  <a:cubicBezTo>
                    <a:pt x="20" y="927"/>
                    <a:pt x="76" y="955"/>
                    <a:pt x="96" y="1000"/>
                  </a:cubicBezTo>
                  <a:cubicBezTo>
                    <a:pt x="116" y="1045"/>
                    <a:pt x="122" y="1110"/>
                    <a:pt x="129" y="1139"/>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sp>
          <p:nvSpPr>
            <p:cNvPr id="5133" name="未知"/>
            <p:cNvSpPr/>
            <p:nvPr/>
          </p:nvSpPr>
          <p:spPr>
            <a:xfrm>
              <a:off x="2060" y="325"/>
              <a:ext cx="475" cy="1179"/>
            </a:xfrm>
            <a:custGeom>
              <a:avLst/>
              <a:gdLst/>
              <a:ahLst/>
              <a:cxnLst/>
              <a:rect l="0" t="0" r="0" b="0"/>
              <a:pathLst>
                <a:path w="475" h="1179">
                  <a:moveTo>
                    <a:pt x="287" y="1179"/>
                  </a:moveTo>
                  <a:cubicBezTo>
                    <a:pt x="314" y="1155"/>
                    <a:pt x="429" y="1118"/>
                    <a:pt x="452" y="1034"/>
                  </a:cubicBezTo>
                  <a:cubicBezTo>
                    <a:pt x="475" y="950"/>
                    <a:pt x="461" y="798"/>
                    <a:pt x="426" y="676"/>
                  </a:cubicBezTo>
                  <a:cubicBezTo>
                    <a:pt x="391" y="554"/>
                    <a:pt x="305" y="400"/>
                    <a:pt x="241" y="305"/>
                  </a:cubicBezTo>
                  <a:cubicBezTo>
                    <a:pt x="177" y="210"/>
                    <a:pt x="78" y="157"/>
                    <a:pt x="39" y="106"/>
                  </a:cubicBezTo>
                  <a:cubicBezTo>
                    <a:pt x="0" y="55"/>
                    <a:pt x="15" y="22"/>
                    <a:pt x="9" y="0"/>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sp>
          <p:nvSpPr>
            <p:cNvPr id="5134" name="未知"/>
            <p:cNvSpPr/>
            <p:nvPr/>
          </p:nvSpPr>
          <p:spPr>
            <a:xfrm>
              <a:off x="1215" y="1472"/>
              <a:ext cx="642" cy="207"/>
            </a:xfrm>
            <a:custGeom>
              <a:avLst/>
              <a:gdLst/>
              <a:ahLst/>
              <a:cxnLst/>
              <a:rect l="0" t="0" r="0" b="0"/>
              <a:pathLst>
                <a:path w="642" h="207">
                  <a:moveTo>
                    <a:pt x="0" y="85"/>
                  </a:moveTo>
                  <a:cubicBezTo>
                    <a:pt x="37" y="104"/>
                    <a:pt x="130" y="207"/>
                    <a:pt x="225" y="198"/>
                  </a:cubicBezTo>
                  <a:cubicBezTo>
                    <a:pt x="320" y="189"/>
                    <a:pt x="504" y="58"/>
                    <a:pt x="573" y="29"/>
                  </a:cubicBezTo>
                  <a:cubicBezTo>
                    <a:pt x="642" y="0"/>
                    <a:pt x="625" y="24"/>
                    <a:pt x="639" y="22"/>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grpSp>
    </p:spTree>
    <p:extLst>
      <p:ext uri="{BB962C8B-B14F-4D97-AF65-F5344CB8AC3E}">
        <p14:creationId xmlns:p14="http://schemas.microsoft.com/office/powerpoint/2010/main" val="2162121100"/>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blinds(horizontal)">
                                      <p:cBhvr>
                                        <p:cTn id="7" dur="500"/>
                                        <p:tgtEl>
                                          <p:spTgt spid="716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nodeType="clickEffect">
                                  <p:stCondLst>
                                    <p:cond delay="0"/>
                                  </p:stCondLst>
                                  <p:childTnLst>
                                    <p:set>
                                      <p:cBhvr>
                                        <p:cTn id="22" dur="1" fill="hold">
                                          <p:stCondLst>
                                            <p:cond delay="0"/>
                                          </p:stCondLst>
                                        </p:cTn>
                                        <p:tgtEl>
                                          <p:spTgt spid="5126"/>
                                        </p:tgtEl>
                                        <p:attrNameLst>
                                          <p:attrName>style.visibility</p:attrName>
                                        </p:attrNameLst>
                                      </p:cBhvr>
                                      <p:to>
                                        <p:strVal val="visible"/>
                                      </p:to>
                                    </p:set>
                                    <p:animEffect transition="in" filter="strips(downLeft)">
                                      <p:cBhvr>
                                        <p:cTn id="23"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资料带 12"/>
          <p:cNvSpPr/>
          <p:nvPr/>
        </p:nvSpPr>
        <p:spPr>
          <a:xfrm>
            <a:off x="86996" y="15043"/>
            <a:ext cx="1204595" cy="612216"/>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Shape 120"/>
          <p:cNvSpPr/>
          <p:nvPr/>
        </p:nvSpPr>
        <p:spPr>
          <a:xfrm>
            <a:off x="231775" y="182060"/>
            <a:ext cx="914400" cy="277545"/>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eaLnBrk="1" fontAlgn="auto" latinLnBrk="0" hangingPunct="1">
              <a:lnSpc>
                <a:spcPct val="100000"/>
              </a:lnSpc>
              <a:spcBef>
                <a:spcPts val="0"/>
              </a:spcBef>
              <a:spcAft>
                <a:spcPts val="0"/>
              </a:spcAft>
              <a:buClrTx/>
              <a:buSzTx/>
              <a:buFontTx/>
              <a:buNone/>
              <a:defRPr b="0">
                <a:solidFill>
                  <a:srgbClr val="000000"/>
                </a:solidFill>
              </a:defRPr>
            </a:pPr>
            <a:r>
              <a:rPr lang="zh-CN" altLang="en-US" sz="1800">
                <a:ln>
                  <a:noFill/>
                </a:ln>
                <a:solidFill>
                  <a:srgbClr val="FFFF00"/>
                </a:solidFill>
                <a:effectLst/>
                <a:uFillTx/>
                <a:latin typeface="Arial" panose="020B0604020202020204"/>
                <a:ea typeface="Arial" panose="020B0604020202020204"/>
                <a:cs typeface="Arial" panose="020B0604020202020204"/>
                <a:sym typeface="Arial" panose="020B0604020202020204"/>
              </a:rPr>
              <a:t>思考交流</a:t>
            </a:r>
            <a:endParaRPr kumimoji="0" lang="zh-CN" altLang="en-US" sz="1800" b="1" i="0" u="none" strike="noStrike" kern="0" cap="none" spc="0" normalizeH="0" baseline="0" noProof="0" dirty="0">
              <a:ln>
                <a:noFill/>
              </a:ln>
              <a:solidFill>
                <a:srgbClr val="FFFF00"/>
              </a:solidFill>
              <a:effectLst/>
              <a:uLnTx/>
              <a:uFillTx/>
              <a:latin typeface="Arial" panose="020B0604020202020204"/>
              <a:ea typeface="Arial" panose="020B0604020202020204"/>
              <a:cs typeface="Arial" panose="020B0604020202020204"/>
              <a:sym typeface="Arial" panose="020B0604020202020204"/>
            </a:endParaRPr>
          </a:p>
        </p:txBody>
      </p:sp>
      <p:sp>
        <p:nvSpPr>
          <p:cNvPr id="100" name="文本框 99"/>
          <p:cNvSpPr txBox="1"/>
          <p:nvPr/>
        </p:nvSpPr>
        <p:spPr>
          <a:xfrm>
            <a:off x="337820" y="869558"/>
            <a:ext cx="8205470" cy="2035120"/>
          </a:xfrm>
          <a:prstGeom prst="rect">
            <a:avLst/>
          </a:prstGeom>
          <a:noFill/>
          <a:ln w="9525">
            <a:noFill/>
          </a:ln>
        </p:spPr>
        <p:txBody>
          <a:bodyPr wrap="square">
            <a:spAutoFit/>
          </a:bodyPr>
          <a:lstStyle/>
          <a:p>
            <a:pPr marL="0" indent="0" algn="l" eaLnBrk="1" fontAlgn="auto" latinLnBrk="0" hangingPunct="1">
              <a:lnSpc>
                <a:spcPct val="150000"/>
              </a:lnSpc>
            </a:pPr>
            <a:r>
              <a:rPr lang="zh-CN" sz="2800" b="1" dirty="0">
                <a:latin typeface="宋体" panose="02010600030101010101" pitchFamily="2" charset="-122"/>
                <a:ea typeface="宋体" panose="02010600030101010101" pitchFamily="2" charset="-122"/>
              </a:rPr>
              <a:t>猜想与假设：</a:t>
            </a:r>
          </a:p>
          <a:p>
            <a:pPr marL="0" indent="0" algn="l" eaLnBrk="1" fontAlgn="auto" latinLnBrk="0" hangingPunct="1">
              <a:lnSpc>
                <a:spcPct val="150000"/>
              </a:lnSpc>
            </a:pPr>
            <a:endParaRPr lang="zh-CN" sz="2800" b="1" dirty="0">
              <a:latin typeface="宋体" panose="02010600030101010101" pitchFamily="2" charset="-122"/>
              <a:ea typeface="宋体" panose="02010600030101010101" pitchFamily="2" charset="-122"/>
            </a:endParaRPr>
          </a:p>
          <a:p>
            <a:pPr marL="0" indent="0" algn="l" eaLnBrk="1" fontAlgn="auto" latinLnBrk="0" hangingPunct="1">
              <a:lnSpc>
                <a:spcPct val="150000"/>
              </a:lnSpc>
            </a:pPr>
            <a:endParaRPr lang="zh-CN" sz="2800" b="1" dirty="0">
              <a:latin typeface="宋体" panose="02010600030101010101" pitchFamily="2" charset="-122"/>
              <a:ea typeface="宋体" panose="02010600030101010101" pitchFamily="2" charset="-122"/>
            </a:endParaRPr>
          </a:p>
        </p:txBody>
      </p:sp>
      <p:sp>
        <p:nvSpPr>
          <p:cNvPr id="2" name="文本框 1"/>
          <p:cNvSpPr txBox="1"/>
          <p:nvPr/>
        </p:nvSpPr>
        <p:spPr>
          <a:xfrm>
            <a:off x="532131" y="1728930"/>
            <a:ext cx="7966075" cy="212678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indent="0" algn="l" eaLnBrk="1" fontAlgn="auto" latinLnBrk="0" hangingPunct="1">
              <a:lnSpc>
                <a:spcPct val="150000"/>
              </a:lnSpc>
            </a:pPr>
            <a:r>
              <a:rPr sz="2400" b="1" dirty="0">
                <a:latin typeface="宋体" panose="02010600030101010101" pitchFamily="2" charset="-122"/>
                <a:ea typeface="宋体" panose="02010600030101010101" pitchFamily="2" charset="-122"/>
                <a:sym typeface="+mn-ea"/>
              </a:rPr>
              <a:t>(1)串联电路中的总电压可能等于各部分电路的电压之和。</a:t>
            </a:r>
          </a:p>
          <a:p>
            <a:pPr marL="0" indent="0" algn="l" eaLnBrk="1" fontAlgn="auto" latinLnBrk="0" hangingPunct="1">
              <a:lnSpc>
                <a:spcPct val="150000"/>
              </a:lnSpc>
            </a:pPr>
            <a:endParaRPr sz="2400" b="1" dirty="0">
              <a:latin typeface="宋体" panose="02010600030101010101" pitchFamily="2" charset="-122"/>
              <a:ea typeface="宋体" panose="02010600030101010101" pitchFamily="2" charset="-122"/>
            </a:endParaRPr>
          </a:p>
          <a:p>
            <a:pPr marL="0" indent="0" algn="l" eaLnBrk="1" fontAlgn="auto" latinLnBrk="0" hangingPunct="1">
              <a:lnSpc>
                <a:spcPct val="150000"/>
              </a:lnSpc>
            </a:pPr>
            <a:r>
              <a:rPr sz="2400" b="1" dirty="0">
                <a:latin typeface="宋体" panose="02010600030101010101" pitchFamily="2" charset="-122"/>
                <a:ea typeface="宋体" panose="02010600030101010101" pitchFamily="2" charset="-122"/>
                <a:sym typeface="+mn-ea"/>
              </a:rPr>
              <a:t>(2)串联电路中的电压处处相等。</a:t>
            </a:r>
            <a:endParaRPr sz="2400" b="1" dirty="0">
              <a:latin typeface="宋体" panose="02010600030101010101" pitchFamily="2" charset="-122"/>
              <a:ea typeface="宋体" panose="02010600030101010101" pitchFamily="2" charset="-122"/>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2400" b="1" i="0" u="none" strike="noStrike" cap="none" spc="0" normalizeH="0" baseline="0" dirty="0">
              <a:ln>
                <a:noFill/>
              </a:ln>
              <a:solidFill>
                <a:srgbClr val="000000"/>
              </a:solidFill>
              <a:effectLst/>
              <a:uFillTx/>
              <a:latin typeface="宋体" panose="02010600030101010101" pitchFamily="2" charset="-122"/>
              <a:ea typeface="宋体" panose="02010600030101010101" pitchFamily="2" charset="-122"/>
              <a:cs typeface="Arial" panose="020B0604020202020204"/>
              <a:sym typeface="Arial" panose="020B0604020202020204"/>
            </a:endParaRPr>
          </a:p>
        </p:txBody>
      </p:sp>
    </p:spTree>
    <p:extLst>
      <p:ext uri="{BB962C8B-B14F-4D97-AF65-F5344CB8AC3E}">
        <p14:creationId xmlns:p14="http://schemas.microsoft.com/office/powerpoint/2010/main" val="19146005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资料带 12"/>
          <p:cNvSpPr/>
          <p:nvPr/>
        </p:nvSpPr>
        <p:spPr>
          <a:xfrm>
            <a:off x="106681" y="149978"/>
            <a:ext cx="1204595" cy="616071"/>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FF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r>
              <a:rPr kumimoji="0" lang="zh-CN" altLang="en-US" sz="1800" b="0" i="0" u="none" strike="noStrike" cap="none" spc="0" normalizeH="0" baseline="0">
                <a:ln>
                  <a:noFill/>
                </a:ln>
                <a:solidFill>
                  <a:srgbClr val="FFFF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进行实验</a:t>
            </a:r>
          </a:p>
        </p:txBody>
      </p:sp>
      <p:sp>
        <p:nvSpPr>
          <p:cNvPr id="2" name="文本框 1"/>
          <p:cNvSpPr txBox="1"/>
          <p:nvPr/>
        </p:nvSpPr>
        <p:spPr>
          <a:xfrm>
            <a:off x="577216" y="1296697"/>
            <a:ext cx="7065645" cy="133998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18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Arial" panose="020B0604020202020204"/>
                <a:sym typeface="Arial" panose="020B0604020202020204"/>
              </a:rPr>
              <a:t>用学生电源提供电压，选择两只完全相同的小灯泡，用同一块电压表，分别测出每只灯泡两端的电压和两只灯泡两端的总电压进行比较。实验原理电路如右图，具体测量电路如下图。</a:t>
            </a:r>
          </a:p>
        </p:txBody>
      </p:sp>
      <p:sp>
        <p:nvSpPr>
          <p:cNvPr id="3" name="文本框 2"/>
          <p:cNvSpPr txBox="1"/>
          <p:nvPr/>
        </p:nvSpPr>
        <p:spPr>
          <a:xfrm>
            <a:off x="455930" y="897567"/>
            <a:ext cx="1833880"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Arial" panose="020B0604020202020204"/>
                <a:sym typeface="Arial" panose="020B0604020202020204"/>
              </a:rPr>
              <a:t>设计实验</a:t>
            </a:r>
            <a:r>
              <a:rPr kumimoji="0" lang="zh-CN" altLang="en-US" sz="240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Arial" panose="020B0604020202020204"/>
                <a:sym typeface="Arial" panose="020B0604020202020204"/>
              </a:rPr>
              <a:t>：</a:t>
            </a:r>
          </a:p>
        </p:txBody>
      </p:sp>
      <p:pic>
        <p:nvPicPr>
          <p:cNvPr id="5" name="图片 -2147482520" descr="www.xkb1.com              新课标第一网不用注册，免费下载！"/>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847975" y="2636680"/>
            <a:ext cx="2299970" cy="1716198"/>
          </a:xfrm>
          <a:prstGeom prst="rect">
            <a:avLst/>
          </a:prstGeom>
          <a:noFill/>
          <a:ln w="9525">
            <a:noFill/>
          </a:ln>
        </p:spPr>
      </p:pic>
      <p:sp>
        <p:nvSpPr>
          <p:cNvPr id="4" name="文本框 3"/>
          <p:cNvSpPr txBox="1"/>
          <p:nvPr/>
        </p:nvSpPr>
        <p:spPr>
          <a:xfrm>
            <a:off x="2908300" y="4534938"/>
            <a:ext cx="240411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测量AB两端的电压</a:t>
            </a:r>
          </a:p>
        </p:txBody>
      </p:sp>
    </p:spTree>
    <p:extLst>
      <p:ext uri="{BB962C8B-B14F-4D97-AF65-F5344CB8AC3E}">
        <p14:creationId xmlns:p14="http://schemas.microsoft.com/office/powerpoint/2010/main" val="109048022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资料带 12"/>
          <p:cNvSpPr/>
          <p:nvPr/>
        </p:nvSpPr>
        <p:spPr>
          <a:xfrm>
            <a:off x="106681" y="149978"/>
            <a:ext cx="1204595" cy="616071"/>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FF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r>
              <a:rPr kumimoji="0" lang="zh-CN" altLang="en-US" sz="1800" b="0" i="0" u="none" strike="noStrike" cap="none" spc="0" normalizeH="0" baseline="0">
                <a:ln>
                  <a:noFill/>
                </a:ln>
                <a:solidFill>
                  <a:srgbClr val="FFFF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进行实验</a:t>
            </a:r>
          </a:p>
        </p:txBody>
      </p:sp>
      <p:pic>
        <p:nvPicPr>
          <p:cNvPr id="4" name="图片 -2147482519" descr="www.xkb1.com              新课标第一网不用注册，免费下载！"/>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197610" y="1553872"/>
            <a:ext cx="1835150" cy="1381997"/>
          </a:xfrm>
          <a:prstGeom prst="rect">
            <a:avLst/>
          </a:prstGeom>
          <a:noFill/>
          <a:ln w="9525">
            <a:solidFill>
              <a:schemeClr val="accent1"/>
            </a:solidFill>
          </a:ln>
        </p:spPr>
      </p:pic>
      <p:sp>
        <p:nvSpPr>
          <p:cNvPr id="2" name="文本框 1"/>
          <p:cNvSpPr txBox="1"/>
          <p:nvPr/>
        </p:nvSpPr>
        <p:spPr>
          <a:xfrm>
            <a:off x="1118871" y="3566712"/>
            <a:ext cx="212915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测量BC两端的电压</a:t>
            </a:r>
          </a:p>
        </p:txBody>
      </p:sp>
      <p:pic>
        <p:nvPicPr>
          <p:cNvPr id="5" name="图片 -2147482518" descr="www.xkb1.com              新课标第一网不用注册，免费下载！"/>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904741" y="1571059"/>
            <a:ext cx="1829435" cy="1364810"/>
          </a:xfrm>
          <a:prstGeom prst="rect">
            <a:avLst/>
          </a:prstGeom>
          <a:noFill/>
          <a:ln w="9525">
            <a:noFill/>
          </a:ln>
        </p:spPr>
      </p:pic>
      <p:sp>
        <p:nvSpPr>
          <p:cNvPr id="3" name="文本框 2"/>
          <p:cNvSpPr txBox="1"/>
          <p:nvPr/>
        </p:nvSpPr>
        <p:spPr>
          <a:xfrm>
            <a:off x="4789170" y="3566712"/>
            <a:ext cx="206121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测量AC两端的电压</a:t>
            </a:r>
          </a:p>
        </p:txBody>
      </p:sp>
    </p:spTree>
    <p:extLst>
      <p:ext uri="{BB962C8B-B14F-4D97-AF65-F5344CB8AC3E}">
        <p14:creationId xmlns:p14="http://schemas.microsoft.com/office/powerpoint/2010/main" val="232624650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14706" y="1716834"/>
            <a:ext cx="3388995" cy="2771634"/>
            <a:chOff x="2406" y="3531"/>
            <a:chExt cx="4750" cy="3647"/>
          </a:xfrm>
        </p:grpSpPr>
        <p:pic>
          <p:nvPicPr>
            <p:cNvPr id="68616" name="Picture 7" descr="H:\2\人教教参资源\九\图\电压表.JPG"/>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594" y="3531"/>
              <a:ext cx="1281" cy="1306"/>
            </a:xfrm>
            <a:prstGeom prst="rect">
              <a:avLst/>
            </a:prstGeom>
            <a:noFill/>
            <a:ln w="9525">
              <a:noFill/>
            </a:ln>
          </p:spPr>
        </p:pic>
        <p:grpSp>
          <p:nvGrpSpPr>
            <p:cNvPr id="9222" name="组合 68616"/>
            <p:cNvGrpSpPr/>
            <p:nvPr/>
          </p:nvGrpSpPr>
          <p:grpSpPr>
            <a:xfrm>
              <a:off x="2406" y="4762"/>
              <a:ext cx="4751" cy="2417"/>
              <a:chOff x="0" y="0"/>
              <a:chExt cx="2540" cy="1292"/>
            </a:xfrm>
          </p:grpSpPr>
          <p:pic>
            <p:nvPicPr>
              <p:cNvPr id="9223" name="Picture 5" descr="H:\2\人教教参资源\九\图\小灯泡.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633" y="0"/>
                <a:ext cx="589" cy="356"/>
              </a:xfrm>
              <a:prstGeom prst="rect">
                <a:avLst/>
              </a:prstGeom>
              <a:noFill/>
              <a:ln w="9525">
                <a:noFill/>
              </a:ln>
            </p:spPr>
          </p:pic>
          <p:pic>
            <p:nvPicPr>
              <p:cNvPr id="9224" name="Picture 5" descr="H:\2\人教教参资源\九\图\小灯泡.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12" y="5"/>
                <a:ext cx="573" cy="347"/>
              </a:xfrm>
              <a:prstGeom prst="rect">
                <a:avLst/>
              </a:prstGeom>
              <a:noFill/>
              <a:ln w="9525">
                <a:noFill/>
              </a:ln>
            </p:spPr>
          </p:pic>
          <p:pic>
            <p:nvPicPr>
              <p:cNvPr id="9225" name="Picture 3" descr="H:\2\人教教参资源\九\图\铡刀开关.JPG"/>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643" y="921"/>
                <a:ext cx="672" cy="371"/>
              </a:xfrm>
              <a:prstGeom prst="rect">
                <a:avLst/>
              </a:prstGeom>
              <a:noFill/>
              <a:ln w="9525">
                <a:noFill/>
              </a:ln>
            </p:spPr>
          </p:pic>
          <p:pic>
            <p:nvPicPr>
              <p:cNvPr id="9226" name="Picture 10" descr="H:\2\人教教参资源\九\图\电池组.JPG"/>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flipH="1">
                <a:off x="68" y="975"/>
                <a:ext cx="929" cy="317"/>
              </a:xfrm>
              <a:prstGeom prst="rect">
                <a:avLst/>
              </a:prstGeom>
              <a:noFill/>
              <a:ln w="9525">
                <a:noFill/>
              </a:ln>
            </p:spPr>
          </p:pic>
          <p:sp>
            <p:nvSpPr>
              <p:cNvPr id="9227" name="任意多边形 375"/>
              <p:cNvSpPr/>
              <p:nvPr/>
            </p:nvSpPr>
            <p:spPr>
              <a:xfrm>
                <a:off x="926" y="1182"/>
                <a:ext cx="905" cy="104"/>
              </a:xfrm>
              <a:custGeom>
                <a:avLst/>
                <a:gdLst/>
                <a:ahLst/>
                <a:cxnLst>
                  <a:cxn ang="0">
                    <a:pos x="0" y="91239"/>
                  </a:cxn>
                  <a:cxn ang="0">
                    <a:pos x="975032" y="273718"/>
                  </a:cxn>
                  <a:cxn ang="0">
                    <a:pos x="1889125" y="0"/>
                  </a:cxn>
                </a:cxnLst>
                <a:rect l="0" t="0" r="0" b="0"/>
                <a:pathLst>
                  <a:path w="1296" h="172">
                    <a:moveTo>
                      <a:pt x="0" y="6"/>
                    </a:moveTo>
                    <a:cubicBezTo>
                      <a:pt x="13" y="18"/>
                      <a:pt x="7" y="53"/>
                      <a:pt x="79" y="79"/>
                    </a:cubicBezTo>
                    <a:cubicBezTo>
                      <a:pt x="151" y="105"/>
                      <a:pt x="315" y="158"/>
                      <a:pt x="430" y="165"/>
                    </a:cubicBezTo>
                    <a:cubicBezTo>
                      <a:pt x="545" y="172"/>
                      <a:pt x="674" y="143"/>
                      <a:pt x="770" y="119"/>
                    </a:cubicBezTo>
                    <a:cubicBezTo>
                      <a:pt x="866" y="95"/>
                      <a:pt x="926" y="38"/>
                      <a:pt x="1006" y="19"/>
                    </a:cubicBezTo>
                    <a:cubicBezTo>
                      <a:pt x="1086" y="0"/>
                      <a:pt x="1206" y="6"/>
                      <a:pt x="1251" y="6"/>
                    </a:cubicBezTo>
                    <a:cubicBezTo>
                      <a:pt x="1296" y="6"/>
                      <a:pt x="1272" y="16"/>
                      <a:pt x="1277" y="19"/>
                    </a:cubicBezTo>
                  </a:path>
                </a:pathLst>
              </a:custGeom>
              <a:noFill/>
              <a:ln w="28575" cap="flat" cmpd="sng">
                <a:solidFill>
                  <a:srgbClr val="0033CC"/>
                </a:solidFill>
                <a:prstDash val="solid"/>
                <a:round/>
                <a:headEnd type="none" w="med" len="med"/>
                <a:tailEnd type="none" w="med" len="med"/>
              </a:ln>
            </p:spPr>
            <p:txBody>
              <a:bodyPr/>
              <a:lstStyle/>
              <a:p>
                <a:endParaRPr lang="zh-CN" altLang="en-US" sz="100"/>
              </a:p>
            </p:txBody>
          </p:sp>
          <p:sp>
            <p:nvSpPr>
              <p:cNvPr id="9228" name="任意多边形 376"/>
              <p:cNvSpPr/>
              <p:nvPr/>
            </p:nvSpPr>
            <p:spPr>
              <a:xfrm>
                <a:off x="2114" y="248"/>
                <a:ext cx="426" cy="976"/>
              </a:xfrm>
              <a:custGeom>
                <a:avLst/>
                <a:gdLst/>
                <a:ahLst/>
                <a:cxnLst>
                  <a:cxn ang="0">
                    <a:pos x="91395" y="3033712"/>
                  </a:cxn>
                  <a:cxn ang="0">
                    <a:pos x="624530" y="1692171"/>
                  </a:cxn>
                  <a:cxn ang="0">
                    <a:pos x="0" y="0"/>
                  </a:cxn>
                </a:cxnLst>
                <a:rect l="0" t="0" r="0" b="0"/>
                <a:pathLst>
                  <a:path w="609" h="1612">
                    <a:moveTo>
                      <a:pt x="106" y="1563"/>
                    </a:moveTo>
                    <a:cubicBezTo>
                      <a:pt x="122" y="1563"/>
                      <a:pt x="149" y="1612"/>
                      <a:pt x="205" y="1563"/>
                    </a:cubicBezTo>
                    <a:cubicBezTo>
                      <a:pt x="261" y="1514"/>
                      <a:pt x="386" y="1404"/>
                      <a:pt x="443" y="1270"/>
                    </a:cubicBezTo>
                    <a:cubicBezTo>
                      <a:pt x="500" y="1136"/>
                      <a:pt x="609" y="944"/>
                      <a:pt x="549" y="760"/>
                    </a:cubicBezTo>
                    <a:cubicBezTo>
                      <a:pt x="489" y="576"/>
                      <a:pt x="172" y="293"/>
                      <a:pt x="86" y="166"/>
                    </a:cubicBezTo>
                    <a:cubicBezTo>
                      <a:pt x="0" y="39"/>
                      <a:pt x="44" y="35"/>
                      <a:pt x="33" y="0"/>
                    </a:cubicBezTo>
                  </a:path>
                </a:pathLst>
              </a:custGeom>
              <a:noFill/>
              <a:ln w="28575" cap="flat" cmpd="sng">
                <a:solidFill>
                  <a:srgbClr val="0033CC"/>
                </a:solidFill>
                <a:prstDash val="solid"/>
                <a:round/>
                <a:headEnd type="none" w="med" len="med"/>
                <a:tailEnd type="none" w="med" len="med"/>
              </a:ln>
            </p:spPr>
            <p:txBody>
              <a:bodyPr/>
              <a:lstStyle/>
              <a:p>
                <a:endParaRPr lang="zh-CN" altLang="en-US" sz="100"/>
              </a:p>
            </p:txBody>
          </p:sp>
          <p:sp>
            <p:nvSpPr>
              <p:cNvPr id="9229" name="任意多边形 377"/>
              <p:cNvSpPr/>
              <p:nvPr/>
            </p:nvSpPr>
            <p:spPr>
              <a:xfrm>
                <a:off x="783" y="207"/>
                <a:ext cx="983" cy="92"/>
              </a:xfrm>
              <a:custGeom>
                <a:avLst/>
                <a:gdLst/>
                <a:ahLst/>
                <a:cxnLst>
                  <a:cxn ang="0">
                    <a:pos x="2011362" y="215900"/>
                  </a:cxn>
                  <a:cxn ang="0">
                    <a:pos x="1005681" y="2540"/>
                  </a:cxn>
                  <a:cxn ang="0">
                    <a:pos x="0" y="200660"/>
                  </a:cxn>
                </a:cxnLst>
                <a:rect l="0" t="0" r="0" b="0"/>
                <a:pathLst>
                  <a:path w="1407" h="152">
                    <a:moveTo>
                      <a:pt x="1407" y="41"/>
                    </a:moveTo>
                    <a:cubicBezTo>
                      <a:pt x="1363" y="37"/>
                      <a:pt x="1252" y="0"/>
                      <a:pt x="1140" y="18"/>
                    </a:cubicBezTo>
                    <a:cubicBezTo>
                      <a:pt x="1028" y="36"/>
                      <a:pt x="887" y="148"/>
                      <a:pt x="736" y="150"/>
                    </a:cubicBezTo>
                    <a:cubicBezTo>
                      <a:pt x="585" y="152"/>
                      <a:pt x="356" y="51"/>
                      <a:pt x="233" y="31"/>
                    </a:cubicBezTo>
                    <a:cubicBezTo>
                      <a:pt x="110" y="11"/>
                      <a:pt x="49" y="28"/>
                      <a:pt x="0" y="27"/>
                    </a:cubicBezTo>
                  </a:path>
                </a:pathLst>
              </a:custGeom>
              <a:noFill/>
              <a:ln w="28575" cap="flat" cmpd="sng">
                <a:solidFill>
                  <a:srgbClr val="0033CC"/>
                </a:solidFill>
                <a:prstDash val="solid"/>
                <a:round/>
                <a:headEnd type="none" w="med" len="med"/>
                <a:tailEnd type="none" w="med" len="med"/>
              </a:ln>
            </p:spPr>
            <p:txBody>
              <a:bodyPr/>
              <a:lstStyle/>
              <a:p>
                <a:endParaRPr lang="zh-CN" altLang="en-US" sz="100"/>
              </a:p>
            </p:txBody>
          </p:sp>
          <p:sp>
            <p:nvSpPr>
              <p:cNvPr id="9230" name="任意多边形 378"/>
              <p:cNvSpPr/>
              <p:nvPr/>
            </p:nvSpPr>
            <p:spPr>
              <a:xfrm>
                <a:off x="0" y="220"/>
                <a:ext cx="434" cy="951"/>
              </a:xfrm>
              <a:custGeom>
                <a:avLst/>
                <a:gdLst/>
                <a:ahLst/>
                <a:cxnLst>
                  <a:cxn ang="0">
                    <a:pos x="644525" y="0"/>
                  </a:cxn>
                  <a:cxn ang="0">
                    <a:pos x="96425" y="1005943"/>
                  </a:cxn>
                  <a:cxn ang="0">
                    <a:pos x="65975" y="2042370"/>
                  </a:cxn>
                  <a:cxn ang="0">
                    <a:pos x="309575" y="3094038"/>
                  </a:cxn>
                </a:cxnLst>
                <a:rect l="0" t="0" r="0" b="0"/>
                <a:pathLst>
                  <a:path w="621" h="1571">
                    <a:moveTo>
                      <a:pt x="621" y="22"/>
                    </a:moveTo>
                    <a:cubicBezTo>
                      <a:pt x="587" y="31"/>
                      <a:pt x="509" y="0"/>
                      <a:pt x="416" y="75"/>
                    </a:cubicBezTo>
                    <a:cubicBezTo>
                      <a:pt x="323" y="150"/>
                      <a:pt x="124" y="321"/>
                      <a:pt x="62" y="472"/>
                    </a:cubicBezTo>
                    <a:cubicBezTo>
                      <a:pt x="0" y="623"/>
                      <a:pt x="20" y="809"/>
                      <a:pt x="43" y="981"/>
                    </a:cubicBezTo>
                    <a:cubicBezTo>
                      <a:pt x="66" y="1153"/>
                      <a:pt x="184" y="1452"/>
                      <a:pt x="197" y="1505"/>
                    </a:cubicBezTo>
                    <a:cubicBezTo>
                      <a:pt x="210" y="1558"/>
                      <a:pt x="121" y="1289"/>
                      <a:pt x="124" y="1300"/>
                    </a:cubicBezTo>
                    <a:cubicBezTo>
                      <a:pt x="127" y="1311"/>
                      <a:pt x="198" y="1515"/>
                      <a:pt x="217" y="1571"/>
                    </a:cubicBezTo>
                  </a:path>
                </a:pathLst>
              </a:custGeom>
              <a:noFill/>
              <a:ln w="28575" cap="flat" cmpd="sng">
                <a:solidFill>
                  <a:srgbClr val="0033CC"/>
                </a:solidFill>
                <a:prstDash val="solid"/>
                <a:round/>
                <a:headEnd type="none" w="med" len="med"/>
                <a:tailEnd type="none" w="med" len="med"/>
              </a:ln>
            </p:spPr>
            <p:txBody>
              <a:bodyPr/>
              <a:lstStyle/>
              <a:p>
                <a:endParaRPr lang="zh-CN" altLang="en-US" sz="100"/>
              </a:p>
            </p:txBody>
          </p:sp>
          <p:sp>
            <p:nvSpPr>
              <p:cNvPr id="9231" name="Rectangle 248"/>
              <p:cNvSpPr/>
              <p:nvPr/>
            </p:nvSpPr>
            <p:spPr>
              <a:xfrm>
                <a:off x="522" y="227"/>
                <a:ext cx="274" cy="272"/>
              </a:xfrm>
              <a:prstGeom prst="rect">
                <a:avLst/>
              </a:prstGeom>
              <a:noFill/>
              <a:ln w="9525">
                <a:noFill/>
              </a:ln>
            </p:spPr>
            <p:txBody>
              <a:bodyPr lIns="0" tIns="0" rIns="0" bIns="0" anchor="ctr"/>
              <a:lstStyle/>
              <a:p>
                <a:pPr>
                  <a:lnSpc>
                    <a:spcPct val="80000"/>
                  </a:lnSpc>
                </a:pPr>
                <a:r>
                  <a:rPr lang="zh-CN" altLang="en-US" sz="1795" b="1" dirty="0">
                    <a:solidFill>
                      <a:srgbClr val="CC0000"/>
                    </a:solidFill>
                    <a:latin typeface="Times New Roman" panose="02020603050405020304" charset="0"/>
                    <a:ea typeface="宋体" panose="02010600030101010101" pitchFamily="2" charset="-122"/>
                  </a:rPr>
                  <a:t>L</a:t>
                </a:r>
                <a:r>
                  <a:rPr lang="zh-CN" altLang="en-US" sz="1795" b="1" baseline="-25000" dirty="0">
                    <a:solidFill>
                      <a:srgbClr val="CC0000"/>
                    </a:solidFill>
                    <a:latin typeface="Times New Roman" panose="02020603050405020304" charset="0"/>
                    <a:ea typeface="宋体" panose="02010600030101010101" pitchFamily="2" charset="-122"/>
                  </a:rPr>
                  <a:t>1</a:t>
                </a:r>
                <a:r>
                  <a:rPr lang="zh-CN" altLang="en-US" sz="3290" b="1" i="1" dirty="0">
                    <a:solidFill>
                      <a:srgbClr val="FF3300"/>
                    </a:solidFill>
                    <a:latin typeface="Times New Roman" panose="02020603050405020304" charset="0"/>
                    <a:ea typeface="宋体" panose="02010600030101010101" pitchFamily="2" charset="-122"/>
                  </a:rPr>
                  <a:t> </a:t>
                </a:r>
                <a:endParaRPr lang="zh-CN" altLang="en-US" sz="3290" b="1" baseline="-25000" dirty="0">
                  <a:solidFill>
                    <a:srgbClr val="FF3300"/>
                  </a:solidFill>
                  <a:latin typeface="Times New Roman" panose="02020603050405020304" charset="0"/>
                  <a:ea typeface="宋体" panose="02010600030101010101" pitchFamily="2" charset="-122"/>
                </a:endParaRPr>
              </a:p>
            </p:txBody>
          </p:sp>
          <p:sp>
            <p:nvSpPr>
              <p:cNvPr id="9232" name="Rectangle 248"/>
              <p:cNvSpPr/>
              <p:nvPr/>
            </p:nvSpPr>
            <p:spPr>
              <a:xfrm>
                <a:off x="1909" y="152"/>
                <a:ext cx="291" cy="347"/>
              </a:xfrm>
              <a:prstGeom prst="rect">
                <a:avLst/>
              </a:prstGeom>
              <a:noFill/>
              <a:ln w="9525">
                <a:noFill/>
              </a:ln>
            </p:spPr>
            <p:txBody>
              <a:bodyPr lIns="0" tIns="0" rIns="0" bIns="0" anchor="ctr"/>
              <a:lstStyle/>
              <a:p>
                <a:r>
                  <a:rPr lang="zh-CN" altLang="en-US" sz="1795" b="1" dirty="0">
                    <a:solidFill>
                      <a:srgbClr val="CC0000"/>
                    </a:solidFill>
                    <a:latin typeface="Times New Roman" panose="02020603050405020304" charset="0"/>
                    <a:ea typeface="宋体" panose="02010600030101010101" pitchFamily="2" charset="-122"/>
                  </a:rPr>
                  <a:t>L</a:t>
                </a:r>
                <a:r>
                  <a:rPr lang="zh-CN" altLang="en-US" sz="1795" b="1" baseline="-25000" dirty="0">
                    <a:solidFill>
                      <a:srgbClr val="CC0000"/>
                    </a:solidFill>
                    <a:latin typeface="Times New Roman" panose="02020603050405020304" charset="0"/>
                    <a:ea typeface="宋体" panose="02010600030101010101" pitchFamily="2" charset="-122"/>
                  </a:rPr>
                  <a:t>2</a:t>
                </a:r>
                <a:r>
                  <a:rPr lang="zh-CN" altLang="en-US" sz="3290" b="1" i="1" dirty="0">
                    <a:solidFill>
                      <a:srgbClr val="FF3300"/>
                    </a:solidFill>
                    <a:latin typeface="Times New Roman" panose="02020603050405020304" charset="0"/>
                    <a:ea typeface="宋体" panose="02010600030101010101" pitchFamily="2" charset="-122"/>
                  </a:rPr>
                  <a:t> </a:t>
                </a:r>
                <a:endParaRPr lang="zh-CN" altLang="en-US" sz="3290" b="1" baseline="-25000" dirty="0">
                  <a:solidFill>
                    <a:srgbClr val="FF3300"/>
                  </a:solidFill>
                  <a:latin typeface="Times New Roman" panose="02020603050405020304" charset="0"/>
                  <a:ea typeface="宋体" panose="02010600030101010101" pitchFamily="2" charset="-122"/>
                </a:endParaRPr>
              </a:p>
            </p:txBody>
          </p:sp>
        </p:grpSp>
        <p:sp>
          <p:nvSpPr>
            <p:cNvPr id="68628" name="任意多边形 382"/>
            <p:cNvSpPr/>
            <p:nvPr/>
          </p:nvSpPr>
          <p:spPr>
            <a:xfrm>
              <a:off x="2997" y="4506"/>
              <a:ext cx="969" cy="735"/>
            </a:xfrm>
            <a:custGeom>
              <a:avLst/>
              <a:gdLst/>
              <a:ahLst/>
              <a:cxnLst>
                <a:cxn ang="0">
                  <a:pos x="2963403" y="1427650"/>
                </a:cxn>
                <a:cxn ang="0">
                  <a:pos x="3572843" y="604592"/>
                </a:cxn>
                <a:cxn ang="0">
                  <a:pos x="2597739" y="10161"/>
                </a:cxn>
                <a:cxn ang="0">
                  <a:pos x="1592162" y="665559"/>
                </a:cxn>
                <a:cxn ang="0">
                  <a:pos x="236158" y="2067807"/>
                </a:cxn>
                <a:cxn ang="0">
                  <a:pos x="175214" y="2662238"/>
                </a:cxn>
              </a:cxnLst>
              <a:rect l="0" t="0" r="0" b="0"/>
              <a:pathLst>
                <a:path w="518" h="393">
                  <a:moveTo>
                    <a:pt x="518" y="0"/>
                  </a:moveTo>
                  <a:cubicBezTo>
                    <a:pt x="484" y="3"/>
                    <a:pt x="391" y="1"/>
                    <a:pt x="313" y="20"/>
                  </a:cubicBezTo>
                  <a:cubicBezTo>
                    <a:pt x="235" y="39"/>
                    <a:pt x="98" y="63"/>
                    <a:pt x="49" y="115"/>
                  </a:cubicBezTo>
                  <a:cubicBezTo>
                    <a:pt x="0" y="167"/>
                    <a:pt x="5" y="285"/>
                    <a:pt x="17" y="331"/>
                  </a:cubicBezTo>
                  <a:cubicBezTo>
                    <a:pt x="29" y="377"/>
                    <a:pt x="100" y="380"/>
                    <a:pt x="122" y="393"/>
                  </a:cubicBezTo>
                </a:path>
              </a:pathLst>
            </a:custGeom>
            <a:noFill/>
            <a:ln w="28575" cap="flat" cmpd="sng">
              <a:solidFill>
                <a:srgbClr val="CC0000"/>
              </a:solidFill>
              <a:prstDash val="solid"/>
              <a:round/>
              <a:headEnd type="none" w="med" len="med"/>
              <a:tailEnd type="none" w="med" len="med"/>
            </a:ln>
          </p:spPr>
          <p:txBody>
            <a:bodyPr/>
            <a:lstStyle/>
            <a:p>
              <a:endParaRPr lang="zh-CN" altLang="en-US" sz="100"/>
            </a:p>
          </p:txBody>
        </p:sp>
        <p:sp>
          <p:nvSpPr>
            <p:cNvPr id="68629" name="任意多边形 383"/>
            <p:cNvSpPr/>
            <p:nvPr/>
          </p:nvSpPr>
          <p:spPr>
            <a:xfrm>
              <a:off x="3934" y="4465"/>
              <a:ext cx="462" cy="703"/>
            </a:xfrm>
            <a:custGeom>
              <a:avLst/>
              <a:gdLst/>
              <a:ahLst/>
              <a:cxnLst>
                <a:cxn ang="0">
                  <a:pos x="1052512" y="0"/>
                </a:cxn>
                <a:cxn ang="0">
                  <a:pos x="396599" y="717055"/>
                </a:cxn>
                <a:cxn ang="0">
                  <a:pos x="0" y="1174750"/>
                </a:cxn>
              </a:cxnLst>
              <a:rect l="0" t="0" r="0" b="0"/>
              <a:pathLst>
                <a:path w="247" h="376">
                  <a:moveTo>
                    <a:pt x="152" y="0"/>
                  </a:moveTo>
                  <a:cubicBezTo>
                    <a:pt x="167" y="25"/>
                    <a:pt x="239" y="98"/>
                    <a:pt x="243" y="151"/>
                  </a:cubicBezTo>
                  <a:cubicBezTo>
                    <a:pt x="247" y="204"/>
                    <a:pt x="219" y="279"/>
                    <a:pt x="179" y="316"/>
                  </a:cubicBezTo>
                  <a:cubicBezTo>
                    <a:pt x="139" y="353"/>
                    <a:pt x="37" y="363"/>
                    <a:pt x="0" y="376"/>
                  </a:cubicBezTo>
                </a:path>
              </a:pathLst>
            </a:custGeom>
            <a:noFill/>
            <a:ln w="28575" cap="flat" cmpd="sng">
              <a:solidFill>
                <a:srgbClr val="CC0000"/>
              </a:solidFill>
              <a:prstDash val="solid"/>
              <a:round/>
              <a:headEnd type="none" w="med" len="med"/>
              <a:tailEnd type="none" w="med" len="med"/>
            </a:ln>
          </p:spPr>
          <p:txBody>
            <a:bodyPr/>
            <a:lstStyle/>
            <a:p>
              <a:endParaRPr lang="zh-CN" altLang="en-US" sz="100"/>
            </a:p>
          </p:txBody>
        </p:sp>
      </p:grpSp>
      <p:grpSp>
        <p:nvGrpSpPr>
          <p:cNvPr id="3" name="组合 2"/>
          <p:cNvGrpSpPr/>
          <p:nvPr/>
        </p:nvGrpSpPr>
        <p:grpSpPr>
          <a:xfrm>
            <a:off x="4787265" y="1919264"/>
            <a:ext cx="3487420" cy="2622676"/>
            <a:chOff x="7539" y="3318"/>
            <a:chExt cx="4750" cy="3817"/>
          </a:xfrm>
        </p:grpSpPr>
        <p:pic>
          <p:nvPicPr>
            <p:cNvPr id="68615" name="Picture 7" descr="H:\2\人教教参资源\九\图\电压表.JPG"/>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321" y="3318"/>
              <a:ext cx="1281" cy="1306"/>
            </a:xfrm>
            <a:prstGeom prst="rect">
              <a:avLst/>
            </a:prstGeom>
            <a:noFill/>
            <a:ln w="9525">
              <a:noFill/>
            </a:ln>
          </p:spPr>
        </p:pic>
        <p:grpSp>
          <p:nvGrpSpPr>
            <p:cNvPr id="68630" name="组合 68629"/>
            <p:cNvGrpSpPr/>
            <p:nvPr/>
          </p:nvGrpSpPr>
          <p:grpSpPr>
            <a:xfrm>
              <a:off x="7539" y="4719"/>
              <a:ext cx="4751" cy="2417"/>
              <a:chOff x="0" y="0"/>
              <a:chExt cx="2540" cy="1292"/>
            </a:xfrm>
          </p:grpSpPr>
          <p:pic>
            <p:nvPicPr>
              <p:cNvPr id="9236" name="Picture 5" descr="H:\2\人教教参资源\九\图\小灯泡.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643" y="0"/>
                <a:ext cx="589" cy="356"/>
              </a:xfrm>
              <a:prstGeom prst="rect">
                <a:avLst/>
              </a:prstGeom>
              <a:noFill/>
              <a:ln w="9525">
                <a:noFill/>
              </a:ln>
            </p:spPr>
          </p:pic>
          <p:pic>
            <p:nvPicPr>
              <p:cNvPr id="9237" name="Picture 5" descr="H:\2\人教教参资源\九\图\小灯泡.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12" y="5"/>
                <a:ext cx="573" cy="347"/>
              </a:xfrm>
              <a:prstGeom prst="rect">
                <a:avLst/>
              </a:prstGeom>
              <a:noFill/>
              <a:ln w="9525">
                <a:noFill/>
              </a:ln>
            </p:spPr>
          </p:pic>
          <p:pic>
            <p:nvPicPr>
              <p:cNvPr id="9238" name="Picture 3" descr="H:\2\人教教参资源\九\图\铡刀开关.JPG"/>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643" y="921"/>
                <a:ext cx="672" cy="371"/>
              </a:xfrm>
              <a:prstGeom prst="rect">
                <a:avLst/>
              </a:prstGeom>
              <a:noFill/>
              <a:ln w="9525">
                <a:noFill/>
              </a:ln>
            </p:spPr>
          </p:pic>
          <p:pic>
            <p:nvPicPr>
              <p:cNvPr id="9239" name="Picture 10" descr="H:\2\人教教参资源\九\图\电池组.JPG"/>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flipH="1">
                <a:off x="68" y="975"/>
                <a:ext cx="929" cy="317"/>
              </a:xfrm>
              <a:prstGeom prst="rect">
                <a:avLst/>
              </a:prstGeom>
              <a:noFill/>
              <a:ln w="9525">
                <a:noFill/>
              </a:ln>
            </p:spPr>
          </p:pic>
          <p:sp>
            <p:nvSpPr>
              <p:cNvPr id="9240" name="任意多边形 375"/>
              <p:cNvSpPr/>
              <p:nvPr/>
            </p:nvSpPr>
            <p:spPr>
              <a:xfrm>
                <a:off x="926" y="1182"/>
                <a:ext cx="905" cy="104"/>
              </a:xfrm>
              <a:custGeom>
                <a:avLst/>
                <a:gdLst/>
                <a:ahLst/>
                <a:cxnLst>
                  <a:cxn ang="0">
                    <a:pos x="0" y="91239"/>
                  </a:cxn>
                  <a:cxn ang="0">
                    <a:pos x="975032" y="273718"/>
                  </a:cxn>
                  <a:cxn ang="0">
                    <a:pos x="1889125" y="0"/>
                  </a:cxn>
                </a:cxnLst>
                <a:rect l="0" t="0" r="0" b="0"/>
                <a:pathLst>
                  <a:path w="1296" h="172">
                    <a:moveTo>
                      <a:pt x="0" y="6"/>
                    </a:moveTo>
                    <a:cubicBezTo>
                      <a:pt x="13" y="18"/>
                      <a:pt x="7" y="53"/>
                      <a:pt x="79" y="79"/>
                    </a:cubicBezTo>
                    <a:cubicBezTo>
                      <a:pt x="151" y="105"/>
                      <a:pt x="315" y="158"/>
                      <a:pt x="430" y="165"/>
                    </a:cubicBezTo>
                    <a:cubicBezTo>
                      <a:pt x="545" y="172"/>
                      <a:pt x="674" y="143"/>
                      <a:pt x="770" y="119"/>
                    </a:cubicBezTo>
                    <a:cubicBezTo>
                      <a:pt x="866" y="95"/>
                      <a:pt x="926" y="38"/>
                      <a:pt x="1006" y="19"/>
                    </a:cubicBezTo>
                    <a:cubicBezTo>
                      <a:pt x="1086" y="0"/>
                      <a:pt x="1206" y="6"/>
                      <a:pt x="1251" y="6"/>
                    </a:cubicBezTo>
                    <a:cubicBezTo>
                      <a:pt x="1296" y="6"/>
                      <a:pt x="1272" y="16"/>
                      <a:pt x="1277" y="19"/>
                    </a:cubicBezTo>
                  </a:path>
                </a:pathLst>
              </a:custGeom>
              <a:noFill/>
              <a:ln w="28575" cap="flat" cmpd="sng">
                <a:solidFill>
                  <a:srgbClr val="0033CC"/>
                </a:solidFill>
                <a:prstDash val="solid"/>
                <a:round/>
                <a:headEnd type="none" w="med" len="med"/>
                <a:tailEnd type="none" w="med" len="med"/>
              </a:ln>
            </p:spPr>
            <p:txBody>
              <a:bodyPr/>
              <a:lstStyle/>
              <a:p>
                <a:endParaRPr lang="zh-CN" altLang="en-US" sz="100"/>
              </a:p>
            </p:txBody>
          </p:sp>
          <p:sp>
            <p:nvSpPr>
              <p:cNvPr id="9241" name="任意多边形 376"/>
              <p:cNvSpPr/>
              <p:nvPr/>
            </p:nvSpPr>
            <p:spPr>
              <a:xfrm>
                <a:off x="2114" y="248"/>
                <a:ext cx="426" cy="976"/>
              </a:xfrm>
              <a:custGeom>
                <a:avLst/>
                <a:gdLst/>
                <a:ahLst/>
                <a:cxnLst>
                  <a:cxn ang="0">
                    <a:pos x="91395" y="3033712"/>
                  </a:cxn>
                  <a:cxn ang="0">
                    <a:pos x="624530" y="1692171"/>
                  </a:cxn>
                  <a:cxn ang="0">
                    <a:pos x="0" y="0"/>
                  </a:cxn>
                </a:cxnLst>
                <a:rect l="0" t="0" r="0" b="0"/>
                <a:pathLst>
                  <a:path w="609" h="1612">
                    <a:moveTo>
                      <a:pt x="106" y="1563"/>
                    </a:moveTo>
                    <a:cubicBezTo>
                      <a:pt x="122" y="1563"/>
                      <a:pt x="149" y="1612"/>
                      <a:pt x="205" y="1563"/>
                    </a:cubicBezTo>
                    <a:cubicBezTo>
                      <a:pt x="261" y="1514"/>
                      <a:pt x="386" y="1404"/>
                      <a:pt x="443" y="1270"/>
                    </a:cubicBezTo>
                    <a:cubicBezTo>
                      <a:pt x="500" y="1136"/>
                      <a:pt x="609" y="944"/>
                      <a:pt x="549" y="760"/>
                    </a:cubicBezTo>
                    <a:cubicBezTo>
                      <a:pt x="489" y="576"/>
                      <a:pt x="172" y="293"/>
                      <a:pt x="86" y="166"/>
                    </a:cubicBezTo>
                    <a:cubicBezTo>
                      <a:pt x="0" y="39"/>
                      <a:pt x="44" y="35"/>
                      <a:pt x="33" y="0"/>
                    </a:cubicBezTo>
                  </a:path>
                </a:pathLst>
              </a:custGeom>
              <a:noFill/>
              <a:ln w="28575" cap="flat" cmpd="sng">
                <a:solidFill>
                  <a:srgbClr val="0033CC"/>
                </a:solidFill>
                <a:prstDash val="solid"/>
                <a:round/>
                <a:headEnd type="none" w="med" len="med"/>
                <a:tailEnd type="none" w="med" len="med"/>
              </a:ln>
            </p:spPr>
            <p:txBody>
              <a:bodyPr/>
              <a:lstStyle/>
              <a:p>
                <a:endParaRPr lang="zh-CN" altLang="en-US" sz="100"/>
              </a:p>
            </p:txBody>
          </p:sp>
          <p:sp>
            <p:nvSpPr>
              <p:cNvPr id="9242" name="任意多边形 377"/>
              <p:cNvSpPr/>
              <p:nvPr/>
            </p:nvSpPr>
            <p:spPr>
              <a:xfrm>
                <a:off x="804" y="211"/>
                <a:ext cx="983" cy="92"/>
              </a:xfrm>
              <a:custGeom>
                <a:avLst/>
                <a:gdLst/>
                <a:ahLst/>
                <a:cxnLst>
                  <a:cxn ang="0">
                    <a:pos x="2011362" y="215900"/>
                  </a:cxn>
                  <a:cxn ang="0">
                    <a:pos x="1005681" y="2540"/>
                  </a:cxn>
                  <a:cxn ang="0">
                    <a:pos x="0" y="200660"/>
                  </a:cxn>
                </a:cxnLst>
                <a:rect l="0" t="0" r="0" b="0"/>
                <a:pathLst>
                  <a:path w="1407" h="152">
                    <a:moveTo>
                      <a:pt x="1407" y="41"/>
                    </a:moveTo>
                    <a:cubicBezTo>
                      <a:pt x="1363" y="37"/>
                      <a:pt x="1252" y="0"/>
                      <a:pt x="1140" y="18"/>
                    </a:cubicBezTo>
                    <a:cubicBezTo>
                      <a:pt x="1028" y="36"/>
                      <a:pt x="887" y="148"/>
                      <a:pt x="736" y="150"/>
                    </a:cubicBezTo>
                    <a:cubicBezTo>
                      <a:pt x="585" y="152"/>
                      <a:pt x="356" y="51"/>
                      <a:pt x="233" y="31"/>
                    </a:cubicBezTo>
                    <a:cubicBezTo>
                      <a:pt x="110" y="11"/>
                      <a:pt x="49" y="28"/>
                      <a:pt x="0" y="27"/>
                    </a:cubicBezTo>
                  </a:path>
                </a:pathLst>
              </a:custGeom>
              <a:noFill/>
              <a:ln w="28575" cap="flat" cmpd="sng">
                <a:solidFill>
                  <a:srgbClr val="0033CC"/>
                </a:solidFill>
                <a:prstDash val="solid"/>
                <a:round/>
                <a:headEnd type="none" w="med" len="med"/>
                <a:tailEnd type="none" w="med" len="med"/>
              </a:ln>
            </p:spPr>
            <p:txBody>
              <a:bodyPr/>
              <a:lstStyle/>
              <a:p>
                <a:endParaRPr lang="zh-CN" altLang="en-US" sz="100"/>
              </a:p>
            </p:txBody>
          </p:sp>
          <p:sp>
            <p:nvSpPr>
              <p:cNvPr id="9243" name="任意多边形 378"/>
              <p:cNvSpPr/>
              <p:nvPr/>
            </p:nvSpPr>
            <p:spPr>
              <a:xfrm>
                <a:off x="0" y="220"/>
                <a:ext cx="434" cy="951"/>
              </a:xfrm>
              <a:custGeom>
                <a:avLst/>
                <a:gdLst/>
                <a:ahLst/>
                <a:cxnLst>
                  <a:cxn ang="0">
                    <a:pos x="644525" y="0"/>
                  </a:cxn>
                  <a:cxn ang="0">
                    <a:pos x="96425" y="1005943"/>
                  </a:cxn>
                  <a:cxn ang="0">
                    <a:pos x="65975" y="2042370"/>
                  </a:cxn>
                  <a:cxn ang="0">
                    <a:pos x="309575" y="3094038"/>
                  </a:cxn>
                </a:cxnLst>
                <a:rect l="0" t="0" r="0" b="0"/>
                <a:pathLst>
                  <a:path w="621" h="1571">
                    <a:moveTo>
                      <a:pt x="621" y="22"/>
                    </a:moveTo>
                    <a:cubicBezTo>
                      <a:pt x="587" y="31"/>
                      <a:pt x="509" y="0"/>
                      <a:pt x="416" y="75"/>
                    </a:cubicBezTo>
                    <a:cubicBezTo>
                      <a:pt x="323" y="150"/>
                      <a:pt x="124" y="321"/>
                      <a:pt x="62" y="472"/>
                    </a:cubicBezTo>
                    <a:cubicBezTo>
                      <a:pt x="0" y="623"/>
                      <a:pt x="20" y="809"/>
                      <a:pt x="43" y="981"/>
                    </a:cubicBezTo>
                    <a:cubicBezTo>
                      <a:pt x="66" y="1153"/>
                      <a:pt x="184" y="1452"/>
                      <a:pt x="197" y="1505"/>
                    </a:cubicBezTo>
                    <a:cubicBezTo>
                      <a:pt x="210" y="1558"/>
                      <a:pt x="121" y="1289"/>
                      <a:pt x="124" y="1300"/>
                    </a:cubicBezTo>
                    <a:cubicBezTo>
                      <a:pt x="127" y="1311"/>
                      <a:pt x="198" y="1515"/>
                      <a:pt x="217" y="1571"/>
                    </a:cubicBezTo>
                  </a:path>
                </a:pathLst>
              </a:custGeom>
              <a:noFill/>
              <a:ln w="28575" cap="flat" cmpd="sng">
                <a:solidFill>
                  <a:srgbClr val="0033CC"/>
                </a:solidFill>
                <a:prstDash val="solid"/>
                <a:round/>
                <a:headEnd type="none" w="med" len="med"/>
                <a:tailEnd type="none" w="med" len="med"/>
              </a:ln>
            </p:spPr>
            <p:txBody>
              <a:bodyPr/>
              <a:lstStyle/>
              <a:p>
                <a:endParaRPr lang="zh-CN" altLang="en-US" sz="100"/>
              </a:p>
            </p:txBody>
          </p:sp>
          <p:sp>
            <p:nvSpPr>
              <p:cNvPr id="9244" name="Rectangle 248"/>
              <p:cNvSpPr/>
              <p:nvPr/>
            </p:nvSpPr>
            <p:spPr>
              <a:xfrm>
                <a:off x="522" y="227"/>
                <a:ext cx="274" cy="272"/>
              </a:xfrm>
              <a:prstGeom prst="rect">
                <a:avLst/>
              </a:prstGeom>
              <a:noFill/>
              <a:ln w="9525">
                <a:noFill/>
              </a:ln>
            </p:spPr>
            <p:txBody>
              <a:bodyPr lIns="0" tIns="0" rIns="0" bIns="0" anchor="ctr"/>
              <a:lstStyle/>
              <a:p>
                <a:pPr>
                  <a:lnSpc>
                    <a:spcPct val="80000"/>
                  </a:lnSpc>
                </a:pPr>
                <a:r>
                  <a:rPr lang="zh-CN" altLang="en-US" sz="1795" b="1" dirty="0">
                    <a:solidFill>
                      <a:srgbClr val="CC0000"/>
                    </a:solidFill>
                    <a:latin typeface="Times New Roman" panose="02020603050405020304" charset="0"/>
                    <a:ea typeface="宋体" panose="02010600030101010101" pitchFamily="2" charset="-122"/>
                  </a:rPr>
                  <a:t>L</a:t>
                </a:r>
                <a:r>
                  <a:rPr lang="zh-CN" altLang="en-US" sz="1795" b="1" baseline="-25000" dirty="0">
                    <a:solidFill>
                      <a:srgbClr val="CC0000"/>
                    </a:solidFill>
                    <a:latin typeface="Times New Roman" panose="02020603050405020304" charset="0"/>
                    <a:ea typeface="宋体" panose="02010600030101010101" pitchFamily="2" charset="-122"/>
                  </a:rPr>
                  <a:t>1</a:t>
                </a:r>
                <a:r>
                  <a:rPr lang="zh-CN" altLang="en-US" sz="3290" b="1" i="1" dirty="0">
                    <a:solidFill>
                      <a:srgbClr val="FF3300"/>
                    </a:solidFill>
                    <a:latin typeface="Times New Roman" panose="02020603050405020304" charset="0"/>
                    <a:ea typeface="宋体" panose="02010600030101010101" pitchFamily="2" charset="-122"/>
                  </a:rPr>
                  <a:t> </a:t>
                </a:r>
                <a:endParaRPr lang="zh-CN" altLang="en-US" sz="3290" b="1" baseline="-25000" dirty="0">
                  <a:solidFill>
                    <a:srgbClr val="FF3300"/>
                  </a:solidFill>
                  <a:latin typeface="Times New Roman" panose="02020603050405020304" charset="0"/>
                  <a:ea typeface="宋体" panose="02010600030101010101" pitchFamily="2" charset="-122"/>
                </a:endParaRPr>
              </a:p>
            </p:txBody>
          </p:sp>
          <p:sp>
            <p:nvSpPr>
              <p:cNvPr id="9245" name="Rectangle 248"/>
              <p:cNvSpPr/>
              <p:nvPr/>
            </p:nvSpPr>
            <p:spPr>
              <a:xfrm>
                <a:off x="1909" y="152"/>
                <a:ext cx="291" cy="347"/>
              </a:xfrm>
              <a:prstGeom prst="rect">
                <a:avLst/>
              </a:prstGeom>
              <a:noFill/>
              <a:ln w="9525">
                <a:noFill/>
              </a:ln>
            </p:spPr>
            <p:txBody>
              <a:bodyPr lIns="0" tIns="0" rIns="0" bIns="0" anchor="ctr"/>
              <a:lstStyle/>
              <a:p>
                <a:r>
                  <a:rPr lang="zh-CN" altLang="en-US" sz="1795" b="1" dirty="0">
                    <a:solidFill>
                      <a:srgbClr val="CC0000"/>
                    </a:solidFill>
                    <a:latin typeface="Times New Roman" panose="02020603050405020304" charset="0"/>
                    <a:ea typeface="宋体" panose="02010600030101010101" pitchFamily="2" charset="-122"/>
                  </a:rPr>
                  <a:t>L</a:t>
                </a:r>
                <a:r>
                  <a:rPr lang="zh-CN" altLang="en-US" sz="1795" b="1" baseline="-25000" dirty="0">
                    <a:solidFill>
                      <a:srgbClr val="CC0000"/>
                    </a:solidFill>
                    <a:latin typeface="Times New Roman" panose="02020603050405020304" charset="0"/>
                    <a:ea typeface="宋体" panose="02010600030101010101" pitchFamily="2" charset="-122"/>
                  </a:rPr>
                  <a:t>2</a:t>
                </a:r>
                <a:r>
                  <a:rPr lang="zh-CN" altLang="en-US" sz="3290" b="1" i="1" dirty="0">
                    <a:solidFill>
                      <a:srgbClr val="FF3300"/>
                    </a:solidFill>
                    <a:latin typeface="Times New Roman" panose="02020603050405020304" charset="0"/>
                    <a:ea typeface="宋体" panose="02010600030101010101" pitchFamily="2" charset="-122"/>
                  </a:rPr>
                  <a:t> </a:t>
                </a:r>
                <a:endParaRPr lang="zh-CN" altLang="en-US" sz="3290" b="1" baseline="-25000" dirty="0">
                  <a:solidFill>
                    <a:srgbClr val="FF3300"/>
                  </a:solidFill>
                  <a:latin typeface="Times New Roman" panose="02020603050405020304" charset="0"/>
                  <a:ea typeface="宋体" panose="02010600030101010101" pitchFamily="2" charset="-122"/>
                </a:endParaRPr>
              </a:p>
            </p:txBody>
          </p:sp>
        </p:grpSp>
        <p:sp>
          <p:nvSpPr>
            <p:cNvPr id="68641" name="任意多边形 384"/>
            <p:cNvSpPr/>
            <p:nvPr/>
          </p:nvSpPr>
          <p:spPr>
            <a:xfrm>
              <a:off x="9665" y="4300"/>
              <a:ext cx="1175" cy="868"/>
            </a:xfrm>
            <a:custGeom>
              <a:avLst/>
              <a:gdLst/>
              <a:ahLst/>
              <a:cxnLst>
                <a:cxn ang="0">
                  <a:pos x="22802" y="0"/>
                </a:cxn>
                <a:cxn ang="0">
                  <a:pos x="38004" y="564357"/>
                </a:cxn>
                <a:cxn ang="0">
                  <a:pos x="250825" y="1128713"/>
                </a:cxn>
              </a:cxnLst>
              <a:rect l="0" t="0" r="0" b="0"/>
              <a:pathLst>
                <a:path w="628" h="464">
                  <a:moveTo>
                    <a:pt x="19" y="0"/>
                  </a:moveTo>
                  <a:cubicBezTo>
                    <a:pt x="22" y="31"/>
                    <a:pt x="0" y="132"/>
                    <a:pt x="39" y="186"/>
                  </a:cubicBezTo>
                  <a:cubicBezTo>
                    <a:pt x="78" y="240"/>
                    <a:pt x="182" y="289"/>
                    <a:pt x="251" y="325"/>
                  </a:cubicBezTo>
                  <a:cubicBezTo>
                    <a:pt x="320" y="361"/>
                    <a:pt x="393" y="381"/>
                    <a:pt x="456" y="404"/>
                  </a:cubicBezTo>
                  <a:cubicBezTo>
                    <a:pt x="519" y="427"/>
                    <a:pt x="592" y="451"/>
                    <a:pt x="628" y="464"/>
                  </a:cubicBezTo>
                </a:path>
              </a:pathLst>
            </a:custGeom>
            <a:noFill/>
            <a:ln w="28575" cap="flat" cmpd="sng">
              <a:solidFill>
                <a:srgbClr val="CC0000"/>
              </a:solidFill>
              <a:prstDash val="solid"/>
              <a:round/>
              <a:headEnd type="none" w="med" len="med"/>
              <a:tailEnd type="none" w="med" len="med"/>
            </a:ln>
          </p:spPr>
          <p:txBody>
            <a:bodyPr/>
            <a:lstStyle/>
            <a:p>
              <a:endParaRPr lang="zh-CN" altLang="en-US" sz="100"/>
            </a:p>
          </p:txBody>
        </p:sp>
        <p:sp>
          <p:nvSpPr>
            <p:cNvPr id="68642" name="任意多边形 385"/>
            <p:cNvSpPr/>
            <p:nvPr/>
          </p:nvSpPr>
          <p:spPr>
            <a:xfrm>
              <a:off x="9936" y="4259"/>
              <a:ext cx="2011" cy="911"/>
            </a:xfrm>
            <a:custGeom>
              <a:avLst/>
              <a:gdLst/>
              <a:ahLst/>
              <a:cxnLst>
                <a:cxn ang="0">
                  <a:pos x="721360" y="1590601"/>
                </a:cxn>
                <a:cxn ang="0">
                  <a:pos x="111760" y="1194221"/>
                </a:cxn>
                <a:cxn ang="0">
                  <a:pos x="325120" y="294744"/>
                </a:cxn>
                <a:cxn ang="0">
                  <a:pos x="2062480" y="401461"/>
                </a:cxn>
                <a:cxn ang="0">
                  <a:pos x="2717800" y="2703513"/>
                </a:cxn>
              </a:cxnLst>
              <a:rect l="0" t="0" r="0" b="0"/>
              <a:pathLst>
                <a:path w="1075" h="487">
                  <a:moveTo>
                    <a:pt x="0" y="2"/>
                  </a:moveTo>
                  <a:cubicBezTo>
                    <a:pt x="40" y="24"/>
                    <a:pt x="112" y="125"/>
                    <a:pt x="252" y="128"/>
                  </a:cubicBezTo>
                  <a:cubicBezTo>
                    <a:pt x="392" y="131"/>
                    <a:pt x="705" y="0"/>
                    <a:pt x="838" y="17"/>
                  </a:cubicBezTo>
                  <a:cubicBezTo>
                    <a:pt x="971" y="34"/>
                    <a:pt x="1025" y="158"/>
                    <a:pt x="1050" y="229"/>
                  </a:cubicBezTo>
                  <a:cubicBezTo>
                    <a:pt x="1075" y="300"/>
                    <a:pt x="1025" y="398"/>
                    <a:pt x="991" y="441"/>
                  </a:cubicBezTo>
                  <a:cubicBezTo>
                    <a:pt x="957" y="484"/>
                    <a:pt x="875" y="478"/>
                    <a:pt x="845" y="487"/>
                  </a:cubicBezTo>
                </a:path>
              </a:pathLst>
            </a:custGeom>
            <a:noFill/>
            <a:ln w="28575" cap="flat" cmpd="sng">
              <a:solidFill>
                <a:srgbClr val="CC0000"/>
              </a:solidFill>
              <a:prstDash val="solid"/>
              <a:round/>
              <a:headEnd type="none" w="med" len="med"/>
              <a:tailEnd type="none" w="med" len="med"/>
            </a:ln>
          </p:spPr>
          <p:txBody>
            <a:bodyPr/>
            <a:lstStyle/>
            <a:p>
              <a:endParaRPr lang="zh-CN" altLang="en-US" sz="100"/>
            </a:p>
          </p:txBody>
        </p:sp>
      </p:grpSp>
      <p:sp>
        <p:nvSpPr>
          <p:cNvPr id="68643" name="文本框 68642"/>
          <p:cNvSpPr txBox="1"/>
          <p:nvPr/>
        </p:nvSpPr>
        <p:spPr>
          <a:xfrm>
            <a:off x="5233011" y="923170"/>
            <a:ext cx="2666354" cy="369212"/>
          </a:xfrm>
          <a:prstGeom prst="rect">
            <a:avLst/>
          </a:prstGeom>
          <a:noFill/>
          <a:ln w="9525">
            <a:noFill/>
          </a:ln>
        </p:spPr>
        <p:txBody>
          <a:bodyPr anchor="t">
            <a:spAutoFit/>
          </a:bodyPr>
          <a:lstStyle/>
          <a:p>
            <a:pPr>
              <a:spcBef>
                <a:spcPct val="50000"/>
              </a:spcBef>
            </a:pPr>
            <a:r>
              <a:rPr lang="zh-CN" altLang="en-US" sz="1795" dirty="0">
                <a:latin typeface="Times New Roman" panose="02020603050405020304" charset="0"/>
                <a:ea typeface="宋体" panose="02010600030101010101" pitchFamily="2" charset="-122"/>
              </a:rPr>
              <a:t>②测灯</a:t>
            </a:r>
            <a:r>
              <a:rPr lang="en-US" altLang="zh-CN" sz="1795">
                <a:latin typeface="Times New Roman" panose="02020603050405020304" charset="0"/>
                <a:ea typeface="宋体" panose="02010600030101010101" pitchFamily="2" charset="-122"/>
              </a:rPr>
              <a:t>L</a:t>
            </a:r>
            <a:r>
              <a:rPr lang="en-US" altLang="zh-CN" sz="1795" baseline="-25000">
                <a:latin typeface="Times New Roman" panose="02020603050405020304" charset="0"/>
                <a:ea typeface="宋体" panose="02010600030101010101" pitchFamily="2" charset="-122"/>
              </a:rPr>
              <a:t>2</a:t>
            </a:r>
            <a:r>
              <a:rPr lang="zh-CN" altLang="en-US" sz="1795" dirty="0">
                <a:latin typeface="Times New Roman" panose="02020603050405020304" charset="0"/>
                <a:ea typeface="宋体" panose="02010600030101010101" pitchFamily="2" charset="-122"/>
              </a:rPr>
              <a:t>两端的电压</a:t>
            </a:r>
          </a:p>
        </p:txBody>
      </p:sp>
      <p:sp>
        <p:nvSpPr>
          <p:cNvPr id="9249" name="文本框 68643"/>
          <p:cNvSpPr txBox="1"/>
          <p:nvPr/>
        </p:nvSpPr>
        <p:spPr>
          <a:xfrm>
            <a:off x="1168683" y="923123"/>
            <a:ext cx="2289857" cy="369212"/>
          </a:xfrm>
          <a:prstGeom prst="rect">
            <a:avLst/>
          </a:prstGeom>
          <a:noFill/>
          <a:ln w="9525">
            <a:noFill/>
          </a:ln>
        </p:spPr>
        <p:txBody>
          <a:bodyPr anchor="t">
            <a:spAutoFit/>
          </a:bodyPr>
          <a:lstStyle/>
          <a:p>
            <a:pPr>
              <a:spcBef>
                <a:spcPct val="50000"/>
              </a:spcBef>
            </a:pPr>
            <a:r>
              <a:rPr lang="zh-CN" altLang="en-US" sz="1795" dirty="0">
                <a:latin typeface="Arial" panose="020B0604020202020204" pitchFamily="34" charset="0"/>
                <a:ea typeface="宋体" panose="02010600030101010101" pitchFamily="2" charset="-122"/>
              </a:rPr>
              <a:t>①测灯</a:t>
            </a:r>
            <a:r>
              <a:rPr lang="en-US" altLang="zh-CN" sz="1795">
                <a:latin typeface="Times New Roman" panose="02020603050405020304" charset="0"/>
                <a:ea typeface="宋体" panose="02010600030101010101" pitchFamily="2" charset="-122"/>
              </a:rPr>
              <a:t>L</a:t>
            </a:r>
            <a:r>
              <a:rPr lang="en-US" altLang="zh-CN" sz="1795" baseline="-25000">
                <a:latin typeface="Times New Roman" panose="02020603050405020304" charset="0"/>
                <a:ea typeface="宋体" panose="02010600030101010101" pitchFamily="2" charset="-122"/>
              </a:rPr>
              <a:t>1</a:t>
            </a:r>
            <a:r>
              <a:rPr lang="zh-CN" altLang="en-US" sz="1795" dirty="0">
                <a:latin typeface="Arial" panose="020B0604020202020204" pitchFamily="34" charset="0"/>
                <a:ea typeface="宋体" panose="02010600030101010101" pitchFamily="2" charset="-122"/>
              </a:rPr>
              <a:t>两端的电压</a:t>
            </a:r>
          </a:p>
        </p:txBody>
      </p:sp>
      <p:sp>
        <p:nvSpPr>
          <p:cNvPr id="13" name="流程图: 资料带 12"/>
          <p:cNvSpPr/>
          <p:nvPr/>
        </p:nvSpPr>
        <p:spPr>
          <a:xfrm>
            <a:off x="86996" y="15663"/>
            <a:ext cx="1204595" cy="610975"/>
          </a:xfrm>
          <a:prstGeom prst="flowChartPunchedTape">
            <a:avLst/>
          </a:prstGeom>
          <a:solidFill>
            <a:srgbClr val="0039AC"/>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FF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进行实验</a:t>
            </a:r>
          </a:p>
        </p:txBody>
      </p:sp>
    </p:spTree>
    <p:extLst>
      <p:ext uri="{BB962C8B-B14F-4D97-AF65-F5344CB8AC3E}">
        <p14:creationId xmlns:p14="http://schemas.microsoft.com/office/powerpoint/2010/main" val="11738451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49"/>
                                        </p:tgtEl>
                                        <p:attrNameLst>
                                          <p:attrName>style.visibility</p:attrName>
                                        </p:attrNameLst>
                                      </p:cBhvr>
                                      <p:to>
                                        <p:strVal val="visible"/>
                                      </p:to>
                                    </p:set>
                                    <p:anim calcmode="lin" valueType="num">
                                      <p:cBhvr additive="base">
                                        <p:cTn id="7" dur="500" fill="hold"/>
                                        <p:tgtEl>
                                          <p:spTgt spid="9249"/>
                                        </p:tgtEl>
                                        <p:attrNameLst>
                                          <p:attrName>ppt_x</p:attrName>
                                        </p:attrNameLst>
                                      </p:cBhvr>
                                      <p:tavLst>
                                        <p:tav tm="0">
                                          <p:val>
                                            <p:strVal val="#ppt_x"/>
                                          </p:val>
                                        </p:tav>
                                        <p:tav tm="100000">
                                          <p:val>
                                            <p:strVal val="#ppt_x"/>
                                          </p:val>
                                        </p:tav>
                                      </p:tavLst>
                                    </p:anim>
                                    <p:anim calcmode="lin" valueType="num">
                                      <p:cBhvr additive="base">
                                        <p:cTn id="8" dur="500" fill="hold"/>
                                        <p:tgtEl>
                                          <p:spTgt spid="924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8643"/>
                                        </p:tgtEl>
                                        <p:attrNameLst>
                                          <p:attrName>style.visibility</p:attrName>
                                        </p:attrNameLst>
                                      </p:cBhvr>
                                      <p:to>
                                        <p:strVal val="visible"/>
                                      </p:to>
                                    </p:set>
                                    <p:anim calcmode="lin" valueType="num">
                                      <p:cBhvr additive="base">
                                        <p:cTn id="21" dur="500" fill="hold"/>
                                        <p:tgtEl>
                                          <p:spTgt spid="68643"/>
                                        </p:tgtEl>
                                        <p:attrNameLst>
                                          <p:attrName>ppt_x</p:attrName>
                                        </p:attrNameLst>
                                      </p:cBhvr>
                                      <p:tavLst>
                                        <p:tav tm="0">
                                          <p:val>
                                            <p:strVal val="#ppt_x"/>
                                          </p:val>
                                        </p:tav>
                                        <p:tav tm="100000">
                                          <p:val>
                                            <p:strVal val="#ppt_x"/>
                                          </p:val>
                                        </p:tav>
                                      </p:tavLst>
                                    </p:anim>
                                    <p:anim calcmode="lin" valueType="num">
                                      <p:cBhvr additive="base">
                                        <p:cTn id="22" dur="500" fill="hold"/>
                                        <p:tgtEl>
                                          <p:spTgt spid="686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43" grpId="0"/>
      <p:bldP spid="92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1" name="文本框 69683"/>
          <p:cNvSpPr txBox="1"/>
          <p:nvPr/>
        </p:nvSpPr>
        <p:spPr>
          <a:xfrm>
            <a:off x="2684464" y="3771688"/>
            <a:ext cx="3240087" cy="458332"/>
          </a:xfrm>
          <a:prstGeom prst="rect">
            <a:avLst/>
          </a:prstGeom>
          <a:noFill/>
          <a:ln w="9525">
            <a:noFill/>
          </a:ln>
        </p:spPr>
        <p:txBody>
          <a:bodyPr anchor="t">
            <a:spAutoFit/>
          </a:bodyPr>
          <a:lstStyle/>
          <a:p>
            <a:pPr>
              <a:spcBef>
                <a:spcPct val="50000"/>
              </a:spcBef>
            </a:pPr>
            <a:r>
              <a:rPr lang="zh-CN" altLang="en-US" sz="2400" dirty="0">
                <a:latin typeface="Arial" panose="020B0604020202020204" pitchFamily="34" charset="0"/>
                <a:ea typeface="宋体" panose="02010600030101010101" pitchFamily="2" charset="-122"/>
              </a:rPr>
              <a:t>③测串联电路两端电压</a:t>
            </a:r>
          </a:p>
        </p:txBody>
      </p:sp>
      <p:pic>
        <p:nvPicPr>
          <p:cNvPr id="69669" name="Picture 7" descr="H:\2\人教教参资源\九\图\电压表.JPG"/>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901440" y="206886"/>
            <a:ext cx="1087438" cy="1110818"/>
          </a:xfrm>
          <a:prstGeom prst="rect">
            <a:avLst/>
          </a:prstGeom>
          <a:noFill/>
          <a:ln w="9525">
            <a:noFill/>
          </a:ln>
        </p:spPr>
      </p:pic>
      <p:grpSp>
        <p:nvGrpSpPr>
          <p:cNvPr id="2" name="组合 1"/>
          <p:cNvGrpSpPr/>
          <p:nvPr/>
        </p:nvGrpSpPr>
        <p:grpSpPr>
          <a:xfrm>
            <a:off x="2381250" y="991779"/>
            <a:ext cx="4032250" cy="2578116"/>
            <a:chOff x="3750" y="1558"/>
            <a:chExt cx="6350" cy="4050"/>
          </a:xfrm>
        </p:grpSpPr>
        <p:grpSp>
          <p:nvGrpSpPr>
            <p:cNvPr id="10247" name="组合 69669"/>
            <p:cNvGrpSpPr/>
            <p:nvPr/>
          </p:nvGrpSpPr>
          <p:grpSpPr>
            <a:xfrm>
              <a:off x="3750" y="2378"/>
              <a:ext cx="6350" cy="3230"/>
              <a:chOff x="0" y="0"/>
              <a:chExt cx="2540" cy="1292"/>
            </a:xfrm>
          </p:grpSpPr>
          <p:pic>
            <p:nvPicPr>
              <p:cNvPr id="10248" name="Picture 5" descr="H:\2\人教教参资源\九\图\小灯泡.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643" y="0"/>
                <a:ext cx="589" cy="356"/>
              </a:xfrm>
              <a:prstGeom prst="rect">
                <a:avLst/>
              </a:prstGeom>
              <a:noFill/>
              <a:ln w="9525">
                <a:noFill/>
              </a:ln>
            </p:spPr>
          </p:pic>
          <p:pic>
            <p:nvPicPr>
              <p:cNvPr id="10249" name="Picture 5" descr="H:\2\人教教参资源\九\图\小灯泡.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12" y="5"/>
                <a:ext cx="573" cy="347"/>
              </a:xfrm>
              <a:prstGeom prst="rect">
                <a:avLst/>
              </a:prstGeom>
              <a:noFill/>
              <a:ln w="9525">
                <a:noFill/>
              </a:ln>
            </p:spPr>
          </p:pic>
          <p:pic>
            <p:nvPicPr>
              <p:cNvPr id="10250" name="Picture 3" descr="H:\2\人教教参资源\九\图\铡刀开关.JPG"/>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643" y="921"/>
                <a:ext cx="672" cy="371"/>
              </a:xfrm>
              <a:prstGeom prst="rect">
                <a:avLst/>
              </a:prstGeom>
              <a:noFill/>
              <a:ln w="9525">
                <a:noFill/>
              </a:ln>
            </p:spPr>
          </p:pic>
          <p:pic>
            <p:nvPicPr>
              <p:cNvPr id="10251" name="Picture 10" descr="H:\2\人教教参资源\九\图\电池组.JPG"/>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flipH="1">
                <a:off x="68" y="975"/>
                <a:ext cx="929" cy="317"/>
              </a:xfrm>
              <a:prstGeom prst="rect">
                <a:avLst/>
              </a:prstGeom>
              <a:noFill/>
              <a:ln w="9525">
                <a:noFill/>
              </a:ln>
            </p:spPr>
          </p:pic>
          <p:sp>
            <p:nvSpPr>
              <p:cNvPr id="10252" name="任意多边形 375"/>
              <p:cNvSpPr/>
              <p:nvPr/>
            </p:nvSpPr>
            <p:spPr>
              <a:xfrm>
                <a:off x="926" y="1182"/>
                <a:ext cx="905" cy="104"/>
              </a:xfrm>
              <a:custGeom>
                <a:avLst/>
                <a:gdLst/>
                <a:ahLst/>
                <a:cxnLst>
                  <a:cxn ang="0">
                    <a:pos x="0" y="91239"/>
                  </a:cxn>
                  <a:cxn ang="0">
                    <a:pos x="975032" y="273718"/>
                  </a:cxn>
                  <a:cxn ang="0">
                    <a:pos x="1889125" y="0"/>
                  </a:cxn>
                </a:cxnLst>
                <a:rect l="0" t="0" r="0" b="0"/>
                <a:pathLst>
                  <a:path w="1296" h="172">
                    <a:moveTo>
                      <a:pt x="0" y="6"/>
                    </a:moveTo>
                    <a:cubicBezTo>
                      <a:pt x="13" y="18"/>
                      <a:pt x="7" y="53"/>
                      <a:pt x="79" y="79"/>
                    </a:cubicBezTo>
                    <a:cubicBezTo>
                      <a:pt x="151" y="105"/>
                      <a:pt x="315" y="158"/>
                      <a:pt x="430" y="165"/>
                    </a:cubicBezTo>
                    <a:cubicBezTo>
                      <a:pt x="545" y="172"/>
                      <a:pt x="674" y="143"/>
                      <a:pt x="770" y="119"/>
                    </a:cubicBezTo>
                    <a:cubicBezTo>
                      <a:pt x="866" y="95"/>
                      <a:pt x="926" y="38"/>
                      <a:pt x="1006" y="19"/>
                    </a:cubicBezTo>
                    <a:cubicBezTo>
                      <a:pt x="1086" y="0"/>
                      <a:pt x="1206" y="6"/>
                      <a:pt x="1251" y="6"/>
                    </a:cubicBezTo>
                    <a:cubicBezTo>
                      <a:pt x="1296" y="6"/>
                      <a:pt x="1272" y="16"/>
                      <a:pt x="1277" y="19"/>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sp>
            <p:nvSpPr>
              <p:cNvPr id="10253" name="任意多边形 376"/>
              <p:cNvSpPr/>
              <p:nvPr/>
            </p:nvSpPr>
            <p:spPr>
              <a:xfrm>
                <a:off x="2114" y="248"/>
                <a:ext cx="426" cy="976"/>
              </a:xfrm>
              <a:custGeom>
                <a:avLst/>
                <a:gdLst/>
                <a:ahLst/>
                <a:cxnLst>
                  <a:cxn ang="0">
                    <a:pos x="91395" y="3033712"/>
                  </a:cxn>
                  <a:cxn ang="0">
                    <a:pos x="624530" y="1692171"/>
                  </a:cxn>
                  <a:cxn ang="0">
                    <a:pos x="0" y="0"/>
                  </a:cxn>
                </a:cxnLst>
                <a:rect l="0" t="0" r="0" b="0"/>
                <a:pathLst>
                  <a:path w="609" h="1612">
                    <a:moveTo>
                      <a:pt x="106" y="1563"/>
                    </a:moveTo>
                    <a:cubicBezTo>
                      <a:pt x="122" y="1563"/>
                      <a:pt x="149" y="1612"/>
                      <a:pt x="205" y="1563"/>
                    </a:cubicBezTo>
                    <a:cubicBezTo>
                      <a:pt x="261" y="1514"/>
                      <a:pt x="386" y="1404"/>
                      <a:pt x="443" y="1270"/>
                    </a:cubicBezTo>
                    <a:cubicBezTo>
                      <a:pt x="500" y="1136"/>
                      <a:pt x="609" y="944"/>
                      <a:pt x="549" y="760"/>
                    </a:cubicBezTo>
                    <a:cubicBezTo>
                      <a:pt x="489" y="576"/>
                      <a:pt x="172" y="293"/>
                      <a:pt x="86" y="166"/>
                    </a:cubicBezTo>
                    <a:cubicBezTo>
                      <a:pt x="0" y="39"/>
                      <a:pt x="44" y="35"/>
                      <a:pt x="33" y="0"/>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sp>
            <p:nvSpPr>
              <p:cNvPr id="10254" name="任意多边形 377"/>
              <p:cNvSpPr/>
              <p:nvPr/>
            </p:nvSpPr>
            <p:spPr>
              <a:xfrm>
                <a:off x="783" y="207"/>
                <a:ext cx="983" cy="92"/>
              </a:xfrm>
              <a:custGeom>
                <a:avLst/>
                <a:gdLst/>
                <a:ahLst/>
                <a:cxnLst>
                  <a:cxn ang="0">
                    <a:pos x="2011362" y="215900"/>
                  </a:cxn>
                  <a:cxn ang="0">
                    <a:pos x="1005681" y="2540"/>
                  </a:cxn>
                  <a:cxn ang="0">
                    <a:pos x="0" y="200660"/>
                  </a:cxn>
                </a:cxnLst>
                <a:rect l="0" t="0" r="0" b="0"/>
                <a:pathLst>
                  <a:path w="1407" h="152">
                    <a:moveTo>
                      <a:pt x="1407" y="41"/>
                    </a:moveTo>
                    <a:cubicBezTo>
                      <a:pt x="1363" y="37"/>
                      <a:pt x="1252" y="0"/>
                      <a:pt x="1140" y="18"/>
                    </a:cubicBezTo>
                    <a:cubicBezTo>
                      <a:pt x="1028" y="36"/>
                      <a:pt x="887" y="148"/>
                      <a:pt x="736" y="150"/>
                    </a:cubicBezTo>
                    <a:cubicBezTo>
                      <a:pt x="585" y="152"/>
                      <a:pt x="356" y="51"/>
                      <a:pt x="233" y="31"/>
                    </a:cubicBezTo>
                    <a:cubicBezTo>
                      <a:pt x="110" y="11"/>
                      <a:pt x="49" y="28"/>
                      <a:pt x="0" y="27"/>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sp>
            <p:nvSpPr>
              <p:cNvPr id="10255" name="任意多边形 378"/>
              <p:cNvSpPr/>
              <p:nvPr/>
            </p:nvSpPr>
            <p:spPr>
              <a:xfrm>
                <a:off x="0" y="220"/>
                <a:ext cx="434" cy="951"/>
              </a:xfrm>
              <a:custGeom>
                <a:avLst/>
                <a:gdLst/>
                <a:ahLst/>
                <a:cxnLst>
                  <a:cxn ang="0">
                    <a:pos x="644525" y="0"/>
                  </a:cxn>
                  <a:cxn ang="0">
                    <a:pos x="96425" y="1005943"/>
                  </a:cxn>
                  <a:cxn ang="0">
                    <a:pos x="65975" y="2042370"/>
                  </a:cxn>
                  <a:cxn ang="0">
                    <a:pos x="309575" y="3094038"/>
                  </a:cxn>
                </a:cxnLst>
                <a:rect l="0" t="0" r="0" b="0"/>
                <a:pathLst>
                  <a:path w="621" h="1571">
                    <a:moveTo>
                      <a:pt x="621" y="22"/>
                    </a:moveTo>
                    <a:cubicBezTo>
                      <a:pt x="587" y="31"/>
                      <a:pt x="509" y="0"/>
                      <a:pt x="416" y="75"/>
                    </a:cubicBezTo>
                    <a:cubicBezTo>
                      <a:pt x="323" y="150"/>
                      <a:pt x="124" y="321"/>
                      <a:pt x="62" y="472"/>
                    </a:cubicBezTo>
                    <a:cubicBezTo>
                      <a:pt x="0" y="623"/>
                      <a:pt x="20" y="809"/>
                      <a:pt x="43" y="981"/>
                    </a:cubicBezTo>
                    <a:cubicBezTo>
                      <a:pt x="66" y="1153"/>
                      <a:pt x="184" y="1452"/>
                      <a:pt x="197" y="1505"/>
                    </a:cubicBezTo>
                    <a:cubicBezTo>
                      <a:pt x="210" y="1558"/>
                      <a:pt x="121" y="1289"/>
                      <a:pt x="124" y="1300"/>
                    </a:cubicBezTo>
                    <a:cubicBezTo>
                      <a:pt x="127" y="1311"/>
                      <a:pt x="198" y="1515"/>
                      <a:pt x="217" y="1571"/>
                    </a:cubicBezTo>
                  </a:path>
                </a:pathLst>
              </a:custGeom>
              <a:noFill/>
              <a:ln w="28575" cap="flat" cmpd="sng">
                <a:solidFill>
                  <a:srgbClr val="0033CC"/>
                </a:solidFill>
                <a:prstDash val="solid"/>
                <a:round/>
                <a:headEnd type="none" w="med" len="med"/>
                <a:tailEnd type="none" w="med" len="med"/>
              </a:ln>
            </p:spPr>
            <p:txBody>
              <a:bodyPr/>
              <a:lstStyle/>
              <a:p>
                <a:endParaRPr lang="zh-CN" altLang="en-US"/>
              </a:p>
            </p:txBody>
          </p:sp>
          <p:sp>
            <p:nvSpPr>
              <p:cNvPr id="10256" name="Rectangle 248"/>
              <p:cNvSpPr/>
              <p:nvPr/>
            </p:nvSpPr>
            <p:spPr>
              <a:xfrm>
                <a:off x="522" y="227"/>
                <a:ext cx="274" cy="272"/>
              </a:xfrm>
              <a:prstGeom prst="rect">
                <a:avLst/>
              </a:prstGeom>
              <a:noFill/>
              <a:ln w="9525">
                <a:noFill/>
              </a:ln>
            </p:spPr>
            <p:txBody>
              <a:bodyPr lIns="0" tIns="0" rIns="0" bIns="0" anchor="ctr"/>
              <a:lstStyle/>
              <a:p>
                <a:pPr>
                  <a:lnSpc>
                    <a:spcPct val="80000"/>
                  </a:lnSpc>
                </a:pPr>
                <a:r>
                  <a:rPr lang="zh-CN" altLang="en-US" sz="2400" b="1" dirty="0">
                    <a:solidFill>
                      <a:srgbClr val="CC0000"/>
                    </a:solidFill>
                    <a:latin typeface="Times New Roman" panose="02020603050405020304" charset="0"/>
                    <a:ea typeface="宋体" panose="02010600030101010101" pitchFamily="2" charset="-122"/>
                  </a:rPr>
                  <a:t>L</a:t>
                </a:r>
                <a:r>
                  <a:rPr lang="zh-CN" altLang="en-US" sz="2400" b="1" baseline="-25000" dirty="0">
                    <a:solidFill>
                      <a:srgbClr val="CC0000"/>
                    </a:solidFill>
                    <a:latin typeface="Times New Roman" panose="02020603050405020304" charset="0"/>
                    <a:ea typeface="宋体" panose="02010600030101010101" pitchFamily="2" charset="-122"/>
                  </a:rPr>
                  <a:t>1</a:t>
                </a:r>
                <a:r>
                  <a:rPr lang="zh-CN" altLang="en-US" sz="4400" b="1" i="1" dirty="0">
                    <a:solidFill>
                      <a:srgbClr val="FF3300"/>
                    </a:solidFill>
                    <a:latin typeface="Times New Roman" panose="02020603050405020304" charset="0"/>
                    <a:ea typeface="宋体" panose="02010600030101010101" pitchFamily="2" charset="-122"/>
                  </a:rPr>
                  <a:t> </a:t>
                </a:r>
                <a:endParaRPr lang="zh-CN" altLang="en-US" sz="4400" b="1" baseline="-25000" dirty="0">
                  <a:solidFill>
                    <a:srgbClr val="FF3300"/>
                  </a:solidFill>
                  <a:latin typeface="Times New Roman" panose="02020603050405020304" charset="0"/>
                  <a:ea typeface="宋体" panose="02010600030101010101" pitchFamily="2" charset="-122"/>
                </a:endParaRPr>
              </a:p>
            </p:txBody>
          </p:sp>
          <p:sp>
            <p:nvSpPr>
              <p:cNvPr id="10257" name="Rectangle 248"/>
              <p:cNvSpPr/>
              <p:nvPr/>
            </p:nvSpPr>
            <p:spPr>
              <a:xfrm>
                <a:off x="1909" y="152"/>
                <a:ext cx="291" cy="347"/>
              </a:xfrm>
              <a:prstGeom prst="rect">
                <a:avLst/>
              </a:prstGeom>
              <a:noFill/>
              <a:ln w="9525">
                <a:noFill/>
              </a:ln>
            </p:spPr>
            <p:txBody>
              <a:bodyPr lIns="0" tIns="0" rIns="0" bIns="0" anchor="ctr"/>
              <a:lstStyle/>
              <a:p>
                <a:r>
                  <a:rPr lang="zh-CN" altLang="en-US" sz="2400" b="1" dirty="0">
                    <a:solidFill>
                      <a:srgbClr val="CC0000"/>
                    </a:solidFill>
                    <a:latin typeface="Times New Roman" panose="02020603050405020304" charset="0"/>
                    <a:ea typeface="宋体" panose="02010600030101010101" pitchFamily="2" charset="-122"/>
                  </a:rPr>
                  <a:t>L</a:t>
                </a:r>
                <a:r>
                  <a:rPr lang="zh-CN" altLang="en-US" sz="2400" b="1" baseline="-25000" dirty="0">
                    <a:solidFill>
                      <a:srgbClr val="CC0000"/>
                    </a:solidFill>
                    <a:latin typeface="Times New Roman" panose="02020603050405020304" charset="0"/>
                    <a:ea typeface="宋体" panose="02010600030101010101" pitchFamily="2" charset="-122"/>
                  </a:rPr>
                  <a:t>2</a:t>
                </a:r>
                <a:r>
                  <a:rPr lang="zh-CN" altLang="en-US" sz="4400" b="1" i="1" dirty="0">
                    <a:solidFill>
                      <a:srgbClr val="FF3300"/>
                    </a:solidFill>
                    <a:latin typeface="Times New Roman" panose="02020603050405020304" charset="0"/>
                    <a:ea typeface="宋体" panose="02010600030101010101" pitchFamily="2" charset="-122"/>
                  </a:rPr>
                  <a:t> </a:t>
                </a:r>
                <a:endParaRPr lang="zh-CN" altLang="en-US" sz="4400" b="1" baseline="-25000" dirty="0">
                  <a:solidFill>
                    <a:srgbClr val="FF3300"/>
                  </a:solidFill>
                  <a:latin typeface="Times New Roman" panose="02020603050405020304" charset="0"/>
                  <a:ea typeface="宋体" panose="02010600030101010101" pitchFamily="2" charset="-122"/>
                </a:endParaRPr>
              </a:p>
            </p:txBody>
          </p:sp>
        </p:grpSp>
        <p:sp>
          <p:nvSpPr>
            <p:cNvPr id="69681" name="任意多边形 382"/>
            <p:cNvSpPr/>
            <p:nvPr/>
          </p:nvSpPr>
          <p:spPr>
            <a:xfrm>
              <a:off x="4415" y="1558"/>
              <a:ext cx="2230" cy="1240"/>
            </a:xfrm>
            <a:custGeom>
              <a:avLst/>
              <a:gdLst/>
              <a:ahLst/>
              <a:cxnLst>
                <a:cxn ang="0">
                  <a:pos x="2963403" y="1427650"/>
                </a:cxn>
                <a:cxn ang="0">
                  <a:pos x="3572843" y="604592"/>
                </a:cxn>
                <a:cxn ang="0">
                  <a:pos x="2597739" y="10161"/>
                </a:cxn>
                <a:cxn ang="0">
                  <a:pos x="1592162" y="665559"/>
                </a:cxn>
                <a:cxn ang="0">
                  <a:pos x="236158" y="2067807"/>
                </a:cxn>
                <a:cxn ang="0">
                  <a:pos x="175214" y="2662238"/>
                </a:cxn>
              </a:cxnLst>
              <a:rect l="0" t="0" r="0" b="0"/>
              <a:pathLst>
                <a:path w="892" h="496">
                  <a:moveTo>
                    <a:pt x="892" y="34"/>
                  </a:moveTo>
                  <a:cubicBezTo>
                    <a:pt x="808" y="37"/>
                    <a:pt x="528" y="0"/>
                    <a:pt x="387" y="52"/>
                  </a:cubicBezTo>
                  <a:cubicBezTo>
                    <a:pt x="246" y="104"/>
                    <a:pt x="86" y="270"/>
                    <a:pt x="43" y="344"/>
                  </a:cubicBezTo>
                  <a:cubicBezTo>
                    <a:pt x="0" y="418"/>
                    <a:pt x="111" y="464"/>
                    <a:pt x="129" y="496"/>
                  </a:cubicBezTo>
                </a:path>
              </a:pathLst>
            </a:custGeom>
            <a:noFill/>
            <a:ln w="28575" cap="flat" cmpd="sng">
              <a:solidFill>
                <a:srgbClr val="CC0000"/>
              </a:solidFill>
              <a:prstDash val="solid"/>
              <a:round/>
              <a:headEnd type="none" w="med" len="med"/>
              <a:tailEnd type="none" w="med" len="med"/>
            </a:ln>
          </p:spPr>
          <p:txBody>
            <a:bodyPr/>
            <a:lstStyle/>
            <a:p>
              <a:endParaRPr lang="zh-CN" altLang="en-US"/>
            </a:p>
          </p:txBody>
        </p:sp>
        <p:sp>
          <p:nvSpPr>
            <p:cNvPr id="69682" name="任意多边形 386"/>
            <p:cNvSpPr/>
            <p:nvPr/>
          </p:nvSpPr>
          <p:spPr>
            <a:xfrm>
              <a:off x="7315" y="1610"/>
              <a:ext cx="2143" cy="1285"/>
            </a:xfrm>
            <a:custGeom>
              <a:avLst/>
              <a:gdLst/>
              <a:ahLst/>
              <a:cxnLst>
                <a:cxn ang="0">
                  <a:pos x="0" y="0"/>
                </a:cxn>
                <a:cxn ang="0">
                  <a:pos x="655320" y="655495"/>
                </a:cxn>
                <a:cxn ang="0">
                  <a:pos x="1569720" y="91464"/>
                </a:cxn>
                <a:cxn ang="0">
                  <a:pos x="1981200" y="1189037"/>
                </a:cxn>
              </a:cxnLst>
              <a:rect l="0" t="0" r="0" b="0"/>
              <a:pathLst>
                <a:path w="857" h="514">
                  <a:moveTo>
                    <a:pt x="0" y="0"/>
                  </a:moveTo>
                  <a:cubicBezTo>
                    <a:pt x="19" y="11"/>
                    <a:pt x="46" y="43"/>
                    <a:pt x="114" y="64"/>
                  </a:cubicBezTo>
                  <a:cubicBezTo>
                    <a:pt x="182" y="85"/>
                    <a:pt x="313" y="110"/>
                    <a:pt x="406" y="124"/>
                  </a:cubicBezTo>
                  <a:cubicBezTo>
                    <a:pt x="499" y="138"/>
                    <a:pt x="599" y="122"/>
                    <a:pt x="671" y="151"/>
                  </a:cubicBezTo>
                  <a:cubicBezTo>
                    <a:pt x="743" y="180"/>
                    <a:pt x="815" y="241"/>
                    <a:pt x="836" y="296"/>
                  </a:cubicBezTo>
                  <a:cubicBezTo>
                    <a:pt x="857" y="351"/>
                    <a:pt x="821" y="450"/>
                    <a:pt x="796" y="482"/>
                  </a:cubicBezTo>
                  <a:cubicBezTo>
                    <a:pt x="771" y="514"/>
                    <a:pt x="707" y="487"/>
                    <a:pt x="684" y="488"/>
                  </a:cubicBezTo>
                </a:path>
              </a:pathLst>
            </a:custGeom>
            <a:noFill/>
            <a:ln w="28575" cap="flat" cmpd="sng">
              <a:solidFill>
                <a:srgbClr val="CC0000"/>
              </a:solidFill>
              <a:prstDash val="solid"/>
              <a:round/>
              <a:headEnd type="none" w="med" len="med"/>
              <a:tailEnd type="none" w="med" len="med"/>
            </a:ln>
          </p:spPr>
          <p:txBody>
            <a:bodyPr/>
            <a:lstStyle/>
            <a:p>
              <a:endParaRPr lang="zh-CN" altLang="en-US"/>
            </a:p>
          </p:txBody>
        </p:sp>
      </p:grpSp>
    </p:spTree>
    <p:extLst>
      <p:ext uri="{BB962C8B-B14F-4D97-AF65-F5344CB8AC3E}">
        <p14:creationId xmlns:p14="http://schemas.microsoft.com/office/powerpoint/2010/main" val="311204366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61"/>
                                        </p:tgtEl>
                                        <p:attrNameLst>
                                          <p:attrName>style.visibility</p:attrName>
                                        </p:attrNameLst>
                                      </p:cBhvr>
                                      <p:to>
                                        <p:strVal val="visible"/>
                                      </p:to>
                                    </p:set>
                                    <p:anim calcmode="lin" valueType="num">
                                      <p:cBhvr additive="base">
                                        <p:cTn id="7" dur="500" fill="hold"/>
                                        <p:tgtEl>
                                          <p:spTgt spid="10261"/>
                                        </p:tgtEl>
                                        <p:attrNameLst>
                                          <p:attrName>ppt_x</p:attrName>
                                        </p:attrNameLst>
                                      </p:cBhvr>
                                      <p:tavLst>
                                        <p:tav tm="0">
                                          <p:val>
                                            <p:strVal val="#ppt_x"/>
                                          </p:val>
                                        </p:tav>
                                        <p:tav tm="100000">
                                          <p:val>
                                            <p:strVal val="#ppt_x"/>
                                          </p:val>
                                        </p:tav>
                                      </p:tavLst>
                                    </p:anim>
                                    <p:anim calcmode="lin" valueType="num">
                                      <p:cBhvr additive="base">
                                        <p:cTn id="8" dur="500" fill="hold"/>
                                        <p:tgtEl>
                                          <p:spTgt spid="1026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9669"/>
                                        </p:tgtEl>
                                        <p:attrNameLst>
                                          <p:attrName>style.visibility</p:attrName>
                                        </p:attrNameLst>
                                      </p:cBhvr>
                                      <p:to>
                                        <p:strVal val="visible"/>
                                      </p:to>
                                    </p:set>
                                    <p:anim calcmode="lin" valueType="num">
                                      <p:cBhvr additive="base">
                                        <p:cTn id="11" dur="500" fill="hold"/>
                                        <p:tgtEl>
                                          <p:spTgt spid="69669"/>
                                        </p:tgtEl>
                                        <p:attrNameLst>
                                          <p:attrName>ppt_x</p:attrName>
                                        </p:attrNameLst>
                                      </p:cBhvr>
                                      <p:tavLst>
                                        <p:tav tm="0">
                                          <p:val>
                                            <p:strVal val="#ppt_x"/>
                                          </p:val>
                                        </p:tav>
                                        <p:tav tm="100000">
                                          <p:val>
                                            <p:strVal val="#ppt_x"/>
                                          </p:val>
                                        </p:tav>
                                      </p:tavLst>
                                    </p:anim>
                                    <p:anim calcmode="lin" valueType="num">
                                      <p:cBhvr additive="base">
                                        <p:cTn id="12" dur="500" fill="hold"/>
                                        <p:tgtEl>
                                          <p:spTgt spid="6966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2d25c992-0838-4b79-8e53-284b92b6d668}"/>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ffaa432e-7411-41a0-bda5-af41c6df6cb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1091</Words>
  <Application>Microsoft Office PowerPoint</Application>
  <PresentationFormat>全屏显示(16:9)</PresentationFormat>
  <Paragraphs>127</Paragraphs>
  <Slides>20</Slides>
  <Notes>2</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3</cp:revision>
  <dcterms:created xsi:type="dcterms:W3CDTF">2020-08-24T01:03:12Z</dcterms:created>
  <dcterms:modified xsi:type="dcterms:W3CDTF">2020-08-24T01:12:42Z</dcterms:modified>
</cp:coreProperties>
</file>