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14" autoAdjust="0"/>
    <p:restoredTop sz="94660"/>
  </p:normalViewPr>
  <p:slideViewPr>
    <p:cSldViewPr>
      <p:cViewPr varScale="1">
        <p:scale>
          <a:sx n="144" d="100"/>
          <a:sy n="144" d="100"/>
        </p:scale>
        <p:origin x="-79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6FEA3-9735-403C-A3F5-87933187DF02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397303-BCCF-4D0D-B506-8C015E8FB0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650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4122540696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169751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9" y="193918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436096" y="2205499"/>
            <a:ext cx="2822575" cy="42062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3200" baseline="-25000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十六章  第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节</a:t>
            </a:r>
            <a:endParaRPr lang="zh-CN" sz="3200" baseline="-25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860032" y="1275606"/>
            <a:ext cx="4816710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人教</a:t>
            </a:r>
            <a:r>
              <a:rPr lang="zh-CN" altLang="en-US" sz="4800" b="1" baseline="-25000" dirty="0" smtClean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版物</a:t>
            </a: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理（初中）</a:t>
            </a:r>
            <a:endParaRPr lang="zh-CN" sz="4800" b="1" baseline="-25000" dirty="0">
              <a:solidFill>
                <a:srgbClr val="007E27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8163" y="2787774"/>
            <a:ext cx="1689765" cy="8309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  阻</a:t>
            </a:r>
            <a:endParaRPr lang="zh-CN" altLang="en-US" sz="7200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41479"/>
            <a:ext cx="3638827" cy="363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00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grpSp>
        <p:nvGrpSpPr>
          <p:cNvPr id="9221" name="组合 6147"/>
          <p:cNvGrpSpPr/>
          <p:nvPr/>
        </p:nvGrpSpPr>
        <p:grpSpPr>
          <a:xfrm>
            <a:off x="114935" y="130497"/>
            <a:ext cx="3229660" cy="798253"/>
            <a:chOff x="0" y="0"/>
            <a:chExt cx="5088" cy="1253"/>
          </a:xfrm>
        </p:grpSpPr>
        <p:sp>
          <p:nvSpPr>
            <p:cNvPr id="922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文本框 6151"/>
            <p:cNvSpPr txBox="1"/>
            <p:nvPr/>
          </p:nvSpPr>
          <p:spPr>
            <a:xfrm>
              <a:off x="878" y="432"/>
              <a:ext cx="4210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电阻的影响因素</a:t>
              </a:r>
            </a:p>
          </p:txBody>
        </p:sp>
        <p:sp>
          <p:nvSpPr>
            <p:cNvPr id="9226" name="文本框 6152"/>
            <p:cNvSpPr txBox="1"/>
            <p:nvPr/>
          </p:nvSpPr>
          <p:spPr>
            <a:xfrm>
              <a:off x="9" y="425"/>
              <a:ext cx="873" cy="817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dirty="0">
                  <a:ln>
                    <a:noFill/>
                  </a:ln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二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5621" y="1196755"/>
            <a:ext cx="778573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提出问题：导体的电阻大小可能与哪些因素有关？</a:t>
            </a:r>
          </a:p>
        </p:txBody>
      </p:sp>
      <p:sp>
        <p:nvSpPr>
          <p:cNvPr id="73743" name="TextBox 5"/>
          <p:cNvSpPr txBox="1"/>
          <p:nvPr/>
        </p:nvSpPr>
        <p:spPr>
          <a:xfrm>
            <a:off x="911226" y="1938362"/>
            <a:ext cx="5776913" cy="16455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电阻的大小可能跟导线的长度有关；</a:t>
            </a:r>
            <a:endParaRPr lang="en-US" altLang="zh-CN" sz="24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电阻的大小可能跟导线的粗细有关；</a:t>
            </a:r>
            <a:endParaRPr lang="en-US" altLang="zh-CN" sz="24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其他因素。</a:t>
            </a:r>
            <a:endParaRPr lang="zh-CN" altLang="en-US" sz="24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9496" y="2342584"/>
            <a:ext cx="2543175" cy="228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5927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39776" y="631479"/>
            <a:ext cx="6714609" cy="4188700"/>
            <a:chOff x="1344" y="1230"/>
            <a:chExt cx="8742" cy="5490"/>
          </a:xfrm>
        </p:grpSpPr>
        <p:sp>
          <p:nvSpPr>
            <p:cNvPr id="13316" name="TextBox 53"/>
            <p:cNvSpPr txBox="1"/>
            <p:nvPr/>
          </p:nvSpPr>
          <p:spPr>
            <a:xfrm>
              <a:off x="1344" y="1230"/>
              <a:ext cx="6039" cy="6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4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1.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探究电阻与导体材料的关系</a:t>
              </a:r>
            </a:p>
          </p:txBody>
        </p:sp>
        <p:pic>
          <p:nvPicPr>
            <p:cNvPr id="13317" name="图片 74768" descr="065040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07" y="3023"/>
              <a:ext cx="6279" cy="3698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" name="直接连接符 1"/>
            <p:cNvCxnSpPr/>
            <p:nvPr/>
          </p:nvCxnSpPr>
          <p:spPr>
            <a:xfrm flipV="1">
              <a:off x="7795" y="3700"/>
              <a:ext cx="1805" cy="2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320" name="文本框 6"/>
            <p:cNvSpPr txBox="1"/>
            <p:nvPr/>
          </p:nvSpPr>
          <p:spPr>
            <a:xfrm>
              <a:off x="7625" y="3277"/>
              <a:ext cx="2185" cy="362"/>
            </a:xfrm>
            <a:prstGeom prst="rect">
              <a:avLst/>
            </a:prstGeom>
            <a:solidFill>
              <a:srgbClr val="DDDDDD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195" b="1">
                  <a:latin typeface="Arial" panose="020B0604020202020204" pitchFamily="34" charset="0"/>
                  <a:ea typeface="宋体" panose="02010600030101010101" pitchFamily="2" charset="-122"/>
                </a:rPr>
                <a:t>铜丝</a:t>
              </a:r>
            </a:p>
          </p:txBody>
        </p:sp>
        <p:pic>
          <p:nvPicPr>
            <p:cNvPr id="13321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91" y="3615"/>
              <a:ext cx="247" cy="2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2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7625" y="3615"/>
              <a:ext cx="247" cy="21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流程图: 资料带 12"/>
          <p:cNvSpPr/>
          <p:nvPr/>
        </p:nvSpPr>
        <p:spPr>
          <a:xfrm>
            <a:off x="83821" y="88868"/>
            <a:ext cx="1204595" cy="616071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进行实验</a:t>
            </a:r>
          </a:p>
        </p:txBody>
      </p:sp>
    </p:spTree>
    <p:extLst>
      <p:ext uri="{BB962C8B-B14F-4D97-AF65-F5344CB8AC3E}">
        <p14:creationId xmlns:p14="http://schemas.microsoft.com/office/powerpoint/2010/main" val="23146514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42" name="表格 76841"/>
          <p:cNvGraphicFramePr/>
          <p:nvPr>
            <p:custDataLst>
              <p:tags r:id="rId1"/>
            </p:custDataLst>
          </p:nvPr>
        </p:nvGraphicFramePr>
        <p:xfrm>
          <a:off x="1555281" y="1707357"/>
          <a:ext cx="6087745" cy="1977192"/>
        </p:xfrm>
        <a:graphic>
          <a:graphicData uri="http://schemas.openxmlformats.org/drawingml/2006/table">
            <a:tbl>
              <a:tblPr/>
              <a:tblGrid>
                <a:gridCol w="1106170"/>
                <a:gridCol w="860425"/>
                <a:gridCol w="1319530"/>
                <a:gridCol w="836295"/>
                <a:gridCol w="1292225"/>
                <a:gridCol w="673100"/>
              </a:tblGrid>
              <a:tr h="79889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材料</a:t>
                      </a:r>
                    </a:p>
                  </a:txBody>
                  <a:tcPr marL="51307" marR="51307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长度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x-none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横截面积（</a:t>
                      </a:r>
                      <a:r>
                        <a:rPr lang="en-US" altLang="x-none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mm</a:t>
                      </a:r>
                      <a:r>
                        <a:rPr lang="en-US" altLang="x-none" sz="1600" baseline="300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电流</a:t>
                      </a: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x-none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对电流的阻碍作用</a:t>
                      </a: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电阻</a:t>
                      </a: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829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铜</a:t>
                      </a:r>
                    </a:p>
                  </a:txBody>
                  <a:tcPr marL="51307" marR="51307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600" dirty="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600" i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S</a:t>
                      </a:r>
                      <a:endParaRPr lang="zh-CN" altLang="en-US" sz="1600" i="1" dirty="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46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镍铬合金</a:t>
                      </a:r>
                    </a:p>
                  </a:txBody>
                  <a:tcPr marL="51307" marR="51307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600" dirty="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600" i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S</a:t>
                      </a:r>
                      <a:endParaRPr lang="zh-CN" altLang="en-US" sz="1600" i="1" dirty="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6843" name="TextBox 3"/>
          <p:cNvSpPr/>
          <p:nvPr/>
        </p:nvSpPr>
        <p:spPr>
          <a:xfrm>
            <a:off x="1475705" y="3813573"/>
            <a:ext cx="6172400" cy="532343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79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　导体的电阻与</a:t>
            </a:r>
            <a:r>
              <a:rPr lang="zh-CN" altLang="en-US" sz="1795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材料</a:t>
            </a:r>
            <a:r>
              <a:rPr lang="zh-CN" altLang="en-US" sz="179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有关。</a:t>
            </a:r>
          </a:p>
        </p:txBody>
      </p:sp>
      <p:sp>
        <p:nvSpPr>
          <p:cNvPr id="2" name="流程图: 资料带 1"/>
          <p:cNvSpPr/>
          <p:nvPr/>
        </p:nvSpPr>
        <p:spPr>
          <a:xfrm>
            <a:off x="86996" y="14987"/>
            <a:ext cx="1204595" cy="612328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归纳总结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75740" y="996236"/>
            <a:ext cx="343789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把数据记录到表格中：</a:t>
            </a:r>
          </a:p>
        </p:txBody>
      </p:sp>
    </p:spTree>
    <p:extLst>
      <p:ext uri="{BB962C8B-B14F-4D97-AF65-F5344CB8AC3E}">
        <p14:creationId xmlns:p14="http://schemas.microsoft.com/office/powerpoint/2010/main" val="1638037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Box 53"/>
          <p:cNvSpPr txBox="1"/>
          <p:nvPr/>
        </p:nvSpPr>
        <p:spPr>
          <a:xfrm>
            <a:off x="1005840" y="653759"/>
            <a:ext cx="4561840" cy="46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探究电阻与导体长度的关系</a:t>
            </a:r>
          </a:p>
        </p:txBody>
      </p:sp>
      <p:pic>
        <p:nvPicPr>
          <p:cNvPr id="15365" name="图片 74768" descr="0650400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6296" y="1741661"/>
            <a:ext cx="4930775" cy="29110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流程图: 资料带 12"/>
          <p:cNvSpPr/>
          <p:nvPr/>
        </p:nvSpPr>
        <p:spPr>
          <a:xfrm>
            <a:off x="83821" y="88868"/>
            <a:ext cx="1204595" cy="616071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进行实验</a:t>
            </a:r>
          </a:p>
        </p:txBody>
      </p:sp>
    </p:spTree>
    <p:extLst>
      <p:ext uri="{BB962C8B-B14F-4D97-AF65-F5344CB8AC3E}">
        <p14:creationId xmlns:p14="http://schemas.microsoft.com/office/powerpoint/2010/main" val="30633916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42" name="表格 76841"/>
          <p:cNvGraphicFramePr/>
          <p:nvPr>
            <p:custDataLst>
              <p:tags r:id="rId1"/>
            </p:custDataLst>
          </p:nvPr>
        </p:nvGraphicFramePr>
        <p:xfrm>
          <a:off x="1555281" y="1707357"/>
          <a:ext cx="6087745" cy="1977192"/>
        </p:xfrm>
        <a:graphic>
          <a:graphicData uri="http://schemas.openxmlformats.org/drawingml/2006/table">
            <a:tbl>
              <a:tblPr/>
              <a:tblGrid>
                <a:gridCol w="1106170"/>
                <a:gridCol w="860425"/>
                <a:gridCol w="1319530"/>
                <a:gridCol w="836295"/>
                <a:gridCol w="1292225"/>
                <a:gridCol w="673100"/>
              </a:tblGrid>
              <a:tr h="79889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材料</a:t>
                      </a:r>
                    </a:p>
                  </a:txBody>
                  <a:tcPr marL="51307" marR="51307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长度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x-none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横截面积（</a:t>
                      </a:r>
                      <a:r>
                        <a:rPr lang="en-US" altLang="x-none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mm</a:t>
                      </a:r>
                      <a:r>
                        <a:rPr lang="en-US" altLang="x-none" sz="1600" baseline="300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电流</a:t>
                      </a: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x-none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对电流的阻碍作用</a:t>
                      </a: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电阻</a:t>
                      </a: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829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镍铬合金</a:t>
                      </a:r>
                    </a:p>
                  </a:txBody>
                  <a:tcPr marL="51307" marR="51307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0.5</a:t>
                      </a:r>
                      <a:endParaRPr lang="zh-CN" altLang="en-US" sz="1600" dirty="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600" i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S</a:t>
                      </a:r>
                      <a:endParaRPr lang="zh-CN" altLang="en-US" sz="1600" i="1" dirty="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46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镍铬合金</a:t>
                      </a:r>
                    </a:p>
                  </a:txBody>
                  <a:tcPr marL="51307" marR="51307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600" dirty="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600" i="1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S</a:t>
                      </a:r>
                      <a:endParaRPr lang="zh-CN" altLang="en-US" sz="1600" i="1" dirty="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6843" name="TextBox 3"/>
          <p:cNvSpPr/>
          <p:nvPr/>
        </p:nvSpPr>
        <p:spPr>
          <a:xfrm>
            <a:off x="1475705" y="3813573"/>
            <a:ext cx="6172400" cy="957387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79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　导体的电阻与</a:t>
            </a:r>
            <a:r>
              <a:rPr lang="zh-CN" altLang="en-US" sz="1795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长度</a:t>
            </a:r>
            <a:r>
              <a:rPr lang="zh-CN" altLang="en-US" sz="179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有关。</a:t>
            </a:r>
            <a:endParaRPr lang="en-US" altLang="zh-CN" sz="1795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795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1795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材料</a:t>
            </a:r>
            <a:r>
              <a:rPr lang="zh-CN" altLang="en-US" sz="179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1795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横截面积</a:t>
            </a:r>
            <a:r>
              <a:rPr lang="zh-CN" altLang="en-US" sz="179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相同，导体越长，电阻越大。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75740" y="996236"/>
            <a:ext cx="343789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把数据记录到表格中：</a:t>
            </a:r>
          </a:p>
        </p:txBody>
      </p:sp>
      <p:sp>
        <p:nvSpPr>
          <p:cNvPr id="2" name="流程图: 资料带 1"/>
          <p:cNvSpPr/>
          <p:nvPr/>
        </p:nvSpPr>
        <p:spPr>
          <a:xfrm>
            <a:off x="86996" y="14987"/>
            <a:ext cx="1204595" cy="612328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归纳总结</a:t>
            </a:r>
          </a:p>
        </p:txBody>
      </p:sp>
    </p:spTree>
    <p:extLst>
      <p:ext uri="{BB962C8B-B14F-4D97-AF65-F5344CB8AC3E}">
        <p14:creationId xmlns:p14="http://schemas.microsoft.com/office/powerpoint/2010/main" val="12647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58629" y="746438"/>
            <a:ext cx="6388347" cy="4039945"/>
            <a:chOff x="2306" y="1824"/>
            <a:chExt cx="7950" cy="4904"/>
          </a:xfrm>
        </p:grpSpPr>
        <p:sp>
          <p:nvSpPr>
            <p:cNvPr id="17412" name="TextBox 53"/>
            <p:cNvSpPr txBox="1"/>
            <p:nvPr/>
          </p:nvSpPr>
          <p:spPr>
            <a:xfrm>
              <a:off x="2306" y="1824"/>
              <a:ext cx="6150" cy="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400" b="1"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3.</a:t>
              </a:r>
              <a:r>
                <a:rPr lang="zh-CN" altLang="en-US" sz="2400" b="1" dirty="0">
                  <a:solidFill>
                    <a:schemeClr val="tx1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探究电阻与导体横截面积的关系</a:t>
              </a:r>
            </a:p>
          </p:txBody>
        </p:sp>
        <p:pic>
          <p:nvPicPr>
            <p:cNvPr id="17413" name="图片 7885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07" y="2852"/>
              <a:ext cx="6449" cy="3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流程图: 资料带 12"/>
          <p:cNvSpPr/>
          <p:nvPr/>
        </p:nvSpPr>
        <p:spPr>
          <a:xfrm>
            <a:off x="83821" y="88868"/>
            <a:ext cx="1204595" cy="616071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进行实验</a:t>
            </a:r>
          </a:p>
        </p:txBody>
      </p:sp>
    </p:spTree>
    <p:extLst>
      <p:ext uri="{BB962C8B-B14F-4D97-AF65-F5344CB8AC3E}">
        <p14:creationId xmlns:p14="http://schemas.microsoft.com/office/powerpoint/2010/main" val="3443033607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表格 79873"/>
          <p:cNvGraphicFramePr/>
          <p:nvPr/>
        </p:nvGraphicFramePr>
        <p:xfrm>
          <a:off x="1555281" y="1707357"/>
          <a:ext cx="6087745" cy="1977192"/>
        </p:xfrm>
        <a:graphic>
          <a:graphicData uri="http://schemas.openxmlformats.org/drawingml/2006/table">
            <a:tbl>
              <a:tblPr/>
              <a:tblGrid>
                <a:gridCol w="1106170"/>
                <a:gridCol w="860425"/>
                <a:gridCol w="1319530"/>
                <a:gridCol w="836295"/>
                <a:gridCol w="1292225"/>
                <a:gridCol w="673100"/>
              </a:tblGrid>
              <a:tr h="79889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材料</a:t>
                      </a:r>
                    </a:p>
                  </a:txBody>
                  <a:tcPr marL="51307" marR="51307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长度</a:t>
                      </a:r>
                      <a:endParaRPr lang="en-US" altLang="zh-CN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x-none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横截面积（</a:t>
                      </a:r>
                      <a:r>
                        <a:rPr lang="en-US" altLang="x-none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mm</a:t>
                      </a:r>
                      <a:r>
                        <a:rPr lang="en-US" altLang="x-none" sz="1600" baseline="300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电流</a:t>
                      </a: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x-none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600" dirty="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对电流的阻碍作用</a:t>
                      </a: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电阻</a:t>
                      </a: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829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镍铬合金</a:t>
                      </a:r>
                    </a:p>
                  </a:txBody>
                  <a:tcPr marL="51307" marR="51307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600" dirty="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600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en-US" altLang="x-none" sz="1600" i="1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S</a:t>
                      </a:r>
                      <a:endParaRPr lang="zh-CN" altLang="en-US" sz="1600" i="1" dirty="0">
                        <a:latin typeface="Times New Roman" panose="0202060305040502030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46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镍铬合金</a:t>
                      </a:r>
                    </a:p>
                  </a:txBody>
                  <a:tcPr marL="51307" marR="51307" marT="0" marB="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6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600" dirty="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600" i="1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S</a:t>
                      </a:r>
                      <a:endParaRPr lang="en-US" altLang="x-none" sz="1600" i="1" dirty="0">
                        <a:latin typeface="Times New Roman" panose="0202060305040502030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en-US" altLang="x-none" sz="16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51307" marR="51307" marT="0" marB="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9908" name="TextBox 3"/>
          <p:cNvSpPr/>
          <p:nvPr/>
        </p:nvSpPr>
        <p:spPr>
          <a:xfrm>
            <a:off x="1475705" y="3813573"/>
            <a:ext cx="6172400" cy="957387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79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　导体的电阻与</a:t>
            </a:r>
            <a:r>
              <a:rPr lang="zh-CN" altLang="en-US" sz="1795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横截面积</a:t>
            </a:r>
            <a:r>
              <a:rPr lang="zh-CN" altLang="en-US" sz="179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有关。</a:t>
            </a:r>
            <a:endParaRPr lang="en-US" altLang="zh-CN" sz="1795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795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1795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材料</a:t>
            </a:r>
            <a:r>
              <a:rPr lang="zh-CN" altLang="en-US" sz="179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1795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长度</a:t>
            </a:r>
            <a:r>
              <a:rPr lang="zh-CN" altLang="en-US" sz="179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相同，导体的横截面积越大，电阻越小。</a:t>
            </a:r>
          </a:p>
        </p:txBody>
      </p:sp>
      <p:sp>
        <p:nvSpPr>
          <p:cNvPr id="2" name="流程图: 资料带 1"/>
          <p:cNvSpPr/>
          <p:nvPr/>
        </p:nvSpPr>
        <p:spPr>
          <a:xfrm>
            <a:off x="86996" y="14987"/>
            <a:ext cx="1204595" cy="612328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归纳总结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75740" y="996236"/>
            <a:ext cx="343789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把数据记录到表格中：</a:t>
            </a:r>
          </a:p>
        </p:txBody>
      </p:sp>
    </p:spTree>
    <p:extLst>
      <p:ext uri="{BB962C8B-B14F-4D97-AF65-F5344CB8AC3E}">
        <p14:creationId xmlns:p14="http://schemas.microsoft.com/office/powerpoint/2010/main" val="4241790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3" name="TextBox 3"/>
          <p:cNvSpPr/>
          <p:nvPr/>
        </p:nvSpPr>
        <p:spPr>
          <a:xfrm>
            <a:off x="546101" y="1418282"/>
            <a:ext cx="7061835" cy="1403146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79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通过以上实验发现：</a:t>
            </a:r>
          </a:p>
          <a:p>
            <a:pPr>
              <a:lnSpc>
                <a:spcPct val="140000"/>
              </a:lnSpc>
            </a:pPr>
            <a:r>
              <a:rPr lang="zh-CN" altLang="en-US" sz="179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导体的电阻是导体本身的一种性质，它的大小与导体的</a:t>
            </a:r>
            <a:r>
              <a:rPr lang="zh-CN" altLang="en-US" sz="1795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材料、长度、横截面积</a:t>
            </a:r>
            <a:r>
              <a:rPr lang="zh-CN" altLang="en-US" sz="179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有关。</a:t>
            </a:r>
          </a:p>
        </p:txBody>
      </p:sp>
      <p:sp>
        <p:nvSpPr>
          <p:cNvPr id="2" name="流程图: 资料带 1"/>
          <p:cNvSpPr/>
          <p:nvPr/>
        </p:nvSpPr>
        <p:spPr>
          <a:xfrm>
            <a:off x="86996" y="14987"/>
            <a:ext cx="1204595" cy="612328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归纳总结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97255" y="3619547"/>
            <a:ext cx="4784090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补充：导体的电阻与也温度有关，自行查资料</a:t>
            </a:r>
          </a:p>
        </p:txBody>
      </p:sp>
    </p:spTree>
    <p:extLst>
      <p:ext uri="{BB962C8B-B14F-4D97-AF65-F5344CB8AC3E}">
        <p14:creationId xmlns:p14="http://schemas.microsoft.com/office/powerpoint/2010/main" val="40217209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31800" y="1827598"/>
            <a:ext cx="8712200" cy="2312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54000" algn="l" eaLnBrk="1" fontAlgn="auto" latinLnBrk="0" hangingPunct="1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1.认识电阻</a:t>
            </a:r>
          </a:p>
          <a:p>
            <a:pPr marL="0" indent="254000" algn="l" eaLnBrk="1" fontAlgn="auto" latinLnBrk="0" hangingPunct="1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导体对电流的阻碍作用叫电阻，电阻的符号：R</a:t>
            </a:r>
          </a:p>
          <a:p>
            <a:pPr marL="0" indent="254000" algn="l" eaLnBrk="1" fontAlgn="auto" latinLnBrk="0" hangingPunct="1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2.电阻的影响因素</a:t>
            </a:r>
          </a:p>
          <a:p>
            <a:pPr marL="0" indent="254000" algn="l" eaLnBrk="1" fontAlgn="auto" latinLnBrk="0" hangingPunct="1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材料、长度和横截面积</a:t>
            </a:r>
          </a:p>
        </p:txBody>
      </p:sp>
    </p:spTree>
    <p:extLst>
      <p:ext uri="{BB962C8B-B14F-4D97-AF65-F5344CB8AC3E}">
        <p14:creationId xmlns:p14="http://schemas.microsoft.com/office/powerpoint/2010/main" val="223881098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7" name="Text Box 7"/>
          <p:cNvSpPr txBox="1"/>
          <p:nvPr/>
        </p:nvSpPr>
        <p:spPr>
          <a:xfrm>
            <a:off x="447676" y="1185934"/>
            <a:ext cx="754443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charset="0"/>
                <a:ea typeface="隶书" panose="02010509060101010101" pitchFamily="49" charset="-122"/>
              </a:rPr>
              <a:t>1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、 </a:t>
            </a:r>
            <a:r>
              <a:rPr lang="en-US" altLang="zh-CN" sz="3200" b="1" dirty="0">
                <a:latin typeface="Times New Roman" panose="02020603050405020304" charset="0"/>
                <a:ea typeface="隶书" panose="02010509060101010101" pitchFamily="49" charset="-122"/>
              </a:rPr>
              <a:t>0</a:t>
            </a:r>
            <a:r>
              <a:rPr lang="en-US" altLang="zh-CN" sz="3200" b="1" dirty="0">
                <a:latin typeface="宋体" panose="02010600030101010101" pitchFamily="2" charset="-122"/>
              </a:rPr>
              <a:t>.</a:t>
            </a:r>
            <a:r>
              <a:rPr lang="en-US" altLang="zh-CN" sz="3200" b="1" dirty="0">
                <a:latin typeface="Times New Roman" panose="02020603050405020304" charset="0"/>
                <a:ea typeface="隶书" panose="02010509060101010101" pitchFamily="49" charset="-122"/>
              </a:rPr>
              <a:t>2M</a:t>
            </a:r>
            <a:r>
              <a:rPr lang="en-US" altLang="zh-CN" sz="2800" b="1" dirty="0">
                <a:latin typeface="Times New Roman" panose="02020603050405020304" charset="0"/>
                <a:ea typeface="隶书" panose="02010509060101010101" pitchFamily="49" charset="-122"/>
              </a:rPr>
              <a:t>Ω</a:t>
            </a:r>
            <a:r>
              <a:rPr lang="zh-CN" altLang="en-US" sz="2800" b="1" dirty="0">
                <a:latin typeface="Times New Roman" panose="02020603050405020304" charset="0"/>
                <a:ea typeface="隶书" panose="02010509060101010101" pitchFamily="49" charset="-122"/>
              </a:rPr>
              <a:t>＝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______</a:t>
            </a:r>
            <a:r>
              <a:rPr lang="en-US" altLang="zh-CN" sz="2800" b="1" dirty="0">
                <a:latin typeface="Times New Roman" panose="02020603050405020304" charset="0"/>
              </a:rPr>
              <a:t>Ω</a:t>
            </a:r>
            <a:r>
              <a:rPr lang="zh-CN" altLang="en-US" sz="2800" b="1" dirty="0">
                <a:latin typeface="Times New Roman" panose="02020603050405020304" charset="0"/>
              </a:rPr>
              <a:t>＝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_____</a:t>
            </a:r>
            <a:r>
              <a:rPr lang="en-US" altLang="zh-CN" sz="3200" b="1" dirty="0">
                <a:latin typeface="Times New Roman" panose="02020603050405020304" charset="0"/>
                <a:ea typeface="隶书" panose="02010509060101010101" pitchFamily="49" charset="-122"/>
              </a:rPr>
              <a:t>k</a:t>
            </a:r>
            <a:r>
              <a:rPr lang="en-US" altLang="zh-CN" sz="2800" b="1" dirty="0">
                <a:latin typeface="Times New Roman" panose="02020603050405020304" charset="0"/>
              </a:rPr>
              <a:t>Ω</a:t>
            </a:r>
          </a:p>
        </p:txBody>
      </p:sp>
      <p:sp>
        <p:nvSpPr>
          <p:cNvPr id="46088" name="Text Box 8"/>
          <p:cNvSpPr txBox="1"/>
          <p:nvPr/>
        </p:nvSpPr>
        <p:spPr>
          <a:xfrm>
            <a:off x="3080750" y="1232298"/>
            <a:ext cx="1824284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995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2</a:t>
            </a:r>
            <a:r>
              <a:rPr lang="en-US" altLang="zh-CN" sz="2995" b="1" dirty="0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  <a:r>
              <a:rPr lang="en-US" altLang="zh-CN" sz="2995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10</a:t>
            </a:r>
            <a:r>
              <a:rPr lang="en-US" altLang="zh-CN" sz="2995" b="1" baseline="30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5</a:t>
            </a:r>
          </a:p>
        </p:txBody>
      </p:sp>
      <p:sp>
        <p:nvSpPr>
          <p:cNvPr id="46089" name="Text Box 9"/>
          <p:cNvSpPr txBox="1"/>
          <p:nvPr/>
        </p:nvSpPr>
        <p:spPr>
          <a:xfrm>
            <a:off x="5081906" y="1232298"/>
            <a:ext cx="969151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995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200</a:t>
            </a:r>
          </a:p>
        </p:txBody>
      </p:sp>
      <p:sp>
        <p:nvSpPr>
          <p:cNvPr id="46090" name="Text Box 10"/>
          <p:cNvSpPr txBox="1"/>
          <p:nvPr/>
        </p:nvSpPr>
        <p:spPr>
          <a:xfrm>
            <a:off x="447675" y="1826325"/>
            <a:ext cx="7574280" cy="107898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charset="0"/>
                <a:ea typeface="隶书" panose="02010509060101010101" pitchFamily="49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、两条粗细相同，电阻相等的铜导线和镍铬合金线的长度是（  ）</a:t>
            </a:r>
          </a:p>
        </p:txBody>
      </p:sp>
      <p:sp>
        <p:nvSpPr>
          <p:cNvPr id="46091" name="Text Box 11"/>
          <p:cNvSpPr txBox="1"/>
          <p:nvPr/>
        </p:nvSpPr>
        <p:spPr>
          <a:xfrm>
            <a:off x="676911" y="2961332"/>
            <a:ext cx="7492365" cy="132534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铜导线长些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镍铬合金长些  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一样长    　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无法确定</a:t>
            </a:r>
          </a:p>
        </p:txBody>
      </p:sp>
      <p:sp>
        <p:nvSpPr>
          <p:cNvPr id="46092" name="Text Box 12"/>
          <p:cNvSpPr txBox="1"/>
          <p:nvPr/>
        </p:nvSpPr>
        <p:spPr>
          <a:xfrm>
            <a:off x="4614276" y="2333838"/>
            <a:ext cx="855133" cy="5983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90" b="1" dirty="0">
                <a:solidFill>
                  <a:srgbClr val="FF0000"/>
                </a:solidFill>
                <a:latin typeface="Times New Roman" panose="02020603050405020304" charset="0"/>
              </a:rPr>
              <a:t>A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49681" y="322742"/>
            <a:ext cx="2267585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238126" y="245717"/>
            <a:ext cx="733425" cy="6760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71609" y="85667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4118453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"/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"/>
                                        <p:tgtEl>
                                          <p:spTgt spid="46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75"/>
                                        <p:tgtEl>
                                          <p:spTgt spid="46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7" grpId="0"/>
      <p:bldP spid="46088" grpId="0" build="p"/>
      <p:bldP spid="46089" grpId="0" build="p"/>
      <p:bldP spid="46090" grpId="0"/>
      <p:bldP spid="46091" grpId="0"/>
      <p:bldP spid="4609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7238" y="1700283"/>
            <a:ext cx="861772" cy="30020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4715" y="413772"/>
            <a:ext cx="8143240" cy="453302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（1）知道什么是电阻，电阻的单位及其换算，理解电阻的大小与导体的材料、长度、横截面积、温度有关。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（2）通过探究影响电阻大小的因素，进一步体会研究多个因素问题的方法。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（3）通过学生探究活动，激发学生学习兴趣，培养学生热爱科学、积极研究、探索科学知识的精神</a:t>
            </a:r>
          </a:p>
        </p:txBody>
      </p:sp>
    </p:spTree>
    <p:extLst>
      <p:ext uri="{BB962C8B-B14F-4D97-AF65-F5344CB8AC3E}">
        <p14:creationId xmlns:p14="http://schemas.microsoft.com/office/powerpoint/2010/main" val="562219908"/>
      </p:ext>
    </p:extLst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88065"/>
          <p:cNvSpPr txBox="1"/>
          <p:nvPr/>
        </p:nvSpPr>
        <p:spPr>
          <a:xfrm>
            <a:off x="149861" y="428413"/>
            <a:ext cx="8458835" cy="33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导体的电阻是导体本身的一种性质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它的大小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只决定于导体的材料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只决定于导体的长度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只决定于导体的横截面积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决定于导体的材料、长度和横截面积</a:t>
            </a:r>
          </a:p>
        </p:txBody>
      </p:sp>
      <p:sp>
        <p:nvSpPr>
          <p:cNvPr id="88067" name="文本框 88066"/>
          <p:cNvSpPr txBox="1"/>
          <p:nvPr/>
        </p:nvSpPr>
        <p:spPr>
          <a:xfrm>
            <a:off x="8010091" y="780568"/>
            <a:ext cx="40748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1803314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87041"/>
          <p:cNvSpPr txBox="1"/>
          <p:nvPr/>
        </p:nvSpPr>
        <p:spPr>
          <a:xfrm>
            <a:off x="474980" y="528992"/>
            <a:ext cx="8323580" cy="3979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如图所示是研究导体的电阻大小是否与导体材料有关的电路。其中除了</a:t>
            </a:r>
            <a:r>
              <a:rPr lang="en-US" altLang="zh-CN" sz="24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AB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CD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导线的长度相同外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还应满足的条件是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横截面积不同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材料不同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横截面积相同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材料不同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横截面积不同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材料相同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横截面积相同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材料相同</a:t>
            </a:r>
          </a:p>
        </p:txBody>
      </p:sp>
      <p:pic>
        <p:nvPicPr>
          <p:cNvPr id="23554" name="图片 870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774" y="2163213"/>
            <a:ext cx="3242381" cy="2024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4" name="文本框 87043"/>
          <p:cNvSpPr txBox="1"/>
          <p:nvPr/>
        </p:nvSpPr>
        <p:spPr>
          <a:xfrm>
            <a:off x="920057" y="1818604"/>
            <a:ext cx="38608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3002603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09270" y="759430"/>
            <a:ext cx="7934960" cy="36692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5.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下列有关电阻的说法正确的是（        ）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A . 导体的导电性能越强，电阻越大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B . 导体中的电流是由自由电子定向移动形成的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C . 导体的电阻与它两端电压大小无关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D . 导体中电流为时，电阻也为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09235" y="721236"/>
            <a:ext cx="791210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4684501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1150" y="157233"/>
            <a:ext cx="7439660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6.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如图是在探究影响导体电阻大小的因素的实验电路，下表给出了可供选择的几种导体，分别用 四个字母表示．问：</a:t>
            </a:r>
          </a:p>
        </p:txBody>
      </p:sp>
      <p:pic>
        <p:nvPicPr>
          <p:cNvPr id="5" name="Picture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3895" y="568458"/>
            <a:ext cx="2040890" cy="1345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150" y="903932"/>
            <a:ext cx="5242560" cy="127569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72745" y="2179622"/>
            <a:ext cx="8139430" cy="2589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（1）实验中，通过观察电流表的示数可以判断导体的________大小，小灯泡在电路中的主要作用是________；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（2）通过对________和________两导体进行实验，可探究电阻的大小与长度的关系；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（3）分别将和两导体接入电路进行实验，发现接入导体时，电流表的示数比接入导体时更大，说明导体的电阻与导体的________有关．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108065" y="2255374"/>
            <a:ext cx="707390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电阻</a:t>
            </a:r>
            <a:r>
              <a:rPr lang="zh-CN" altLang="en-US" sz="180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 panose="020B0604020202020204"/>
              </a:rPr>
              <a:t>  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509521" y="2623313"/>
            <a:ext cx="127825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保护电路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86585" y="3079098"/>
            <a:ext cx="539750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339466" y="3079098"/>
            <a:ext cx="33464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585335" y="4317230"/>
            <a:ext cx="1071880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横截面积</a:t>
            </a:r>
          </a:p>
        </p:txBody>
      </p:sp>
    </p:spTree>
    <p:extLst>
      <p:ext uri="{BB962C8B-B14F-4D97-AF65-F5344CB8AC3E}">
        <p14:creationId xmlns:p14="http://schemas.microsoft.com/office/powerpoint/2010/main" val="12328874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13" name="流程图: 资料带 12"/>
          <p:cNvSpPr/>
          <p:nvPr/>
        </p:nvSpPr>
        <p:spPr>
          <a:xfrm>
            <a:off x="327026" y="1053928"/>
            <a:ext cx="1204595" cy="612216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7025" y="1175748"/>
            <a:ext cx="1353820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00000">
            <a:off x="8613776" y="4340784"/>
            <a:ext cx="172085" cy="1928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7025" y="1622622"/>
            <a:ext cx="8260080" cy="28671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sz="2000" b="1" dirty="0">
                <a:solidFill>
                  <a:srgbClr val="080808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明是个好动脑筋的物理谜。有一天，小明家装修房子，电工师傅叫小明爸爸要多买点铜线，小明听到了，他听说过铜线很贵，而铁较便宜，于是他心生一计，就对爸爸说：“爸爸，不要买铜线，铜线太贵了，铁也是导体，铁又便宜，我们买铁线吧。”电工师傅听了摇摇头，说：“小明你错了，哪有用铁做的电线呀！你回学校还要好好学物理。”小明皱着眉头说：“我错了吗？难道铁线不能做电线吗？”。</a:t>
            </a:r>
          </a:p>
        </p:txBody>
      </p:sp>
    </p:spTree>
    <p:extLst>
      <p:ext uri="{BB962C8B-B14F-4D97-AF65-F5344CB8AC3E}">
        <p14:creationId xmlns:p14="http://schemas.microsoft.com/office/powerpoint/2010/main" val="253514612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327026" y="833909"/>
            <a:ext cx="2231817" cy="808446"/>
            <a:chOff x="0" y="0"/>
            <a:chExt cx="3516" cy="1269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78" y="432"/>
              <a:ext cx="252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认识电阻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1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3271203" y="1048752"/>
            <a:ext cx="5080000" cy="2533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l"/>
            <a:r>
              <a:rPr lang="en-US" sz="1050" b="0">
                <a:latin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5616" y="1850515"/>
            <a:ext cx="249491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提出问题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: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97255" y="2429795"/>
            <a:ext cx="6290310" cy="8307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同学们觉得小明错了吗？为什么不用铁来做导线呢？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9921" y="3131933"/>
            <a:ext cx="2031365" cy="187406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6265" y="3128751"/>
            <a:ext cx="2340610" cy="187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3956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3" descr="\\初三物理\初三物理共享\新教材图 电压电阻 生活用电\16章 电压电阻\电压电阻图\16-3-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3961" y="1762125"/>
            <a:ext cx="3878980" cy="222170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矩形 68"/>
          <p:cNvSpPr/>
          <p:nvPr/>
        </p:nvSpPr>
        <p:spPr>
          <a:xfrm>
            <a:off x="854711" y="894384"/>
            <a:ext cx="7317105" cy="86764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795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安装课本电路连接，并进行实验实验</a:t>
            </a:r>
            <a:r>
              <a:rPr lang="en-US" altLang="zh-CN" sz="1795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1795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：把</a:t>
            </a:r>
            <a:r>
              <a:rPr lang="zh-CN" altLang="en-US" sz="1795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长短、粗细相同的铜丝和镍铬合金丝分别接入电路，闭合开关，观察电路中小灯泡的亮度。</a:t>
            </a:r>
          </a:p>
        </p:txBody>
      </p:sp>
      <p:sp>
        <p:nvSpPr>
          <p:cNvPr id="67595" name="矩形 67594"/>
          <p:cNvSpPr/>
          <p:nvPr/>
        </p:nvSpPr>
        <p:spPr>
          <a:xfrm>
            <a:off x="2147935" y="4192191"/>
            <a:ext cx="4550410" cy="3692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795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接不同的导体，小灯泡的亮度发生了变化。</a:t>
            </a:r>
          </a:p>
        </p:txBody>
      </p:sp>
      <p:sp>
        <p:nvSpPr>
          <p:cNvPr id="13" name="流程图: 资料带 12"/>
          <p:cNvSpPr/>
          <p:nvPr/>
        </p:nvSpPr>
        <p:spPr>
          <a:xfrm>
            <a:off x="106681" y="149978"/>
            <a:ext cx="1204595" cy="616071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进行实验</a:t>
            </a:r>
          </a:p>
        </p:txBody>
      </p:sp>
    </p:spTree>
    <p:extLst>
      <p:ext uri="{BB962C8B-B14F-4D97-AF65-F5344CB8AC3E}">
        <p14:creationId xmlns:p14="http://schemas.microsoft.com/office/powerpoint/2010/main" val="2249463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675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68"/>
          <p:cNvSpPr/>
          <p:nvPr/>
        </p:nvSpPr>
        <p:spPr>
          <a:xfrm>
            <a:off x="607061" y="849824"/>
            <a:ext cx="7689215" cy="86764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795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实验</a:t>
            </a:r>
            <a:r>
              <a:rPr lang="en-US" altLang="zh-CN" sz="1795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1795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：在上述实验中，接入电流表，观察电流表的示数变化，并继续观察小灯泡的亮度。</a:t>
            </a:r>
          </a:p>
        </p:txBody>
      </p:sp>
      <p:grpSp>
        <p:nvGrpSpPr>
          <p:cNvPr id="8194" name="组合 69663"/>
          <p:cNvGrpSpPr/>
          <p:nvPr/>
        </p:nvGrpSpPr>
        <p:grpSpPr>
          <a:xfrm>
            <a:off x="2147936" y="1600200"/>
            <a:ext cx="5012031" cy="2221707"/>
            <a:chOff x="930" y="1298"/>
            <a:chExt cx="4220" cy="1866"/>
          </a:xfrm>
        </p:grpSpPr>
        <p:pic>
          <p:nvPicPr>
            <p:cNvPr id="8195" name="Picture 6" descr="H:\2\人教教参资源\九\图\电流表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0" y="1933"/>
              <a:ext cx="850" cy="10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196" name="图片 69659" descr="图片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82" y="1298"/>
              <a:ext cx="3268" cy="18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7" name="任意多边形 69661"/>
            <p:cNvSpPr/>
            <p:nvPr/>
          </p:nvSpPr>
          <p:spPr>
            <a:xfrm>
              <a:off x="1565" y="1888"/>
              <a:ext cx="553" cy="754"/>
            </a:xfrm>
            <a:custGeom>
              <a:avLst/>
              <a:gdLst/>
              <a:ahLst/>
              <a:cxnLst/>
              <a:rect l="0" t="0" r="0" b="0"/>
              <a:pathLst>
                <a:path w="553" h="754">
                  <a:moveTo>
                    <a:pt x="543" y="0"/>
                  </a:moveTo>
                  <a:cubicBezTo>
                    <a:pt x="540" y="105"/>
                    <a:pt x="553" y="201"/>
                    <a:pt x="517" y="297"/>
                  </a:cubicBezTo>
                  <a:cubicBezTo>
                    <a:pt x="515" y="313"/>
                    <a:pt x="516" y="329"/>
                    <a:pt x="510" y="344"/>
                  </a:cubicBezTo>
                  <a:cubicBezTo>
                    <a:pt x="501" y="368"/>
                    <a:pt x="443" y="454"/>
                    <a:pt x="424" y="470"/>
                  </a:cubicBezTo>
                  <a:cubicBezTo>
                    <a:pt x="412" y="480"/>
                    <a:pt x="397" y="487"/>
                    <a:pt x="384" y="496"/>
                  </a:cubicBezTo>
                  <a:cubicBezTo>
                    <a:pt x="354" y="516"/>
                    <a:pt x="327" y="551"/>
                    <a:pt x="292" y="562"/>
                  </a:cubicBezTo>
                  <a:cubicBezTo>
                    <a:pt x="263" y="593"/>
                    <a:pt x="227" y="628"/>
                    <a:pt x="186" y="642"/>
                  </a:cubicBezTo>
                  <a:cubicBezTo>
                    <a:pt x="132" y="681"/>
                    <a:pt x="77" y="719"/>
                    <a:pt x="14" y="741"/>
                  </a:cubicBezTo>
                  <a:cubicBezTo>
                    <a:pt x="9" y="745"/>
                    <a:pt x="0" y="754"/>
                    <a:pt x="0" y="754"/>
                  </a:cubicBezTo>
                </a:path>
              </a:pathLst>
            </a:custGeom>
            <a:noFill/>
            <a:ln w="25400" cap="flat" cmpd="sng">
              <a:solidFill>
                <a:srgbClr val="ED8C2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8198" name="任意多边形 69662"/>
            <p:cNvSpPr/>
            <p:nvPr/>
          </p:nvSpPr>
          <p:spPr>
            <a:xfrm>
              <a:off x="1156" y="2704"/>
              <a:ext cx="1470" cy="338"/>
            </a:xfrm>
            <a:custGeom>
              <a:avLst/>
              <a:gdLst/>
              <a:ahLst/>
              <a:cxnLst/>
              <a:rect l="0" t="0" r="0" b="0"/>
              <a:pathLst>
                <a:path w="1470" h="338">
                  <a:moveTo>
                    <a:pt x="0" y="0"/>
                  </a:moveTo>
                  <a:cubicBezTo>
                    <a:pt x="15" y="43"/>
                    <a:pt x="41" y="93"/>
                    <a:pt x="79" y="119"/>
                  </a:cubicBezTo>
                  <a:cubicBezTo>
                    <a:pt x="145" y="213"/>
                    <a:pt x="302" y="267"/>
                    <a:pt x="410" y="278"/>
                  </a:cubicBezTo>
                  <a:cubicBezTo>
                    <a:pt x="449" y="288"/>
                    <a:pt x="473" y="294"/>
                    <a:pt x="516" y="298"/>
                  </a:cubicBezTo>
                  <a:cubicBezTo>
                    <a:pt x="630" y="338"/>
                    <a:pt x="551" y="313"/>
                    <a:pt x="841" y="298"/>
                  </a:cubicBezTo>
                  <a:cubicBezTo>
                    <a:pt x="870" y="297"/>
                    <a:pt x="927" y="285"/>
                    <a:pt x="927" y="285"/>
                  </a:cubicBezTo>
                  <a:cubicBezTo>
                    <a:pt x="957" y="275"/>
                    <a:pt x="1020" y="265"/>
                    <a:pt x="1020" y="265"/>
                  </a:cubicBezTo>
                  <a:cubicBezTo>
                    <a:pt x="1081" y="241"/>
                    <a:pt x="1027" y="259"/>
                    <a:pt x="1119" y="245"/>
                  </a:cubicBezTo>
                  <a:cubicBezTo>
                    <a:pt x="1171" y="237"/>
                    <a:pt x="1219" y="214"/>
                    <a:pt x="1271" y="205"/>
                  </a:cubicBezTo>
                  <a:cubicBezTo>
                    <a:pt x="1297" y="188"/>
                    <a:pt x="1328" y="175"/>
                    <a:pt x="1357" y="166"/>
                  </a:cubicBezTo>
                  <a:cubicBezTo>
                    <a:pt x="1376" y="154"/>
                    <a:pt x="1388" y="141"/>
                    <a:pt x="1404" y="126"/>
                  </a:cubicBezTo>
                  <a:cubicBezTo>
                    <a:pt x="1414" y="94"/>
                    <a:pt x="1446" y="84"/>
                    <a:pt x="1470" y="60"/>
                  </a:cubicBezTo>
                </a:path>
              </a:pathLst>
            </a:custGeom>
            <a:noFill/>
            <a:ln w="25400" cap="flat" cmpd="sng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sp>
        <p:nvSpPr>
          <p:cNvPr id="69666" name="矩形 69665"/>
          <p:cNvSpPr/>
          <p:nvPr/>
        </p:nvSpPr>
        <p:spPr>
          <a:xfrm>
            <a:off x="1123315" y="3867174"/>
            <a:ext cx="6657340" cy="92430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95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把铜丝接入电路时，电流表的示数较大，小灯泡较明亮；</a:t>
            </a:r>
          </a:p>
          <a:p>
            <a:pPr>
              <a:lnSpc>
                <a:spcPct val="150000"/>
              </a:lnSpc>
            </a:pPr>
            <a:r>
              <a:rPr lang="zh-CN" altLang="en-US" sz="1795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把镍铬合金丝接入电路时，电流表的示数较小，小灯泡较暗。 　　</a:t>
            </a:r>
          </a:p>
        </p:txBody>
      </p:sp>
      <p:sp>
        <p:nvSpPr>
          <p:cNvPr id="13" name="流程图: 资料带 12"/>
          <p:cNvSpPr/>
          <p:nvPr/>
        </p:nvSpPr>
        <p:spPr>
          <a:xfrm>
            <a:off x="106681" y="149978"/>
            <a:ext cx="1204595" cy="616071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进行实验</a:t>
            </a:r>
          </a:p>
        </p:txBody>
      </p:sp>
    </p:spTree>
    <p:extLst>
      <p:ext uri="{BB962C8B-B14F-4D97-AF65-F5344CB8AC3E}">
        <p14:creationId xmlns:p14="http://schemas.microsoft.com/office/powerpoint/2010/main" val="3394278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696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矩形 4"/>
          <p:cNvSpPr/>
          <p:nvPr/>
        </p:nvSpPr>
        <p:spPr>
          <a:xfrm>
            <a:off x="984885" y="1870885"/>
            <a:ext cx="7264400" cy="203257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795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1795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导体虽然容易导电，但对电流也有一定的阻碍作用。</a:t>
            </a:r>
            <a:endParaRPr lang="en-US" altLang="zh-CN" sz="1795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795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在相同的电压下，通过铜丝的电流比较大，表明铜丝对电流的阻碍作用比较小；</a:t>
            </a:r>
            <a:endParaRPr lang="en-US" altLang="zh-CN" sz="1795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795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通过镍铬合金丝的电流比较小，表明镍铬合金丝对电流的阻碍作用比较大。</a:t>
            </a:r>
            <a:endParaRPr lang="en-US" altLang="zh-CN" sz="1795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8" name="TextBox 8"/>
          <p:cNvSpPr txBox="1"/>
          <p:nvPr/>
        </p:nvSpPr>
        <p:spPr>
          <a:xfrm>
            <a:off x="808990" y="810356"/>
            <a:ext cx="7700010" cy="92430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95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1795" b="1" dirty="0">
                <a:latin typeface="宋体" panose="02010600030101010101" pitchFamily="2" charset="-122"/>
                <a:ea typeface="宋体" panose="02010600030101010101" pitchFamily="2" charset="-122"/>
              </a:rPr>
              <a:t>  在相同的电压下，通过铜丝的电流比镍铬合金丝的大，为什么会有这种差别呢？</a:t>
            </a:r>
            <a:endParaRPr lang="zh-CN" altLang="en-US" sz="1795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流程图: 资料带 1"/>
          <p:cNvSpPr/>
          <p:nvPr/>
        </p:nvSpPr>
        <p:spPr>
          <a:xfrm>
            <a:off x="86996" y="14987"/>
            <a:ext cx="1204595" cy="612328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归纳总结</a:t>
            </a:r>
          </a:p>
        </p:txBody>
      </p:sp>
    </p:spTree>
    <p:extLst>
      <p:ext uri="{BB962C8B-B14F-4D97-AF65-F5344CB8AC3E}">
        <p14:creationId xmlns:p14="http://schemas.microsoft.com/office/powerpoint/2010/main" val="4189348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4" name="矩形 10"/>
          <p:cNvSpPr/>
          <p:nvPr/>
        </p:nvSpPr>
        <p:spPr>
          <a:xfrm>
            <a:off x="765175" y="972682"/>
            <a:ext cx="7967980" cy="354697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在物理学中，用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电阻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来表示导体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对电流阻碍作用的大小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en-US" altLang="zh-CN" sz="2000"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导体的电阻越大，表示导体对电流的阻碍作用就越大。</a:t>
            </a:r>
          </a:p>
          <a:p>
            <a:pPr>
              <a:lnSpc>
                <a:spcPct val="140000"/>
              </a:lnSpc>
            </a:pP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   导体的电阻通常用字母</a:t>
            </a:r>
            <a:r>
              <a:rPr lang="en-US" altLang="zh-CN" sz="2000" i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表示。</a:t>
            </a:r>
            <a:endParaRPr lang="en-US" altLang="zh-CN" sz="2000"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单位：欧姆，简称欧，符号</a:t>
            </a:r>
            <a:r>
              <a:rPr lang="el-GR" altLang="en-US" sz="2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Ω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en-US" altLang="zh-CN" sz="20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电阻的单位还有：兆欧（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MΩ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）  千欧（</a:t>
            </a:r>
            <a:r>
              <a:rPr lang="en-US" altLang="zh-CN" sz="200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kΩ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     </a:t>
            </a:r>
            <a:endParaRPr lang="en-US" altLang="zh-CN" sz="2000"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　　换算关系是：</a:t>
            </a:r>
            <a:endParaRPr lang="en-US" altLang="zh-CN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　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en-US" altLang="zh-CN" sz="200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kΩ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 1000 Ω= 10</a:t>
            </a:r>
            <a:r>
              <a:rPr lang="en-US" altLang="zh-CN" sz="2000" baseline="30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Ω</a:t>
            </a:r>
          </a:p>
          <a:p>
            <a:pPr>
              <a:lnSpc>
                <a:spcPct val="140000"/>
              </a:lnSpc>
            </a:pP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　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MΩ = 1000</a:t>
            </a:r>
            <a:r>
              <a:rPr lang="en-US" altLang="zh-CN" sz="2000" err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000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Ω=10</a:t>
            </a:r>
            <a:r>
              <a:rPr lang="en-US" altLang="zh-CN" sz="2000" baseline="30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 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Ω</a:t>
            </a:r>
            <a:endParaRPr lang="en-US" altLang="zh-CN" sz="20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流程图: 资料带 1"/>
          <p:cNvSpPr/>
          <p:nvPr/>
        </p:nvSpPr>
        <p:spPr>
          <a:xfrm>
            <a:off x="86996" y="15043"/>
            <a:ext cx="1204595" cy="612216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sym typeface="Arial" panose="020B0604020202020204"/>
              </a:rPr>
              <a:t>归纳总结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1270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charRg st="74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charRg st="96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charRg st="126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charRg st="135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charRg st="159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1" name="Picture 8" descr="7bd91f5880f9e6a58b25290049949b47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9855" y="2193131"/>
            <a:ext cx="1131864" cy="11346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2" name="Picture 11" descr="f389ba3a69da1435e7f8a3b84ac698a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7935" y="3619500"/>
            <a:ext cx="1130676" cy="8846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3" name="Picture 12" descr="7e127c69ce408b241d8385d88f81e0ca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3525" y="3271837"/>
            <a:ext cx="1886044" cy="135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4" name="Picture 13" descr="电阻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-1925936">
            <a:off x="3656296" y="2680098"/>
            <a:ext cx="1397905" cy="248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5" name="Picture 10" descr="3f7fc407041d062e98f1dd6f8a60730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4259" y="2301479"/>
            <a:ext cx="1131864" cy="78700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3" name="组合 71696"/>
          <p:cNvGrpSpPr/>
          <p:nvPr/>
        </p:nvGrpSpPr>
        <p:grpSpPr>
          <a:xfrm>
            <a:off x="566420" y="607926"/>
            <a:ext cx="7482840" cy="1255694"/>
            <a:chOff x="295" y="754"/>
            <a:chExt cx="5103" cy="906"/>
          </a:xfrm>
        </p:grpSpPr>
        <p:sp>
          <p:nvSpPr>
            <p:cNvPr id="11274" name="矩形 5"/>
            <p:cNvSpPr/>
            <p:nvPr/>
          </p:nvSpPr>
          <p:spPr>
            <a:xfrm>
              <a:off x="295" y="754"/>
              <a:ext cx="5103" cy="9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1795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4.</a:t>
              </a:r>
              <a:r>
                <a:rPr lang="zh-CN" altLang="en-US" sz="1795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电阻器：</a:t>
              </a:r>
              <a:r>
                <a:rPr lang="zh-CN" altLang="en-US" sz="1795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在电子技术中，我们常用到有一定电阻值的元</a:t>
              </a:r>
            </a:p>
            <a:p>
              <a:pPr>
                <a:lnSpc>
                  <a:spcPct val="140000"/>
                </a:lnSpc>
              </a:pPr>
              <a:r>
                <a:rPr lang="zh-CN" altLang="en-US" sz="1795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   件</a:t>
              </a:r>
              <a:r>
                <a:rPr lang="en-US" altLang="zh-CN" sz="1795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——</a:t>
              </a:r>
              <a:r>
                <a:rPr lang="zh-CN" altLang="en-US" sz="1795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电阻器，也叫作定值电阻，简称电阻。电路图中</a:t>
              </a:r>
            </a:p>
            <a:p>
              <a:pPr>
                <a:lnSpc>
                  <a:spcPct val="140000"/>
                </a:lnSpc>
              </a:pPr>
              <a:r>
                <a:rPr lang="zh-CN" altLang="en-US" sz="1795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    用符号              表示</a:t>
              </a:r>
              <a:r>
                <a:rPr lang="zh-CN" altLang="en-US" sz="1795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 sz="1795" dirty="0">
                <a:latin typeface="Times New Roman" panose="02020603050405020304" charset="0"/>
                <a:ea typeface="Times New Roman" panose="02020603050405020304" charset="0"/>
              </a:endParaRPr>
            </a:p>
          </p:txBody>
        </p:sp>
        <p:pic>
          <p:nvPicPr>
            <p:cNvPr id="11275" name="图片 71695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1" y="1435"/>
              <a:ext cx="635" cy="1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流程图: 资料带 1"/>
          <p:cNvSpPr/>
          <p:nvPr/>
        </p:nvSpPr>
        <p:spPr>
          <a:xfrm>
            <a:off x="86996" y="15043"/>
            <a:ext cx="1204595" cy="612216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sym typeface="Arial" panose="020B0604020202020204"/>
              </a:rPr>
              <a:t>归纳总结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589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b8dd834-cf24-4a6c-848f-7dd17efd53a2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5d4d259-faab-4d76-bf33-4587a84cd0cc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1352</Words>
  <Application>Microsoft Office PowerPoint</Application>
  <PresentationFormat>全屏显示(16:9)</PresentationFormat>
  <Paragraphs>164</Paragraphs>
  <Slides>23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4</cp:revision>
  <dcterms:created xsi:type="dcterms:W3CDTF">2020-08-24T01:03:12Z</dcterms:created>
  <dcterms:modified xsi:type="dcterms:W3CDTF">2020-08-24T01:13:39Z</dcterms:modified>
</cp:coreProperties>
</file>