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6"/>
  </p:notesMasterIdLst>
  <p:sldIdLst>
    <p:sldId id="256" r:id="rId2"/>
    <p:sldId id="321" r:id="rId3"/>
    <p:sldId id="383" r:id="rId4"/>
    <p:sldId id="450" r:id="rId5"/>
    <p:sldId id="344" r:id="rId6"/>
    <p:sldId id="366" r:id="rId7"/>
    <p:sldId id="393" r:id="rId8"/>
    <p:sldId id="404" r:id="rId9"/>
    <p:sldId id="405" r:id="rId10"/>
    <p:sldId id="489" r:id="rId11"/>
    <p:sldId id="490" r:id="rId12"/>
    <p:sldId id="491" r:id="rId13"/>
    <p:sldId id="418" r:id="rId14"/>
    <p:sldId id="394" r:id="rId15"/>
    <p:sldId id="395" r:id="rId16"/>
    <p:sldId id="398" r:id="rId17"/>
    <p:sldId id="399" r:id="rId18"/>
    <p:sldId id="400" r:id="rId19"/>
    <p:sldId id="419" r:id="rId20"/>
    <p:sldId id="420" r:id="rId21"/>
    <p:sldId id="421" r:id="rId22"/>
    <p:sldId id="492" r:id="rId23"/>
    <p:sldId id="493" r:id="rId24"/>
    <p:sldId id="494" r:id="rId25"/>
    <p:sldId id="495" r:id="rId26"/>
    <p:sldId id="496" r:id="rId27"/>
    <p:sldId id="401" r:id="rId28"/>
    <p:sldId id="403" r:id="rId29"/>
    <p:sldId id="406" r:id="rId30"/>
    <p:sldId id="407" r:id="rId31"/>
    <p:sldId id="408" r:id="rId32"/>
    <p:sldId id="409" r:id="rId33"/>
    <p:sldId id="410" r:id="rId34"/>
    <p:sldId id="411" r:id="rId35"/>
  </p:sldIdLst>
  <p:sldSz cx="9144000" cy="5130800"/>
  <p:notesSz cx="6858000" cy="9144000"/>
  <p:defaultTextStyle>
    <a:lvl1pPr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indent="457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indent="914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indent="1371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indent="18288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indent="22860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indent="27432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indent="32004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indent="3657600">
      <a:defRPr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2F2F2"/>
    <a:srgbClr val="007E27"/>
    <a:srgbClr val="66FF33"/>
    <a:srgbClr val="01457D"/>
    <a:srgbClr val="025EAA"/>
    <a:srgbClr val="0039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1869" autoAdjust="0"/>
    <p:restoredTop sz="94660"/>
  </p:normalViewPr>
  <p:slideViewPr>
    <p:cSldViewPr snapToGrid="0">
      <p:cViewPr>
        <p:scale>
          <a:sx n="100" d="100"/>
          <a:sy n="100" d="100"/>
        </p:scale>
        <p:origin x="-1944" y="-948"/>
      </p:cViewPr>
      <p:guideLst>
        <p:guide orient="horz" pos="1552"/>
        <p:guide pos="27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6" name="Shape 36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411547996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1pPr>
    <a:lvl2pPr indent="228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2pPr>
    <a:lvl3pPr indent="457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3pPr>
    <a:lvl4pPr indent="685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4pPr>
    <a:lvl5pPr indent="9144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5pPr>
    <a:lvl6pPr indent="11430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6pPr>
    <a:lvl7pPr indent="13716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7pPr>
    <a:lvl8pPr indent="16002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8pPr>
    <a:lvl9pPr indent="1828800" defTabSz="457200">
      <a:lnSpc>
        <a:spcPct val="118000"/>
      </a:lnSpc>
      <a:defRPr sz="2200">
        <a:latin typeface="+mj-lt"/>
        <a:ea typeface="+mj-ea"/>
        <a:cs typeface="+mj-cs"/>
        <a:sym typeface="Helvetica Neue" panose="020005030000000200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74650" y="685800"/>
            <a:ext cx="6108700" cy="3429000"/>
          </a:xfrm>
        </p:spPr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 hasCustomPrompt="1"/>
          </p:nvPr>
        </p:nvSpPr>
        <p:spPr>
          <a:xfrm>
            <a:off x="628650" y="273050"/>
            <a:ext cx="7886700" cy="995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标题文本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2020/8/24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470"/>
            <a:ext cx="8229600" cy="85513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7187"/>
            <a:ext cx="8229600" cy="3386091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72354"/>
            <a:ext cx="2133600" cy="356306"/>
          </a:xfrm>
        </p:spPr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72354"/>
            <a:ext cx="2895600" cy="356306"/>
          </a:xfrm>
        </p:spPr>
        <p:txBody>
          <a:bodyPr/>
          <a:lstStyle/>
          <a:p>
            <a:pPr lvl="0"/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72354"/>
            <a:ext cx="2133600" cy="356306"/>
          </a:xfrm>
        </p:spPr>
        <p:txBody>
          <a:bodyPr/>
          <a:lstStyle/>
          <a:p>
            <a:pPr lvl="0"/>
            <a:fld id="{9A0DB2DC-4C9A-4742-B13C-FB6460FD3503}" type="slidenum">
              <a:rPr lang="zh-CN" altLang="en-US" dirty="0">
                <a:latin typeface="Arial" panose="020B0604020202020204" pitchFamily="34" charset="0"/>
              </a:rPr>
              <a:pPr lvl="0"/>
              <a:t>‹#›</a:t>
            </a:fld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7450969" y="126477"/>
            <a:ext cx="1433080" cy="430931"/>
            <a:chOff x="468128" y="370735"/>
            <a:chExt cx="1135204" cy="341359"/>
          </a:xfrm>
        </p:grpSpPr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9670" y="370735"/>
              <a:ext cx="490406" cy="177473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128" y="558194"/>
              <a:ext cx="1135204" cy="153900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ransition spd="med"/>
  <p:txStyles>
    <p:titleStyle>
      <a:lvl1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indent="4572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indent="9144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indent="13716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indent="1828800" algn="ctr">
        <a:defRPr sz="44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lvl1pPr marL="342900" indent="-3429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L="783590" indent="-326390">
        <a:spcBef>
          <a:spcPts val="700"/>
        </a:spcBef>
        <a:buSzPct val="100000"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L="1219200" indent="-3048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L="1737360" indent="-365760">
        <a:spcBef>
          <a:spcPts val="700"/>
        </a:spcBef>
        <a:buSzPct val="100000"/>
        <a:buChar char="–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L="2194560" indent="-365760">
        <a:spcBef>
          <a:spcPts val="700"/>
        </a:spcBef>
        <a:buSzPct val="100000"/>
        <a:buChar char="»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L="2692400" indent="-4064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L="3149600" indent="-4064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L="3606800" indent="-4064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L="4064000" indent="-406400">
        <a:spcBef>
          <a:spcPts val="700"/>
        </a:spcBef>
        <a:buSzPct val="100000"/>
        <a:buChar char="•"/>
        <a:defRPr sz="3200"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32747" y="1934396"/>
            <a:ext cx="1829733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中物理</a:t>
            </a:r>
            <a:endParaRPr kumimoji="0" lang="zh-CN" altLang="en-US" sz="2400" b="1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4419600" y="2396059"/>
            <a:ext cx="4400550" cy="502702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4000" baseline="-25000" dirty="0">
                <a:solidFill>
                  <a:srgbClr val="FF0000"/>
                </a:solidFill>
                <a:latin typeface="汉真广标" pitchFamily="49" charset="-122"/>
                <a:ea typeface="汉真广标" pitchFamily="49" charset="-122"/>
              </a:rPr>
              <a:t>第十四</a:t>
            </a:r>
            <a:r>
              <a:rPr lang="zh-CN" altLang="en-US" sz="4000" baseline="-25000" dirty="0" smtClean="0">
                <a:solidFill>
                  <a:srgbClr val="FF0000"/>
                </a:solidFill>
                <a:latin typeface="汉真广标" pitchFamily="49" charset="-122"/>
                <a:ea typeface="汉真广标" pitchFamily="49" charset="-122"/>
              </a:rPr>
              <a:t>章 内能的利用 复习</a:t>
            </a:r>
            <a:endParaRPr lang="zh-CN" sz="4000" baseline="-25000" dirty="0">
              <a:solidFill>
                <a:srgbClr val="FF0000"/>
              </a:solidFill>
              <a:latin typeface="汉真广标" pitchFamily="49" charset="-122"/>
              <a:ea typeface="汉真广标" pitchFamily="49" charset="-122"/>
            </a:endParaRPr>
          </a:p>
        </p:txBody>
      </p:sp>
      <p:sp>
        <p:nvSpPr>
          <p:cNvPr id="5" name="Shape 40"/>
          <p:cNvSpPr/>
          <p:nvPr/>
        </p:nvSpPr>
        <p:spPr>
          <a:xfrm>
            <a:off x="4327290" y="1084984"/>
            <a:ext cx="4816710" cy="830997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7200" b="1" baseline="-25000" dirty="0">
                <a:solidFill>
                  <a:srgbClr val="007E27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人教版  物理</a:t>
            </a:r>
            <a:r>
              <a:rPr lang="zh-CN" altLang="en-US" sz="2400" b="1" baseline="-25000" dirty="0">
                <a:solidFill>
                  <a:srgbClr val="007E27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（初中）</a:t>
            </a:r>
            <a:endParaRPr lang="zh-CN" sz="2400" b="1" baseline="-25000" dirty="0">
              <a:solidFill>
                <a:srgbClr val="007E27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55" y="591184"/>
            <a:ext cx="4044315" cy="4044315"/>
          </a:xfrm>
          <a:prstGeom prst="rect">
            <a:avLst/>
          </a:prstGeom>
        </p:spPr>
      </p:pic>
    </p:spTree>
  </p:cSld>
  <p:clrMapOvr>
    <a:masterClrMapping/>
  </p:clrMapOvr>
  <p:transition spd="med"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78435" y="652780"/>
            <a:ext cx="8786495" cy="5518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5.</a:t>
            </a:r>
            <a:r>
              <a:rPr kumimoji="0" lang="zh-CN" altLang="en-US" sz="20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如图所示是汽油机工作时各种冲程的示意图，其中表示做功冲程的是（ ）</a:t>
            </a:r>
          </a:p>
        </p:txBody>
      </p:sp>
      <p:pic>
        <p:nvPicPr>
          <p:cNvPr id="15" name="图片 -2147482577" descr="go题库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7973" y="3339148"/>
            <a:ext cx="1090295" cy="152971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" descr="go题库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19468" y="1378268"/>
            <a:ext cx="1002665" cy="15436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" descr="go题库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60353" y="1256348"/>
            <a:ext cx="1097915" cy="152590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" descr="go题库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57555" y="3144203"/>
            <a:ext cx="1126490" cy="16592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" name="文本框 18"/>
          <p:cNvSpPr txBox="1"/>
          <p:nvPr/>
        </p:nvSpPr>
        <p:spPr>
          <a:xfrm>
            <a:off x="179070" y="1477645"/>
            <a:ext cx="41529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A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968875" y="1378585"/>
            <a:ext cx="27940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B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179070" y="3347720"/>
            <a:ext cx="313055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4859655" y="3432175"/>
            <a:ext cx="304800" cy="3670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D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218805" y="652780"/>
            <a:ext cx="837565" cy="6438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6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24" name="流程图: 资料带 23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19" grpId="0" bldLvl="0" animBg="1"/>
      <p:bldP spid="20" grpId="0" bldLvl="0" animBg="1"/>
      <p:bldP spid="21" grpId="0" bldLvl="0" animBg="1"/>
      <p:bldP spid="22" grpId="0" bldLvl="0" animBg="1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4160" y="654050"/>
            <a:ext cx="84232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>
                <a:latin typeface="宋体" panose="02010600030101010101" pitchFamily="2" charset="-122"/>
              </a:rPr>
              <a:t>6.</a:t>
            </a:r>
            <a:r>
              <a:rPr lang="zh-CN" sz="2400" b="1">
                <a:ea typeface="宋体" panose="02010600030101010101" pitchFamily="2" charset="-122"/>
              </a:rPr>
              <a:t>如图所示是四冲程汽油机的其中一个冲程的剖面图，下列说法正确的是（</a:t>
            </a:r>
            <a:r>
              <a:rPr lang="en-US" sz="2400" b="1">
                <a:latin typeface="Times New Roman" panose="02020603050405020304" charset="0"/>
              </a:rPr>
              <a:t>        </a:t>
            </a:r>
            <a:r>
              <a:rPr lang="zh-CN" sz="2400" b="1">
                <a:ea typeface="宋体" panose="02010600030101010101" pitchFamily="2" charset="-122"/>
              </a:rPr>
              <a:t>）</a:t>
            </a:r>
            <a:endParaRPr lang="zh-CN" altLang="en-US" sz="2400" b="1">
              <a:ea typeface="宋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6395" y="1533525"/>
            <a:ext cx="8041640" cy="2792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endParaRPr lang="en-US" sz="1050" b="0">
              <a:latin typeface="Times New Roman" panose="02020603050405020304" charset="0"/>
            </a:endParaRP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1050" b="0">
                <a:latin typeface="Times New Roman" panose="02020603050405020304" charset="0"/>
              </a:rPr>
              <a:t> 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>
                <a:latin typeface="Times New Roman" panose="02020603050405020304" charset="0"/>
              </a:rPr>
              <a:t>A .</a:t>
            </a:r>
            <a:r>
              <a:rPr lang="zh-CN" sz="2400" b="1">
                <a:ea typeface="宋体" panose="02010600030101010101" pitchFamily="2" charset="-122"/>
              </a:rPr>
              <a:t>该冲程是压缩冲程</a:t>
            </a:r>
            <a:r>
              <a:rPr lang="en-US" sz="2400" b="1">
                <a:latin typeface="宋体" panose="02010600030101010101" pitchFamily="2" charset="-122"/>
              </a:rPr>
              <a:t>      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>
                <a:latin typeface="Times New Roman" panose="02020603050405020304" charset="0"/>
              </a:rPr>
              <a:t>B .</a:t>
            </a:r>
            <a:r>
              <a:rPr lang="zh-CN" sz="2400" b="1">
                <a:ea typeface="宋体" panose="02010600030101010101" pitchFamily="2" charset="-122"/>
              </a:rPr>
              <a:t>该冲程中活塞向上运动</a:t>
            </a:r>
            <a:endParaRPr lang="en-US" sz="2400" b="1">
              <a:latin typeface="Times New Roman" panose="02020603050405020304" charset="0"/>
            </a:endParaRP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>
                <a:latin typeface="Times New Roman" panose="02020603050405020304" charset="0"/>
              </a:rPr>
              <a:t>C .</a:t>
            </a:r>
            <a:r>
              <a:rPr lang="zh-CN" sz="2400" b="1">
                <a:ea typeface="宋体" panose="02010600030101010101" pitchFamily="2" charset="-122"/>
              </a:rPr>
              <a:t>该冲程是内能转化为机械能的过程</a:t>
            </a:r>
            <a:r>
              <a:rPr lang="en-US" sz="2400" b="1">
                <a:latin typeface="宋体" panose="02010600030101010101" pitchFamily="2" charset="-122"/>
              </a:rPr>
              <a:t>   </a:t>
            </a:r>
            <a:r>
              <a:rPr lang="en-US" sz="2400" b="1">
                <a:latin typeface="Times New Roman" panose="02020603050405020304" charset="0"/>
              </a:rPr>
              <a:t> 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>
                <a:latin typeface="Times New Roman" panose="02020603050405020304" charset="0"/>
              </a:rPr>
              <a:t>D .</a:t>
            </a:r>
            <a:r>
              <a:rPr lang="zh-CN" sz="2400" b="1">
                <a:ea typeface="宋体" panose="02010600030101010101" pitchFamily="2" charset="-122"/>
              </a:rPr>
              <a:t>该冲程是机械能转化为内能的过程</a:t>
            </a:r>
            <a:endParaRPr lang="zh-CN" altLang="en-US" sz="2400" b="1">
              <a:ea typeface="宋体" panose="02010600030101010101" pitchFamily="2" charset="-122"/>
            </a:endParaRPr>
          </a:p>
        </p:txBody>
      </p:sp>
      <p:pic>
        <p:nvPicPr>
          <p:cNvPr id="2" name="图片 -2147482576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65190" y="1440180"/>
            <a:ext cx="1785620" cy="22504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文本框 6"/>
          <p:cNvSpPr txBox="1"/>
          <p:nvPr/>
        </p:nvSpPr>
        <p:spPr>
          <a:xfrm>
            <a:off x="2612390" y="1151890"/>
            <a:ext cx="585470" cy="6438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6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8" name="流程图: 资料带 7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87020" y="508000"/>
            <a:ext cx="8643620" cy="1475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7.</a:t>
            </a: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汽车已经成为现代生活中不可缺少的一部分，现代汽车多数采用汽油机作为发动机，如图是四冲程汽油机的工作循环示意图，下列说法中正确的是（        ）</a:t>
            </a:r>
          </a:p>
        </p:txBody>
      </p:sp>
      <p:pic>
        <p:nvPicPr>
          <p:cNvPr id="5" name="图片 -2147482575" descr="go题库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17980" y="1640840"/>
            <a:ext cx="4544695" cy="17900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/>
        </p:nvSpPr>
        <p:spPr>
          <a:xfrm>
            <a:off x="346075" y="3576955"/>
            <a:ext cx="8712200" cy="101346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A .甲冲程是把机械能转化为内能      B .乙冲程是把内能转化为机械能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C .丙冲程是把机械能转化为内能      D .丁冲程是把内能转化为机械能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2320" y="1524000"/>
            <a:ext cx="50800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A</a:t>
            </a:r>
          </a:p>
        </p:txBody>
      </p:sp>
      <p:sp>
        <p:nvSpPr>
          <p:cNvPr id="6" name="流程图: 资料带 5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61620" y="858520"/>
            <a:ext cx="8295005" cy="13823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8.热机是将内能转化成________能的机器；热机工作中造成的环境污染主要是________。</a:t>
            </a:r>
            <a:r>
              <a:rPr kumimoji="0" lang="en-US" altLang="zh-CN" sz="2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894455" y="807720"/>
            <a:ext cx="135445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32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 </a:t>
            </a:r>
            <a:r>
              <a:rPr kumimoji="0" lang="zh-CN" altLang="en-US" sz="28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机械</a:t>
            </a:r>
            <a:endParaRPr kumimoji="0" lang="zh-CN" altLang="en-US" sz="3200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6" name="流程图: 资料带 5"/>
          <p:cNvSpPr/>
          <p:nvPr/>
        </p:nvSpPr>
        <p:spPr>
          <a:xfrm>
            <a:off x="52070" y="16436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816475" y="1465580"/>
            <a:ext cx="121094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噪声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62255" y="2463800"/>
            <a:ext cx="8652510" cy="20288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9.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内燃机是利用________做功的机械；常见的内燃机有四个冲程分别是________，________，________，________．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055620" y="2665730"/>
            <a:ext cx="115125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内能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055620" y="3248660"/>
            <a:ext cx="148082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吸气冲程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86020" y="3248660"/>
            <a:ext cx="140525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压缩冲程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6824345" y="3248660"/>
            <a:ext cx="137160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做功冲程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67030" y="3893820"/>
            <a:ext cx="140589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排气冲程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3" grpId="0" bldLvl="0" animBg="1"/>
      <p:bldP spid="7" grpId="0" bldLvl="0" animBg="1"/>
      <p:bldP spid="8" grpId="0" bldLvl="0" animBg="1"/>
      <p:bldP spid="9" grpId="0" bldLvl="0" animBg="1"/>
      <p:bldP spid="10" grpId="0" bldLvl="0" animBg="1"/>
      <p:bldP spid="11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37490" y="1275715"/>
            <a:ext cx="8724265" cy="11976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1.</a:t>
            </a:r>
            <a:r>
              <a:rPr kumimoji="0" lang="zh-CN" altLang="en-US" sz="2400" b="1" i="0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某种燃料完全燃烧所放出的________与____________之比，叫作这种燃料的热值。符号</a:t>
            </a:r>
            <a:r>
              <a:rPr kumimoji="0" lang="en-US" altLang="zh-CN" sz="2400" b="1" i="0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:</a:t>
            </a:r>
            <a:r>
              <a:rPr kumimoji="0" lang="zh-CN" altLang="en-US" sz="2400" b="1" i="0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</a:t>
            </a:r>
            <a:r>
              <a:rPr kumimoji="0" lang="zh-CN" altLang="en-US" sz="2400" b="1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。  </a:t>
            </a:r>
            <a:endParaRPr kumimoji="0" lang="en-US" altLang="zh-CN" sz="2400" b="1" i="0" u="sng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393565" y="1341120"/>
            <a:ext cx="99250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热量</a:t>
            </a:r>
            <a:endParaRPr kumimoji="0" lang="zh-CN" altLang="en-US" sz="2400" b="1" i="0" u="sng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149340" y="1341120"/>
            <a:ext cx="83439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质量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31775" y="2473325"/>
            <a:ext cx="8833485" cy="6438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2.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热值的单位是</a:t>
            </a:r>
            <a:r>
              <a:rPr kumimoji="0" lang="zh-CN" altLang="en-US" sz="2400" b="1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     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或</a:t>
            </a:r>
            <a:r>
              <a:rPr kumimoji="0" lang="zh-CN" altLang="en-US" sz="2400" b="1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     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，符号是__________。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82245" y="3300730"/>
            <a:ext cx="87788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煤油的热值是4.6×107J/kg，物理意义是：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   </a:t>
            </a:r>
            <a:r>
              <a:rPr u="sng">
                <a:latin typeface="宋体" panose="02010600030101010101" pitchFamily="2" charset="-122"/>
                <a:ea typeface="宋体" panose="02010600030101010101" pitchFamily="2" charset="-122"/>
              </a:rPr>
              <a:t>                                                           </a:t>
            </a:r>
            <a:r>
              <a:rPr lang="zh-CN" u="sng"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405505" y="464185"/>
            <a:ext cx="263080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第二节 内能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97890" y="3896360"/>
            <a:ext cx="764540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1kg的煤油完全燃烧释放的热量是4.6×107J</a:t>
            </a:r>
          </a:p>
        </p:txBody>
      </p:sp>
      <p:sp>
        <p:nvSpPr>
          <p:cNvPr id="13" name="流程图: 资料带 12"/>
          <p:cNvSpPr/>
          <p:nvPr/>
        </p:nvSpPr>
        <p:spPr>
          <a:xfrm>
            <a:off x="86995" y="58420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4" name="Shape 120"/>
          <p:cNvSpPr/>
          <p:nvPr/>
        </p:nvSpPr>
        <p:spPr>
          <a:xfrm>
            <a:off x="231775" y="181610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3976370" y="1800225"/>
            <a:ext cx="71945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q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2503805" y="2566035"/>
            <a:ext cx="138811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焦每千克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4218305" y="2565400"/>
            <a:ext cx="181800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焦每立方米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7105650" y="2565400"/>
            <a:ext cx="169291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J/kg或J/m</a:t>
            </a:r>
            <a:r>
              <a:rPr lang="zh-CN" altLang="en-US" sz="2400" b="1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3</a:t>
            </a:r>
            <a:endParaRPr kumimoji="0" lang="zh-CN" altLang="en-US" sz="2400" b="1" i="0" u="none" strike="noStrike" cap="none" spc="0" normalizeH="0" baseline="3000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7" grpId="0" bldLvl="0" animBg="1"/>
      <p:bldP spid="3" grpId="0" bldLvl="0" animBg="1"/>
      <p:bldP spid="4" grpId="0" bldLvl="0" animBg="1"/>
      <p:bldP spid="100" grpId="0"/>
      <p:bldP spid="9" grpId="0" bldLvl="0" animBg="1"/>
      <p:bldP spid="15" grpId="0" bldLvl="0" animBg="1"/>
      <p:bldP spid="16" grpId="1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5730" y="829310"/>
            <a:ext cx="8788400" cy="73596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4.</a:t>
            </a:r>
            <a:r>
              <a:rPr kumimoji="0" lang="zh-CN" altLang="en-US" sz="2800" b="1" i="0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热值的计算公式：</a:t>
            </a:r>
            <a:r>
              <a:rPr kumimoji="0" lang="zh-CN" altLang="en-US" sz="2800" b="1" i="0" u="sng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       </a:t>
            </a:r>
            <a:r>
              <a:rPr kumimoji="0" lang="zh-CN" altLang="en-US" sz="2800" b="1" i="0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和</a:t>
            </a:r>
            <a:r>
              <a:rPr kumimoji="0" lang="zh-CN" altLang="en-US" sz="2800" b="1" i="0" u="sng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        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50615" y="829310"/>
            <a:ext cx="98234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Q=mq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19420" y="829310"/>
            <a:ext cx="92392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Q=vq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25730" y="1565910"/>
            <a:ext cx="8682355" cy="20288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燃料释放的能量一部分用来做功，一部分散失了。用来做</a:t>
            </a:r>
            <a:r>
              <a:rPr kumimoji="0" lang="zh-CN" altLang="en-US" sz="2800" b="1" i="0" u="sng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   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的那一部分能量与燃料______________放出的热量之比，叫热机效率。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950595" y="2319655"/>
            <a:ext cx="136144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有用功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147435" y="2319655"/>
            <a:ext cx="232029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8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完全燃烧</a:t>
            </a:r>
            <a:endParaRPr kumimoji="0" lang="zh-CN" altLang="en-US" sz="28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3" name="流程图: 资料带 12"/>
          <p:cNvSpPr/>
          <p:nvPr/>
        </p:nvSpPr>
        <p:spPr>
          <a:xfrm>
            <a:off x="86995" y="58420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231775" y="181610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graphicFrame>
        <p:nvGraphicFramePr>
          <p:cNvPr id="8" name="对象 -2147482583"/>
          <p:cNvGraphicFramePr>
            <a:graphicFrameLocks noChangeAspect="1"/>
          </p:cNvGraphicFramePr>
          <p:nvPr/>
        </p:nvGraphicFramePr>
        <p:xfrm>
          <a:off x="2498725" y="3874135"/>
          <a:ext cx="3021330" cy="623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3" imgW="1231560" imgH="253800" progId="Equation.3">
                  <p:embed/>
                </p:oleObj>
              </mc:Choice>
              <mc:Fallback>
                <p:oleObj r:id="rId3" imgW="1231560" imgH="25380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3874135"/>
                        <a:ext cx="3021330" cy="6235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文本框 8"/>
          <p:cNvSpPr txBox="1"/>
          <p:nvPr/>
        </p:nvSpPr>
        <p:spPr>
          <a:xfrm>
            <a:off x="125730" y="3912870"/>
            <a:ext cx="227711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6.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热机效率：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资料带 12"/>
          <p:cNvSpPr/>
          <p:nvPr/>
        </p:nvSpPr>
        <p:spPr>
          <a:xfrm>
            <a:off x="86995" y="58420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231775" y="181610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sp>
        <p:nvSpPr>
          <p:cNvPr id="3" name="流程图: 资料带 2"/>
          <p:cNvSpPr/>
          <p:nvPr/>
        </p:nvSpPr>
        <p:spPr>
          <a:xfrm>
            <a:off x="86995" y="47625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4" name="Shape 120"/>
          <p:cNvSpPr/>
          <p:nvPr/>
        </p:nvSpPr>
        <p:spPr>
          <a:xfrm>
            <a:off x="231775" y="170815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pic>
        <p:nvPicPr>
          <p:cNvPr id="2" name="图片 -2147482576" descr="热机效率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61340" y="1346200"/>
            <a:ext cx="8021320" cy="21678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995" y="775970"/>
            <a:ext cx="8906510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关于燃料的热值，以下说法中正确的是（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.燃料的热值与燃料的种类有关系，与燃料的质量和燃烧状况无关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.燃烧千克某种燃料放出的热量叫这种燃料的热值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.燃料燃烧时，质量越大，热值越大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.燃料不完全燃烧时的热值比完全燃烧时的热值小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12940" y="937895"/>
            <a:ext cx="66611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875" y="818515"/>
            <a:ext cx="8968740" cy="33216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2.</a:t>
            </a: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“可燃冰”作为新型能源，有巨大的开发潜力．同等条件下，“可燃冰”完全燃烧放出的热量达到煤气的数十倍，这表示“可燃冰”的（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.热量很大             B .温度很高 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.热值很大              D .比热容很大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60595" y="2219325"/>
            <a:ext cx="69850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4650" y="802005"/>
            <a:ext cx="8768715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3.</a:t>
            </a: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关于燃料不能被充分利用的原因，下列说法中错误的是（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.燃料很难完全燃烧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.高温烟气带走了一部分热量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.散热损失一部分热量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.燃料燃烧时产生的内能不易转化成其他形式的能量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21080" y="1557655"/>
            <a:ext cx="73088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D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流程图: 资料带 12"/>
          <p:cNvSpPr/>
          <p:nvPr/>
        </p:nvSpPr>
        <p:spPr>
          <a:xfrm>
            <a:off x="86995" y="58420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231775" y="181610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601980" y="911860"/>
            <a:ext cx="8291830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</a:t>
            </a:r>
            <a:r>
              <a:rPr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sz="2400" b="1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转化为</a:t>
            </a:r>
            <a:r>
              <a:rPr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sz="2400" b="1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的机器叫热机</a:t>
            </a:r>
            <a:r>
              <a:rPr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15945" y="311785"/>
            <a:ext cx="291147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第一节 热机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10540" y="2338070"/>
            <a:ext cx="7940675" cy="11976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2.</a:t>
            </a:r>
            <a:r>
              <a:rPr lang="zh-CN" sz="2400" b="1" dirty="0">
                <a:ea typeface="宋体" panose="02010600030101010101" pitchFamily="2" charset="-122"/>
                <a:sym typeface="+mn-ea"/>
              </a:rPr>
              <a:t>内燃机：燃料在机器的气缸内燃烧的热机。包含</a:t>
            </a:r>
            <a:r>
              <a:rPr lang="zh-CN" sz="2400" b="1" u="sng" dirty="0">
                <a:ea typeface="宋体" panose="02010600030101010101" pitchFamily="2" charset="-122"/>
                <a:sym typeface="+mn-ea"/>
              </a:rPr>
              <a:t>                              </a:t>
            </a:r>
            <a:r>
              <a:rPr lang="zh-CN" sz="2400" b="1" dirty="0">
                <a:ea typeface="宋体" panose="02010600030101010101" pitchFamily="2" charset="-122"/>
                <a:sym typeface="+mn-ea"/>
              </a:rPr>
              <a:t>。</a:t>
            </a:r>
            <a:r>
              <a:rPr lang="zh-CN" sz="2400" b="1" u="sng" dirty="0">
                <a:solidFill>
                  <a:srgbClr val="000000"/>
                </a:solidFill>
                <a:ea typeface="宋体" panose="02010600030101010101" pitchFamily="2" charset="-122"/>
                <a:sym typeface="+mn-ea"/>
              </a:rPr>
              <a:t>  </a:t>
            </a:r>
            <a:endParaRPr kumimoji="0" lang="zh-CN" altLang="en-US" sz="2400" b="1" i="0" u="sng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890270" y="2974340"/>
            <a:ext cx="238315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sz="24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汽油机和柴油机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Arial" panose="020B0604020202020204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10540" y="3935095"/>
            <a:ext cx="8122285" cy="6438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3.</a:t>
            </a:r>
            <a:r>
              <a:rPr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汽油机：汽油机是利用</a:t>
            </a:r>
            <a:r>
              <a:rPr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</a:t>
            </a:r>
            <a:r>
              <a:rPr sz="2400" b="1" dirty="0" err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作燃料来工作的</a:t>
            </a:r>
            <a:r>
              <a:rPr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538980" y="3980180"/>
            <a:ext cx="76327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汽油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438910" y="1024255"/>
            <a:ext cx="79311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内能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351530" y="1004570"/>
            <a:ext cx="130175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机械能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7" grpId="0" animBg="1"/>
      <p:bldP spid="8" grpId="0" bldLvl="0" animBg="1"/>
      <p:bldP spid="10" grpId="0" bldLvl="0" animBg="1"/>
      <p:bldP spid="12" grpId="0" bldLvl="0" animBg="1"/>
      <p:bldP spid="15" grpId="0" bldLvl="0" animBg="1"/>
      <p:bldP spid="2" grpId="0" animBg="1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7175" y="593090"/>
            <a:ext cx="8209280" cy="452183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</a:t>
            </a: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4.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下列提高热机效率的方法中，不可行的是（ </a:t>
            </a:r>
            <a:r>
              <a:rPr kumimoji="0" lang="zh-CN" altLang="en-US" sz="2400" b="1" i="0" u="none" strike="noStrike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）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.减少各种热损失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B.加润滑油，减少机器部件间的摩擦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.减少消耗的总能量 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.充分利用废气的能量，如建热电站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748145" y="661745"/>
            <a:ext cx="46228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590" y="636270"/>
            <a:ext cx="8917940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下列关于功、内能和热量的说法正确的是（       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A .物体的温度不变，内能一定不变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B .热量总是从内能大的物体向内能小的物体传递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C .做功和热传递都能改变物体的内能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D .温度高的物体含有的热量比温度低的物体多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4540" y="1429385"/>
            <a:ext cx="70929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101" name="文本框 100"/>
          <p:cNvSpPr txBox="1"/>
          <p:nvPr/>
        </p:nvSpPr>
        <p:spPr>
          <a:xfrm>
            <a:off x="258445" y="834390"/>
            <a:ext cx="8627110" cy="30460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altLang="zh-CN" sz="2400" b="1">
                <a:ea typeface="宋体" panose="02010600030101010101" pitchFamily="2" charset="-122"/>
              </a:rPr>
              <a:t>6.</a:t>
            </a:r>
            <a:r>
              <a:rPr lang="zh-CN" sz="2800" b="1">
                <a:ea typeface="宋体" panose="02010600030101010101" pitchFamily="2" charset="-122"/>
              </a:rPr>
              <a:t>汽车油箱的汽油用掉一半后，剩下的汽油中，不变的物理量有（</a:t>
            </a:r>
            <a:r>
              <a:rPr lang="en-US" sz="2800" b="1">
                <a:latin typeface="宋体" panose="02010600030101010101" pitchFamily="2" charset="-122"/>
              </a:rPr>
              <a:t> </a:t>
            </a:r>
            <a:r>
              <a:rPr lang="zh-CN" sz="2800" b="1">
                <a:ea typeface="宋体" panose="02010600030101010101" pitchFamily="2" charset="-122"/>
              </a:rPr>
              <a:t>）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zh-CN" sz="2400" b="1">
                <a:ea typeface="宋体" panose="02010600030101010101" pitchFamily="2" charset="-122"/>
              </a:rPr>
              <a:t> A .质量密度热值</a:t>
            </a:r>
            <a:r>
              <a:rPr lang="en-US" sz="2400" b="1">
                <a:latin typeface="宋体" panose="02010600030101010101" pitchFamily="2" charset="-122"/>
              </a:rPr>
              <a:t>             </a:t>
            </a:r>
            <a:r>
              <a:rPr lang="zh-CN" sz="2400" b="1">
                <a:ea typeface="宋体" panose="02010600030101010101" pitchFamily="2" charset="-122"/>
              </a:rPr>
              <a:t>B .质量密度比热容</a:t>
            </a:r>
            <a:r>
              <a:rPr lang="en-US" sz="2400" b="1">
                <a:latin typeface="宋体" panose="02010600030101010101" pitchFamily="2" charset="-122"/>
              </a:rPr>
              <a:t> 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endParaRPr lang="en-US" sz="2400" b="1">
              <a:latin typeface="宋体" panose="02010600030101010101" pitchFamily="2" charset="-122"/>
            </a:endParaRP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zh-CN" sz="2400" b="1">
                <a:ea typeface="宋体" panose="02010600030101010101" pitchFamily="2" charset="-122"/>
              </a:rPr>
              <a:t> C .密度热值比热容</a:t>
            </a:r>
            <a:r>
              <a:rPr lang="en-US" sz="2400" b="1">
                <a:latin typeface="宋体" panose="02010600030101010101" pitchFamily="2" charset="-122"/>
              </a:rPr>
              <a:t>           </a:t>
            </a:r>
            <a:r>
              <a:rPr lang="zh-CN" sz="2400" b="1">
                <a:ea typeface="宋体" panose="02010600030101010101" pitchFamily="2" charset="-122"/>
              </a:rPr>
              <a:t>D .质量热值比热容</a:t>
            </a:r>
            <a:endParaRPr lang="zh-CN" altLang="en-US" sz="2400" b="1"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446020" y="1595120"/>
            <a:ext cx="321310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/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1455" y="821055"/>
            <a:ext cx="8940800" cy="33216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.目前石油、煤炭消耗量的迅速增长，易导致能源危机．因此，开发和利用新能源，成为全世界最为关注的问题之一．小明家的太阳能热水器内装有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100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Kg</a:t>
            </a: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、25℃的水，经过一天照射后，温度升高了50℃．则水吸收的热量及至少可以节约煤的质量分别是（ </a:t>
            </a:r>
            <a:r>
              <a:rPr kumimoji="0" lang="zh-CN" altLang="en-US" sz="2000" b="1" i="0" u="none" strike="noStrike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）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C</a:t>
            </a:r>
            <a:r>
              <a:rPr kumimoji="0" lang="zh-CN" altLang="en-US" sz="2000" b="1" i="0" u="none" strike="noStrike" cap="none" spc="0" normalizeH="0" baseline="-25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水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=4.2×10</a:t>
            </a:r>
            <a:r>
              <a:rPr kumimoji="0" lang="en-US" altLang="zh-CN" sz="2000" b="1" i="0" u="none" strike="noStrike" cap="none" spc="0" normalizeH="0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3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J/(Kg•</a:t>
            </a:r>
            <a:r>
              <a:rPr lang="zh-CN" altLang="en-US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℃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)  q</a:t>
            </a:r>
            <a:r>
              <a:rPr kumimoji="0" lang="zh-CN" altLang="en-US" sz="2000" b="1" i="0" u="none" strike="noStrike" cap="none" spc="0" normalizeH="0" baseline="-25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煤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=3.0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×10</a:t>
            </a:r>
            <a:r>
              <a:rPr lang="en-US" altLang="zh-CN" sz="20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J/Kg</a:t>
            </a:r>
            <a:endParaRPr kumimoji="0" lang="en-US" altLang="zh-CN" sz="2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A 1.05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×10</a:t>
            </a:r>
            <a:r>
              <a:rPr lang="en-US" altLang="zh-CN" sz="20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J,0.35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Kg                   B 2.7×10</a:t>
            </a:r>
            <a:r>
              <a:rPr lang="en-US" altLang="zh-CN" sz="20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J,0.35Kg 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en-US" altLang="zh-CN" sz="2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C 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1.5×10</a:t>
            </a:r>
            <a:r>
              <a:rPr lang="en-US" altLang="zh-CN" sz="20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J,0.7Kg                    D  2.7×10</a:t>
            </a:r>
            <a:r>
              <a:rPr lang="en-US" altLang="zh-CN" sz="20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lang="en-US" altLang="zh-CN" sz="20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J,0.7Kg</a:t>
            </a:r>
            <a:endParaRPr kumimoji="0" lang="en-US" altLang="zh-CN" sz="2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681922" y="2221547"/>
            <a:ext cx="28765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D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95275" y="608965"/>
            <a:ext cx="8618220" cy="341376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8.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“可燃冰”作为新型能源，有着巨大的开发使用潜力．同等条件下，“可燃冰”完全燃烧放出的热量达到煤气的数十倍，说明“可燃冰”的________很大．以</a:t>
            </a: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10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倍的关系粗略计算，</a:t>
            </a: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1kg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“可燃冰”完全燃烧放出的热量为________</a:t>
            </a: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，这些热量可以使________</a:t>
            </a: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Kg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的水从20℃加热至100℃．c=4.2×10</a:t>
            </a:r>
            <a:r>
              <a:rPr kumimoji="0" lang="zh-CN" altLang="en-US" sz="2400" b="1" i="0" u="none" strike="noStrike" cap="none" spc="0" normalizeH="0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3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J/(kg•℃),q煤气=4.2×10</a:t>
            </a:r>
            <a:r>
              <a:rPr kumimoji="0" lang="zh-CN" altLang="en-US" sz="2400" b="1" i="0" u="none" strike="noStrike" cap="none" spc="0" normalizeH="0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J/kg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869565" y="1790065"/>
            <a:ext cx="116840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热值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885055" y="2331720"/>
            <a:ext cx="134493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4.2×l0</a:t>
            </a:r>
            <a:r>
              <a:rPr kumimoji="0" lang="zh-CN" altLang="en-US" sz="24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8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62280" y="2899410"/>
            <a:ext cx="88011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1250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8910" y="617220"/>
            <a:ext cx="8516620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9.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如图所示的</a:t>
            </a: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C919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大型客机，是中国首款按照最新国际适航标准，具有自主知识产权的干线民用飞机，</a:t>
            </a:r>
            <a:r>
              <a:rPr lang="en-US" altLang="zh-CN" sz="1800">
                <a:ln>
                  <a:noFill/>
                </a:ln>
                <a:solidFill>
                  <a:srgbClr val="000000"/>
                </a:solidFill>
                <a:effectLst/>
                <a:uFillTx/>
                <a:sym typeface="Arial" panose="020B0604020202020204"/>
              </a:rPr>
              <a:t>2019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年将有三架飞机完成首次飞行试验．某次试飞时，飞机发动机的水平推力为</a:t>
            </a:r>
            <a:r>
              <a:rPr lang="en-US" altLang="zh-CN" sz="18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1.6×10</a:t>
            </a:r>
            <a:r>
              <a:rPr lang="en-US" altLang="zh-CN" sz="18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</a:t>
            </a:r>
            <a:r>
              <a:rPr lang="en-US" altLang="zh-CN" sz="18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N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，飞机以</a:t>
            </a: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100km/h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的速度沿水平方向匀速航行</a:t>
            </a: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1h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，消耗航空煤油</a:t>
            </a: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4000kg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．求</a:t>
            </a:r>
            <a:r>
              <a:rPr lang="en-US" altLang="zh-CN" sz="1800">
                <a:ln>
                  <a:noFill/>
                </a:ln>
                <a:solidFill>
                  <a:srgbClr val="000000"/>
                </a:solidFill>
                <a:effectLst/>
                <a:uFillTx/>
                <a:sym typeface="Arial" panose="020B0604020202020204"/>
              </a:rPr>
              <a:t>1h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内：（航空煤油的热值为</a:t>
            </a: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4</a:t>
            </a:r>
            <a:r>
              <a:rPr lang="en-US" altLang="zh-CN" sz="18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×10</a:t>
            </a:r>
            <a:r>
              <a:rPr lang="en-US" altLang="zh-CN" sz="1800" b="1" baseline="3000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lang="en-US" altLang="zh-CN" sz="1800" b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J/Kg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）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（1）发动机所做的功．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（2）航空煤油完全燃烧放出的热量．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（3）发动机的热机效率．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0555" y="922655"/>
            <a:ext cx="7882890" cy="382968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解析：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（1）由v=s/t得飞机航行的路程：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s=vt=600km/h×1h=600km=6×10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m；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发动机所做的功：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W=Fs=1.6×10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N×6×10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m=9.6×10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10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J；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（2）航空煤油完全燃烧放出的热量：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Q放=qm=4×10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J×4000kg=1.6×10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11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J；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（3）发动机的热机效率：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η=W/Q放×100%=（9.6×10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10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J/1.6×10</a:t>
            </a:r>
            <a:r>
              <a:rPr kumimoji="0" lang="zh-CN" altLang="en-US" sz="1800" b="1" i="0" u="none" strike="noStrike" cap="none" spc="0" normalizeH="0" baseline="3000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11</a:t>
            </a:r>
            <a:r>
              <a:rPr kumimoji="0" lang="zh-CN" altLang="en-US" sz="1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J）×100%=60%．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231775" y="1159510"/>
            <a:ext cx="8910320" cy="7372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266700" algn="l" eaLnBrk="1" fontAlgn="auto" latinLnBrk="0" hangingPunct="1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能量守恒定律：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284095" y="447675"/>
            <a:ext cx="432562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第三节   能量的转化与守恒</a:t>
            </a:r>
          </a:p>
        </p:txBody>
      </p:sp>
      <p:sp>
        <p:nvSpPr>
          <p:cNvPr id="3" name="流程图: 资料带 2"/>
          <p:cNvSpPr/>
          <p:nvPr/>
        </p:nvSpPr>
        <p:spPr>
          <a:xfrm>
            <a:off x="86995" y="47625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4" name="Shape 120"/>
          <p:cNvSpPr/>
          <p:nvPr/>
        </p:nvSpPr>
        <p:spPr>
          <a:xfrm>
            <a:off x="231775" y="170815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40360" y="1820545"/>
            <a:ext cx="8213725" cy="175196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能量既不会消灭，也不会创生，它只会从一种形式转化为另一种形式，或者从一个物体转移到另一个物体，而能的总量保持不变。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 bldLvl="0" animBg="1"/>
      <p:bldP spid="5" grpId="0" bldLvl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流程图: 资料带 6"/>
          <p:cNvSpPr/>
          <p:nvPr/>
        </p:nvSpPr>
        <p:spPr>
          <a:xfrm>
            <a:off x="86995" y="47625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Shape 120"/>
          <p:cNvSpPr/>
          <p:nvPr/>
        </p:nvSpPr>
        <p:spPr>
          <a:xfrm>
            <a:off x="231775" y="170815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pic>
        <p:nvPicPr>
          <p:cNvPr id="2" name="图片 -2147482547" descr="能量的转化与守恒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36245" y="1755775"/>
            <a:ext cx="8002270" cy="11963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441325" y="772795"/>
            <a:ext cx="846391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altLang="zh-CN" sz="2800" b="1">
                <a:ea typeface="宋体" panose="02010600030101010101" pitchFamily="2" charset="-122"/>
              </a:rPr>
              <a:t>1.</a:t>
            </a:r>
            <a:r>
              <a:rPr sz="2800" b="1"/>
              <a:t>下列关于对能量的说法中错误的是</a:t>
            </a:r>
            <a:r>
              <a:rPr sz="2800" b="1" smtClean="0"/>
              <a:t>（</a:t>
            </a:r>
            <a:r>
              <a:rPr lang="en-US" sz="2800" b="1" smtClean="0"/>
              <a:t>   </a:t>
            </a:r>
            <a:r>
              <a:rPr sz="2800" b="1" smtClean="0"/>
              <a:t> </a:t>
            </a:r>
            <a:r>
              <a:rPr sz="2800" b="1"/>
              <a:t>）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A .我们生活中的大部分能量来自太阳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B .做机械运动的物体具有能量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C .利用能量的过程，就是能量转移和转化的过程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D .我们使用各种家用电器，就是把其他各种形式的能量转化成电能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6650672" y="883285"/>
            <a:ext cx="300355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4810" y="514350"/>
            <a:ext cx="7939405" cy="286004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400" b="1" dirty="0">
                <a:solidFill>
                  <a:srgbClr val="000000"/>
                </a:solidFill>
                <a:latin typeface="宋体" panose="02010600030101010101" pitchFamily="2" charset="-122"/>
                <a:sym typeface="+mn-ea"/>
              </a:rPr>
              <a:t>4</a:t>
            </a:r>
            <a:r>
              <a:rPr 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.</a:t>
            </a:r>
            <a:r>
              <a:rPr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工作过程：工作过程以一个循环为一个单元，一个循环有四个冲程。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 dirty="0" err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包括</a:t>
            </a:r>
            <a:r>
              <a:rPr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：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 u="sng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</a:t>
            </a:r>
            <a:r>
              <a:rPr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、 </a:t>
            </a:r>
            <a:r>
              <a:rPr sz="2400" b="1" u="sng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</a:t>
            </a:r>
            <a:r>
              <a:rPr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400" b="1" u="sng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         </a:t>
            </a:r>
            <a:r>
              <a:rPr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 ________</a:t>
            </a:r>
            <a:r>
              <a:rPr sz="2400" b="1" dirty="0" err="1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四个冲程</a:t>
            </a:r>
            <a:r>
              <a:rPr sz="2400" dirty="0">
                <a:solidFill>
                  <a:srgbClr val="000000"/>
                </a:solidFill>
                <a:sym typeface="+mn-ea"/>
              </a:rPr>
              <a:t>。</a:t>
            </a:r>
          </a:p>
        </p:txBody>
      </p:sp>
      <p:sp>
        <p:nvSpPr>
          <p:cNvPr id="13" name="流程图: 资料带 12"/>
          <p:cNvSpPr/>
          <p:nvPr/>
        </p:nvSpPr>
        <p:spPr>
          <a:xfrm>
            <a:off x="86995" y="58420"/>
            <a:ext cx="1204595" cy="523875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Shape 120"/>
          <p:cNvSpPr/>
          <p:nvPr/>
        </p:nvSpPr>
        <p:spPr>
          <a:xfrm>
            <a:off x="231775" y="181610"/>
            <a:ext cx="919480" cy="27686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b="0">
                <a:solidFill>
                  <a:srgbClr val="000000"/>
                </a:solidFill>
              </a:defRPr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知识回顾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7240" y="2284095"/>
            <a:ext cx="209486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吸气冲程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812030" y="2284095"/>
            <a:ext cx="139192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做功冲程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008630" y="2284095"/>
            <a:ext cx="138176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sz="24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压缩冲程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689090" y="2216785"/>
            <a:ext cx="133096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排气冲程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85750" y="3447415"/>
            <a:ext cx="353441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5.</a:t>
            </a:r>
            <a:r>
              <a:rPr lang="zh-CN" altLang="en-US" sz="2400" b="1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压缩冲程能量转化</a:t>
            </a:r>
            <a:r>
              <a:rPr lang="zh-CN" altLang="en-US" sz="240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Arial" panose="020B0604020202020204"/>
              </a:rPr>
              <a:t>：</a:t>
            </a:r>
            <a:endParaRPr kumimoji="0" lang="zh-CN" sz="24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+mn-ea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66135" y="3504565"/>
            <a:ext cx="451929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机械能转化为内能。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285750" y="4094480"/>
            <a:ext cx="320230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altLang="zh-CN" sz="240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6.</a:t>
            </a:r>
            <a:r>
              <a:rPr lang="zh-CN" altLang="en-US" sz="2400" b="1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做功冲程能量转化</a:t>
            </a:r>
            <a:r>
              <a:rPr lang="zh-CN" altLang="en-US" sz="2400" dirty="0">
                <a:ln>
                  <a:noFill/>
                </a:ln>
                <a:solidFill>
                  <a:schemeClr val="tx1"/>
                </a:solidFill>
                <a:effectLst/>
                <a:uFillTx/>
                <a:sym typeface="Arial" panose="020B0604020202020204"/>
              </a:rPr>
              <a:t>：</a:t>
            </a:r>
            <a:endParaRPr kumimoji="0" lang="zh-CN" altLang="en-US" sz="24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366135" y="4094480"/>
            <a:ext cx="313499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内能转化为机械能。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animBg="1"/>
      <p:bldP spid="4" grpId="0" animBg="1"/>
      <p:bldP spid="6" grpId="0" animBg="1"/>
      <p:bldP spid="7" grpId="0" animBg="1"/>
      <p:bldP spid="8" grpId="0" bldLvl="0" animBg="1"/>
      <p:bldP spid="12" grpId="0" bldLvl="0" animBg="1"/>
      <p:bldP spid="14" grpId="0" bldLvl="0" animBg="1"/>
      <p:bldP spid="15" grpId="0" bldLvl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168910" y="471805"/>
            <a:ext cx="8806815" cy="3322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sz="2800" b="1">
                <a:latin typeface="宋体" panose="02010600030101010101" pitchFamily="2" charset="-122"/>
              </a:rPr>
              <a:t>2.</a:t>
            </a:r>
            <a:r>
              <a:rPr sz="2800" b="1"/>
              <a:t>某智能百叶窗的叶片上贴有太阳能板，在光照时发电，给电动机供电以调节百叶窗的开合．该过程中发生的能量转换是（        ）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A .电能机械能光能                  B .光能机械能电能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/>
              <a:t> C .光能电能机械能                  D .机械能电能光能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660015" y="1903729"/>
            <a:ext cx="37592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 bldLvl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100" name="文本框 99"/>
          <p:cNvSpPr txBox="1"/>
          <p:nvPr/>
        </p:nvSpPr>
        <p:spPr>
          <a:xfrm>
            <a:off x="17780" y="635000"/>
            <a:ext cx="9108440" cy="46158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 algn="l" eaLnBrk="1" fontAlgn="auto" latinLnBrk="0" hangingPunct="1">
              <a:lnSpc>
                <a:spcPct val="150000"/>
              </a:lnSpc>
            </a:pP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</a:t>
            </a: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下列关于功、能和热量的描述中正确的是（ </a:t>
            </a:r>
            <a:r>
              <a:rPr lang="en-US" sz="2800" b="1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sz="2800" b="1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）</a:t>
            </a:r>
            <a:endParaRPr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A .“嫦娥一号”飞船在加速升空的过程中，机械能的总量保持不变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B .地震形成的“堰塞湖”有潜在的危险性，是因为积蓄在高处的湖水有很大的重力势能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C .物体的温度越高，具有的热量就越多</a:t>
            </a:r>
          </a:p>
          <a:p>
            <a:pPr marL="0" indent="0" algn="l" eaLnBrk="1" fontAlgn="auto" latinLnBrk="0" hangingPunct="1">
              <a:lnSpc>
                <a:spcPct val="150000"/>
              </a:lnSpc>
            </a:pPr>
            <a:r>
              <a:rPr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D .物体的内能越多，具有的功就越多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7373620" y="742950"/>
            <a:ext cx="397510" cy="52070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7315" y="711835"/>
            <a:ext cx="8928735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4.</a:t>
            </a: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下列说法中正确的是</a:t>
            </a:r>
            <a:r>
              <a:rPr kumimoji="0" lang="zh-CN" altLang="en-US" sz="2800" b="1" i="0" strike="noStrike" cap="none" spc="0" normalizeH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（   </a:t>
            </a: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.太阳能热水器将光能转化为内能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.物体的内能是物体的动能和势能的总和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.世界上存在的电荷只有两种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strike="noStrike" cap="none" spc="0" normalizeH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.随着人类科学技术的不断进步，总有一天永动机可能被制造出来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195445" y="873760"/>
            <a:ext cx="117094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  <p:sp>
        <p:nvSpPr>
          <p:cNvPr id="6" name="流程图: 资料带 5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2570" y="904240"/>
            <a:ext cx="8604885" cy="267525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5.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沿海地区的气温不如内陆地区的气温变化显著，主要是因为水比砂石具有较大的</a:t>
            </a:r>
            <a:r>
              <a:rPr kumimoji="0" lang="zh-CN" altLang="en-US" sz="2800" b="1" i="0" u="none" strike="noStrike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（   </a:t>
            </a: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.热量                B .密度      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.比热容              D .内能</a:t>
            </a:r>
          </a:p>
        </p:txBody>
      </p:sp>
      <p:sp>
        <p:nvSpPr>
          <p:cNvPr id="6" name="流程图: 资料带 5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85435" y="1600516"/>
            <a:ext cx="430530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 smtClean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  <a:endParaRPr kumimoji="0" lang="en-US" altLang="zh-CN" sz="32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矩形 77825"/>
          <p:cNvSpPr/>
          <p:nvPr/>
        </p:nvSpPr>
        <p:spPr>
          <a:xfrm>
            <a:off x="222885" y="635000"/>
            <a:ext cx="8296275" cy="39693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6.(1)在滑滑梯时我们的屁股会感到发热，是因为在滑动过程中</a:t>
            </a:r>
            <a:r>
              <a:rPr lang="en-US" altLang="zh-CN" sz="24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      </a:t>
            </a:r>
            <a:r>
              <a:rPr lang="zh-CN" altLang="en-US" sz="2400" b="1" u="sng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(2)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在水力发电中，水的</a:t>
            </a:r>
            <a:r>
              <a:rPr lang="zh-CN" altLang="en-US"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(3)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在火力发电厂，燃料燃烧释放的</a:t>
            </a:r>
            <a:r>
              <a:rPr lang="zh-CN" altLang="en-US"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电流通过电动机 </a:t>
            </a:r>
            <a:r>
              <a:rPr lang="zh-CN" altLang="en-US"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   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 </a:t>
            </a:r>
          </a:p>
          <a:p>
            <a:pPr algn="just">
              <a:lnSpc>
                <a:spcPct val="150000"/>
              </a:lnSpc>
            </a:pPr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(5)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植物吸收太阳光进行光合作用</a:t>
            </a:r>
            <a:r>
              <a:rPr lang="zh-CN" altLang="en-US" sz="2400" b="1" u="sng" dirty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                。</a:t>
            </a: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 b="1" dirty="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流程图: 资料带 5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72820" y="1210310"/>
            <a:ext cx="415734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摩擦使机械能转化为内能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21075" y="1844675"/>
            <a:ext cx="386778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机械能转化为电能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071110" y="2360930"/>
            <a:ext cx="264033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化学能转化成电能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140710" y="2919730"/>
            <a:ext cx="265811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电能转化为机械能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897120" y="3512185"/>
            <a:ext cx="298894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0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太阳能转化为化学能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3" grpId="0" animBg="1"/>
      <p:bldP spid="4" grpId="0" animBg="1"/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61315" y="593090"/>
            <a:ext cx="8267700" cy="11976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7</a:t>
            </a: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、在一个工作循环中，四个冲程，活塞往复运动</a:t>
            </a:r>
            <a:r>
              <a:rPr kumimoji="0" lang="zh-CN" altLang="en-US" sz="24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  </a:t>
            </a: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，曲柄转动两周，燃气对外做功</a:t>
            </a:r>
            <a:r>
              <a:rPr kumimoji="0" lang="zh-CN" altLang="en-US" sz="2400" b="1" i="0" u="sng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     </a:t>
            </a: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08190" y="713105"/>
            <a:ext cx="897890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两次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58970" y="1217295"/>
            <a:ext cx="72580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一次</a:t>
            </a:r>
            <a:endParaRPr kumimoji="0" lang="zh-CN" altLang="en-US" sz="24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graphicFrame>
        <p:nvGraphicFramePr>
          <p:cNvPr id="5" name="表格 4"/>
          <p:cNvGraphicFramePr/>
          <p:nvPr/>
        </p:nvGraphicFramePr>
        <p:xfrm>
          <a:off x="1745615" y="1968500"/>
          <a:ext cx="4993640" cy="27959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63700"/>
                <a:gridCol w="1636395"/>
                <a:gridCol w="1693545"/>
              </a:tblGrid>
              <a:tr h="814705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lang="en-US" sz="1600" b="1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名称</a:t>
                      </a:r>
                      <a:r>
                        <a:rPr 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 </a:t>
                      </a:r>
                      <a:endParaRPr lang="en-US" sz="1600" b="0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                   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zh-CN" alt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      </a:t>
                      </a:r>
                      <a:r>
                        <a:rPr lang="en-US" sz="1600" b="1" dirty="0" err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区别</a:t>
                      </a:r>
                      <a:r>
                        <a:rPr 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</a:t>
                      </a:r>
                      <a:r>
                        <a:rPr lang="en-US" sz="1600" b="0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                                                                                 </a:t>
                      </a:r>
                      <a:r>
                        <a:rPr lang="en-US" sz="1600" b="1" dirty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</a:t>
                      </a:r>
                      <a:endParaRPr lang="en-US" altLang="en-US" sz="1600" b="1" dirty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汽油机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柴油机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构造</a:t>
                      </a:r>
                      <a:endParaRPr lang="en-US" altLang="en-US" sz="2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0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吸入的物质</a:t>
                      </a:r>
                      <a:endParaRPr lang="en-US" altLang="en-US" sz="20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39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燃料燃烧的方式</a:t>
                      </a:r>
                      <a:endParaRPr lang="en-US" altLang="en-US" sz="18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altLang="en-US" sz="1000" b="0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文本框 6"/>
          <p:cNvSpPr txBox="1"/>
          <p:nvPr/>
        </p:nvSpPr>
        <p:spPr>
          <a:xfrm>
            <a:off x="3427095" y="2849245"/>
            <a:ext cx="1212215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indent="0" algn="ctr">
              <a:buNone/>
            </a:pPr>
            <a:r>
              <a:rPr lang="en-US" sz="2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火花塞</a:t>
            </a:r>
            <a:endParaRPr kumimoji="0" lang="en-US" altLang="en-US" sz="20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13655" y="2901950"/>
            <a:ext cx="1332230" cy="39751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indent="0" algn="ctr">
              <a:buNone/>
            </a:pPr>
            <a:r>
              <a:rPr lang="en-US" sz="2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喷油嘴</a:t>
            </a:r>
            <a:endParaRPr kumimoji="0" lang="en-US" altLang="en-US" sz="2000" b="1" i="0" u="none" strike="noStrike" cap="none" spc="0" normalizeH="0" baseline="0">
              <a:ln>
                <a:noFill/>
              </a:ln>
              <a:solidFill>
                <a:srgbClr val="FF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05835" y="3350895"/>
            <a:ext cx="1607820" cy="6438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1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吸入空气和汽油的混合物</a:t>
            </a:r>
            <a:endParaRPr kumimoji="0" lang="zh-CN" altLang="en-US" sz="18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184775" y="3395980"/>
            <a:ext cx="1391920" cy="67437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只吸入空气</a:t>
            </a:r>
            <a:endParaRPr lang="en-US" altLang="en-US" sz="1800" b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06800" y="4070350"/>
            <a:ext cx="1271905" cy="67437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点燃式</a:t>
            </a:r>
            <a:endParaRPr lang="en-US" altLang="en-US" sz="1800" b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5387340" y="4090035"/>
            <a:ext cx="1234440" cy="67437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en-US" sz="20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压燃式</a:t>
            </a:r>
            <a:endParaRPr lang="en-US" altLang="en-US" sz="1800" b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361315" y="1790700"/>
            <a:ext cx="1518285" cy="45910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8</a:t>
            </a:r>
            <a:r>
              <a:rPr kumimoji="0" lang="zh-CN" alt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、</a:t>
            </a: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区别</a:t>
            </a:r>
            <a:r>
              <a:rPr kumimoji="0" lang="zh-CN" altLang="en-US" sz="2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：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animBg="1"/>
      <p:bldP spid="4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pic>
        <p:nvPicPr>
          <p:cNvPr id="2" name="图片 -2147482591" descr="热机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2915" y="1418590"/>
            <a:ext cx="8218805" cy="229425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流程图: 资料带 5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405130" y="635000"/>
            <a:ext cx="8264525" cy="396811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下列有关热机的说法中不正确的是（       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.可以采用增大热机功率的方法来增大热机的效率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.为了防止热机过热，通常用水来降温，是利用水的比热容大的特性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.热机工作的过程是将燃料燃烧获得的内能转化成机械能的过程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.热机的大量使用会造成环境污染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642610" y="635000"/>
            <a:ext cx="548005" cy="76708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4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8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15900" y="626110"/>
            <a:ext cx="8805545" cy="452183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2. 下列关于热机的说法中，正确的是（       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加润滑油减少机器各部件之间的摩擦，可以使热机效率大于</a:t>
            </a:r>
            <a:r>
              <a:rPr kumimoji="0" lang="en-US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1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sz="2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柴油机工作时，将内能转化为机械能的是做功冲程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sz="2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四冲程汽油机有两个冲程是对外做功的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endParaRPr kumimoji="0" sz="24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Arial" panose="020B0604020202020204"/>
            </a:endParaRP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热机不属于大气污染的主要来源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798185" y="635000"/>
            <a:ext cx="75247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B</a:t>
            </a:r>
          </a:p>
        </p:txBody>
      </p:sp>
      <p:sp>
        <p:nvSpPr>
          <p:cNvPr id="12" name="流程图: 资料带 11"/>
          <p:cNvSpPr/>
          <p:nvPr/>
        </p:nvSpPr>
        <p:spPr>
          <a:xfrm>
            <a:off x="86995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33730" y="635000"/>
            <a:ext cx="8263255" cy="452183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3. 汽车已经成为人们生活中不可或缺的交通工具，下列关于汽车的说法正确的是（ ）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A .汽车速度越快，惯性越大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B .汽车发动机能把燃料燃烧产生的内能全部转化为机械能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C .汽车关闭发动机后不会立即停下，说明运动不需要力来维持</a:t>
            </a:r>
          </a:p>
          <a:p>
            <a:pPr marL="0" marR="0" indent="0" algn="l" defTabSz="914400" rtl="0" eaLnBrk="1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D .静止在水平地面上的汽车，地面对汽车的支持力与汽车车对地面的压力是一对平衡力</a:t>
            </a:r>
          </a:p>
        </p:txBody>
      </p:sp>
      <p:sp>
        <p:nvSpPr>
          <p:cNvPr id="6" name="流程图: 资料带 5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623945" y="1260475"/>
            <a:ext cx="601345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32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流程图: 资料带 5"/>
          <p:cNvSpPr/>
          <p:nvPr/>
        </p:nvSpPr>
        <p:spPr>
          <a:xfrm>
            <a:off x="160020" y="5641"/>
            <a:ext cx="1204595" cy="629434"/>
          </a:xfrm>
          <a:prstGeom prst="flowChartPunchedTape">
            <a:avLst/>
          </a:prstGeom>
          <a:solidFill>
            <a:srgbClr val="0039AC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en-US" altLang="zh-CN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kumimoji="0" lang="zh-CN" altLang="en-US" sz="1800" b="0" i="0" u="none" strike="noStrike" cap="none" spc="0" normalizeH="0" baseline="0">
                <a:ln>
                  <a:noFill/>
                </a:ln>
                <a:solidFill>
                  <a:srgbClr val="FFFF00"/>
                </a:solidFill>
                <a:effectLst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典例剖析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7473" y="674967"/>
            <a:ext cx="7958455" cy="286004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 </a:t>
            </a:r>
            <a:r>
              <a:rPr kumimoji="0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4. 图是四冲程汽油机做功冲程的示意图．汽油燃烧产生高温高压的气体推动活塞向下运动．在活塞向下运动的过程中，汽缸内气体的（        ） </a:t>
            </a:r>
          </a:p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A .内能增大         B .温度降低 </a:t>
            </a:r>
          </a:p>
          <a:p>
            <a: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sz="24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C .密度增大         D .分子热运动加快</a:t>
            </a:r>
            <a:r>
              <a:rPr kumimoji="0" lang="zh-CN" alt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 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724275" y="1814195"/>
            <a:ext cx="621030" cy="58229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32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B</a:t>
            </a:r>
          </a:p>
        </p:txBody>
      </p:sp>
      <p:pic>
        <p:nvPicPr>
          <p:cNvPr id="2" name="Picture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51003" y="2283143"/>
            <a:ext cx="1619885" cy="16478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2F2F2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微软雅黑" panose="020B0503020204020204" charset="-122"/>
            <a:ea typeface="微软雅黑" panose="020B0503020204020204" charset="-122"/>
            <a:cs typeface="微软雅黑" panose="020B0503020204020204" charset="-122"/>
            <a:sym typeface="微软雅黑" panose="020B0503020204020204" charset="-122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BBE0E3"/>
          </a:solidFill>
          <a:prstDash val="solid"/>
          <a:miter lim="8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 panose="020B0604020202020204"/>
            <a:ea typeface="Arial" panose="020B0604020202020204"/>
            <a:cs typeface="Arial" panose="020B0604020202020204"/>
            <a:sym typeface="Arial" panose="020B0604020202020204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2203</Words>
  <Application>Microsoft Office PowerPoint</Application>
  <PresentationFormat>自定义</PresentationFormat>
  <Paragraphs>245</Paragraphs>
  <Slides>34</Slides>
  <Notes>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36" baseType="lpstr">
      <vt:lpstr>Default</vt:lpstr>
      <vt:lpstr>Microsoft 公式 3.0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zxxk</dc:creator>
  <cp:lastModifiedBy>User</cp:lastModifiedBy>
  <cp:revision>90</cp:revision>
  <dcterms:created xsi:type="dcterms:W3CDTF">2019-04-02T02:49:00Z</dcterms:created>
  <dcterms:modified xsi:type="dcterms:W3CDTF">2020-08-24T02:59:19Z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2052-11.1.0.9069</vt:lpwstr>
  </property>
</Properties>
</file>