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activeX/activeX1.xml" ContentType="application/vnd.ms-office.activeX+xml"/>
  <Override PartName="/ppt/activeX/activeX2.xml" ContentType="application/vnd.ms-office.activeX+xml"/>
  <Override PartName="/ppt/notesSlides/notesSlide1.xml" ContentType="application/vnd.openxmlformats-officedocument.presentationml.notesSlide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90" r:id="rId3"/>
    <p:sldId id="278" r:id="rId4"/>
    <p:sldId id="383" r:id="rId5"/>
    <p:sldId id="288" r:id="rId6"/>
    <p:sldId id="321" r:id="rId7"/>
    <p:sldId id="324" r:id="rId8"/>
    <p:sldId id="325" r:id="rId9"/>
    <p:sldId id="385" r:id="rId10"/>
    <p:sldId id="386" r:id="rId11"/>
    <p:sldId id="387" r:id="rId12"/>
    <p:sldId id="344" r:id="rId13"/>
    <p:sldId id="366" r:id="rId14"/>
    <p:sldId id="389" r:id="rId15"/>
    <p:sldId id="390" r:id="rId16"/>
    <p:sldId id="391" r:id="rId17"/>
    <p:sldId id="392" r:id="rId18"/>
    <p:sldId id="393" r:id="rId19"/>
    <p:sldId id="395" r:id="rId20"/>
    <p:sldId id="394" r:id="rId21"/>
    <p:sldId id="396" r:id="rId22"/>
    <p:sldId id="289" r:id="rId23"/>
    <p:sldId id="314" r:id="rId24"/>
    <p:sldId id="368" r:id="rId25"/>
    <p:sldId id="397" r:id="rId26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2F2F2"/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-420" y="-90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98952095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2020/8/24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7187"/>
            <a:ext cx="8229600" cy="33860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72354"/>
            <a:ext cx="2133600" cy="356306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72354"/>
            <a:ext cx="2895600" cy="356306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72354"/>
            <a:ext cx="2133600" cy="356306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8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30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2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347970" y="2559947"/>
            <a:ext cx="2822575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14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004945" y="1086485"/>
            <a:ext cx="4816710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人教版  物理</a:t>
            </a:r>
            <a:r>
              <a:rPr lang="zh-CN" altLang="en-US" sz="24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42559" y="3388289"/>
            <a:ext cx="2154477" cy="8309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4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华文行楷" pitchFamily="2" charset="-122"/>
                <a:ea typeface="华文行楷" pitchFamily="2" charset="-122"/>
                <a:sym typeface="Arial" panose="020B0604020202020204"/>
              </a:rPr>
              <a:t>热 机</a:t>
            </a:r>
            <a:endParaRPr kumimoji="0" lang="zh-CN" altLang="en-US" sz="4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华文行楷" pitchFamily="2" charset="-122"/>
              <a:ea typeface="华文行楷" pitchFamily="2" charset="-122"/>
              <a:sym typeface="Arial" panose="020B0604020202020204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3" y="763023"/>
            <a:ext cx="3849139" cy="3849139"/>
          </a:xfrm>
          <a:prstGeom prst="rect">
            <a:avLst/>
          </a:prstGeom>
        </p:spPr>
      </p:pic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58115" y="419735"/>
            <a:ext cx="2225675" cy="762635"/>
            <a:chOff x="283" y="-45"/>
            <a:chExt cx="3505" cy="1201"/>
          </a:xfrm>
        </p:grpSpPr>
        <p:sp>
          <p:nvSpPr>
            <p:cNvPr id="7173" name="文本框 6151"/>
            <p:cNvSpPr txBox="1"/>
            <p:nvPr/>
          </p:nvSpPr>
          <p:spPr>
            <a:xfrm>
              <a:off x="1156" y="334"/>
              <a:ext cx="196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内燃机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283" y="334"/>
              <a:ext cx="873" cy="818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  <p:sp>
          <p:nvSpPr>
            <p:cNvPr id="7170" name="矩形 7"/>
            <p:cNvSpPr/>
            <p:nvPr/>
          </p:nvSpPr>
          <p:spPr>
            <a:xfrm>
              <a:off x="1156" y="-45"/>
              <a:ext cx="2633" cy="1201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" name="图片 72717" descr="ZD2B8AS{M%6J6}D9(WG]@D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9660" y="1544366"/>
            <a:ext cx="2589530" cy="2733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537" descr="汽油机模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544366"/>
            <a:ext cx="2765425" cy="2690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流程图: 资料带 12"/>
          <p:cNvSpPr/>
          <p:nvPr/>
        </p:nvSpPr>
        <p:spPr>
          <a:xfrm>
            <a:off x="59690" y="10287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690" y="181610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9875" y="710565"/>
            <a:ext cx="8604885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汽油机是由汽缸、火花塞、进气门、排气门、活塞、曲轴、连杆组成。</a:t>
            </a: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680" y="3193415"/>
            <a:ext cx="1932940" cy="367030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C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点击部位自动显示</a:t>
            </a:r>
          </a:p>
        </p:txBody>
      </p:sp>
      <p:sp>
        <p:nvSpPr>
          <p:cNvPr id="13" name="流程图: 资料带 12"/>
          <p:cNvSpPr/>
          <p:nvPr/>
        </p:nvSpPr>
        <p:spPr>
          <a:xfrm>
            <a:off x="59690" y="10287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690" y="181610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2" name="ShockwaveFlash1" r:id="rId2" imgW="4678666" imgH="3852715"/>
        </mc:Choice>
        <mc:Fallback>
          <p:control name="ShockwaveFlash1" r:id="rId2" imgW="4678666" imgH="3852715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38350" y="1381125"/>
                  <a:ext cx="4335463" cy="34131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553"/>
          <p:cNvSpPr txBox="1"/>
          <p:nvPr/>
        </p:nvSpPr>
        <p:spPr>
          <a:xfrm>
            <a:off x="635" y="323215"/>
            <a:ext cx="87128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汽油机的工作过程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：   </a:t>
            </a:r>
          </a:p>
        </p:txBody>
      </p:sp>
      <p:sp>
        <p:nvSpPr>
          <p:cNvPr id="13" name="流程图: 资料带 12"/>
          <p:cNvSpPr/>
          <p:nvPr/>
        </p:nvSpPr>
        <p:spPr>
          <a:xfrm>
            <a:off x="161290" y="-30734"/>
            <a:ext cx="1223645" cy="608837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9070" y="127000"/>
            <a:ext cx="137414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9070" y="3085465"/>
            <a:ext cx="1932940" cy="367030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C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点击演示自动显示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56" name="ShockwaveFlash1" r:id="rId2" imgW="6187203" imgH="4121629"/>
        </mc:Choice>
        <mc:Fallback>
          <p:control name="ShockwaveFlash1" r:id="rId2" imgW="6187203" imgH="4121629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328863" y="931863"/>
                  <a:ext cx="6132512" cy="40878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86995" y="-42289"/>
            <a:ext cx="1204595" cy="72529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观察思考</a:t>
            </a:r>
          </a:p>
        </p:txBody>
      </p:sp>
      <p:sp>
        <p:nvSpPr>
          <p:cNvPr id="13316" name="矩形 74756"/>
          <p:cNvSpPr/>
          <p:nvPr/>
        </p:nvSpPr>
        <p:spPr>
          <a:xfrm>
            <a:off x="414020" y="907415"/>
            <a:ext cx="7993063" cy="21583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内燃机工作时，活塞在汽缸内做一次单向运动，叫作一个冲程。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汽油机一个工作循环有四个冲程：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吸气冲程、压缩冲程、做功冲程、排气冲程。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75778"/>
          <p:cNvSpPr txBox="1"/>
          <p:nvPr/>
        </p:nvSpPr>
        <p:spPr>
          <a:xfrm>
            <a:off x="139700" y="2637155"/>
            <a:ext cx="5481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吸入气体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en-US" altLang="zh-CN" sz="2400" b="1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4339" name="文本框 75779"/>
          <p:cNvSpPr txBox="1"/>
          <p:nvPr/>
        </p:nvSpPr>
        <p:spPr>
          <a:xfrm>
            <a:off x="488950" y="842010"/>
            <a:ext cx="22707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吸气冲程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</a:p>
        </p:txBody>
      </p:sp>
      <p:pic>
        <p:nvPicPr>
          <p:cNvPr id="14340" name="图片 75780" descr="点击按钮播放"/>
          <p:cNvPicPr>
            <a:picLocks noChangeAspect="1"/>
          </p:cNvPicPr>
          <p:nvPr/>
        </p:nvPicPr>
        <p:blipFill>
          <a:blip r:embed="rId4" cstate="print"/>
          <a:srcRect l="8887" t="-6107" r="8885" b="-5725"/>
          <a:stretch>
            <a:fillRect/>
          </a:stretch>
        </p:blipFill>
        <p:spPr>
          <a:xfrm>
            <a:off x="5850655" y="3846231"/>
            <a:ext cx="1418096" cy="336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83" name="矩形 75782"/>
          <p:cNvSpPr/>
          <p:nvPr/>
        </p:nvSpPr>
        <p:spPr>
          <a:xfrm>
            <a:off x="1564440" y="2544304"/>
            <a:ext cx="2990850" cy="55308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汽油和空气的燃料混合物</a:t>
            </a:r>
          </a:p>
        </p:txBody>
      </p:sp>
      <p:sp>
        <p:nvSpPr>
          <p:cNvPr id="14343" name="矩形 75783"/>
          <p:cNvSpPr/>
          <p:nvPr/>
        </p:nvSpPr>
        <p:spPr>
          <a:xfrm>
            <a:off x="392430" y="1345565"/>
            <a:ext cx="4098925" cy="1198880"/>
          </a:xfrm>
          <a:prstGeom prst="rect">
            <a:avLst/>
          </a:prstGeom>
          <a:noFill/>
          <a:ln w="25400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阀门：进气阀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  排气阀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75785" name="矩形 75784"/>
          <p:cNvSpPr/>
          <p:nvPr/>
        </p:nvSpPr>
        <p:spPr>
          <a:xfrm>
            <a:off x="2759545" y="1486970"/>
            <a:ext cx="795020" cy="46037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打开</a:t>
            </a:r>
          </a:p>
        </p:txBody>
      </p:sp>
      <p:sp>
        <p:nvSpPr>
          <p:cNvPr id="75786" name="矩形 75785"/>
          <p:cNvSpPr/>
          <p:nvPr/>
        </p:nvSpPr>
        <p:spPr>
          <a:xfrm>
            <a:off x="2662555" y="1947569"/>
            <a:ext cx="795020" cy="46037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关闭</a:t>
            </a:r>
          </a:p>
        </p:txBody>
      </p:sp>
      <p:sp>
        <p:nvSpPr>
          <p:cNvPr id="6" name="流程图: 资料带 5"/>
          <p:cNvSpPr/>
          <p:nvPr/>
        </p:nvSpPr>
        <p:spPr>
          <a:xfrm>
            <a:off x="86995" y="-42289"/>
            <a:ext cx="1204595" cy="72529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观察思考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80" name="ShockwaveFlash1" r:id="rId2" imgW="3528666" imgH="3528666"/>
        </mc:Choice>
        <mc:Fallback>
          <p:control name="ShockwaveFlash1" r:id="rId2" imgW="3528666" imgH="3528666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27625" y="841375"/>
                  <a:ext cx="2863850" cy="2822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3" grpId="0"/>
      <p:bldP spid="75785" grpId="0"/>
      <p:bldP spid="757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76801"/>
          <p:cNvSpPr txBox="1"/>
          <p:nvPr/>
        </p:nvSpPr>
        <p:spPr>
          <a:xfrm>
            <a:off x="274332" y="670455"/>
            <a:ext cx="206419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压缩冲程</a:t>
            </a:r>
          </a:p>
        </p:txBody>
      </p:sp>
      <p:pic>
        <p:nvPicPr>
          <p:cNvPr id="15363" name="图片 76803" descr="点击按钮播放"/>
          <p:cNvPicPr>
            <a:picLocks noChangeAspect="1"/>
          </p:cNvPicPr>
          <p:nvPr/>
        </p:nvPicPr>
        <p:blipFill>
          <a:blip r:embed="rId4" cstate="print"/>
          <a:srcRect l="8887" t="-6107" r="8885" b="-5725"/>
          <a:stretch>
            <a:fillRect/>
          </a:stretch>
        </p:blipFill>
        <p:spPr>
          <a:xfrm>
            <a:off x="6444886" y="3568606"/>
            <a:ext cx="1418096" cy="336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矩形 76805"/>
          <p:cNvSpPr/>
          <p:nvPr/>
        </p:nvSpPr>
        <p:spPr>
          <a:xfrm>
            <a:off x="650628" y="1269942"/>
            <a:ext cx="3712210" cy="1198880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阀门：进气阀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  排气阀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76808" name="矩形 76807"/>
          <p:cNvSpPr/>
          <p:nvPr/>
        </p:nvSpPr>
        <p:spPr>
          <a:xfrm>
            <a:off x="2846235" y="1416497"/>
            <a:ext cx="795020" cy="46037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关闭</a:t>
            </a:r>
          </a:p>
        </p:txBody>
      </p:sp>
      <p:sp>
        <p:nvSpPr>
          <p:cNvPr id="76809" name="矩形 76808"/>
          <p:cNvSpPr/>
          <p:nvPr/>
        </p:nvSpPr>
        <p:spPr>
          <a:xfrm>
            <a:off x="2846317" y="1876813"/>
            <a:ext cx="795020" cy="46037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关闭</a:t>
            </a:r>
          </a:p>
        </p:txBody>
      </p:sp>
      <p:sp>
        <p:nvSpPr>
          <p:cNvPr id="15372" name="文本框 76812"/>
          <p:cNvSpPr txBox="1"/>
          <p:nvPr/>
        </p:nvSpPr>
        <p:spPr>
          <a:xfrm>
            <a:off x="411304" y="4287532"/>
            <a:ext cx="1789841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能量转化：</a:t>
            </a:r>
          </a:p>
        </p:txBody>
      </p:sp>
      <p:sp>
        <p:nvSpPr>
          <p:cNvPr id="15373" name="右箭头 76813"/>
          <p:cNvSpPr/>
          <p:nvPr/>
        </p:nvSpPr>
        <p:spPr>
          <a:xfrm>
            <a:off x="3399155" y="4460240"/>
            <a:ext cx="706755" cy="196215"/>
          </a:xfrm>
          <a:prstGeom prst="rightArrow">
            <a:avLst>
              <a:gd name="adj1" fmla="val 50000"/>
              <a:gd name="adj2" fmla="val 85456"/>
            </a:avLst>
          </a:prstGeom>
          <a:solidFill>
            <a:srgbClr val="FFFF00"/>
          </a:solidFill>
          <a:ln w="254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4" name="文本框 76814"/>
          <p:cNvSpPr txBox="1"/>
          <p:nvPr/>
        </p:nvSpPr>
        <p:spPr>
          <a:xfrm>
            <a:off x="1892300" y="4324350"/>
            <a:ext cx="1748155" cy="460375"/>
          </a:xfrm>
          <a:prstGeom prst="rect">
            <a:avLst/>
          </a:prstGeom>
          <a:noFill/>
          <a:ln w="25400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能</a:t>
            </a:r>
          </a:p>
        </p:txBody>
      </p:sp>
      <p:sp>
        <p:nvSpPr>
          <p:cNvPr id="15375" name="文本框 76815"/>
          <p:cNvSpPr txBox="1"/>
          <p:nvPr/>
        </p:nvSpPr>
        <p:spPr>
          <a:xfrm>
            <a:off x="4287520" y="4333240"/>
            <a:ext cx="1671955" cy="460375"/>
          </a:xfrm>
          <a:prstGeom prst="rect">
            <a:avLst/>
          </a:prstGeom>
          <a:noFill/>
          <a:ln w="25400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能</a:t>
            </a:r>
          </a:p>
        </p:txBody>
      </p:sp>
      <p:sp>
        <p:nvSpPr>
          <p:cNvPr id="76817" name="矩形 76816"/>
          <p:cNvSpPr/>
          <p:nvPr/>
        </p:nvSpPr>
        <p:spPr>
          <a:xfrm>
            <a:off x="1892524" y="4333099"/>
            <a:ext cx="795020" cy="46037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机械</a:t>
            </a:r>
          </a:p>
        </p:txBody>
      </p:sp>
      <p:sp>
        <p:nvSpPr>
          <p:cNvPr id="76818" name="矩形 76817"/>
          <p:cNvSpPr/>
          <p:nvPr/>
        </p:nvSpPr>
        <p:spPr>
          <a:xfrm>
            <a:off x="4745402" y="4287544"/>
            <a:ext cx="488950" cy="46037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</a:t>
            </a:r>
          </a:p>
        </p:txBody>
      </p:sp>
      <p:sp>
        <p:nvSpPr>
          <p:cNvPr id="76819" name="文本框 76818"/>
          <p:cNvSpPr txBox="1"/>
          <p:nvPr/>
        </p:nvSpPr>
        <p:spPr>
          <a:xfrm>
            <a:off x="126365" y="2951480"/>
            <a:ext cx="5107940" cy="953135"/>
          </a:xfrm>
          <a:prstGeom prst="rect">
            <a:avLst/>
          </a:prstGeom>
          <a:solidFill>
            <a:srgbClr val="FFFF99"/>
          </a:solidFill>
          <a:ln w="25400" cap="flat" cmpd="sng">
            <a:solidFill>
              <a:srgbClr val="66FF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活塞对燃料混合物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做功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，燃料内能增大，温度升高。</a:t>
            </a:r>
          </a:p>
        </p:txBody>
      </p:sp>
      <p:sp>
        <p:nvSpPr>
          <p:cNvPr id="6" name="流程图: 资料带 5"/>
          <p:cNvSpPr/>
          <p:nvPr/>
        </p:nvSpPr>
        <p:spPr>
          <a:xfrm>
            <a:off x="86995" y="-42289"/>
            <a:ext cx="1204595" cy="72529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观察思考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104" name="ShockwaveFlash1" r:id="rId2" imgW="3563790" imgH="3384534"/>
        </mc:Choice>
        <mc:Fallback>
          <p:control name="ShockwaveFlash1" r:id="rId2" imgW="3563790" imgH="3384534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734050" y="841375"/>
                  <a:ext cx="2667000" cy="25320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6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6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8" grpId="0"/>
      <p:bldP spid="76809" grpId="0"/>
      <p:bldP spid="76817" grpId="0"/>
      <p:bldP spid="76818" grpId="0"/>
      <p:bldP spid="7681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77826"/>
          <p:cNvSpPr txBox="1"/>
          <p:nvPr/>
        </p:nvSpPr>
        <p:spPr>
          <a:xfrm>
            <a:off x="459105" y="1243330"/>
            <a:ext cx="4770120" cy="2009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在压缩冲程末尾，火花塞产生电火花，使燃料猛烈燃烧，产生高温高压的燃气，推动活塞向下运动，并通过连杆带动曲轴转动。</a:t>
            </a:r>
          </a:p>
        </p:txBody>
      </p:sp>
      <p:pic>
        <p:nvPicPr>
          <p:cNvPr id="16387" name="图片 77827" descr="点击按钮播放"/>
          <p:cNvPicPr>
            <a:picLocks noChangeAspect="1"/>
          </p:cNvPicPr>
          <p:nvPr/>
        </p:nvPicPr>
        <p:blipFill>
          <a:blip r:embed="rId4" cstate="print"/>
          <a:srcRect l="8887" t="-6107" r="8885" b="-5725"/>
          <a:stretch>
            <a:fillRect/>
          </a:stretch>
        </p:blipFill>
        <p:spPr>
          <a:xfrm>
            <a:off x="6670946" y="3253305"/>
            <a:ext cx="1418096" cy="336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31" name="矩形 77830"/>
          <p:cNvSpPr/>
          <p:nvPr/>
        </p:nvSpPr>
        <p:spPr>
          <a:xfrm>
            <a:off x="4622506" y="3698405"/>
            <a:ext cx="795020" cy="46037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机械</a:t>
            </a:r>
          </a:p>
        </p:txBody>
      </p:sp>
      <p:sp>
        <p:nvSpPr>
          <p:cNvPr id="77832" name="矩形 77831"/>
          <p:cNvSpPr/>
          <p:nvPr/>
        </p:nvSpPr>
        <p:spPr>
          <a:xfrm>
            <a:off x="2496056" y="3698381"/>
            <a:ext cx="488950" cy="46037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</a:t>
            </a:r>
          </a:p>
        </p:txBody>
      </p:sp>
      <p:sp>
        <p:nvSpPr>
          <p:cNvPr id="16392" name="文本框 77832"/>
          <p:cNvSpPr txBox="1"/>
          <p:nvPr/>
        </p:nvSpPr>
        <p:spPr>
          <a:xfrm>
            <a:off x="341007" y="782850"/>
            <a:ext cx="206419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做功冲程</a:t>
            </a:r>
          </a:p>
        </p:txBody>
      </p:sp>
      <p:sp>
        <p:nvSpPr>
          <p:cNvPr id="16396" name="文本框 77836"/>
          <p:cNvSpPr txBox="1"/>
          <p:nvPr/>
        </p:nvSpPr>
        <p:spPr>
          <a:xfrm>
            <a:off x="706285" y="3698393"/>
            <a:ext cx="178984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能量转化：</a:t>
            </a:r>
          </a:p>
        </p:txBody>
      </p:sp>
      <p:sp>
        <p:nvSpPr>
          <p:cNvPr id="16397" name="右箭头 77837"/>
          <p:cNvSpPr/>
          <p:nvPr/>
        </p:nvSpPr>
        <p:spPr>
          <a:xfrm>
            <a:off x="3637080" y="3825452"/>
            <a:ext cx="706672" cy="206657"/>
          </a:xfrm>
          <a:prstGeom prst="rightArrow">
            <a:avLst>
              <a:gd name="adj1" fmla="val 50000"/>
              <a:gd name="adj2" fmla="val 85456"/>
            </a:avLst>
          </a:prstGeom>
          <a:solidFill>
            <a:srgbClr val="FFFF00"/>
          </a:solidFill>
          <a:ln w="254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8" name="文本框 77838"/>
          <p:cNvSpPr txBox="1"/>
          <p:nvPr/>
        </p:nvSpPr>
        <p:spPr>
          <a:xfrm>
            <a:off x="2211070" y="3744595"/>
            <a:ext cx="1511935" cy="460375"/>
          </a:xfrm>
          <a:prstGeom prst="rect">
            <a:avLst/>
          </a:prstGeom>
          <a:noFill/>
          <a:ln w="25400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能</a:t>
            </a:r>
          </a:p>
        </p:txBody>
      </p:sp>
      <p:sp>
        <p:nvSpPr>
          <p:cNvPr id="16399" name="文本框 77839"/>
          <p:cNvSpPr txBox="1"/>
          <p:nvPr/>
        </p:nvSpPr>
        <p:spPr>
          <a:xfrm>
            <a:off x="4504690" y="3744595"/>
            <a:ext cx="1940560" cy="460375"/>
          </a:xfrm>
          <a:prstGeom prst="rect">
            <a:avLst/>
          </a:prstGeom>
          <a:noFill/>
          <a:ln w="25400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能</a:t>
            </a:r>
          </a:p>
        </p:txBody>
      </p:sp>
      <p:sp>
        <p:nvSpPr>
          <p:cNvPr id="6" name="流程图: 资料带 5"/>
          <p:cNvSpPr/>
          <p:nvPr/>
        </p:nvSpPr>
        <p:spPr>
          <a:xfrm>
            <a:off x="86995" y="58041"/>
            <a:ext cx="1204595" cy="72529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观察思考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128" name="ShockwaveFlash1" r:id="rId2" imgW="3744839" imgH="3313409"/>
        </mc:Choice>
        <mc:Fallback>
          <p:control name="ShockwaveFlash1" r:id="rId2" imgW="3744839" imgH="3313409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21325" y="660400"/>
                  <a:ext cx="2801938" cy="24780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1" grpId="0"/>
      <p:bldP spid="778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78850" descr="点击按钮播放"/>
          <p:cNvPicPr>
            <a:picLocks noChangeAspect="1"/>
          </p:cNvPicPr>
          <p:nvPr/>
        </p:nvPicPr>
        <p:blipFill>
          <a:blip r:embed="rId4" cstate="print"/>
          <a:srcRect l="8887" t="-6107" r="8885" b="-5725"/>
          <a:stretch>
            <a:fillRect/>
          </a:stretch>
        </p:blipFill>
        <p:spPr>
          <a:xfrm>
            <a:off x="5197746" y="3126776"/>
            <a:ext cx="1418096" cy="336115"/>
          </a:xfrm>
          <a:prstGeom prst="rect">
            <a:avLst/>
          </a:prstGeom>
          <a:noFill/>
          <a:ln w="9525">
            <a:solidFill>
              <a:srgbClr val="FFFF00"/>
            </a:solidFill>
          </a:ln>
        </p:spPr>
      </p:pic>
      <p:sp>
        <p:nvSpPr>
          <p:cNvPr id="17411" name="矩形 78851"/>
          <p:cNvSpPr/>
          <p:nvPr/>
        </p:nvSpPr>
        <p:spPr>
          <a:xfrm>
            <a:off x="297980" y="1366379"/>
            <a:ext cx="3712210" cy="1198880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阀门：进气阀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  排气阀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78854" name="矩形 78853"/>
          <p:cNvSpPr/>
          <p:nvPr/>
        </p:nvSpPr>
        <p:spPr>
          <a:xfrm>
            <a:off x="2552700" y="1366520"/>
            <a:ext cx="833755" cy="460375"/>
          </a:xfrm>
          <a:prstGeom prst="rect">
            <a:avLst/>
          </a:prstGeom>
          <a:noFill/>
          <a:ln w="25400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关闭</a:t>
            </a:r>
          </a:p>
        </p:txBody>
      </p:sp>
      <p:sp>
        <p:nvSpPr>
          <p:cNvPr id="78855" name="矩形 78854"/>
          <p:cNvSpPr/>
          <p:nvPr/>
        </p:nvSpPr>
        <p:spPr>
          <a:xfrm>
            <a:off x="2552700" y="1993806"/>
            <a:ext cx="795020" cy="46037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打开</a:t>
            </a:r>
          </a:p>
        </p:txBody>
      </p:sp>
      <p:sp>
        <p:nvSpPr>
          <p:cNvPr id="17416" name="文本框 78856"/>
          <p:cNvSpPr txBox="1"/>
          <p:nvPr/>
        </p:nvSpPr>
        <p:spPr>
          <a:xfrm>
            <a:off x="297827" y="906040"/>
            <a:ext cx="206419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排气冲程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09295" y="4042410"/>
            <a:ext cx="701548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通过四个冲程的观察，总结去汽油机的工作规律。</a:t>
            </a:r>
          </a:p>
        </p:txBody>
      </p:sp>
      <p:sp>
        <p:nvSpPr>
          <p:cNvPr id="6" name="流程图: 资料带 5"/>
          <p:cNvSpPr/>
          <p:nvPr/>
        </p:nvSpPr>
        <p:spPr>
          <a:xfrm>
            <a:off x="130175" y="96776"/>
            <a:ext cx="1204595" cy="72529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观察思考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6152" name="ShockwaveFlash1" r:id="rId2" imgW="3672304" imgH="3456229"/>
        </mc:Choice>
        <mc:Fallback>
          <p:control name="ShockwaveFlash1" r:id="rId2" imgW="3672304" imgH="3456229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54550" y="384175"/>
                  <a:ext cx="2746375" cy="2584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4" grpId="0"/>
      <p:bldP spid="78855" grpId="0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3365" y="1260475"/>
            <a:ext cx="8637270" cy="28600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457200" marR="0" indent="-45720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</a:pP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内燃机的一个工作循环是由吸气、压缩、做功、排气四个冲程组成的。</a:t>
            </a:r>
          </a:p>
          <a:p>
            <a:pPr marL="457200" marR="0" indent="-45720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</a:pP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在一个工作循环中，活塞往复运动两次，曲柄转动两周，燃气对外做功一次。在压缩冲程中，机械能转化为内能，在做功冲程中，内能转化为机械能。</a:t>
            </a:r>
          </a:p>
          <a:p>
            <a:pPr marL="457200" marR="0" indent="-45720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</a:pP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在这个四个冲程中，利用曲轴的惯性来完成的冲程是吸气、压缩和排气冲程。</a:t>
            </a:r>
          </a:p>
        </p:txBody>
      </p:sp>
      <p:sp>
        <p:nvSpPr>
          <p:cNvPr id="7" name="流程图: 资料带 6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归纳总结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5730" y="517525"/>
            <a:ext cx="3937635" cy="770255"/>
            <a:chOff x="283" y="330"/>
            <a:chExt cx="6201" cy="1213"/>
          </a:xfrm>
        </p:grpSpPr>
        <p:sp>
          <p:nvSpPr>
            <p:cNvPr id="7173" name="文本框 6151"/>
            <p:cNvSpPr txBox="1"/>
            <p:nvPr/>
          </p:nvSpPr>
          <p:spPr>
            <a:xfrm>
              <a:off x="1156" y="520"/>
              <a:ext cx="53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区分汽油机与柴油机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283" y="725"/>
              <a:ext cx="873" cy="818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  <p:sp>
          <p:nvSpPr>
            <p:cNvPr id="7170" name="矩形 7"/>
            <p:cNvSpPr/>
            <p:nvPr/>
          </p:nvSpPr>
          <p:spPr>
            <a:xfrm>
              <a:off x="1156" y="330"/>
              <a:ext cx="5221" cy="1201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" name="图片 -2147482528" descr="ZD2B8AS{M%6J6}D9(WG]@D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385" y="1810068"/>
            <a:ext cx="2589530" cy="2733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2858" name="图片 107374285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0423" y="1983423"/>
            <a:ext cx="2145665" cy="2687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825750" y="1351280"/>
            <a:ext cx="367220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观察他们有什么不同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？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6995" y="58420"/>
            <a:ext cx="1203960" cy="523240"/>
            <a:chOff x="137" y="92"/>
            <a:chExt cx="1896" cy="824"/>
          </a:xfrm>
        </p:grpSpPr>
        <p:sp>
          <p:nvSpPr>
            <p:cNvPr id="3" name="流程图: 资料带 2"/>
            <p:cNvSpPr/>
            <p:nvPr/>
          </p:nvSpPr>
          <p:spPr>
            <a:xfrm>
              <a:off x="137" y="92"/>
              <a:ext cx="1897" cy="825"/>
            </a:xfrm>
            <a:prstGeom prst="flowChartPunchedTape">
              <a:avLst/>
            </a:prstGeom>
            <a:solidFill>
              <a:srgbClr val="0039AC"/>
            </a:soli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ctr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3" name="Shape 120"/>
            <p:cNvSpPr/>
            <p:nvPr/>
          </p:nvSpPr>
          <p:spPr>
            <a:xfrm>
              <a:off x="365" y="286"/>
              <a:ext cx="1448" cy="4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b="0">
                  <a:solidFill>
                    <a:srgbClr val="000000"/>
                  </a:solidFill>
                </a:defRPr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/>
                  <a:ea typeface="宋体" panose="02010600030101010101" pitchFamily="2" charset="-122"/>
                  <a:cs typeface="Arial" panose="020B0604020202020204"/>
                  <a:sym typeface="Arial" panose="020B0604020202020204"/>
                </a:rPr>
                <a:t>观察思考</a:t>
              </a:r>
            </a:p>
          </p:txBody>
        </p:sp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3690" y="1263015"/>
            <a:ext cx="859155" cy="26562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eaVert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>
                <a:ln>
                  <a:noFill/>
                </a:ln>
                <a:solidFill>
                  <a:srgbClr val="FF0000"/>
                </a:solidFill>
                <a:effectLst/>
                <a:uFillTx/>
                <a:sym typeface="Arial" panose="020B0604020202020204"/>
              </a:rPr>
              <a:t>明 确 目 标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93495" y="1059180"/>
            <a:ext cx="6951980" cy="28600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（1）知道热机的概念，初步了解热机的工作原理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（2）了解汽油机的构造和工作过程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（3）了解柴油机的构造和工作过程</a:t>
            </a:r>
          </a:p>
        </p:txBody>
      </p:sp>
    </p:spTree>
  </p:cSld>
  <p:clrMapOvr>
    <a:masterClrMapping/>
  </p:clrMapOvr>
  <p:transition spd="slow" advClick="0" advTm="2000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文本框 80903"/>
          <p:cNvSpPr txBox="1"/>
          <p:nvPr/>
        </p:nvSpPr>
        <p:spPr>
          <a:xfrm>
            <a:off x="335810" y="696454"/>
            <a:ext cx="26873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柴油机的构造</a:t>
            </a:r>
          </a:p>
        </p:txBody>
      </p:sp>
      <p:pic>
        <p:nvPicPr>
          <p:cNvPr id="19464" name="图片 80904" descr="构造(柴)"/>
          <p:cNvPicPr>
            <a:picLocks noChangeAspect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0871" y="1218565"/>
            <a:ext cx="1154430" cy="35773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906" name="文本框 80905"/>
          <p:cNvSpPr txBox="1"/>
          <p:nvPr/>
        </p:nvSpPr>
        <p:spPr>
          <a:xfrm>
            <a:off x="3137276" y="1253008"/>
            <a:ext cx="102616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795" dirty="0">
                <a:latin typeface="Times New Roman" panose="02020603050405020304" charset="0"/>
                <a:ea typeface="宋体" panose="02010600030101010101" pitchFamily="2" charset="-122"/>
              </a:rPr>
              <a:t>喷油嘴</a:t>
            </a:r>
            <a:endParaRPr lang="zh-CN" altLang="en-US" sz="1795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0907" name="文本框 80906"/>
          <p:cNvSpPr txBox="1"/>
          <p:nvPr/>
        </p:nvSpPr>
        <p:spPr>
          <a:xfrm>
            <a:off x="3023259" y="1880106"/>
            <a:ext cx="969151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795">
                <a:latin typeface="Times New Roman" panose="02020603050405020304" charset="0"/>
                <a:ea typeface="宋体" panose="02010600030101010101" pitchFamily="2" charset="-122"/>
              </a:rPr>
              <a:t>进</a:t>
            </a:r>
            <a:r>
              <a:rPr lang="zh-CN" altLang="en-US" sz="1795" dirty="0">
                <a:latin typeface="Times New Roman" panose="02020603050405020304" charset="0"/>
                <a:ea typeface="宋体" panose="02010600030101010101" pitchFamily="2" charset="-122"/>
              </a:rPr>
              <a:t>气门</a:t>
            </a:r>
            <a:endParaRPr lang="zh-CN" altLang="en-US" sz="1795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0908" name="文本框 80907"/>
          <p:cNvSpPr txBox="1"/>
          <p:nvPr/>
        </p:nvSpPr>
        <p:spPr>
          <a:xfrm>
            <a:off x="3251294" y="2393186"/>
            <a:ext cx="684107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795" dirty="0">
                <a:latin typeface="Times New Roman" panose="02020603050405020304" charset="0"/>
                <a:ea typeface="宋体" panose="02010600030101010101" pitchFamily="2" charset="-122"/>
              </a:rPr>
              <a:t>活塞</a:t>
            </a:r>
            <a:endParaRPr lang="zh-CN" altLang="en-US" sz="1795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0909" name="文本框 80908"/>
          <p:cNvSpPr txBox="1"/>
          <p:nvPr/>
        </p:nvSpPr>
        <p:spPr>
          <a:xfrm>
            <a:off x="3365312" y="3430035"/>
            <a:ext cx="741116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795" dirty="0">
                <a:latin typeface="Times New Roman" panose="02020603050405020304" charset="0"/>
                <a:ea typeface="宋体" panose="02010600030101010101" pitchFamily="2" charset="-122"/>
              </a:rPr>
              <a:t>连杆</a:t>
            </a:r>
            <a:endParaRPr lang="zh-CN" altLang="en-US" sz="1795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0910" name="文本框 80909"/>
          <p:cNvSpPr txBox="1"/>
          <p:nvPr/>
        </p:nvSpPr>
        <p:spPr>
          <a:xfrm>
            <a:off x="5702676" y="1424035"/>
            <a:ext cx="969151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795" dirty="0">
                <a:latin typeface="Times New Roman" panose="02020603050405020304" charset="0"/>
                <a:ea typeface="宋体" panose="02010600030101010101" pitchFamily="2" charset="-122"/>
              </a:rPr>
              <a:t>排气门</a:t>
            </a:r>
            <a:endParaRPr lang="zh-CN" altLang="en-US" sz="1795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0911" name="文本框 80910"/>
          <p:cNvSpPr txBox="1"/>
          <p:nvPr/>
        </p:nvSpPr>
        <p:spPr>
          <a:xfrm>
            <a:off x="5531650" y="1937115"/>
            <a:ext cx="684107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795" dirty="0">
                <a:latin typeface="Times New Roman" panose="02020603050405020304" charset="0"/>
                <a:ea typeface="宋体" panose="02010600030101010101" pitchFamily="2" charset="-122"/>
              </a:rPr>
              <a:t>汽缸</a:t>
            </a:r>
            <a:endParaRPr lang="zh-CN" altLang="en-US" sz="1795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0912" name="文本框 80911"/>
          <p:cNvSpPr txBox="1"/>
          <p:nvPr/>
        </p:nvSpPr>
        <p:spPr>
          <a:xfrm>
            <a:off x="5588659" y="4274479"/>
            <a:ext cx="741116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795" dirty="0">
                <a:latin typeface="Times New Roman" panose="02020603050405020304" charset="0"/>
                <a:ea typeface="宋体" panose="02010600030101010101" pitchFamily="2" charset="-122"/>
              </a:rPr>
              <a:t>曲轴</a:t>
            </a:r>
            <a:endParaRPr lang="zh-CN" altLang="en-US" sz="1795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0913" name="直接连接符 80912"/>
          <p:cNvSpPr/>
          <p:nvPr/>
        </p:nvSpPr>
        <p:spPr>
          <a:xfrm>
            <a:off x="4106427" y="1538053"/>
            <a:ext cx="570089" cy="456071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14" name="直接连接符 80913"/>
          <p:cNvSpPr/>
          <p:nvPr/>
        </p:nvSpPr>
        <p:spPr>
          <a:xfrm flipV="1">
            <a:off x="3935401" y="1823097"/>
            <a:ext cx="342053" cy="228036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15" name="直接连接符 80914"/>
          <p:cNvSpPr/>
          <p:nvPr/>
        </p:nvSpPr>
        <p:spPr>
          <a:xfrm>
            <a:off x="3935401" y="2621222"/>
            <a:ext cx="684107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16" name="直接连接符 80915"/>
          <p:cNvSpPr/>
          <p:nvPr/>
        </p:nvSpPr>
        <p:spPr>
          <a:xfrm>
            <a:off x="4049419" y="3647382"/>
            <a:ext cx="741116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17" name="直接连接符 80916"/>
          <p:cNvSpPr/>
          <p:nvPr/>
        </p:nvSpPr>
        <p:spPr>
          <a:xfrm flipH="1">
            <a:off x="4961561" y="4502515"/>
            <a:ext cx="627098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18" name="直接连接符 80917"/>
          <p:cNvSpPr/>
          <p:nvPr/>
        </p:nvSpPr>
        <p:spPr>
          <a:xfrm flipH="1">
            <a:off x="4790534" y="2165150"/>
            <a:ext cx="684107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19" name="直接连接符 80918"/>
          <p:cNvSpPr/>
          <p:nvPr/>
        </p:nvSpPr>
        <p:spPr>
          <a:xfrm flipH="1">
            <a:off x="5132587" y="1652070"/>
            <a:ext cx="570089" cy="171027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流程图: 资料带 2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94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观察思考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  <p:bldP spid="80906" grpId="0" build="p" advAuto="1000"/>
      <p:bldP spid="80907" grpId="0" build="p" advAuto="1000"/>
      <p:bldP spid="80908" grpId="0" build="p" advAuto="1000"/>
      <p:bldP spid="80909" grpId="0" build="p" advAuto="1000"/>
      <p:bldP spid="80910" grpId="0"/>
      <p:bldP spid="80911" grpId="0"/>
      <p:bldP spid="809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/>
        </p:nvGraphicFramePr>
        <p:xfrm>
          <a:off x="1820545" y="582295"/>
          <a:ext cx="4899025" cy="27997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31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351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31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5344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</a:t>
                      </a:r>
                      <a:r>
                        <a:rPr lang="en-US" sz="1600" b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1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sz="16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endParaRPr 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endParaRPr 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区别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汽油机</a:t>
                      </a:r>
                      <a:endParaRPr lang="en-US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柴油机</a:t>
                      </a:r>
                      <a:endParaRPr lang="en-US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73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构造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1945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吸入的物质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1945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燃料燃烧的方式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561715" y="1489075"/>
            <a:ext cx="1280160" cy="7359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火花塞</a:t>
            </a:r>
            <a:endParaRPr lang="en-US" altLang="en-US" sz="18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51755" y="1443990"/>
            <a:ext cx="1182370" cy="7359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喷油嘴</a:t>
            </a:r>
            <a:endParaRPr lang="en-US" altLang="en-US" sz="1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41065" y="1988820"/>
            <a:ext cx="152082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吸入空气和汽油的混合物</a:t>
            </a:r>
            <a:endParaRPr kumimoji="0" lang="en-US" altLang="en-US" sz="18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32375" y="2055495"/>
            <a:ext cx="142176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只吸入空气</a:t>
            </a:r>
            <a:endParaRPr lang="en-US" altLang="en-US" sz="18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97910" y="2738120"/>
            <a:ext cx="120713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点燃式</a:t>
            </a:r>
            <a:endParaRPr lang="en-US" altLang="en-US" sz="18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43500" y="2832100"/>
            <a:ext cx="110807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压燃式</a:t>
            </a:r>
            <a:endParaRPr lang="en-US" altLang="en-US" sz="18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2" name="流程图: 资料带 11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94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总结归纳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70585" y="3572510"/>
            <a:ext cx="6532880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重要区别：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（1）柴油机是压燃式，通过压缩点火。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</a:t>
            </a:r>
            <a:r>
              <a:rPr kumimoji="0" lang="en-US" altLang="zh-CN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2</a:t>
            </a: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）汽油机是点燃式，通过火花塞点火。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97510" y="1581150"/>
            <a:ext cx="638238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1. 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把内能转化为机械能的机器叫热机。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6400" y="2392680"/>
            <a:ext cx="8543925" cy="1290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2. 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汽油机一个工作循环有四个冲程：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吸气冲程、压缩冲程、做功冲程、排气冲程。</a:t>
            </a:r>
            <a:endParaRPr lang="zh-CN" altLang="en-US" sz="1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6400" y="3434170"/>
            <a:ext cx="8091986" cy="94352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3.  </a:t>
            </a:r>
            <a:r>
              <a:rPr kumimoji="0" lang="zh-CN" altLang="en-US" sz="20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区别：</a:t>
            </a:r>
            <a:r>
              <a:rPr lang="zh-CN" altLang="en-US" sz="2000" b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（1）柴油机是压燃式，通过压缩点火。 （</a:t>
            </a:r>
            <a:r>
              <a:rPr lang="en-US" altLang="zh-CN" sz="2000" b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2</a:t>
            </a:r>
            <a:r>
              <a:rPr lang="zh-CN" altLang="en-US" sz="2000" b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）汽油机是点燃式，通过火花塞点火。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49680" y="321945"/>
            <a:ext cx="226758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课堂练习</a:t>
            </a:r>
          </a:p>
        </p:txBody>
      </p:sp>
      <p:sp>
        <p:nvSpPr>
          <p:cNvPr id="6" name="Shape 108"/>
          <p:cNvSpPr/>
          <p:nvPr/>
        </p:nvSpPr>
        <p:spPr>
          <a:xfrm>
            <a:off x="238125" y="245110"/>
            <a:ext cx="733425" cy="67437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71608" y="85455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0418" name="文本占位符 50178"/>
          <p:cNvSpPr>
            <a:spLocks noGrp="1"/>
          </p:cNvSpPr>
          <p:nvPr/>
        </p:nvSpPr>
        <p:spPr>
          <a:xfrm>
            <a:off x="343535" y="1186815"/>
            <a:ext cx="8266430" cy="31451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</a:extLst>
        </p:spPr>
        <p:txBody>
          <a:bodyPr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汽油机工作过程中由四个冲程组成，其中把内能转化为机械能的是（   ）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吸气冲程          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压缩冲程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做功冲程          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排气冲程</a:t>
            </a:r>
          </a:p>
        </p:txBody>
      </p:sp>
      <p:sp>
        <p:nvSpPr>
          <p:cNvPr id="50181" name="文本框 50180"/>
          <p:cNvSpPr txBox="1"/>
          <p:nvPr/>
        </p:nvSpPr>
        <p:spPr>
          <a:xfrm>
            <a:off x="5424813" y="2044155"/>
            <a:ext cx="431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Tahoma" panose="020B0604030504040204" pitchFamily="34" charset="0"/>
              </a:rPr>
              <a:t>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5018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24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60419" name="文本框 50179"/>
          <p:cNvSpPr txBox="1"/>
          <p:nvPr/>
        </p:nvSpPr>
        <p:spPr>
          <a:xfrm>
            <a:off x="575945" y="1127125"/>
            <a:ext cx="8110220" cy="345059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</a:extLst>
        </p:spPr>
        <p:txBody>
          <a:bodyPr anchor="t"/>
          <a:lstStyle/>
          <a:p>
            <a:pPr marL="0" indent="0" eaLnBrk="1" fontAlgn="auto" latinLnBrk="0" hangingPunct="1">
              <a:lnSpc>
                <a:spcPct val="150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b="1" dirty="0">
                <a:latin typeface="Tahoma" panose="020B060403050404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汽油机工作过程中由四个冲程组成，其中把内</a:t>
            </a:r>
          </a:p>
          <a:p>
            <a:pPr marL="0" indent="0" eaLnBrk="1" fontAlgn="auto" latinLnBrk="0" hangingPunct="1">
              <a:lnSpc>
                <a:spcPct val="150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能转化为机械能的是（     ）</a:t>
            </a:r>
          </a:p>
          <a:p>
            <a:pPr marL="0" indent="0" eaLnBrk="1" fontAlgn="auto" latinLnBrk="0" hangingPunct="1">
              <a:lnSpc>
                <a:spcPct val="150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b="1" dirty="0">
                <a:latin typeface="Tahoma" panose="020B0604030504040204" pitchFamily="34" charset="0"/>
                <a:ea typeface="宋体" panose="02010600030101010101" pitchFamily="2" charset="-122"/>
              </a:rPr>
              <a:t>A.</a:t>
            </a: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吸气冲程                         </a:t>
            </a:r>
            <a:r>
              <a:rPr lang="en-US" altLang="zh-CN" sz="2800" b="1" dirty="0">
                <a:latin typeface="Tahoma" panose="020B0604030504040204" pitchFamily="34" charset="0"/>
                <a:ea typeface="宋体" panose="02010600030101010101" pitchFamily="2" charset="-122"/>
              </a:rPr>
              <a:t>B.</a:t>
            </a: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压缩冲程 </a:t>
            </a:r>
          </a:p>
          <a:p>
            <a:pPr marL="0" indent="0" eaLnBrk="1" fontAlgn="auto" latinLnBrk="0" hangingPunct="1">
              <a:lnSpc>
                <a:spcPct val="150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endParaRPr lang="en-US" altLang="zh-CN" sz="2800" b="1" dirty="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marL="0" indent="0" eaLnBrk="1" fontAlgn="auto" latinLnBrk="0" hangingPunct="1">
              <a:lnSpc>
                <a:spcPct val="15000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800" b="1" dirty="0">
                <a:latin typeface="Tahoma" panose="020B0604030504040204" pitchFamily="34" charset="0"/>
                <a:ea typeface="宋体" panose="02010600030101010101" pitchFamily="2" charset="-122"/>
              </a:rPr>
              <a:t>C.</a:t>
            </a: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做功冲程                         </a:t>
            </a:r>
            <a:r>
              <a:rPr lang="en-US" altLang="zh-CN" sz="2800" b="1" dirty="0">
                <a:latin typeface="Tahoma" panose="020B0604030504040204" pitchFamily="34" charset="0"/>
                <a:ea typeface="宋体" panose="02010600030101010101" pitchFamily="2" charset="-122"/>
              </a:rPr>
              <a:t>D.</a:t>
            </a:r>
            <a:r>
              <a:rPr lang="zh-CN" altLang="en-US" sz="2800" b="1" dirty="0">
                <a:latin typeface="Tahoma" panose="020B0604030504040204" pitchFamily="34" charset="0"/>
                <a:ea typeface="宋体" panose="02010600030101010101" pitchFamily="2" charset="-122"/>
              </a:rPr>
              <a:t>排气冲程</a:t>
            </a:r>
          </a:p>
        </p:txBody>
      </p:sp>
      <p:sp>
        <p:nvSpPr>
          <p:cNvPr id="50182" name="文本框 50181"/>
          <p:cNvSpPr txBox="1"/>
          <p:nvPr/>
        </p:nvSpPr>
        <p:spPr>
          <a:xfrm>
            <a:off x="4290060" y="1865495"/>
            <a:ext cx="4556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Tahoma" panose="020B0604030504040204" pitchFamily="34" charset="0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5018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91138"/>
          <p:cNvSpPr txBox="1"/>
          <p:nvPr/>
        </p:nvSpPr>
        <p:spPr>
          <a:xfrm>
            <a:off x="-20955" y="576580"/>
            <a:ext cx="89706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某四冲程汽油机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曲轴转速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1200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转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则该汽油机每秒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做功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次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个冲程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飞轮转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周。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543664" y="1230538"/>
            <a:ext cx="641350" cy="6397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en-US" altLang="zh-CN" sz="24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6" name="矩形 5"/>
          <p:cNvSpPr/>
          <p:nvPr/>
        </p:nvSpPr>
        <p:spPr>
          <a:xfrm>
            <a:off x="1477191" y="1347470"/>
            <a:ext cx="641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en-US" altLang="zh-CN" sz="2400" dirty="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7" name="矩形 6"/>
          <p:cNvSpPr/>
          <p:nvPr/>
        </p:nvSpPr>
        <p:spPr>
          <a:xfrm>
            <a:off x="3676922" y="1370013"/>
            <a:ext cx="5715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40</a:t>
            </a:r>
            <a:r>
              <a:rPr lang="en-US" altLang="zh-CN" sz="2400" dirty="0">
                <a:latin typeface="楷体_GB2312" pitchFamily="49" charset="-122"/>
                <a:ea typeface="楷体_GB2312" pitchFamily="49" charset="-122"/>
              </a:rPr>
              <a:t>                     </a:t>
            </a:r>
          </a:p>
        </p:txBody>
      </p:sp>
      <p:sp>
        <p:nvSpPr>
          <p:cNvPr id="29697" name="文本框 90113"/>
          <p:cNvSpPr txBox="1"/>
          <p:nvPr/>
        </p:nvSpPr>
        <p:spPr>
          <a:xfrm>
            <a:off x="146685" y="2151380"/>
            <a:ext cx="89001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单缸四冲程内燃机完成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个冲程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关于做功和飞轮转动的情况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下列说法正确的是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  )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做功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飞轮转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            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做功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飞轮转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做功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飞轮转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            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做功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飞轮转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 </a:t>
            </a:r>
          </a:p>
        </p:txBody>
      </p:sp>
      <p:sp>
        <p:nvSpPr>
          <p:cNvPr id="90115" name="文本框 90114"/>
          <p:cNvSpPr txBox="1"/>
          <p:nvPr/>
        </p:nvSpPr>
        <p:spPr>
          <a:xfrm>
            <a:off x="3001282" y="2782887"/>
            <a:ext cx="5162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29697" grpId="0"/>
      <p:bldP spid="901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3" name="流程图: 资料带 12"/>
          <p:cNvSpPr/>
          <p:nvPr/>
        </p:nvSpPr>
        <p:spPr>
          <a:xfrm>
            <a:off x="327025" y="109474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7025" y="1172845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00000">
            <a:off x="8613775" y="4330065"/>
            <a:ext cx="172085" cy="1924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1960" y="1758315"/>
            <a:ext cx="8260080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用多媒体展示汽车、飞机、老式火车、轮船图片，同学们思考是如何他们是如何获得能量的？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90" name="组合 67589"/>
          <p:cNvGrpSpPr/>
          <p:nvPr/>
        </p:nvGrpSpPr>
        <p:grpSpPr>
          <a:xfrm>
            <a:off x="795020" y="737235"/>
            <a:ext cx="3239770" cy="2171065"/>
            <a:chOff x="496" y="1350"/>
            <a:chExt cx="2222" cy="1575"/>
          </a:xfrm>
        </p:grpSpPr>
        <p:pic>
          <p:nvPicPr>
            <p:cNvPr id="5126" name="图片 6759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6" y="1350"/>
              <a:ext cx="2222" cy="15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7" name="文本框 67591"/>
            <p:cNvSpPr txBox="1"/>
            <p:nvPr/>
          </p:nvSpPr>
          <p:spPr>
            <a:xfrm>
              <a:off x="1193" y="2551"/>
              <a:ext cx="828" cy="2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000" b="1" dirty="0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汽车奔驰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495800" y="737235"/>
            <a:ext cx="3178810" cy="2176780"/>
            <a:chOff x="7080" y="1161"/>
            <a:chExt cx="5006" cy="3428"/>
          </a:xfrm>
        </p:grpSpPr>
        <p:pic>
          <p:nvPicPr>
            <p:cNvPr id="2" name="图片 1" descr="内燃机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80" y="1161"/>
              <a:ext cx="5006" cy="3428"/>
            </a:xfrm>
            <a:prstGeom prst="rect">
              <a:avLst/>
            </a:prstGeom>
          </p:spPr>
        </p:pic>
        <p:sp>
          <p:nvSpPr>
            <p:cNvPr id="5130" name="文本框 67594"/>
            <p:cNvSpPr txBox="1"/>
            <p:nvPr/>
          </p:nvSpPr>
          <p:spPr>
            <a:xfrm>
              <a:off x="8314" y="3952"/>
              <a:ext cx="1896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000" b="1" dirty="0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老式列车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5020" y="3163570"/>
            <a:ext cx="3239770" cy="1779270"/>
            <a:chOff x="1252" y="4982"/>
            <a:chExt cx="5102" cy="2802"/>
          </a:xfrm>
        </p:grpSpPr>
        <p:pic>
          <p:nvPicPr>
            <p:cNvPr id="8" name="图片 -2147482521" descr="9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2" y="4982"/>
              <a:ext cx="5102" cy="28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3" name="文本框 67597"/>
            <p:cNvSpPr txBox="1"/>
            <p:nvPr/>
          </p:nvSpPr>
          <p:spPr>
            <a:xfrm>
              <a:off x="2410" y="7056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C919</a:t>
              </a: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凌空飞去</a:t>
              </a:r>
            </a:p>
          </p:txBody>
        </p:sp>
      </p:grpSp>
      <p:grpSp>
        <p:nvGrpSpPr>
          <p:cNvPr id="67599" name="组合 67598"/>
          <p:cNvGrpSpPr/>
          <p:nvPr/>
        </p:nvGrpSpPr>
        <p:grpSpPr>
          <a:xfrm>
            <a:off x="4480379" y="3154045"/>
            <a:ext cx="3371215" cy="1788795"/>
            <a:chOff x="2920" y="2771"/>
            <a:chExt cx="2042" cy="1360"/>
          </a:xfrm>
        </p:grpSpPr>
        <p:pic>
          <p:nvPicPr>
            <p:cNvPr id="5135" name="图片 67599" descr="U5546P1032DT2011072815274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20" y="2771"/>
              <a:ext cx="2042" cy="13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6" name="文本框 67600"/>
            <p:cNvSpPr txBox="1"/>
            <p:nvPr/>
          </p:nvSpPr>
          <p:spPr>
            <a:xfrm>
              <a:off x="3476" y="3770"/>
              <a:ext cx="1082" cy="3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舰船劈波斩浪</a:t>
              </a:r>
            </a:p>
          </p:txBody>
        </p:sp>
      </p:grpSp>
      <p:sp>
        <p:nvSpPr>
          <p:cNvPr id="13" name="流程图: 资料带 12"/>
          <p:cNvSpPr/>
          <p:nvPr/>
        </p:nvSpPr>
        <p:spPr>
          <a:xfrm>
            <a:off x="133985" y="14859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3985" y="226695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795020" y="737235"/>
            <a:ext cx="3239770" cy="2171065"/>
            <a:chOff x="496" y="1350"/>
            <a:chExt cx="2222" cy="1575"/>
          </a:xfrm>
        </p:grpSpPr>
        <p:pic>
          <p:nvPicPr>
            <p:cNvPr id="4" name="图片 6759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6" y="1350"/>
              <a:ext cx="2222" cy="15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67591"/>
            <p:cNvSpPr txBox="1"/>
            <p:nvPr/>
          </p:nvSpPr>
          <p:spPr>
            <a:xfrm>
              <a:off x="1193" y="2551"/>
              <a:ext cx="828" cy="2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000" b="1" dirty="0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汽车奔驰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7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pSp>
        <p:nvGrpSpPr>
          <p:cNvPr id="7169" name="组合 6147"/>
          <p:cNvGrpSpPr/>
          <p:nvPr/>
        </p:nvGrpSpPr>
        <p:grpSpPr>
          <a:xfrm>
            <a:off x="480695" y="774065"/>
            <a:ext cx="2231817" cy="806450"/>
            <a:chOff x="0" y="0"/>
            <a:chExt cx="3516" cy="1269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2728" y="0"/>
                </a:cxn>
                <a:cxn ang="0">
                  <a:pos x="362728" y="186547"/>
                </a:cxn>
                <a:cxn ang="0">
                  <a:pos x="549275" y="186547"/>
                </a:cxn>
                <a:cxn ang="0">
                  <a:pos x="549275" y="549275"/>
                </a:cxn>
                <a:cxn ang="0">
                  <a:pos x="0" y="549275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78" y="432"/>
              <a:ext cx="140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热机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81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80695" y="1659890"/>
            <a:ext cx="8205470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提出问题：</a:t>
            </a:r>
            <a:r>
              <a:rPr lang="zh-CN" b="1">
                <a:solidFill>
                  <a:schemeClr val="tx1"/>
                </a:solidFill>
                <a:ea typeface="宋体" panose="02010600030101010101" pitchFamily="2" charset="-122"/>
                <a:sym typeface="+mn-ea"/>
              </a:rPr>
              <a:t>用燃料燃烧来烧水，常常看到壶盖被顶起来，这是为什么呢？</a:t>
            </a:r>
          </a:p>
        </p:txBody>
      </p:sp>
      <p:pic>
        <p:nvPicPr>
          <p:cNvPr id="7" name="图片 6" descr="壶盖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8420" y="2166620"/>
            <a:ext cx="3370580" cy="285623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资料带 12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29235" y="181610"/>
            <a:ext cx="9194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实验探究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9235" y="582295"/>
            <a:ext cx="8260715" cy="1475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如图所示，在试管内装些水，用软木塞塞住，加热使水沸腾，会看到什么现象？讨论这一过程中能量的转化情况、安全性和改进的方向。（注意：软木塞不要塞得过紧，免得试管炸裂伤人）</a:t>
            </a:r>
          </a:p>
        </p:txBody>
      </p:sp>
      <p:pic>
        <p:nvPicPr>
          <p:cNvPr id="2" name="图片 -2147482547" descr="菁优网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4805" y="2235835"/>
            <a:ext cx="2591435" cy="2353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6725" y="826770"/>
            <a:ext cx="7602220" cy="1475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交流讨论：</a:t>
            </a:r>
            <a:r>
              <a:rPr kumimoji="0" lang="zh-CN" altLang="en-US" sz="20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发现水蒸气会把木塞冲开，瓶口白雾产生，燃料在燃烧时将化学能转化为水的内能；当水蒸气会把木塞冲开时将水的内能转化为瓶塞的机械能。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6725" y="2774950"/>
            <a:ext cx="7684135" cy="13208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归纳总结：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把内能转化为机械能的机器叫热机。热机种类很多，有蒸汽机、内燃机、汽轮机、喷气发动机、火箭等。</a:t>
            </a:r>
          </a:p>
        </p:txBody>
      </p:sp>
      <p:sp>
        <p:nvSpPr>
          <p:cNvPr id="2" name="流程图: 资料带 1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归纳总结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31775" y="18224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思考交流</a:t>
            </a:r>
          </a:p>
        </p:txBody>
      </p:sp>
      <p:pic>
        <p:nvPicPr>
          <p:cNvPr id="8198" name="Picture 6" descr="14-1-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4740" y="2196465"/>
            <a:ext cx="3448685" cy="254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698500" y="800735"/>
            <a:ext cx="7327900" cy="15671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人们发现内能可以做功，并制造了各种利用内能做功的机械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热机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70657"/>
          <p:cNvSpPr/>
          <p:nvPr/>
        </p:nvSpPr>
        <p:spPr>
          <a:xfrm>
            <a:off x="394970" y="548640"/>
            <a:ext cx="75977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利用内能做功的机器有很多，例如蒸汽机、内燃机、汽轮机、喷气发动机等。</a:t>
            </a:r>
          </a:p>
        </p:txBody>
      </p:sp>
      <p:grpSp>
        <p:nvGrpSpPr>
          <p:cNvPr id="70665" name="组合 70664"/>
          <p:cNvGrpSpPr/>
          <p:nvPr/>
        </p:nvGrpSpPr>
        <p:grpSpPr>
          <a:xfrm>
            <a:off x="3750715" y="2511954"/>
            <a:ext cx="2330238" cy="1691263"/>
            <a:chOff x="0" y="0"/>
            <a:chExt cx="1962" cy="1424"/>
          </a:xfrm>
        </p:grpSpPr>
        <p:pic>
          <p:nvPicPr>
            <p:cNvPr id="9222" name="图片 70665" descr="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62" cy="1180"/>
            </a:xfrm>
            <a:prstGeom prst="rect">
              <a:avLst/>
            </a:prstGeom>
            <a:noFill/>
            <a:ln w="254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9223" name="矩形 70666"/>
            <p:cNvSpPr/>
            <p:nvPr/>
          </p:nvSpPr>
          <p:spPr>
            <a:xfrm>
              <a:off x="181" y="1153"/>
              <a:ext cx="1497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1495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喷气发动机</a:t>
              </a:r>
            </a:p>
          </p:txBody>
        </p:sp>
      </p:grpSp>
      <p:grpSp>
        <p:nvGrpSpPr>
          <p:cNvPr id="70668" name="组合 70667"/>
          <p:cNvGrpSpPr/>
          <p:nvPr/>
        </p:nvGrpSpPr>
        <p:grpSpPr>
          <a:xfrm>
            <a:off x="6527222" y="1928206"/>
            <a:ext cx="1750648" cy="2868260"/>
            <a:chOff x="0" y="460"/>
            <a:chExt cx="1474" cy="2415"/>
          </a:xfrm>
        </p:grpSpPr>
        <p:pic>
          <p:nvPicPr>
            <p:cNvPr id="9225" name="图片 70668" descr="C:\Users\Administrator\Desktop\飞船.jpg飞船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91" y="460"/>
              <a:ext cx="1225" cy="2144"/>
            </a:xfrm>
            <a:prstGeom prst="rect">
              <a:avLst/>
            </a:prstGeom>
            <a:noFill/>
            <a:ln w="254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9226" name="矩形 70669"/>
            <p:cNvSpPr/>
            <p:nvPr/>
          </p:nvSpPr>
          <p:spPr>
            <a:xfrm>
              <a:off x="0" y="2604"/>
              <a:ext cx="1474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1495" b="1" dirty="0"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1495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火箭发动机</a:t>
              </a:r>
            </a:p>
          </p:txBody>
        </p:sp>
      </p:grpSp>
      <p:grpSp>
        <p:nvGrpSpPr>
          <p:cNvPr id="70671" name="组合 70670"/>
          <p:cNvGrpSpPr/>
          <p:nvPr/>
        </p:nvGrpSpPr>
        <p:grpSpPr>
          <a:xfrm>
            <a:off x="1053783" y="3357586"/>
            <a:ext cx="2370620" cy="1691264"/>
            <a:chOff x="0" y="0"/>
            <a:chExt cx="1996" cy="1424"/>
          </a:xfrm>
        </p:grpSpPr>
        <p:pic>
          <p:nvPicPr>
            <p:cNvPr id="9228" name="图片 70671" descr="C:\Users\Administrator\Desktop\电厂.jpg电厂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>
            <a:xfrm>
              <a:off x="127" y="0"/>
              <a:ext cx="1768" cy="1179"/>
            </a:xfrm>
            <a:prstGeom prst="rect">
              <a:avLst/>
            </a:prstGeom>
            <a:noFill/>
            <a:ln w="254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9229" name="矩形 70672"/>
            <p:cNvSpPr/>
            <p:nvPr/>
          </p:nvSpPr>
          <p:spPr>
            <a:xfrm>
              <a:off x="0" y="1153"/>
              <a:ext cx="199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1495" b="1" dirty="0"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1495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火电站的汽轮机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90452" y="1540385"/>
            <a:ext cx="2114550" cy="1724025"/>
            <a:chOff x="2449" y="2428"/>
            <a:chExt cx="3330" cy="2715"/>
          </a:xfrm>
        </p:grpSpPr>
        <p:sp>
          <p:nvSpPr>
            <p:cNvPr id="9220" name="矩形 70663"/>
            <p:cNvSpPr/>
            <p:nvPr/>
          </p:nvSpPr>
          <p:spPr>
            <a:xfrm>
              <a:off x="2927" y="4637"/>
              <a:ext cx="2375" cy="50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1495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蒸汽机车</a:t>
              </a:r>
            </a:p>
          </p:txBody>
        </p:sp>
        <p:pic>
          <p:nvPicPr>
            <p:cNvPr id="3" name="图片 2" descr="内燃机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49" y="2428"/>
              <a:ext cx="3331" cy="2153"/>
            </a:xfrm>
            <a:prstGeom prst="rect">
              <a:avLst/>
            </a:prstGeom>
            <a:noFill/>
            <a:ln w="254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sp>
        <p:nvSpPr>
          <p:cNvPr id="13" name="流程图: 资料带 12"/>
          <p:cNvSpPr/>
          <p:nvPr/>
        </p:nvSpPr>
        <p:spPr>
          <a:xfrm>
            <a:off x="133985" y="14859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3985" y="226695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1484</Words>
  <Application>Microsoft Office PowerPoint</Application>
  <PresentationFormat>自定义</PresentationFormat>
  <Paragraphs>150</Paragraphs>
  <Slides>25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Default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83</cp:revision>
  <dcterms:created xsi:type="dcterms:W3CDTF">2019-04-02T02:49:00Z</dcterms:created>
  <dcterms:modified xsi:type="dcterms:W3CDTF">2020-08-24T02:23:04Z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2052-11.1.0.9022</vt:lpwstr>
  </property>
</Properties>
</file>