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58"/>
  </p:notesMasterIdLst>
  <p:handoutMasterIdLst>
    <p:handoutMasterId r:id="rId59"/>
  </p:handoutMasterIdLst>
  <p:sldIdLst>
    <p:sldId id="435" r:id="rId2"/>
    <p:sldId id="433" r:id="rId3"/>
    <p:sldId id="349" r:id="rId4"/>
    <p:sldId id="434" r:id="rId5"/>
    <p:sldId id="258" r:id="rId6"/>
    <p:sldId id="390" r:id="rId7"/>
    <p:sldId id="391" r:id="rId8"/>
    <p:sldId id="353" r:id="rId9"/>
    <p:sldId id="371" r:id="rId10"/>
    <p:sldId id="372" r:id="rId11"/>
    <p:sldId id="373" r:id="rId12"/>
    <p:sldId id="374" r:id="rId13"/>
    <p:sldId id="428" r:id="rId14"/>
    <p:sldId id="429" r:id="rId15"/>
    <p:sldId id="376" r:id="rId16"/>
    <p:sldId id="377" r:id="rId17"/>
    <p:sldId id="430" r:id="rId18"/>
    <p:sldId id="431" r:id="rId19"/>
    <p:sldId id="432" r:id="rId20"/>
    <p:sldId id="380" r:id="rId21"/>
    <p:sldId id="381" r:id="rId22"/>
    <p:sldId id="392" r:id="rId23"/>
    <p:sldId id="382" r:id="rId24"/>
    <p:sldId id="383" r:id="rId25"/>
    <p:sldId id="384" r:id="rId26"/>
    <p:sldId id="385" r:id="rId27"/>
    <p:sldId id="416" r:id="rId28"/>
    <p:sldId id="415" r:id="rId29"/>
    <p:sldId id="425" r:id="rId30"/>
    <p:sldId id="417" r:id="rId31"/>
    <p:sldId id="418" r:id="rId32"/>
    <p:sldId id="368" r:id="rId33"/>
    <p:sldId id="367" r:id="rId34"/>
    <p:sldId id="316" r:id="rId35"/>
    <p:sldId id="301" r:id="rId36"/>
    <p:sldId id="369" r:id="rId37"/>
    <p:sldId id="396" r:id="rId38"/>
    <p:sldId id="398" r:id="rId39"/>
    <p:sldId id="359" r:id="rId40"/>
    <p:sldId id="399" r:id="rId41"/>
    <p:sldId id="400" r:id="rId42"/>
    <p:sldId id="401" r:id="rId43"/>
    <p:sldId id="402" r:id="rId44"/>
    <p:sldId id="403" r:id="rId45"/>
    <p:sldId id="419" r:id="rId46"/>
    <p:sldId id="404" r:id="rId47"/>
    <p:sldId id="422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8" d="100"/>
          <a:sy n="108" d="100"/>
        </p:scale>
        <p:origin x="-65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65FD7-399B-4ECF-8588-2B6E41A09E2B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0A064-211F-4152-8BE9-51CBC1E2BD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23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华康娃娃体W5" panose="040B0509000000000000" pitchFamily="8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华康娃娃体W5" panose="040B0509000000000000" pitchFamily="8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华康娃娃体W5" panose="040B0509000000000000" pitchFamily="8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华康娃娃体W5" panose="040B0509000000000000" pitchFamily="81" charset="-122"/>
              </a:defRPr>
            </a:lvl1pPr>
          </a:lstStyle>
          <a:p>
            <a:fld id="{73658503-2698-4A1E-8ED8-E9FB001ED269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97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康娃娃体W5" panose="040B0509000000000000" pitchFamily="81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康娃娃体W5" panose="040B0509000000000000" pitchFamily="81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康娃娃体W5" panose="040B0509000000000000" pitchFamily="81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康娃娃体W5" panose="040B0509000000000000" pitchFamily="81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康娃娃体W5" panose="040B0509000000000000" pitchFamily="8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B185395-8416-42F8-857B-DAC9491D429F}" type="slidenum">
              <a:rPr lang="en-US" altLang="zh-CN" smtClean="0">
                <a:ea typeface="华康娃娃体W5" panose="040B0509000000000000" pitchFamily="81" charset="-122"/>
              </a:rPr>
              <a:t>13</a:t>
            </a:fld>
            <a:endParaRPr lang="en-US" altLang="zh-CN" dirty="0">
              <a:ea typeface="华康娃娃体W5" panose="040B0509000000000000" pitchFamily="81" charset="-122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发光时吸热，关灯后放热，预冷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503-2698-4A1E-8ED8-E9FB001ED269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饮料中加入干冰。。加一个碳酸饮料成分中有二氧化碳的图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503-2698-4A1E-8ED8-E9FB001ED269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由于干冰迅速升华，于是周围温度急剧下降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503-2698-4A1E-8ED8-E9FB001ED269}" type="slidenum">
              <a:rPr lang="en-US" altLang="zh-CN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2625"/>
            <a:ext cx="6094413" cy="3429000"/>
          </a:xfrm>
        </p:spPr>
      </p:sp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2625" y="4340225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zh-CN" altLang="zh-CN"/>
              <a:t>本资料来自于资源最齐全的２１世纪教育网www.21cnjy.com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zh-CN" altLang="zh-CN"/>
              <a:t>学生看书，分析雨的形成及涉及的物态变化。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503-2698-4A1E-8ED8-E9FB001ED269}" type="slidenum">
              <a:rPr lang="en-US" altLang="zh-CN" smtClean="0"/>
              <a:t>49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99648A-A228-4F91-AF89-80BF18541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E446CB0-98CC-4B7D-A53F-EB5665F9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7FC6522-62C2-4D53-8B29-A11B2E32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2888A6-375D-477F-A87B-51452520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D902850-C21C-4556-A9EB-F0D5DA19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73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C8DF8D-E467-4574-A55A-0CA52623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1DABC3F-1C7D-4CF2-9C0C-2E1F32B7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8694FC-D787-4283-8822-34EB1B30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8A3D59-764F-4B67-A3C0-64AE27C5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B4F1C20-ADCA-4D5B-90BC-FFE8DA59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2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48714F2-C2E9-482E-AFC8-45A3F8C18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70E8650-BEAB-4755-A7F4-02C50926B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EDE9A5-C2A5-4E05-B906-F48BC400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681AA7-4012-4D06-AA73-BD46047B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8818FE9-8B56-432E-B8BF-627883BA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94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8289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86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620523-5FD4-4E85-8B52-C480C0A5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2643EFC-68D6-47C4-9CC9-B6236A75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D2FFD34-CFA4-4D5C-90C6-4B08BF3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6A5FD2-59F2-4DE6-83E6-E5DBC47C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E93C9A-A897-4E21-A41C-8304F461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691C71-338E-4166-BA8D-268B97DE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C9E7C67-BEBA-45DD-A549-645CB62F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FB3E35-E355-4F2C-AC74-62EB084A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5C98D0-F3D9-43CE-955F-0F8D5ADC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603BE8-8E54-4EC2-B5DA-8FC9CBEB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53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40DF59-BA69-4145-B727-1A2D2CBE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FE5461-AB55-4B3A-8EB3-CBE64F42D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21643BF-041F-4FA0-A3F9-0DFF56156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EFE6926-3ECC-4DE6-9331-1EF828AE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7C583C-DB9D-4342-95FF-52125828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07E8729-4689-4BF2-BEE4-2740A3B5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9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4A66FF-E44D-4A4E-ABE1-72646716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EB73CA5-AB31-4559-9724-D3D226537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FD7A905-8003-48E5-A832-63D4855C1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F51DC3A-F4B0-4640-9540-7109B2CBB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360AED0-76D9-40C8-BDDF-533845765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1A5F6B1-6001-4724-BAFC-0CDF792A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95494F6-7BC9-46CD-8532-FD0F4EB1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EBD777D-43DD-46D2-A225-0090495D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11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3C7838-0E6E-4B2E-9103-9C6F77A6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F0671E0-5414-4A47-84D3-AD8FC203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4014BE-ED6B-4B0D-8A1D-43C8EBD0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7AE8E06-64DA-4F6C-9D22-E132F55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85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8C3FE38-C5EC-4412-9182-67F6E059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71E9D6-1393-4322-B24D-F7BB5C3F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89ACD99-0217-4F33-8503-AA20F530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3155D7-9B15-450E-9FDF-FB8A884B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5D451C-D4CF-4BA7-B756-4E2BD34E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44AA8AC-0B69-46C6-B7E9-AABFF7237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2DC856B-9CD4-4C89-ABDE-B5503B5F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09DFEDA-C958-4A8A-9DD4-11F198F5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5C99A86-3AB9-4CC4-835C-18D9DD29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059516-1770-44EB-A9B7-30A39E51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DE2A723-EC98-47D3-AEB3-BB3C292C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3C836F1-D920-4619-8C8C-7D8D1BF69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4149FEF-88A1-4537-8709-E40F80F0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A3CABAC-C77E-4222-8A6D-B9628552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EBF21C9-B142-4AAA-B4FD-CAA24583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02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5072366-7EB9-4451-BA9B-255C14EA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C0AAD3E-FA92-48B8-809C-6375003F7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5A0819-FA11-447B-89AA-0C2C94FEB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C4CA-80E5-441A-BDDC-0EDE37DC1D4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C91FD1-8BDF-4534-AAEC-41B44F589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FF64BD-9FFC-41D1-889B-D9B17C0AF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3CB3E-D554-4A7E-8B60-86BC465FA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5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31070;&#22855;&#30340;&#24178;&#20912;&#65292;&#23454;&#39564;&#24102;&#20320;&#20102;&#35299;&#23558;&#23427;&#28151;&#36827;&#19981;&#21516;&#28082;&#20307;&#25152;&#20135;&#29983;&#30340;&#22855;&#24618;&#29616;&#35937;%20&#26631;&#28165;(270P).ql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i.net.cn/xmedu/czhx/DSWMEDIA/czhx/02-C/14/media/images/pic019_JPG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45876" y="10510"/>
            <a:ext cx="295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课堂顺序理解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716" y="662152"/>
            <a:ext cx="115613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、老规矩，先复习上节课的熔化凝固、晶体和非晶体的概念认知；</a:t>
            </a:r>
            <a:endParaRPr lang="en-US" altLang="zh-CN" sz="28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eaLnBrk="0" hangingPunct="0"/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、由固到气、液到气，最后让学生进行判断是否能直接由固体变为气体，进行举例子，然后对比自身例子是否正确，老师这时候维持气氛，举出几个有趣的例子，如</a:t>
            </a:r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P4</a:t>
            </a:r>
          </a:p>
          <a:p>
            <a:pPr eaLnBrk="0" hangingPunct="0"/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、探究碘的升华实验，配合实验道具进行，加强现场的视觉性，必须要现场实验，不建议视频；</a:t>
            </a:r>
            <a:endParaRPr lang="en-US" altLang="zh-CN" sz="28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eaLnBrk="0" hangingPunct="0"/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、对于之前举出的生活中的例子进行解释完善，例如：灯泡，窗花等；</a:t>
            </a:r>
            <a:endParaRPr lang="en-US" altLang="zh-CN" sz="28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eaLnBrk="0" hangingPunct="0"/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、在干冰和人工降雨的介绍单独列出一个环节仔细介绍，题目出现频率较高，现象和例题分析；</a:t>
            </a:r>
            <a:endParaRPr lang="en-US" altLang="zh-CN" sz="28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eaLnBrk="0" hangingPunct="0"/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、最后水循环可以略讲或多讲一些，具体看时间分布安排。</a:t>
            </a:r>
            <a:endParaRPr lang="en-US" altLang="zh-CN" sz="32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eaLnBrk="0" hangingPunct="0"/>
            <a:endParaRPr lang="zh-CN" altLang="en-US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81000" y="2562198"/>
            <a:ext cx="11734800" cy="2695602"/>
          </a:xfrm>
          <a:prstGeom prst="rect">
            <a:avLst/>
          </a:prstGeom>
          <a:ln w="12700">
            <a:miter lim="400000"/>
          </a:ln>
        </p:spPr>
        <p:txBody>
          <a:bodyPr wrap="square" lIns="45716" tIns="45716" rIns="45716" bIns="45716">
            <a:spAutoFit/>
          </a:bodyPr>
          <a:lstStyle/>
          <a:p>
            <a:pPr defTabSz="642620" fontAlgn="auto" hangingPunct="0">
              <a:spcBef>
                <a:spcPts val="1125"/>
              </a:spcBef>
              <a:spcAft>
                <a:spcPts val="0"/>
              </a:spcAft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(1)</a:t>
            </a:r>
            <a:r>
              <a:rPr sz="4000" b="1" kern="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在实验中,加热时,观</a:t>
            </a:r>
            <a:r>
              <a:rPr lang="zh-CN" altLang="en-US"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察</a:t>
            </a:r>
            <a:r>
              <a:rPr lang="en-US" altLang="zh-CN"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defTabSz="642620" fontAlgn="auto" hangingPunct="0">
              <a:spcBef>
                <a:spcPts val="1125"/>
              </a:spcBef>
              <a:spcAft>
                <a:spcPts val="0"/>
              </a:spcAft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___________</a:t>
            </a:r>
            <a:r>
              <a:rPr lang="en-US" altLang="zh-CN" sz="4000" b="1" u="sng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                                                    </a:t>
            </a:r>
            <a:r>
              <a:rPr lang="en-US" altLang="zh-CN"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___</a:t>
            </a:r>
            <a:r>
              <a:rPr sz="4000" b="1" kern="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烧杯中</a:t>
            </a:r>
            <a:r>
              <a:rPr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_______(</a:t>
            </a:r>
            <a:r>
              <a:rPr sz="4000" b="1" kern="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选填“有”或“没有</a:t>
            </a:r>
            <a:r>
              <a:rPr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”)</a:t>
            </a:r>
            <a:r>
              <a:rPr sz="4000" b="1" kern="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液态碘出现,由此可得结</a:t>
            </a:r>
            <a:r>
              <a:rPr lang="zh-CN" altLang="en-US"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论</a:t>
            </a:r>
            <a:r>
              <a:rPr sz="40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:_____________________。</a:t>
            </a:r>
          </a:p>
        </p:txBody>
      </p:sp>
      <p:sp>
        <p:nvSpPr>
          <p:cNvPr id="165" name="Shape 165"/>
          <p:cNvSpPr/>
          <p:nvPr/>
        </p:nvSpPr>
        <p:spPr>
          <a:xfrm>
            <a:off x="457200" y="1683205"/>
            <a:ext cx="6512454" cy="707878"/>
          </a:xfrm>
          <a:prstGeom prst="rect">
            <a:avLst/>
          </a:prstGeom>
          <a:ln w="12700">
            <a:miter lim="400000"/>
          </a:ln>
        </p:spPr>
        <p:txBody>
          <a:bodyPr lIns="45716" tIns="45716" rIns="45716" bIns="45716">
            <a:spAutoFit/>
          </a:bodyPr>
          <a:lstStyle>
            <a:lvl1pPr algn="l" defTabSz="914400"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fontAlgn="auto" hangingPunct="0">
              <a:spcAft>
                <a:spcPts val="0"/>
              </a:spcAft>
            </a:pPr>
            <a:r>
              <a:rPr b="1" kern="0" dirty="0" err="1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实验结论</a:t>
            </a:r>
            <a:r>
              <a:rPr b="1" kern="0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：</a:t>
            </a:r>
          </a:p>
        </p:txBody>
      </p:sp>
      <p:sp>
        <p:nvSpPr>
          <p:cNvPr id="169" name="Shape 169"/>
          <p:cNvSpPr/>
          <p:nvPr/>
        </p:nvSpPr>
        <p:spPr>
          <a:xfrm>
            <a:off x="914400" y="3325118"/>
            <a:ext cx="10820400" cy="626125"/>
          </a:xfrm>
          <a:prstGeom prst="rect">
            <a:avLst/>
          </a:prstGeom>
          <a:ln w="12700">
            <a:miter lim="400000"/>
          </a:ln>
        </p:spPr>
        <p:txBody>
          <a:bodyPr wrap="square" lIns="35715" tIns="35715" rIns="35715" bIns="35715" anchor="ctr">
            <a:spAutoFit/>
          </a:bodyPr>
          <a:lstStyle>
            <a:lvl1pPr algn="l" defTabSz="914400"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fontAlgn="auto" hangingPunct="0">
              <a:spcAft>
                <a:spcPts val="0"/>
              </a:spcAft>
            </a:pPr>
            <a:r>
              <a:rPr sz="3600" b="1" kern="0" dirty="0" err="1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烧杯中充满了紫色的碘蒸气,同时固态碘颗粒在减少</a:t>
            </a:r>
            <a:endParaRPr sz="3600" b="1" kern="0" dirty="0">
              <a:solidFill>
                <a:srgbClr val="FF33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514600" y="3899427"/>
            <a:ext cx="995457" cy="626125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 anchor="ctr">
            <a:spAutoFit/>
          </a:bodyPr>
          <a:lstStyle>
            <a:lvl1pPr algn="l" defTabSz="914400"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fontAlgn="auto" hangingPunct="0">
              <a:spcAft>
                <a:spcPts val="0"/>
              </a:spcAft>
            </a:pPr>
            <a:r>
              <a:rPr sz="3600" b="1" kern="0" dirty="0" err="1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没有</a:t>
            </a:r>
            <a:endParaRPr sz="3600" b="1" kern="0" dirty="0">
              <a:solidFill>
                <a:srgbClr val="FF33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012328" y="4525552"/>
            <a:ext cx="5632303" cy="646323"/>
          </a:xfrm>
          <a:prstGeom prst="rect">
            <a:avLst/>
          </a:prstGeom>
          <a:ln w="12700">
            <a:miter lim="400000"/>
          </a:ln>
        </p:spPr>
        <p:txBody>
          <a:bodyPr wrap="none" lIns="45716" tIns="45716" rIns="45716" bIns="45716">
            <a:spAutoFit/>
          </a:bodyPr>
          <a:lstStyle>
            <a:lvl1pPr algn="l" defTabSz="914400"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fontAlgn="auto" hangingPunct="0">
              <a:spcAft>
                <a:spcPts val="0"/>
              </a:spcAft>
            </a:pPr>
            <a:r>
              <a:rPr sz="3600" b="1" kern="0" dirty="0" err="1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固态物质可以直接变为气态</a:t>
            </a:r>
            <a:endParaRPr sz="3600" b="1" kern="0" dirty="0">
              <a:solidFill>
                <a:srgbClr val="FF33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grpSp>
        <p:nvGrpSpPr>
          <p:cNvPr id="12" name="Group 168"/>
          <p:cNvGrpSpPr/>
          <p:nvPr/>
        </p:nvGrpSpPr>
        <p:grpSpPr>
          <a:xfrm>
            <a:off x="304800" y="200010"/>
            <a:ext cx="5562600" cy="1066800"/>
            <a:chOff x="0" y="0"/>
            <a:chExt cx="5462130" cy="1361380"/>
          </a:xfrm>
        </p:grpSpPr>
        <p:sp>
          <p:nvSpPr>
            <p:cNvPr id="13" name="Shape 167"/>
            <p:cNvSpPr/>
            <p:nvPr/>
          </p:nvSpPr>
          <p:spPr>
            <a:xfrm>
              <a:off x="50800" y="50800"/>
              <a:ext cx="5360531" cy="1259781"/>
            </a:xfrm>
            <a:prstGeom prst="roundRect">
              <a:avLst>
                <a:gd name="adj" fmla="val 15122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 defTabSz="914400">
                <a:spcBef>
                  <a:spcPts val="1600"/>
                </a:spcBef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fontAlgn="auto" hangingPunct="0">
                <a:spcAft>
                  <a:spcPts val="0"/>
                </a:spcAft>
              </a:pPr>
              <a:r>
                <a:rPr kern="0"/>
                <a:t>探究 碘的升华和凝华</a:t>
              </a:r>
            </a:p>
          </p:txBody>
        </p:sp>
        <p:pic>
          <p:nvPicPr>
            <p:cNvPr id="14" name="图片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62131" cy="13613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  <p:bldP spid="169" grpId="0" animBg="1" advAuto="0"/>
      <p:bldP spid="170" grpId="0" animBg="1" advAuto="0"/>
      <p:bldP spid="16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1"/>
          <p:cNvSpPr/>
          <p:nvPr/>
        </p:nvSpPr>
        <p:spPr>
          <a:xfrm>
            <a:off x="356534" y="2286001"/>
            <a:ext cx="11835466" cy="3311155"/>
          </a:xfrm>
          <a:prstGeom prst="rect">
            <a:avLst/>
          </a:prstGeom>
          <a:ln w="12700">
            <a:miter lim="400000"/>
          </a:ln>
        </p:spPr>
        <p:txBody>
          <a:bodyPr wrap="square" lIns="45716" tIns="45716" rIns="45716" bIns="45716">
            <a:spAutoFit/>
          </a:bodyPr>
          <a:lstStyle/>
          <a:p>
            <a:pPr defTabSz="642620" fontAlgn="auto" hangingPunct="0">
              <a:spcBef>
                <a:spcPts val="1125"/>
              </a:spcBef>
              <a:spcAft>
                <a:spcPts val="0"/>
              </a:spcAft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b="1" kern="0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(2)</a:t>
            </a:r>
            <a:r>
              <a:rPr sz="4000" b="1" kern="0" dirty="0" err="1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在实验中,盖烧杯的玻璃片上出现了什么现象?这说明了什么</a:t>
            </a:r>
            <a:r>
              <a:rPr sz="4000" b="1" kern="0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?</a:t>
            </a:r>
          </a:p>
          <a:p>
            <a:pPr defTabSz="642620" fontAlgn="auto" hangingPunct="0">
              <a:spcBef>
                <a:spcPts val="1125"/>
              </a:spcBef>
              <a:spcAft>
                <a:spcPts val="0"/>
              </a:spcAft>
              <a:defRPr sz="40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b="1" kern="0" dirty="0" err="1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加热后生成的碘蒸气遇到玻璃片,会变为碘颗粒附着在上面,玻璃片上没有液态碘的出现,由此可得出,气态物质可以直接变为固态</a:t>
            </a:r>
            <a:r>
              <a:rPr sz="4000" b="1" kern="0" dirty="0">
                <a:solidFill>
                  <a:srgbClr val="C82506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。</a:t>
            </a:r>
          </a:p>
        </p:txBody>
      </p:sp>
      <p:grpSp>
        <p:nvGrpSpPr>
          <p:cNvPr id="3" name="Group 168"/>
          <p:cNvGrpSpPr/>
          <p:nvPr/>
        </p:nvGrpSpPr>
        <p:grpSpPr>
          <a:xfrm>
            <a:off x="304800" y="200010"/>
            <a:ext cx="5562600" cy="1066800"/>
            <a:chOff x="0" y="0"/>
            <a:chExt cx="5462130" cy="1361380"/>
          </a:xfrm>
        </p:grpSpPr>
        <p:sp>
          <p:nvSpPr>
            <p:cNvPr id="4" name="Shape 167"/>
            <p:cNvSpPr/>
            <p:nvPr/>
          </p:nvSpPr>
          <p:spPr>
            <a:xfrm>
              <a:off x="50800" y="50800"/>
              <a:ext cx="5360531" cy="1259781"/>
            </a:xfrm>
            <a:prstGeom prst="roundRect">
              <a:avLst>
                <a:gd name="adj" fmla="val 15122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 defTabSz="914400">
                <a:spcBef>
                  <a:spcPts val="1600"/>
                </a:spcBef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fontAlgn="auto" hangingPunct="0">
                <a:spcAft>
                  <a:spcPts val="0"/>
                </a:spcAft>
              </a:pPr>
              <a:r>
                <a:rPr kern="0"/>
                <a:t>探究 碘的升华和凝华</a:t>
              </a:r>
            </a:p>
          </p:txBody>
        </p:sp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62131" cy="1361381"/>
            </a:xfrm>
            <a:prstGeom prst="rect">
              <a:avLst/>
            </a:prstGeom>
            <a:effectLst/>
          </p:spPr>
        </p:pic>
      </p:grpSp>
      <p:sp>
        <p:nvSpPr>
          <p:cNvPr id="7" name="Shape 174"/>
          <p:cNvSpPr/>
          <p:nvPr/>
        </p:nvSpPr>
        <p:spPr>
          <a:xfrm>
            <a:off x="304800" y="1447257"/>
            <a:ext cx="9262157" cy="74686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914400"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1"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实验结论</a:t>
            </a:r>
            <a:r>
              <a:rPr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74"/>
          <p:cNvSpPr/>
          <p:nvPr/>
        </p:nvSpPr>
        <p:spPr>
          <a:xfrm>
            <a:off x="383428" y="1391330"/>
            <a:ext cx="9262157" cy="74686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914400"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1"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实验结论</a:t>
            </a:r>
            <a:r>
              <a:rPr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：</a:t>
            </a:r>
          </a:p>
        </p:txBody>
      </p:sp>
      <p:sp>
        <p:nvSpPr>
          <p:cNvPr id="7" name="Shape 173"/>
          <p:cNvSpPr/>
          <p:nvPr/>
        </p:nvSpPr>
        <p:spPr>
          <a:xfrm>
            <a:off x="356534" y="2262718"/>
            <a:ext cx="11454466" cy="3106489"/>
          </a:xfrm>
          <a:prstGeom prst="rect">
            <a:avLst/>
          </a:prstGeom>
          <a:ln w="12700">
            <a:miter lim="400000"/>
          </a:ln>
        </p:spPr>
        <p:txBody>
          <a:bodyPr wrap="square" lIns="65023" tIns="65023" rIns="65023" bIns="65023">
            <a:spAutoFit/>
          </a:bodyPr>
          <a:lstStyle/>
          <a:p>
            <a:pPr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(3)</a:t>
            </a:r>
            <a:r>
              <a:rPr sz="3600" b="1"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加热时,固态碘可以直接变为气态碘,碘蒸气遇到较冷的玻璃片会直接变为固态碘,由此可以进一步得出结论</a:t>
            </a:r>
            <a:r>
              <a:rPr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:</a:t>
            </a:r>
          </a:p>
          <a:p>
            <a:pPr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 err="1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加热时,固态碘可以直接变为气态碘,说明升华需要吸热;碘蒸气遇到较冷的玻璃片会直接变为固态碘,说明凝华需要放热</a:t>
            </a:r>
            <a:r>
              <a:rPr sz="3600" b="1" dirty="0">
                <a:solidFill>
                  <a:srgbClr val="FF3300"/>
                </a:solidFill>
              </a:rPr>
              <a:t>。</a:t>
            </a:r>
          </a:p>
        </p:txBody>
      </p:sp>
      <p:grpSp>
        <p:nvGrpSpPr>
          <p:cNvPr id="8" name="Group 168"/>
          <p:cNvGrpSpPr/>
          <p:nvPr/>
        </p:nvGrpSpPr>
        <p:grpSpPr>
          <a:xfrm>
            <a:off x="304800" y="200010"/>
            <a:ext cx="5562600" cy="1066800"/>
            <a:chOff x="0" y="0"/>
            <a:chExt cx="5462130" cy="1361380"/>
          </a:xfrm>
        </p:grpSpPr>
        <p:sp>
          <p:nvSpPr>
            <p:cNvPr id="9" name="Shape 167"/>
            <p:cNvSpPr/>
            <p:nvPr/>
          </p:nvSpPr>
          <p:spPr>
            <a:xfrm>
              <a:off x="50800" y="50800"/>
              <a:ext cx="5360531" cy="1259781"/>
            </a:xfrm>
            <a:prstGeom prst="roundRect">
              <a:avLst>
                <a:gd name="adj" fmla="val 15122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 defTabSz="914400">
                <a:spcBef>
                  <a:spcPts val="1600"/>
                </a:spcBef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fontAlgn="auto" hangingPunct="0">
                <a:spcAft>
                  <a:spcPts val="0"/>
                </a:spcAft>
              </a:pPr>
              <a:r>
                <a:rPr kern="0"/>
                <a:t>探究 碘的升华和凝华</a:t>
              </a:r>
            </a:p>
          </p:txBody>
        </p:sp>
        <p:pic>
          <p:nvPicPr>
            <p:cNvPr id="10" name="图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62131" cy="13613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828800" y="1833563"/>
            <a:ext cx="3048000" cy="2514600"/>
            <a:chOff x="0" y="432"/>
            <a:chExt cx="1920" cy="1584"/>
          </a:xfrm>
        </p:grpSpPr>
        <p:sp>
          <p:nvSpPr>
            <p:cNvPr id="7182" name="Oval 3"/>
            <p:cNvSpPr>
              <a:spLocks noChangeArrowheads="1"/>
            </p:cNvSpPr>
            <p:nvPr/>
          </p:nvSpPr>
          <p:spPr bwMode="auto">
            <a:xfrm>
              <a:off x="0" y="432"/>
              <a:ext cx="1920" cy="1584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zh-CN" altLang="zh-CN" sz="2400" dirty="0">
                <a:latin typeface="Times New Roman" panose="02020603050405020304" pitchFamily="18" charset="0"/>
                <a:ea typeface="华康娃娃体W5" panose="040B0509000000000000" pitchFamily="81" charset="-122"/>
              </a:endParaRPr>
            </a:p>
          </p:txBody>
        </p:sp>
        <p:sp>
          <p:nvSpPr>
            <p:cNvPr id="718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36" y="720"/>
              <a:ext cx="1248" cy="10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7200" b="1" kern="10" dirty="0">
                  <a:ln w="9525">
                    <a:solidFill>
                      <a:srgbClr val="000000"/>
                    </a:solidFill>
                    <a:round/>
                  </a:ln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固</a:t>
              </a:r>
            </a:p>
          </p:txBody>
        </p:sp>
      </p:grp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876800" y="2976563"/>
            <a:ext cx="2438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876800" y="3433763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grpSp>
        <p:nvGrpSpPr>
          <p:cNvPr id="3" name="Group 7"/>
          <p:cNvGrpSpPr/>
          <p:nvPr/>
        </p:nvGrpSpPr>
        <p:grpSpPr bwMode="auto">
          <a:xfrm>
            <a:off x="7239000" y="2138363"/>
            <a:ext cx="3048000" cy="2514600"/>
            <a:chOff x="3600" y="528"/>
            <a:chExt cx="1920" cy="1584"/>
          </a:xfrm>
        </p:grpSpPr>
        <p:sp>
          <p:nvSpPr>
            <p:cNvPr id="7180" name="Oval 8"/>
            <p:cNvSpPr>
              <a:spLocks noChangeArrowheads="1"/>
            </p:cNvSpPr>
            <p:nvPr/>
          </p:nvSpPr>
          <p:spPr bwMode="auto">
            <a:xfrm>
              <a:off x="3600" y="528"/>
              <a:ext cx="1920" cy="1584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zh-CN" altLang="zh-CN" sz="2400" dirty="0">
                <a:latin typeface="Times New Roman" panose="02020603050405020304" pitchFamily="18" charset="0"/>
                <a:ea typeface="华康娃娃体W5" panose="040B0509000000000000" pitchFamily="81" charset="-122"/>
              </a:endParaRPr>
            </a:p>
          </p:txBody>
        </p:sp>
        <p:sp>
          <p:nvSpPr>
            <p:cNvPr id="718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032" y="768"/>
              <a:ext cx="1248" cy="10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6000" b="1" kern="10" dirty="0">
                  <a:ln w="9525">
                    <a:solidFill>
                      <a:srgbClr val="000000"/>
                    </a:solidFill>
                    <a:round/>
                  </a:ln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气</a:t>
              </a:r>
            </a:p>
          </p:txBody>
        </p:sp>
      </p:grp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5486400" y="2290763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升华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5410200" y="3586163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凝华</a:t>
            </a:r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152400" y="136527"/>
            <a:ext cx="26892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1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、升华：</a:t>
            </a: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1905000" y="719139"/>
            <a:ext cx="6477000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物质从</a:t>
            </a:r>
            <a:r>
              <a:rPr kumimoji="1" lang="zh-CN" altLang="en-US" sz="40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固态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变成</a:t>
            </a:r>
            <a:r>
              <a:rPr kumimoji="1" lang="zh-CN" altLang="en-US" sz="40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气态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的过程。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152400" y="4827588"/>
            <a:ext cx="2819400" cy="708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2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、凝华：</a:t>
            </a:r>
          </a:p>
        </p:txBody>
      </p:sp>
      <p:sp>
        <p:nvSpPr>
          <p:cNvPr id="7179" name="Text Box 8"/>
          <p:cNvSpPr txBox="1">
            <a:spLocks noChangeArrowheads="1"/>
          </p:cNvSpPr>
          <p:nvPr/>
        </p:nvSpPr>
        <p:spPr bwMode="auto">
          <a:xfrm>
            <a:off x="1907458" y="5745162"/>
            <a:ext cx="6477000" cy="708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物质从</a:t>
            </a:r>
            <a:r>
              <a:rPr kumimoji="1" lang="zh-CN" altLang="en-US" sz="40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气态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变成</a:t>
            </a:r>
            <a:r>
              <a:rPr kumimoji="1" lang="zh-CN" altLang="en-US" sz="40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固态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的过程。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23" grpId="0" animBg="1"/>
      <p:bldP spid="7178" grpId="0" animBg="1"/>
      <p:bldP spid="71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10471150" cy="106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1</a:t>
            </a: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、升华在</a:t>
            </a:r>
            <a:r>
              <a:rPr lang="zh-CN" altLang="en-US" sz="48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任何温度</a:t>
            </a: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下都能发生，只发生在物体</a:t>
            </a:r>
            <a:r>
              <a:rPr lang="zh-CN" altLang="en-US" sz="48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表面</a:t>
            </a: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且较缓慢；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4000" b="1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sz="4000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982973" y="259179"/>
            <a:ext cx="2592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ea typeface="华康娃娃体W5" panose="040B0509000000000000" pitchFamily="81" charset="-122"/>
              </a:rPr>
              <a:t>知识补充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748586" y="3505200"/>
            <a:ext cx="1048385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2</a:t>
            </a:r>
            <a:r>
              <a:rPr lang="zh-CN" altLang="en-US" sz="44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、凝华的条件：物质的温度</a:t>
            </a:r>
            <a:r>
              <a:rPr lang="zh-CN" altLang="en-US" sz="54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急剧</a:t>
            </a:r>
            <a:r>
              <a:rPr lang="zh-CN" altLang="en-US" sz="44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下降；</a:t>
            </a:r>
          </a:p>
          <a:p>
            <a:endParaRPr lang="en-US" altLang="zh-CN" sz="4400" b="1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pic>
        <p:nvPicPr>
          <p:cNvPr id="5" name="Picture 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99258"/>
            <a:ext cx="906773" cy="10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  <p:bldP spid="306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发黑的灯泡4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4956175" cy="597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OT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768"/>
            <a:ext cx="1476375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2331174" y="222024"/>
            <a:ext cx="2882900" cy="1397000"/>
          </a:xfrm>
          <a:prstGeom prst="cloudCallout">
            <a:avLst>
              <a:gd name="adj1" fmla="val -62940"/>
              <a:gd name="adj2" fmla="val -17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endParaRPr lang="zh-CN" altLang="zh-CN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717939" y="599849"/>
            <a:ext cx="1798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为什么</a:t>
            </a:r>
            <a:r>
              <a:rPr lang="en-US" altLang="zh-CN" sz="3600" b="1" dirty="0">
                <a:solidFill>
                  <a:srgbClr val="FF00FF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910945" y="1975985"/>
            <a:ext cx="141577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灯泡用久了，内壁会发黑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781800" y="990601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钨丝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05600" y="2743201"/>
            <a:ext cx="151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钨蒸气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901676" y="5137151"/>
            <a:ext cx="115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钨的颗粒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319963" y="981075"/>
            <a:ext cx="0" cy="3671888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88163" y="2349500"/>
            <a:ext cx="7921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5400" b="1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315201" y="1600200"/>
            <a:ext cx="4763" cy="10366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324345" y="3429000"/>
            <a:ext cx="0" cy="17287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grpSp>
        <p:nvGrpSpPr>
          <p:cNvPr id="9226" name="Group 10"/>
          <p:cNvGrpSpPr/>
          <p:nvPr/>
        </p:nvGrpSpPr>
        <p:grpSpPr bwMode="auto">
          <a:xfrm>
            <a:off x="8382001" y="1066801"/>
            <a:ext cx="1655763" cy="4911725"/>
            <a:chOff x="4332" y="346"/>
            <a:chExt cx="1043" cy="3094"/>
          </a:xfrm>
        </p:grpSpPr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4332" y="346"/>
              <a:ext cx="9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固态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4423" y="3113"/>
              <a:ext cx="62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固态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4332" y="1616"/>
              <a:ext cx="10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气态</a:t>
              </a:r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4649" y="618"/>
              <a:ext cx="0" cy="108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4649" y="2024"/>
              <a:ext cx="0" cy="108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</p:grp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464425" y="155733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升华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464425" y="371633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凝华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624677" y="1676401"/>
            <a:ext cx="55399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吸热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700877" y="3581401"/>
            <a:ext cx="55399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放热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48601" y="314325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升华和凝华同时发生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28600" y="171271"/>
            <a:ext cx="58373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你现在能解释为什么灯泡内壁嘿嘿嘿么？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59" y="704846"/>
            <a:ext cx="1254830" cy="1090621"/>
          </a:xfrm>
          <a:prstGeom prst="rect">
            <a:avLst/>
          </a:prstGeom>
        </p:spPr>
      </p:pic>
      <p:pic>
        <p:nvPicPr>
          <p:cNvPr id="9218" name="Picture 2" descr="发黑的灯泡4-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68" y="1613004"/>
            <a:ext cx="4045109" cy="4475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2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2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25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25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25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25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5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50" fill="hold"/>
                                        <p:tgtEl>
                                          <p:spTgt spid="92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50" fill="hold"/>
                                        <p:tgtEl>
                                          <p:spTgt spid="9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25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 animBg="1"/>
      <p:bldP spid="9222" grpId="1" animBg="1"/>
      <p:bldP spid="9223" grpId="0"/>
      <p:bldP spid="9223" grpId="1"/>
      <p:bldP spid="9224" grpId="0" animBg="1"/>
      <p:bldP spid="9225" grpId="0" animBg="1"/>
      <p:bldP spid="9232" grpId="0"/>
      <p:bldP spid="9232" grpId="1"/>
      <p:bldP spid="9233" grpId="0"/>
      <p:bldP spid="9233" grpId="1"/>
      <p:bldP spid="9234" grpId="0"/>
      <p:bldP spid="9235" grpId="0"/>
      <p:bldP spid="9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78353"/>
            <a:ext cx="1211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寒冷的冬天，在窗玻璃上会出现冰花，请问是什么原因呢？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534400" y="3048000"/>
            <a:ext cx="3067050" cy="2262188"/>
            <a:chOff x="7467600" y="2937169"/>
            <a:chExt cx="3067050" cy="2262188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7467600" y="2937169"/>
              <a:ext cx="3067050" cy="2262188"/>
            </a:xfrm>
            <a:prstGeom prst="cloudCallout">
              <a:avLst>
                <a:gd name="adj1" fmla="val -72190"/>
                <a:gd name="adj2" fmla="val 34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 dirty="0">
                <a:ea typeface="华康娃娃体W5" panose="040B0509000000000000" pitchFamily="81" charset="-122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8091921" y="3191100"/>
              <a:ext cx="216217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solidFill>
                    <a:srgbClr val="0066FF"/>
                  </a:solidFill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-5℃</a:t>
              </a:r>
              <a:r>
                <a:rPr lang="zh-CN" altLang="en-US" sz="3600" b="1" dirty="0">
                  <a:solidFill>
                    <a:srgbClr val="0066FF"/>
                  </a:solidFill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时在窗上出现的</a:t>
              </a:r>
              <a:r>
                <a:rPr lang="zh-CN" altLang="en-US" sz="3600" b="1" dirty="0">
                  <a:solidFill>
                    <a:srgbClr val="FFFFFF"/>
                  </a:solidFill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冰花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47850" y="1125538"/>
            <a:ext cx="6192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pic>
        <p:nvPicPr>
          <p:cNvPr id="3" name="Picture 3" descr="雾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93231"/>
            <a:ext cx="20875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ea typeface="华康娃娃体W5" panose="040B0509000000000000" pitchFamily="81" charset="-122"/>
              </a:rPr>
              <a:t>雾凇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8200" y="4869119"/>
            <a:ext cx="97536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机智的你知道</a:t>
            </a:r>
            <a:r>
              <a:rPr lang="en-US" altLang="zh-CN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“</a:t>
            </a: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雾凇”又是怎样形成的？是由什么状态变成什么状态？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7"/>
          <a:stretch>
            <a:fillRect/>
          </a:stretch>
        </p:blipFill>
        <p:spPr bwMode="auto">
          <a:xfrm>
            <a:off x="0" y="0"/>
            <a:ext cx="1219200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215424"/>
            <a:ext cx="1077674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3300"/>
                </a:solidFill>
                <a:ea typeface="华康娃娃体W5" panose="040B0509000000000000" pitchFamily="81" charset="-122"/>
              </a:rPr>
              <a:t>雾凇</a:t>
            </a:r>
            <a:r>
              <a:rPr lang="zh-CN" altLang="en-US" sz="44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俗称树挂，是</a:t>
            </a:r>
            <a:r>
              <a:rPr lang="zh-CN" altLang="en-US" sz="44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严冬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时节出现在</a:t>
            </a:r>
            <a:r>
              <a:rPr lang="zh-CN" altLang="en-US" sz="40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吉林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松花江畔十里长堤的自然现象，与桂林山水、长江三峡、云南石林并称为中国四大奇观。</a:t>
            </a:r>
            <a:endParaRPr lang="zh-CN" altLang="en-US" sz="4000" dirty="0">
              <a:solidFill>
                <a:srgbClr val="FF3300"/>
              </a:solidFill>
              <a:ea typeface="华康娃娃体W5" panose="040B0509000000000000" pitchFamily="81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43844" y="2514600"/>
            <a:ext cx="982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雾凇是由水蒸气遇</a:t>
            </a:r>
            <a:r>
              <a:rPr lang="zh-CN" altLang="en-US" sz="4800" b="1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很冷</a:t>
            </a: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直接凝华而成的微小冰晶或冰粒。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文本框 113"/>
          <p:cNvSpPr txBox="1">
            <a:spLocks noChangeArrowheads="1"/>
          </p:cNvSpPr>
          <p:nvPr/>
        </p:nvSpPr>
        <p:spPr bwMode="auto">
          <a:xfrm>
            <a:off x="304800" y="2309544"/>
            <a:ext cx="66036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4.4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 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升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华及凝华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54035" y="152400"/>
            <a:ext cx="24416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660066"/>
                </a:solidFill>
                <a:ea typeface="华康娃娃体W5" panose="040B0509000000000000" pitchFamily="81" charset="-122"/>
              </a:rPr>
              <a:t>干冰简介</a:t>
            </a:r>
          </a:p>
          <a:p>
            <a:pPr eaLnBrk="1" hangingPunct="1"/>
            <a:endParaRPr lang="zh-CN" altLang="en-US" sz="4400" b="1" dirty="0">
              <a:solidFill>
                <a:srgbClr val="660066"/>
              </a:solidFill>
              <a:ea typeface="华康娃娃体W5" panose="040B0509000000000000" pitchFamily="81" charset="-122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203035" y="4008738"/>
            <a:ext cx="91313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zh-CN" altLang="zh-CN" sz="4000" b="1" dirty="0">
                <a:solidFill>
                  <a:srgbClr val="660066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零下摄氏78.5度存在的</a:t>
            </a:r>
            <a:r>
              <a:rPr lang="zh-CN" altLang="zh-CN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固体二氧化碳</a:t>
            </a:r>
            <a:r>
              <a:rPr lang="zh-CN" altLang="zh-CN" sz="4000" b="1" dirty="0">
                <a:solidFill>
                  <a:srgbClr val="660066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。 </a:t>
            </a:r>
          </a:p>
          <a:p>
            <a:pPr algn="ctr" eaLnBrk="1" hangingPunct="1"/>
            <a:r>
              <a:rPr lang="zh-CN" altLang="zh-CN" sz="4000" b="1" dirty="0">
                <a:solidFill>
                  <a:srgbClr val="660066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     干冰吸热可直接</a:t>
            </a:r>
            <a:r>
              <a:rPr lang="zh-CN" altLang="zh-CN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升华</a:t>
            </a:r>
            <a:r>
              <a:rPr lang="zh-CN" altLang="zh-CN" sz="4000" b="1" dirty="0">
                <a:solidFill>
                  <a:srgbClr val="660066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为气体。</a:t>
            </a:r>
          </a:p>
          <a:p>
            <a:pPr algn="ctr" eaLnBrk="1" hangingPunct="1"/>
            <a:endParaRPr lang="zh-CN" altLang="zh-CN" sz="2400" b="1" dirty="0">
              <a:solidFill>
                <a:srgbClr val="660066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5554805"/>
            <a:ext cx="480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ea typeface="华康娃娃体W5" panose="040B0509000000000000" pitchFamily="81" charset="-122"/>
              </a:rPr>
              <a:t>干冰用途：运输和冷藏</a:t>
            </a:r>
          </a:p>
        </p:txBody>
      </p:sp>
      <p:pic>
        <p:nvPicPr>
          <p:cNvPr id="4" name="图片 3" descr="图片包含 餐桌, 美食, 室内, 人员&#10;&#10;已生成极高可信度的说明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9600"/>
            <a:ext cx="48006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ldLvl="0" autoUpdateAnimBg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3657600" cy="533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舞台仙境的奥秘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87400" y="3810000"/>
            <a:ext cx="11404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舞台上喷出的干冰瞬间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升华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，从周围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吸热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，导致温度下降，周围的</a:t>
            </a:r>
            <a:r>
              <a:rPr lang="zh-CN" altLang="en-US" sz="4000" b="1" dirty="0">
                <a:solidFill>
                  <a:schemeClr val="accent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水蒸气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遇冷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液化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小水珠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或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凝华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小冰晶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悬浮在空气中，即我们所见到烟雾。</a:t>
            </a:r>
          </a:p>
          <a:p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(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离干冰比较近的地方的水蒸气将直接凝华成小冰晶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)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4000" y="2949714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周董演唱会</a:t>
            </a:r>
          </a:p>
        </p:txBody>
      </p:sp>
      <p:pic>
        <p:nvPicPr>
          <p:cNvPr id="5" name="图片 4" descr="图片包含 室内, 建筑物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75607"/>
            <a:ext cx="64008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5262563" y="2652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990601"/>
            <a:ext cx="10668001" cy="480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3453051"/>
            <a:ext cx="510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飞机播洒</a:t>
            </a:r>
            <a:r>
              <a:rPr kumimoji="1" lang="zh-CN" altLang="en-US" sz="54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干冰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降雨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099426" y="990601"/>
            <a:ext cx="2949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人工降雨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99786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What is this</a:t>
            </a:r>
            <a:r>
              <a:rPr kumimoji="1" lang="zh-CN" altLang="en-US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4" grpId="0"/>
      <p:bldP spid="102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L_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9004" y="31750"/>
            <a:ext cx="21939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1" name="Group 3"/>
          <p:cNvGrpSpPr/>
          <p:nvPr/>
        </p:nvGrpSpPr>
        <p:grpSpPr bwMode="auto">
          <a:xfrm>
            <a:off x="4343400" y="1905000"/>
            <a:ext cx="2667000" cy="1219200"/>
            <a:chOff x="0" y="0"/>
            <a:chExt cx="4080" cy="1488"/>
          </a:xfrm>
          <a:solidFill>
            <a:schemeClr val="bg1">
              <a:lumMod val="75000"/>
            </a:schemeClr>
          </a:solidFill>
        </p:grpSpPr>
        <p:sp>
          <p:nvSpPr>
            <p:cNvPr id="48140" name="Oval 4"/>
            <p:cNvSpPr>
              <a:spLocks noChangeArrowheads="1"/>
            </p:cNvSpPr>
            <p:nvPr/>
          </p:nvSpPr>
          <p:spPr bwMode="auto">
            <a:xfrm>
              <a:off x="0" y="144"/>
              <a:ext cx="2208" cy="100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8141" name="Oval 5"/>
            <p:cNvSpPr>
              <a:spLocks noChangeArrowheads="1"/>
            </p:cNvSpPr>
            <p:nvPr/>
          </p:nvSpPr>
          <p:spPr bwMode="auto">
            <a:xfrm>
              <a:off x="1008" y="624"/>
              <a:ext cx="2400" cy="86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8142" name="Oval 6"/>
            <p:cNvSpPr>
              <a:spLocks noChangeArrowheads="1"/>
            </p:cNvSpPr>
            <p:nvPr/>
          </p:nvSpPr>
          <p:spPr bwMode="auto">
            <a:xfrm>
              <a:off x="1728" y="0"/>
              <a:ext cx="2352" cy="105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</p:grpSp>
      <p:grpSp>
        <p:nvGrpSpPr>
          <p:cNvPr id="78855" name="Group 7"/>
          <p:cNvGrpSpPr/>
          <p:nvPr/>
        </p:nvGrpSpPr>
        <p:grpSpPr bwMode="auto">
          <a:xfrm>
            <a:off x="4782482" y="1295400"/>
            <a:ext cx="838200" cy="609600"/>
            <a:chOff x="0" y="0"/>
            <a:chExt cx="528" cy="384"/>
          </a:xfrm>
          <a:solidFill>
            <a:schemeClr val="bg1">
              <a:lumMod val="75000"/>
            </a:schemeClr>
          </a:solidFill>
        </p:grpSpPr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96" cy="96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>
              <a:off x="192" y="48"/>
              <a:ext cx="48" cy="96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8138" name="AutoShape 10"/>
            <p:cNvSpPr>
              <a:spLocks noChangeArrowheads="1"/>
            </p:cNvSpPr>
            <p:nvPr/>
          </p:nvSpPr>
          <p:spPr bwMode="auto">
            <a:xfrm>
              <a:off x="288" y="144"/>
              <a:ext cx="96" cy="144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8139" name="AutoShape 11"/>
            <p:cNvSpPr>
              <a:spLocks noChangeArrowheads="1"/>
            </p:cNvSpPr>
            <p:nvPr/>
          </p:nvSpPr>
          <p:spPr bwMode="auto">
            <a:xfrm flipV="1">
              <a:off x="432" y="336"/>
              <a:ext cx="96" cy="48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</p:grp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7162801" y="382588"/>
            <a:ext cx="3325813" cy="1174750"/>
          </a:xfrm>
          <a:prstGeom prst="wedgeRoundRectCallout">
            <a:avLst>
              <a:gd name="adj1" fmla="val -51565"/>
              <a:gd name="adj2" fmla="val 666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3600" b="1" dirty="0">
                <a:ea typeface="华康娃娃体W5" panose="040B0509000000000000" pitchFamily="81" charset="-122"/>
              </a:rPr>
              <a:t>干冰</a:t>
            </a:r>
            <a:r>
              <a:rPr lang="zh-CN" altLang="en-US" sz="3600" b="1" dirty="0">
                <a:ea typeface="华康娃娃体W5" panose="040B0509000000000000" pitchFamily="81" charset="-122"/>
              </a:rPr>
              <a:t>（发射）</a:t>
            </a:r>
            <a:r>
              <a:rPr lang="zh-CN" altLang="zh-CN" sz="3600" b="1" dirty="0">
                <a:ea typeface="华康娃娃体W5" panose="040B0509000000000000" pitchFamily="81" charset="-122"/>
              </a:rPr>
              <a:t>撒入云层中</a:t>
            </a:r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6533030" y="3517490"/>
            <a:ext cx="4439770" cy="2273710"/>
          </a:xfrm>
          <a:prstGeom prst="wedgeRoundRectCallout">
            <a:avLst>
              <a:gd name="adj1" fmla="val -38787"/>
              <a:gd name="adj2" fmla="val -7369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3600" b="1" dirty="0">
                <a:ea typeface="华康娃娃体W5" panose="040B0509000000000000" pitchFamily="81" charset="-122"/>
              </a:rPr>
              <a:t>升华吸热，空气中的水蒸气</a:t>
            </a:r>
            <a:r>
              <a:rPr lang="zh-CN" altLang="en-US" sz="3600" b="1" dirty="0">
                <a:solidFill>
                  <a:srgbClr val="FF0000"/>
                </a:solidFill>
                <a:ea typeface="华康娃娃体W5" panose="040B0509000000000000" pitchFamily="81" charset="-122"/>
              </a:rPr>
              <a:t>遇很冷</a:t>
            </a:r>
            <a:r>
              <a:rPr lang="zh-CN" altLang="en-US" sz="3600" b="1" dirty="0">
                <a:ea typeface="华康娃娃体W5" panose="040B0509000000000000" pitchFamily="81" charset="-122"/>
              </a:rPr>
              <a:t>直接</a:t>
            </a:r>
            <a:r>
              <a:rPr lang="zh-CN" altLang="zh-CN" sz="3600" b="1" dirty="0">
                <a:solidFill>
                  <a:schemeClr val="accent2"/>
                </a:solidFill>
                <a:ea typeface="华康娃娃体W5" panose="040B0509000000000000" pitchFamily="81" charset="-122"/>
              </a:rPr>
              <a:t>凝华</a:t>
            </a:r>
            <a:r>
              <a:rPr lang="zh-CN" altLang="zh-CN" sz="3600" b="1" dirty="0">
                <a:ea typeface="华康娃娃体W5" panose="040B0509000000000000" pitchFamily="81" charset="-122"/>
              </a:rPr>
              <a:t>成小冰粒</a:t>
            </a:r>
            <a:r>
              <a:rPr lang="zh-CN" altLang="en-US" sz="3600" b="1" dirty="0">
                <a:ea typeface="华康娃娃体W5" panose="040B0509000000000000" pitchFamily="81" charset="-122"/>
              </a:rPr>
              <a:t>或</a:t>
            </a:r>
            <a:r>
              <a:rPr lang="zh-CN" altLang="en-US" sz="3600" b="1" dirty="0">
                <a:solidFill>
                  <a:schemeClr val="accent2"/>
                </a:solidFill>
                <a:ea typeface="华康娃娃体W5" panose="040B0509000000000000" pitchFamily="81" charset="-122"/>
              </a:rPr>
              <a:t>液化</a:t>
            </a:r>
            <a:r>
              <a:rPr lang="zh-CN" altLang="en-US" sz="3600" b="1" dirty="0">
                <a:ea typeface="华康娃娃体W5" panose="040B0509000000000000" pitchFamily="81" charset="-122"/>
              </a:rPr>
              <a:t>形成小水珠</a:t>
            </a:r>
            <a:endParaRPr lang="zh-CN" altLang="zh-CN" sz="3600" b="1" dirty="0">
              <a:ea typeface="华康娃娃体W5" panose="040B0509000000000000" pitchFamily="81" charset="-122"/>
            </a:endParaRPr>
          </a:p>
        </p:txBody>
      </p:sp>
      <p:sp>
        <p:nvSpPr>
          <p:cNvPr id="48135" name="Text Box 14"/>
          <p:cNvSpPr txBox="1">
            <a:spLocks noChangeArrowheads="1"/>
          </p:cNvSpPr>
          <p:nvPr/>
        </p:nvSpPr>
        <p:spPr bwMode="auto">
          <a:xfrm>
            <a:off x="643083" y="609600"/>
            <a:ext cx="923330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800" b="1" dirty="0">
                <a:solidFill>
                  <a:schemeClr val="accent2"/>
                </a:solidFill>
                <a:ea typeface="华康娃娃体W5" panose="040B0509000000000000" pitchFamily="81" charset="-122"/>
              </a:rPr>
              <a:t>人工降雨剖析图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 bldLvl="0" animBg="1" autoUpdateAnimBg="0"/>
      <p:bldP spid="78861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L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98" y="388938"/>
            <a:ext cx="26209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oup 3"/>
          <p:cNvGrpSpPr/>
          <p:nvPr/>
        </p:nvGrpSpPr>
        <p:grpSpPr bwMode="auto">
          <a:xfrm>
            <a:off x="3886200" y="2438400"/>
            <a:ext cx="4800600" cy="2438400"/>
            <a:chOff x="0" y="0"/>
            <a:chExt cx="3024" cy="1536"/>
          </a:xfrm>
        </p:grpSpPr>
        <p:sp>
          <p:nvSpPr>
            <p:cNvPr id="49159" name="Oval 4"/>
            <p:cNvSpPr>
              <a:spLocks noChangeArrowheads="1"/>
            </p:cNvSpPr>
            <p:nvPr/>
          </p:nvSpPr>
          <p:spPr bwMode="auto">
            <a:xfrm>
              <a:off x="0" y="336"/>
              <a:ext cx="1008" cy="672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9160" name="Oval 5"/>
            <p:cNvSpPr>
              <a:spLocks noChangeArrowheads="1"/>
            </p:cNvSpPr>
            <p:nvPr/>
          </p:nvSpPr>
          <p:spPr bwMode="auto">
            <a:xfrm>
              <a:off x="720" y="0"/>
              <a:ext cx="1296" cy="912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9161" name="Oval 6"/>
            <p:cNvSpPr>
              <a:spLocks noChangeArrowheads="1"/>
            </p:cNvSpPr>
            <p:nvPr/>
          </p:nvSpPr>
          <p:spPr bwMode="auto">
            <a:xfrm>
              <a:off x="720" y="528"/>
              <a:ext cx="1632" cy="1008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49162" name="Oval 7"/>
            <p:cNvSpPr>
              <a:spLocks noChangeArrowheads="1"/>
            </p:cNvSpPr>
            <p:nvPr/>
          </p:nvSpPr>
          <p:spPr bwMode="auto">
            <a:xfrm>
              <a:off x="1776" y="192"/>
              <a:ext cx="1248" cy="624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</p:grpSp>
      <p:sp>
        <p:nvSpPr>
          <p:cNvPr id="49156" name="AutoShape 8"/>
          <p:cNvSpPr>
            <a:spLocks noChangeArrowheads="1"/>
          </p:cNvSpPr>
          <p:nvPr/>
        </p:nvSpPr>
        <p:spPr bwMode="auto">
          <a:xfrm>
            <a:off x="7772401" y="4191000"/>
            <a:ext cx="2716213" cy="1905000"/>
          </a:xfrm>
          <a:prstGeom prst="wedgeRoundRectCallout">
            <a:avLst>
              <a:gd name="adj1" fmla="val -43208"/>
              <a:gd name="adj2" fmla="val -8314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4000" b="1" dirty="0">
                <a:ea typeface="华康娃娃体W5" panose="040B0509000000000000" pitchFamily="81" charset="-122"/>
              </a:rPr>
              <a:t>小冰粒</a:t>
            </a:r>
            <a:r>
              <a:rPr lang="zh-CN" altLang="en-US" sz="4000" b="1" dirty="0">
                <a:ea typeface="华康娃娃体W5" panose="040B0509000000000000" pitchFamily="81" charset="-122"/>
              </a:rPr>
              <a:t>汇聚</a:t>
            </a:r>
            <a:r>
              <a:rPr lang="zh-CN" altLang="zh-CN" sz="4000" b="1" dirty="0">
                <a:ea typeface="华康娃娃体W5" panose="040B0509000000000000" pitchFamily="81" charset="-122"/>
              </a:rPr>
              <a:t>变大而下降</a:t>
            </a:r>
          </a:p>
        </p:txBody>
      </p:sp>
      <p:sp>
        <p:nvSpPr>
          <p:cNvPr id="49157" name="AutoShape 9"/>
          <p:cNvSpPr>
            <a:spLocks noChangeArrowheads="1"/>
          </p:cNvSpPr>
          <p:nvPr/>
        </p:nvSpPr>
        <p:spPr bwMode="auto">
          <a:xfrm>
            <a:off x="5592764" y="388938"/>
            <a:ext cx="1152525" cy="1973262"/>
          </a:xfrm>
          <a:prstGeom prst="downArrow">
            <a:avLst>
              <a:gd name="adj1" fmla="val 50000"/>
              <a:gd name="adj2" fmla="val 5170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ea typeface="华康娃娃体W5" panose="040B0509000000000000" pitchFamily="81" charset="-122"/>
              </a:rPr>
              <a:t>  </a:t>
            </a:r>
            <a:endParaRPr lang="zh-CN" altLang="zh-CN" dirty="0">
              <a:ea typeface="华康娃娃体W5" panose="040B0509000000000000" pitchFamily="81" charset="-122"/>
            </a:endParaRP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5800607" y="908051"/>
            <a:ext cx="800219" cy="109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下降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L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66714"/>
            <a:ext cx="27654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9" name="Group 3"/>
          <p:cNvGrpSpPr/>
          <p:nvPr/>
        </p:nvGrpSpPr>
        <p:grpSpPr bwMode="auto">
          <a:xfrm>
            <a:off x="4560889" y="1117600"/>
            <a:ext cx="4800600" cy="2438400"/>
            <a:chOff x="0" y="0"/>
            <a:chExt cx="3024" cy="1536"/>
          </a:xfrm>
        </p:grpSpPr>
        <p:sp>
          <p:nvSpPr>
            <p:cNvPr id="50200" name="Oval 4"/>
            <p:cNvSpPr>
              <a:spLocks noChangeArrowheads="1"/>
            </p:cNvSpPr>
            <p:nvPr/>
          </p:nvSpPr>
          <p:spPr bwMode="auto">
            <a:xfrm>
              <a:off x="0" y="336"/>
              <a:ext cx="1008" cy="672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201" name="Oval 5"/>
            <p:cNvSpPr>
              <a:spLocks noChangeArrowheads="1"/>
            </p:cNvSpPr>
            <p:nvPr/>
          </p:nvSpPr>
          <p:spPr bwMode="auto">
            <a:xfrm>
              <a:off x="720" y="0"/>
              <a:ext cx="1296" cy="912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202" name="Oval 6"/>
            <p:cNvSpPr>
              <a:spLocks noChangeArrowheads="1"/>
            </p:cNvSpPr>
            <p:nvPr/>
          </p:nvSpPr>
          <p:spPr bwMode="auto">
            <a:xfrm>
              <a:off x="720" y="528"/>
              <a:ext cx="1632" cy="1008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203" name="Oval 7"/>
            <p:cNvSpPr>
              <a:spLocks noChangeArrowheads="1"/>
            </p:cNvSpPr>
            <p:nvPr/>
          </p:nvSpPr>
          <p:spPr bwMode="auto">
            <a:xfrm>
              <a:off x="1776" y="192"/>
              <a:ext cx="1248" cy="624"/>
            </a:xfrm>
            <a:prstGeom prst="ellipse">
              <a:avLst/>
            </a:prstGeom>
            <a:solidFill>
              <a:srgbClr val="D1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</p:grpSp>
      <p:sp>
        <p:nvSpPr>
          <p:cNvPr id="50180" name="AutoShape 8"/>
          <p:cNvSpPr>
            <a:spLocks noChangeArrowheads="1"/>
          </p:cNvSpPr>
          <p:nvPr/>
        </p:nvSpPr>
        <p:spPr bwMode="auto">
          <a:xfrm>
            <a:off x="6210301" y="4645024"/>
            <a:ext cx="1436688" cy="1395412"/>
          </a:xfrm>
          <a:prstGeom prst="upArrow">
            <a:avLst>
              <a:gd name="adj1" fmla="val 57694"/>
              <a:gd name="adj2" fmla="val 334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4000" b="1" dirty="0">
                <a:solidFill>
                  <a:schemeClr val="bg1"/>
                </a:solidFill>
                <a:ea typeface="华康娃娃体W5" panose="040B0509000000000000" pitchFamily="81" charset="-122"/>
              </a:rPr>
              <a:t>暖流</a:t>
            </a:r>
          </a:p>
        </p:txBody>
      </p:sp>
      <p:grpSp>
        <p:nvGrpSpPr>
          <p:cNvPr id="80905" name="Group 9"/>
          <p:cNvGrpSpPr/>
          <p:nvPr/>
        </p:nvGrpSpPr>
        <p:grpSpPr bwMode="auto">
          <a:xfrm>
            <a:off x="5056189" y="2968624"/>
            <a:ext cx="3886200" cy="2133600"/>
            <a:chOff x="0" y="0"/>
            <a:chExt cx="2448" cy="1344"/>
          </a:xfrm>
        </p:grpSpPr>
        <p:sp>
          <p:nvSpPr>
            <p:cNvPr id="50183" name="Oval 10"/>
            <p:cNvSpPr>
              <a:spLocks noChangeArrowheads="1"/>
            </p:cNvSpPr>
            <p:nvPr/>
          </p:nvSpPr>
          <p:spPr bwMode="auto">
            <a:xfrm>
              <a:off x="144" y="0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84" name="Oval 11"/>
            <p:cNvSpPr>
              <a:spLocks noChangeArrowheads="1"/>
            </p:cNvSpPr>
            <p:nvPr/>
          </p:nvSpPr>
          <p:spPr bwMode="auto">
            <a:xfrm>
              <a:off x="2112" y="0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85" name="Oval 12"/>
            <p:cNvSpPr>
              <a:spLocks noChangeArrowheads="1"/>
            </p:cNvSpPr>
            <p:nvPr/>
          </p:nvSpPr>
          <p:spPr bwMode="auto">
            <a:xfrm>
              <a:off x="576" y="28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86" name="Oval 13"/>
            <p:cNvSpPr>
              <a:spLocks noChangeArrowheads="1"/>
            </p:cNvSpPr>
            <p:nvPr/>
          </p:nvSpPr>
          <p:spPr bwMode="auto">
            <a:xfrm>
              <a:off x="1584" y="28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87" name="Oval 14"/>
            <p:cNvSpPr>
              <a:spLocks noChangeArrowheads="1"/>
            </p:cNvSpPr>
            <p:nvPr/>
          </p:nvSpPr>
          <p:spPr bwMode="auto">
            <a:xfrm>
              <a:off x="48" y="336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88" name="Oval 15"/>
            <p:cNvSpPr>
              <a:spLocks noChangeArrowheads="1"/>
            </p:cNvSpPr>
            <p:nvPr/>
          </p:nvSpPr>
          <p:spPr bwMode="auto">
            <a:xfrm>
              <a:off x="624" y="720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89" name="Oval 16"/>
            <p:cNvSpPr>
              <a:spLocks noChangeArrowheads="1"/>
            </p:cNvSpPr>
            <p:nvPr/>
          </p:nvSpPr>
          <p:spPr bwMode="auto">
            <a:xfrm>
              <a:off x="432" y="576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0" name="Oval 17"/>
            <p:cNvSpPr>
              <a:spLocks noChangeArrowheads="1"/>
            </p:cNvSpPr>
            <p:nvPr/>
          </p:nvSpPr>
          <p:spPr bwMode="auto">
            <a:xfrm>
              <a:off x="48" y="720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1" name="Oval 18"/>
            <p:cNvSpPr>
              <a:spLocks noChangeArrowheads="1"/>
            </p:cNvSpPr>
            <p:nvPr/>
          </p:nvSpPr>
          <p:spPr bwMode="auto">
            <a:xfrm>
              <a:off x="0" y="1152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2" name="Oval 19"/>
            <p:cNvSpPr>
              <a:spLocks noChangeArrowheads="1"/>
            </p:cNvSpPr>
            <p:nvPr/>
          </p:nvSpPr>
          <p:spPr bwMode="auto">
            <a:xfrm>
              <a:off x="576" y="1152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3" name="Oval 20"/>
            <p:cNvSpPr>
              <a:spLocks noChangeArrowheads="1"/>
            </p:cNvSpPr>
            <p:nvPr/>
          </p:nvSpPr>
          <p:spPr bwMode="auto">
            <a:xfrm>
              <a:off x="1824" y="432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4" name="Oval 21"/>
            <p:cNvSpPr>
              <a:spLocks noChangeArrowheads="1"/>
            </p:cNvSpPr>
            <p:nvPr/>
          </p:nvSpPr>
          <p:spPr bwMode="auto">
            <a:xfrm>
              <a:off x="2304" y="480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5" name="Oval 22"/>
            <p:cNvSpPr>
              <a:spLocks noChangeArrowheads="1"/>
            </p:cNvSpPr>
            <p:nvPr/>
          </p:nvSpPr>
          <p:spPr bwMode="auto">
            <a:xfrm>
              <a:off x="1632" y="672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6" name="Oval 23"/>
            <p:cNvSpPr>
              <a:spLocks noChangeArrowheads="1"/>
            </p:cNvSpPr>
            <p:nvPr/>
          </p:nvSpPr>
          <p:spPr bwMode="auto">
            <a:xfrm>
              <a:off x="2016" y="76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7" name="Oval 24"/>
            <p:cNvSpPr>
              <a:spLocks noChangeArrowheads="1"/>
            </p:cNvSpPr>
            <p:nvPr/>
          </p:nvSpPr>
          <p:spPr bwMode="auto">
            <a:xfrm>
              <a:off x="1584" y="1152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8" name="Oval 25"/>
            <p:cNvSpPr>
              <a:spLocks noChangeArrowheads="1"/>
            </p:cNvSpPr>
            <p:nvPr/>
          </p:nvSpPr>
          <p:spPr bwMode="auto">
            <a:xfrm>
              <a:off x="2352" y="100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0199" name="Oval 26"/>
            <p:cNvSpPr>
              <a:spLocks noChangeArrowheads="1"/>
            </p:cNvSpPr>
            <p:nvPr/>
          </p:nvSpPr>
          <p:spPr bwMode="auto">
            <a:xfrm>
              <a:off x="2016" y="1152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</p:grpSp>
      <p:sp>
        <p:nvSpPr>
          <p:cNvPr id="80923" name="AutoShape 27"/>
          <p:cNvSpPr>
            <a:spLocks noChangeArrowheads="1"/>
          </p:cNvSpPr>
          <p:nvPr/>
        </p:nvSpPr>
        <p:spPr bwMode="auto">
          <a:xfrm>
            <a:off x="7951790" y="98428"/>
            <a:ext cx="3914776" cy="1674813"/>
          </a:xfrm>
          <a:prstGeom prst="wedgeRoundRectCallout">
            <a:avLst>
              <a:gd name="adj1" fmla="val -42944"/>
              <a:gd name="adj2" fmla="val 8159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ea typeface="华康娃娃体W5" panose="040B0509000000000000" pitchFamily="81" charset="-122"/>
              </a:rPr>
              <a:t>小冰粒</a:t>
            </a:r>
            <a:r>
              <a:rPr lang="zh-CN" altLang="zh-CN" sz="4000" b="1" dirty="0">
                <a:ea typeface="华康娃娃体W5" panose="040B0509000000000000" pitchFamily="81" charset="-122"/>
              </a:rPr>
              <a:t>遇到暖流</a:t>
            </a:r>
            <a:r>
              <a:rPr lang="zh-CN" altLang="zh-CN" sz="4000" b="1" dirty="0">
                <a:solidFill>
                  <a:srgbClr val="FF0000"/>
                </a:solidFill>
                <a:ea typeface="华康娃娃体W5" panose="040B0509000000000000" pitchFamily="81" charset="-122"/>
              </a:rPr>
              <a:t>熔化</a:t>
            </a:r>
            <a:r>
              <a:rPr lang="zh-CN" altLang="zh-CN" sz="4000" b="1" dirty="0">
                <a:ea typeface="华康娃娃体W5" panose="040B0509000000000000" pitchFamily="81" charset="-122"/>
              </a:rPr>
              <a:t>为雨点降落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3" grpId="0" bldLvl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990600"/>
            <a:ext cx="11430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将干冰撒在云层里，干冰迅速</a:t>
            </a:r>
            <a:r>
              <a:rPr kumimoji="1" lang="en-US" altLang="zh-CN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(        )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从空气中吸热直接变成二氧化碳气体。同时使云层中的气温急剧（        ），空气中的水蒸气迅速（     ）成小冰粒并下降或（     ）</a:t>
            </a:r>
            <a:r>
              <a:rPr kumimoji="1" lang="zh-CN" altLang="en-US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成小水珠</a:t>
            </a:r>
            <a:r>
              <a:rPr kumimoji="1"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，小冰粒在下降的过程中遇热又（          ）成雨滴，这就是人工降雨。</a:t>
            </a:r>
            <a:r>
              <a:rPr kumimoji="1" lang="zh-CN" altLang="en-US" sz="4000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15200" y="96356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升华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24000" y="219092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10600" y="217740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凝华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52800" y="28194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液化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57600" y="345516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熔化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725" y="685799"/>
            <a:ext cx="10734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1.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说说下列各现象中物质状态的变化并说明吸放热情况。    </a:t>
            </a:r>
            <a:endParaRPr lang="zh-CN" altLang="en-US" sz="3600" dirty="0">
              <a:solidFill>
                <a:schemeClr val="accent2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36750" y="5748803"/>
            <a:ext cx="8105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I.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冬天玻璃窗内表面结一层冰花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24062" y="1600200"/>
            <a:ext cx="5367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A.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碘变成紫色的气体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11362" y="2108078"/>
            <a:ext cx="4491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B.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樟脑丸变小了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2590800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C.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霜的形成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47081" y="3038475"/>
            <a:ext cx="4710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D.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雾、露的形成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46287" y="3508375"/>
            <a:ext cx="4162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E.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水结冰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11362" y="4062143"/>
            <a:ext cx="5038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F.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夏天衣服被晒干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36750" y="4591243"/>
            <a:ext cx="405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G.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冰化成水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36750" y="5149850"/>
            <a:ext cx="5695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H.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冬天嘴里呼出的白气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61893" y="1598379"/>
            <a:ext cx="3614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（升华吸热）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33937" y="2514600"/>
            <a:ext cx="3395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（凝华放热）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267325" y="3012831"/>
            <a:ext cx="3724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（液化放热）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48200" y="4584700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（熔化吸热）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310187" y="4003431"/>
            <a:ext cx="38338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（汽化吸热）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2925" y="3470031"/>
            <a:ext cx="3724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（凝固放热）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224462" y="2098431"/>
            <a:ext cx="3614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（升华吸热）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334125" y="5067056"/>
            <a:ext cx="3724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（液化放热）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305800" y="5715000"/>
            <a:ext cx="3395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（凝华放热）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502793" y="289658"/>
            <a:ext cx="1864420" cy="43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02294" y="-1099"/>
            <a:ext cx="4087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19289" y="333375"/>
            <a:ext cx="8353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将下列现象与相应的物态变化用线连接起来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74826" y="1341439"/>
            <a:ext cx="41052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雪糕 化了</a:t>
            </a:r>
          </a:p>
          <a:p>
            <a:pPr algn="r"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洒水的地面变干了</a:t>
            </a:r>
          </a:p>
          <a:p>
            <a:pPr algn="r"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樟脑丸越放越小</a:t>
            </a:r>
          </a:p>
          <a:p>
            <a:pPr algn="r"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树枝上生成霜</a:t>
            </a:r>
          </a:p>
          <a:p>
            <a:pPr algn="r"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用铁水浇铸工件</a:t>
            </a:r>
          </a:p>
          <a:p>
            <a:pPr algn="r"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蒸锅上方生成“白气”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67663" y="1206501"/>
            <a:ext cx="1439862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熔化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凝固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汽化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液化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升华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凝华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880101" y="1557338"/>
            <a:ext cx="20161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880101" y="2420939"/>
            <a:ext cx="2016125" cy="5032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951538" y="3141663"/>
            <a:ext cx="1873250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951539" y="3933826"/>
            <a:ext cx="2016125" cy="12239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880101" y="3933826"/>
            <a:ext cx="2087563" cy="1439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880101" y="2276475"/>
            <a:ext cx="2087563" cy="2376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685800"/>
            <a:ext cx="10961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2016•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山西）同学们都玩过肥皂泡泡，如图所示是小梦同学在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-9℃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的室外玩肥皂泡泡是拍摄的照片．他发现肥皂泡泡在很冷的室外会迅速结冰，掉落在地面如同散落的玻璃球，神奇极了．对这一现象包含的物物态变化及吸放热情况判断正确的是（　　）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．这是凝固现象，需要放热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．这是凝固现象，需要吸热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．这是凝华现象，需要吸热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．这是凝华现象，需要放热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7636" t="6856" r="8370" b="6589"/>
          <a:stretch>
            <a:fillRect/>
          </a:stretch>
        </p:blipFill>
        <p:spPr>
          <a:xfrm>
            <a:off x="8077200" y="2971800"/>
            <a:ext cx="350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3"/>
          <p:cNvSpPr txBox="1"/>
          <p:nvPr/>
        </p:nvSpPr>
        <p:spPr>
          <a:xfrm>
            <a:off x="2514600" y="25908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A</a:t>
            </a:r>
            <a:endParaRPr lang="zh-CN" altLang="en-US" sz="5400" b="1" dirty="0">
              <a:solidFill>
                <a:srgbClr val="FF33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248400" y="5127012"/>
            <a:ext cx="5458221" cy="995461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——</a:t>
            </a:r>
            <a:r>
              <a:rPr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升华与凝华</a:t>
            </a:r>
            <a:endParaRPr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4146755" cy="4022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708480"/>
            <a:ext cx="5930478" cy="28762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1089331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zh-CN" sz="3600" b="1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  <a:p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夏天，小明为了解渴，去买一支冰棒。售货员从冰柜里拿出冰棒，小明发觉硬梆梆的冰棒上沾着白花花的“粉”；</a:t>
            </a:r>
          </a:p>
          <a:p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一剥去包装纸，冰棒上就冒“烟”；</a:t>
            </a:r>
          </a:p>
          <a:p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他把这支冰棒放进茶杯里，不一会，茶杯外壁会出“汗”。你能帮助解释这些现象吗？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28791" y="350839"/>
            <a:ext cx="539883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综合发散题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-76200" y="304800"/>
            <a:ext cx="124206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[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分析</a:t>
            </a:r>
            <a:r>
              <a:rPr lang="en-US" altLang="zh-CN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] 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本题综合物态变化有关知识来进行解答。一支硬梆梆的冰棒刚从冰柜里取出，小明看到的白花花的“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粉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”就是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霜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，它是冰柜中的水蒸气在冰棒上遇冷</a:t>
            </a:r>
            <a:r>
              <a:rPr lang="zh-CN" altLang="en-US" sz="3600" b="1" u="sng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凝</a:t>
            </a:r>
            <a:r>
              <a:rPr lang="zh-CN" altLang="en-US" sz="3600" b="1" u="sng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华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产生的；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一剥去纸，冰棒会冒“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烟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”，这里的烟实质上是大量</a:t>
            </a:r>
            <a:r>
              <a:rPr lang="zh-CN" altLang="en-US" sz="3600" b="1" dirty="0">
                <a:solidFill>
                  <a:srgbClr val="00B05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小水滴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组成的</a:t>
            </a:r>
            <a:r>
              <a:rPr lang="zh-CN" altLang="en-US" sz="3600" b="1" dirty="0">
                <a:solidFill>
                  <a:srgbClr val="00B05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雾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，它是冰棒周围的空气中水蒸气遇冷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液化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而成的；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把冰棒放在茶杯里，不一会儿，茶杯外壁会出“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汗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”，这实质上是大量小水珠，它是杯周围的水蒸气遇到被冰棒冷却了的茶杯</a:t>
            </a: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液化</a:t>
            </a:r>
            <a:r>
              <a:rPr lang="zh-CN" altLang="en-US" sz="36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而成。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2386996" y="2029979"/>
            <a:ext cx="5515258" cy="707882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六种物态变化过程中</a:t>
            </a:r>
            <a:r>
              <a:rPr dirty="0"/>
              <a:t>：</a:t>
            </a:r>
          </a:p>
        </p:txBody>
      </p:sp>
      <p:grpSp>
        <p:nvGrpSpPr>
          <p:cNvPr id="294" name="Group 294"/>
          <p:cNvGrpSpPr/>
          <p:nvPr/>
        </p:nvGrpSpPr>
        <p:grpSpPr>
          <a:xfrm>
            <a:off x="609600" y="364875"/>
            <a:ext cx="2072878" cy="957222"/>
            <a:chOff x="0" y="0"/>
            <a:chExt cx="2520228" cy="1361380"/>
          </a:xfrm>
        </p:grpSpPr>
        <p:sp>
          <p:nvSpPr>
            <p:cNvPr id="293" name="Shape 293"/>
            <p:cNvSpPr/>
            <p:nvPr/>
          </p:nvSpPr>
          <p:spPr>
            <a:xfrm>
              <a:off x="50800" y="50800"/>
              <a:ext cx="2418629" cy="1259781"/>
            </a:xfrm>
            <a:prstGeom prst="roundRect">
              <a:avLst>
                <a:gd name="adj" fmla="val 15122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FF3300"/>
                  </a:solidFill>
                </a:rPr>
                <a:t>小结</a:t>
              </a:r>
            </a:p>
          </p:txBody>
        </p:sp>
        <p:pic>
          <p:nvPicPr>
            <p:cNvPr id="292" name="图片 29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20229" cy="1361381"/>
            </a:xfrm>
            <a:prstGeom prst="rect">
              <a:avLst/>
            </a:prstGeom>
            <a:effectLst/>
          </p:spPr>
        </p:pic>
      </p:grpSp>
      <p:sp>
        <p:nvSpPr>
          <p:cNvPr id="295" name="Shape 295"/>
          <p:cNvSpPr/>
          <p:nvPr/>
        </p:nvSpPr>
        <p:spPr>
          <a:xfrm>
            <a:off x="2470186" y="3280141"/>
            <a:ext cx="6859117" cy="70788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defTabSz="642620">
              <a:spcBef>
                <a:spcPts val="1125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 err="1"/>
              <a:t>吸热的有</a:t>
            </a:r>
            <a:r>
              <a:rPr sz="4000" dirty="0"/>
              <a:t>：</a:t>
            </a:r>
            <a:r>
              <a:rPr sz="4000" u="sng" dirty="0"/>
              <a:t>                       </a:t>
            </a:r>
            <a:r>
              <a:rPr sz="4000" dirty="0"/>
              <a:t> </a:t>
            </a:r>
          </a:p>
        </p:txBody>
      </p:sp>
      <p:sp>
        <p:nvSpPr>
          <p:cNvPr id="296" name="Shape 296"/>
          <p:cNvSpPr/>
          <p:nvPr/>
        </p:nvSpPr>
        <p:spPr>
          <a:xfrm>
            <a:off x="2488329" y="4497869"/>
            <a:ext cx="6859117" cy="70788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defTabSz="642620">
              <a:spcBef>
                <a:spcPts val="1125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/>
              <a:t>放热的有：</a:t>
            </a:r>
            <a:r>
              <a:rPr sz="4000" u="sng"/>
              <a:t>                       </a:t>
            </a:r>
            <a:r>
              <a:rPr sz="4000"/>
              <a:t> </a:t>
            </a:r>
          </a:p>
        </p:txBody>
      </p:sp>
      <p:sp>
        <p:nvSpPr>
          <p:cNvPr id="297" name="Shape 297"/>
          <p:cNvSpPr/>
          <p:nvPr/>
        </p:nvSpPr>
        <p:spPr>
          <a:xfrm>
            <a:off x="6199887" y="2999473"/>
            <a:ext cx="605290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298" name="Shape 298"/>
          <p:cNvSpPr/>
          <p:nvPr/>
        </p:nvSpPr>
        <p:spPr>
          <a:xfrm>
            <a:off x="4985451" y="2999474"/>
            <a:ext cx="1118251" cy="132343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8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299" name="Shape 299"/>
          <p:cNvSpPr/>
          <p:nvPr/>
        </p:nvSpPr>
        <p:spPr>
          <a:xfrm>
            <a:off x="8724012" y="4342418"/>
            <a:ext cx="605290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0" name="Shape 300"/>
          <p:cNvSpPr/>
          <p:nvPr/>
        </p:nvSpPr>
        <p:spPr>
          <a:xfrm>
            <a:off x="4794950" y="4952099"/>
            <a:ext cx="605290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1" name="Shape 301"/>
          <p:cNvSpPr/>
          <p:nvPr/>
        </p:nvSpPr>
        <p:spPr>
          <a:xfrm>
            <a:off x="5867222" y="5110500"/>
            <a:ext cx="669410" cy="78482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2" name="Shape 302"/>
          <p:cNvSpPr/>
          <p:nvPr/>
        </p:nvSpPr>
        <p:spPr>
          <a:xfrm>
            <a:off x="6784002" y="5205751"/>
            <a:ext cx="605290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3" name="Shape 303"/>
          <p:cNvSpPr/>
          <p:nvPr/>
        </p:nvSpPr>
        <p:spPr>
          <a:xfrm>
            <a:off x="7700785" y="4824751"/>
            <a:ext cx="1118251" cy="132343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8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4" name="Shape 304"/>
          <p:cNvSpPr/>
          <p:nvPr/>
        </p:nvSpPr>
        <p:spPr>
          <a:xfrm>
            <a:off x="6784004" y="3642454"/>
            <a:ext cx="1118251" cy="132343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8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5" name="Shape 305"/>
          <p:cNvSpPr/>
          <p:nvPr/>
        </p:nvSpPr>
        <p:spPr>
          <a:xfrm>
            <a:off x="7391221" y="2890818"/>
            <a:ext cx="669410" cy="78482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6" name="Shape 306"/>
          <p:cNvSpPr/>
          <p:nvPr/>
        </p:nvSpPr>
        <p:spPr>
          <a:xfrm>
            <a:off x="8069878" y="3340019"/>
            <a:ext cx="669410" cy="78482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  <p:sp>
        <p:nvSpPr>
          <p:cNvPr id="307" name="Shape 307"/>
          <p:cNvSpPr/>
          <p:nvPr/>
        </p:nvSpPr>
        <p:spPr>
          <a:xfrm>
            <a:off x="5486223" y="4341070"/>
            <a:ext cx="348809" cy="40010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2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FF3300"/>
                </a:solidFill>
              </a:rPr>
              <a:t>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indefinite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indefinite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 advAuto="0"/>
      <p:bldP spid="295" grpId="0" animBg="1" advAuto="0"/>
      <p:bldP spid="296" grpId="0" animBg="1" advAuto="0"/>
      <p:bldP spid="297" grpId="0" animBg="1" advAuto="0"/>
      <p:bldP spid="298" grpId="0" animBg="1" advAuto="0"/>
      <p:bldP spid="299" grpId="0" animBg="1" advAuto="0"/>
      <p:bldP spid="300" grpId="0" animBg="1" advAuto="0"/>
      <p:bldP spid="301" grpId="0" animBg="1" advAuto="0"/>
      <p:bldP spid="302" grpId="0" animBg="1" advAuto="0"/>
      <p:bldP spid="303" grpId="0" animBg="1" advAuto="0"/>
      <p:bldP spid="304" grpId="0" animBg="1" advAuto="0"/>
      <p:bldP spid="305" grpId="0" animBg="1" advAuto="0"/>
      <p:bldP spid="306" grpId="0" animBg="1" advAuto="0"/>
      <p:bldP spid="307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1887993" y="4042495"/>
            <a:ext cx="7991927" cy="140294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defTabSz="642620">
              <a:spcBef>
                <a:spcPts val="1125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等等，这和剧本说的不一样啊</a:t>
            </a:r>
            <a:r>
              <a:rPr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！</a:t>
            </a:r>
          </a:p>
          <a:p>
            <a:pPr defTabSz="642620">
              <a:spcBef>
                <a:spcPts val="1125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物态变化的种类和名称我还没记住啊</a:t>
            </a:r>
            <a:r>
              <a:rPr sz="4000" dirty="0"/>
              <a:t>！</a:t>
            </a:r>
          </a:p>
        </p:txBody>
      </p:sp>
      <p:pic>
        <p:nvPicPr>
          <p:cNvPr id="310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14" y="609600"/>
            <a:ext cx="5288633" cy="330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/>
          <p:nvPr/>
        </p:nvGrpSpPr>
        <p:grpSpPr bwMode="auto">
          <a:xfrm>
            <a:off x="5486401" y="5638800"/>
            <a:ext cx="1762125" cy="838200"/>
            <a:chOff x="0" y="0"/>
            <a:chExt cx="1110" cy="528"/>
          </a:xfrm>
        </p:grpSpPr>
        <p:sp>
          <p:nvSpPr>
            <p:cNvPr id="52256" name="Oval 3"/>
            <p:cNvSpPr>
              <a:spLocks noChangeArrowheads="1"/>
            </p:cNvSpPr>
            <p:nvPr/>
          </p:nvSpPr>
          <p:spPr bwMode="auto">
            <a:xfrm>
              <a:off x="0" y="0"/>
              <a:ext cx="1110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2257" name="Text Box 4"/>
            <p:cNvSpPr txBox="1">
              <a:spLocks noChangeArrowheads="1"/>
            </p:cNvSpPr>
            <p:nvPr/>
          </p:nvSpPr>
          <p:spPr bwMode="auto">
            <a:xfrm>
              <a:off x="192" y="96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固 态</a:t>
              </a:r>
            </a:p>
          </p:txBody>
        </p:sp>
      </p:grpSp>
      <p:grpSp>
        <p:nvGrpSpPr>
          <p:cNvPr id="83973" name="Group 5"/>
          <p:cNvGrpSpPr/>
          <p:nvPr/>
        </p:nvGrpSpPr>
        <p:grpSpPr bwMode="auto">
          <a:xfrm>
            <a:off x="5562601" y="3352800"/>
            <a:ext cx="1666875" cy="884238"/>
            <a:chOff x="0" y="0"/>
            <a:chExt cx="1050" cy="557"/>
          </a:xfrm>
        </p:grpSpPr>
        <p:sp>
          <p:nvSpPr>
            <p:cNvPr id="52254" name="Oval 6"/>
            <p:cNvSpPr>
              <a:spLocks noChangeArrowheads="1"/>
            </p:cNvSpPr>
            <p:nvPr/>
          </p:nvSpPr>
          <p:spPr bwMode="auto">
            <a:xfrm>
              <a:off x="0" y="0"/>
              <a:ext cx="1050" cy="5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2255" name="Text Box 7"/>
            <p:cNvSpPr txBox="1">
              <a:spLocks noChangeArrowheads="1"/>
            </p:cNvSpPr>
            <p:nvPr/>
          </p:nvSpPr>
          <p:spPr bwMode="auto">
            <a:xfrm>
              <a:off x="144" y="144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液 态</a:t>
              </a:r>
            </a:p>
          </p:txBody>
        </p:sp>
      </p:grpSp>
      <p:grpSp>
        <p:nvGrpSpPr>
          <p:cNvPr id="83976" name="Group 8"/>
          <p:cNvGrpSpPr/>
          <p:nvPr/>
        </p:nvGrpSpPr>
        <p:grpSpPr bwMode="auto">
          <a:xfrm>
            <a:off x="5486400" y="1219200"/>
            <a:ext cx="1906588" cy="762000"/>
            <a:chOff x="0" y="0"/>
            <a:chExt cx="1104" cy="480"/>
          </a:xfrm>
        </p:grpSpPr>
        <p:sp>
          <p:nvSpPr>
            <p:cNvPr id="52252" name="Oval 9"/>
            <p:cNvSpPr>
              <a:spLocks noChangeArrowheads="1"/>
            </p:cNvSpPr>
            <p:nvPr/>
          </p:nvSpPr>
          <p:spPr bwMode="auto">
            <a:xfrm>
              <a:off x="0" y="0"/>
              <a:ext cx="110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8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52253" name="Text Box 10"/>
            <p:cNvSpPr txBox="1">
              <a:spLocks noChangeArrowheads="1"/>
            </p:cNvSpPr>
            <p:nvPr/>
          </p:nvSpPr>
          <p:spPr bwMode="auto">
            <a:xfrm>
              <a:off x="192" y="48"/>
              <a:ext cx="77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气 态</a:t>
              </a:r>
            </a:p>
          </p:txBody>
        </p:sp>
      </p:grpSp>
      <p:sp>
        <p:nvSpPr>
          <p:cNvPr id="83979" name="Line 11"/>
          <p:cNvSpPr>
            <a:spLocks noChangeShapeType="1"/>
          </p:cNvSpPr>
          <p:nvPr/>
        </p:nvSpPr>
        <p:spPr bwMode="auto">
          <a:xfrm flipV="1">
            <a:off x="6172200" y="42672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6553200" y="2057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6172200" y="19812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6553200" y="42672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grpSp>
        <p:nvGrpSpPr>
          <p:cNvPr id="83983" name="Group 15"/>
          <p:cNvGrpSpPr/>
          <p:nvPr/>
        </p:nvGrpSpPr>
        <p:grpSpPr bwMode="auto">
          <a:xfrm>
            <a:off x="4800601" y="1600200"/>
            <a:ext cx="695325" cy="4572000"/>
            <a:chOff x="0" y="0"/>
            <a:chExt cx="438" cy="2880"/>
          </a:xfrm>
        </p:grpSpPr>
        <p:sp>
          <p:nvSpPr>
            <p:cNvPr id="52249" name="Line 16"/>
            <p:cNvSpPr>
              <a:spLocks noChangeShapeType="1"/>
            </p:cNvSpPr>
            <p:nvPr/>
          </p:nvSpPr>
          <p:spPr bwMode="auto">
            <a:xfrm flipV="1">
              <a:off x="0" y="0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2250" name="Line 17"/>
            <p:cNvSpPr>
              <a:spLocks noChangeShapeType="1"/>
            </p:cNvSpPr>
            <p:nvPr/>
          </p:nvSpPr>
          <p:spPr bwMode="auto">
            <a:xfrm>
              <a:off x="0" y="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2251" name="Line 18"/>
            <p:cNvSpPr>
              <a:spLocks noChangeShapeType="1"/>
            </p:cNvSpPr>
            <p:nvPr/>
          </p:nvSpPr>
          <p:spPr bwMode="auto">
            <a:xfrm flipH="1">
              <a:off x="6" y="2851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华康娃娃体W5" panose="040B0509000000000000" pitchFamily="81" charset="-122"/>
              </a:endParaRPr>
            </a:p>
          </p:txBody>
        </p:sp>
      </p:grpSp>
      <p:grpSp>
        <p:nvGrpSpPr>
          <p:cNvPr id="83987" name="Group 19"/>
          <p:cNvGrpSpPr/>
          <p:nvPr/>
        </p:nvGrpSpPr>
        <p:grpSpPr bwMode="auto">
          <a:xfrm>
            <a:off x="7229476" y="1570038"/>
            <a:ext cx="695325" cy="4572000"/>
            <a:chOff x="0" y="0"/>
            <a:chExt cx="438" cy="2880"/>
          </a:xfrm>
        </p:grpSpPr>
        <p:sp>
          <p:nvSpPr>
            <p:cNvPr id="52246" name="Line 20"/>
            <p:cNvSpPr>
              <a:spLocks noChangeShapeType="1"/>
            </p:cNvSpPr>
            <p:nvPr/>
          </p:nvSpPr>
          <p:spPr bwMode="auto">
            <a:xfrm flipH="1">
              <a:off x="6" y="2851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2247" name="Line 21"/>
            <p:cNvSpPr>
              <a:spLocks noChangeShapeType="1"/>
            </p:cNvSpPr>
            <p:nvPr/>
          </p:nvSpPr>
          <p:spPr bwMode="auto">
            <a:xfrm flipV="1">
              <a:off x="432" y="0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华康娃娃体W5" panose="040B0509000000000000" pitchFamily="81" charset="-122"/>
              </a:endParaRPr>
            </a:p>
          </p:txBody>
        </p:sp>
        <p:sp>
          <p:nvSpPr>
            <p:cNvPr id="52248" name="Line 22"/>
            <p:cNvSpPr>
              <a:spLocks noChangeShapeType="1"/>
            </p:cNvSpPr>
            <p:nvPr/>
          </p:nvSpPr>
          <p:spPr bwMode="auto">
            <a:xfrm>
              <a:off x="0" y="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华康娃娃体W5" panose="040B0509000000000000" pitchFamily="81" charset="-122"/>
              </a:endParaRPr>
            </a:p>
          </p:txBody>
        </p:sp>
      </p:grp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5368449" y="4427539"/>
            <a:ext cx="738664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 dirty="0">
                <a:latin typeface="Tahoma" panose="020B0604030504040204" pitchFamily="34" charset="0"/>
                <a:ea typeface="华康娃娃体W5" panose="040B0509000000000000" pitchFamily="81" charset="-122"/>
              </a:rPr>
              <a:t>熔化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6665436" y="4351339"/>
            <a:ext cx="738664" cy="9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latin typeface="Tahoma" panose="020B0604030504040204" pitchFamily="34" charset="0"/>
                <a:ea typeface="华康娃娃体W5" panose="040B0509000000000000" pitchFamily="81" charset="-122"/>
              </a:rPr>
              <a:t>凝固</a:t>
            </a: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5382736" y="2205039"/>
            <a:ext cx="738664" cy="9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latin typeface="Tahoma" panose="020B0604030504040204" pitchFamily="34" charset="0"/>
                <a:ea typeface="华康娃娃体W5" panose="040B0509000000000000" pitchFamily="81" charset="-122"/>
              </a:rPr>
              <a:t>汽化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6741636" y="2217739"/>
            <a:ext cx="738664" cy="9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latin typeface="Tahoma" panose="020B0604030504040204" pitchFamily="34" charset="0"/>
                <a:ea typeface="华康娃娃体W5" panose="040B0509000000000000" pitchFamily="81" charset="-122"/>
              </a:rPr>
              <a:t>液化</a:t>
            </a: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4836636" y="3132139"/>
            <a:ext cx="738664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solidFill>
                  <a:srgbClr val="FF0000"/>
                </a:solidFill>
                <a:latin typeface="Tahoma" panose="020B0604030504040204" pitchFamily="34" charset="0"/>
                <a:ea typeface="华康娃娃体W5" panose="040B0509000000000000" pitchFamily="81" charset="-122"/>
              </a:rPr>
              <a:t>升华</a:t>
            </a: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7097236" y="3132139"/>
            <a:ext cx="738664" cy="9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solidFill>
                  <a:srgbClr val="FF0000"/>
                </a:solidFill>
                <a:latin typeface="Tahoma" panose="020B0604030504040204" pitchFamily="34" charset="0"/>
                <a:ea typeface="华康娃娃体W5" panose="040B0509000000000000" pitchFamily="81" charset="-122"/>
              </a:rPr>
              <a:t>凝华</a:t>
            </a:r>
          </a:p>
        </p:txBody>
      </p:sp>
      <p:sp>
        <p:nvSpPr>
          <p:cNvPr id="52241" name="Text Box 29"/>
          <p:cNvSpPr txBox="1">
            <a:spLocks noChangeArrowheads="1"/>
          </p:cNvSpPr>
          <p:nvPr/>
        </p:nvSpPr>
        <p:spPr bwMode="auto">
          <a:xfrm>
            <a:off x="370443" y="397015"/>
            <a:ext cx="4835525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latin typeface="Tahoma" panose="020B0604030504040204" pitchFamily="34" charset="0"/>
                <a:ea typeface="华康娃娃体W5" panose="040B0509000000000000" pitchFamily="81" charset="-122"/>
              </a:rPr>
              <a:t>三态六变</a:t>
            </a:r>
            <a:r>
              <a:rPr lang="en-US" altLang="zh-CN" sz="4000" b="1" dirty="0">
                <a:latin typeface="Tahoma" panose="020B0604030504040204" pitchFamily="34" charset="0"/>
                <a:ea typeface="华康娃娃体W5" panose="040B0509000000000000" pitchFamily="81" charset="-122"/>
              </a:rPr>
              <a:t>——</a:t>
            </a:r>
            <a:r>
              <a:rPr lang="zh-CN" altLang="en-US" sz="4000" b="1" dirty="0">
                <a:latin typeface="Tahoma" panose="020B0604030504040204" pitchFamily="34" charset="0"/>
                <a:ea typeface="华康娃娃体W5" panose="040B0509000000000000" pitchFamily="81" charset="-122"/>
              </a:rPr>
              <a:t>变态图</a:t>
            </a:r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>
            <a:off x="8305800" y="2514600"/>
            <a:ext cx="0" cy="213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V="1">
            <a:off x="4495800" y="2438400"/>
            <a:ext cx="0" cy="2286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>
              <a:ea typeface="华康娃娃体W5" panose="040B0509000000000000" pitchFamily="81" charset="-122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3421301" y="2362200"/>
            <a:ext cx="861774" cy="24384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FF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吸   热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8536226" y="2362200"/>
            <a:ext cx="861774" cy="24384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FF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放   热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24" y="117228"/>
            <a:ext cx="1691076" cy="633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" grpId="0" animBg="1"/>
      <p:bldP spid="83980" grpId="0" animBg="1"/>
      <p:bldP spid="83981" grpId="0" animBg="1"/>
      <p:bldP spid="83982" grpId="0" animBg="1"/>
      <p:bldP spid="83991" grpId="0" autoUpdateAnimBg="0"/>
      <p:bldP spid="83992" grpId="0" autoUpdateAnimBg="0"/>
      <p:bldP spid="83993" grpId="0" autoUpdateAnimBg="0"/>
      <p:bldP spid="83994" grpId="0" autoUpdateAnimBg="0"/>
      <p:bldP spid="83995" grpId="0" autoUpdateAnimBg="0"/>
      <p:bldP spid="83996" grpId="0" autoUpdateAnimBg="0"/>
      <p:bldP spid="83998" grpId="0" animBg="1"/>
      <p:bldP spid="83999" grpId="0" animBg="1"/>
      <p:bldP spid="84000" grpId="0" bldLvl="0" animBg="1" autoUpdateAnimBg="0"/>
      <p:bldP spid="84001" grpId="0" bldLvl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712788"/>
            <a:ext cx="1163161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1.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三种状态： </a:t>
            </a: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①固态   ②液态   ③气态</a:t>
            </a:r>
          </a:p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2.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三个吸热过程：</a:t>
            </a: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①熔化   ②汽化   ③升华</a:t>
            </a:r>
          </a:p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3.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三个放热过程：</a:t>
            </a: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①凝固   ②液化   ③凝华</a:t>
            </a:r>
          </a:p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4.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三个互逆过程：</a:t>
            </a: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①熔化与凝固  ②汽化与液化 ③升华与凝华</a:t>
            </a:r>
          </a:p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5.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三个特殊点</a:t>
            </a:r>
            <a:r>
              <a:rPr lang="en-US" altLang="zh-CN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(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温度</a:t>
            </a:r>
            <a:r>
              <a:rPr lang="en-US" altLang="zh-CN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) :</a:t>
            </a:r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①</a:t>
            </a: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熔点 ②凝固点 ③沸点</a:t>
            </a:r>
          </a:p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6.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三个温度不变</a:t>
            </a:r>
            <a:r>
              <a:rPr lang="en-US" altLang="zh-CN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: </a:t>
            </a:r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①</a:t>
            </a: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晶体熔化时温度</a:t>
            </a:r>
          </a:p>
          <a:p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          ②晶体凝固时温度  ③液体沸腾时温度</a:t>
            </a:r>
          </a:p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7.</a:t>
            </a:r>
            <a:r>
              <a:rPr lang="zh-CN" altLang="en-US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三个条件</a:t>
            </a:r>
            <a:r>
              <a:rPr lang="en-US" altLang="zh-CN" sz="32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:</a:t>
            </a:r>
          </a:p>
          <a:p>
            <a:r>
              <a:rPr lang="en-US" altLang="zh-CN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①</a:t>
            </a:r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晶体熔化条件：达到熔点；继续吸热</a:t>
            </a:r>
          </a:p>
          <a:p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②晶体凝固条件：达到凝固点；继续放热</a:t>
            </a:r>
          </a:p>
          <a:p>
            <a:r>
              <a:rPr lang="zh-CN" altLang="en-US" sz="32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③液体沸腾条件：达到沸点；继续吸热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24338" y="71438"/>
            <a:ext cx="4843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总结：</a:t>
            </a:r>
            <a:r>
              <a:rPr lang="zh-CN" altLang="en-US" sz="3600" b="1" dirty="0">
                <a:solidFill>
                  <a:srgbClr val="FF00FF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七个“三”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24" y="71438"/>
            <a:ext cx="1691076" cy="6337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118水~1.jpg" descr="D:\118水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1341574" cy="4267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355" name="Group 355"/>
          <p:cNvGrpSpPr/>
          <p:nvPr/>
        </p:nvGrpSpPr>
        <p:grpSpPr>
          <a:xfrm>
            <a:off x="609600" y="304800"/>
            <a:ext cx="2801541" cy="957222"/>
            <a:chOff x="0" y="0"/>
            <a:chExt cx="3271711" cy="1361380"/>
          </a:xfrm>
        </p:grpSpPr>
        <p:sp>
          <p:nvSpPr>
            <p:cNvPr id="354" name="Shape 354"/>
            <p:cNvSpPr/>
            <p:nvPr/>
          </p:nvSpPr>
          <p:spPr>
            <a:xfrm>
              <a:off x="50800" y="50800"/>
              <a:ext cx="3170111" cy="1259781"/>
            </a:xfrm>
            <a:prstGeom prst="roundRect">
              <a:avLst>
                <a:gd name="adj" fmla="val 15122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FF3300"/>
                  </a:solidFill>
                </a:rPr>
                <a:t>水循环</a:t>
              </a:r>
            </a:p>
          </p:txBody>
        </p:sp>
        <p:pic>
          <p:nvPicPr>
            <p:cNvPr id="353" name="图片 35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71713" cy="13613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天空, 自然, 户外, 云&#10;&#10;已生成极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>
            <a:fillRect/>
          </a:stretch>
        </p:blipFill>
        <p:spPr>
          <a:xfrm>
            <a:off x="20" y="10"/>
            <a:ext cx="12191980" cy="624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2"/>
          <p:cNvSpPr>
            <a:spLocks noChangeArrowheads="1" noChangeShapeType="1"/>
          </p:cNvSpPr>
          <p:nvPr/>
        </p:nvSpPr>
        <p:spPr bwMode="auto">
          <a:xfrm>
            <a:off x="1295400" y="685800"/>
            <a:ext cx="935037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FF3300">
                    <a:alpha val="50195"/>
                  </a:srgbClr>
                </a:solidFill>
                <a:effectLst>
                  <a:prstShdw prst="shdw17" dist="17961" dir="13500000">
                    <a:srgbClr val="6B6B6B"/>
                  </a:prst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云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2528889"/>
            <a:ext cx="9361488" cy="1966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</a:pPr>
            <a:r>
              <a:rPr lang="zh-CN" altLang="zh-CN" sz="4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水蒸气在高空遇冷</a:t>
            </a:r>
            <a:r>
              <a:rPr lang="zh-CN" altLang="zh-CN" sz="4800" b="1" u="sng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</a:t>
            </a:r>
            <a:r>
              <a:rPr lang="zh-CN" altLang="zh-CN" sz="4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成小水珠或</a:t>
            </a:r>
            <a:r>
              <a:rPr lang="en-US" altLang="zh-CN" sz="4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_</a:t>
            </a:r>
            <a:r>
              <a:rPr lang="zh-CN" altLang="zh-CN" sz="4800" b="1" u="sng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</a:t>
            </a:r>
            <a:r>
              <a:rPr lang="zh-CN" altLang="zh-CN" sz="4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成小冰晶,飘在空中。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5830" y="1398773"/>
            <a:ext cx="5262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zh-CN" sz="44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水循环中的物态变化</a:t>
            </a:r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35976" y="5229226"/>
            <a:ext cx="1260475" cy="1260475"/>
          </a:xfrm>
          <a:prstGeom prst="cloudCallout">
            <a:avLst>
              <a:gd name="adj1" fmla="val -77833"/>
              <a:gd name="adj2" fmla="val -112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6000" b="1" dirty="0">
                <a:solidFill>
                  <a:srgbClr val="333300"/>
                </a:solidFill>
                <a:ea typeface="华康娃娃体W5" panose="040B0509000000000000" pitchFamily="81" charset="-122"/>
              </a:rPr>
              <a:t>云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76200"/>
            <a:ext cx="34916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000000"/>
                </a:solidFill>
                <a:latin typeface="华康娃娃字体" pitchFamily="82" charset="-122"/>
                <a:ea typeface="华康娃娃字体" pitchFamily="82" charset="-122"/>
                <a:cs typeface="华康娃娃字体" pitchFamily="82" charset="-122"/>
              </a:rPr>
              <a:t> 上知天文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/>
          </p:cNvSpPr>
          <p:nvPr/>
        </p:nvSpPr>
        <p:spPr bwMode="auto">
          <a:xfrm>
            <a:off x="8610600" y="990600"/>
            <a:ext cx="935037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rgbClr val="B2B2B2">
                    <a:alpha val="50195"/>
                  </a:srgbClr>
                </a:solidFill>
                <a:effectLst>
                  <a:prstShdw prst="shdw17" dist="17961" dir="13500000">
                    <a:srgbClr val="6B6B6B"/>
                  </a:prst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雨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doershow.com/uploads/allimg/110122/094A64408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48" y="267981"/>
            <a:ext cx="4586569" cy="614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a4.att.hudong.com/11/49/300000933095129103497696018_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77813"/>
            <a:ext cx="4598988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>
            <a:off x="5065713" y="2952750"/>
            <a:ext cx="2160587" cy="4000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2414" y="2246314"/>
            <a:ext cx="18938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天后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2133600"/>
            <a:ext cx="9896475" cy="2349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</a:pP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云中小水珠(冰晶) → 凝聚变大 → 下降 → 大冰晶</a:t>
            </a:r>
            <a:r>
              <a:rPr lang="zh-CN" altLang="en-US" sz="4000" b="1" u="sng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</a:t>
            </a: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成大水珠（雨)或水蒸气直接</a:t>
            </a:r>
            <a:r>
              <a:rPr lang="zh-CN" altLang="en-US" sz="4000" b="1" u="sng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</a:t>
            </a: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成雨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</a:pPr>
            <a:r>
              <a:rPr lang="zh-CN" altLang="en-US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685800"/>
            <a:ext cx="5262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zh-CN" sz="44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水循环中的物态变化</a:t>
            </a:r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15363" y="5229225"/>
            <a:ext cx="1441450" cy="1258888"/>
          </a:xfrm>
          <a:prstGeom prst="cloudCallout">
            <a:avLst>
              <a:gd name="adj1" fmla="val -74338"/>
              <a:gd name="adj2" fmla="val -97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6000" b="1" dirty="0">
                <a:solidFill>
                  <a:srgbClr val="333300"/>
                </a:solidFill>
                <a:ea typeface="华康娃娃体W5" panose="040B0509000000000000" pitchFamily="81" charset="-122"/>
              </a:rPr>
              <a:t>雨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露珠, 雨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2"/>
          <p:cNvSpPr>
            <a:spLocks noChangeArrowheads="1" noChangeShapeType="1"/>
          </p:cNvSpPr>
          <p:nvPr/>
        </p:nvSpPr>
        <p:spPr bwMode="auto">
          <a:xfrm>
            <a:off x="10668000" y="4953000"/>
            <a:ext cx="935037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chemeClr val="bg1">
                    <a:alpha val="50195"/>
                  </a:schemeClr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露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457200"/>
            <a:ext cx="5262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zh-CN" sz="44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水循环中的物态变化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81200" y="1676400"/>
            <a:ext cx="920605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早晚温度低,空气中水蒸气遇冷</a:t>
            </a:r>
            <a:r>
              <a:rPr lang="zh-CN" altLang="zh-CN" sz="4000" b="1" u="sng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</a:t>
            </a: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成小水珠附在草、木、石上。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</a:t>
            </a:r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839200" y="3886200"/>
            <a:ext cx="1260475" cy="1258887"/>
          </a:xfrm>
          <a:prstGeom prst="cloudCallout">
            <a:avLst>
              <a:gd name="adj1" fmla="val -77833"/>
              <a:gd name="adj2" fmla="val -97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6000" b="1" dirty="0">
                <a:solidFill>
                  <a:srgbClr val="333300"/>
                </a:solidFill>
                <a:ea typeface="华康娃娃体W5" panose="040B0509000000000000" pitchFamily="81" charset="-122"/>
              </a:rPr>
              <a:t>露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草, 户外, 树, 田野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3"/>
          <p:cNvSpPr>
            <a:spLocks noChangeArrowheads="1" noChangeShapeType="1"/>
          </p:cNvSpPr>
          <p:nvPr/>
        </p:nvSpPr>
        <p:spPr bwMode="auto">
          <a:xfrm>
            <a:off x="9753600" y="381000"/>
            <a:ext cx="180022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chemeClr val="tx1">
                    <a:alpha val="50195"/>
                  </a:schemeClr>
                </a:solidFill>
                <a:effectLst>
                  <a:prstShdw prst="shdw17" dist="17961" dir="13500000">
                    <a:srgbClr val="6B6B6B"/>
                  </a:prst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冰雹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200" y="1676400"/>
            <a:ext cx="10515600" cy="3641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zh-CN" altLang="zh-CN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zh-CN" altLang="zh-CN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云中小水珠 → 随气流上升到0℃以下的高空 → </a:t>
            </a:r>
            <a:r>
              <a:rPr lang="zh-CN" altLang="zh-CN" sz="4000" b="1" u="sng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 </a:t>
            </a:r>
            <a:r>
              <a:rPr lang="zh-CN" altLang="zh-CN" sz="40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成冰珠 → 上下翻腾 → 聚大下落 → 雹。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457200"/>
            <a:ext cx="5262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zh-CN" sz="44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水循环中的物态变化</a:t>
            </a:r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01000" y="4267200"/>
            <a:ext cx="1260475" cy="1258887"/>
          </a:xfrm>
          <a:prstGeom prst="cloudCallout">
            <a:avLst>
              <a:gd name="adj1" fmla="val -77833"/>
              <a:gd name="adj2" fmla="val -97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6000" b="1" dirty="0">
                <a:solidFill>
                  <a:srgbClr val="333300"/>
                </a:solidFill>
                <a:ea typeface="华康娃娃体W5" panose="040B0509000000000000" pitchFamily="81" charset="-122"/>
              </a:rPr>
              <a:t>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人员, 树, 雪花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ordArt 2"/>
          <p:cNvSpPr>
            <a:spLocks noChangeArrowheads="1" noChangeShapeType="1"/>
          </p:cNvSpPr>
          <p:nvPr/>
        </p:nvSpPr>
        <p:spPr bwMode="auto">
          <a:xfrm>
            <a:off x="1219200" y="228600"/>
            <a:ext cx="935037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rgbClr val="B2B2B2">
                    <a:alpha val="50195"/>
                  </a:srgbClr>
                </a:solidFill>
                <a:effectLst>
                  <a:prstShdw prst="shdw17" dist="17961" dir="13500000">
                    <a:srgbClr val="6B6B6B"/>
                  </a:prst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雪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304800"/>
            <a:ext cx="5262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zh-CN" sz="44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水循环中的物态变化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1600" y="1905000"/>
            <a:ext cx="9440863" cy="20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冬天,高空水蒸气遇冷</a:t>
            </a:r>
            <a:r>
              <a:rPr lang="zh-CN" altLang="zh-CN" sz="4000" b="1" u="sng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</a:t>
            </a: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成小冰晶→聚花→飘落。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</a:t>
            </a:r>
            <a:endParaRPr lang="zh-CN" altLang="zh-CN" b="1" dirty="0">
              <a:solidFill>
                <a:srgbClr val="66FF66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5800" y="4114800"/>
            <a:ext cx="1260475" cy="1258887"/>
          </a:xfrm>
          <a:prstGeom prst="cloudCallout">
            <a:avLst>
              <a:gd name="adj1" fmla="val -77833"/>
              <a:gd name="adj2" fmla="val -97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6000" b="1" dirty="0">
                <a:solidFill>
                  <a:srgbClr val="333300"/>
                </a:solidFill>
                <a:ea typeface="华康娃娃体W5" panose="040B0509000000000000" pitchFamily="81" charset="-122"/>
              </a:rPr>
              <a:t>雪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树, 户外, 水, 天空&#10;&#10;已生成极高可信度的说明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3639" b="-1"/>
          <a:stretch>
            <a:fillRect/>
          </a:stretch>
        </p:blipFill>
        <p:spPr>
          <a:xfrm>
            <a:off x="20" y="10"/>
            <a:ext cx="12191980" cy="624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ordArt 2"/>
          <p:cNvSpPr>
            <a:spLocks noChangeArrowheads="1" noChangeShapeType="1"/>
          </p:cNvSpPr>
          <p:nvPr/>
        </p:nvSpPr>
        <p:spPr bwMode="auto">
          <a:xfrm>
            <a:off x="4953000" y="152400"/>
            <a:ext cx="935037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chemeClr val="tx1">
                    <a:alpha val="50195"/>
                  </a:schemeClr>
                </a:solidFill>
                <a:effectLst>
                  <a:prstShdw prst="shdw17" dist="17961" dir="13500000">
                    <a:srgbClr val="6B6B6B"/>
                  </a:prst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雾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381000"/>
            <a:ext cx="5262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zh-CN" sz="44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水循环中的物态变化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1676400"/>
            <a:ext cx="10744200" cy="12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zh-CN" altLang="zh-CN" b="1" dirty="0">
              <a:solidFill>
                <a:srgbClr val="0000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空气中水蒸气遇冷</a:t>
            </a:r>
            <a:r>
              <a:rPr lang="zh-CN" altLang="zh-CN" sz="4000" b="1" u="sng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</a:t>
            </a: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成小水珠附在尘埃上。</a:t>
            </a:r>
            <a:endParaRPr lang="zh-CN" altLang="zh-CN" b="1" dirty="0">
              <a:solidFill>
                <a:srgbClr val="66FF66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3886200"/>
            <a:ext cx="1260475" cy="1260475"/>
          </a:xfrm>
          <a:prstGeom prst="cloudCallout">
            <a:avLst>
              <a:gd name="adj1" fmla="val -77833"/>
              <a:gd name="adj2" fmla="val -112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6000" b="1" dirty="0">
                <a:solidFill>
                  <a:srgbClr val="333300"/>
                </a:solidFill>
                <a:ea typeface="华康娃娃体W5" panose="040B0509000000000000" pitchFamily="81" charset="-122"/>
              </a:rPr>
              <a:t>雾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霉菌, 地衣, 植物, 树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647" r="4902" b="5412"/>
          <a:stretch>
            <a:fillRect/>
          </a:stretch>
        </p:blipFill>
        <p:spPr>
          <a:xfrm>
            <a:off x="0" y="0"/>
            <a:ext cx="12192000" cy="633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2"/>
          <p:cNvSpPr>
            <a:spLocks noChangeArrowheads="1" noChangeShapeType="1"/>
          </p:cNvSpPr>
          <p:nvPr/>
        </p:nvSpPr>
        <p:spPr bwMode="auto">
          <a:xfrm>
            <a:off x="609600" y="152400"/>
            <a:ext cx="935038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rgbClr val="B2B2B2">
                    <a:alpha val="50195"/>
                  </a:srgbClr>
                </a:solidFill>
                <a:effectLst>
                  <a:prstShdw prst="shdw17" dist="17961" dir="13500000">
                    <a:srgbClr val="6B6B6B"/>
                  </a:prstShdw>
                </a:effectLst>
                <a:latin typeface="华康娃娃体W5" panose="040B0509000000000000" pitchFamily="81" charset="-122"/>
                <a:ea typeface="华康娃娃体W5" panose="040B0509000000000000" pitchFamily="81" charset="-122"/>
              </a:rPr>
              <a:t>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441450" y="3156267"/>
            <a:ext cx="28027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000099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放热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28426" y="3196593"/>
            <a:ext cx="28193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000099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放热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395243" y="2225549"/>
            <a:ext cx="28027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吸热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36708" y="2216661"/>
            <a:ext cx="28027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吸热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-313974" y="2601382"/>
            <a:ext cx="28027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固态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72971" y="2589917"/>
            <a:ext cx="28027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液态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961817" y="2589917"/>
            <a:ext cx="28027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8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气态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828800" y="3196593"/>
            <a:ext cx="3501525" cy="0"/>
          </a:xfrm>
          <a:prstGeom prst="line">
            <a:avLst/>
          </a:prstGeom>
          <a:noFill/>
          <a:ln w="57150" cmpd="thinThick">
            <a:solidFill>
              <a:srgbClr val="FF99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600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16731" y="3168368"/>
            <a:ext cx="26290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液化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95520" y="2225893"/>
            <a:ext cx="28027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熔化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687949" y="2994990"/>
            <a:ext cx="2972886" cy="7111"/>
          </a:xfrm>
          <a:prstGeom prst="line">
            <a:avLst/>
          </a:prstGeom>
          <a:noFill/>
          <a:ln w="57150" cmpd="thickThin">
            <a:solidFill>
              <a:srgbClr val="FF99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600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040068" y="2208013"/>
            <a:ext cx="28027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汽化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741936" y="2977454"/>
            <a:ext cx="3675251" cy="0"/>
          </a:xfrm>
          <a:prstGeom prst="line">
            <a:avLst/>
          </a:prstGeom>
          <a:noFill/>
          <a:ln w="57150" cmpd="thinThick">
            <a:solidFill>
              <a:srgbClr val="FF99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600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181397" y="3196593"/>
            <a:ext cx="28027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凝固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6687949" y="3161279"/>
            <a:ext cx="3038735" cy="35314"/>
          </a:xfrm>
          <a:prstGeom prst="line">
            <a:avLst/>
          </a:prstGeom>
          <a:noFill/>
          <a:ln w="57150" cmpd="thinThick">
            <a:solidFill>
              <a:srgbClr val="FF99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600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cxnSp>
        <p:nvCxnSpPr>
          <p:cNvPr id="6161" name="AutoShape 17"/>
          <p:cNvCxnSpPr>
            <a:cxnSpLocks noChangeShapeType="1"/>
          </p:cNvCxnSpPr>
          <p:nvPr/>
        </p:nvCxnSpPr>
        <p:spPr bwMode="auto">
          <a:xfrm rot="10800000" flipV="1">
            <a:off x="675604" y="3634563"/>
            <a:ext cx="9977191" cy="585540"/>
          </a:xfrm>
          <a:prstGeom prst="bentConnector3">
            <a:avLst>
              <a:gd name="adj1" fmla="val -360"/>
            </a:avLst>
          </a:prstGeom>
          <a:noFill/>
          <a:ln w="50800">
            <a:solidFill>
              <a:srgbClr val="FF99CC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AutoShape 18"/>
          <p:cNvCxnSpPr>
            <a:cxnSpLocks noChangeShapeType="1"/>
          </p:cNvCxnSpPr>
          <p:nvPr/>
        </p:nvCxnSpPr>
        <p:spPr bwMode="auto">
          <a:xfrm flipV="1">
            <a:off x="647324" y="2096955"/>
            <a:ext cx="10312401" cy="654086"/>
          </a:xfrm>
          <a:prstGeom prst="bentConnector3">
            <a:avLst>
              <a:gd name="adj1" fmla="val -185"/>
            </a:avLst>
          </a:prstGeom>
          <a:noFill/>
          <a:ln w="50800">
            <a:solidFill>
              <a:srgbClr val="FF99CC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105400" y="4215644"/>
            <a:ext cx="792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5400" b="1" dirty="0">
                <a:solidFill>
                  <a:srgbClr val="00B05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163798" y="725847"/>
            <a:ext cx="19264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8800" b="1" dirty="0">
                <a:solidFill>
                  <a:srgbClr val="00B05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883862" y="5633725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物质能在固态和气态之间直接变化吗</a:t>
            </a:r>
            <a:r>
              <a:rPr kumimoji="1" lang="en-US" altLang="zh-CN" sz="40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?</a:t>
            </a:r>
          </a:p>
        </p:txBody>
      </p:sp>
      <p:pic>
        <p:nvPicPr>
          <p:cNvPr id="26" name="Picture 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567" y="134104"/>
            <a:ext cx="1305321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3090102" y="13462"/>
            <a:ext cx="2232025" cy="1052513"/>
          </a:xfrm>
          <a:prstGeom prst="wedgeEllipseCallout">
            <a:avLst>
              <a:gd name="adj1" fmla="val -71551"/>
              <a:gd name="adj2" fmla="val 6056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475209" y="263145"/>
            <a:ext cx="1655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物态变化</a:t>
            </a:r>
            <a:endParaRPr lang="zh-CN" altLang="en-US" sz="2800" dirty="0">
              <a:solidFill>
                <a:srgbClr val="0000FF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5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5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3" grpId="0" animBg="1"/>
      <p:bldP spid="6154" grpId="0"/>
      <p:bldP spid="6155" grpId="0"/>
      <p:bldP spid="6156" grpId="0" animBg="1"/>
      <p:bldP spid="6157" grpId="0"/>
      <p:bldP spid="6158" grpId="0" animBg="1"/>
      <p:bldP spid="6159" grpId="0"/>
      <p:bldP spid="6160" grpId="0" animBg="1"/>
      <p:bldP spid="6163" grpId="0"/>
      <p:bldP spid="6164" grpId="0"/>
      <p:bldP spid="61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457200"/>
            <a:ext cx="5262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zh-CN" sz="4400" b="1" dirty="0">
                <a:solidFill>
                  <a:srgbClr val="FF3300"/>
                </a:solidFill>
                <a:ea typeface="华康娃娃体W5" panose="040B0509000000000000" pitchFamily="81" charset="-122"/>
              </a:rPr>
              <a:t>水循环中的物态变化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752600"/>
            <a:ext cx="10896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冬天的早晨气温低,空气中水蒸气遇冷</a:t>
            </a:r>
            <a:r>
              <a:rPr lang="zh-CN" altLang="zh-CN" sz="4000" b="1" u="sng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     </a:t>
            </a:r>
            <a:r>
              <a:rPr lang="zh-CN" altLang="zh-CN" sz="4000" b="1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成小冰晶附在草、木、石上。</a:t>
            </a:r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48800" y="3810000"/>
            <a:ext cx="1439863" cy="1439863"/>
          </a:xfrm>
          <a:prstGeom prst="cloudCallout">
            <a:avLst>
              <a:gd name="adj1" fmla="val -74366"/>
              <a:gd name="adj2" fmla="val -104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6000" b="1" dirty="0">
                <a:solidFill>
                  <a:srgbClr val="333300"/>
                </a:solidFill>
                <a:ea typeface="华康娃娃体W5" panose="040B0509000000000000" pitchFamily="81" charset="-122"/>
              </a:rPr>
              <a:t>霜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4993" y="194579"/>
            <a:ext cx="114559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自然界中的“云、雨、雪、雾、露、霜”是怎样形成的？</a:t>
            </a: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85295" y="2418635"/>
            <a:ext cx="12425884" cy="2116134"/>
            <a:chOff x="158" y="882"/>
            <a:chExt cx="5525" cy="1333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58" y="1071"/>
              <a:ext cx="154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水蒸气升入高空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836" y="935"/>
              <a:ext cx="952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遇冷降温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（放热）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121" y="882"/>
              <a:ext cx="2562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液化→小水滴→雨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凝华→小冰晶→雪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745" y="1253"/>
              <a:ext cx="10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2879" y="1026"/>
              <a:ext cx="182" cy="454"/>
            </a:xfrm>
            <a:prstGeom prst="leftBrace">
              <a:avLst>
                <a:gd name="adj1" fmla="val 2078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-140553" y="4226327"/>
            <a:ext cx="13106399" cy="2543174"/>
            <a:chOff x="68" y="1888"/>
            <a:chExt cx="5670" cy="1602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8" y="2462"/>
              <a:ext cx="154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水蒸气在低空中</a:t>
              </a: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1474" y="2024"/>
              <a:ext cx="136" cy="1180"/>
            </a:xfrm>
            <a:prstGeom prst="leftBrace">
              <a:avLst>
                <a:gd name="adj1" fmla="val 7230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474" y="1888"/>
              <a:ext cx="952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液化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（放热）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609" y="2205"/>
              <a:ext cx="726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35" y="2053"/>
              <a:ext cx="7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小水滴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197" y="1888"/>
              <a:ext cx="2154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凝结在空中尘埃上→雾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附着在地面物体上→露</a:t>
              </a: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3015" y="1979"/>
              <a:ext cx="182" cy="454"/>
            </a:xfrm>
            <a:prstGeom prst="leftBrace">
              <a:avLst>
                <a:gd name="adj1" fmla="val 2078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519" y="2821"/>
              <a:ext cx="95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气温骤降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00" y="2656"/>
              <a:ext cx="95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凝华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（放热）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380" y="2973"/>
              <a:ext cx="590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903" y="2821"/>
              <a:ext cx="28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小冰晶→附着在地面物体上→霜</a:t>
              </a:r>
            </a:p>
          </p:txBody>
        </p:sp>
      </p:grpSp>
      <p:grpSp>
        <p:nvGrpSpPr>
          <p:cNvPr id="21" name="Group 21"/>
          <p:cNvGrpSpPr/>
          <p:nvPr/>
        </p:nvGrpSpPr>
        <p:grpSpPr bwMode="auto">
          <a:xfrm>
            <a:off x="556142" y="891386"/>
            <a:ext cx="11076542" cy="1477960"/>
            <a:chOff x="182" y="845"/>
            <a:chExt cx="4964" cy="931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82" y="981"/>
              <a:ext cx="154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水蒸气升入高空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860" y="845"/>
              <a:ext cx="952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遇冷降温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（放热）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085" y="845"/>
              <a:ext cx="1337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液化→小水滴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凝华→小冰晶</a:t>
              </a: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769" y="1163"/>
              <a:ext cx="10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26" name="AutoShape 26"/>
            <p:cNvSpPr/>
            <p:nvPr/>
          </p:nvSpPr>
          <p:spPr bwMode="auto">
            <a:xfrm>
              <a:off x="2903" y="936"/>
              <a:ext cx="182" cy="454"/>
            </a:xfrm>
            <a:prstGeom prst="leftBrace">
              <a:avLst>
                <a:gd name="adj1" fmla="val 2078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4332" y="935"/>
              <a:ext cx="226" cy="454"/>
            </a:xfrm>
            <a:prstGeom prst="rightBrace">
              <a:avLst>
                <a:gd name="adj1" fmla="val 1674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dirty="0">
                <a:latin typeface="华康娃娃体W5" panose="040B0509000000000000" pitchFamily="81" charset="-122"/>
                <a:ea typeface="华康娃娃体W5" panose="040B0509000000000000" pitchFamily="81" charset="-122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649" y="1010"/>
              <a:ext cx="4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→</a:t>
              </a:r>
              <a:r>
                <a:rPr lang="zh-CN" altLang="en-US" sz="3600" b="1" dirty="0">
                  <a:latin typeface="华康娃娃体W5" panose="040B0509000000000000" pitchFamily="81" charset="-122"/>
                  <a:ea typeface="华康娃娃体W5" panose="040B0509000000000000" pitchFamily="81" charset="-122"/>
                </a:rPr>
                <a:t>云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21100" y="1336676"/>
            <a:ext cx="7191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雨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21100" y="4967288"/>
            <a:ext cx="719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霜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45288" y="3886200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升华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45288" y="1727200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液化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45288" y="4786313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凝华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45288" y="316706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凝固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84589" y="631826"/>
            <a:ext cx="7191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云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21100" y="2014538"/>
            <a:ext cx="719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雾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21100" y="2703513"/>
            <a:ext cx="719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露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21100" y="3527426"/>
            <a:ext cx="1511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冰雹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684589" y="4246563"/>
            <a:ext cx="7191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雪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745288" y="2446338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熔化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745288" y="827088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汽化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584701" y="1006476"/>
            <a:ext cx="2232025" cy="974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656139" y="1185863"/>
            <a:ext cx="2339975" cy="39608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75163" y="1727200"/>
            <a:ext cx="2324100" cy="273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405314" y="2085975"/>
            <a:ext cx="2339975" cy="539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405313" y="2085975"/>
            <a:ext cx="2519362" cy="10810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124451" y="3527426"/>
            <a:ext cx="1800225" cy="358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405313" y="4606925"/>
            <a:ext cx="2519362" cy="539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4405313" y="5146676"/>
            <a:ext cx="2519362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475163" y="1727200"/>
            <a:ext cx="2341562" cy="1079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华康娃娃体W5" panose="040B0509000000000000" pitchFamily="81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04800" y="152400"/>
            <a:ext cx="1877437" cy="769441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en-US" sz="4400" b="1" dirty="0">
                <a:solidFill>
                  <a:srgbClr val="000000"/>
                </a:solidFill>
                <a:ea typeface="华康娃娃体W5" panose="040B0509000000000000" pitchFamily="81" charset="-122"/>
              </a:rPr>
              <a:t>连连看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ldLvl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=2124515535,1515404368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73789"/>
            <a:ext cx="920005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=3711759142,1484285412&amp;fm=21&amp;g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1716" b="21660"/>
          <a:stretch>
            <a:fillRect/>
          </a:stretch>
        </p:blipFill>
        <p:spPr bwMode="auto">
          <a:xfrm>
            <a:off x="1275255" y="1070264"/>
            <a:ext cx="9144000" cy="280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52400" y="152400"/>
            <a:ext cx="3005951" cy="76944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zh-CN" altLang="en-US" sz="4400" b="1" dirty="0">
                <a:solidFill>
                  <a:srgbClr val="000000"/>
                </a:solidFill>
                <a:ea typeface="华康娃娃体W5" panose="040B0509000000000000" pitchFamily="81" charset="-122"/>
              </a:rPr>
              <a:t>闻图识变化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116586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下面关于云、露、雾、霜形成的叙述中，正确的是（    ）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A.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云是水蒸气升入高空时，温度降低液化成小水滴和凝华成小冰晶而形成的。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B.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雾是浮在浮尘上的空气液化形成的。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C.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露是云中的小冰晶熔化成为小水滴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D. 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霜是空气中的水蒸气先液化为小水珠，而后又凝固成小冰晶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0972800" y="6858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A</a:t>
            </a:r>
            <a:endParaRPr lang="zh-CN" altLang="en-US" sz="5400" b="1" dirty="0">
              <a:solidFill>
                <a:srgbClr val="FF33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1143000"/>
            <a:ext cx="121920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冬天的早晨，在有人居住的室内窗户上往往会出现冰花，下面说法正确的是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(       )</a:t>
            </a:r>
          </a:p>
          <a:p>
            <a:pPr mar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A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、出现在窗户的内侧，由大量水蒸气凝华而成</a:t>
            </a:r>
          </a:p>
          <a:p>
            <a:pPr mar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B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、出现在窗户的内侧，由水凝华而成</a:t>
            </a:r>
          </a:p>
          <a:p>
            <a:pPr mar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C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、出现在窗的外侧，由大量水蒸气凝华而成</a:t>
            </a:r>
          </a:p>
          <a:p>
            <a:pPr mar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D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、出现在窗户外侧，由水凝华而成</a:t>
            </a:r>
          </a:p>
          <a:p>
            <a:pPr fontAlgn="auto">
              <a:spcAft>
                <a:spcPts val="0"/>
              </a:spcAft>
            </a:pPr>
            <a:endParaRPr lang="en-US" altLang="zh-CN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86200" y="18288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A</a:t>
            </a:r>
            <a:endParaRPr lang="zh-CN" altLang="en-US" sz="5400" b="1" dirty="0">
              <a:solidFill>
                <a:srgbClr val="FF33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052945"/>
            <a:ext cx="11734800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一代伟人毛泽东在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《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沁园春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.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雪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》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中写到“北国风光，千里冰封，万里雪飘”形成这种自然景象的主要物态变化是（　 ）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A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．熔化和汽化                </a:t>
            </a:r>
            <a:endParaRPr lang="en-US" altLang="zh-CN" sz="3600" b="1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B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．凝固和液化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</a:t>
            </a: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C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．凝固和凝华               </a:t>
            </a:r>
            <a:endParaRPr lang="en-US" altLang="zh-CN" sz="3600" b="1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  D</a:t>
            </a:r>
            <a:r>
              <a:rPr lang="zh-CN" altLang="en-US" sz="3600"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．汽化和升华</a:t>
            </a:r>
          </a:p>
          <a:p>
            <a:pPr fontAlgn="auto">
              <a:spcAft>
                <a:spcPts val="0"/>
              </a:spcAft>
            </a:pPr>
            <a:endParaRPr lang="en-US" altLang="zh-CN" dirty="0"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905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33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C</a:t>
            </a:r>
            <a:endParaRPr lang="zh-CN" altLang="en-US" sz="5400" b="1" dirty="0">
              <a:solidFill>
                <a:srgbClr val="FF3300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52400" y="1397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生活中常见的</a:t>
            </a:r>
            <a:r>
              <a:rPr kumimoji="1"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物理现象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81000" y="2286000"/>
            <a:ext cx="6197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       a.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哇擦，这是啥，放衣橱里还会变小，还会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消失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。</a:t>
            </a:r>
          </a:p>
        </p:txBody>
      </p:sp>
      <p:pic>
        <p:nvPicPr>
          <p:cNvPr id="8" name="图片 7" descr="图片包含 室内, 美食, 餐桌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52600"/>
            <a:ext cx="3965171" cy="2743200"/>
          </a:xfrm>
          <a:prstGeom prst="rect">
            <a:avLst/>
          </a:prstGeom>
        </p:spPr>
      </p:pic>
      <p:pic>
        <p:nvPicPr>
          <p:cNvPr id="3" name="图片 2" descr="图片包含 物体, 事情, 显微镜, 镜子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95600"/>
            <a:ext cx="135636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4343400" y="629742"/>
            <a:ext cx="6011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      b.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寒冷的冬天，在窗玻璃的内表面会有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冰花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。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486846" y="1773393"/>
            <a:ext cx="589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      这与秋冬季节，窗玻璃上的“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康娃娃体W5" panose="040B0509000000000000" pitchFamily="81" charset="-122"/>
              </a:rPr>
              <a:t>出汗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”有何不同？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5800" y="4115941"/>
            <a:ext cx="49149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     c.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华康娃娃体W5" panose="040B0509000000000000" pitchFamily="81" charset="-122"/>
              </a:rPr>
              <a:t>灯泡用得时间长了，灯泡上会发黑。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5" y="322372"/>
            <a:ext cx="4033837" cy="29020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3312914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914400" y="2094582"/>
            <a:ext cx="9424279" cy="132343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1"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固态颗粒碘、烧杯、玻璃片、石棉网、酒精灯、火柴、三脚架</a:t>
            </a:r>
            <a:r>
              <a:rPr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。</a:t>
            </a:r>
          </a:p>
        </p:txBody>
      </p:sp>
      <p:pic>
        <p:nvPicPr>
          <p:cNvPr id="151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24200"/>
            <a:ext cx="2978151" cy="27733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5" name="Shape 155"/>
          <p:cNvSpPr/>
          <p:nvPr/>
        </p:nvSpPr>
        <p:spPr>
          <a:xfrm>
            <a:off x="533400" y="1386700"/>
            <a:ext cx="2861860" cy="707882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l" defTabSz="914400"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1" dirty="0" err="1">
                <a:latin typeface="华康娃娃体W5" panose="040B0509000000000000" pitchFamily="81" charset="-122"/>
                <a:ea typeface="华康娃娃体W5" panose="040B0509000000000000" pitchFamily="81" charset="-122"/>
              </a:rPr>
              <a:t>实验器材</a:t>
            </a:r>
            <a:r>
              <a:rPr b="1" dirty="0">
                <a:latin typeface="华康娃娃体W5" panose="040B0509000000000000" pitchFamily="81" charset="-122"/>
                <a:ea typeface="华康娃娃体W5" panose="040B0509000000000000" pitchFamily="81" charset="-122"/>
              </a:rPr>
              <a:t>：</a:t>
            </a:r>
          </a:p>
        </p:txBody>
      </p:sp>
      <p:grpSp>
        <p:nvGrpSpPr>
          <p:cNvPr id="9" name="Group 168"/>
          <p:cNvGrpSpPr/>
          <p:nvPr/>
        </p:nvGrpSpPr>
        <p:grpSpPr>
          <a:xfrm>
            <a:off x="304800" y="200010"/>
            <a:ext cx="5562600" cy="1066800"/>
            <a:chOff x="0" y="0"/>
            <a:chExt cx="5462130" cy="1361380"/>
          </a:xfrm>
        </p:grpSpPr>
        <p:sp>
          <p:nvSpPr>
            <p:cNvPr id="10" name="Shape 167"/>
            <p:cNvSpPr/>
            <p:nvPr/>
          </p:nvSpPr>
          <p:spPr>
            <a:xfrm>
              <a:off x="50800" y="50800"/>
              <a:ext cx="5360531" cy="1259781"/>
            </a:xfrm>
            <a:prstGeom prst="roundRect">
              <a:avLst>
                <a:gd name="adj" fmla="val 15122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 defTabSz="914400">
                <a:spcBef>
                  <a:spcPts val="1600"/>
                </a:spcBef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fontAlgn="auto" hangingPunct="0">
                <a:spcAft>
                  <a:spcPts val="0"/>
                </a:spcAft>
              </a:pPr>
              <a:r>
                <a:rPr kern="0"/>
                <a:t>探究 碘的升华和凝华</a:t>
              </a:r>
            </a:p>
          </p:txBody>
        </p:sp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62131" cy="13613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 advAuto="0"/>
      <p:bldP spid="15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533400" y="2590801"/>
            <a:ext cx="11125199" cy="1710711"/>
          </a:xfrm>
          <a:prstGeom prst="rect">
            <a:avLst/>
          </a:prstGeom>
          <a:ln w="12700">
            <a:miter lim="400000"/>
          </a:ln>
        </p:spPr>
        <p:txBody>
          <a:bodyPr wrap="square" lIns="45713" tIns="45713" rIns="45713" bIns="45713">
            <a:spAutoFit/>
          </a:bodyPr>
          <a:lstStyle/>
          <a:p>
            <a:pPr defTabSz="642620" fontAlgn="auto" hangingPunct="0">
              <a:spcBef>
                <a:spcPts val="1125"/>
              </a:spcBef>
              <a:spcAft>
                <a:spcPts val="0"/>
              </a:spcAft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b="1" kern="0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(1)</a:t>
            </a:r>
            <a:r>
              <a:rPr sz="3200" b="1" kern="0" dirty="0" err="1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在烧杯中放一些固态颗粒碘,用玻璃片盖住烧杯,放在石棉网上加热,观察烧杯内发生的现象</a:t>
            </a:r>
            <a:r>
              <a:rPr sz="3200" b="1" kern="0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。</a:t>
            </a:r>
          </a:p>
          <a:p>
            <a:pPr defTabSz="642620" fontAlgn="auto" hangingPunct="0">
              <a:spcBef>
                <a:spcPts val="1125"/>
              </a:spcBef>
              <a:spcAft>
                <a:spcPts val="0"/>
              </a:spcAft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b="1" kern="0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(2)</a:t>
            </a:r>
            <a:r>
              <a:rPr sz="3200" b="1" kern="0" dirty="0" err="1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Helvetica"/>
                <a:sym typeface="Helvetica"/>
              </a:rPr>
              <a:t>停止加热,观察玻璃片上发生的现象</a:t>
            </a:r>
            <a:r>
              <a:rPr sz="32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。</a:t>
            </a:r>
          </a:p>
        </p:txBody>
      </p:sp>
      <p:sp>
        <p:nvSpPr>
          <p:cNvPr id="161" name="Shape 161"/>
          <p:cNvSpPr/>
          <p:nvPr/>
        </p:nvSpPr>
        <p:spPr>
          <a:xfrm>
            <a:off x="304800" y="1574870"/>
            <a:ext cx="6512454" cy="707872"/>
          </a:xfrm>
          <a:prstGeom prst="rect">
            <a:avLst/>
          </a:prstGeom>
          <a:ln w="12700">
            <a:miter lim="400000"/>
          </a:ln>
        </p:spPr>
        <p:txBody>
          <a:bodyPr lIns="45713" tIns="45713" rIns="45713" bIns="45713">
            <a:spAutoFit/>
          </a:bodyPr>
          <a:lstStyle>
            <a:lvl1pPr algn="l" defTabSz="914400">
              <a:spcBef>
                <a:spcPts val="1600"/>
              </a:spcBef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fontAlgn="auto" hangingPunct="0">
              <a:spcAft>
                <a:spcPts val="0"/>
              </a:spcAft>
            </a:pPr>
            <a:r>
              <a:rPr b="1" kern="0" dirty="0" err="1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实验过程</a:t>
            </a:r>
            <a:r>
              <a:rPr b="1" kern="0" dirty="0">
                <a:solidFill>
                  <a:srgbClr val="000000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：</a:t>
            </a:r>
          </a:p>
        </p:txBody>
      </p:sp>
      <p:grpSp>
        <p:nvGrpSpPr>
          <p:cNvPr id="8" name="Group 168"/>
          <p:cNvGrpSpPr/>
          <p:nvPr/>
        </p:nvGrpSpPr>
        <p:grpSpPr>
          <a:xfrm>
            <a:off x="304800" y="200010"/>
            <a:ext cx="5562600" cy="1066800"/>
            <a:chOff x="0" y="0"/>
            <a:chExt cx="5462130" cy="1361380"/>
          </a:xfrm>
        </p:grpSpPr>
        <p:sp>
          <p:nvSpPr>
            <p:cNvPr id="9" name="Shape 167"/>
            <p:cNvSpPr/>
            <p:nvPr/>
          </p:nvSpPr>
          <p:spPr>
            <a:xfrm>
              <a:off x="50800" y="50800"/>
              <a:ext cx="5360531" cy="1259781"/>
            </a:xfrm>
            <a:prstGeom prst="roundRect">
              <a:avLst>
                <a:gd name="adj" fmla="val 15122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 defTabSz="914400">
                <a:spcBef>
                  <a:spcPts val="1600"/>
                </a:spcBef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fontAlgn="auto" hangingPunct="0">
                <a:spcAft>
                  <a:spcPts val="0"/>
                </a:spcAft>
              </a:pPr>
              <a:r>
                <a:rPr kern="0"/>
                <a:t>探究 碘的升华和凝华</a:t>
              </a:r>
            </a:p>
          </p:txBody>
        </p:sp>
        <p:pic>
          <p:nvPicPr>
            <p:cNvPr id="10" name="图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62131" cy="13613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 bldLvl="5" animBg="1" advAuto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2920</Words>
  <Application>Microsoft Office PowerPoint</Application>
  <PresentationFormat>自定义</PresentationFormat>
  <Paragraphs>298</Paragraphs>
  <Slides>56</Slides>
  <Notes>7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7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舞台仙境的奥秘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2113-01-01T00:00:00Z</cp:lastPrinted>
  <dcterms:created xsi:type="dcterms:W3CDTF">2113-01-01T00:00:00Z</dcterms:created>
  <dcterms:modified xsi:type="dcterms:W3CDTF">2020-08-17T07:55:58Z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2052-10.1.0.7401</vt:lpwstr>
  </property>
</Properties>
</file>