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</p:sldMasterIdLst>
  <p:notesMasterIdLst>
    <p:notesMasterId r:id="rId17"/>
  </p:notesMasterIdLst>
  <p:handoutMasterIdLst>
    <p:handoutMasterId r:id="rId18"/>
  </p:handoutMasterIdLst>
  <p:sldIdLst>
    <p:sldId id="344" r:id="rId3"/>
    <p:sldId id="285" r:id="rId4"/>
    <p:sldId id="286" r:id="rId5"/>
    <p:sldId id="287" r:id="rId6"/>
    <p:sldId id="288" r:id="rId7"/>
    <p:sldId id="292" r:id="rId8"/>
    <p:sldId id="291" r:id="rId9"/>
    <p:sldId id="290" r:id="rId10"/>
    <p:sldId id="337" r:id="rId11"/>
    <p:sldId id="339" r:id="rId12"/>
    <p:sldId id="335" r:id="rId13"/>
    <p:sldId id="340" r:id="rId14"/>
    <p:sldId id="341" r:id="rId15"/>
    <p:sldId id="343" r:id="rId16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084539786@qq.com" initials="3" lastIdx="2" clrIdx="0"/>
  <p:cmAuthor id="2" name="乃坤 周" initials="乃坤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9640" autoAdjust="0"/>
  </p:normalViewPr>
  <p:slideViewPr>
    <p:cSldViewPr snapToGrid="0">
      <p:cViewPr varScale="1">
        <p:scale>
          <a:sx n="90" d="100"/>
          <a:sy n="90" d="100"/>
        </p:scale>
        <p:origin x="-133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89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BCA4B-1579-4C44-9A10-B4F1E455BCA4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7940A-F880-4D81-AAB3-1B296F2056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4620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721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 flipH="1">
            <a:off x="1455420" y="6546215"/>
            <a:ext cx="2926715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 flipH="1">
            <a:off x="7279005" y="6546215"/>
            <a:ext cx="2990850" cy="0"/>
          </a:xfrm>
          <a:prstGeom prst="line">
            <a:avLst/>
          </a:prstGeom>
          <a:ln>
            <a:prstDash val="dash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  <a:prstGeom prst="rect">
            <a:avLst/>
          </a:prstGeom>
        </p:spPr>
        <p:txBody>
          <a:bodyPr lIns="91345" tIns="45673" rIns="91345" bIns="4567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 lIns="91345" tIns="45673" rIns="91345" bIns="45673"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1" y="6245225"/>
            <a:ext cx="3860800" cy="476250"/>
          </a:xfrm>
          <a:prstGeom prst="rect">
            <a:avLst/>
          </a:prstGeom>
        </p:spPr>
        <p:txBody>
          <a:bodyPr lIns="91345" tIns="45673" rIns="91345" bIns="45673"/>
          <a:lstStyle>
            <a:lvl1pPr>
              <a:defRPr/>
            </a:lvl1pPr>
          </a:lstStyle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lIns="91345" tIns="45673" rIns="91345" bIns="45673"/>
          <a:lstStyle>
            <a:lvl1pPr>
              <a:defRPr/>
            </a:lvl1pPr>
          </a:lstStyle>
          <a:p>
            <a:fld id="{438AE2D0-8D08-4241-9A09-D6CBD79476D1}" type="slidenum">
              <a:rPr lang="en-US" altLang="zh-CN">
                <a:solidFill>
                  <a:srgbClr val="FFFFFF"/>
                </a:solidFill>
              </a:rPr>
              <a:t>‹#›</a:t>
            </a:fld>
            <a:endParaRPr lang="en-US" altLang="zh-CN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356370"/>
            <a:ext cx="2844800" cy="365125"/>
          </a:xfrm>
          <a:prstGeom prst="rect">
            <a:avLst/>
          </a:prstGeom>
        </p:spPr>
        <p:txBody>
          <a:bodyPr lIns="91345" tIns="45673" rIns="91345" bIns="45673"/>
          <a:lstStyle/>
          <a:p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2020/8/12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1" y="6356370"/>
            <a:ext cx="3860800" cy="365125"/>
          </a:xfrm>
          <a:prstGeom prst="rect">
            <a:avLst/>
          </a:prstGeom>
        </p:spPr>
        <p:txBody>
          <a:bodyPr lIns="91345" tIns="45673" rIns="91345" bIns="45673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356370"/>
            <a:ext cx="2844800" cy="365125"/>
          </a:xfrm>
          <a:prstGeom prst="rect">
            <a:avLst/>
          </a:prstGeom>
        </p:spPr>
        <p:txBody>
          <a:bodyPr lIns="91345" tIns="45673" rIns="91345" bIns="45673"/>
          <a:lstStyle/>
          <a:p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DB141E0-3A81-4E1A-82A5-3ADBE0F6672E}" type="slidenum">
              <a:rPr lang="zh-CN" altLang="zh-CN"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ransition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DB141E0-3A81-4E1A-82A5-3ADBE0F6672E}" type="slidenum">
              <a:rPr lang="zh-CN" altLang="zh-CN"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</p:sldLayoutIdLst>
  <p:transition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6850"/>
            <a:ext cx="2454275" cy="683260"/>
          </a:xfrm>
        </p:spPr>
        <p:txBody>
          <a:bodyPr/>
          <a:lstStyle/>
          <a:p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讲课思路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801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课程引入：</a:t>
            </a:r>
          </a:p>
          <a:p>
            <a:pPr marL="0" indent="0">
              <a:buNone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一、从上节课的汽化现象引入由气态变成液态的过程称之为是液化</a:t>
            </a:r>
          </a:p>
          <a:p>
            <a:pPr marL="0" indent="0">
              <a:buNone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二、让学生知道液化现象的定义</a:t>
            </a:r>
          </a:p>
          <a:p>
            <a:pPr marL="0" indent="0">
              <a:buNone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三、通过列举生活中关于液化的例子让学生自己总结出液化的具体方法，加压和降低温度</a:t>
            </a:r>
          </a:p>
          <a:p>
            <a:pPr marL="0" indent="0">
              <a:buNone/>
            </a:pP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四、重点让学生知道生活中的液化现象，并且可以多举一些液化的例子，让学生学会用我们已经学习过的知识进行解释生活中的现象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63855" y="1286510"/>
            <a:ext cx="11218545" cy="317373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每年3月至4月，福建会出现“回南天”这种气候现象，即从中国南海吹来的暖湿气流，与从中国北方南下的冷空气相遇，发生（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），使华南地区的天气阴晴不定、非常潮湿，期间有小雨或大雾。</a:t>
            </a:r>
          </a:p>
          <a:p>
            <a:pPr marL="0" indent="0">
              <a:buNone/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A．蒸发</a:t>
            </a:r>
          </a:p>
          <a:p>
            <a:pPr marL="0" indent="0">
              <a:buNone/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B．液化</a:t>
            </a:r>
          </a:p>
          <a:p>
            <a:pPr marL="0" indent="0">
              <a:buNone/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C．汽化</a:t>
            </a:r>
          </a:p>
          <a:p>
            <a:pPr marL="0" indent="0">
              <a:buNone/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D．沸腾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730885" y="260350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599" y="1148715"/>
            <a:ext cx="11373293" cy="524145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使气体液化的两种方式是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降低温度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压缩体积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液化过程中要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放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热。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液化石油气是利用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压缩体积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的方法使其在常温下变成液体储存在钢罐中。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730885" y="275590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88925" y="778510"/>
            <a:ext cx="11935460" cy="39528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如图所示，一次性打火机里的燃料是一种叫丁烷的物成，通常情况下呈气态。它是在常温下，用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压缩体积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的方法使它液化后储存在打火机里的；如果不小心将其摔坏，待里面的</a:t>
            </a:r>
            <a:r>
              <a:rPr lang="zh-CN" altLang="en-US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液体刚消失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时，立刻捡起碎片，会感觉碎片较 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冷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（选填“冷”、“热”），这是因为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液态丁烷汽化吸热</a:t>
            </a:r>
            <a:r>
              <a:rPr lang="en-US" altLang="zh-CN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517840" y="3685540"/>
            <a:ext cx="1235075" cy="3172460"/>
          </a:xfrm>
          <a:prstGeom prst="rect">
            <a:avLst/>
          </a:prstGeom>
        </p:spPr>
      </p:pic>
      <p:sp>
        <p:nvSpPr>
          <p:cNvPr id="5" name="单圆角矩形 4"/>
          <p:cNvSpPr/>
          <p:nvPr/>
        </p:nvSpPr>
        <p:spPr>
          <a:xfrm>
            <a:off x="669925" y="31115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42570" y="778510"/>
            <a:ext cx="11920855" cy="57277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寒冬，坐满人的汽车门窗紧闭，车窗玻璃会起雾，“起雾”这一现象是属于 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液化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（填写物态变化），这过程会 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放热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（选填“吸热”或“放热”），并且这时的雾会附着在玻璃车窗 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内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（选填“内”或“外”）侧，使玻璃变模糊。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669925" y="31115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97155" y="160020"/>
            <a:ext cx="11997690" cy="6537960"/>
          </a:xfrm>
        </p:spPr>
        <p:txBody>
          <a:bodyPr/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小华用图甲所示的装置来探究“水沸腾时温度变化的特点”实验。</a:t>
            </a:r>
          </a:p>
          <a:p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（1）安装实验器材时，小华应按照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自下而上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（选填“自上而下”或“自下而上”）的顺序进行。组装器材时，如果不小心使得温度计的玻璃泡碰到了烧杯底，应适当将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温度计向上调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（选填“温度计向上调”或“烧杯向下调”）即可。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（2）当水沸腾时，烧杯内产生大量的“气泡”并在上升过程中逐渐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变大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（选填“变大”、“变小”或“不变”）到水面处破裂，同时看到烧杯口会冒出“白气”，这“气泡中存在着的”是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水蒸气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（选填“水蒸气”或“小水珠”），“白气”是 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小水珠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（选填“水蒸气”或“小水珠”）。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（3）小华的同桌小明也用这套装置进行了实验，但是他们两个同学绘制出的温度随时间变化图象如图乙所示，得到a、b两种不同图象的原因可能是水的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质量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不同。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（4）实验收集多组数据是为了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寻找普遍规律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（选填“寻找普遍规律”或“减小实验误差”）。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470" y="660400"/>
            <a:ext cx="4152900" cy="1743075"/>
          </a:xfrm>
          <a:prstGeom prst="rect">
            <a:avLst/>
          </a:prstGeom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组合 75"/>
          <p:cNvGrpSpPr/>
          <p:nvPr/>
        </p:nvGrpSpPr>
        <p:grpSpPr>
          <a:xfrm>
            <a:off x="1421757" y="251180"/>
            <a:ext cx="1286124" cy="730111"/>
            <a:chOff x="1421757" y="251180"/>
            <a:chExt cx="5669448" cy="730111"/>
          </a:xfrm>
        </p:grpSpPr>
        <p:sp>
          <p:nvSpPr>
            <p:cNvPr id="70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552640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液化</a:t>
              </a:r>
            </a:p>
          </p:txBody>
        </p:sp>
      </p:grpSp>
      <p:grpSp>
        <p:nvGrpSpPr>
          <p:cNvPr id="6" name="Group 90"/>
          <p:cNvGrpSpPr/>
          <p:nvPr/>
        </p:nvGrpSpPr>
        <p:grpSpPr bwMode="auto">
          <a:xfrm>
            <a:off x="1327822" y="1522497"/>
            <a:ext cx="9430402" cy="4236406"/>
            <a:chOff x="1453" y="1026"/>
            <a:chExt cx="4018" cy="1805"/>
          </a:xfrm>
        </p:grpSpPr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9" y="1026"/>
              <a:ext cx="3952" cy="15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31"/>
            <p:cNvGrpSpPr/>
            <p:nvPr/>
          </p:nvGrpSpPr>
          <p:grpSpPr bwMode="auto">
            <a:xfrm>
              <a:off x="1453" y="2155"/>
              <a:ext cx="661" cy="663"/>
              <a:chOff x="523" y="2115"/>
              <a:chExt cx="661" cy="663"/>
            </a:xfrm>
          </p:grpSpPr>
          <p:grpSp>
            <p:nvGrpSpPr>
              <p:cNvPr id="43" name="Group 15"/>
              <p:cNvGrpSpPr/>
              <p:nvPr/>
            </p:nvGrpSpPr>
            <p:grpSpPr bwMode="auto">
              <a:xfrm>
                <a:off x="523" y="2115"/>
                <a:ext cx="656" cy="663"/>
                <a:chOff x="691" y="2077"/>
                <a:chExt cx="656" cy="663"/>
              </a:xfrm>
            </p:grpSpPr>
            <p:pic>
              <p:nvPicPr>
                <p:cNvPr id="46" name="Picture 16" descr="circuler_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91" y="2077"/>
                  <a:ext cx="656" cy="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7" name="Oval 17"/>
                <p:cNvSpPr>
                  <a:spLocks noChangeArrowheads="1"/>
                </p:cNvSpPr>
                <p:nvPr/>
              </p:nvSpPr>
              <p:spPr bwMode="gray">
                <a:xfrm>
                  <a:off x="691" y="2077"/>
                  <a:ext cx="652" cy="66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50000">
                      <a:schemeClr val="hlink">
                        <a:gamma/>
                        <a:tint val="22353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48" name="Group 18"/>
                <p:cNvGrpSpPr/>
                <p:nvPr/>
              </p:nvGrpSpPr>
              <p:grpSpPr bwMode="auto">
                <a:xfrm>
                  <a:off x="737" y="2609"/>
                  <a:ext cx="575" cy="110"/>
                  <a:chOff x="3704" y="1872"/>
                  <a:chExt cx="827" cy="156"/>
                </a:xfrm>
              </p:grpSpPr>
              <p:grpSp>
                <p:nvGrpSpPr>
                  <p:cNvPr id="49" name="Group 19"/>
                  <p:cNvGrpSpPr/>
                  <p:nvPr/>
                </p:nvGrpSpPr>
                <p:grpSpPr bwMode="auto">
                  <a:xfrm rot="-1297425" flipH="1" flipV="1">
                    <a:off x="3850" y="1872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55" name="AutoShape 20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6" name="AutoShape 21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" name="AutoShape 22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" name="AutoShape 23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50" name="Group 24"/>
                  <p:cNvGrpSpPr/>
                  <p:nvPr/>
                </p:nvGrpSpPr>
                <p:grpSpPr bwMode="auto">
                  <a:xfrm rot="56115" flipH="1" flipV="1">
                    <a:off x="3704" y="1878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51" name="AutoShape 25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2" name="AutoShape 26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3" name="AutoShape 27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AutoShape 28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sp>
            <p:nvSpPr>
              <p:cNvPr id="44" name="Text Box 29"/>
              <p:cNvSpPr txBox="1">
                <a:spLocks noChangeArrowheads="1"/>
              </p:cNvSpPr>
              <p:nvPr/>
            </p:nvSpPr>
            <p:spPr bwMode="gray">
              <a:xfrm>
                <a:off x="526" y="2365"/>
                <a:ext cx="65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120650" indent="-1206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kumimoji="0" lang="zh-CN" altLang="en-US" sz="2800" b="1" dirty="0">
                    <a:solidFill>
                      <a:srgbClr val="1C1C1C"/>
                    </a:solidFill>
                    <a:latin typeface="Arial" panose="020B0604020202020204" pitchFamily="34" charset="0"/>
                    <a:ea typeface="黑体" panose="02010609060101010101" pitchFamily="49" charset="-122"/>
                    <a:cs typeface="Arial" panose="020B0604020202020204" pitchFamily="34" charset="0"/>
                  </a:rPr>
                  <a:t>固态</a:t>
                </a:r>
              </a:p>
            </p:txBody>
          </p:sp>
          <p:pic>
            <p:nvPicPr>
              <p:cNvPr id="45" name="Picture 30" descr="Picture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1" y="2122"/>
                <a:ext cx="520" cy="2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32"/>
            <p:cNvGrpSpPr/>
            <p:nvPr/>
          </p:nvGrpSpPr>
          <p:grpSpPr bwMode="auto">
            <a:xfrm>
              <a:off x="2820" y="2168"/>
              <a:ext cx="658" cy="663"/>
              <a:chOff x="521" y="2115"/>
              <a:chExt cx="658" cy="663"/>
            </a:xfrm>
          </p:grpSpPr>
          <p:grpSp>
            <p:nvGrpSpPr>
              <p:cNvPr id="27" name="Group 33"/>
              <p:cNvGrpSpPr/>
              <p:nvPr/>
            </p:nvGrpSpPr>
            <p:grpSpPr bwMode="auto">
              <a:xfrm>
                <a:off x="523" y="2115"/>
                <a:ext cx="656" cy="663"/>
                <a:chOff x="691" y="2077"/>
                <a:chExt cx="656" cy="663"/>
              </a:xfrm>
            </p:grpSpPr>
            <p:pic>
              <p:nvPicPr>
                <p:cNvPr id="30" name="Picture 34" descr="circuler_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91" y="2077"/>
                  <a:ext cx="656" cy="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1" name="Oval 35"/>
                <p:cNvSpPr>
                  <a:spLocks noChangeArrowheads="1"/>
                </p:cNvSpPr>
                <p:nvPr/>
              </p:nvSpPr>
              <p:spPr bwMode="gray">
                <a:xfrm>
                  <a:off x="691" y="2077"/>
                  <a:ext cx="652" cy="66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50000">
                      <a:schemeClr val="hlink">
                        <a:gamma/>
                        <a:tint val="22353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32" name="Group 36"/>
                <p:cNvGrpSpPr/>
                <p:nvPr/>
              </p:nvGrpSpPr>
              <p:grpSpPr bwMode="auto">
                <a:xfrm>
                  <a:off x="737" y="2609"/>
                  <a:ext cx="575" cy="110"/>
                  <a:chOff x="3704" y="1872"/>
                  <a:chExt cx="827" cy="156"/>
                </a:xfrm>
              </p:grpSpPr>
              <p:grpSp>
                <p:nvGrpSpPr>
                  <p:cNvPr id="33" name="Group 37"/>
                  <p:cNvGrpSpPr/>
                  <p:nvPr/>
                </p:nvGrpSpPr>
                <p:grpSpPr bwMode="auto">
                  <a:xfrm rot="-1297425" flipH="1" flipV="1">
                    <a:off x="3850" y="1872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39" name="AutoShape 38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0" name="AutoShape 39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1" name="AutoShape 40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2" name="AutoShape 41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4" name="Group 42"/>
                  <p:cNvGrpSpPr/>
                  <p:nvPr/>
                </p:nvGrpSpPr>
                <p:grpSpPr bwMode="auto">
                  <a:xfrm rot="56115" flipH="1" flipV="1">
                    <a:off x="3704" y="1878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35" name="AutoShape 43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6" name="AutoShape 44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7" name="AutoShape 45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8" name="AutoShape 46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sp>
            <p:nvSpPr>
              <p:cNvPr id="28" name="Text Box 47"/>
              <p:cNvSpPr txBox="1">
                <a:spLocks noChangeArrowheads="1"/>
              </p:cNvSpPr>
              <p:nvPr/>
            </p:nvSpPr>
            <p:spPr bwMode="gray">
              <a:xfrm>
                <a:off x="521" y="2349"/>
                <a:ext cx="65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120650" indent="-1206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kumimoji="0" lang="zh-CN" altLang="en-US" sz="2800" b="1" dirty="0">
                    <a:solidFill>
                      <a:srgbClr val="1C1C1C"/>
                    </a:solidFill>
                    <a:latin typeface="Arial" panose="020B0604020202020204" pitchFamily="34" charset="0"/>
                    <a:ea typeface="黑体" panose="02010609060101010101" pitchFamily="49" charset="-122"/>
                    <a:cs typeface="Arial" panose="020B0604020202020204" pitchFamily="34" charset="0"/>
                  </a:rPr>
                  <a:t>液态</a:t>
                </a:r>
              </a:p>
            </p:txBody>
          </p:sp>
          <p:pic>
            <p:nvPicPr>
              <p:cNvPr id="29" name="Picture 48" descr="Picture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1" y="2122"/>
                <a:ext cx="520" cy="2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49"/>
            <p:cNvGrpSpPr/>
            <p:nvPr/>
          </p:nvGrpSpPr>
          <p:grpSpPr bwMode="auto">
            <a:xfrm>
              <a:off x="4278" y="2168"/>
              <a:ext cx="665" cy="663"/>
              <a:chOff x="514" y="2115"/>
              <a:chExt cx="665" cy="663"/>
            </a:xfrm>
          </p:grpSpPr>
          <p:grpSp>
            <p:nvGrpSpPr>
              <p:cNvPr id="11" name="Group 50"/>
              <p:cNvGrpSpPr/>
              <p:nvPr/>
            </p:nvGrpSpPr>
            <p:grpSpPr bwMode="auto">
              <a:xfrm>
                <a:off x="523" y="2115"/>
                <a:ext cx="656" cy="663"/>
                <a:chOff x="691" y="2077"/>
                <a:chExt cx="656" cy="663"/>
              </a:xfrm>
            </p:grpSpPr>
            <p:pic>
              <p:nvPicPr>
                <p:cNvPr id="14" name="Picture 51" descr="circuler_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691" y="2077"/>
                  <a:ext cx="656" cy="66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" name="Oval 52"/>
                <p:cNvSpPr>
                  <a:spLocks noChangeArrowheads="1"/>
                </p:cNvSpPr>
                <p:nvPr/>
              </p:nvSpPr>
              <p:spPr bwMode="gray">
                <a:xfrm>
                  <a:off x="691" y="2077"/>
                  <a:ext cx="652" cy="66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50000">
                      <a:schemeClr val="hlink">
                        <a:gamma/>
                        <a:tint val="22353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6" name="Group 53"/>
                <p:cNvGrpSpPr/>
                <p:nvPr/>
              </p:nvGrpSpPr>
              <p:grpSpPr bwMode="auto">
                <a:xfrm>
                  <a:off x="737" y="2609"/>
                  <a:ext cx="575" cy="110"/>
                  <a:chOff x="3704" y="1872"/>
                  <a:chExt cx="827" cy="156"/>
                </a:xfrm>
              </p:grpSpPr>
              <p:grpSp>
                <p:nvGrpSpPr>
                  <p:cNvPr id="17" name="Group 54"/>
                  <p:cNvGrpSpPr/>
                  <p:nvPr/>
                </p:nvGrpSpPr>
                <p:grpSpPr bwMode="auto">
                  <a:xfrm rot="-1297425" flipH="1" flipV="1">
                    <a:off x="3850" y="1872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23" name="AutoShape 55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4" name="AutoShape 56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5" name="AutoShape 57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6" name="AutoShape 58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8" name="Group 59"/>
                  <p:cNvGrpSpPr/>
                  <p:nvPr/>
                </p:nvGrpSpPr>
                <p:grpSpPr bwMode="auto">
                  <a:xfrm rot="56115" flipH="1" flipV="1">
                    <a:off x="3704" y="1878"/>
                    <a:ext cx="681" cy="150"/>
                    <a:chOff x="1565" y="2568"/>
                    <a:chExt cx="1118" cy="279"/>
                  </a:xfrm>
                </p:grpSpPr>
                <p:sp>
                  <p:nvSpPr>
                    <p:cNvPr id="19" name="AutoShape 60"/>
                    <p:cNvSpPr>
                      <a:spLocks noChangeArrowheads="1"/>
                    </p:cNvSpPr>
                    <p:nvPr/>
                  </p:nvSpPr>
                  <p:spPr bwMode="gray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" name="AutoShape 61"/>
                    <p:cNvSpPr>
                      <a:spLocks noChangeArrowheads="1"/>
                    </p:cNvSpPr>
                    <p:nvPr/>
                  </p:nvSpPr>
                  <p:spPr bwMode="gray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1" name="AutoShape 62"/>
                    <p:cNvSpPr>
                      <a:spLocks noChangeArrowheads="1"/>
                    </p:cNvSpPr>
                    <p:nvPr/>
                  </p:nvSpPr>
                  <p:spPr bwMode="gray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" name="AutoShape 63"/>
                    <p:cNvSpPr>
                      <a:spLocks noChangeArrowheads="1"/>
                    </p:cNvSpPr>
                    <p:nvPr/>
                  </p:nvSpPr>
                  <p:spPr bwMode="gray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sp>
            <p:nvSpPr>
              <p:cNvPr id="12" name="Text Box 64"/>
              <p:cNvSpPr txBox="1">
                <a:spLocks noChangeArrowheads="1"/>
              </p:cNvSpPr>
              <p:nvPr/>
            </p:nvSpPr>
            <p:spPr bwMode="gray">
              <a:xfrm>
                <a:off x="514" y="2350"/>
                <a:ext cx="65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120650" indent="-1206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kumimoji="0" lang="zh-CN" altLang="en-US" sz="2800" b="1" dirty="0">
                    <a:solidFill>
                      <a:srgbClr val="1C1C1C"/>
                    </a:solidFill>
                    <a:latin typeface="Arial" panose="020B0604020202020204" pitchFamily="34" charset="0"/>
                    <a:ea typeface="黑体" panose="02010609060101010101" pitchFamily="49" charset="-122"/>
                    <a:cs typeface="Arial" panose="020B0604020202020204" pitchFamily="34" charset="0"/>
                  </a:rPr>
                  <a:t>气态</a:t>
                </a:r>
              </a:p>
            </p:txBody>
          </p:sp>
          <p:pic>
            <p:nvPicPr>
              <p:cNvPr id="13" name="Picture 65" descr="Picture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1" y="2122"/>
                <a:ext cx="520" cy="2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0" name="组合 59"/>
          <p:cNvGrpSpPr/>
          <p:nvPr/>
        </p:nvGrpSpPr>
        <p:grpSpPr>
          <a:xfrm>
            <a:off x="6479642" y="5526546"/>
            <a:ext cx="1286124" cy="730111"/>
            <a:chOff x="1421757" y="251180"/>
            <a:chExt cx="5669448" cy="730111"/>
          </a:xfrm>
        </p:grpSpPr>
        <p:sp>
          <p:nvSpPr>
            <p:cNvPr id="61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Rectangle 14"/>
            <p:cNvSpPr>
              <a:spLocks noChangeArrowheads="1"/>
            </p:cNvSpPr>
            <p:nvPr/>
          </p:nvSpPr>
          <p:spPr bwMode="auto">
            <a:xfrm>
              <a:off x="1552640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液化</a:t>
              </a:r>
            </a:p>
          </p:txBody>
        </p:sp>
      </p:grpSp>
      <p:sp>
        <p:nvSpPr>
          <p:cNvPr id="3" name="箭头: 左 2"/>
          <p:cNvSpPr/>
          <p:nvPr/>
        </p:nvSpPr>
        <p:spPr>
          <a:xfrm>
            <a:off x="6284715" y="4784367"/>
            <a:ext cx="1550150" cy="587065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421757" y="251180"/>
            <a:ext cx="1286124" cy="730111"/>
            <a:chOff x="1421757" y="251180"/>
            <a:chExt cx="5669448" cy="730111"/>
          </a:xfrm>
        </p:grpSpPr>
        <p:sp>
          <p:nvSpPr>
            <p:cNvPr id="6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552640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液化</a:t>
              </a:r>
            </a:p>
          </p:txBody>
        </p:sp>
      </p:grp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9022" y="1270126"/>
            <a:ext cx="11056122" cy="3046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6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物理学中，</a:t>
            </a:r>
            <a:endParaRPr lang="en-US" altLang="zh-CN" sz="60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6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把物质由</a:t>
            </a: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气态变为液态</a:t>
            </a:r>
            <a:r>
              <a:rPr lang="zh-CN" altLang="en-US" sz="6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的现象</a:t>
            </a:r>
            <a:endParaRPr lang="en-US" altLang="zh-CN" sz="60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/>
            <a:r>
              <a:rPr lang="zh-CN" altLang="en-US" sz="60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叫做</a:t>
            </a: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液化</a:t>
            </a:r>
            <a:endParaRPr lang="en-US" altLang="zh-CN"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3692416" y="4106657"/>
            <a:ext cx="4004289" cy="1938992"/>
            <a:chOff x="2900647" y="3577251"/>
            <a:chExt cx="5583290" cy="3453155"/>
          </a:xfrm>
        </p:grpSpPr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3047057" y="3577251"/>
              <a:ext cx="5436879" cy="3453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571500" indent="-571500">
                <a:buFont typeface="Wingdings" panose="05000000000000000000" pitchFamily="2" charset="2"/>
                <a:buChar char="ü"/>
              </a:pPr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降低温度</a:t>
              </a:r>
              <a:endParaRPr lang="en-US" altLang="zh-CN" sz="60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571500" indent="-571500">
                <a:buFont typeface="Wingdings" panose="05000000000000000000" pitchFamily="2" charset="2"/>
                <a:buChar char="ü"/>
              </a:pPr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压缩体积</a:t>
              </a:r>
              <a:endParaRPr lang="en-US" altLang="zh-CN" sz="60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矩形: 圆角 17"/>
            <p:cNvSpPr/>
            <p:nvPr/>
          </p:nvSpPr>
          <p:spPr>
            <a:xfrm>
              <a:off x="2900647" y="3603097"/>
              <a:ext cx="5583290" cy="3336038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ctr">
                <a:buFont typeface="Wingdings" panose="05000000000000000000" pitchFamily="2" charset="2"/>
                <a:buChar char="ü"/>
              </a:pPr>
              <a:endParaRPr lang="zh-CN" altLang="en-US" sz="3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/>
          <p:nvPr/>
        </p:nvGrpSpPr>
        <p:grpSpPr bwMode="auto">
          <a:xfrm>
            <a:off x="1027984" y="1312235"/>
            <a:ext cx="10444167" cy="4391635"/>
            <a:chOff x="463" y="1480"/>
            <a:chExt cx="5055" cy="2345"/>
          </a:xfrm>
        </p:grpSpPr>
        <p:pic>
          <p:nvPicPr>
            <p:cNvPr id="3" name="Picture 33" descr="42"/>
            <p:cNvPicPr>
              <a:picLocks noChangeAspect="1" noChangeArrowheads="1"/>
            </p:cNvPicPr>
            <p:nvPr/>
          </p:nvPicPr>
          <p:blipFill>
            <a:blip r:embed="rId2">
              <a:grayscl/>
              <a:lum bright="-24000" contras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" y="2010"/>
              <a:ext cx="4898" cy="18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36"/>
            <p:cNvSpPr txBox="1">
              <a:spLocks noChangeArrowheads="1"/>
            </p:cNvSpPr>
            <p:nvPr/>
          </p:nvSpPr>
          <p:spPr bwMode="auto">
            <a:xfrm>
              <a:off x="463" y="1480"/>
              <a:ext cx="5055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zh-CN" altLang="en-US" sz="4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你能解释以下几种生活中常见的液化现象吗？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421757" y="251180"/>
            <a:ext cx="1286124" cy="730111"/>
            <a:chOff x="1421757" y="251180"/>
            <a:chExt cx="5669448" cy="730111"/>
          </a:xfrm>
        </p:grpSpPr>
        <p:sp>
          <p:nvSpPr>
            <p:cNvPr id="6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552640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降温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421757" y="251180"/>
            <a:ext cx="1286124" cy="730111"/>
            <a:chOff x="1421757" y="251180"/>
            <a:chExt cx="5669448" cy="730111"/>
          </a:xfrm>
        </p:grpSpPr>
        <p:sp>
          <p:nvSpPr>
            <p:cNvPr id="6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552640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加压</a:t>
              </a:r>
            </a:p>
          </p:txBody>
        </p:sp>
      </p:grpSp>
      <p:pic>
        <p:nvPicPr>
          <p:cNvPr id="24578" name="Picture 2" descr="http://ddhengxin.com/upfile/isClass/pic/20150923111527-7376167816109955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19" r="32324"/>
          <a:stretch>
            <a:fillRect/>
          </a:stretch>
        </p:blipFill>
        <p:spPr bwMode="auto">
          <a:xfrm>
            <a:off x="4864725" y="889140"/>
            <a:ext cx="2330216" cy="538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4" descr="https://gss0.baidu.com/9vo3dSag_xI4khGko9WTAnF6hhy/zhidao/wh%3D600%2C800/sign=38e6d2db848ba61edfbbc0297104bb32/ac345982b2b7d0a28527d08ccdef76094b369a31.jpg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20484" name="Picture 4" descr="http://imgsrc.baidu.com/forum/w%3D580/sign=f4949e6b84025aafd3327ec3cbecab8d/3a279582d158ccbf49066d911fd8bc3eb33541d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30" y="1314435"/>
            <a:ext cx="4060994" cy="413224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 descr="http://image1.nowec.com/2010/5/14/xamxdhj/2/15-1032061-167579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976" y="2356788"/>
            <a:ext cx="4051023" cy="26693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509" y="3216632"/>
            <a:ext cx="4328805" cy="2998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2302586" y="1250187"/>
            <a:ext cx="9889414" cy="230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kumimoji="1" lang="zh-CN" altLang="en-US" sz="3600" b="1" dirty="0">
                <a:latin typeface="楷体_GB2312" pitchFamily="49" charset="-122"/>
                <a:ea typeface="楷体_GB2312" pitchFamily="49" charset="-122"/>
              </a:rPr>
              <a:t>如图所示，甲、乙两个房间里相同的电炉上，相同的两壶水都已烧开，我们可以根据所观察的</a:t>
            </a:r>
            <a:r>
              <a:rPr kumimoji="1" lang="en-US" altLang="zh-CN" sz="36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kumimoji="1" lang="en-US" altLang="zh-CN" sz="3600" b="1" u="sng" dirty="0">
                <a:latin typeface="楷体_GB2312" pitchFamily="49" charset="-122"/>
                <a:ea typeface="楷体_GB2312" pitchFamily="49" charset="-122"/>
              </a:rPr>
              <a:t>       </a:t>
            </a:r>
            <a:r>
              <a:rPr kumimoji="1" lang="zh-CN" altLang="en-US" sz="3600" b="1" dirty="0">
                <a:latin typeface="楷体_GB2312" pitchFamily="49" charset="-122"/>
                <a:ea typeface="楷体_GB2312" pitchFamily="49" charset="-122"/>
              </a:rPr>
              <a:t>房间壶嘴的上方</a:t>
            </a:r>
            <a:r>
              <a:rPr kumimoji="1" lang="en-US" altLang="zh-CN" sz="3600" b="1" u="sng" dirty="0">
                <a:latin typeface="楷体_GB2312" pitchFamily="49" charset="-122"/>
                <a:ea typeface="楷体_GB2312" pitchFamily="49" charset="-122"/>
              </a:rPr>
              <a:t>       </a:t>
            </a:r>
            <a:r>
              <a:rPr kumimoji="1" lang="zh-CN" altLang="en-US" sz="3600" b="1" dirty="0">
                <a:latin typeface="楷体_GB2312" pitchFamily="49" charset="-122"/>
                <a:ea typeface="楷体_GB2312" pitchFamily="49" charset="-122"/>
              </a:rPr>
              <a:t>较多，判断出</a:t>
            </a:r>
            <a:r>
              <a:rPr kumimoji="1" lang="en-US" altLang="zh-CN" sz="3600" b="1" dirty="0">
                <a:latin typeface="楷体_GB2312" pitchFamily="49" charset="-122"/>
                <a:ea typeface="楷体_GB2312" pitchFamily="49" charset="-122"/>
              </a:rPr>
              <a:t>_______</a:t>
            </a:r>
            <a:r>
              <a:rPr kumimoji="1" lang="zh-CN" altLang="en-US" sz="3600" b="1" dirty="0">
                <a:latin typeface="楷体_GB2312" pitchFamily="49" charset="-122"/>
                <a:ea typeface="楷体_GB2312" pitchFamily="49" charset="-122"/>
              </a:rPr>
              <a:t>房间的气温较高。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730885" y="275590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思考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137525" y="2279015"/>
            <a:ext cx="1238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白气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249295" y="2279015"/>
            <a:ext cx="673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36010" y="2862580"/>
            <a:ext cx="673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30885" y="4537710"/>
            <a:ext cx="46964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白气：是液态的小水珠，是水蒸气遇冷液化形成的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200602281916169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930" y="4064685"/>
            <a:ext cx="3416455" cy="2159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461686" y="1138861"/>
            <a:ext cx="9527749" cy="1445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kumimoji="1" lang="zh-CN" altLang="en-US" sz="4400" b="1" dirty="0">
                <a:solidFill>
                  <a:srgbClr val="990000"/>
                </a:solidFill>
                <a:latin typeface="楷体_GB2312" pitchFamily="49" charset="-122"/>
                <a:ea typeface="楷体_GB2312" pitchFamily="49" charset="-122"/>
              </a:rPr>
              <a:t>冬天窗玻璃上会附着一层水雾，它在玻璃的内侧还是外侧？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347595" y="2843530"/>
            <a:ext cx="91325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水雾在内侧.冬天外界气温很低,窗玻璃的温度也低,室内的水蒸气遇到低温的玻璃会液化形成一层水雾,所以在内侧.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730885" y="275590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思考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415" y="4000473"/>
            <a:ext cx="4536789" cy="232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91213" y="1466438"/>
            <a:ext cx="9900787" cy="3538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1.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冬天向手</a:t>
            </a:r>
            <a:r>
              <a:rPr kumimoji="1"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“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哈气</a:t>
            </a:r>
            <a:r>
              <a:rPr kumimoji="1"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”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感到热，为什么？吹气呢？</a:t>
            </a:r>
          </a:p>
          <a:p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2.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冬天戴眼镜从教室外走进来会看不清</a:t>
            </a:r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为什么？</a:t>
            </a:r>
          </a:p>
          <a:p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3.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医生检查牙齿时，把一面小镜子先在酒精灯上加热，然后再放入口腔中，原因呢？</a:t>
            </a:r>
          </a:p>
          <a:p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4.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打开电冰箱的门，可以看到冒出一些</a:t>
            </a:r>
            <a:r>
              <a:rPr kumimoji="1"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“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白气</a:t>
            </a:r>
            <a:r>
              <a:rPr kumimoji="1"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”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，</a:t>
            </a:r>
          </a:p>
          <a:p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  这是怎么形成的？</a:t>
            </a:r>
            <a:endParaRPr kumimoji="1" lang="en-US" altLang="zh-CN" sz="3200" b="1" dirty="0">
              <a:latin typeface="楷体_GB2312" pitchFamily="49" charset="-122"/>
              <a:ea typeface="楷体_GB2312" pitchFamily="49" charset="-122"/>
            </a:endParaRPr>
          </a:p>
          <a:p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5.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分别被</a:t>
            </a:r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100℃</a:t>
            </a:r>
            <a:r>
              <a:rPr kumimoji="1" lang="zh-CN" altLang="en-US" sz="3200" b="1" dirty="0">
                <a:latin typeface="楷体_GB2312" pitchFamily="49" charset="-122"/>
                <a:ea typeface="楷体_GB2312" pitchFamily="49" charset="-122"/>
              </a:rPr>
              <a:t>的水蒸气和水烫伤，哪个惨？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2472635" y="346714"/>
            <a:ext cx="2420088" cy="730111"/>
            <a:chOff x="1421757" y="251180"/>
            <a:chExt cx="5669448" cy="730111"/>
          </a:xfrm>
        </p:grpSpPr>
        <p:sp>
          <p:nvSpPr>
            <p:cNvPr id="8" name="圆角矩形 69"/>
            <p:cNvSpPr/>
            <p:nvPr/>
          </p:nvSpPr>
          <p:spPr>
            <a:xfrm>
              <a:off x="1421757" y="256936"/>
              <a:ext cx="5669448" cy="724355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552639" y="251180"/>
              <a:ext cx="540048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再来几发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单圆角矩形 4"/>
          <p:cNvSpPr/>
          <p:nvPr/>
        </p:nvSpPr>
        <p:spPr>
          <a:xfrm>
            <a:off x="730885" y="260350"/>
            <a:ext cx="2518410" cy="74739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0885" y="1753870"/>
            <a:ext cx="963612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取出在冰箱中被冷冻的金属块，擦干后放一会儿，其表面会变湿。此现象屮发生的物态变化是（　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）</a:t>
            </a:r>
          </a:p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A．汽化</a:t>
            </a:r>
          </a:p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B．液化</a:t>
            </a:r>
          </a:p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C．不知道</a:t>
            </a:r>
            <a:endParaRPr lang="en-US" altLang="zh-CN" sz="32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默认设计模板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7285</TotalTime>
  <Words>1302</Words>
  <Application>Microsoft Office PowerPoint</Application>
  <PresentationFormat>自定义</PresentationFormat>
  <Paragraphs>64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默认设计模板</vt:lpstr>
      <vt:lpstr>2_默认设计模板</vt:lpstr>
      <vt:lpstr>讲课思路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讲课思路</dc:title>
  <cp:lastModifiedBy>User</cp:lastModifiedBy>
  <cp:revision>2</cp:revision>
  <dcterms:created xsi:type="dcterms:W3CDTF">2017-05-30T05:46:00Z</dcterms:created>
  <dcterms:modified xsi:type="dcterms:W3CDTF">2020-08-17T07:44:36Z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