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653" r:id="rId2"/>
    <p:sldMasterId id="2147483664" r:id="rId3"/>
  </p:sldMasterIdLst>
  <p:notesMasterIdLst>
    <p:notesMasterId r:id="rId33"/>
  </p:notesMasterIdLst>
  <p:handoutMasterIdLst>
    <p:handoutMasterId r:id="rId34"/>
  </p:handoutMasterIdLst>
  <p:sldIdLst>
    <p:sldId id="330" r:id="rId4"/>
    <p:sldId id="299" r:id="rId5"/>
    <p:sldId id="260" r:id="rId6"/>
    <p:sldId id="297" r:id="rId7"/>
    <p:sldId id="298" r:id="rId8"/>
    <p:sldId id="262" r:id="rId9"/>
    <p:sldId id="303" r:id="rId10"/>
    <p:sldId id="263" r:id="rId11"/>
    <p:sldId id="265" r:id="rId12"/>
    <p:sldId id="267" r:id="rId13"/>
    <p:sldId id="269" r:id="rId14"/>
    <p:sldId id="270" r:id="rId15"/>
    <p:sldId id="271" r:id="rId16"/>
    <p:sldId id="272" r:id="rId17"/>
    <p:sldId id="295" r:id="rId18"/>
    <p:sldId id="304" r:id="rId19"/>
    <p:sldId id="275" r:id="rId20"/>
    <p:sldId id="306" r:id="rId21"/>
    <p:sldId id="276" r:id="rId22"/>
    <p:sldId id="279" r:id="rId23"/>
    <p:sldId id="282" r:id="rId24"/>
    <p:sldId id="283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084539786@qq.com" initials="3" lastIdx="2" clrIdx="0"/>
  <p:cmAuthor id="2" name="乃坤 周" initials="乃坤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640" autoAdjust="0"/>
  </p:normalViewPr>
  <p:slideViewPr>
    <p:cSldViewPr snapToGrid="0">
      <p:cViewPr varScale="1">
        <p:scale>
          <a:sx n="90" d="100"/>
          <a:sy n="90" d="100"/>
        </p:scale>
        <p:origin x="-13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89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CA4B-1579-4C44-9A10-B4F1E455BCA4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940A-F880-4D81-AAB3-1B296F2056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67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3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17A0-85AF-4A19-BC56-863CF817CE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沸腾前的气泡是有大变小，是因为气泡在上升过程中，由于上面的水还没有沸腾，因此水蒸气遇冷要液化，导致气泡变小。</a:t>
            </a:r>
          </a:p>
          <a:p>
            <a:r>
              <a:rPr lang="zh-CN" altLang="en-US" dirty="0"/>
              <a:t>沸腾时的气泡是由小变大，是因为气泡在上升过程中，气泡周围的水不断汽化为水蒸气向气泡集中，所以气泡就会越大。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6072-A16E-4C48-9C8C-56609D7C55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注意下沸点不是</a:t>
            </a:r>
            <a:r>
              <a:rPr lang="en-US" altLang="zh-CN" dirty="0"/>
              <a:t>99</a:t>
            </a:r>
            <a:r>
              <a:rPr lang="zh-CN" altLang="en-US" dirty="0"/>
              <a:t>度哦？因为规定是纯水的沸点才是，说明这个不是纯水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17A0-85AF-4A19-BC56-863CF817CE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压锅把水相当紧密地封闭起来，水受热蒸发产生的水蒸气不能扩散到空气中，只能保留在高压锅内，就使高压锅内部的气压高于1个大气压，也使水要在高于100℃时才沸腾，这样高压锅内部就形成高温高压的环境，饭就容易很快做熟了，并且相当酥烂。当然，高压锅内的压力不会没有限制，要不就会爆炸的。因为水一旦沸腾了温度就不会升高了，而高压锅可以使锅内的温度继续升高，因为食物的生熟和水沸腾不沸腾无关，只和温度有关、、、试想在负压下水六七十度就沸了，但这个温度不能使食物变熟的、、、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特性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6072-A16E-4C48-9C8C-56609D7C55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ACF2-5E55-4049-82F1-F31E83B4460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一个是晒衣服，注意此处晒是翘舌音。一个是烧开水。。左边的叫做蒸发，右边的叫做沸腾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ACF2-5E55-4049-82F1-F31E83B4460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狗散热，洗澡冷   当你倒了一杯水的时候，静放在那里的时候，在液体的表面会发生缓慢的蒸发现象，在蒸发的过程中就会使他的表面的温度会下降。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6072-A16E-4C48-9C8C-56609D7C55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还有洒水车喷水降温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17A0-85AF-4A19-BC56-863CF817CE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控制变量</a:t>
            </a:r>
            <a:endParaRPr lang="en-US" altLang="zh-CN" dirty="0"/>
          </a:p>
          <a:p>
            <a:r>
              <a:rPr lang="zh-CN" altLang="en-US" dirty="0"/>
              <a:t>相同量比时间</a:t>
            </a:r>
            <a:endParaRPr lang="en-US" altLang="zh-CN" dirty="0"/>
          </a:p>
          <a:p>
            <a:r>
              <a:rPr lang="zh-CN" altLang="en-US" dirty="0"/>
              <a:t>相同时间比较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6072-A16E-4C48-9C8C-56609D7C55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周围空气湿度的举例，比如说下雨天的时候，是不是这个衣服就比较难干。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加快蒸发快慢的因素。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做沸腾实验的实验装置。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8CCD3C-6AAE-4103-91A8-E3CBC9967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259416-C0C6-466D-A841-9F0DE162C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DC686A2-8396-4897-BEE8-D39E5EA9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BAF1D2-BEDF-4B8B-B33D-A9E3F60B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AD4910-842B-4DA5-B529-39BAFB5D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2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DD9360-3628-4944-8E99-4F55EB2A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FC00054-2DD4-483A-ABDA-0657027A3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62FB3F-4E39-4DCE-9CF2-85819114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E00BAC-AC66-4B3B-A2A8-DD3562DF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45C7E7-CA42-40D1-88D9-72D6C6D2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41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D8E6325-9BDA-40CA-87F0-A20885C13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55237EE-0328-4CF2-B302-E64B3C203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49ED52-4A2E-4B36-B4B1-D27A2430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512A97-C528-4363-BF27-6755F568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2E62BE-E87A-40C1-8E43-53DF2B65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4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731838" y="6381750"/>
            <a:ext cx="1270000" cy="4048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汉仪黛玉体简" panose="02010600000101010101" pitchFamily="2" charset="-122"/>
                <a:ea typeface="汉仪黛玉体简" panose="02010600000101010101" pitchFamily="2" charset="-122"/>
              </a:rPr>
              <a:t>知识帝</a:t>
            </a:r>
          </a:p>
        </p:txBody>
      </p:sp>
      <p:sp>
        <p:nvSpPr>
          <p:cNvPr id="4" name="圆角矩形 3"/>
          <p:cNvSpPr/>
          <p:nvPr userDrawn="1"/>
        </p:nvSpPr>
        <p:spPr>
          <a:xfrm>
            <a:off x="3071813" y="6381750"/>
            <a:ext cx="1295400" cy="40481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汉仪晴空体简" panose="00020600040101010101" pitchFamily="18" charset="-122"/>
                <a:ea typeface="汉仪晴空体简" panose="00020600040101010101" pitchFamily="18" charset="-122"/>
              </a:rPr>
              <a:t>打怪升级</a:t>
            </a:r>
          </a:p>
        </p:txBody>
      </p:sp>
      <p:sp>
        <p:nvSpPr>
          <p:cNvPr id="5" name="圆角矩形 4"/>
          <p:cNvSpPr/>
          <p:nvPr userDrawn="1"/>
        </p:nvSpPr>
        <p:spPr>
          <a:xfrm>
            <a:off x="5437188" y="6381750"/>
            <a:ext cx="1450975" cy="4048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造字工房情书（非商用）常规体" pitchFamily="2" charset="-122"/>
                <a:ea typeface="造字工房情书（非商用）常规体" pitchFamily="2" charset="-122"/>
              </a:rPr>
              <a:t>知识储藏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28" y="0"/>
            <a:ext cx="2652872" cy="1289766"/>
          </a:xfrm>
          <a:prstGeom prst="rect">
            <a:avLst/>
          </a:prstGeom>
        </p:spPr>
      </p:pic>
      <p:sp>
        <p:nvSpPr>
          <p:cNvPr id="167" name=" 167"/>
          <p:cNvSpPr/>
          <p:nvPr userDrawn="1"/>
        </p:nvSpPr>
        <p:spPr>
          <a:xfrm>
            <a:off x="3061970" y="6374130"/>
            <a:ext cx="1333500" cy="439420"/>
          </a:xfrm>
          <a:prstGeom prst="round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"/>
          <p:cNvSpPr/>
          <p:nvPr userDrawn="1"/>
        </p:nvSpPr>
        <p:spPr>
          <a:xfrm>
            <a:off x="5437505" y="6300470"/>
            <a:ext cx="1494790" cy="486410"/>
          </a:xfrm>
          <a:prstGeom prst="round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31838" y="6381750"/>
            <a:ext cx="1270000" cy="4048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汉仪黛玉体简" panose="02010600000101010101" pitchFamily="2" charset="-122"/>
                <a:ea typeface="汉仪黛玉体简" panose="02010600000101010101" pitchFamily="2" charset="-122"/>
              </a:rPr>
              <a:t>知识帝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071813" y="6381750"/>
            <a:ext cx="1295400" cy="40481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汉仪晴空体简" panose="00020600040101010101" pitchFamily="18" charset="-122"/>
                <a:ea typeface="汉仪晴空体简" panose="00020600040101010101" pitchFamily="18" charset="-122"/>
              </a:rPr>
              <a:t>打怪升级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437188" y="6381750"/>
            <a:ext cx="1450975" cy="4048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造字工房情书（非商用）常规体" pitchFamily="2" charset="-122"/>
                <a:ea typeface="造字工房情书（非商用）常规体" pitchFamily="2" charset="-122"/>
              </a:rPr>
              <a:t>知识储藏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28" y="0"/>
            <a:ext cx="2652872" cy="1289766"/>
          </a:xfrm>
          <a:prstGeom prst="rect">
            <a:avLst/>
          </a:prstGeom>
        </p:spPr>
      </p:pic>
      <p:sp>
        <p:nvSpPr>
          <p:cNvPr id="167" name=" 167"/>
          <p:cNvSpPr/>
          <p:nvPr userDrawn="1"/>
        </p:nvSpPr>
        <p:spPr>
          <a:xfrm>
            <a:off x="732155" y="6374130"/>
            <a:ext cx="1259840" cy="424815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"/>
          <p:cNvSpPr/>
          <p:nvPr userDrawn="1"/>
        </p:nvSpPr>
        <p:spPr>
          <a:xfrm>
            <a:off x="5437505" y="6300470"/>
            <a:ext cx="1494790" cy="486410"/>
          </a:xfrm>
          <a:prstGeom prst="round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31838" y="6381750"/>
            <a:ext cx="1270000" cy="4048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汉仪黛玉体简" panose="02010600000101010101" pitchFamily="2" charset="-122"/>
                <a:ea typeface="汉仪黛玉体简" panose="02010600000101010101" pitchFamily="2" charset="-122"/>
              </a:rPr>
              <a:t>知识帝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071813" y="6381750"/>
            <a:ext cx="1295400" cy="40481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汉仪晴空体简" panose="00020600040101010101" pitchFamily="18" charset="-122"/>
                <a:ea typeface="汉仪晴空体简" panose="00020600040101010101" pitchFamily="18" charset="-122"/>
              </a:rPr>
              <a:t>打怪升级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437188" y="6381750"/>
            <a:ext cx="1450975" cy="4048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造字工房情书（非商用）常规体" pitchFamily="2" charset="-122"/>
                <a:ea typeface="造字工房情书（非商用）常规体" pitchFamily="2" charset="-122"/>
              </a:rPr>
              <a:t>知识储藏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28" y="0"/>
            <a:ext cx="2652872" cy="1289766"/>
          </a:xfrm>
          <a:prstGeom prst="rect">
            <a:avLst/>
          </a:prstGeom>
        </p:spPr>
      </p:pic>
      <p:sp>
        <p:nvSpPr>
          <p:cNvPr id="167" name=" 167"/>
          <p:cNvSpPr/>
          <p:nvPr userDrawn="1"/>
        </p:nvSpPr>
        <p:spPr>
          <a:xfrm>
            <a:off x="732155" y="6374130"/>
            <a:ext cx="1259840" cy="424815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"/>
          <p:cNvSpPr/>
          <p:nvPr userDrawn="1"/>
        </p:nvSpPr>
        <p:spPr>
          <a:xfrm>
            <a:off x="3072130" y="6343650"/>
            <a:ext cx="1295400" cy="486410"/>
          </a:xfrm>
          <a:prstGeom prst="round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44475"/>
            <a:ext cx="11180233" cy="14319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7600" y="6245225"/>
            <a:ext cx="2535767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49833" y="6245225"/>
            <a:ext cx="2535767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1186578-EF37-4788-B89D-1DCE85160C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181600" cy="46529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181600" cy="46529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8A59-6D68-4B1D-976C-846579BDD7AA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830D-09B5-49FC-859C-960B5F3DDD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5BD0E1-E791-4E01-B066-AD8F5A7B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F87C33-7089-4BF9-8764-320CC93B2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27B3B8-1597-436B-9B2F-61C6215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071CB0-FDEA-4AFE-B64E-1A910D08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A83D0F-9869-46B1-9DE7-CFF5AE0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1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1455420" y="6546215"/>
            <a:ext cx="292671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7279005" y="6546215"/>
            <a:ext cx="2990850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  <a:prstGeom prst="rect">
            <a:avLst/>
          </a:prstGeom>
        </p:spPr>
        <p:txBody>
          <a:bodyPr lIns="91345" tIns="45673" rIns="91345" bIns="456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91345" tIns="45673" rIns="91345" bIns="45673"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 lIns="91345" tIns="45673" rIns="91345" bIns="45673"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91345" tIns="45673" rIns="91345" bIns="45673"/>
          <a:lstStyle>
            <a:lvl1pPr>
              <a:defRPr/>
            </a:lvl1pPr>
          </a:lstStyle>
          <a:p>
            <a:fld id="{438AE2D0-8D08-4241-9A09-D6CBD79476D1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70"/>
            <a:ext cx="2844800" cy="365125"/>
          </a:xfrm>
          <a:prstGeom prst="rect">
            <a:avLst/>
          </a:prstGeom>
        </p:spPr>
        <p:txBody>
          <a:bodyPr lIns="91345" tIns="45673" rIns="91345" bIns="45673"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2020/8/12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70"/>
            <a:ext cx="3860800" cy="365125"/>
          </a:xfrm>
          <a:prstGeom prst="rect">
            <a:avLst/>
          </a:prstGeom>
        </p:spPr>
        <p:txBody>
          <a:bodyPr lIns="91345" tIns="45673" rIns="91345" bIns="45673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lIns="91345" tIns="45673" rIns="91345" bIns="45673"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5470B8-F5C6-46F8-9B92-FF0D74F1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2D9B2AC-AB9E-4E18-BFE9-C56F46F5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4C61E8-C89F-4973-8FB8-D80EF013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B613FC-D403-48F1-AD91-B546A887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05A262-FEA9-4BDE-AD8F-5282C8A1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D17F1F-15F2-433F-A989-98A144A4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39E6627-9DC8-4F1E-B7C2-C60331CE5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98F5452-4D41-4897-8053-3CD397858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5289CED-9BE2-4338-96E9-005276F7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05E08BC-F95F-4247-B561-7B4B1FB2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8759EB7-A12B-4495-A5E4-619C8558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5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75F6E4-4567-4B10-AA10-49ED8341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7949C73-72C3-4EB5-9AA1-06F49437C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E008B4D-3DDC-4D93-84C4-493E1027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E2CF75A-09BA-4387-8A28-EA463D02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BFD3A42-00A0-49BD-A151-199F88CB5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4203F7B-92FA-47A5-A898-3D3A1888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F12BCD-3ECA-48F5-A88C-45F02AEB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72B6317-66F4-4838-9AE5-66D6630F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DC03EA-1FB5-431C-ACA3-AFCBA0B7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78747E-4925-4CF0-9678-03910415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3C3E191-0A66-45CA-956C-B287FEFA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EBEB908-23F2-4ED4-A93C-78F1C7D8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87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54D599-9E92-4581-9186-BFC0E1E2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0884F6C-590D-4292-BA65-4D183ED4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C591C63-1A94-41D2-9657-902B690A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C82A50-C8AB-4CB6-BC44-19BC1BD8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11DDB5-4280-4781-994C-AE74E1EC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4F38668-92A6-4D90-BA7E-82945B68F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8BBF990-FDC1-4CD4-AA16-291A163E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91F022A-DC05-4ED9-8DDB-15EFB671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FF6CF2F-57DB-42B6-9982-D575641A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3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EC5131-B1BA-4C6A-80BB-A68A6BAC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D450961-2019-485F-80FF-70CE2CC1F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CC397B-ADC9-4CD9-96B0-54E81CD32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25EA79-007C-417B-A9D1-2522C2CC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69B35-A4DE-446D-9BF9-0875A90D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A7ADF28-F9C7-4C24-8B7E-924E91CD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5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8054206-0C7C-4BE4-81A0-541F709A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7EEF018-24CA-4940-898B-A325FE52D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003C59-4DF8-4623-BE2C-DD0E0628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4D76-58A5-4977-9A06-63C09132E1A5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FC8A6CB-D37C-4B76-BFA9-DC39CA603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B163E82-4D10-4D46-B4C7-F2A1C277B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61D8-B5C2-4FC1-BA9C-F739BCEC9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B141E0-3A81-4E1A-82A5-3ADBE0F6672E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B141E0-3A81-4E1A-82A5-3ADBE0F6672E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1130"/>
            <a:ext cx="9107805" cy="959485"/>
          </a:xfrm>
        </p:spPr>
        <p:txBody>
          <a:bodyPr/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讲课思路：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6302" y="11538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一、课前引入：由物体的三种状态进行引入，引导知道物体有三种状态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二、引入物体由液态变成气态的变化，称之为汽化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三、引导汽化的两种方式：蒸发和沸腾。列举蒸发和沸腾的例子，让学生总结出蒸发和沸腾的特点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四、详细讲解蒸发的特点，通过蒸发的讲解让学生知道生活中的蒸发的例子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五、通过蒸发的例子，进一步深入让学生知道如果是剧烈的汽化现象称之为是沸腾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六、讲解沸腾的定义通过实验演示的形式让学生总结出沸腾的特点，并且教师需要引导学生知道液体沸腾的条件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七、在沸腾的实验中让学生知道什么是沸点，以及不同的液体之间的沸点高低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itchFamily="2" charset="-122"/>
                <a:ea typeface="华文楷体" pitchFamily="2" charset="-122"/>
              </a:rPr>
              <a:t>八、总结沸腾和蒸发的相同点和不同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点</a:t>
            </a:r>
            <a:endParaRPr lang="zh-CN" altLang="en-US" sz="3500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75732" y="185181"/>
            <a:ext cx="5313045" cy="724535"/>
            <a:chOff x="1552598" y="185181"/>
            <a:chExt cx="12879329" cy="724535"/>
          </a:xfrm>
        </p:grpSpPr>
        <p:sp>
          <p:nvSpPr>
            <p:cNvPr id="5" name="圆角矩形 69"/>
            <p:cNvSpPr/>
            <p:nvPr/>
          </p:nvSpPr>
          <p:spPr>
            <a:xfrm>
              <a:off x="1552598" y="185181"/>
              <a:ext cx="12232822" cy="72453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811201" y="185181"/>
              <a:ext cx="12620726" cy="706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改变蒸发快慢的应用</a:t>
              </a:r>
              <a:endPara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37641" y="1306967"/>
            <a:ext cx="8893175" cy="272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加快蒸发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①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晒衣服（稻谷）摊开、向阳、通风；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②热风干手器</a:t>
            </a:r>
          </a:p>
          <a:p>
            <a:pPr algn="l">
              <a:spcBef>
                <a:spcPct val="50000"/>
              </a:spcBef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72326" y="4008892"/>
            <a:ext cx="9698874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</a:rPr>
              <a:t>减慢蒸发</a:t>
            </a:r>
            <a:r>
              <a:rPr lang="en-US" altLang="zh-CN" dirty="0">
                <a:solidFill>
                  <a:srgbClr val="C00000"/>
                </a:solidFill>
              </a:rPr>
              <a:t>:</a:t>
            </a:r>
          </a:p>
          <a:p>
            <a:r>
              <a:rPr lang="en-US" altLang="zh-CN" dirty="0"/>
              <a:t>  ①</a:t>
            </a:r>
            <a:r>
              <a:rPr lang="zh-CN" altLang="en-US" dirty="0"/>
              <a:t>蔬菜保鲜膜；②仙人掌长刺；③暗渠输水。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45250" y="1046897"/>
            <a:ext cx="7472680" cy="450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8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endParaRPr lang="en-US" altLang="zh-CN" sz="28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1757" y="251180"/>
            <a:ext cx="1286124" cy="730111"/>
            <a:chOff x="1421757" y="251180"/>
            <a:chExt cx="5669448" cy="730111"/>
          </a:xfrm>
        </p:grpSpPr>
        <p:sp>
          <p:nvSpPr>
            <p:cNvPr id="3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沸腾</a:t>
              </a: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0357" y="2017611"/>
            <a:ext cx="11371357" cy="25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在液体</a:t>
            </a:r>
            <a:r>
              <a:rPr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表面和内部</a:t>
            </a: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同时进行的</a:t>
            </a: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剧烈</a:t>
            </a: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的汽化现象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677" y="2398412"/>
            <a:ext cx="5583290" cy="2500975"/>
            <a:chOff x="2900647" y="3603099"/>
            <a:chExt cx="5583290" cy="2500975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3182796" y="3744842"/>
              <a:ext cx="5301141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发生在</a:t>
              </a:r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液体表面</a:t>
              </a:r>
              <a:endPara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任何温度</a:t>
              </a: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下都能进行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缓慢的汽化现象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吸热</a:t>
              </a: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900647" y="3603099"/>
              <a:ext cx="5583290" cy="250097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21757" y="251180"/>
            <a:ext cx="1286124" cy="730111"/>
            <a:chOff x="1421757" y="251180"/>
            <a:chExt cx="5669448" cy="730111"/>
          </a:xfrm>
        </p:grpSpPr>
        <p:sp>
          <p:nvSpPr>
            <p:cNvPr id="6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沸腾</a:t>
              </a: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6279116" y="2398412"/>
            <a:ext cx="5583290" cy="250097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0157" y="1378267"/>
            <a:ext cx="1690329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蒸发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25596" y="1378267"/>
            <a:ext cx="1690329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</a:p>
        </p:txBody>
      </p:sp>
      <p:pic>
        <p:nvPicPr>
          <p:cNvPr id="14" name="Picture 2" descr="http://wanzao2.b0.upaiyun.com/system/pictures/4422031/original/ff8fffe54fca4ca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10729" r="60497" b="10845"/>
          <a:stretch>
            <a:fillRect/>
          </a:stretch>
        </p:blipFill>
        <p:spPr bwMode="auto">
          <a:xfrm flipH="1">
            <a:off x="7942720" y="2321925"/>
            <a:ext cx="2256080" cy="24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7" descr="2004101318335417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78" y="1212851"/>
            <a:ext cx="1676400" cy="375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20"/>
          <p:cNvGrpSpPr/>
          <p:nvPr/>
        </p:nvGrpSpPr>
        <p:grpSpPr bwMode="auto">
          <a:xfrm>
            <a:off x="4153578" y="4525964"/>
            <a:ext cx="3722687" cy="519112"/>
            <a:chOff x="2557" y="3385"/>
            <a:chExt cx="2345" cy="327"/>
          </a:xfrm>
        </p:grpSpPr>
        <p:sp>
          <p:nvSpPr>
            <p:cNvPr id="4" name="Rectangle 305"/>
            <p:cNvSpPr>
              <a:spLocks noChangeArrowheads="1"/>
            </p:cNvSpPr>
            <p:nvPr/>
          </p:nvSpPr>
          <p:spPr bwMode="auto">
            <a:xfrm>
              <a:off x="3107" y="3385"/>
              <a:ext cx="17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铁架台</a:t>
              </a:r>
              <a:endParaRPr kumimoji="1" lang="zh-CN" altLang="en-US" b="1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H="1">
              <a:off x="2557" y="3566"/>
              <a:ext cx="544" cy="5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21"/>
          <p:cNvGrpSpPr/>
          <p:nvPr/>
        </p:nvGrpSpPr>
        <p:grpSpPr bwMode="auto">
          <a:xfrm>
            <a:off x="3874178" y="4043364"/>
            <a:ext cx="3125787" cy="519112"/>
            <a:chOff x="2381" y="3081"/>
            <a:chExt cx="1969" cy="327"/>
          </a:xfrm>
        </p:grpSpPr>
        <p:sp>
          <p:nvSpPr>
            <p:cNvPr id="7" name="Rectangle 306"/>
            <p:cNvSpPr>
              <a:spLocks noChangeArrowheads="1"/>
            </p:cNvSpPr>
            <p:nvPr/>
          </p:nvSpPr>
          <p:spPr bwMode="auto">
            <a:xfrm>
              <a:off x="2717" y="3081"/>
              <a:ext cx="16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酒精灯、火柴</a:t>
              </a: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H="1">
              <a:off x="2381" y="3262"/>
              <a:ext cx="363" cy="5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322"/>
          <p:cNvGrpSpPr/>
          <p:nvPr/>
        </p:nvGrpSpPr>
        <p:grpSpPr bwMode="auto">
          <a:xfrm>
            <a:off x="4161515" y="3530601"/>
            <a:ext cx="3405188" cy="519113"/>
            <a:chOff x="2562" y="2758"/>
            <a:chExt cx="2145" cy="327"/>
          </a:xfrm>
        </p:grpSpPr>
        <p:sp>
          <p:nvSpPr>
            <p:cNvPr id="10" name="Rectangle 309"/>
            <p:cNvSpPr>
              <a:spLocks noChangeArrowheads="1"/>
            </p:cNvSpPr>
            <p:nvPr/>
          </p:nvSpPr>
          <p:spPr bwMode="auto">
            <a:xfrm>
              <a:off x="3091" y="2758"/>
              <a:ext cx="16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石棉网</a:t>
              </a: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2562" y="2944"/>
              <a:ext cx="544" cy="5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323"/>
          <p:cNvGrpSpPr/>
          <p:nvPr/>
        </p:nvGrpSpPr>
        <p:grpSpPr bwMode="auto">
          <a:xfrm>
            <a:off x="3874178" y="2984501"/>
            <a:ext cx="2736850" cy="519113"/>
            <a:chOff x="2381" y="2414"/>
            <a:chExt cx="1724" cy="327"/>
          </a:xfrm>
        </p:grpSpPr>
        <p:sp>
          <p:nvSpPr>
            <p:cNvPr id="13" name="Rectangle 304"/>
            <p:cNvSpPr>
              <a:spLocks noChangeArrowheads="1"/>
            </p:cNvSpPr>
            <p:nvPr/>
          </p:nvSpPr>
          <p:spPr bwMode="auto">
            <a:xfrm>
              <a:off x="3334" y="2414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水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2381" y="2614"/>
              <a:ext cx="953" cy="0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324"/>
          <p:cNvGrpSpPr/>
          <p:nvPr/>
        </p:nvGrpSpPr>
        <p:grpSpPr bwMode="auto">
          <a:xfrm>
            <a:off x="4161515" y="2497139"/>
            <a:ext cx="3490913" cy="519112"/>
            <a:chOff x="2562" y="2107"/>
            <a:chExt cx="2199" cy="327"/>
          </a:xfrm>
        </p:grpSpPr>
        <p:sp>
          <p:nvSpPr>
            <p:cNvPr id="16" name="Rectangle 310"/>
            <p:cNvSpPr>
              <a:spLocks noChangeArrowheads="1"/>
            </p:cNvSpPr>
            <p:nvPr/>
          </p:nvSpPr>
          <p:spPr bwMode="auto">
            <a:xfrm>
              <a:off x="3219" y="2107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烧杯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2562" y="2296"/>
              <a:ext cx="635" cy="5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325"/>
          <p:cNvGrpSpPr/>
          <p:nvPr/>
        </p:nvGrpSpPr>
        <p:grpSpPr bwMode="auto">
          <a:xfrm>
            <a:off x="3620178" y="1789114"/>
            <a:ext cx="3603625" cy="519112"/>
            <a:chOff x="2221" y="1661"/>
            <a:chExt cx="2270" cy="327"/>
          </a:xfrm>
        </p:grpSpPr>
        <p:sp>
          <p:nvSpPr>
            <p:cNvPr id="19" name="Rectangle 312"/>
            <p:cNvSpPr>
              <a:spLocks noChangeArrowheads="1"/>
            </p:cNvSpPr>
            <p:nvPr/>
          </p:nvSpPr>
          <p:spPr bwMode="auto">
            <a:xfrm>
              <a:off x="3128" y="1661"/>
              <a:ext cx="1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温度计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221" y="1842"/>
              <a:ext cx="953" cy="0"/>
            </a:xfrm>
            <a:prstGeom prst="line">
              <a:avLst/>
            </a:prstGeom>
            <a:noFill/>
            <a:ln w="38100" cap="rnd">
              <a:solidFill>
                <a:srgbClr val="333333"/>
              </a:solidFill>
              <a:prstDash val="sysDot"/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346"/>
          <p:cNvGrpSpPr/>
          <p:nvPr/>
        </p:nvGrpSpPr>
        <p:grpSpPr bwMode="auto">
          <a:xfrm>
            <a:off x="7449227" y="1981201"/>
            <a:ext cx="2397125" cy="2984500"/>
            <a:chOff x="4085" y="1296"/>
            <a:chExt cx="1510" cy="1880"/>
          </a:xfrm>
        </p:grpSpPr>
        <p:sp>
          <p:nvSpPr>
            <p:cNvPr id="22" name="Rectangle 307"/>
            <p:cNvSpPr>
              <a:spLocks noChangeArrowheads="1"/>
            </p:cNvSpPr>
            <p:nvPr/>
          </p:nvSpPr>
          <p:spPr bwMode="auto">
            <a:xfrm>
              <a:off x="4262" y="1296"/>
              <a:ext cx="13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solidFill>
                    <a:srgbClr val="99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计时器</a:t>
              </a:r>
            </a:p>
          </p:txBody>
        </p:sp>
        <p:grpSp>
          <p:nvGrpSpPr>
            <p:cNvPr id="23" name="Group 343"/>
            <p:cNvGrpSpPr/>
            <p:nvPr/>
          </p:nvGrpSpPr>
          <p:grpSpPr bwMode="auto">
            <a:xfrm>
              <a:off x="4085" y="1616"/>
              <a:ext cx="1179" cy="1560"/>
              <a:chOff x="4085" y="1616"/>
              <a:chExt cx="1179" cy="1560"/>
            </a:xfrm>
          </p:grpSpPr>
          <p:pic>
            <p:nvPicPr>
              <p:cNvPr id="24" name="Picture 33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5" y="2053"/>
                <a:ext cx="1179" cy="1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4649" y="1616"/>
                <a:ext cx="0" cy="407"/>
              </a:xfrm>
              <a:prstGeom prst="line">
                <a:avLst/>
              </a:prstGeom>
              <a:noFill/>
              <a:ln w="38100" cap="rnd">
                <a:solidFill>
                  <a:srgbClr val="333333"/>
                </a:solidFill>
                <a:prstDash val="sysDot"/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421757" y="251180"/>
            <a:ext cx="2350824" cy="730111"/>
            <a:chOff x="1421757" y="251180"/>
            <a:chExt cx="5669448" cy="730111"/>
          </a:xfrm>
        </p:grpSpPr>
        <p:sp>
          <p:nvSpPr>
            <p:cNvPr id="37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5385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实验装置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4356818" y="5325837"/>
            <a:ext cx="35356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自下而上组装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3.sinaimg.cn/bmiddle/484bac6fg5c96ce34056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013" r="2474" b="6423"/>
          <a:stretch>
            <a:fillRect/>
          </a:stretch>
        </p:blipFill>
        <p:spPr bwMode="auto">
          <a:xfrm>
            <a:off x="3218815" y="683895"/>
            <a:ext cx="6665595" cy="45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单圆角矩形 1"/>
          <p:cNvSpPr/>
          <p:nvPr/>
        </p:nvSpPr>
        <p:spPr>
          <a:xfrm>
            <a:off x="3915410" y="5340985"/>
            <a:ext cx="2233295" cy="65722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沸腾时</a:t>
            </a:r>
          </a:p>
        </p:txBody>
      </p:sp>
      <p:sp>
        <p:nvSpPr>
          <p:cNvPr id="6" name="单圆角矩形 5"/>
          <p:cNvSpPr/>
          <p:nvPr/>
        </p:nvSpPr>
        <p:spPr>
          <a:xfrm>
            <a:off x="7315835" y="5340985"/>
            <a:ext cx="2233295" cy="65722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沸腾前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8005" y="223520"/>
            <a:ext cx="5784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猜猜看哪个气泡是沸腾前哪个是沸腾时？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9938" y="128955"/>
            <a:ext cx="1669025" cy="707886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r>
              <a:rPr lang="en-US" altLang="zh-CN" sz="4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432539" y="128955"/>
            <a:ext cx="2810990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480539" y="3691304"/>
            <a:ext cx="966278" cy="73450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46739" y="2395904"/>
            <a:ext cx="894906" cy="73450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566014" y="1086217"/>
            <a:ext cx="894906" cy="73450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32338" y="2338753"/>
            <a:ext cx="7974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</a:t>
            </a:r>
            <a:r>
              <a:rPr lang="zh-CN" altLang="en-US" sz="32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在沸腾前，＿＿＿＿沸腾时，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908538" y="3634153"/>
            <a:ext cx="97506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在沸腾前对水加热，水的</a:t>
            </a:r>
            <a:r>
              <a:rPr lang="zh-CN" altLang="en-US" sz="32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＿＿＿＿＿＿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沸腾时，继续对水加热，水的温度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＿＿＿＿＿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424183" y="948899"/>
            <a:ext cx="35960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较小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由大变小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203938" y="1500553"/>
            <a:ext cx="6061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较大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在上升过程中不断变大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622123" y="2245043"/>
            <a:ext cx="1444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较大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819632" y="2037255"/>
            <a:ext cx="1224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变小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71139" y="3613195"/>
            <a:ext cx="2212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不断上升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564241" y="4089479"/>
            <a:ext cx="23717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保持不变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47146" y="4826472"/>
            <a:ext cx="10101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停止对水加热，水＿＿沸腾。可见沸腾＿＿吸热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004728" y="4759623"/>
            <a:ext cx="12298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650231" y="4749728"/>
            <a:ext cx="12298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598976" y="1119553"/>
            <a:ext cx="439217" cy="52464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527538" y="2491153"/>
            <a:ext cx="439217" cy="52464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527538" y="3786553"/>
            <a:ext cx="439217" cy="52464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03738" y="1043353"/>
            <a:ext cx="80796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水在沸腾前，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气泡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＿＿＿＿＿＿  沸腾时＿＿＿＿＿＿＿＿＿＿＿＿</a:t>
            </a:r>
          </a:p>
        </p:txBody>
      </p:sp>
      <p:grpSp>
        <p:nvGrpSpPr>
          <p:cNvPr id="36893" name="Group 29"/>
          <p:cNvGrpSpPr/>
          <p:nvPr/>
        </p:nvGrpSpPr>
        <p:grpSpPr bwMode="auto">
          <a:xfrm>
            <a:off x="9236732" y="-105020"/>
            <a:ext cx="1437032" cy="3373963"/>
            <a:chOff x="4342" y="618"/>
            <a:chExt cx="1418" cy="2592"/>
          </a:xfrm>
        </p:grpSpPr>
        <p:sp>
          <p:nvSpPr>
            <p:cNvPr id="36894" name="Rectangle 30"/>
            <p:cNvSpPr>
              <a:spLocks noChangeArrowheads="1"/>
            </p:cNvSpPr>
            <p:nvPr/>
          </p:nvSpPr>
          <p:spPr bwMode="auto">
            <a:xfrm>
              <a:off x="4342" y="618"/>
              <a:ext cx="1418" cy="2592"/>
            </a:xfrm>
            <a:prstGeom prst="rect">
              <a:avLst/>
            </a:prstGeom>
            <a:gradFill rotWithShape="1">
              <a:gsLst>
                <a:gs pos="0">
                  <a:srgbClr val="99FF99">
                    <a:gamma/>
                    <a:shade val="46275"/>
                    <a:invGamma/>
                  </a:srgbClr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4803" y="1939"/>
              <a:ext cx="564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>
              <a:off x="4865" y="234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4921" y="2112"/>
              <a:ext cx="23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8" name="Oval 34"/>
            <p:cNvSpPr>
              <a:spLocks noChangeArrowheads="1"/>
            </p:cNvSpPr>
            <p:nvPr/>
          </p:nvSpPr>
          <p:spPr bwMode="auto">
            <a:xfrm>
              <a:off x="5076" y="1946"/>
              <a:ext cx="24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9" name="Oval 35"/>
            <p:cNvSpPr>
              <a:spLocks noChangeArrowheads="1"/>
            </p:cNvSpPr>
            <p:nvPr/>
          </p:nvSpPr>
          <p:spPr bwMode="auto">
            <a:xfrm>
              <a:off x="5253" y="2256"/>
              <a:ext cx="23" cy="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0" name="Oval 36"/>
            <p:cNvSpPr>
              <a:spLocks noChangeArrowheads="1"/>
            </p:cNvSpPr>
            <p:nvPr/>
          </p:nvSpPr>
          <p:spPr bwMode="auto">
            <a:xfrm>
              <a:off x="4982" y="2222"/>
              <a:ext cx="23" cy="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1" name="Oval 37"/>
            <p:cNvSpPr>
              <a:spLocks noChangeArrowheads="1"/>
            </p:cNvSpPr>
            <p:nvPr/>
          </p:nvSpPr>
          <p:spPr bwMode="auto">
            <a:xfrm>
              <a:off x="5170" y="2064"/>
              <a:ext cx="24" cy="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2" name="Freeform 38"/>
            <p:cNvSpPr/>
            <p:nvPr/>
          </p:nvSpPr>
          <p:spPr bwMode="auto">
            <a:xfrm>
              <a:off x="5007" y="1651"/>
              <a:ext cx="105" cy="223"/>
            </a:xfrm>
            <a:custGeom>
              <a:avLst/>
              <a:gdLst>
                <a:gd name="T0" fmla="*/ 0 w 179"/>
                <a:gd name="T1" fmla="*/ 522 h 522"/>
                <a:gd name="T2" fmla="*/ 56 w 179"/>
                <a:gd name="T3" fmla="*/ 420 h 522"/>
                <a:gd name="T4" fmla="*/ 103 w 179"/>
                <a:gd name="T5" fmla="*/ 308 h 522"/>
                <a:gd name="T6" fmla="*/ 112 w 179"/>
                <a:gd name="T7" fmla="*/ 281 h 522"/>
                <a:gd name="T8" fmla="*/ 130 w 179"/>
                <a:gd name="T9" fmla="*/ 95 h 522"/>
                <a:gd name="T10" fmla="*/ 149 w 179"/>
                <a:gd name="T11" fmla="*/ 39 h 522"/>
                <a:gd name="T12" fmla="*/ 177 w 179"/>
                <a:gd name="T13" fmla="*/ 1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522">
                  <a:moveTo>
                    <a:pt x="0" y="522"/>
                  </a:moveTo>
                  <a:cubicBezTo>
                    <a:pt x="19" y="470"/>
                    <a:pt x="10" y="449"/>
                    <a:pt x="56" y="420"/>
                  </a:cubicBezTo>
                  <a:cubicBezTo>
                    <a:pt x="69" y="380"/>
                    <a:pt x="89" y="349"/>
                    <a:pt x="103" y="308"/>
                  </a:cubicBezTo>
                  <a:cubicBezTo>
                    <a:pt x="106" y="299"/>
                    <a:pt x="112" y="281"/>
                    <a:pt x="112" y="281"/>
                  </a:cubicBezTo>
                  <a:cubicBezTo>
                    <a:pt x="117" y="190"/>
                    <a:pt x="110" y="162"/>
                    <a:pt x="130" y="95"/>
                  </a:cubicBezTo>
                  <a:cubicBezTo>
                    <a:pt x="136" y="76"/>
                    <a:pt x="137" y="54"/>
                    <a:pt x="149" y="39"/>
                  </a:cubicBezTo>
                  <a:cubicBezTo>
                    <a:pt x="179" y="0"/>
                    <a:pt x="177" y="36"/>
                    <a:pt x="177" y="11"/>
                  </a:cubicBez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3" name="Freeform 39"/>
            <p:cNvSpPr/>
            <p:nvPr/>
          </p:nvSpPr>
          <p:spPr bwMode="auto">
            <a:xfrm>
              <a:off x="5241" y="1649"/>
              <a:ext cx="105" cy="221"/>
            </a:xfrm>
            <a:custGeom>
              <a:avLst/>
              <a:gdLst>
                <a:gd name="T0" fmla="*/ 0 w 179"/>
                <a:gd name="T1" fmla="*/ 522 h 522"/>
                <a:gd name="T2" fmla="*/ 56 w 179"/>
                <a:gd name="T3" fmla="*/ 420 h 522"/>
                <a:gd name="T4" fmla="*/ 103 w 179"/>
                <a:gd name="T5" fmla="*/ 308 h 522"/>
                <a:gd name="T6" fmla="*/ 112 w 179"/>
                <a:gd name="T7" fmla="*/ 281 h 522"/>
                <a:gd name="T8" fmla="*/ 130 w 179"/>
                <a:gd name="T9" fmla="*/ 95 h 522"/>
                <a:gd name="T10" fmla="*/ 149 w 179"/>
                <a:gd name="T11" fmla="*/ 39 h 522"/>
                <a:gd name="T12" fmla="*/ 177 w 179"/>
                <a:gd name="T13" fmla="*/ 1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522">
                  <a:moveTo>
                    <a:pt x="0" y="522"/>
                  </a:moveTo>
                  <a:cubicBezTo>
                    <a:pt x="19" y="470"/>
                    <a:pt x="10" y="449"/>
                    <a:pt x="56" y="420"/>
                  </a:cubicBezTo>
                  <a:cubicBezTo>
                    <a:pt x="69" y="380"/>
                    <a:pt x="89" y="349"/>
                    <a:pt x="103" y="308"/>
                  </a:cubicBezTo>
                  <a:cubicBezTo>
                    <a:pt x="106" y="299"/>
                    <a:pt x="112" y="281"/>
                    <a:pt x="112" y="281"/>
                  </a:cubicBezTo>
                  <a:cubicBezTo>
                    <a:pt x="117" y="190"/>
                    <a:pt x="110" y="162"/>
                    <a:pt x="130" y="95"/>
                  </a:cubicBezTo>
                  <a:cubicBezTo>
                    <a:pt x="136" y="76"/>
                    <a:pt x="137" y="54"/>
                    <a:pt x="149" y="39"/>
                  </a:cubicBezTo>
                  <a:cubicBezTo>
                    <a:pt x="179" y="0"/>
                    <a:pt x="177" y="36"/>
                    <a:pt x="177" y="11"/>
                  </a:cubicBez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4" name="Freeform 40"/>
            <p:cNvSpPr/>
            <p:nvPr/>
          </p:nvSpPr>
          <p:spPr bwMode="auto">
            <a:xfrm>
              <a:off x="4888" y="1676"/>
              <a:ext cx="105" cy="222"/>
            </a:xfrm>
            <a:custGeom>
              <a:avLst/>
              <a:gdLst>
                <a:gd name="T0" fmla="*/ 0 w 179"/>
                <a:gd name="T1" fmla="*/ 522 h 522"/>
                <a:gd name="T2" fmla="*/ 56 w 179"/>
                <a:gd name="T3" fmla="*/ 420 h 522"/>
                <a:gd name="T4" fmla="*/ 103 w 179"/>
                <a:gd name="T5" fmla="*/ 308 h 522"/>
                <a:gd name="T6" fmla="*/ 112 w 179"/>
                <a:gd name="T7" fmla="*/ 281 h 522"/>
                <a:gd name="T8" fmla="*/ 130 w 179"/>
                <a:gd name="T9" fmla="*/ 95 h 522"/>
                <a:gd name="T10" fmla="*/ 149 w 179"/>
                <a:gd name="T11" fmla="*/ 39 h 522"/>
                <a:gd name="T12" fmla="*/ 177 w 179"/>
                <a:gd name="T13" fmla="*/ 1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522">
                  <a:moveTo>
                    <a:pt x="0" y="522"/>
                  </a:moveTo>
                  <a:cubicBezTo>
                    <a:pt x="19" y="470"/>
                    <a:pt x="10" y="449"/>
                    <a:pt x="56" y="420"/>
                  </a:cubicBezTo>
                  <a:cubicBezTo>
                    <a:pt x="69" y="380"/>
                    <a:pt x="89" y="349"/>
                    <a:pt x="103" y="308"/>
                  </a:cubicBezTo>
                  <a:cubicBezTo>
                    <a:pt x="106" y="299"/>
                    <a:pt x="112" y="281"/>
                    <a:pt x="112" y="281"/>
                  </a:cubicBezTo>
                  <a:cubicBezTo>
                    <a:pt x="117" y="190"/>
                    <a:pt x="110" y="162"/>
                    <a:pt x="130" y="95"/>
                  </a:cubicBezTo>
                  <a:cubicBezTo>
                    <a:pt x="136" y="76"/>
                    <a:pt x="137" y="54"/>
                    <a:pt x="149" y="39"/>
                  </a:cubicBezTo>
                  <a:cubicBezTo>
                    <a:pt x="179" y="0"/>
                    <a:pt x="177" y="36"/>
                    <a:pt x="177" y="11"/>
                  </a:cubicBez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5" name="Rectangle 41"/>
            <p:cNvSpPr>
              <a:spLocks noChangeArrowheads="1"/>
            </p:cNvSpPr>
            <p:nvPr/>
          </p:nvSpPr>
          <p:spPr bwMode="auto">
            <a:xfrm>
              <a:off x="4670" y="2381"/>
              <a:ext cx="812" cy="3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906" name="Group 42"/>
            <p:cNvGrpSpPr/>
            <p:nvPr/>
          </p:nvGrpSpPr>
          <p:grpSpPr bwMode="auto">
            <a:xfrm>
              <a:off x="4724" y="2346"/>
              <a:ext cx="768" cy="38"/>
              <a:chOff x="748" y="1979"/>
              <a:chExt cx="988" cy="48"/>
            </a:xfrm>
          </p:grpSpPr>
          <p:grpSp>
            <p:nvGrpSpPr>
              <p:cNvPr id="36907" name="Group 43"/>
              <p:cNvGrpSpPr/>
              <p:nvPr/>
            </p:nvGrpSpPr>
            <p:grpSpPr bwMode="auto">
              <a:xfrm>
                <a:off x="748" y="1979"/>
                <a:ext cx="362" cy="48"/>
                <a:chOff x="839" y="2278"/>
                <a:chExt cx="362" cy="48"/>
              </a:xfrm>
            </p:grpSpPr>
            <p:grpSp>
              <p:nvGrpSpPr>
                <p:cNvPr id="36908" name="Group 44"/>
                <p:cNvGrpSpPr/>
                <p:nvPr/>
              </p:nvGrpSpPr>
              <p:grpSpPr bwMode="auto">
                <a:xfrm>
                  <a:off x="839" y="2279"/>
                  <a:ext cx="181" cy="47"/>
                  <a:chOff x="158" y="1706"/>
                  <a:chExt cx="908" cy="454"/>
                </a:xfrm>
              </p:grpSpPr>
              <p:sp>
                <p:nvSpPr>
                  <p:cNvPr id="36909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6913" name="Group 49"/>
                <p:cNvGrpSpPr/>
                <p:nvPr/>
              </p:nvGrpSpPr>
              <p:grpSpPr bwMode="auto">
                <a:xfrm>
                  <a:off x="1020" y="2278"/>
                  <a:ext cx="181" cy="47"/>
                  <a:chOff x="158" y="1706"/>
                  <a:chExt cx="908" cy="454"/>
                </a:xfrm>
              </p:grpSpPr>
              <p:sp>
                <p:nvSpPr>
                  <p:cNvPr id="36914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6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1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36918" name="Group 54"/>
              <p:cNvGrpSpPr/>
              <p:nvPr/>
            </p:nvGrpSpPr>
            <p:grpSpPr bwMode="auto">
              <a:xfrm>
                <a:off x="1111" y="1979"/>
                <a:ext cx="362" cy="48"/>
                <a:chOff x="839" y="2278"/>
                <a:chExt cx="362" cy="48"/>
              </a:xfrm>
            </p:grpSpPr>
            <p:grpSp>
              <p:nvGrpSpPr>
                <p:cNvPr id="36919" name="Group 55"/>
                <p:cNvGrpSpPr/>
                <p:nvPr/>
              </p:nvGrpSpPr>
              <p:grpSpPr bwMode="auto">
                <a:xfrm>
                  <a:off x="839" y="2279"/>
                  <a:ext cx="181" cy="47"/>
                  <a:chOff x="158" y="1706"/>
                  <a:chExt cx="908" cy="454"/>
                </a:xfrm>
              </p:grpSpPr>
              <p:sp>
                <p:nvSpPr>
                  <p:cNvPr id="36920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2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6924" name="Group 60"/>
                <p:cNvGrpSpPr/>
                <p:nvPr/>
              </p:nvGrpSpPr>
              <p:grpSpPr bwMode="auto">
                <a:xfrm>
                  <a:off x="1020" y="2278"/>
                  <a:ext cx="181" cy="47"/>
                  <a:chOff x="158" y="1706"/>
                  <a:chExt cx="908" cy="454"/>
                </a:xfrm>
              </p:grpSpPr>
              <p:sp>
                <p:nvSpPr>
                  <p:cNvPr id="36925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7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2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36929" name="Group 65"/>
              <p:cNvGrpSpPr/>
              <p:nvPr/>
            </p:nvGrpSpPr>
            <p:grpSpPr bwMode="auto">
              <a:xfrm>
                <a:off x="1374" y="1979"/>
                <a:ext cx="362" cy="48"/>
                <a:chOff x="839" y="2278"/>
                <a:chExt cx="362" cy="48"/>
              </a:xfrm>
            </p:grpSpPr>
            <p:grpSp>
              <p:nvGrpSpPr>
                <p:cNvPr id="36930" name="Group 66"/>
                <p:cNvGrpSpPr/>
                <p:nvPr/>
              </p:nvGrpSpPr>
              <p:grpSpPr bwMode="auto">
                <a:xfrm>
                  <a:off x="839" y="2279"/>
                  <a:ext cx="181" cy="47"/>
                  <a:chOff x="158" y="1706"/>
                  <a:chExt cx="908" cy="454"/>
                </a:xfrm>
              </p:grpSpPr>
              <p:sp>
                <p:nvSpPr>
                  <p:cNvPr id="36931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3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6935" name="Group 71"/>
                <p:cNvGrpSpPr/>
                <p:nvPr/>
              </p:nvGrpSpPr>
              <p:grpSpPr bwMode="auto">
                <a:xfrm>
                  <a:off x="1020" y="2278"/>
                  <a:ext cx="181" cy="47"/>
                  <a:chOff x="158" y="1706"/>
                  <a:chExt cx="908" cy="454"/>
                </a:xfrm>
              </p:grpSpPr>
              <p:sp>
                <p:nvSpPr>
                  <p:cNvPr id="36936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93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27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6940" name="Rectangle 76"/>
            <p:cNvSpPr>
              <a:spLocks noChangeArrowheads="1"/>
            </p:cNvSpPr>
            <p:nvPr/>
          </p:nvSpPr>
          <p:spPr bwMode="auto">
            <a:xfrm>
              <a:off x="4635" y="2875"/>
              <a:ext cx="777" cy="7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41" name="Rectangle 77"/>
            <p:cNvSpPr>
              <a:spLocks noChangeArrowheads="1"/>
            </p:cNvSpPr>
            <p:nvPr/>
          </p:nvSpPr>
          <p:spPr bwMode="auto">
            <a:xfrm>
              <a:off x="4635" y="828"/>
              <a:ext cx="599" cy="36"/>
            </a:xfrm>
            <a:prstGeom prst="rect">
              <a:avLst/>
            </a:prstGeom>
            <a:solidFill>
              <a:srgbClr val="4D4D4D"/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942" name="Group 78"/>
            <p:cNvGrpSpPr/>
            <p:nvPr/>
          </p:nvGrpSpPr>
          <p:grpSpPr bwMode="auto">
            <a:xfrm>
              <a:off x="4694" y="799"/>
              <a:ext cx="691" cy="2091"/>
              <a:chOff x="4703" y="794"/>
              <a:chExt cx="691" cy="2091"/>
            </a:xfrm>
          </p:grpSpPr>
          <p:grpSp>
            <p:nvGrpSpPr>
              <p:cNvPr id="36943" name="Group 79"/>
              <p:cNvGrpSpPr/>
              <p:nvPr/>
            </p:nvGrpSpPr>
            <p:grpSpPr bwMode="auto">
              <a:xfrm>
                <a:off x="4830" y="1668"/>
                <a:ext cx="564" cy="675"/>
                <a:chOff x="4105" y="2976"/>
                <a:chExt cx="1088" cy="1136"/>
              </a:xfrm>
            </p:grpSpPr>
            <p:sp>
              <p:nvSpPr>
                <p:cNvPr id="36944" name="Line 80"/>
                <p:cNvSpPr>
                  <a:spLocks noChangeShapeType="1"/>
                </p:cNvSpPr>
                <p:nvPr/>
              </p:nvSpPr>
              <p:spPr bwMode="auto">
                <a:xfrm>
                  <a:off x="4105" y="2976"/>
                  <a:ext cx="0" cy="11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45" name="Line 81"/>
                <p:cNvSpPr>
                  <a:spLocks noChangeShapeType="1"/>
                </p:cNvSpPr>
                <p:nvPr/>
              </p:nvSpPr>
              <p:spPr bwMode="auto">
                <a:xfrm>
                  <a:off x="4105" y="4110"/>
                  <a:ext cx="1088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4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193" y="2976"/>
                  <a:ext cx="0" cy="11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6947" name="Group 83"/>
              <p:cNvGrpSpPr/>
              <p:nvPr/>
            </p:nvGrpSpPr>
            <p:grpSpPr bwMode="auto">
              <a:xfrm>
                <a:off x="4703" y="794"/>
                <a:ext cx="642" cy="2091"/>
                <a:chOff x="4691" y="794"/>
                <a:chExt cx="642" cy="2091"/>
              </a:xfrm>
            </p:grpSpPr>
            <p:grpSp>
              <p:nvGrpSpPr>
                <p:cNvPr id="36948" name="Group 84"/>
                <p:cNvGrpSpPr/>
                <p:nvPr/>
              </p:nvGrpSpPr>
              <p:grpSpPr bwMode="auto">
                <a:xfrm>
                  <a:off x="4921" y="1661"/>
                  <a:ext cx="412" cy="1224"/>
                  <a:chOff x="4936" y="1661"/>
                  <a:chExt cx="412" cy="1224"/>
                </a:xfrm>
              </p:grpSpPr>
              <p:sp>
                <p:nvSpPr>
                  <p:cNvPr id="36949" name="Freeform 85"/>
                  <p:cNvSpPr/>
                  <p:nvPr/>
                </p:nvSpPr>
                <p:spPr bwMode="auto">
                  <a:xfrm>
                    <a:off x="5148" y="1661"/>
                    <a:ext cx="104" cy="221"/>
                  </a:xfrm>
                  <a:custGeom>
                    <a:avLst/>
                    <a:gdLst>
                      <a:gd name="T0" fmla="*/ 0 w 179"/>
                      <a:gd name="T1" fmla="*/ 522 h 522"/>
                      <a:gd name="T2" fmla="*/ 56 w 179"/>
                      <a:gd name="T3" fmla="*/ 420 h 522"/>
                      <a:gd name="T4" fmla="*/ 103 w 179"/>
                      <a:gd name="T5" fmla="*/ 308 h 522"/>
                      <a:gd name="T6" fmla="*/ 112 w 179"/>
                      <a:gd name="T7" fmla="*/ 281 h 522"/>
                      <a:gd name="T8" fmla="*/ 130 w 179"/>
                      <a:gd name="T9" fmla="*/ 95 h 522"/>
                      <a:gd name="T10" fmla="*/ 149 w 179"/>
                      <a:gd name="T11" fmla="*/ 39 h 522"/>
                      <a:gd name="T12" fmla="*/ 177 w 179"/>
                      <a:gd name="T13" fmla="*/ 11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9" h="522">
                        <a:moveTo>
                          <a:pt x="0" y="522"/>
                        </a:moveTo>
                        <a:cubicBezTo>
                          <a:pt x="19" y="470"/>
                          <a:pt x="10" y="449"/>
                          <a:pt x="56" y="420"/>
                        </a:cubicBezTo>
                        <a:cubicBezTo>
                          <a:pt x="69" y="380"/>
                          <a:pt x="89" y="349"/>
                          <a:pt x="103" y="308"/>
                        </a:cubicBezTo>
                        <a:cubicBezTo>
                          <a:pt x="106" y="299"/>
                          <a:pt x="112" y="281"/>
                          <a:pt x="112" y="281"/>
                        </a:cubicBezTo>
                        <a:cubicBezTo>
                          <a:pt x="117" y="190"/>
                          <a:pt x="110" y="162"/>
                          <a:pt x="130" y="95"/>
                        </a:cubicBezTo>
                        <a:cubicBezTo>
                          <a:pt x="136" y="76"/>
                          <a:pt x="137" y="54"/>
                          <a:pt x="149" y="39"/>
                        </a:cubicBezTo>
                        <a:cubicBezTo>
                          <a:pt x="179" y="0"/>
                          <a:pt x="177" y="36"/>
                          <a:pt x="177" y="11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bg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36950" name="Group 86"/>
                  <p:cNvGrpSpPr/>
                  <p:nvPr/>
                </p:nvGrpSpPr>
                <p:grpSpPr bwMode="auto">
                  <a:xfrm>
                    <a:off x="4936" y="2312"/>
                    <a:ext cx="412" cy="573"/>
                    <a:chOff x="5225" y="948"/>
                    <a:chExt cx="1605" cy="2238"/>
                  </a:xfrm>
                </p:grpSpPr>
                <p:grpSp>
                  <p:nvGrpSpPr>
                    <p:cNvPr id="36951" name="Group 87"/>
                    <p:cNvGrpSpPr/>
                    <p:nvPr/>
                  </p:nvGrpSpPr>
                  <p:grpSpPr bwMode="auto">
                    <a:xfrm>
                      <a:off x="5225" y="1730"/>
                      <a:ext cx="1605" cy="1456"/>
                      <a:chOff x="8408" y="2532"/>
                      <a:chExt cx="1994" cy="1812"/>
                    </a:xfrm>
                  </p:grpSpPr>
                  <p:grpSp>
                    <p:nvGrpSpPr>
                      <p:cNvPr id="36952" name="Group 88"/>
                      <p:cNvGrpSpPr/>
                      <p:nvPr/>
                    </p:nvGrpSpPr>
                    <p:grpSpPr bwMode="auto">
                      <a:xfrm>
                        <a:off x="8497" y="3528"/>
                        <a:ext cx="1810" cy="676"/>
                        <a:chOff x="8497" y="3468"/>
                        <a:chExt cx="1810" cy="676"/>
                      </a:xfrm>
                    </p:grpSpPr>
                    <p:sp>
                      <p:nvSpPr>
                        <p:cNvPr id="36953" name="AutoShape 89" descr="横虚线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37" y="3528"/>
                          <a:ext cx="1754" cy="616"/>
                        </a:xfrm>
                        <a:custGeom>
                          <a:avLst/>
                          <a:gdLst>
                            <a:gd name="G0" fmla="+- 5760 0 0"/>
                            <a:gd name="G1" fmla="+- 21600 0 5760"/>
                            <a:gd name="G2" fmla="*/ 5760 1 2"/>
                            <a:gd name="G3" fmla="+- 21600 0 G2"/>
                            <a:gd name="G4" fmla="+/ 5760 21600 2"/>
                            <a:gd name="G5" fmla="+/ G1 0 2"/>
                            <a:gd name="G6" fmla="*/ 21600 21600 5760"/>
                            <a:gd name="G7" fmla="*/ G6 1 2"/>
                            <a:gd name="G8" fmla="+- 21600 0 G7"/>
                            <a:gd name="G9" fmla="*/ 21600 1 2"/>
                            <a:gd name="G10" fmla="+- 5760 0 G9"/>
                            <a:gd name="G11" fmla="?: G10 G8 0"/>
                            <a:gd name="G12" fmla="?: G10 G7 21600"/>
                            <a:gd name="T0" fmla="*/ 18720 w 21600"/>
                            <a:gd name="T1" fmla="*/ 10800 h 21600"/>
                            <a:gd name="T2" fmla="*/ 10800 w 21600"/>
                            <a:gd name="T3" fmla="*/ 21600 h 21600"/>
                            <a:gd name="T4" fmla="*/ 2880 w 21600"/>
                            <a:gd name="T5" fmla="*/ 10800 h 21600"/>
                            <a:gd name="T6" fmla="*/ 10800 w 21600"/>
                            <a:gd name="T7" fmla="*/ 0 h 21600"/>
                            <a:gd name="T8" fmla="*/ 4680 w 21600"/>
                            <a:gd name="T9" fmla="*/ 4680 h 21600"/>
                            <a:gd name="T10" fmla="*/ 16920 w 21600"/>
                            <a:gd name="T11" fmla="*/ 1692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760" y="21600"/>
                              </a:lnTo>
                              <a:lnTo>
                                <a:pt x="1584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pattFill prst="dashHorz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36954" name="Line 90" descr="横虚线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97" y="3468"/>
                          <a:ext cx="181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  <p:sp>
                    <p:nvSpPr>
                      <p:cNvPr id="36955" name="Freeform 91"/>
                      <p:cNvSpPr/>
                      <p:nvPr/>
                    </p:nvSpPr>
                    <p:spPr bwMode="auto">
                      <a:xfrm>
                        <a:off x="8408" y="2844"/>
                        <a:ext cx="1994" cy="1404"/>
                      </a:xfrm>
                      <a:custGeom>
                        <a:avLst/>
                        <a:gdLst>
                          <a:gd name="T0" fmla="*/ 543 w 1994"/>
                          <a:gd name="T1" fmla="*/ 1404 h 1404"/>
                          <a:gd name="T2" fmla="*/ 0 w 1994"/>
                          <a:gd name="T3" fmla="*/ 624 h 1404"/>
                          <a:gd name="T4" fmla="*/ 724 w 1994"/>
                          <a:gd name="T5" fmla="*/ 312 h 1404"/>
                          <a:gd name="T6" fmla="*/ 724 w 1994"/>
                          <a:gd name="T7" fmla="*/ 0 h 1404"/>
                          <a:gd name="T8" fmla="*/ 1267 w 1994"/>
                          <a:gd name="T9" fmla="*/ 0 h 1404"/>
                          <a:gd name="T10" fmla="*/ 1265 w 1994"/>
                          <a:gd name="T11" fmla="*/ 330 h 1404"/>
                          <a:gd name="T12" fmla="*/ 1994 w 1994"/>
                          <a:gd name="T13" fmla="*/ 624 h 1404"/>
                          <a:gd name="T14" fmla="*/ 1448 w 1994"/>
                          <a:gd name="T15" fmla="*/ 1404 h 1404"/>
                          <a:gd name="T16" fmla="*/ 543 w 1994"/>
                          <a:gd name="T17" fmla="*/ 1404 h 1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994" h="1404">
                            <a:moveTo>
                              <a:pt x="543" y="1404"/>
                            </a:moveTo>
                            <a:lnTo>
                              <a:pt x="0" y="624"/>
                            </a:lnTo>
                            <a:lnTo>
                              <a:pt x="724" y="312"/>
                            </a:lnTo>
                            <a:lnTo>
                              <a:pt x="724" y="0"/>
                            </a:lnTo>
                            <a:lnTo>
                              <a:pt x="1267" y="0"/>
                            </a:lnTo>
                            <a:lnTo>
                              <a:pt x="1265" y="330"/>
                            </a:lnTo>
                            <a:lnTo>
                              <a:pt x="1994" y="624"/>
                            </a:lnTo>
                            <a:lnTo>
                              <a:pt x="1448" y="1404"/>
                            </a:lnTo>
                            <a:lnTo>
                              <a:pt x="543" y="1404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grpSp>
                    <p:nvGrpSpPr>
                      <p:cNvPr id="36956" name="Group 92"/>
                      <p:cNvGrpSpPr/>
                      <p:nvPr/>
                    </p:nvGrpSpPr>
                    <p:grpSpPr bwMode="auto">
                      <a:xfrm>
                        <a:off x="9040" y="2532"/>
                        <a:ext cx="882" cy="1634"/>
                        <a:chOff x="6325" y="2376"/>
                        <a:chExt cx="882" cy="1634"/>
                      </a:xfrm>
                    </p:grpSpPr>
                    <p:sp>
                      <p:nvSpPr>
                        <p:cNvPr id="36957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86" y="2648"/>
                          <a:ext cx="393" cy="295"/>
                        </a:xfrm>
                        <a:custGeom>
                          <a:avLst/>
                          <a:gdLst>
                            <a:gd name="G0" fmla="+- 5400 0 0"/>
                            <a:gd name="G1" fmla="+- 21600 0 5400"/>
                            <a:gd name="G2" fmla="*/ 5400 1 2"/>
                            <a:gd name="G3" fmla="+- 21600 0 G2"/>
                            <a:gd name="G4" fmla="+/ 5400 21600 2"/>
                            <a:gd name="G5" fmla="+/ G1 0 2"/>
                            <a:gd name="G6" fmla="*/ 21600 21600 5400"/>
                            <a:gd name="G7" fmla="*/ G6 1 2"/>
                            <a:gd name="G8" fmla="+- 21600 0 G7"/>
                            <a:gd name="G9" fmla="*/ 21600 1 2"/>
                            <a:gd name="G10" fmla="+- 5400 0 G9"/>
                            <a:gd name="G11" fmla="?: G10 G8 0"/>
                            <a:gd name="G12" fmla="?: G10 G7 21600"/>
                            <a:gd name="T0" fmla="*/ 18900 w 21600"/>
                            <a:gd name="T1" fmla="*/ 10800 h 21600"/>
                            <a:gd name="T2" fmla="*/ 10800 w 21600"/>
                            <a:gd name="T3" fmla="*/ 21600 h 21600"/>
                            <a:gd name="T4" fmla="*/ 2700 w 21600"/>
                            <a:gd name="T5" fmla="*/ 10800 h 21600"/>
                            <a:gd name="T6" fmla="*/ 10800 w 21600"/>
                            <a:gd name="T7" fmla="*/ 0 h 21600"/>
                            <a:gd name="T8" fmla="*/ 4500 w 21600"/>
                            <a:gd name="T9" fmla="*/ 4500 h 21600"/>
                            <a:gd name="T10" fmla="*/ 17100 w 21600"/>
                            <a:gd name="T11" fmla="*/ 171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36958" name="hx30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26" y="2492"/>
                          <a:ext cx="331" cy="5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36959" name="hx30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06" y="2376"/>
                          <a:ext cx="165" cy="111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36960" name="hx30Freeform 72" descr="之字形"/>
                        <p:cNvSpPr/>
                        <p:nvPr/>
                      </p:nvSpPr>
                      <p:spPr bwMode="auto">
                        <a:xfrm>
                          <a:off x="6365" y="2920"/>
                          <a:ext cx="842" cy="1090"/>
                        </a:xfrm>
                        <a:custGeom>
                          <a:avLst/>
                          <a:gdLst>
                            <a:gd name="T0" fmla="*/ 840 w 1830"/>
                            <a:gd name="T1" fmla="*/ 0 h 3302"/>
                            <a:gd name="T2" fmla="*/ 480 w 1830"/>
                            <a:gd name="T3" fmla="*/ 1404 h 3302"/>
                            <a:gd name="T4" fmla="*/ 1380 w 1830"/>
                            <a:gd name="T5" fmla="*/ 1560 h 3302"/>
                            <a:gd name="T6" fmla="*/ 1740 w 1830"/>
                            <a:gd name="T7" fmla="*/ 2028 h 3302"/>
                            <a:gd name="T8" fmla="*/ 840 w 1830"/>
                            <a:gd name="T9" fmla="*/ 2496 h 3302"/>
                            <a:gd name="T10" fmla="*/ 1560 w 1830"/>
                            <a:gd name="T11" fmla="*/ 2808 h 3302"/>
                            <a:gd name="T12" fmla="*/ 1740 w 1830"/>
                            <a:gd name="T13" fmla="*/ 2964 h 3302"/>
                            <a:gd name="T14" fmla="*/ 1560 w 1830"/>
                            <a:gd name="T15" fmla="*/ 3276 h 3302"/>
                            <a:gd name="T16" fmla="*/ 1020 w 1830"/>
                            <a:gd name="T17" fmla="*/ 2808 h 3302"/>
                            <a:gd name="T18" fmla="*/ 660 w 1830"/>
                            <a:gd name="T19" fmla="*/ 2652 h 3302"/>
                            <a:gd name="T20" fmla="*/ 660 w 1830"/>
                            <a:gd name="T21" fmla="*/ 2340 h 3302"/>
                            <a:gd name="T22" fmla="*/ 1380 w 1830"/>
                            <a:gd name="T23" fmla="*/ 1872 h 3302"/>
                            <a:gd name="T24" fmla="*/ 120 w 1830"/>
                            <a:gd name="T25" fmla="*/ 1716 h 3302"/>
                            <a:gd name="T26" fmla="*/ 660 w 1830"/>
                            <a:gd name="T27" fmla="*/ 0 h 33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830" h="3302">
                              <a:moveTo>
                                <a:pt x="840" y="0"/>
                              </a:moveTo>
                              <a:cubicBezTo>
                                <a:pt x="615" y="572"/>
                                <a:pt x="390" y="1144"/>
                                <a:pt x="480" y="1404"/>
                              </a:cubicBezTo>
                              <a:cubicBezTo>
                                <a:pt x="570" y="1664"/>
                                <a:pt x="1170" y="1456"/>
                                <a:pt x="1380" y="1560"/>
                              </a:cubicBezTo>
                              <a:cubicBezTo>
                                <a:pt x="1590" y="1664"/>
                                <a:pt x="1830" y="1872"/>
                                <a:pt x="1740" y="2028"/>
                              </a:cubicBezTo>
                              <a:cubicBezTo>
                                <a:pt x="1650" y="2184"/>
                                <a:pt x="870" y="2366"/>
                                <a:pt x="840" y="2496"/>
                              </a:cubicBezTo>
                              <a:cubicBezTo>
                                <a:pt x="810" y="2626"/>
                                <a:pt x="1410" y="2730"/>
                                <a:pt x="1560" y="2808"/>
                              </a:cubicBezTo>
                              <a:cubicBezTo>
                                <a:pt x="1710" y="2886"/>
                                <a:pt x="1740" y="2886"/>
                                <a:pt x="1740" y="2964"/>
                              </a:cubicBezTo>
                              <a:cubicBezTo>
                                <a:pt x="1740" y="3042"/>
                                <a:pt x="1680" y="3302"/>
                                <a:pt x="1560" y="3276"/>
                              </a:cubicBezTo>
                              <a:cubicBezTo>
                                <a:pt x="1440" y="3250"/>
                                <a:pt x="1170" y="2912"/>
                                <a:pt x="1020" y="2808"/>
                              </a:cubicBezTo>
                              <a:cubicBezTo>
                                <a:pt x="870" y="2704"/>
                                <a:pt x="720" y="2730"/>
                                <a:pt x="660" y="2652"/>
                              </a:cubicBezTo>
                              <a:cubicBezTo>
                                <a:pt x="600" y="2574"/>
                                <a:pt x="540" y="2470"/>
                                <a:pt x="660" y="2340"/>
                              </a:cubicBezTo>
                              <a:cubicBezTo>
                                <a:pt x="780" y="2210"/>
                                <a:pt x="1470" y="1976"/>
                                <a:pt x="1380" y="1872"/>
                              </a:cubicBezTo>
                              <a:cubicBezTo>
                                <a:pt x="1290" y="1768"/>
                                <a:pt x="240" y="2028"/>
                                <a:pt x="120" y="1716"/>
                              </a:cubicBezTo>
                              <a:cubicBezTo>
                                <a:pt x="0" y="1404"/>
                                <a:pt x="330" y="702"/>
                                <a:pt x="660" y="0"/>
                              </a:cubicBezTo>
                            </a:path>
                          </a:pathLst>
                        </a:custGeom>
                        <a:pattFill prst="zigZ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grpSp>
                      <p:nvGrpSpPr>
                        <p:cNvPr id="36961" name="Group 97"/>
                        <p:cNvGrpSpPr/>
                        <p:nvPr/>
                      </p:nvGrpSpPr>
                      <p:grpSpPr bwMode="auto">
                        <a:xfrm>
                          <a:off x="6325" y="2552"/>
                          <a:ext cx="712" cy="157"/>
                          <a:chOff x="7391" y="2748"/>
                          <a:chExt cx="712" cy="157"/>
                        </a:xfrm>
                      </p:grpSpPr>
                      <p:sp>
                        <p:nvSpPr>
                          <p:cNvPr id="36962" name="Rectangle 9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7538" y="2748"/>
                            <a:ext cx="418" cy="9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63" name="Rectangle 9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7391" y="2819"/>
                            <a:ext cx="712" cy="8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964" name="AutoShape 10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8779" y="4248"/>
                        <a:ext cx="1255" cy="96"/>
                      </a:xfrm>
                      <a:custGeom>
                        <a:avLst/>
                        <a:gdLst>
                          <a:gd name="G0" fmla="+- 4096 0 0"/>
                          <a:gd name="G1" fmla="+- 21600 0 4096"/>
                          <a:gd name="G2" fmla="*/ 4096 1 2"/>
                          <a:gd name="G3" fmla="+- 21600 0 G2"/>
                          <a:gd name="G4" fmla="+/ 4096 21600 2"/>
                          <a:gd name="G5" fmla="+/ G1 0 2"/>
                          <a:gd name="G6" fmla="*/ 21600 21600 4096"/>
                          <a:gd name="G7" fmla="*/ G6 1 2"/>
                          <a:gd name="G8" fmla="+- 21600 0 G7"/>
                          <a:gd name="G9" fmla="*/ 21600 1 2"/>
                          <a:gd name="G10" fmla="+- 4096 0 G9"/>
                          <a:gd name="G11" fmla="?: G10 G8 0"/>
                          <a:gd name="G12" fmla="?: G10 G7 21600"/>
                          <a:gd name="T0" fmla="*/ 19552 w 21600"/>
                          <a:gd name="T1" fmla="*/ 10800 h 21600"/>
                          <a:gd name="T2" fmla="*/ 10800 w 21600"/>
                          <a:gd name="T3" fmla="*/ 21600 h 21600"/>
                          <a:gd name="T4" fmla="*/ 2048 w 21600"/>
                          <a:gd name="T5" fmla="*/ 10800 h 21600"/>
                          <a:gd name="T6" fmla="*/ 10800 w 21600"/>
                          <a:gd name="T7" fmla="*/ 0 h 21600"/>
                          <a:gd name="T8" fmla="*/ 3848 w 21600"/>
                          <a:gd name="T9" fmla="*/ 3848 h 21600"/>
                          <a:gd name="T10" fmla="*/ 17752 w 21600"/>
                          <a:gd name="T11" fmla="*/ 17752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4096" y="21600"/>
                            </a:lnTo>
                            <a:lnTo>
                              <a:pt x="17504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6965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9" y="4228"/>
                        <a:ext cx="944" cy="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36966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862" y="948"/>
                      <a:ext cx="327" cy="837"/>
                      <a:chOff x="5760" y="1488"/>
                      <a:chExt cx="811" cy="2081"/>
                    </a:xfrm>
                  </p:grpSpPr>
                  <p:sp>
                    <p:nvSpPr>
                      <p:cNvPr id="36967" name="Freeform 103"/>
                      <p:cNvSpPr>
                        <a:spLocks noChangeAspect="1"/>
                      </p:cNvSpPr>
                      <p:nvPr/>
                    </p:nvSpPr>
                    <p:spPr bwMode="auto">
                      <a:xfrm rot="5700000">
                        <a:off x="5125" y="2123"/>
                        <a:ext cx="2081" cy="811"/>
                      </a:xfrm>
                      <a:custGeom>
                        <a:avLst/>
                        <a:gdLst>
                          <a:gd name="T0" fmla="*/ 8000 w 8000"/>
                          <a:gd name="T1" fmla="*/ 1577 h 3154"/>
                          <a:gd name="T2" fmla="*/ 7804 w 8000"/>
                          <a:gd name="T3" fmla="*/ 2300 h 3154"/>
                          <a:gd name="T4" fmla="*/ 7236 w 8000"/>
                          <a:gd name="T5" fmla="*/ 2853 h 3154"/>
                          <a:gd name="T6" fmla="*/ 6351 w 8000"/>
                          <a:gd name="T7" fmla="*/ 3118 h 3154"/>
                          <a:gd name="T8" fmla="*/ 5236 w 8000"/>
                          <a:gd name="T9" fmla="*/ 3071 h 3154"/>
                          <a:gd name="T10" fmla="*/ 4000 w 8000"/>
                          <a:gd name="T11" fmla="*/ 2777 h 3154"/>
                          <a:gd name="T12" fmla="*/ 2764 w 8000"/>
                          <a:gd name="T13" fmla="*/ 2366 h 3154"/>
                          <a:gd name="T14" fmla="*/ 1649 w 8000"/>
                          <a:gd name="T15" fmla="*/ 1977 h 3154"/>
                          <a:gd name="T16" fmla="*/ 764 w 8000"/>
                          <a:gd name="T17" fmla="*/ 1712 h 3154"/>
                          <a:gd name="T18" fmla="*/ 196 w 8000"/>
                          <a:gd name="T19" fmla="*/ 1595 h 3154"/>
                          <a:gd name="T20" fmla="*/ 0 w 8000"/>
                          <a:gd name="T21" fmla="*/ 1577 h 3154"/>
                          <a:gd name="T22" fmla="*/ 196 w 8000"/>
                          <a:gd name="T23" fmla="*/ 1559 h 3154"/>
                          <a:gd name="T24" fmla="*/ 764 w 8000"/>
                          <a:gd name="T25" fmla="*/ 1442 h 3154"/>
                          <a:gd name="T26" fmla="*/ 1649 w 8000"/>
                          <a:gd name="T27" fmla="*/ 1177 h 3154"/>
                          <a:gd name="T28" fmla="*/ 2764 w 8000"/>
                          <a:gd name="T29" fmla="*/ 788 h 3154"/>
                          <a:gd name="T30" fmla="*/ 4000 w 8000"/>
                          <a:gd name="T31" fmla="*/ 377 h 3154"/>
                          <a:gd name="T32" fmla="*/ 5236 w 8000"/>
                          <a:gd name="T33" fmla="*/ 83 h 3154"/>
                          <a:gd name="T34" fmla="*/ 6351 w 8000"/>
                          <a:gd name="T35" fmla="*/ 36 h 3154"/>
                          <a:gd name="T36" fmla="*/ 7236 w 8000"/>
                          <a:gd name="T37" fmla="*/ 301 h 3154"/>
                          <a:gd name="T38" fmla="*/ 7804 w 8000"/>
                          <a:gd name="T39" fmla="*/ 854 h 3154"/>
                          <a:gd name="T40" fmla="*/ 8000 w 8000"/>
                          <a:gd name="T41" fmla="*/ 1577 h 3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8000" h="3154">
                            <a:moveTo>
                              <a:pt x="8000" y="1577"/>
                            </a:moveTo>
                            <a:cubicBezTo>
                              <a:pt x="8000" y="1818"/>
                              <a:pt x="7931" y="2087"/>
                              <a:pt x="7804" y="2300"/>
                            </a:cubicBezTo>
                            <a:cubicBezTo>
                              <a:pt x="7677" y="2513"/>
                              <a:pt x="7478" y="2717"/>
                              <a:pt x="7236" y="2853"/>
                            </a:cubicBezTo>
                            <a:cubicBezTo>
                              <a:pt x="6994" y="2989"/>
                              <a:pt x="6684" y="3082"/>
                              <a:pt x="6351" y="3118"/>
                            </a:cubicBezTo>
                            <a:cubicBezTo>
                              <a:pt x="6018" y="3154"/>
                              <a:pt x="5628" y="3128"/>
                              <a:pt x="5236" y="3071"/>
                            </a:cubicBezTo>
                            <a:cubicBezTo>
                              <a:pt x="4844" y="3014"/>
                              <a:pt x="4412" y="2895"/>
                              <a:pt x="4000" y="2777"/>
                            </a:cubicBezTo>
                            <a:cubicBezTo>
                              <a:pt x="3588" y="2659"/>
                              <a:pt x="3156" y="2499"/>
                              <a:pt x="2764" y="2366"/>
                            </a:cubicBezTo>
                            <a:cubicBezTo>
                              <a:pt x="2372" y="2233"/>
                              <a:pt x="1982" y="2086"/>
                              <a:pt x="1649" y="1977"/>
                            </a:cubicBezTo>
                            <a:cubicBezTo>
                              <a:pt x="1316" y="1868"/>
                              <a:pt x="1006" y="1776"/>
                              <a:pt x="764" y="1712"/>
                            </a:cubicBezTo>
                            <a:cubicBezTo>
                              <a:pt x="522" y="1648"/>
                              <a:pt x="323" y="1617"/>
                              <a:pt x="196" y="1595"/>
                            </a:cubicBezTo>
                            <a:cubicBezTo>
                              <a:pt x="69" y="1573"/>
                              <a:pt x="0" y="1571"/>
                              <a:pt x="0" y="1577"/>
                            </a:cubicBezTo>
                            <a:cubicBezTo>
                              <a:pt x="0" y="1583"/>
                              <a:pt x="69" y="1581"/>
                              <a:pt x="196" y="1559"/>
                            </a:cubicBezTo>
                            <a:cubicBezTo>
                              <a:pt x="323" y="1537"/>
                              <a:pt x="522" y="1506"/>
                              <a:pt x="764" y="1442"/>
                            </a:cubicBezTo>
                            <a:cubicBezTo>
                              <a:pt x="1006" y="1378"/>
                              <a:pt x="1316" y="1286"/>
                              <a:pt x="1649" y="1177"/>
                            </a:cubicBezTo>
                            <a:cubicBezTo>
                              <a:pt x="1982" y="1068"/>
                              <a:pt x="2372" y="921"/>
                              <a:pt x="2764" y="788"/>
                            </a:cubicBezTo>
                            <a:cubicBezTo>
                              <a:pt x="3156" y="655"/>
                              <a:pt x="3588" y="495"/>
                              <a:pt x="4000" y="377"/>
                            </a:cubicBezTo>
                            <a:cubicBezTo>
                              <a:pt x="4412" y="259"/>
                              <a:pt x="4844" y="140"/>
                              <a:pt x="5236" y="83"/>
                            </a:cubicBezTo>
                            <a:cubicBezTo>
                              <a:pt x="5628" y="26"/>
                              <a:pt x="6018" y="0"/>
                              <a:pt x="6351" y="36"/>
                            </a:cubicBezTo>
                            <a:cubicBezTo>
                              <a:pt x="6684" y="72"/>
                              <a:pt x="6994" y="165"/>
                              <a:pt x="7236" y="301"/>
                            </a:cubicBezTo>
                            <a:cubicBezTo>
                              <a:pt x="7478" y="437"/>
                              <a:pt x="7677" y="641"/>
                              <a:pt x="7804" y="854"/>
                            </a:cubicBezTo>
                            <a:cubicBezTo>
                              <a:pt x="7931" y="1067"/>
                              <a:pt x="8000" y="1336"/>
                              <a:pt x="8000" y="157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BF02E"/>
                          </a:gs>
                          <a:gs pos="100000">
                            <a:srgbClr val="FF99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0C0C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6968" name="Freeform 104"/>
                      <p:cNvSpPr>
                        <a:spLocks noChangeAspect="1"/>
                      </p:cNvSpPr>
                      <p:nvPr/>
                    </p:nvSpPr>
                    <p:spPr bwMode="auto">
                      <a:xfrm rot="5700000">
                        <a:off x="5604" y="2792"/>
                        <a:ext cx="1102" cy="430"/>
                      </a:xfrm>
                      <a:custGeom>
                        <a:avLst/>
                        <a:gdLst>
                          <a:gd name="T0" fmla="*/ 8000 w 8000"/>
                          <a:gd name="T1" fmla="*/ 1577 h 3154"/>
                          <a:gd name="T2" fmla="*/ 7804 w 8000"/>
                          <a:gd name="T3" fmla="*/ 2300 h 3154"/>
                          <a:gd name="T4" fmla="*/ 7236 w 8000"/>
                          <a:gd name="T5" fmla="*/ 2853 h 3154"/>
                          <a:gd name="T6" fmla="*/ 6351 w 8000"/>
                          <a:gd name="T7" fmla="*/ 3118 h 3154"/>
                          <a:gd name="T8" fmla="*/ 5236 w 8000"/>
                          <a:gd name="T9" fmla="*/ 3071 h 3154"/>
                          <a:gd name="T10" fmla="*/ 4000 w 8000"/>
                          <a:gd name="T11" fmla="*/ 2777 h 3154"/>
                          <a:gd name="T12" fmla="*/ 2764 w 8000"/>
                          <a:gd name="T13" fmla="*/ 2366 h 3154"/>
                          <a:gd name="T14" fmla="*/ 1649 w 8000"/>
                          <a:gd name="T15" fmla="*/ 1977 h 3154"/>
                          <a:gd name="T16" fmla="*/ 764 w 8000"/>
                          <a:gd name="T17" fmla="*/ 1712 h 3154"/>
                          <a:gd name="T18" fmla="*/ 196 w 8000"/>
                          <a:gd name="T19" fmla="*/ 1595 h 3154"/>
                          <a:gd name="T20" fmla="*/ 0 w 8000"/>
                          <a:gd name="T21" fmla="*/ 1577 h 3154"/>
                          <a:gd name="T22" fmla="*/ 196 w 8000"/>
                          <a:gd name="T23" fmla="*/ 1559 h 3154"/>
                          <a:gd name="T24" fmla="*/ 764 w 8000"/>
                          <a:gd name="T25" fmla="*/ 1442 h 3154"/>
                          <a:gd name="T26" fmla="*/ 1649 w 8000"/>
                          <a:gd name="T27" fmla="*/ 1177 h 3154"/>
                          <a:gd name="T28" fmla="*/ 2764 w 8000"/>
                          <a:gd name="T29" fmla="*/ 788 h 3154"/>
                          <a:gd name="T30" fmla="*/ 4000 w 8000"/>
                          <a:gd name="T31" fmla="*/ 377 h 3154"/>
                          <a:gd name="T32" fmla="*/ 5236 w 8000"/>
                          <a:gd name="T33" fmla="*/ 83 h 3154"/>
                          <a:gd name="T34" fmla="*/ 6351 w 8000"/>
                          <a:gd name="T35" fmla="*/ 36 h 3154"/>
                          <a:gd name="T36" fmla="*/ 7236 w 8000"/>
                          <a:gd name="T37" fmla="*/ 301 h 3154"/>
                          <a:gd name="T38" fmla="*/ 7804 w 8000"/>
                          <a:gd name="T39" fmla="*/ 854 h 3154"/>
                          <a:gd name="T40" fmla="*/ 8000 w 8000"/>
                          <a:gd name="T41" fmla="*/ 1577 h 3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8000" h="3154">
                            <a:moveTo>
                              <a:pt x="8000" y="1577"/>
                            </a:moveTo>
                            <a:cubicBezTo>
                              <a:pt x="8000" y="1818"/>
                              <a:pt x="7931" y="2087"/>
                              <a:pt x="7804" y="2300"/>
                            </a:cubicBezTo>
                            <a:cubicBezTo>
                              <a:pt x="7677" y="2513"/>
                              <a:pt x="7478" y="2717"/>
                              <a:pt x="7236" y="2853"/>
                            </a:cubicBezTo>
                            <a:cubicBezTo>
                              <a:pt x="6994" y="2989"/>
                              <a:pt x="6684" y="3082"/>
                              <a:pt x="6351" y="3118"/>
                            </a:cubicBezTo>
                            <a:cubicBezTo>
                              <a:pt x="6018" y="3154"/>
                              <a:pt x="5628" y="3128"/>
                              <a:pt x="5236" y="3071"/>
                            </a:cubicBezTo>
                            <a:cubicBezTo>
                              <a:pt x="4844" y="3014"/>
                              <a:pt x="4412" y="2895"/>
                              <a:pt x="4000" y="2777"/>
                            </a:cubicBezTo>
                            <a:cubicBezTo>
                              <a:pt x="3588" y="2659"/>
                              <a:pt x="3156" y="2499"/>
                              <a:pt x="2764" y="2366"/>
                            </a:cubicBezTo>
                            <a:cubicBezTo>
                              <a:pt x="2372" y="2233"/>
                              <a:pt x="1982" y="2086"/>
                              <a:pt x="1649" y="1977"/>
                            </a:cubicBezTo>
                            <a:cubicBezTo>
                              <a:pt x="1316" y="1868"/>
                              <a:pt x="1006" y="1776"/>
                              <a:pt x="764" y="1712"/>
                            </a:cubicBezTo>
                            <a:cubicBezTo>
                              <a:pt x="522" y="1648"/>
                              <a:pt x="323" y="1617"/>
                              <a:pt x="196" y="1595"/>
                            </a:cubicBezTo>
                            <a:cubicBezTo>
                              <a:pt x="69" y="1573"/>
                              <a:pt x="0" y="1571"/>
                              <a:pt x="0" y="1577"/>
                            </a:cubicBezTo>
                            <a:cubicBezTo>
                              <a:pt x="0" y="1583"/>
                              <a:pt x="69" y="1581"/>
                              <a:pt x="196" y="1559"/>
                            </a:cubicBezTo>
                            <a:cubicBezTo>
                              <a:pt x="323" y="1537"/>
                              <a:pt x="522" y="1506"/>
                              <a:pt x="764" y="1442"/>
                            </a:cubicBezTo>
                            <a:cubicBezTo>
                              <a:pt x="1006" y="1378"/>
                              <a:pt x="1316" y="1286"/>
                              <a:pt x="1649" y="1177"/>
                            </a:cubicBezTo>
                            <a:cubicBezTo>
                              <a:pt x="1982" y="1068"/>
                              <a:pt x="2372" y="921"/>
                              <a:pt x="2764" y="788"/>
                            </a:cubicBezTo>
                            <a:cubicBezTo>
                              <a:pt x="3156" y="655"/>
                              <a:pt x="3588" y="495"/>
                              <a:pt x="4000" y="377"/>
                            </a:cubicBezTo>
                            <a:cubicBezTo>
                              <a:pt x="4412" y="259"/>
                              <a:pt x="4844" y="140"/>
                              <a:pt x="5236" y="83"/>
                            </a:cubicBezTo>
                            <a:cubicBezTo>
                              <a:pt x="5628" y="26"/>
                              <a:pt x="6018" y="0"/>
                              <a:pt x="6351" y="36"/>
                            </a:cubicBezTo>
                            <a:cubicBezTo>
                              <a:pt x="6684" y="72"/>
                              <a:pt x="6994" y="165"/>
                              <a:pt x="7236" y="301"/>
                            </a:cubicBezTo>
                            <a:cubicBezTo>
                              <a:pt x="7478" y="437"/>
                              <a:pt x="7677" y="641"/>
                              <a:pt x="7804" y="854"/>
                            </a:cubicBezTo>
                            <a:cubicBezTo>
                              <a:pt x="7931" y="1067"/>
                              <a:pt x="8000" y="1336"/>
                              <a:pt x="8000" y="157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9900"/>
                          </a:gs>
                          <a:gs pos="100000">
                            <a:srgbClr val="9933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0C0C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6969" name="Line 105"/>
                <p:cNvSpPr>
                  <a:spLocks noChangeShapeType="1"/>
                </p:cNvSpPr>
                <p:nvPr/>
              </p:nvSpPr>
              <p:spPr bwMode="auto">
                <a:xfrm>
                  <a:off x="4691" y="794"/>
                  <a:ext cx="0" cy="2081"/>
                </a:xfrm>
                <a:prstGeom prst="line">
                  <a:avLst/>
                </a:prstGeom>
                <a:noFill/>
                <a:ln w="76200">
                  <a:solidFill>
                    <a:srgbClr val="4D4D4D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6970" name="Group 106"/>
                <p:cNvGrpSpPr/>
                <p:nvPr/>
              </p:nvGrpSpPr>
              <p:grpSpPr bwMode="auto">
                <a:xfrm>
                  <a:off x="5049" y="1056"/>
                  <a:ext cx="46" cy="1200"/>
                  <a:chOff x="3198" y="1026"/>
                  <a:chExt cx="59" cy="1542"/>
                </a:xfrm>
              </p:grpSpPr>
              <p:grpSp>
                <p:nvGrpSpPr>
                  <p:cNvPr id="36971" name="Group 107"/>
                  <p:cNvGrpSpPr/>
                  <p:nvPr/>
                </p:nvGrpSpPr>
                <p:grpSpPr bwMode="auto">
                  <a:xfrm flipH="1">
                    <a:off x="3198" y="1026"/>
                    <a:ext cx="59" cy="1542"/>
                    <a:chOff x="1550" y="506"/>
                    <a:chExt cx="248" cy="3587"/>
                  </a:xfrm>
                </p:grpSpPr>
                <p:grpSp>
                  <p:nvGrpSpPr>
                    <p:cNvPr id="36972" name="Group 108"/>
                    <p:cNvGrpSpPr/>
                    <p:nvPr/>
                  </p:nvGrpSpPr>
                  <p:grpSpPr bwMode="auto">
                    <a:xfrm>
                      <a:off x="1550" y="506"/>
                      <a:ext cx="248" cy="3587"/>
                      <a:chOff x="4521" y="359"/>
                      <a:chExt cx="248" cy="3587"/>
                    </a:xfrm>
                  </p:grpSpPr>
                  <p:grpSp>
                    <p:nvGrpSpPr>
                      <p:cNvPr id="36973" name="Group 109"/>
                      <p:cNvGrpSpPr/>
                      <p:nvPr/>
                    </p:nvGrpSpPr>
                    <p:grpSpPr bwMode="auto">
                      <a:xfrm>
                        <a:off x="4566" y="893"/>
                        <a:ext cx="149" cy="2630"/>
                        <a:chOff x="5012" y="845"/>
                        <a:chExt cx="195" cy="2630"/>
                      </a:xfrm>
                    </p:grpSpPr>
                    <p:sp>
                      <p:nvSpPr>
                        <p:cNvPr id="36974" name="Rectangle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83" y="845"/>
                          <a:ext cx="44" cy="263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grpSp>
                      <p:nvGrpSpPr>
                        <p:cNvPr id="36975" name="Group 111"/>
                        <p:cNvGrpSpPr/>
                        <p:nvPr/>
                      </p:nvGrpSpPr>
                      <p:grpSpPr bwMode="auto">
                        <a:xfrm rot="5400000">
                          <a:off x="4008" y="1985"/>
                          <a:ext cx="2321" cy="76"/>
                          <a:chOff x="2400" y="2160"/>
                          <a:chExt cx="1600" cy="240"/>
                        </a:xfrm>
                      </p:grpSpPr>
                      <p:sp>
                        <p:nvSpPr>
                          <p:cNvPr id="36976" name="Line 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00" y="2160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77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6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78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2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79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8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0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1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00" y="2220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2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6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3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2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4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8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5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4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6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0" y="2160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6987" name="Group 123"/>
                        <p:cNvGrpSpPr/>
                        <p:nvPr/>
                      </p:nvGrpSpPr>
                      <p:grpSpPr bwMode="auto">
                        <a:xfrm rot="16200000" flipH="1">
                          <a:off x="3889" y="1985"/>
                          <a:ext cx="2321" cy="76"/>
                          <a:chOff x="2400" y="2160"/>
                          <a:chExt cx="1600" cy="240"/>
                        </a:xfrm>
                      </p:grpSpPr>
                      <p:sp>
                        <p:nvSpPr>
                          <p:cNvPr id="36988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00" y="2160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89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6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0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2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1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8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2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3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00" y="2220"/>
                            <a:ext cx="0" cy="18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4" name="Line 1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6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5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2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6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8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7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40" y="2280"/>
                            <a:ext cx="0" cy="1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36998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0" y="2160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999" name="AutoShape 13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072" y="1951"/>
                        <a:ext cx="3129" cy="227"/>
                      </a:xfrm>
                      <a:prstGeom prst="flowChartTerminator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7000" name="Oval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46" y="359"/>
                        <a:ext cx="195" cy="21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 cmpd="dbl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7001" name="Oval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1" y="3475"/>
                        <a:ext cx="248" cy="47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7002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4" y="3470"/>
                        <a:ext cx="136" cy="2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37003" name="Freeform 139"/>
                    <p:cNvSpPr/>
                    <p:nvPr/>
                  </p:nvSpPr>
                  <p:spPr bwMode="auto">
                    <a:xfrm>
                      <a:off x="1600" y="3586"/>
                      <a:ext cx="64" cy="83"/>
                    </a:xfrm>
                    <a:custGeom>
                      <a:avLst/>
                      <a:gdLst>
                        <a:gd name="T0" fmla="*/ 0 w 64"/>
                        <a:gd name="T1" fmla="*/ 80 h 83"/>
                        <a:gd name="T2" fmla="*/ 9 w 64"/>
                        <a:gd name="T3" fmla="*/ 53 h 83"/>
                        <a:gd name="T4" fmla="*/ 46 w 64"/>
                        <a:gd name="T5" fmla="*/ 25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4" h="83">
                          <a:moveTo>
                            <a:pt x="0" y="80"/>
                          </a:moveTo>
                          <a:cubicBezTo>
                            <a:pt x="3" y="71"/>
                            <a:pt x="2" y="60"/>
                            <a:pt x="9" y="53"/>
                          </a:cubicBezTo>
                          <a:cubicBezTo>
                            <a:pt x="64" y="0"/>
                            <a:pt x="19" y="83"/>
                            <a:pt x="46" y="2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004" name="Freeform 140"/>
                    <p:cNvSpPr/>
                    <p:nvPr/>
                  </p:nvSpPr>
                  <p:spPr bwMode="auto">
                    <a:xfrm>
                      <a:off x="1682" y="3611"/>
                      <a:ext cx="55" cy="55"/>
                    </a:xfrm>
                    <a:custGeom>
                      <a:avLst/>
                      <a:gdLst>
                        <a:gd name="T0" fmla="*/ 0 w 55"/>
                        <a:gd name="T1" fmla="*/ 0 h 55"/>
                        <a:gd name="T2" fmla="*/ 37 w 55"/>
                        <a:gd name="T3" fmla="*/ 19 h 55"/>
                        <a:gd name="T4" fmla="*/ 55 w 55"/>
                        <a:gd name="T5" fmla="*/ 55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5" h="55">
                          <a:moveTo>
                            <a:pt x="0" y="0"/>
                          </a:moveTo>
                          <a:cubicBezTo>
                            <a:pt x="12" y="6"/>
                            <a:pt x="27" y="9"/>
                            <a:pt x="37" y="19"/>
                          </a:cubicBezTo>
                          <a:cubicBezTo>
                            <a:pt x="46" y="28"/>
                            <a:pt x="46" y="46"/>
                            <a:pt x="55" y="5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37005" name="Oval 1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198" y="2366"/>
                    <a:ext cx="59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00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226" y="1616"/>
                    <a:ext cx="0" cy="7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37007" name="Line 143"/>
            <p:cNvSpPr>
              <a:spLocks noChangeShapeType="1"/>
            </p:cNvSpPr>
            <p:nvPr/>
          </p:nvSpPr>
          <p:spPr bwMode="auto">
            <a:xfrm>
              <a:off x="5086" y="831"/>
              <a:ext cx="0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008" name="Oval 144"/>
            <p:cNvSpPr>
              <a:spLocks noChangeArrowheads="1"/>
            </p:cNvSpPr>
            <p:nvPr/>
          </p:nvSpPr>
          <p:spPr bwMode="auto">
            <a:xfrm>
              <a:off x="5070" y="2310"/>
              <a:ext cx="24" cy="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009" name="Line 145"/>
            <p:cNvSpPr>
              <a:spLocks noChangeShapeType="1"/>
            </p:cNvSpPr>
            <p:nvPr/>
          </p:nvSpPr>
          <p:spPr bwMode="auto">
            <a:xfrm>
              <a:off x="4808" y="1928"/>
              <a:ext cx="58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010" name="Line 146"/>
            <p:cNvSpPr>
              <a:spLocks noChangeShapeType="1"/>
            </p:cNvSpPr>
            <p:nvPr/>
          </p:nvSpPr>
          <p:spPr bwMode="auto">
            <a:xfrm>
              <a:off x="4746" y="1650"/>
              <a:ext cx="708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852132" y="5690951"/>
            <a:ext cx="494601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由此得出沸腾的条件？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2" grpId="0"/>
      <p:bldP spid="36883" grpId="0"/>
      <p:bldP spid="36884" grpId="0"/>
      <p:bldP spid="36885" grpId="0" animBg="1"/>
      <p:bldP spid="36886" grpId="0" animBg="1"/>
      <p:bldP spid="36887" grpId="0" animBg="1"/>
      <p:bldP spid="36888" grpId="0"/>
      <p:bldP spid="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72326" y="1193347"/>
            <a:ext cx="9360535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液体沸腾的条件：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液体的温度要达到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沸点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⑵液体要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不断地吸热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液体沸腾的特点：</a:t>
            </a:r>
          </a:p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沸腾前温度不断上升，不断吸热；</a:t>
            </a: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⑵沸腾时温度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保持沸点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不变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，不断吸热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l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21757" y="251180"/>
            <a:ext cx="2350824" cy="730111"/>
            <a:chOff x="1421757" y="251180"/>
            <a:chExt cx="5669448" cy="730111"/>
          </a:xfrm>
        </p:grpSpPr>
        <p:sp>
          <p:nvSpPr>
            <p:cNvPr id="5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52639" y="251180"/>
              <a:ext cx="553856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实验结论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0" y="3505200"/>
            <a:ext cx="12126686" cy="1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36749"/>
            <a:ext cx="3563938" cy="791939"/>
          </a:xfrm>
          <a:prstGeom prst="rect">
            <a:avLst/>
          </a:prstGeom>
          <a:solidFill>
            <a:schemeClr val="accent1"/>
          </a:solidFill>
          <a:ln w="22225" cmpd="sng">
            <a:solidFill>
              <a:schemeClr val="tx1"/>
            </a:solidFill>
          </a:ln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b="1" spc="50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</a:rPr>
              <a:t>再一次思考</a:t>
            </a:r>
          </a:p>
        </p:txBody>
      </p:sp>
      <p:graphicFrame>
        <p:nvGraphicFramePr>
          <p:cNvPr id="92229" name="Group 69"/>
          <p:cNvGraphicFramePr>
            <a:graphicFrameLocks noGrp="1"/>
          </p:cNvGraphicFramePr>
          <p:nvPr/>
        </p:nvGraphicFramePr>
        <p:xfrm>
          <a:off x="1703388" y="1600200"/>
          <a:ext cx="8507412" cy="1402080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时间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温度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/℃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charset="0"/>
                          <a:ea typeface="MS PGothic" panose="020B0600070205080204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2201" name="Text Box 41"/>
          <p:cNvSpPr txBox="1">
            <a:spLocks noChangeArrowheads="1"/>
          </p:cNvSpPr>
          <p:nvPr/>
        </p:nvSpPr>
        <p:spPr bwMode="auto">
          <a:xfrm>
            <a:off x="2321224" y="3357563"/>
            <a:ext cx="461665" cy="3167062"/>
          </a:xfrm>
          <a:prstGeom prst="rect">
            <a:avLst/>
          </a:prstGeom>
          <a:solidFill>
            <a:schemeClr val="accent1"/>
          </a:solidFill>
          <a:ln w="22225" cmpd="sng">
            <a:solidFill>
              <a:schemeClr val="tx1"/>
            </a:solidFill>
          </a:ln>
        </p:spPr>
        <p:txBody>
          <a:bodyPr vert="eaVert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solidFill>
                <a:schemeClr val="bg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 bwMode="auto">
          <a:xfrm>
            <a:off x="3071813" y="4221163"/>
            <a:ext cx="3529012" cy="2108200"/>
            <a:chOff x="975" y="2659"/>
            <a:chExt cx="2223" cy="1328"/>
          </a:xfrm>
          <a:solidFill>
            <a:schemeClr val="accent1"/>
          </a:solidFill>
        </p:grpSpPr>
        <p:sp>
          <p:nvSpPr>
            <p:cNvPr id="92203" name="Line 53"/>
            <p:cNvSpPr>
              <a:spLocks noChangeShapeType="1"/>
            </p:cNvSpPr>
            <p:nvPr/>
          </p:nvSpPr>
          <p:spPr bwMode="auto">
            <a:xfrm flipV="1">
              <a:off x="975" y="2659"/>
              <a:ext cx="1270" cy="1328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04" name="Line 54"/>
            <p:cNvSpPr>
              <a:spLocks noChangeShapeType="1"/>
            </p:cNvSpPr>
            <p:nvPr/>
          </p:nvSpPr>
          <p:spPr bwMode="auto">
            <a:xfrm flipV="1">
              <a:off x="2245" y="2659"/>
              <a:ext cx="953" cy="13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 bwMode="auto">
          <a:xfrm>
            <a:off x="5087938" y="4221164"/>
            <a:ext cx="0" cy="1851025"/>
            <a:chOff x="2109" y="2672"/>
            <a:chExt cx="0" cy="1166"/>
          </a:xfrm>
          <a:solidFill>
            <a:schemeClr val="accent1"/>
          </a:solidFill>
        </p:grpSpPr>
        <p:sp>
          <p:nvSpPr>
            <p:cNvPr id="92206" name="Line 44"/>
            <p:cNvSpPr>
              <a:spLocks noChangeShapeType="1"/>
            </p:cNvSpPr>
            <p:nvPr/>
          </p:nvSpPr>
          <p:spPr bwMode="auto">
            <a:xfrm>
              <a:off x="2109" y="3612"/>
              <a:ext cx="0" cy="226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07" name="Line 46"/>
            <p:cNvSpPr>
              <a:spLocks noChangeShapeType="1"/>
            </p:cNvSpPr>
            <p:nvPr/>
          </p:nvSpPr>
          <p:spPr bwMode="auto">
            <a:xfrm>
              <a:off x="2109" y="2672"/>
              <a:ext cx="0" cy="226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08" name="Line 55"/>
            <p:cNvSpPr>
              <a:spLocks noChangeShapeType="1"/>
            </p:cNvSpPr>
            <p:nvPr/>
          </p:nvSpPr>
          <p:spPr bwMode="auto">
            <a:xfrm>
              <a:off x="2109" y="3125"/>
              <a:ext cx="0" cy="272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65"/>
          <p:cNvGrpSpPr/>
          <p:nvPr/>
        </p:nvGrpSpPr>
        <p:grpSpPr bwMode="auto">
          <a:xfrm>
            <a:off x="6167438" y="4221164"/>
            <a:ext cx="0" cy="1851025"/>
            <a:chOff x="2109" y="2672"/>
            <a:chExt cx="0" cy="1166"/>
          </a:xfrm>
          <a:solidFill>
            <a:schemeClr val="accent1"/>
          </a:solidFill>
        </p:grpSpPr>
        <p:sp>
          <p:nvSpPr>
            <p:cNvPr id="92214" name="Line 66"/>
            <p:cNvSpPr>
              <a:spLocks noChangeShapeType="1"/>
            </p:cNvSpPr>
            <p:nvPr/>
          </p:nvSpPr>
          <p:spPr bwMode="auto">
            <a:xfrm>
              <a:off x="2109" y="3612"/>
              <a:ext cx="0" cy="226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15" name="Line 67"/>
            <p:cNvSpPr>
              <a:spLocks noChangeShapeType="1"/>
            </p:cNvSpPr>
            <p:nvPr/>
          </p:nvSpPr>
          <p:spPr bwMode="auto">
            <a:xfrm>
              <a:off x="2109" y="2672"/>
              <a:ext cx="0" cy="226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16" name="Line 68"/>
            <p:cNvSpPr>
              <a:spLocks noChangeShapeType="1"/>
            </p:cNvSpPr>
            <p:nvPr/>
          </p:nvSpPr>
          <p:spPr bwMode="auto">
            <a:xfrm>
              <a:off x="2109" y="3125"/>
              <a:ext cx="0" cy="272"/>
            </a:xfrm>
            <a:prstGeom prst="line">
              <a:avLst/>
            </a:prstGeom>
            <a:grpFill/>
            <a:ln w="222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80"/>
          <p:cNvGrpSpPr/>
          <p:nvPr/>
        </p:nvGrpSpPr>
        <p:grpSpPr bwMode="auto">
          <a:xfrm>
            <a:off x="2398713" y="3016250"/>
            <a:ext cx="6361112" cy="3709988"/>
            <a:chOff x="551" y="1900"/>
            <a:chExt cx="4007" cy="2337"/>
          </a:xfrm>
          <a:solidFill>
            <a:schemeClr val="accent1"/>
          </a:solidFill>
        </p:grpSpPr>
        <p:sp>
          <p:nvSpPr>
            <p:cNvPr id="92218" name="Line 42"/>
            <p:cNvSpPr>
              <a:spLocks noChangeShapeType="1"/>
            </p:cNvSpPr>
            <p:nvPr/>
          </p:nvSpPr>
          <p:spPr bwMode="auto">
            <a:xfrm>
              <a:off x="938" y="2568"/>
              <a:ext cx="166" cy="0"/>
            </a:xfrm>
            <a:prstGeom prst="line">
              <a:avLst/>
            </a:prstGeom>
            <a:grpFill/>
            <a:ln w="22225" cmpd="sng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19" name="Line 49"/>
            <p:cNvSpPr>
              <a:spLocks noChangeShapeType="1"/>
            </p:cNvSpPr>
            <p:nvPr/>
          </p:nvSpPr>
          <p:spPr bwMode="auto">
            <a:xfrm>
              <a:off x="938" y="3987"/>
              <a:ext cx="3620" cy="17"/>
            </a:xfrm>
            <a:prstGeom prst="line">
              <a:avLst/>
            </a:prstGeom>
            <a:grpFill/>
            <a:ln w="22225" cmpd="sng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20" name="Line 50"/>
            <p:cNvSpPr>
              <a:spLocks noChangeShapeType="1"/>
            </p:cNvSpPr>
            <p:nvPr/>
          </p:nvSpPr>
          <p:spPr bwMode="auto">
            <a:xfrm flipV="1">
              <a:off x="938" y="1900"/>
              <a:ext cx="0" cy="2087"/>
            </a:xfrm>
            <a:prstGeom prst="line">
              <a:avLst/>
            </a:prstGeom>
            <a:grpFill/>
            <a:ln w="22225" cmpd="sng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221" name="Text Box 51"/>
            <p:cNvSpPr txBox="1">
              <a:spLocks noChangeArrowheads="1"/>
            </p:cNvSpPr>
            <p:nvPr/>
          </p:nvSpPr>
          <p:spPr bwMode="auto">
            <a:xfrm>
              <a:off x="551" y="2490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99</a:t>
              </a:r>
            </a:p>
          </p:txBody>
        </p:sp>
        <p:sp>
          <p:nvSpPr>
            <p:cNvPr id="92222" name="Text Box 52"/>
            <p:cNvSpPr txBox="1">
              <a:spLocks noChangeArrowheads="1"/>
            </p:cNvSpPr>
            <p:nvPr/>
          </p:nvSpPr>
          <p:spPr bwMode="auto">
            <a:xfrm>
              <a:off x="551" y="3851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93</a:t>
              </a:r>
            </a:p>
          </p:txBody>
        </p:sp>
        <p:sp>
          <p:nvSpPr>
            <p:cNvPr id="92223" name="Text Box 58"/>
            <p:cNvSpPr txBox="1">
              <a:spLocks noChangeArrowheads="1"/>
            </p:cNvSpPr>
            <p:nvPr/>
          </p:nvSpPr>
          <p:spPr bwMode="auto">
            <a:xfrm>
              <a:off x="884" y="4004"/>
              <a:ext cx="2586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0  1  2  3  4  5  6  7  8  9</a:t>
              </a:r>
            </a:p>
          </p:txBody>
        </p:sp>
        <p:sp>
          <p:nvSpPr>
            <p:cNvPr id="92224" name="Text Box 75"/>
            <p:cNvSpPr txBox="1">
              <a:spLocks noChangeArrowheads="1"/>
            </p:cNvSpPr>
            <p:nvPr/>
          </p:nvSpPr>
          <p:spPr bwMode="auto">
            <a:xfrm>
              <a:off x="551" y="3641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94</a:t>
              </a:r>
            </a:p>
          </p:txBody>
        </p:sp>
        <p:sp>
          <p:nvSpPr>
            <p:cNvPr id="92225" name="Text Box 76"/>
            <p:cNvSpPr txBox="1">
              <a:spLocks noChangeArrowheads="1"/>
            </p:cNvSpPr>
            <p:nvPr/>
          </p:nvSpPr>
          <p:spPr bwMode="auto">
            <a:xfrm>
              <a:off x="551" y="3414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95</a:t>
              </a:r>
            </a:p>
          </p:txBody>
        </p:sp>
        <p:sp>
          <p:nvSpPr>
            <p:cNvPr id="92226" name="Text Box 77"/>
            <p:cNvSpPr txBox="1">
              <a:spLocks noChangeArrowheads="1"/>
            </p:cNvSpPr>
            <p:nvPr/>
          </p:nvSpPr>
          <p:spPr bwMode="auto">
            <a:xfrm>
              <a:off x="551" y="3158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96</a:t>
              </a:r>
            </a:p>
          </p:txBody>
        </p:sp>
        <p:sp>
          <p:nvSpPr>
            <p:cNvPr id="92227" name="Text Box 78"/>
            <p:cNvSpPr txBox="1">
              <a:spLocks noChangeArrowheads="1"/>
            </p:cNvSpPr>
            <p:nvPr/>
          </p:nvSpPr>
          <p:spPr bwMode="auto">
            <a:xfrm>
              <a:off x="551" y="2931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</a:rPr>
                <a:t>97</a:t>
              </a:r>
            </a:p>
          </p:txBody>
        </p:sp>
        <p:sp>
          <p:nvSpPr>
            <p:cNvPr id="92228" name="Text Box 79"/>
            <p:cNvSpPr txBox="1">
              <a:spLocks noChangeArrowheads="1"/>
            </p:cNvSpPr>
            <p:nvPr/>
          </p:nvSpPr>
          <p:spPr bwMode="auto">
            <a:xfrm>
              <a:off x="551" y="2688"/>
              <a:ext cx="333" cy="23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1"/>
                  </a:solidFill>
                </a:rPr>
                <a:t>98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972334" y="3244989"/>
            <a:ext cx="6120582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+mj-ea"/>
                <a:ea typeface="+mj-ea"/>
              </a:rPr>
              <a:t>请问由表知水的沸点是？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03912" y="4521314"/>
            <a:ext cx="5112568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+mj-ea"/>
                <a:ea typeface="+mj-ea"/>
              </a:rPr>
              <a:t>为啥沸点不是</a:t>
            </a:r>
            <a:r>
              <a:rPr lang="en-US" altLang="zh-CN" sz="4000" b="1" dirty="0">
                <a:solidFill>
                  <a:srgbClr val="CC0000"/>
                </a:solidFill>
                <a:latin typeface="+mj-ea"/>
                <a:ea typeface="+mj-ea"/>
              </a:rPr>
              <a:t>100</a:t>
            </a:r>
            <a:r>
              <a:rPr lang="zh-CN" altLang="en-US" sz="4000" b="1" dirty="0">
                <a:solidFill>
                  <a:srgbClr val="CC0000"/>
                </a:solidFill>
                <a:latin typeface="+mj-ea"/>
                <a:ea typeface="+mj-ea"/>
              </a:rPr>
              <a:t>℃？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24725" y="1251404"/>
            <a:ext cx="871728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液体的沸点和环境气压的关系：</a:t>
            </a: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液体的沸点随气压的增大而升高，</a:t>
            </a: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液体的沸点随气压的减小而降低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21757" y="251180"/>
            <a:ext cx="2350824" cy="730111"/>
            <a:chOff x="1421757" y="251180"/>
            <a:chExt cx="5669448" cy="730111"/>
          </a:xfrm>
        </p:grpSpPr>
        <p:sp>
          <p:nvSpPr>
            <p:cNvPr id="5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52639" y="251180"/>
              <a:ext cx="553856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实验结论</a:t>
              </a:r>
            </a:p>
          </p:txBody>
        </p:sp>
      </p:grpSp>
      <p:pic>
        <p:nvPicPr>
          <p:cNvPr id="16386" name="Picture 2" descr="http://s8.sinaimg.cn/mw690/002ZQvG9ty6GHHM1Aph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5" y="3138034"/>
            <a:ext cx="4887686" cy="34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703389" y="3213100"/>
            <a:ext cx="871378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一、物态变化：物质在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一定的条件下</a:t>
            </a: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可以由一种状态变化到另一种状态。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619376" y="1381125"/>
            <a:ext cx="1431925" cy="8524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4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固态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338764" y="1354139"/>
            <a:ext cx="1431925" cy="852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4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液态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8147051" y="1354139"/>
            <a:ext cx="1431925" cy="852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4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气态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4006850" y="1628775"/>
            <a:ext cx="12969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6815139" y="1628775"/>
            <a:ext cx="1296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H="1">
            <a:off x="6816726" y="1989138"/>
            <a:ext cx="12239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H="1">
            <a:off x="4008438" y="1989138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3503614" y="836614"/>
            <a:ext cx="5184775" cy="504825"/>
            <a:chOff x="1247" y="1071"/>
            <a:chExt cx="3039" cy="318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 flipV="1">
              <a:off x="1247" y="1071"/>
              <a:ext cx="0" cy="3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1247" y="1071"/>
              <a:ext cx="303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>
              <a:off x="4286" y="1071"/>
              <a:ext cx="0" cy="2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3503614" y="2133600"/>
            <a:ext cx="5400675" cy="719138"/>
            <a:chOff x="1247" y="1888"/>
            <a:chExt cx="3402" cy="453"/>
          </a:xfrm>
        </p:grpSpPr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4649" y="1888"/>
              <a:ext cx="0" cy="4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 flipH="1">
              <a:off x="1247" y="2341"/>
              <a:ext cx="34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 flipV="1">
              <a:off x="1247" y="1933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5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animBg="1"/>
      <p:bldP spid="136196" grpId="0" animBg="1"/>
      <p:bldP spid="136197" grpId="0" animBg="1"/>
      <p:bldP spid="136198" grpId="0" animBg="1"/>
      <p:bldP spid="136199" grpId="0" animBg="1"/>
      <p:bldP spid="136200" grpId="0" animBg="1"/>
      <p:bldP spid="136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/>
          <p:cNvGraphicFramePr/>
          <p:nvPr/>
        </p:nvGraphicFramePr>
        <p:xfrm>
          <a:off x="1172326" y="1296083"/>
          <a:ext cx="9632618" cy="4386262"/>
        </p:xfrm>
        <a:graphic>
          <a:graphicData uri="http://schemas.openxmlformats.org/drawingml/2006/table">
            <a:tbl>
              <a:tblPr/>
              <a:tblGrid>
                <a:gridCol w="2408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6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8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7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液体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沸点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t/℃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液体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沸点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t/℃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7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液态氦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—268.9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酒精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7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液态氢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—253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液态氮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—196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液态萘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218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4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液态氧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—183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汞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357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7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液态氨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—33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液态铅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1740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5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乙醚</a:t>
                      </a:r>
                    </a:p>
                  </a:txBody>
                  <a:tcPr marL="123544" marR="123544" marT="61772" marB="61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液态铁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2750</a:t>
                      </a:r>
                    </a:p>
                  </a:txBody>
                  <a:tcPr marL="123544" marR="123544" marT="61772" marB="61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421756" y="251180"/>
            <a:ext cx="8926929" cy="730111"/>
            <a:chOff x="1421757" y="251180"/>
            <a:chExt cx="5669448" cy="730111"/>
          </a:xfrm>
        </p:grpSpPr>
        <p:sp>
          <p:nvSpPr>
            <p:cNvPr id="5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52639" y="251180"/>
              <a:ext cx="553856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几种液体的沸点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个标准大气压下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2574814"/>
            <a:ext cx="12192000" cy="16401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不同液体的沸点不同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1454184" y="1018509"/>
            <a:ext cx="10175762" cy="4143829"/>
            <a:chOff x="237" y="1888"/>
            <a:chExt cx="4678" cy="190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37" y="1977"/>
              <a:ext cx="2967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如图所示，当用酒精灯给大烧杯的水加热至沸腾时，小试管中的水能否沸腾，说明其原因。 </a:t>
              </a: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25"/>
            <a:stretch>
              <a:fillRect/>
            </a:stretch>
          </p:blipFill>
          <p:spPr bwMode="auto">
            <a:xfrm>
              <a:off x="3599" y="1888"/>
              <a:ext cx="1316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5"/>
          <p:cNvSpPr txBox="1"/>
          <p:nvPr/>
        </p:nvSpPr>
        <p:spPr>
          <a:xfrm>
            <a:off x="1454932" y="2855383"/>
            <a:ext cx="73120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答：不沸腾；原因：小试管中的水从大烧杯中吸热，温度达到水的沸点后，就和烧杯中的水的温度一样，就不能从烧杯中继续吸热，这时虽然达到了沸点，但不能吸收热量，所以不会沸腾．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78"/>
          <p:cNvGraphicFramePr>
            <a:graphicFrameLocks noGrp="1"/>
          </p:cNvGraphicFramePr>
          <p:nvPr/>
        </p:nvGraphicFramePr>
        <p:xfrm>
          <a:off x="1853975" y="1818141"/>
          <a:ext cx="8955405" cy="37195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5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1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8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比较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蒸发 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沸腾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相同点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发生部位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温度条件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温度达到沸点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剧烈程度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温度变化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影响因素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5525862" y="2327728"/>
            <a:ext cx="35356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都是汽化现象，都要吸热</a:t>
            </a: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4887687" y="2835728"/>
            <a:ext cx="2879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液体表面</a:t>
            </a: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4882925" y="3305628"/>
            <a:ext cx="2670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任何温度</a:t>
            </a: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5206775" y="3843791"/>
            <a:ext cx="19288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缓慢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5195662" y="4326391"/>
            <a:ext cx="19224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降温致冷</a:t>
            </a: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3955825" y="4750253"/>
            <a:ext cx="432117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液体的温度、表面积和</a:t>
            </a: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表面上的空气流动快慢</a:t>
            </a: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7349900" y="2826203"/>
            <a:ext cx="30641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内部及表面同时进行</a:t>
            </a:r>
          </a:p>
        </p:txBody>
      </p:sp>
      <p:sp>
        <p:nvSpPr>
          <p:cNvPr id="23" name="Rectangle 81"/>
          <p:cNvSpPr>
            <a:spLocks noChangeArrowheads="1"/>
          </p:cNvSpPr>
          <p:nvPr/>
        </p:nvSpPr>
        <p:spPr bwMode="auto">
          <a:xfrm>
            <a:off x="7622950" y="3318328"/>
            <a:ext cx="2727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8426225" y="3856491"/>
            <a:ext cx="22971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剧烈</a:t>
            </a:r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7350125" y="4338955"/>
            <a:ext cx="36144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不断吸热，温度保持不变</a:t>
            </a:r>
          </a:p>
        </p:txBody>
      </p:sp>
      <p:sp>
        <p:nvSpPr>
          <p:cNvPr id="26" name="Rectangle 84"/>
          <p:cNvSpPr>
            <a:spLocks noChangeArrowheads="1"/>
          </p:cNvSpPr>
          <p:nvPr/>
        </p:nvSpPr>
        <p:spPr bwMode="auto">
          <a:xfrm>
            <a:off x="7403875" y="4974091"/>
            <a:ext cx="3724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沸点大小与大气压有关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421756" y="251180"/>
            <a:ext cx="5044357" cy="730111"/>
            <a:chOff x="1421757" y="251180"/>
            <a:chExt cx="5669448" cy="730111"/>
          </a:xfrm>
        </p:grpSpPr>
        <p:sp>
          <p:nvSpPr>
            <p:cNvPr id="29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552638" y="251180"/>
              <a:ext cx="553856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蒸发与沸腾的异同点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0885" y="1556385"/>
            <a:ext cx="86131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把酒精擦在手背上，手背感觉到很凉爽，这一现象发生的物态变化是（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A．汽化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B．液化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C．凝固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D．以上都不是，猜一个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885" y="1556385"/>
            <a:ext cx="801560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把一只温度计从20℃的酒精中取出后放到20℃的空气中，温度计的示数将（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）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A．不变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B．一直下降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C．一直升高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D．先下降后又升高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1294130"/>
            <a:ext cx="1070737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关于液体蒸发和沸腾的比较，下列哪句话是错误的（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A．蒸发和沸腾都是汽化现象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B．蒸发放热，沸腾吸热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C．蒸发能在任何温度下发生，沸腾只能在一定温度下发生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D．蒸发有致冷作用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885" y="1312545"/>
            <a:ext cx="937704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生长在沙漠中的仙人掌的叶子为针状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有助于减少水分的（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A．液化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B．蒸发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C．沸腾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D．不知道，猜一个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885" y="1022985"/>
            <a:ext cx="927036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在室温为25℃的教室内，小亮给温度计的玻璃泡上涂抹少量与室温相同的酒精，观察温度计的示数变化。下图表示温度计示数随时间变化的图象中，正确的是（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" y="4319905"/>
            <a:ext cx="10149840" cy="18865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" y="1022985"/>
            <a:ext cx="1110551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如图所示是“探究水肥腾腾时温度变化的特点”的实验装置，关于这个实验下列说法正确的是（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A．实验中在烧杯口盖硬纸板，主要作用是减少热量损失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B．为了尽快观察到沸腾现象，烧杯中的水温度越高越好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C．不管济南还是西藏的同学，测出的水的沸点是相同的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D．水沸腾时冒出的大量“白气”，是水汽化成的水蒸气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5" y="2698750"/>
            <a:ext cx="2000250" cy="32797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>
            <a:off x="730885" y="275590"/>
            <a:ext cx="2518410" cy="74739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3375" y="1271270"/>
            <a:ext cx="1109027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学们完成了对“液体沸腾实验”的探究后，老师告诉大家，在生活中，将液态氮（沸点为-196℃）倒入盛有奶浆的碗里就可以制作美味的冰淇淋。制作过程中可以观察到杯中液态氮沸腾，杯外壁出现白霜。对此现象分析正确的是（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A．白霜是空气中水蒸气遇冷液化形成的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B．杯中液态氮沸腾时温度不断上升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C．杯中液态氮不断吸热，温度保持在-196℃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D．杯中液态氮沸腾过程中一直在放热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421757" y="251180"/>
            <a:ext cx="1286124" cy="730111"/>
            <a:chOff x="1421757" y="251180"/>
            <a:chExt cx="5669448" cy="730111"/>
          </a:xfrm>
        </p:grpSpPr>
        <p:sp>
          <p:nvSpPr>
            <p:cNvPr id="70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552639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汽化</a:t>
              </a:r>
            </a:p>
          </p:txBody>
        </p:sp>
      </p:grpSp>
      <p:grpSp>
        <p:nvGrpSpPr>
          <p:cNvPr id="6" name="Group 90"/>
          <p:cNvGrpSpPr/>
          <p:nvPr/>
        </p:nvGrpSpPr>
        <p:grpSpPr bwMode="auto">
          <a:xfrm>
            <a:off x="1327822" y="1522497"/>
            <a:ext cx="9430402" cy="4236406"/>
            <a:chOff x="1453" y="1026"/>
            <a:chExt cx="4018" cy="180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026"/>
              <a:ext cx="3952" cy="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31"/>
            <p:cNvGrpSpPr/>
            <p:nvPr/>
          </p:nvGrpSpPr>
          <p:grpSpPr bwMode="auto">
            <a:xfrm>
              <a:off x="1453" y="2155"/>
              <a:ext cx="661" cy="663"/>
              <a:chOff x="523" y="2115"/>
              <a:chExt cx="661" cy="663"/>
            </a:xfrm>
          </p:grpSpPr>
          <p:grpSp>
            <p:nvGrpSpPr>
              <p:cNvPr id="43" name="Group 15"/>
              <p:cNvGrpSpPr/>
              <p:nvPr/>
            </p:nvGrpSpPr>
            <p:grpSpPr bwMode="auto">
              <a:xfrm>
                <a:off x="523" y="2115"/>
                <a:ext cx="656" cy="663"/>
                <a:chOff x="691" y="2077"/>
                <a:chExt cx="656" cy="663"/>
              </a:xfrm>
            </p:grpSpPr>
            <p:pic>
              <p:nvPicPr>
                <p:cNvPr id="46" name="Picture 16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691" y="2077"/>
                  <a:ext cx="656" cy="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Oval 17"/>
                <p:cNvSpPr>
                  <a:spLocks noChangeArrowheads="1"/>
                </p:cNvSpPr>
                <p:nvPr/>
              </p:nvSpPr>
              <p:spPr bwMode="gray">
                <a:xfrm>
                  <a:off x="691" y="2077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22353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8" name="Group 18"/>
                <p:cNvGrpSpPr/>
                <p:nvPr/>
              </p:nvGrpSpPr>
              <p:grpSpPr bwMode="auto">
                <a:xfrm>
                  <a:off x="737" y="2609"/>
                  <a:ext cx="575" cy="110"/>
                  <a:chOff x="3704" y="1872"/>
                  <a:chExt cx="827" cy="156"/>
                </a:xfrm>
              </p:grpSpPr>
              <p:grpSp>
                <p:nvGrpSpPr>
                  <p:cNvPr id="49" name="Group 19"/>
                  <p:cNvGrpSpPr/>
                  <p:nvPr/>
                </p:nvGrpSpPr>
                <p:grpSpPr bwMode="auto"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55" name="AutoShape 20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AutoShape 21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AutoShape 22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AutoShape 23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0" name="Group 24"/>
                  <p:cNvGrpSpPr/>
                  <p:nvPr/>
                </p:nvGrpSpPr>
                <p:grpSpPr bwMode="auto"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51" name="AutoShape 25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AutoShape 26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AutoShape 27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AutoShape 28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44" name="Text Box 29"/>
              <p:cNvSpPr txBox="1">
                <a:spLocks noChangeArrowheads="1"/>
              </p:cNvSpPr>
              <p:nvPr/>
            </p:nvSpPr>
            <p:spPr bwMode="gray">
              <a:xfrm>
                <a:off x="526" y="2365"/>
                <a:ext cx="6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20650" indent="-1206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0" lang="zh-CN" altLang="en-US" sz="28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固态</a:t>
                </a:r>
              </a:p>
            </p:txBody>
          </p:sp>
          <p:pic>
            <p:nvPicPr>
              <p:cNvPr id="45" name="Picture 30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" y="2122"/>
                <a:ext cx="520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32"/>
            <p:cNvGrpSpPr/>
            <p:nvPr/>
          </p:nvGrpSpPr>
          <p:grpSpPr bwMode="auto">
            <a:xfrm>
              <a:off x="2820" y="2168"/>
              <a:ext cx="658" cy="663"/>
              <a:chOff x="521" y="2115"/>
              <a:chExt cx="658" cy="663"/>
            </a:xfrm>
          </p:grpSpPr>
          <p:grpSp>
            <p:nvGrpSpPr>
              <p:cNvPr id="27" name="Group 33"/>
              <p:cNvGrpSpPr/>
              <p:nvPr/>
            </p:nvGrpSpPr>
            <p:grpSpPr bwMode="auto">
              <a:xfrm>
                <a:off x="523" y="2115"/>
                <a:ext cx="656" cy="663"/>
                <a:chOff x="691" y="2077"/>
                <a:chExt cx="656" cy="663"/>
              </a:xfrm>
            </p:grpSpPr>
            <p:pic>
              <p:nvPicPr>
                <p:cNvPr id="30" name="Picture 34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691" y="2077"/>
                  <a:ext cx="656" cy="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>
                  <a:off x="691" y="2077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22353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2" name="Group 36"/>
                <p:cNvGrpSpPr/>
                <p:nvPr/>
              </p:nvGrpSpPr>
              <p:grpSpPr bwMode="auto">
                <a:xfrm>
                  <a:off x="737" y="2609"/>
                  <a:ext cx="575" cy="110"/>
                  <a:chOff x="3704" y="1872"/>
                  <a:chExt cx="827" cy="156"/>
                </a:xfrm>
              </p:grpSpPr>
              <p:grpSp>
                <p:nvGrpSpPr>
                  <p:cNvPr id="33" name="Group 37"/>
                  <p:cNvGrpSpPr/>
                  <p:nvPr/>
                </p:nvGrpSpPr>
                <p:grpSpPr bwMode="auto"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9" name="AutoShape 38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AutoShape 39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AutoShape 40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AutoShape 41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4" name="Group 42"/>
                  <p:cNvGrpSpPr/>
                  <p:nvPr/>
                </p:nvGrpSpPr>
                <p:grpSpPr bwMode="auto"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5" name="AutoShape 43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AutoShape 44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AutoShape 45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AutoShape 46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gray">
              <a:xfrm>
                <a:off x="521" y="2349"/>
                <a:ext cx="6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20650" indent="-1206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0" lang="zh-CN" altLang="en-US" sz="28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液态</a:t>
                </a:r>
              </a:p>
            </p:txBody>
          </p:sp>
          <p:pic>
            <p:nvPicPr>
              <p:cNvPr id="29" name="Picture 48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" y="2122"/>
                <a:ext cx="520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49"/>
            <p:cNvGrpSpPr/>
            <p:nvPr/>
          </p:nvGrpSpPr>
          <p:grpSpPr bwMode="auto">
            <a:xfrm>
              <a:off x="4278" y="2168"/>
              <a:ext cx="665" cy="663"/>
              <a:chOff x="514" y="2115"/>
              <a:chExt cx="665" cy="663"/>
            </a:xfrm>
          </p:grpSpPr>
          <p:grpSp>
            <p:nvGrpSpPr>
              <p:cNvPr id="11" name="Group 50"/>
              <p:cNvGrpSpPr/>
              <p:nvPr/>
            </p:nvGrpSpPr>
            <p:grpSpPr bwMode="auto">
              <a:xfrm>
                <a:off x="523" y="2115"/>
                <a:ext cx="656" cy="663"/>
                <a:chOff x="691" y="2077"/>
                <a:chExt cx="656" cy="663"/>
              </a:xfrm>
            </p:grpSpPr>
            <p:pic>
              <p:nvPicPr>
                <p:cNvPr id="14" name="Picture 51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691" y="2077"/>
                  <a:ext cx="656" cy="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Oval 52"/>
                <p:cNvSpPr>
                  <a:spLocks noChangeArrowheads="1"/>
                </p:cNvSpPr>
                <p:nvPr/>
              </p:nvSpPr>
              <p:spPr bwMode="gray">
                <a:xfrm>
                  <a:off x="691" y="2077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22353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6" name="Group 53"/>
                <p:cNvGrpSpPr/>
                <p:nvPr/>
              </p:nvGrpSpPr>
              <p:grpSpPr bwMode="auto">
                <a:xfrm>
                  <a:off x="737" y="2609"/>
                  <a:ext cx="575" cy="110"/>
                  <a:chOff x="3704" y="1872"/>
                  <a:chExt cx="827" cy="156"/>
                </a:xfrm>
              </p:grpSpPr>
              <p:grpSp>
                <p:nvGrpSpPr>
                  <p:cNvPr id="17" name="Group 54"/>
                  <p:cNvGrpSpPr/>
                  <p:nvPr/>
                </p:nvGrpSpPr>
                <p:grpSpPr bwMode="auto"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23" name="AutoShape 55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" name="AutoShape 56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" name="AutoShape 57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" name="AutoShape 58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" name="Group 59"/>
                  <p:cNvGrpSpPr/>
                  <p:nvPr/>
                </p:nvGrpSpPr>
                <p:grpSpPr bwMode="auto"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19" name="AutoShape 60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" name="AutoShape 61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2" name="Text Box 64"/>
              <p:cNvSpPr txBox="1">
                <a:spLocks noChangeArrowheads="1"/>
              </p:cNvSpPr>
              <p:nvPr/>
            </p:nvSpPr>
            <p:spPr bwMode="gray">
              <a:xfrm>
                <a:off x="514" y="2350"/>
                <a:ext cx="6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20650" indent="-1206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0" lang="zh-CN" altLang="en-US" sz="28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气态</a:t>
                </a:r>
              </a:p>
            </p:txBody>
          </p:sp>
          <p:pic>
            <p:nvPicPr>
              <p:cNvPr id="13" name="Picture 6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" y="2122"/>
                <a:ext cx="520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箭头: 右 1"/>
          <p:cNvSpPr/>
          <p:nvPr/>
        </p:nvSpPr>
        <p:spPr>
          <a:xfrm>
            <a:off x="6476445" y="4890040"/>
            <a:ext cx="1320127" cy="48139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6479642" y="5526546"/>
            <a:ext cx="1286124" cy="730111"/>
            <a:chOff x="1421757" y="251180"/>
            <a:chExt cx="5669448" cy="730111"/>
          </a:xfrm>
        </p:grpSpPr>
        <p:sp>
          <p:nvSpPr>
            <p:cNvPr id="61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1552639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汽化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67" y="1009270"/>
            <a:ext cx="4817305" cy="34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49393" y="4653136"/>
            <a:ext cx="8718627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3" rIns="91345" bIns="456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汽化：</a:t>
            </a:r>
          </a:p>
        </p:txBody>
      </p:sp>
      <p:sp>
        <p:nvSpPr>
          <p:cNvPr id="2" name="矩形 1"/>
          <p:cNvSpPr/>
          <p:nvPr/>
        </p:nvSpPr>
        <p:spPr>
          <a:xfrm>
            <a:off x="3647728" y="4675783"/>
            <a:ext cx="6984776" cy="767080"/>
          </a:xfrm>
          <a:prstGeom prst="rect">
            <a:avLst/>
          </a:prstGeom>
        </p:spPr>
        <p:txBody>
          <a:bodyPr wrap="square" lIns="91345" tIns="45673" rIns="91345" bIns="45673">
            <a:spAutoFit/>
          </a:bodyPr>
          <a:lstStyle/>
          <a:p>
            <a:pPr lvl="0"/>
            <a:r>
              <a:rPr lang="zh-CN" altLang="en-US" sz="4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物质由液态变为气态的现象</a:t>
            </a:r>
          </a:p>
        </p:txBody>
      </p:sp>
      <p:pic>
        <p:nvPicPr>
          <p:cNvPr id="6" name="Picture 4" descr="干手器4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5" y="444044"/>
            <a:ext cx="4107701" cy="403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16430" y="426561"/>
            <a:ext cx="7275915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3" rIns="91345" bIns="456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汽化的分类？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96" y="1862203"/>
            <a:ext cx="4143138" cy="258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84" y="1862203"/>
            <a:ext cx="4041388" cy="258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800" y="4581127"/>
            <a:ext cx="3648605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3" rIns="91345" bIns="456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蒸发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03084" y="4581129"/>
            <a:ext cx="3816424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73" rIns="91345" bIns="456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1757" y="251180"/>
            <a:ext cx="1286124" cy="730111"/>
            <a:chOff x="1421757" y="251180"/>
            <a:chExt cx="5669448" cy="730111"/>
          </a:xfrm>
        </p:grpSpPr>
        <p:sp>
          <p:nvSpPr>
            <p:cNvPr id="3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蒸发</a:t>
              </a: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6099" y="1332390"/>
            <a:ext cx="1167066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只在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液体表面</a:t>
            </a:r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进行的</a:t>
            </a:r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缓慢</a:t>
            </a:r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汽化</a:t>
            </a:r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r>
              <a:rPr lang="en-US" altLang="zh-CN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95177" y="2565872"/>
            <a:ext cx="8167687" cy="2500975"/>
            <a:chOff x="2900647" y="3603099"/>
            <a:chExt cx="5583290" cy="2500975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159579" y="3976423"/>
              <a:ext cx="5301141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部位：</a:t>
              </a:r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液体表面</a:t>
              </a:r>
              <a:endPara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温度条件：</a:t>
              </a:r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任何温度</a:t>
              </a: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下都能进行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缓慢的汽化现象</a:t>
              </a: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2900647" y="3603099"/>
              <a:ext cx="5583290" cy="250097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479431" y="5351583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4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那你觉得蒸发是吸热还是放热呢？举例？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50" y="886167"/>
            <a:ext cx="5472113" cy="57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28800" y="116633"/>
            <a:ext cx="59233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蒸发的作用：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吸热</a:t>
            </a:r>
            <a:r>
              <a:rPr lang="zh-CN" altLang="en-US" sz="4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制冷</a:t>
            </a:r>
            <a:endParaRPr lang="en-US" altLang="zh-CN" sz="4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1757" y="251180"/>
            <a:ext cx="1286124" cy="730111"/>
            <a:chOff x="1421757" y="251180"/>
            <a:chExt cx="5669448" cy="730111"/>
          </a:xfrm>
        </p:grpSpPr>
        <p:sp>
          <p:nvSpPr>
            <p:cNvPr id="3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蒸发</a:t>
              </a:r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21757" y="1870863"/>
            <a:ext cx="10187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影响蒸发快慢的因素有哪些？</a:t>
            </a:r>
            <a:endParaRPr lang="en-US" altLang="zh-CN" sz="6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21757" y="3115711"/>
            <a:ext cx="94179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实验中怎么比较蒸发快慢？</a:t>
            </a:r>
            <a:endParaRPr lang="en-US" altLang="zh-CN" sz="6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实验方法是啥？</a:t>
            </a:r>
            <a:endParaRPr lang="en-US" altLang="zh-CN" sz="6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1755" y="251180"/>
            <a:ext cx="5045657" cy="730111"/>
            <a:chOff x="1421757" y="251180"/>
            <a:chExt cx="5669448" cy="730111"/>
          </a:xfrm>
        </p:grpSpPr>
        <p:sp>
          <p:nvSpPr>
            <p:cNvPr id="3" name="圆角矩形 69"/>
            <p:cNvSpPr/>
            <p:nvPr/>
          </p:nvSpPr>
          <p:spPr>
            <a:xfrm>
              <a:off x="1421757" y="256936"/>
              <a:ext cx="5669448" cy="72435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640" y="251180"/>
              <a:ext cx="540048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影响蒸发快慢的因素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910362" y="1517167"/>
            <a:ext cx="9553575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⑴ </a:t>
            </a: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液体的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高低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 </a:t>
            </a: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表面积</a:t>
            </a: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的大小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⑶ </a:t>
            </a: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液体表面的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空气流动速度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2229</Words>
  <Application>Microsoft Office PowerPoint</Application>
  <PresentationFormat>自定义</PresentationFormat>
  <Paragraphs>249</Paragraphs>
  <Slides>29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自定义设计方案</vt:lpstr>
      <vt:lpstr>1_默认设计模板</vt:lpstr>
      <vt:lpstr>2_默认设计模板</vt:lpstr>
      <vt:lpstr>讲课思路：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再一次思考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讲课思路：</dc:title>
  <cp:lastModifiedBy>User</cp:lastModifiedBy>
  <cp:revision>1</cp:revision>
  <dcterms:created xsi:type="dcterms:W3CDTF">2017-05-30T05:46:00Z</dcterms:created>
  <dcterms:modified xsi:type="dcterms:W3CDTF">2020-08-12T07:42:35Z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