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4"/>
  </p:notesMasterIdLst>
  <p:sldIdLst>
    <p:sldId id="297" r:id="rId2"/>
    <p:sldId id="364" r:id="rId3"/>
    <p:sldId id="365" r:id="rId4"/>
    <p:sldId id="366" r:id="rId5"/>
    <p:sldId id="370" r:id="rId6"/>
    <p:sldId id="381" r:id="rId7"/>
    <p:sldId id="367" r:id="rId8"/>
    <p:sldId id="368" r:id="rId9"/>
    <p:sldId id="369" r:id="rId10"/>
    <p:sldId id="371" r:id="rId11"/>
    <p:sldId id="372" r:id="rId12"/>
    <p:sldId id="392" r:id="rId13"/>
    <p:sldId id="391" r:id="rId14"/>
    <p:sldId id="373" r:id="rId15"/>
    <p:sldId id="393" r:id="rId16"/>
    <p:sldId id="394" r:id="rId17"/>
    <p:sldId id="374" r:id="rId18"/>
    <p:sldId id="375" r:id="rId19"/>
    <p:sldId id="395" r:id="rId20"/>
    <p:sldId id="377" r:id="rId21"/>
    <p:sldId id="379" r:id="rId22"/>
    <p:sldId id="380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47FF"/>
    <a:srgbClr val="FFCCFF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1"/>
        <p:guide pos="29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725B9C-2783-4043-B030-D612E94DBF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6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44675"/>
            <a:ext cx="7772400" cy="1470025"/>
          </a:xfrm>
        </p:spPr>
        <p:txBody>
          <a:bodyPr/>
          <a:lstStyle>
            <a:lvl1pPr algn="l">
              <a:defRPr sz="4000">
                <a:ea typeface="微软雅黑" panose="020B0503020204020204" pitchFamily="3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4508500"/>
            <a:ext cx="6400800" cy="817563"/>
          </a:xfrm>
        </p:spPr>
        <p:txBody>
          <a:bodyPr/>
          <a:lstStyle>
            <a:lvl1pPr marL="0" indent="0" algn="ctr">
              <a:buFontTx/>
              <a:buNone/>
              <a:defRPr sz="2800">
                <a:ea typeface="微软雅黑" panose="020B0503020204020204" pitchFamily="34" charset="-122"/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6" y="0"/>
            <a:ext cx="91816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564904"/>
            <a:ext cx="8352928" cy="1008112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南昌二中八上物理期中复习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4" y="1370179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8" y="2493573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4" y="3573693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4" y="4653813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2267744" y="1370179"/>
            <a:ext cx="504056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康娃娃体W5(P)" pitchFamily="18" charset="-122"/>
                <a:ea typeface="华康娃娃体W5(P)" pitchFamily="18" charset="-122"/>
              </a:rPr>
              <a:t>单摆的等时性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267744" y="2538874"/>
            <a:ext cx="504056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康娃娃体W5(P)" pitchFamily="18" charset="-122"/>
                <a:ea typeface="华康娃娃体W5(P)" pitchFamily="18" charset="-122"/>
              </a:rPr>
              <a:t>弦乐器音调的影响因素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259856" y="3789040"/>
            <a:ext cx="504056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康娃娃体W5(P)" pitchFamily="18" charset="-122"/>
                <a:ea typeface="华康娃娃体W5(P)" pitchFamily="18" charset="-122"/>
              </a:rPr>
              <a:t>光的反射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259856" y="5011621"/>
            <a:ext cx="504056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康娃娃体W5(P)" pitchFamily="18" charset="-122"/>
                <a:ea typeface="华康娃娃体W5(P)" pitchFamily="18" charset="-122"/>
              </a:rPr>
              <a:t>平面镜成像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9868" y="-1481"/>
            <a:ext cx="2760531" cy="706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单摆的等时性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3845" y="1049020"/>
            <a:ext cx="66852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如何选对比的组别？</a:t>
            </a:r>
            <a:r>
              <a:rPr lang="en-US" altLang="zh-CN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——</a:t>
            </a:r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控制变量法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5115" y="2116455"/>
            <a:ext cx="8574405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如何回答结论？</a:t>
            </a:r>
            <a:r>
              <a:rPr lang="en-US" altLang="zh-CN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——1</a:t>
            </a:r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、挖空答结论直接抄题干</a:t>
            </a:r>
          </a:p>
          <a:p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               </a:t>
            </a:r>
            <a:r>
              <a:rPr lang="en-US" altLang="zh-CN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2</a:t>
            </a:r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、整条结论回答，需要注意带上前提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3845" y="3430905"/>
            <a:ext cx="871728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如何改进优化实验中时间数据？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用累计法测</a:t>
            </a: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量摆动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10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次的时间，用这个时间除以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10.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16125" y="4966335"/>
            <a:ext cx="709168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结合生活调节钟表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钟摆的比正常快</a:t>
            </a: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就往下调；比正常的慢就往上调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29210"/>
            <a:ext cx="7727315" cy="6799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91601" y="28575"/>
            <a:ext cx="3984667" cy="6634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弦乐器音调的影响因素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3845" y="1049020"/>
            <a:ext cx="66852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如何选对比的组别？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控制变量法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3845" y="1948180"/>
            <a:ext cx="832358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声现象里面的三个特性如何根据波形图区分：</a:t>
            </a:r>
          </a:p>
          <a:p>
            <a:r>
              <a:rPr lang="zh-CN" altLang="en-US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音调</a:t>
            </a:r>
            <a:r>
              <a:rPr lang="en-US" altLang="zh-CN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——</a:t>
            </a:r>
            <a:r>
              <a:rPr lang="zh-CN" altLang="en-US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看密集程度</a:t>
            </a:r>
          </a:p>
          <a:p>
            <a:r>
              <a:rPr lang="zh-CN" altLang="en-US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响度</a:t>
            </a:r>
            <a:r>
              <a:rPr lang="en-US" altLang="zh-CN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——</a:t>
            </a:r>
            <a:r>
              <a:rPr lang="zh-CN" altLang="en-US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看起伏程度</a:t>
            </a:r>
          </a:p>
          <a:p>
            <a:r>
              <a:rPr lang="zh-CN" altLang="en-US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音色</a:t>
            </a:r>
            <a:r>
              <a:rPr lang="en-US" altLang="zh-CN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——</a:t>
            </a:r>
            <a:r>
              <a:rPr lang="zh-CN" altLang="en-US" sz="3200" b="1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看波的形状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46" b="19476"/>
          <a:stretch>
            <a:fillRect/>
          </a:stretch>
        </p:blipFill>
        <p:spPr>
          <a:xfrm>
            <a:off x="1924050" y="3926840"/>
            <a:ext cx="6859905" cy="179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907704" y="0"/>
            <a:ext cx="5040560" cy="662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康娃娃体W5(P)" pitchFamily="18" charset="-122"/>
                <a:ea typeface="华康娃娃体W5(P)" pitchFamily="18" charset="-122"/>
              </a:rPr>
              <a:t>光的反射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530" y="1229008"/>
            <a:ext cx="8136904" cy="396938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、光的反射四大器材：光源、平面镜、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量角器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可折叠纸板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、凡是提到将纸板折叠，目的就是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为了探究入射光线、法线和反射光线是否在同一平面内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、小明只测一组数据就得到两角相等的结果，合理吗？</a:t>
            </a:r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这个是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不合理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的，因为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一次实验具有偶然性，我们需要进行多次实验减小误差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、比较了多组角之后，你能够得出什么结论？</a:t>
            </a:r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反射角等于入射角</a:t>
            </a:r>
            <a:endParaRPr lang="zh-CN" altLang="en-US" sz="2800" dirty="0">
              <a:solidFill>
                <a:schemeClr val="tx1"/>
              </a:solidFill>
              <a:latin typeface="方正字迹-曾柏求新魏碑简体" panose="02010600010101010101" charset="-122"/>
              <a:ea typeface="方正字迹-曾柏求新魏碑简体" panose="0201060001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907704" y="0"/>
            <a:ext cx="5040560" cy="662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康娃娃体W5(P)" pitchFamily="18" charset="-122"/>
                <a:ea typeface="华康娃娃体W5(P)" pitchFamily="18" charset="-122"/>
              </a:rPr>
              <a:t>光的反射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465" y="1013743"/>
            <a:ext cx="8136904" cy="4831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、纸板要光滑还是粗糙好？</a:t>
            </a:r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粗糙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，因为便于发生漫反射，好显示光路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6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、不论如何沿着法线折叠旋转纸板，在纸板上就是看不见光线，原因是？</a:t>
            </a:r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是因为纸板与平面镜没有垂直放置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、做完多组实验发现入射角和反射角不相等但是它们俩互余，这是为什么？</a:t>
            </a:r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找错了入射角或反射角其中一个角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8</a:t>
            </a:r>
            <a:r>
              <a:rPr lang="zh-CN" altLang="en-US" sz="2800" dirty="0">
                <a:solidFill>
                  <a:schemeClr val="tx1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、沿着反射光线的角度射入一束光，会发现它的反射光线沿着之前入射光线的反方向射出</a:t>
            </a:r>
            <a:r>
              <a:rPr lang="en-US" altLang="zh-CN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探究光路可逆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" y="63500"/>
            <a:ext cx="8365490" cy="6731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51720" y="0"/>
            <a:ext cx="504056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康娃娃体W5(P)" pitchFamily="18" charset="-122"/>
                <a:ea typeface="华康娃娃体W5(P)" pitchFamily="18" charset="-122"/>
              </a:rPr>
              <a:t>平面镜成像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882207"/>
            <a:ext cx="7848872" cy="5262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Q</a:t>
            </a:r>
            <a:r>
              <a:rPr lang="en-US" altLang="zh-CN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1:</a:t>
            </a:r>
            <a:r>
              <a:rPr lang="zh-CN" altLang="en-US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选择平板玻璃的好处？</a:t>
            </a:r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1:</a:t>
            </a:r>
            <a:r>
              <a:rPr lang="zh-CN" altLang="en-US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便于确定像的位置</a:t>
            </a:r>
            <a:endParaRPr lang="en-US" altLang="zh-CN" sz="2800" dirty="0">
              <a:solidFill>
                <a:srgbClr val="C00000"/>
              </a:solidFill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b="1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Q</a:t>
            </a:r>
            <a:r>
              <a:rPr lang="en-US" altLang="zh-CN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2:</a:t>
            </a:r>
            <a:r>
              <a:rPr lang="zh-CN" altLang="en-US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实验在什么环境下进行</a:t>
            </a:r>
            <a:r>
              <a:rPr lang="en-US" altLang="zh-CN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?</a:t>
            </a:r>
          </a:p>
          <a:p>
            <a:r>
              <a:rPr lang="en-US" altLang="zh-CN" sz="2800" b="1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2:</a:t>
            </a:r>
            <a:r>
              <a:rPr lang="zh-CN" altLang="en-US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黑暗</a:t>
            </a:r>
            <a:endParaRPr lang="en-US" altLang="zh-CN" sz="2800" dirty="0">
              <a:solidFill>
                <a:srgbClr val="C00000"/>
              </a:solidFill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b="1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Q</a:t>
            </a:r>
            <a:r>
              <a:rPr lang="en-US" altLang="zh-CN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3:</a:t>
            </a:r>
            <a:r>
              <a:rPr lang="zh-CN" altLang="en-US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选择两只一样的蜡烛的原因？</a:t>
            </a:r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3</a:t>
            </a:r>
            <a:r>
              <a:rPr lang="zh-CN" altLang="en-US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：便于比较像和物的大小关系</a:t>
            </a:r>
            <a:endParaRPr lang="en-US" altLang="zh-CN" sz="2800" dirty="0">
              <a:solidFill>
                <a:srgbClr val="C00000"/>
              </a:solidFill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b="1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  <a:sym typeface="+mn-ea"/>
              </a:rPr>
              <a:t>Q</a:t>
            </a:r>
            <a:r>
              <a:rPr lang="en-US" altLang="zh-CN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  <a:sym typeface="+mn-ea"/>
              </a:rPr>
              <a:t>4:</a:t>
            </a:r>
            <a:r>
              <a:rPr lang="zh-CN" altLang="en-US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  <a:sym typeface="+mn-ea"/>
              </a:rPr>
              <a:t>物和像始终无法重合，可能的原因？</a:t>
            </a:r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  <a:sym typeface="+mn-ea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  <a:sym typeface="+mn-ea"/>
              </a:rPr>
              <a:t>4</a:t>
            </a:r>
            <a:r>
              <a:rPr lang="zh-CN" altLang="en-US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  <a:sym typeface="+mn-ea"/>
              </a:rPr>
              <a:t>：玻璃板太厚，玻璃板未竖直放置</a:t>
            </a:r>
            <a:endParaRPr lang="en-US" altLang="zh-CN" sz="2800" dirty="0">
              <a:solidFill>
                <a:srgbClr val="C00000"/>
              </a:solidFill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51720" y="0"/>
            <a:ext cx="504056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康娃娃体W5(P)" pitchFamily="18" charset="-122"/>
                <a:ea typeface="华康娃娃体W5(P)" pitchFamily="18" charset="-122"/>
              </a:rPr>
              <a:t>平面镜成像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780" y="887095"/>
            <a:ext cx="8526145" cy="5262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Q</a:t>
            </a:r>
            <a:r>
              <a:rPr lang="en-US" altLang="zh-CN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5</a:t>
            </a:r>
            <a:r>
              <a:rPr lang="zh-CN" altLang="en-US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：若用棋子做实验，成像时确看不清棋子的像，可以怎样操作？</a:t>
            </a:r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5</a:t>
            </a:r>
            <a:r>
              <a:rPr lang="zh-CN" altLang="en-US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：用手电筒照亮棋子</a:t>
            </a:r>
            <a:endParaRPr lang="en-US" altLang="zh-CN" sz="2800" dirty="0">
              <a:solidFill>
                <a:srgbClr val="C00000"/>
              </a:solidFill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endParaRPr lang="en-US" altLang="zh-CN" sz="2800" b="1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b="1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Q</a:t>
            </a:r>
            <a:r>
              <a:rPr lang="en-US" altLang="zh-CN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6:</a:t>
            </a:r>
            <a:r>
              <a:rPr lang="zh-CN" altLang="en-US" sz="2800" b="1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  <a:sym typeface="宋体" panose="02010600030101010101" pitchFamily="2" charset="-122"/>
              </a:rPr>
              <a:t>为什么要玻璃板竖直立于桌面上？</a:t>
            </a:r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dirty="0">
                <a:solidFill>
                  <a:srgbClr val="C0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A6:为保证像与物在同一水平面上</a:t>
            </a:r>
          </a:p>
          <a:p>
            <a:endParaRPr lang="en-US" altLang="zh-CN" sz="28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  <a:p>
            <a:r>
              <a:rPr lang="en-US" altLang="zh-CN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Q7:</a:t>
            </a:r>
            <a:r>
              <a:rPr lang="zh-CN" altLang="en-US" sz="28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如果移去后面的蜡烛，将光屏放到后面，此时要在平面镜哪一侧观察光屏上是否有像？光屏上是否可以接到像？为什么？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A7</a:t>
            </a:r>
            <a:r>
              <a:rPr lang="zh-CN" altLang="en-US" sz="2800" dirty="0">
                <a:solidFill>
                  <a:srgbClr val="FF0000"/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：要在点燃蜡烛的另一侧去观察，光屏上没有像，因为平面镜成虚像。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" y="172720"/>
            <a:ext cx="9178925" cy="6513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3949"/>
            <a:ext cx="3238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79749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Algerian" pitchFamily="18" charset="0"/>
                <a:ea typeface="华康娃娃体W5(P)" pitchFamily="18" charset="-122"/>
              </a:rPr>
              <a:t>Boss   1</a:t>
            </a:r>
            <a:endParaRPr lang="zh-CN" altLang="en-US" sz="4400" b="1" dirty="0">
              <a:solidFill>
                <a:srgbClr val="FF0000"/>
              </a:solidFill>
              <a:latin typeface="Algerian" pitchFamily="18" charset="0"/>
              <a:ea typeface="华康娃娃体W5(P)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3429000"/>
            <a:ext cx="3422104" cy="770455"/>
          </a:xfrm>
          <a:prstGeom prst="rect">
            <a:avLst/>
          </a:prstGeom>
          <a:noFill/>
          <a:ln w="76200">
            <a:solidFill>
              <a:srgbClr val="FFC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华康娃娃体W5(P)" pitchFamily="18" charset="-122"/>
                <a:ea typeface="华康娃娃体W5(P)" pitchFamily="18" charset="-122"/>
              </a:rPr>
              <a:t>计算题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66913"/>
          <p:cNvSpPr>
            <a:spLocks noChangeArrowheads="1"/>
          </p:cNvSpPr>
          <p:nvPr/>
        </p:nvSpPr>
        <p:spPr bwMode="auto">
          <a:xfrm>
            <a:off x="322262" y="1476593"/>
            <a:ext cx="748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 baseline="0" dirty="0">
                <a:latin typeface="华康娃娃体W5(P)" pitchFamily="18" charset="-122"/>
                <a:ea typeface="华康娃娃体W5(P)" pitchFamily="18" charset="-122"/>
              </a:rPr>
              <a:t>用平面镜的成像特点画出物体</a:t>
            </a:r>
            <a:r>
              <a:rPr lang="en-US" altLang="zh-CN" sz="2800" baseline="0" dirty="0">
                <a:latin typeface="华康娃娃体W5(P)" pitchFamily="18" charset="-122"/>
                <a:ea typeface="华康娃娃体W5(P)" pitchFamily="18" charset="-122"/>
                <a:cs typeface="Times New Roman" panose="02020603050405020304" pitchFamily="18" charset="0"/>
              </a:rPr>
              <a:t>AB</a:t>
            </a:r>
            <a:r>
              <a:rPr lang="zh-CN" altLang="en-US" sz="2800" baseline="0" dirty="0">
                <a:latin typeface="华康娃娃体W5(P)" pitchFamily="18" charset="-122"/>
                <a:ea typeface="华康娃娃体W5(P)" pitchFamily="18" charset="-122"/>
              </a:rPr>
              <a:t>的像</a:t>
            </a:r>
            <a:r>
              <a:rPr lang="en-US" altLang="zh-CN" sz="2800" baseline="0" dirty="0">
                <a:latin typeface="华康娃娃体W5(P)" pitchFamily="18" charset="-122"/>
                <a:ea typeface="华康娃娃体W5(P)" pitchFamily="18" charset="-122"/>
                <a:cs typeface="Times New Roman" panose="02020603050405020304" pitchFamily="18" charset="0"/>
              </a:rPr>
              <a:t>A'B'</a:t>
            </a:r>
            <a:endParaRPr lang="en-US" altLang="zh-CN" sz="2800" baseline="0" dirty="0">
              <a:latin typeface="华康娃娃体W5(P)" pitchFamily="18" charset="-122"/>
              <a:ea typeface="华康娃娃体W5(P)" pitchFamily="18" charset="-122"/>
            </a:endParaRPr>
          </a:p>
        </p:txBody>
      </p:sp>
      <p:grpSp>
        <p:nvGrpSpPr>
          <p:cNvPr id="28674" name="组合 166914"/>
          <p:cNvGrpSpPr/>
          <p:nvPr/>
        </p:nvGrpSpPr>
        <p:grpSpPr bwMode="auto">
          <a:xfrm rot="-392653">
            <a:off x="3419474" y="3708697"/>
            <a:ext cx="3455988" cy="2058988"/>
            <a:chOff x="2064" y="1752"/>
            <a:chExt cx="2177" cy="1297"/>
          </a:xfrm>
        </p:grpSpPr>
        <p:sp>
          <p:nvSpPr>
            <p:cNvPr id="28675" name="直接连接符 166915"/>
            <p:cNvSpPr>
              <a:spLocks noChangeShapeType="1"/>
            </p:cNvSpPr>
            <p:nvPr/>
          </p:nvSpPr>
          <p:spPr bwMode="auto">
            <a:xfrm flipV="1">
              <a:off x="2064" y="1752"/>
              <a:ext cx="2177" cy="1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6" name="直接连接符 166916"/>
            <p:cNvSpPr>
              <a:spLocks noChangeShapeType="1"/>
            </p:cNvSpPr>
            <p:nvPr/>
          </p:nvSpPr>
          <p:spPr bwMode="auto">
            <a:xfrm flipH="1">
              <a:off x="2288" y="2840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7" name="直接连接符 166917"/>
            <p:cNvSpPr>
              <a:spLocks noChangeShapeType="1"/>
            </p:cNvSpPr>
            <p:nvPr/>
          </p:nvSpPr>
          <p:spPr bwMode="auto">
            <a:xfrm flipH="1">
              <a:off x="2428" y="2720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8" name="直接连接符 166918"/>
            <p:cNvSpPr>
              <a:spLocks noChangeShapeType="1"/>
            </p:cNvSpPr>
            <p:nvPr/>
          </p:nvSpPr>
          <p:spPr bwMode="auto">
            <a:xfrm flipH="1">
              <a:off x="2569" y="2651"/>
              <a:ext cx="57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" name="直接连接符 166919"/>
            <p:cNvSpPr>
              <a:spLocks noChangeShapeType="1"/>
            </p:cNvSpPr>
            <p:nvPr/>
          </p:nvSpPr>
          <p:spPr bwMode="auto">
            <a:xfrm flipH="1">
              <a:off x="2709" y="2581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" name="直接连接符 166920"/>
            <p:cNvSpPr>
              <a:spLocks noChangeShapeType="1"/>
            </p:cNvSpPr>
            <p:nvPr/>
          </p:nvSpPr>
          <p:spPr bwMode="auto">
            <a:xfrm flipH="1">
              <a:off x="2850" y="2511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" name="直接连接符 166921"/>
            <p:cNvSpPr>
              <a:spLocks noChangeShapeType="1"/>
            </p:cNvSpPr>
            <p:nvPr/>
          </p:nvSpPr>
          <p:spPr bwMode="auto">
            <a:xfrm flipH="1">
              <a:off x="2990" y="2442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直接连接符 166922"/>
            <p:cNvSpPr>
              <a:spLocks noChangeShapeType="1"/>
            </p:cNvSpPr>
            <p:nvPr/>
          </p:nvSpPr>
          <p:spPr bwMode="auto">
            <a:xfrm flipH="1">
              <a:off x="3131" y="2359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" name="直接连接符 166923"/>
            <p:cNvSpPr>
              <a:spLocks noChangeShapeType="1"/>
            </p:cNvSpPr>
            <p:nvPr/>
          </p:nvSpPr>
          <p:spPr bwMode="auto">
            <a:xfrm flipH="1">
              <a:off x="3271" y="2296"/>
              <a:ext cx="57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直接连接符 166924"/>
            <p:cNvSpPr>
              <a:spLocks noChangeShapeType="1"/>
            </p:cNvSpPr>
            <p:nvPr/>
          </p:nvSpPr>
          <p:spPr bwMode="auto">
            <a:xfrm flipH="1">
              <a:off x="3973" y="1885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直接连接符 166925"/>
            <p:cNvSpPr>
              <a:spLocks noChangeShapeType="1"/>
            </p:cNvSpPr>
            <p:nvPr/>
          </p:nvSpPr>
          <p:spPr bwMode="auto">
            <a:xfrm flipH="1">
              <a:off x="3820" y="1955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6" name="直接连接符 166926"/>
            <p:cNvSpPr>
              <a:spLocks noChangeShapeType="1"/>
            </p:cNvSpPr>
            <p:nvPr/>
          </p:nvSpPr>
          <p:spPr bwMode="auto">
            <a:xfrm flipH="1">
              <a:off x="3692" y="2024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7" name="直接连接符 166927"/>
            <p:cNvSpPr>
              <a:spLocks noChangeShapeType="1"/>
            </p:cNvSpPr>
            <p:nvPr/>
          </p:nvSpPr>
          <p:spPr bwMode="auto">
            <a:xfrm flipH="1">
              <a:off x="3539" y="2133"/>
              <a:ext cx="57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8" name="直接连接符 166928"/>
            <p:cNvSpPr>
              <a:spLocks noChangeShapeType="1"/>
            </p:cNvSpPr>
            <p:nvPr/>
          </p:nvSpPr>
          <p:spPr bwMode="auto">
            <a:xfrm flipH="1">
              <a:off x="3398" y="2205"/>
              <a:ext cx="5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9" name="直接连接符 166929"/>
          <p:cNvSpPr>
            <a:spLocks noChangeShapeType="1"/>
          </p:cNvSpPr>
          <p:nvPr/>
        </p:nvSpPr>
        <p:spPr bwMode="auto">
          <a:xfrm flipH="1">
            <a:off x="4354512" y="2843510"/>
            <a:ext cx="431800" cy="10080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31" name="直接连接符 166930"/>
          <p:cNvSpPr>
            <a:spLocks noChangeShapeType="1"/>
          </p:cNvSpPr>
          <p:nvPr/>
        </p:nvSpPr>
        <p:spPr bwMode="auto">
          <a:xfrm>
            <a:off x="4354512" y="3851573"/>
            <a:ext cx="576262" cy="93662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32" name="直接连接符 166931"/>
          <p:cNvSpPr>
            <a:spLocks noChangeShapeType="1"/>
          </p:cNvSpPr>
          <p:nvPr/>
        </p:nvSpPr>
        <p:spPr bwMode="auto">
          <a:xfrm>
            <a:off x="5002212" y="4861222"/>
            <a:ext cx="576262" cy="935039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33" name="直接连接符 166932"/>
          <p:cNvSpPr>
            <a:spLocks noChangeShapeType="1"/>
          </p:cNvSpPr>
          <p:nvPr/>
        </p:nvSpPr>
        <p:spPr bwMode="auto">
          <a:xfrm>
            <a:off x="4786313" y="2843510"/>
            <a:ext cx="936625" cy="150812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34" name="直接连接符 166933"/>
          <p:cNvSpPr>
            <a:spLocks noChangeShapeType="1"/>
          </p:cNvSpPr>
          <p:nvPr/>
        </p:nvSpPr>
        <p:spPr bwMode="auto">
          <a:xfrm>
            <a:off x="5722939" y="4356396"/>
            <a:ext cx="936625" cy="1512888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35" name="直接连接符 166934"/>
          <p:cNvSpPr>
            <a:spLocks noChangeShapeType="1"/>
          </p:cNvSpPr>
          <p:nvPr/>
        </p:nvSpPr>
        <p:spPr bwMode="auto">
          <a:xfrm flipH="1" flipV="1">
            <a:off x="5507037" y="5724822"/>
            <a:ext cx="1079500" cy="71439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5" name="文本框 166935"/>
          <p:cNvSpPr txBox="1">
            <a:spLocks noChangeArrowheads="1"/>
          </p:cNvSpPr>
          <p:nvPr/>
        </p:nvSpPr>
        <p:spPr bwMode="auto">
          <a:xfrm>
            <a:off x="3922714" y="3549947"/>
            <a:ext cx="50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baseline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  <p:sp>
        <p:nvSpPr>
          <p:cNvPr id="28696" name="文本框 166936"/>
          <p:cNvSpPr txBox="1">
            <a:spLocks noChangeArrowheads="1"/>
          </p:cNvSpPr>
          <p:nvPr/>
        </p:nvSpPr>
        <p:spPr bwMode="auto">
          <a:xfrm>
            <a:off x="4570414" y="2397421"/>
            <a:ext cx="50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baseline="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</a:p>
        </p:txBody>
      </p:sp>
      <p:sp>
        <p:nvSpPr>
          <p:cNvPr id="166938" name="文本框 166937"/>
          <p:cNvSpPr txBox="1">
            <a:spLocks noChangeArrowheads="1"/>
          </p:cNvSpPr>
          <p:nvPr/>
        </p:nvSpPr>
        <p:spPr bwMode="auto">
          <a:xfrm>
            <a:off x="6586537" y="5508921"/>
            <a:ext cx="1223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baseline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en-US" altLang="zh-CN" sz="2800" b="1" baseline="0">
                <a:solidFill>
                  <a:srgbClr val="FF3300"/>
                </a:solidFill>
                <a:latin typeface="宋体" panose="02010600030101010101" pitchFamily="2" charset="-122"/>
                <a:ea typeface="楷体_GB2312" pitchFamily="49" charset="-122"/>
              </a:rPr>
              <a:t>’</a:t>
            </a:r>
            <a:endParaRPr lang="en-US" altLang="zh-CN" sz="2800" b="1" baseline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6939" name="文本框 166938"/>
          <p:cNvSpPr txBox="1">
            <a:spLocks noChangeArrowheads="1"/>
          </p:cNvSpPr>
          <p:nvPr/>
        </p:nvSpPr>
        <p:spPr bwMode="auto">
          <a:xfrm>
            <a:off x="5002214" y="5869284"/>
            <a:ext cx="1152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baseline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en-US" altLang="zh-CN" sz="2800" b="1" baseline="0">
                <a:solidFill>
                  <a:srgbClr val="FF3300"/>
                </a:solidFill>
                <a:latin typeface="宋体" panose="02010600030101010101" pitchFamily="2" charset="-122"/>
                <a:ea typeface="楷体_GB2312" pitchFamily="49" charset="-122"/>
              </a:rPr>
              <a:t>’</a:t>
            </a:r>
            <a:endParaRPr lang="en-US" altLang="zh-CN" sz="2800" b="1" baseline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341632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娃娃体W5(P)" pitchFamily="18" charset="-122"/>
                <a:ea typeface="华康娃娃体W5(P)" pitchFamily="18" charset="-122"/>
                <a:cs typeface="+mn-ea"/>
              </a:rPr>
              <a:t>平面镜成像作图</a:t>
            </a:r>
            <a:endParaRPr lang="zh-CN" altLang="en-US" sz="360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华康娃娃体W5(P)" pitchFamily="18" charset="-122"/>
              <a:ea typeface="华康娃娃体W5(P)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48725" y="4072436"/>
            <a:ext cx="172354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康娃娃体W5(P)" pitchFamily="18" charset="-122"/>
                <a:ea typeface="华康娃娃体W5(P)" pitchFamily="18" charset="-122"/>
              </a:rPr>
              <a:t>虚像画虚线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3065395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作垂线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标垂足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取等距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标符号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画虚像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8302">
            <a:off x="4870440" y="4512766"/>
            <a:ext cx="237708" cy="25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8302">
            <a:off x="5569144" y="3968648"/>
            <a:ext cx="237708" cy="25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8" grpId="0"/>
      <p:bldP spid="29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文本框 167941"/>
          <p:cNvSpPr txBox="1">
            <a:spLocks noChangeArrowheads="1"/>
          </p:cNvSpPr>
          <p:nvPr/>
        </p:nvSpPr>
        <p:spPr bwMode="auto">
          <a:xfrm>
            <a:off x="1981200" y="381000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baseline="0">
              <a:latin typeface="Verdana" panose="020B060403050404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0"/>
            <a:ext cx="341632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娃娃体W5(P)" pitchFamily="18" charset="-122"/>
                <a:ea typeface="华康娃娃体W5(P)" pitchFamily="18" charset="-122"/>
                <a:cs typeface="+mn-ea"/>
              </a:rPr>
              <a:t>平面镜成像作图</a:t>
            </a:r>
            <a:endParaRPr lang="zh-CN" altLang="en-US" sz="360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华康娃娃体W5(P)" pitchFamily="18" charset="-122"/>
              <a:ea typeface="华康娃娃体W5(P)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康娃娃体W5(P)" pitchFamily="18" charset="-122"/>
                <a:ea typeface="华康娃娃体W5(P)" pitchFamily="18" charset="-122"/>
              </a:rPr>
              <a:t>平面镜后有一木板</a:t>
            </a:r>
            <a:r>
              <a:rPr lang="en-US" altLang="zh-CN" sz="2800" dirty="0">
                <a:latin typeface="华康娃娃体W5(P)" pitchFamily="18" charset="-122"/>
                <a:ea typeface="华康娃娃体W5(P)" pitchFamily="18" charset="-122"/>
              </a:rPr>
              <a:t>,</a:t>
            </a:r>
            <a:r>
              <a:rPr lang="zh-CN" altLang="en-US" sz="2800" dirty="0">
                <a:latin typeface="华康娃娃体W5(P)" pitchFamily="18" charset="-122"/>
                <a:ea typeface="华康娃娃体W5(P)" pitchFamily="18" charset="-122"/>
              </a:rPr>
              <a:t>镜前有一物体</a:t>
            </a:r>
            <a:r>
              <a:rPr lang="en-US" altLang="zh-CN" sz="2800" dirty="0">
                <a:latin typeface="华康娃娃体W5(P)" pitchFamily="18" charset="-122"/>
                <a:ea typeface="华康娃娃体W5(P)" pitchFamily="18" charset="-122"/>
              </a:rPr>
              <a:t>AB</a:t>
            </a:r>
            <a:r>
              <a:rPr lang="zh-CN" altLang="en-US" sz="2800" dirty="0">
                <a:latin typeface="华康娃娃体W5(P)" pitchFamily="18" charset="-122"/>
                <a:ea typeface="华康娃娃体W5(P)" pitchFamily="18" charset="-122"/>
              </a:rPr>
              <a:t>，根据平面镜成像的特点，画出在镜中的像</a:t>
            </a:r>
            <a:r>
              <a:rPr lang="en-US" altLang="zh-CN" sz="2800" dirty="0">
                <a:latin typeface="华康娃娃体W5(P)" pitchFamily="18" charset="-122"/>
                <a:ea typeface="华康娃娃体W5(P)" pitchFamily="18" charset="-122"/>
              </a:rPr>
              <a:t>A’B’</a:t>
            </a:r>
            <a:r>
              <a:rPr lang="zh-CN" altLang="en-US" sz="2800" dirty="0">
                <a:latin typeface="华康娃娃体W5(P)" pitchFamily="18" charset="-122"/>
                <a:ea typeface="华康娃娃体W5(P)" pitchFamily="18" charset="-122"/>
              </a:rPr>
              <a:t>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193727"/>
            <a:ext cx="2443787" cy="19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332987"/>
            <a:ext cx="22955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5508104" y="2948947"/>
            <a:ext cx="2295524" cy="240026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7694"/>
            <a:ext cx="341632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娃娃体W5(P)" pitchFamily="18" charset="-122"/>
                <a:ea typeface="华康娃娃体W5(P)" pitchFamily="18" charset="-122"/>
                <a:cs typeface="+mn-ea"/>
              </a:rPr>
              <a:t>平面镜成像作图</a:t>
            </a:r>
            <a:endParaRPr lang="zh-CN" altLang="en-US" sz="360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华康娃娃体W5(P)" pitchFamily="18" charset="-122"/>
              <a:ea typeface="华康娃娃体W5(P)" pitchFamily="18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654025"/>
            <a:ext cx="649408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zuoyeFont_mathFont"/>
                <a:cs typeface="宋体" panose="02010600030101010101" pitchFamily="2" charset="-122"/>
              </a:rPr>
              <a:t>画出图中人通过池塘中的水面看到对岸树木顶端的光路图，并大致画出此时对应的折射光线．</a:t>
            </a: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kumimoji="0" lang="zh-CN" altLang="zh-CN" sz="6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6" name="Picture 4" descr="http://hiphotos.baidu.com/zhidao/pic/item/9f2f070828381f304a8fcc28aa014c086f06f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140969"/>
            <a:ext cx="2822177" cy="19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41145" y="126876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latin typeface="华康娃娃体W5(P)" pitchFamily="18" charset="-122"/>
                <a:ea typeface="华康娃娃体W5(P)" pitchFamily="18" charset="-122"/>
              </a:rPr>
              <a:t>画出图中人通过池塘中的水面看到对岸树木顶端的光路图．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40" y="2979340"/>
            <a:ext cx="2611768" cy="24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5265206" y="2829508"/>
            <a:ext cx="2592288" cy="259228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0732"/>
            <a:ext cx="309634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康娃娃体W5(P)" pitchFamily="18" charset="-122"/>
                <a:ea typeface="华康娃娃体W5(P)" pitchFamily="18" charset="-122"/>
              </a:rPr>
              <a:t>计算题注意事项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4" y="1370179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1907704" y="1513518"/>
            <a:ext cx="5544616" cy="618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华康娃娃体W5(P)" pitchFamily="18" charset="-122"/>
                <a:ea typeface="华康娃娃体W5(P)" pitchFamily="18" charset="-122"/>
              </a:rPr>
              <a:t>先写“</a:t>
            </a:r>
            <a:r>
              <a:rPr lang="zh-CN" altLang="en-US" sz="3600" dirty="0">
                <a:solidFill>
                  <a:srgbClr val="C00000"/>
                </a:solidFill>
                <a:latin typeface="华康娃娃体W5(P)" pitchFamily="18" charset="-122"/>
                <a:ea typeface="华康娃娃体W5(P)" pitchFamily="18" charset="-122"/>
              </a:rPr>
              <a:t>解</a:t>
            </a:r>
            <a:r>
              <a:rPr lang="zh-CN" altLang="en-US" sz="3600" dirty="0">
                <a:solidFill>
                  <a:schemeClr val="tx1"/>
                </a:solidFill>
                <a:latin typeface="华康娃娃体W5(P)" pitchFamily="18" charset="-122"/>
                <a:ea typeface="华康娃娃体W5(P)" pitchFamily="18" charset="-122"/>
              </a:rPr>
              <a:t>”，这很重要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8" y="2493573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1904458" y="2636912"/>
            <a:ext cx="5544616" cy="618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华康娃娃体W5(P)" pitchFamily="18" charset="-122"/>
                <a:ea typeface="华康娃娃体W5(P)" pitchFamily="18" charset="-122"/>
              </a:rPr>
              <a:t>公式</a:t>
            </a:r>
            <a:r>
              <a:rPr lang="en-US" altLang="zh-CN" sz="3600" dirty="0">
                <a:solidFill>
                  <a:srgbClr val="C00000"/>
                </a:solidFill>
                <a:latin typeface="华康娃娃体W5(P)" pitchFamily="18" charset="-122"/>
                <a:ea typeface="华康娃娃体W5(P)" pitchFamily="18" charset="-122"/>
              </a:rPr>
              <a:t>S=</a:t>
            </a:r>
            <a:r>
              <a:rPr lang="en-US" altLang="zh-CN" sz="3600" dirty="0" err="1">
                <a:solidFill>
                  <a:srgbClr val="C00000"/>
                </a:solidFill>
                <a:latin typeface="华康娃娃体W5(P)" pitchFamily="18" charset="-122"/>
                <a:ea typeface="华康娃娃体W5(P)" pitchFamily="18" charset="-122"/>
              </a:rPr>
              <a:t>Vt</a:t>
            </a:r>
            <a:r>
              <a:rPr lang="zh-CN" altLang="en-US" sz="3600" dirty="0">
                <a:solidFill>
                  <a:schemeClr val="tx1"/>
                </a:solidFill>
                <a:latin typeface="华康娃娃体W5(P)" pitchFamily="18" charset="-122"/>
                <a:ea typeface="华康娃娃体W5(P)" pitchFamily="18" charset="-122"/>
              </a:rPr>
              <a:t>或其变形不能掉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4" y="3573693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1907704" y="3717032"/>
            <a:ext cx="5544616" cy="618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华康娃娃体W5(P)" pitchFamily="18" charset="-122"/>
                <a:ea typeface="华康娃娃体W5(P)" pitchFamily="18" charset="-122"/>
              </a:rPr>
              <a:t>代入</a:t>
            </a:r>
            <a:r>
              <a:rPr lang="zh-CN" altLang="en-US" sz="3600" dirty="0">
                <a:solidFill>
                  <a:srgbClr val="C00000"/>
                </a:solidFill>
                <a:latin typeface="华康娃娃体W5(P)" pitchFamily="18" charset="-122"/>
                <a:ea typeface="华康娃娃体W5(P)" pitchFamily="18" charset="-122"/>
              </a:rPr>
              <a:t>数据</a:t>
            </a:r>
            <a:r>
              <a:rPr lang="zh-CN" altLang="en-US" sz="3600" dirty="0">
                <a:solidFill>
                  <a:schemeClr val="tx1"/>
                </a:solidFill>
                <a:latin typeface="华康娃娃体W5(P)" pitchFamily="18" charset="-122"/>
                <a:ea typeface="华康娃娃体W5(P)" pitchFamily="18" charset="-122"/>
              </a:rPr>
              <a:t>勿偷懒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4" y="4653813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1907704" y="4797152"/>
            <a:ext cx="5544616" cy="618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华康娃娃体W5(P)" pitchFamily="18" charset="-122"/>
                <a:ea typeface="华康娃娃体W5(P)" pitchFamily="18" charset="-122"/>
              </a:rPr>
              <a:t>结果</a:t>
            </a:r>
            <a:r>
              <a:rPr lang="zh-CN" altLang="en-US" sz="3200" dirty="0">
                <a:solidFill>
                  <a:srgbClr val="FF0000"/>
                </a:solidFill>
                <a:latin typeface="华康娃娃体W5(P)" pitchFamily="18" charset="-122"/>
                <a:ea typeface="华康娃娃体W5(P)" pitchFamily="18" charset="-122"/>
              </a:rPr>
              <a:t>不能为分数</a:t>
            </a:r>
            <a:r>
              <a:rPr lang="zh-CN" altLang="en-US" sz="3200" dirty="0">
                <a:solidFill>
                  <a:schemeClr val="tx1"/>
                </a:solidFill>
                <a:latin typeface="华康娃娃体W5(P)" pitchFamily="18" charset="-122"/>
                <a:ea typeface="华康娃娃体W5(P)" pitchFamily="18" charset="-122"/>
              </a:rPr>
              <a:t>必须带</a:t>
            </a:r>
            <a:r>
              <a:rPr lang="zh-CN" altLang="en-US" sz="3200" dirty="0">
                <a:solidFill>
                  <a:srgbClr val="C00000"/>
                </a:solidFill>
                <a:latin typeface="华康娃娃体W5(P)" pitchFamily="18" charset="-122"/>
                <a:ea typeface="华康娃娃体W5(P)" pitchFamily="18" charset="-122"/>
              </a:rPr>
              <a:t>单位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8225" y="798195"/>
            <a:ext cx="751522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    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有一海轮在海面上向海底发出声音信号，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6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秒后接收到反射回来的声音信号，此处海深多少米？（声音在海水中的传播速度是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1500m/s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）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86229" y="908720"/>
            <a:ext cx="813363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康娃娃体W5(P)" pitchFamily="18" charset="-122"/>
                <a:ea typeface="华康娃娃体W5(P)" pitchFamily="18" charset="-122"/>
              </a:rPr>
              <a:t>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16632"/>
            <a:ext cx="4248472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常 版</a:t>
            </a:r>
          </a:p>
        </p:txBody>
      </p:sp>
      <p:pic>
        <p:nvPicPr>
          <p:cNvPr id="7" name="Picture 8" descr="http://pic.qqtn.com/up/2016-1/201601091031385579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2"/>
          <a:stretch>
            <a:fillRect/>
          </a:stretch>
        </p:blipFill>
        <p:spPr bwMode="auto">
          <a:xfrm flipH="1">
            <a:off x="6668803" y="4137149"/>
            <a:ext cx="3038037" cy="22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1"/>
          <p:cNvSpPr txBox="1"/>
          <p:nvPr/>
        </p:nvSpPr>
        <p:spPr>
          <a:xfrm>
            <a:off x="5982183" y="4704032"/>
            <a:ext cx="1412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方正特雅宋简" pitchFamily="2" charset="-122"/>
                <a:ea typeface="方正特雅宋简" pitchFamily="2" charset="-122"/>
              </a:rPr>
              <a:t>So easy!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bldLvl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7285" y="811530"/>
            <a:ext cx="759523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火车在进入隧道前必须鸣笛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,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一列火车的运行速度是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20m/s, 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司机在鸣笛后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2s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听到隧道口处山崖反射的回声，求：（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v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空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=340m/s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）</a:t>
            </a:r>
          </a:p>
          <a:p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火车鸣笛时离隧道口有多远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116632"/>
            <a:ext cx="424847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 级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86229" y="908720"/>
            <a:ext cx="813363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康娃娃体W5(P)" pitchFamily="18" charset="-122"/>
                <a:ea typeface="华康娃娃体W5(P)" pitchFamily="18" charset="-122"/>
              </a:rPr>
              <a:t>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6632"/>
            <a:ext cx="4248472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 态 版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4857750"/>
            <a:ext cx="152336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86229" y="908720"/>
            <a:ext cx="813363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康娃娃体W5(P)" pitchFamily="18" charset="-122"/>
                <a:ea typeface="华康娃娃体W5(P)" pitchFamily="18" charset="-122"/>
              </a:rPr>
              <a:t>例</a:t>
            </a:r>
          </a:p>
        </p:txBody>
      </p:sp>
      <p:sp>
        <p:nvSpPr>
          <p:cNvPr id="3" name="矩形 2"/>
          <p:cNvSpPr/>
          <p:nvPr/>
        </p:nvSpPr>
        <p:spPr>
          <a:xfrm>
            <a:off x="1043608" y="874131"/>
            <a:ext cx="792088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一段平直钢管长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1.02km</a:t>
            </a:r>
            <a:r>
              <a:rPr lang="zh-CN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，大明站在该钢管的一端，大亮站在该钢管的另一端．大明用锤子敲击一下钢管，大亮先后听到了两次响声．已知声音在空气中的传播速度为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340m/s</a:t>
            </a:r>
            <a:r>
              <a:rPr lang="zh-CN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，在钢管中的传播速度为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5100m/s</a:t>
            </a:r>
            <a:r>
              <a:rPr lang="zh-CN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，求：大亮听到两次响声的时间间隔为多少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s</a:t>
            </a:r>
            <a:r>
              <a:rPr lang="zh-CN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？</a:t>
            </a:r>
            <a:endParaRPr lang="zh-CN" altLang="en-US" sz="2400" dirty="0">
              <a:latin typeface="方正字迹-曾柏求新魏碑简体" panose="02010600010101010101" charset="-122"/>
              <a:ea typeface="方正字迹-曾柏求新魏碑简体" panose="02010600010101010101" charset="-122"/>
              <a:cs typeface="方正字迹-曾柏求新魏碑简体" panose="0201060001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6632"/>
            <a:ext cx="4248472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 变 态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</a:p>
        </p:txBody>
      </p:sp>
      <p:sp>
        <p:nvSpPr>
          <p:cNvPr id="4" name="矩形 3"/>
          <p:cNvSpPr/>
          <p:nvPr/>
        </p:nvSpPr>
        <p:spPr>
          <a:xfrm>
            <a:off x="1093470" y="908685"/>
            <a:ext cx="800671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百米赛跑的终点计时员是看到枪冒烟开始计时，如果是听到枪声才开始计时，则运动员的成绩是好了还是差了？时间比看到枪冒烟开始计时偏差了多少秒？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86229" y="908720"/>
            <a:ext cx="813363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康娃娃体W5(P)" pitchFamily="18" charset="-122"/>
                <a:ea typeface="华康娃娃体W5(P)" pitchFamily="18" charset="-122"/>
              </a:rPr>
              <a:t>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20" y="5201920"/>
            <a:ext cx="1400175" cy="15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6632"/>
            <a:ext cx="4248472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 极 版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4951730"/>
            <a:ext cx="1715770" cy="162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86229" y="908720"/>
            <a:ext cx="813363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华康娃娃体W5(P)" pitchFamily="18" charset="-122"/>
                <a:ea typeface="华康娃娃体W5(P)" pitchFamily="18" charset="-122"/>
              </a:rPr>
              <a:t>例</a:t>
            </a:r>
          </a:p>
        </p:txBody>
      </p:sp>
      <p:sp>
        <p:nvSpPr>
          <p:cNvPr id="3" name="矩形 2"/>
          <p:cNvSpPr/>
          <p:nvPr/>
        </p:nvSpPr>
        <p:spPr>
          <a:xfrm>
            <a:off x="1134537" y="908566"/>
            <a:ext cx="734481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从钢管的一端敲一下，在管的另一端听到两次响声，若管长为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1224m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，两次响声相隔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3.36s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，求声音在钢管中的传播速度？ （此时温度为</a:t>
            </a:r>
            <a:r>
              <a:rPr lang="en-US" altLang="zh-CN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15</a:t>
            </a:r>
            <a:r>
              <a:rPr lang="zh-CN" altLang="en-US" sz="2400" dirty="0">
                <a:latin typeface="方正字迹-曾柏求新魏碑简体" panose="02010600010101010101" charset="-122"/>
                <a:ea typeface="方正字迹-曾柏求新魏碑简体" panose="02010600010101010101" charset="-122"/>
                <a:cs typeface="方正字迹-曾柏求新魏碑简体" panose="02010600010101010101" charset="-122"/>
              </a:rPr>
              <a:t>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79749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Algerian" pitchFamily="18" charset="0"/>
                <a:ea typeface="华康娃娃体W5(P)" pitchFamily="18" charset="-122"/>
              </a:rPr>
              <a:t>Boss   2</a:t>
            </a:r>
            <a:endParaRPr lang="zh-CN" altLang="en-US" sz="4400" b="1" dirty="0">
              <a:solidFill>
                <a:srgbClr val="FF0000"/>
              </a:solidFill>
              <a:latin typeface="Algerian" pitchFamily="18" charset="0"/>
              <a:ea typeface="华康娃娃体W5(P)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4061" y="3447327"/>
            <a:ext cx="3096344" cy="769441"/>
          </a:xfrm>
          <a:prstGeom prst="rect">
            <a:avLst/>
          </a:prstGeom>
          <a:noFill/>
          <a:ln w="76200">
            <a:solidFill>
              <a:srgbClr val="FFC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华康娃娃体W5(P)" pitchFamily="18" charset="-122"/>
                <a:ea typeface="华康娃娃体W5(P)" pitchFamily="18" charset="-122"/>
              </a:rPr>
              <a:t>实验题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2628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pptdesign.blogbus.com">
  <a:themeElements>
    <a:clrScheme name="1_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6AF"/>
      </a:accent1>
      <a:accent2>
        <a:srgbClr val="F7B103"/>
      </a:accent2>
      <a:accent3>
        <a:srgbClr val="FFFFFF"/>
      </a:accent3>
      <a:accent4>
        <a:srgbClr val="000000"/>
      </a:accent4>
      <a:accent5>
        <a:srgbClr val="F6F0D4"/>
      </a:accent5>
      <a:accent6>
        <a:srgbClr val="E0A002"/>
      </a:accent6>
      <a:hlink>
        <a:srgbClr val="54401C"/>
      </a:hlink>
      <a:folHlink>
        <a:srgbClr val="513103"/>
      </a:folHlink>
    </a:clrScheme>
    <a:fontScheme name="1_pptdesign.blogbus.com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6AF"/>
        </a:accent1>
        <a:accent2>
          <a:srgbClr val="F7B103"/>
        </a:accent2>
        <a:accent3>
          <a:srgbClr val="FFFFFF"/>
        </a:accent3>
        <a:accent4>
          <a:srgbClr val="000000"/>
        </a:accent4>
        <a:accent5>
          <a:srgbClr val="F6F0D4"/>
        </a:accent5>
        <a:accent6>
          <a:srgbClr val="E0A002"/>
        </a:accent6>
        <a:hlink>
          <a:srgbClr val="54401C"/>
        </a:hlink>
        <a:folHlink>
          <a:srgbClr val="5131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1433</Words>
  <Application>Microsoft Office PowerPoint</Application>
  <PresentationFormat>全屏显示(4:3)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1_pptdesign.blogbus.com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1900-01-01T00:00:00Z</dcterms:created>
  <dcterms:modified xsi:type="dcterms:W3CDTF">2020-08-12T03:55:34Z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