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704" r:id="rId2"/>
    <p:sldId id="673" r:id="rId3"/>
    <p:sldId id="511" r:id="rId4"/>
    <p:sldId id="593" r:id="rId5"/>
    <p:sldId id="594" r:id="rId6"/>
    <p:sldId id="595" r:id="rId7"/>
    <p:sldId id="737" r:id="rId8"/>
    <p:sldId id="513" r:id="rId9"/>
    <p:sldId id="648" r:id="rId10"/>
    <p:sldId id="649" r:id="rId11"/>
    <p:sldId id="650" r:id="rId12"/>
    <p:sldId id="651" r:id="rId13"/>
    <p:sldId id="738" r:id="rId14"/>
    <p:sldId id="520" r:id="rId15"/>
    <p:sldId id="653" r:id="rId16"/>
    <p:sldId id="654" r:id="rId17"/>
    <p:sldId id="655" r:id="rId18"/>
    <p:sldId id="739" r:id="rId19"/>
    <p:sldId id="740" r:id="rId20"/>
  </p:sldIdLst>
  <p:sldSz cx="12190413" cy="6858000"/>
  <p:notesSz cx="6858000" cy="9144000"/>
  <p:custDataLst>
    <p:tags r:id="rId2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34"/>
  </p:normalViewPr>
  <p:slideViewPr>
    <p:cSldViewPr showGuides="1">
      <p:cViewPr varScale="1">
        <p:scale>
          <a:sx n="108" d="100"/>
          <a:sy n="108" d="100"/>
        </p:scale>
        <p:origin x="-636" y="-78"/>
      </p:cViewPr>
      <p:guideLst>
        <p:guide orient="horz" pos="2242"/>
        <p:guide pos="3918"/>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BFCF405C-F018-4744-BF3A-61A57E5979B3}" type="datetimeFigureOut">
              <a:rPr lang="zh-CN" altLang="en-US" strike="noStrike" noProof="1" smtClean="0">
                <a:latin typeface="+mn-lt"/>
                <a:ea typeface="+mn-ea"/>
                <a:cs typeface="+mn-cs"/>
              </a:rPr>
              <a:t>2020/8/14</a:t>
            </a:fld>
            <a:endParaRPr lang="zh-CN" altLang="en-US" strike="noStrike" noProof="1"/>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A480B1C5-A637-4865-8298-C5DA39476C11}"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33402212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fontAlgn="auto"/>
            <a:fld id="{056C4B4A-9E40-4340-885D-8BFCE69C445A}" type="datetimeFigureOut">
              <a:rPr lang="zh-CN" altLang="en-US" strike="noStrike" noProof="1" smtClean="0">
                <a:latin typeface="+mn-lt"/>
                <a:ea typeface="+mn-ea"/>
                <a:cs typeface="+mn-cs"/>
              </a:rPr>
              <a:t>2020/8/14</a:t>
            </a:fld>
            <a:endParaRPr lang="zh-CN" altLang="en-US" strike="noStrike" noProof="1"/>
          </a:p>
        </p:txBody>
      </p:sp>
      <p:sp>
        <p:nvSpPr>
          <p:cNvPr id="12292" name="幻灯片图像占位符 3"/>
          <p:cNvSpPr>
            <a:spLocks noGrp="1" noRot="1" noChangeAspect="1"/>
          </p:cNvSpPr>
          <p:nvPr>
            <p:ph type="sldImg" idx="6"/>
          </p:nvPr>
        </p:nvSpPr>
        <p:spPr>
          <a:xfrm>
            <a:off x="382588" y="685800"/>
            <a:ext cx="6092825" cy="3429000"/>
          </a:xfrm>
          <a:prstGeom prst="rect">
            <a:avLst/>
          </a:prstGeom>
          <a:noFill/>
          <a:ln w="12700" cap="flat" cmpd="sng">
            <a:solidFill>
              <a:srgbClr val="000000"/>
            </a:solidFill>
            <a:prstDash val="solid"/>
            <a:round/>
            <a:headEnd type="none" w="med" len="med"/>
            <a:tailEnd type="none" w="med" len="med"/>
          </a:ln>
        </p:spPr>
      </p:sp>
      <p:sp>
        <p:nvSpPr>
          <p:cNvPr id="12293" name="备注占位符 4"/>
          <p:cNvSpPr>
            <a:spLocks noGrp="1"/>
          </p:cNvSpPr>
          <p:nvPr>
            <p:ph type="body" sz="quarter" idx="7"/>
          </p:nvPr>
        </p:nvSpPr>
        <p:spPr>
          <a:xfrm>
            <a:off x="685800" y="4343400"/>
            <a:ext cx="5486400" cy="4114800"/>
          </a:xfrm>
          <a:prstGeom prst="rect">
            <a:avLst/>
          </a:prstGeom>
          <a:noFill/>
          <a:ln w="9525">
            <a:noFill/>
          </a:ln>
        </p:spPr>
        <p:txBody>
          <a:bodyPr anchor="t"/>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fontAlgn="auto"/>
            <a:fld id="{1140987F-6F2F-40F3-A410-499DD921CA4B}" type="slidenum">
              <a:rPr lang="zh-CN" altLang="en-US" strike="noStrike" noProof="1" smtClean="0">
                <a:latin typeface="+mn-lt"/>
                <a:ea typeface="+mn-ea"/>
                <a:cs typeface="+mn-cs"/>
              </a:rPr>
              <a:t>‹#›</a:t>
            </a:fld>
            <a:endParaRPr lang="zh-CN" altLang="en-US" strike="noStrike" noProof="1"/>
          </a:p>
        </p:txBody>
      </p:sp>
    </p:spTree>
    <p:extLst>
      <p:ext uri="{BB962C8B-B14F-4D97-AF65-F5344CB8AC3E}">
        <p14:creationId xmlns:p14="http://schemas.microsoft.com/office/powerpoint/2010/main" val="3435513582"/>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竖向侧栏版式">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幻灯片">
    <p:bg>
      <p:bgPr>
        <a:noFill/>
        <a:effectLst/>
      </p:bgPr>
    </p:bg>
    <p:spTree>
      <p:nvGrpSpPr>
        <p:cNvPr id="1" name=""/>
        <p:cNvGrpSpPr/>
        <p:nvPr/>
      </p:nvGrpSpPr>
      <p:grpSpPr>
        <a:xfrm>
          <a:off x="0" y="0"/>
          <a:ext cx="0" cy="0"/>
          <a:chOff x="0" y="0"/>
          <a:chExt cx="0" cy="0"/>
        </a:xfrm>
      </p:grpSpPr>
    </p:spTree>
  </p:cSld>
  <p:clrMapOvr>
    <a:masterClrMapping/>
  </p:clrMapOvr>
  <p:transition>
    <p:split orient="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plit orient="vert"/>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userDrawn="1"/>
        </p:nvSpPr>
        <p:spPr>
          <a:xfrm>
            <a:off x="-635" y="0"/>
            <a:ext cx="12191365" cy="2159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6713855"/>
            <a:ext cx="12190730" cy="179705"/>
          </a:xfrm>
          <a:prstGeom prst="rect">
            <a:avLst/>
          </a:prstGeom>
          <a:solidFill>
            <a:srgbClr val="411D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userDrawn="1"/>
        </p:nvSpPr>
        <p:spPr>
          <a:xfrm>
            <a:off x="8321040" y="6229350"/>
            <a:ext cx="3599815" cy="488315"/>
          </a:xfrm>
          <a:prstGeom prst="parallelogram">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a:solidFill>
                  <a:srgbClr val="00B0F0"/>
                </a:solidFill>
              </a:rPr>
              <a:t>八年级物理下册考点梳理</a:t>
            </a:r>
          </a:p>
        </p:txBody>
      </p:sp>
      <p:cxnSp>
        <p:nvCxnSpPr>
          <p:cNvPr id="9" name="直接连接符 8"/>
          <p:cNvCxnSpPr/>
          <p:nvPr userDrawn="1"/>
        </p:nvCxnSpPr>
        <p:spPr>
          <a:xfrm>
            <a:off x="19050" y="2657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19050" y="6717395"/>
            <a:ext cx="1219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split orient="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slideLayout" Target="../slideLayouts/slideLayout2.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NULL" TargetMode="External"/><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8.xml"/><Relationship Id="rId1" Type="http://schemas.openxmlformats.org/officeDocument/2006/relationships/slideLayout" Target="../slideLayouts/slideLayout5.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1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矩形 103"/>
          <p:cNvSpPr/>
          <p:nvPr/>
        </p:nvSpPr>
        <p:spPr>
          <a:xfrm>
            <a:off x="1198880" y="2439035"/>
            <a:ext cx="940308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50000"/>
              </a:lnSpc>
              <a:spcBef>
                <a:spcPct val="0"/>
              </a:spcBef>
              <a:spcAft>
                <a:spcPct val="0"/>
              </a:spcAft>
              <a:buClrTx/>
              <a:buSzTx/>
              <a:buFontTx/>
              <a:buNone/>
            </a:pPr>
            <a:r>
              <a:rPr lang="zh-CN" altLang="en-US" sz="48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八年级物理下册期末复习考点梳理</a:t>
            </a:r>
          </a:p>
          <a:p>
            <a:pPr marL="0" marR="0" indent="0" algn="ctr" defTabSz="914400" rtl="0" eaLnBrk="1" fontAlgn="auto" latinLnBrk="0" hangingPunct="1">
              <a:lnSpc>
                <a:spcPct val="150000"/>
              </a:lnSpc>
              <a:spcBef>
                <a:spcPct val="0"/>
              </a:spcBef>
              <a:spcAft>
                <a:spcPct val="0"/>
              </a:spcAft>
              <a:buClrTx/>
              <a:buSzTx/>
              <a:buFontTx/>
              <a:buNone/>
            </a:pPr>
            <a:r>
              <a:rPr lang="zh-CN" altLang="en-US" sz="48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第七章  力</a:t>
            </a:r>
          </a:p>
        </p:txBody>
      </p:sp>
      <p:sp>
        <p:nvSpPr>
          <p:cNvPr id="45" name="Freeform 5"/>
          <p:cNvSpPr/>
          <p:nvPr/>
        </p:nvSpPr>
        <p:spPr bwMode="auto">
          <a:xfrm>
            <a:off x="5199659" y="196102"/>
            <a:ext cx="1819732" cy="164069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nvGrpSpPr>
          <p:cNvPr id="67" name="组合 66"/>
          <p:cNvGrpSpPr/>
          <p:nvPr/>
        </p:nvGrpSpPr>
        <p:grpSpPr>
          <a:xfrm>
            <a:off x="5780359" y="620340"/>
            <a:ext cx="878932" cy="797605"/>
            <a:chOff x="4603750" y="4427538"/>
            <a:chExt cx="446088" cy="404812"/>
          </a:xfrm>
          <a:solidFill>
            <a:schemeClr val="accent2"/>
          </a:solidFill>
        </p:grpSpPr>
        <p:sp>
          <p:nvSpPr>
            <p:cNvPr id="68"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9"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0"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2"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3"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4"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5"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6"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7"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8"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9"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0"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6" name="PA_矩形: 圆角 5"/>
          <p:cNvSpPr/>
          <p:nvPr>
            <p:custDataLst>
              <p:tags r:id="rId2"/>
            </p:custDataLst>
          </p:nvPr>
        </p:nvSpPr>
        <p:spPr>
          <a:xfrm>
            <a:off x="1189796" y="505382"/>
            <a:ext cx="1404000" cy="1404000"/>
          </a:xfrm>
          <a:prstGeom prst="roundRect">
            <a:avLst>
              <a:gd name="adj" fmla="val 10761"/>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0000"/>
              </a:solidFill>
              <a:cs typeface="+mn-ea"/>
              <a:sym typeface="+mn-lt"/>
            </a:endParaRPr>
          </a:p>
        </p:txBody>
      </p:sp>
      <p:sp>
        <p:nvSpPr>
          <p:cNvPr id="24" name="PA_矩形 23"/>
          <p:cNvSpPr/>
          <p:nvPr>
            <p:custDataLst>
              <p:tags r:id="rId3"/>
            </p:custDataLst>
          </p:nvPr>
        </p:nvSpPr>
        <p:spPr>
          <a:xfrm>
            <a:off x="1232596" y="461314"/>
            <a:ext cx="637236" cy="645160"/>
          </a:xfrm>
          <a:prstGeom prst="rect">
            <a:avLst/>
          </a:prstGeom>
        </p:spPr>
        <p:txBody>
          <a:bodyPr wrap="square">
            <a:spAutoFit/>
          </a:bodyPr>
          <a:lstStyle/>
          <a:p>
            <a:pPr algn="ctr"/>
            <a:r>
              <a:rPr lang="zh-CN" altLang="en-US" sz="3600" b="1">
                <a:solidFill>
                  <a:srgbClr val="FF0000"/>
                </a:solidFill>
                <a:cs typeface="+mn-ea"/>
                <a:sym typeface="+mn-lt"/>
              </a:rPr>
              <a:t>八</a:t>
            </a:r>
          </a:p>
        </p:txBody>
      </p:sp>
      <p:sp>
        <p:nvSpPr>
          <p:cNvPr id="25" name="PA_矩形 24"/>
          <p:cNvSpPr/>
          <p:nvPr>
            <p:custDataLst>
              <p:tags r:id="rId4"/>
            </p:custDataLst>
          </p:nvPr>
        </p:nvSpPr>
        <p:spPr>
          <a:xfrm>
            <a:off x="1907452" y="461314"/>
            <a:ext cx="637236" cy="645160"/>
          </a:xfrm>
          <a:prstGeom prst="rect">
            <a:avLst/>
          </a:prstGeom>
        </p:spPr>
        <p:txBody>
          <a:bodyPr wrap="square">
            <a:spAutoFit/>
          </a:bodyPr>
          <a:lstStyle/>
          <a:p>
            <a:pPr algn="ctr"/>
            <a:r>
              <a:rPr lang="zh-CN" altLang="en-US" sz="3600" b="1">
                <a:solidFill>
                  <a:srgbClr val="FF0000"/>
                </a:solidFill>
                <a:cs typeface="+mn-ea"/>
                <a:sym typeface="+mn-lt"/>
              </a:rPr>
              <a:t>下</a:t>
            </a:r>
          </a:p>
        </p:txBody>
      </p:sp>
      <p:sp>
        <p:nvSpPr>
          <p:cNvPr id="26" name="PA_矩形 25"/>
          <p:cNvSpPr/>
          <p:nvPr>
            <p:custDataLst>
              <p:tags r:id="rId5"/>
            </p:custDataLst>
          </p:nvPr>
        </p:nvSpPr>
        <p:spPr>
          <a:xfrm>
            <a:off x="1232596" y="1260017"/>
            <a:ext cx="637236" cy="645160"/>
          </a:xfrm>
          <a:prstGeom prst="rect">
            <a:avLst/>
          </a:prstGeom>
        </p:spPr>
        <p:txBody>
          <a:bodyPr wrap="square">
            <a:spAutoFit/>
          </a:bodyPr>
          <a:lstStyle/>
          <a:p>
            <a:pPr algn="ctr"/>
            <a:r>
              <a:rPr lang="zh-CN" altLang="en-US" sz="3600" b="1">
                <a:solidFill>
                  <a:srgbClr val="FF0000"/>
                </a:solidFill>
                <a:cs typeface="+mn-ea"/>
                <a:sym typeface="+mn-lt"/>
              </a:rPr>
              <a:t>物</a:t>
            </a:r>
          </a:p>
        </p:txBody>
      </p:sp>
      <p:cxnSp>
        <p:nvCxnSpPr>
          <p:cNvPr id="9" name="PA_直接连接符 8"/>
          <p:cNvCxnSpPr/>
          <p:nvPr>
            <p:custDataLst>
              <p:tags r:id="rId6"/>
            </p:custDataLst>
          </p:nvPr>
        </p:nvCxnSpPr>
        <p:spPr>
          <a:xfrm flipH="1" flipV="1">
            <a:off x="1891796" y="505382"/>
            <a:ext cx="0" cy="14040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PA_矩形 21"/>
          <p:cNvSpPr/>
          <p:nvPr>
            <p:custDataLst>
              <p:tags r:id="rId7"/>
            </p:custDataLst>
          </p:nvPr>
        </p:nvSpPr>
        <p:spPr>
          <a:xfrm>
            <a:off x="1907452" y="1290851"/>
            <a:ext cx="637236" cy="645160"/>
          </a:xfrm>
          <a:prstGeom prst="rect">
            <a:avLst/>
          </a:prstGeom>
        </p:spPr>
        <p:txBody>
          <a:bodyPr wrap="square">
            <a:spAutoFit/>
          </a:bodyPr>
          <a:lstStyle/>
          <a:p>
            <a:pPr algn="ctr"/>
            <a:r>
              <a:rPr lang="zh-CN" altLang="en-US" sz="3600" b="1">
                <a:solidFill>
                  <a:srgbClr val="FF0000"/>
                </a:solidFill>
                <a:cs typeface="+mn-ea"/>
                <a:sym typeface="+mn-lt"/>
              </a:rPr>
              <a:t>理</a:t>
            </a:r>
          </a:p>
        </p:txBody>
      </p:sp>
      <p:cxnSp>
        <p:nvCxnSpPr>
          <p:cNvPr id="28" name="PA_直接连接符 27"/>
          <p:cNvCxnSpPr/>
          <p:nvPr>
            <p:custDataLst>
              <p:tags r:id="rId8"/>
            </p:custDataLst>
          </p:nvPr>
        </p:nvCxnSpPr>
        <p:spPr>
          <a:xfrm rot="5400000" flipH="1" flipV="1">
            <a:off x="1852422" y="534144"/>
            <a:ext cx="0" cy="1305754"/>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PA_文本框 1"/>
          <p:cNvSpPr txBox="1"/>
          <p:nvPr>
            <p:custDataLst>
              <p:tags r:id="rId9"/>
            </p:custDataLst>
          </p:nvPr>
        </p:nvSpPr>
        <p:spPr>
          <a:xfrm>
            <a:off x="1880849" y="1011225"/>
            <a:ext cx="720000" cy="368300"/>
          </a:xfrm>
          <a:prstGeom prst="rect">
            <a:avLst/>
          </a:prstGeom>
          <a:solidFill>
            <a:srgbClr val="FF0000"/>
          </a:solidFill>
        </p:spPr>
        <p:txBody>
          <a:bodyPr wrap="square" rtlCol="0" anchor="ctr">
            <a:spAutoFit/>
          </a:bodyPr>
          <a:lstStyle/>
          <a:p>
            <a:r>
              <a:rPr lang="en-US" altLang="zh-CN" smtClean="0">
                <a:solidFill>
                  <a:schemeClr val="bg1"/>
                </a:solidFill>
                <a:cs typeface="+mn-ea"/>
                <a:sym typeface="+mn-lt"/>
              </a:rPr>
              <a:t>2020</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0"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913765" y="257175"/>
          <a:ext cx="10313670" cy="5943600"/>
        </p:xfrm>
        <a:graphic>
          <a:graphicData uri="http://schemas.openxmlformats.org/drawingml/2006/table">
            <a:tbl>
              <a:tblPr firstRow="1" bandRow="1">
                <a:tableStyleId>{5C22544A-7EE6-4342-B048-85BDC9FD1C3A}</a:tableStyleId>
              </a:tblPr>
              <a:tblGrid>
                <a:gridCol w="2077720"/>
                <a:gridCol w="8235950"/>
              </a:tblGrid>
              <a:tr h="457200">
                <a:tc rowSpan="2">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使用前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看清量程和分度值．图中测力计的分度值为______</a:t>
                      </a:r>
                      <a:r>
                        <a:rPr lang="en-US" altLang="zh-CN" sz="2400" b="0">
                          <a:solidFill>
                            <a:schemeClr val="tx1"/>
                          </a:solidFill>
                          <a:latin typeface="Times New Roman" panose="02020603050405020304" pitchFamily="18" charset="0"/>
                          <a:cs typeface="Times New Roman" panose="02020603050405020304" pitchFamily="18" charset="0"/>
                        </a:rPr>
                        <a:t>N</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188720">
                <a:tc vMerge="1">
                  <a:txBody>
                    <a:bodyPr/>
                    <a:lstStyle/>
                    <a:p>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lumMod val="60000"/>
                        <a:lumOff val="40000"/>
                      </a:schemeClr>
                    </a:solidFill>
                  </a:tcPr>
                </a:tc>
                <a:tc>
                  <a:txBody>
                    <a:bodyPr/>
                    <a:lstStyle/>
                    <a:p>
                      <a:pP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检查弹簧测力计的指针是否指在零刻度线上，如果不在，应该把指针调节到零刻度线上</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20395">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cs typeface="Times New Roman" panose="02020603050405020304" pitchFamily="18" charset="0"/>
                        </a:rPr>
                        <a:t>使用前</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sym typeface="+mn-ea"/>
                        </a:rPr>
                        <a:t>轻轻拉动挂钩几次，防止弹簧被外壳卡住</a:t>
                      </a:r>
                      <a:endParaRPr lang="en-US" altLang="zh-CN" sz="2400" b="0">
                        <a:solidFill>
                          <a:schemeClr val="tx1"/>
                        </a:solidFill>
                        <a:latin typeface="Times New Roman"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203960">
                <a:tc>
                  <a:txBody>
                    <a:bodyPr/>
                    <a:lstStyle/>
                    <a:p>
                      <a:pPr algn="ctr">
                        <a:lnSpc>
                          <a:spcPct val="150000"/>
                        </a:lnSpc>
                        <a:buNone/>
                      </a:pPr>
                      <a:r>
                        <a:rPr lang="zh-CN" altLang="en-US" sz="2400" b="0">
                          <a:solidFill>
                            <a:schemeClr val="tx1"/>
                          </a:solidFill>
                          <a:latin typeface="黑体" panose="02010609060101010101" pitchFamily="49" charset="-122"/>
                          <a:ea typeface="黑体" panose="02010609060101010101" pitchFamily="49" charset="-122"/>
                        </a:rPr>
                        <a:t>使用时</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nSpc>
                          <a:spcPct val="150000"/>
                        </a:lnSpc>
                        <a:buNone/>
                      </a:pPr>
                      <a:r>
                        <a:rPr lang="zh-CN" altLang="en-US" sz="2400" b="0">
                          <a:solidFill>
                            <a:schemeClr val="tx1"/>
                          </a:solidFill>
                          <a:latin typeface="Times New Roman" panose="02020603050405020304" pitchFamily="18" charset="0"/>
                          <a:cs typeface="Times New Roman" panose="02020603050405020304" pitchFamily="18" charset="0"/>
                        </a:rPr>
                        <a:t>使弹簧的伸长方向与所测拉力方向______，避免弹簧与外壳发生摩擦．加在弹簧测力计上的力不允许超过它的________</a:t>
                      </a:r>
                    </a:p>
                    <a:p>
                      <a:pPr>
                        <a:lnSpc>
                          <a:spcPct val="150000"/>
                        </a:lnSpc>
                        <a:buNone/>
                      </a:pPr>
                      <a:endParaRPr lang="zh-CN" altLang="en-US" sz="2400" b="0">
                        <a:solidFill>
                          <a:schemeClr val="tx1"/>
                        </a:solidFill>
                        <a:latin typeface="Times New Roman" panose="02020603050405020304" pitchFamily="18" charset="0"/>
                        <a:cs typeface="Times New Roman" panose="02020603050405020304" pitchFamily="18" charset="0"/>
                      </a:endParaRPr>
                    </a:p>
                    <a:p>
                      <a:pPr>
                        <a:lnSpc>
                          <a:spcPct val="150000"/>
                        </a:lnSpc>
                        <a:buNone/>
                      </a:pPr>
                      <a:endParaRPr lang="zh-CN" altLang="en-US" sz="2400" b="0">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1188720">
                <a:tc>
                  <a:txBody>
                    <a:bodyPr/>
                    <a:lstStyle/>
                    <a:p>
                      <a:pPr algn="ctr">
                        <a:lnSpc>
                          <a:spcPct val="150000"/>
                        </a:lnSpc>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读数</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lnSpc>
                          <a:spcPct val="150000"/>
                        </a:lnSpc>
                        <a:buNone/>
                      </a:pPr>
                      <a:r>
                        <a:rPr lang="zh-CN" altLang="en-US" sz="2400">
                          <a:solidFill>
                            <a:schemeClr val="tx1"/>
                          </a:solidFill>
                          <a:latin typeface="Times New Roman" panose="02020603050405020304" pitchFamily="18" charset="0"/>
                          <a:cs typeface="Times New Roman" panose="02020603050405020304" pitchFamily="18" charset="0"/>
                        </a:rPr>
                        <a:t>视线要正对刻度线，其示数＝整刻度值＋后面的小格数×分度值．如图所示，弹簧测力计的示数为______</a:t>
                      </a:r>
                      <a:r>
                        <a:rPr lang="en-US" altLang="zh-CN" sz="2400">
                          <a:solidFill>
                            <a:schemeClr val="tx1"/>
                          </a:solidFill>
                          <a:latin typeface="Times New Roman" panose="02020603050405020304" pitchFamily="18" charset="0"/>
                          <a:cs typeface="Times New Roman" panose="02020603050405020304" pitchFamily="18" charset="0"/>
                        </a:rPr>
                        <a:t>N</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sp>
        <p:nvSpPr>
          <p:cNvPr id="100" name="文本框 99"/>
          <p:cNvSpPr txBox="1"/>
          <p:nvPr/>
        </p:nvSpPr>
        <p:spPr>
          <a:xfrm>
            <a:off x="7658100" y="2822575"/>
            <a:ext cx="960755"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平行</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9926955" y="3383915"/>
            <a:ext cx="989330"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量程</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413115" y="5731510"/>
            <a:ext cx="86995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2.6</a:t>
            </a:r>
            <a:endParaRPr lang="en-US" altLang="en-US" sz="2400">
              <a:solidFill>
                <a:srgbClr val="FF0000"/>
              </a:solidFill>
              <a:latin typeface="Times New Roman" pitchFamily="18" charset="0"/>
              <a:ea typeface="宋体" pitchFamily="2" charset="-122"/>
            </a:endParaRPr>
          </a:p>
        </p:txBody>
      </p:sp>
      <p:sp>
        <p:nvSpPr>
          <p:cNvPr id="6" name="文本框 5"/>
          <p:cNvSpPr txBox="1"/>
          <p:nvPr/>
        </p:nvSpPr>
        <p:spPr>
          <a:xfrm>
            <a:off x="9060180" y="358140"/>
            <a:ext cx="640715"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0.2</a:t>
            </a:r>
            <a:endParaRPr lang="en-US" altLang="en-US" sz="2400">
              <a:solidFill>
                <a:srgbClr val="FF0000"/>
              </a:solidFill>
              <a:latin typeface="Times New Roman" panose="02020603050405020304" pitchFamily="18" charset="0"/>
              <a:ea typeface="宋体" panose="02010600030101010101" pitchFamily="2" charset="-122"/>
            </a:endParaRPr>
          </a:p>
        </p:txBody>
      </p:sp>
      <p:pic>
        <p:nvPicPr>
          <p:cNvPr id="41" name="18WHLWJJZKBWL34.jpg"/>
          <p:cNvPicPr/>
          <p:nvPr/>
        </p:nvPicPr>
        <p:blipFill>
          <a:blip r:embed="rId3"/>
          <a:stretch>
            <a:fillRect/>
          </a:stretch>
        </p:blipFill>
        <p:spPr>
          <a:xfrm>
            <a:off x="5040630" y="3848735"/>
            <a:ext cx="2469515" cy="10928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02080" y="539750"/>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1622425" y="615950"/>
            <a:ext cx="8191500" cy="521970"/>
            <a:chOff x="894" y="3246"/>
            <a:chExt cx="12900" cy="822"/>
          </a:xfrm>
        </p:grpSpPr>
        <p:sp>
          <p:nvSpPr>
            <p:cNvPr id="20481" name="文本框 4"/>
            <p:cNvSpPr txBox="1"/>
            <p:nvPr/>
          </p:nvSpPr>
          <p:spPr>
            <a:xfrm>
              <a:off x="4246" y="3246"/>
              <a:ext cx="9548"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重力</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p>
            </p:txBody>
          </p:sp>
        </p:grpSp>
      </p:grpSp>
      <p:grpSp>
        <p:nvGrpSpPr>
          <p:cNvPr id="8" name="组合 7"/>
          <p:cNvGrpSpPr/>
          <p:nvPr/>
        </p:nvGrpSpPr>
        <p:grpSpPr>
          <a:xfrm>
            <a:off x="1490980" y="1308100"/>
            <a:ext cx="7929880" cy="4269740"/>
            <a:chOff x="1111" y="3139"/>
            <a:chExt cx="12488" cy="6724"/>
          </a:xfrm>
        </p:grpSpPr>
        <p:sp>
          <p:nvSpPr>
            <p:cNvPr id="100" name="文本框 99"/>
            <p:cNvSpPr txBox="1"/>
            <p:nvPr/>
          </p:nvSpPr>
          <p:spPr>
            <a:xfrm>
              <a:off x="1111" y="3139"/>
              <a:ext cx="12488" cy="5378"/>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由于</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而使物体受到的力叫做重力，通常用字母</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表示．</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大小：</a:t>
              </a:r>
              <a:r>
                <a:rPr lang="zh-CN" sz="2400">
                  <a:latin typeface="Times New Roman" panose="02020603050405020304" pitchFamily="18" charset="0"/>
                  <a:ea typeface="宋体" panose="02010600030101010101" pitchFamily="2" charset="-122"/>
                  <a:cs typeface="Times New Roman" panose="02020603050405020304" pitchFamily="18" charset="0"/>
                </a:rPr>
                <a:t>物体所受重力跟物体的质量成</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  </a:t>
              </a:r>
              <a:r>
                <a:rPr lang="zh-CN" sz="2400">
                  <a:latin typeface="Times New Roman" panose="02020603050405020304" pitchFamily="18" charset="0"/>
                  <a:ea typeface="黑体" panose="02010609060101010101" pitchFamily="49" charset="-122"/>
                  <a:cs typeface="Times New Roman" panose="02020603050405020304" pitchFamily="18" charset="0"/>
                </a:rPr>
                <a:t>计算公式</a:t>
              </a:r>
            </a:p>
            <a:p>
              <a:pPr>
                <a:lnSpc>
                  <a:spcPct val="150000"/>
                </a:lnSpc>
              </a:pPr>
              <a:r>
                <a:rPr lang="en-US" sz="2400" i="1">
                  <a:latin typeface="Times New Roman" panose="02020603050405020304" pitchFamily="18" charset="0"/>
                  <a:ea typeface="宋体" panose="02010600030101010101" pitchFamily="2" charset="-122"/>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＝______</a:t>
              </a:r>
              <a:r>
                <a:rPr lang="en-US" altLang="zh-CN" sz="2400">
                  <a:latin typeface="Times New Roman" panose="02020603050405020304" pitchFamily="18" charset="0"/>
                  <a:ea typeface="宋体" panose="02010600030101010101" pitchFamily="2" charset="-122"/>
                  <a:cs typeface="Times New Roman" panose="02020603050405020304" pitchFamily="18" charset="0"/>
                </a:rPr>
                <a:t>_
</a:t>
              </a:r>
            </a:p>
          </p:txBody>
        </p:sp>
        <p:pic>
          <p:nvPicPr>
            <p:cNvPr id="2" name="图片 1"/>
            <p:cNvPicPr>
              <a:picLocks noChangeAspect="1"/>
            </p:cNvPicPr>
            <p:nvPr/>
          </p:nvPicPr>
          <p:blipFill>
            <a:blip r:embed="rId2"/>
            <a:stretch>
              <a:fillRect/>
            </a:stretch>
          </p:blipFill>
          <p:spPr>
            <a:xfrm>
              <a:off x="3952" y="6832"/>
              <a:ext cx="8623" cy="3031"/>
            </a:xfrm>
            <a:prstGeom prst="rect">
              <a:avLst/>
            </a:prstGeom>
          </p:spPr>
        </p:pic>
      </p:grpSp>
      <p:sp>
        <p:nvSpPr>
          <p:cNvPr id="3" name="文本框 2"/>
          <p:cNvSpPr txBox="1"/>
          <p:nvPr/>
        </p:nvSpPr>
        <p:spPr>
          <a:xfrm>
            <a:off x="3574415" y="1409065"/>
            <a:ext cx="1817370"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地球的吸引</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3382010" y="2009140"/>
            <a:ext cx="440690" cy="460375"/>
          </a:xfrm>
          <a:prstGeom prst="rect">
            <a:avLst/>
          </a:prstGeom>
          <a:noFill/>
          <a:ln w="9525">
            <a:noFill/>
          </a:ln>
        </p:spPr>
        <p:txBody>
          <a:bodyPr wrap="square">
            <a:spAutoFit/>
          </a:bodyPr>
          <a:lstStyle/>
          <a:p>
            <a:r>
              <a:rPr lang="en-US" sz="2400" i="1">
                <a:solidFill>
                  <a:srgbClr val="FF0000"/>
                </a:solidFill>
                <a:latin typeface="Times New Roman" panose="02020603050405020304" pitchFamily="18" charset="0"/>
                <a:ea typeface="宋体" panose="02010600030101010101" pitchFamily="2" charset="-122"/>
              </a:rPr>
              <a:t>G</a:t>
            </a:r>
            <a:endParaRPr lang="en-US" altLang="en-US" sz="2400" i="1">
              <a:solidFill>
                <a:srgbClr val="FF0000"/>
              </a:solidFill>
              <a:latin typeface="Times New Roman" pitchFamily="18" charset="0"/>
              <a:ea typeface="宋体" pitchFamily="2" charset="-122"/>
            </a:endParaRPr>
          </a:p>
        </p:txBody>
      </p:sp>
      <p:sp>
        <p:nvSpPr>
          <p:cNvPr id="6" name="文本框 5"/>
          <p:cNvSpPr txBox="1"/>
          <p:nvPr/>
        </p:nvSpPr>
        <p:spPr>
          <a:xfrm>
            <a:off x="6944360" y="2508250"/>
            <a:ext cx="880745"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正比</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2327275" y="4147185"/>
            <a:ext cx="740410" cy="460375"/>
          </a:xfrm>
          <a:prstGeom prst="rect">
            <a:avLst/>
          </a:prstGeom>
          <a:noFill/>
          <a:ln w="9525">
            <a:noFill/>
          </a:ln>
        </p:spPr>
        <p:txBody>
          <a:bodyPr wrap="square">
            <a:spAutoFit/>
          </a:bodyPr>
          <a:lstStyle/>
          <a:p>
            <a:r>
              <a:rPr lang="en-US" sz="2400" i="1">
                <a:solidFill>
                  <a:srgbClr val="FF0000"/>
                </a:solidFill>
                <a:latin typeface="Times New Roman" panose="02020603050405020304" pitchFamily="18" charset="0"/>
                <a:ea typeface="宋体" panose="02010600030101010101" pitchFamily="2" charset="-122"/>
              </a:rPr>
              <a:t>mg</a:t>
            </a:r>
            <a:endParaRPr lang="en-US" altLang="en-US" sz="2400" i="1">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01775" y="1570355"/>
            <a:ext cx="9291320" cy="2861310"/>
          </a:xfrm>
          <a:prstGeom prst="rect">
            <a:avLst/>
          </a:prstGeom>
          <a:noFill/>
          <a:ln w="9525">
            <a:noFill/>
          </a:ln>
        </p:spPr>
        <p:txBody>
          <a:bodyPr wrap="square">
            <a:spAutoFit/>
          </a:bodyPr>
          <a:lstStyle/>
          <a:p>
            <a:pPr>
              <a:lnSpc>
                <a:spcPct val="150000"/>
              </a:lnSpc>
            </a:pPr>
            <a:r>
              <a:rPr lang="en-US" sz="2400" dirty="0">
                <a:latin typeface="Times New Roman" panose="02020603050405020304" pitchFamily="18" charset="0"/>
                <a:ea typeface="黑体" panose="02010609060101010101" pitchFamily="49" charset="-122"/>
                <a:cs typeface="Times New Roman" panose="02020603050405020304" pitchFamily="18" charset="0"/>
              </a:rPr>
              <a:t>4. </a:t>
            </a:r>
            <a:r>
              <a:rPr lang="zh-CN" sz="2400" dirty="0">
                <a:latin typeface="Times New Roman" panose="02020603050405020304" pitchFamily="18" charset="0"/>
                <a:ea typeface="黑体" panose="02010609060101010101" pitchFamily="49" charset="-122"/>
                <a:cs typeface="Times New Roman" panose="02020603050405020304" pitchFamily="18" charset="0"/>
              </a:rPr>
              <a:t>方向及应用</a:t>
            </a:r>
            <a:r>
              <a:rPr lang="en-US" sz="2400" dirty="0">
                <a:latin typeface="Times New Roman" panose="02020603050405020304" pitchFamily="18" charset="0"/>
                <a:ea typeface="宋体" panose="02010600030101010101" pitchFamily="2" charset="-122"/>
                <a:cs typeface="Times New Roman" panose="02020603050405020304" pitchFamily="18" charset="0"/>
              </a:rPr>
              <a:t>(1)</a:t>
            </a:r>
            <a:r>
              <a:rPr lang="zh-CN" sz="2400" dirty="0">
                <a:latin typeface="Times New Roman" panose="02020603050405020304" pitchFamily="18" charset="0"/>
                <a:ea typeface="黑体" panose="02010609060101010101" pitchFamily="49" charset="-122"/>
                <a:cs typeface="Times New Roman" panose="02020603050405020304" pitchFamily="18" charset="0"/>
              </a:rPr>
              <a:t>方向：</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a:t>
            </a:r>
            <a:r>
              <a:rPr lang="en-US" sz="2400" dirty="0">
                <a:latin typeface="Times New Roman" panose="02020603050405020304" pitchFamily="18" charset="0"/>
                <a:ea typeface="宋体" panose="02010600030101010101" pitchFamily="2" charset="-122"/>
                <a:cs typeface="Times New Roman" panose="02020603050405020304" pitchFamily="18" charset="0"/>
              </a:rPr>
              <a:t>(2)</a:t>
            </a:r>
            <a:r>
              <a:rPr lang="zh-CN" sz="2400" dirty="0">
                <a:latin typeface="Times New Roman" panose="02020603050405020304" pitchFamily="18" charset="0"/>
                <a:ea typeface="黑体" panose="02010609060101010101" pitchFamily="49" charset="-122"/>
                <a:cs typeface="Times New Roman" panose="02020603050405020304" pitchFamily="18" charset="0"/>
              </a:rPr>
              <a:t>应用：</a:t>
            </a:r>
            <a:r>
              <a:rPr lang="zh-CN" sz="2400" dirty="0">
                <a:latin typeface="Times New Roman" panose="02020603050405020304" pitchFamily="18" charset="0"/>
                <a:ea typeface="宋体" panose="02010600030101010101" pitchFamily="2" charset="-122"/>
                <a:cs typeface="Times New Roman" panose="02020603050405020304" pitchFamily="18" charset="0"/>
              </a:rPr>
              <a:t>建筑工人在砌墙时常利用铅垂线确定竖直向下的方向．
</a:t>
            </a:r>
            <a:endParaRPr lang="en-US" sz="2400" b="1" dirty="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dirty="0">
                <a:latin typeface="Times New Roman" panose="02020603050405020304" pitchFamily="18" charset="0"/>
                <a:ea typeface="黑体" panose="02010609060101010101" pitchFamily="49" charset="-122"/>
                <a:cs typeface="Times New Roman" panose="02020603050405020304" pitchFamily="18" charset="0"/>
              </a:rPr>
              <a:t>5. </a:t>
            </a:r>
            <a:r>
              <a:rPr lang="zh-CN" sz="2400" dirty="0">
                <a:latin typeface="Times New Roman" panose="02020603050405020304" pitchFamily="18" charset="0"/>
                <a:ea typeface="黑体" panose="02010609060101010101" pitchFamily="49" charset="-122"/>
                <a:cs typeface="Times New Roman" panose="02020603050405020304" pitchFamily="18" charset="0"/>
              </a:rPr>
              <a:t>重心：</a:t>
            </a:r>
            <a:r>
              <a:rPr lang="zh-CN" sz="2400" dirty="0">
                <a:latin typeface="Times New Roman" panose="02020603050405020304" pitchFamily="18" charset="0"/>
                <a:ea typeface="宋体" panose="02010600030101010101" pitchFamily="2" charset="-122"/>
                <a:cs typeface="Times New Roman" panose="02020603050405020304" pitchFamily="18" charset="0"/>
              </a:rPr>
              <a:t>重力在物体上的作用点叫重心．</a:t>
            </a:r>
            <a:r>
              <a:rPr lang="zh-CN" sz="2400" dirty="0">
                <a:latin typeface="Times New Roman" panose="02020603050405020304" pitchFamily="18" charset="0"/>
                <a:ea typeface="黑体" panose="02010609060101010101" pitchFamily="49" charset="-122"/>
                <a:cs typeface="Times New Roman" panose="02020603050405020304" pitchFamily="18" charset="0"/>
              </a:rPr>
              <a:t>注：</a:t>
            </a:r>
            <a:r>
              <a:rPr lang="zh-CN" sz="2400" dirty="0">
                <a:latin typeface="Times New Roman" panose="02020603050405020304" pitchFamily="18" charset="0"/>
                <a:ea typeface="宋体" panose="02010600030101010101" pitchFamily="2" charset="-122"/>
                <a:cs typeface="Times New Roman" panose="02020603050405020304" pitchFamily="18" charset="0"/>
              </a:rPr>
              <a:t>形状规则、质量分布均匀的物体，重心在它的____</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__</a:t>
            </a:r>
            <a:r>
              <a:rPr lang="zh-CN" sz="2400" dirty="0">
                <a:latin typeface="Times New Roman" panose="02020603050405020304" pitchFamily="18" charset="0"/>
                <a:ea typeface="宋体" panose="02010600030101010101" pitchFamily="2" charset="-122"/>
                <a:cs typeface="Times New Roman" panose="02020603050405020304" pitchFamily="18" charset="0"/>
              </a:rPr>
              <a:t>_____上．
</a:t>
            </a:r>
          </a:p>
        </p:txBody>
      </p:sp>
      <p:sp>
        <p:nvSpPr>
          <p:cNvPr id="2" name="文本框 1"/>
          <p:cNvSpPr txBox="1"/>
          <p:nvPr/>
        </p:nvSpPr>
        <p:spPr>
          <a:xfrm>
            <a:off x="4943222" y="1570355"/>
            <a:ext cx="1588770" cy="460375"/>
          </a:xfrm>
          <a:prstGeom prst="rect">
            <a:avLst/>
          </a:prstGeom>
          <a:noFill/>
          <a:ln w="9525">
            <a:noFill/>
          </a:ln>
        </p:spPr>
        <p:txBody>
          <a:bodyPr wrap="square">
            <a:spAutoFit/>
          </a:bodyPr>
          <a:lstStyle/>
          <a:p>
            <a:r>
              <a:rPr lang="zh-CN" sz="2400" dirty="0">
                <a:solidFill>
                  <a:srgbClr val="FF0000"/>
                </a:solidFill>
                <a:latin typeface="Times New Roman" panose="02020603050405020304" pitchFamily="18" charset="0"/>
                <a:ea typeface="宋体" panose="02010600030101010101" pitchFamily="2" charset="-122"/>
              </a:rPr>
              <a:t>竖直向下</a:t>
            </a:r>
            <a:endParaRPr lang="zh-CN" altLang="en-US" sz="2400" dirty="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5159219" y="3836768"/>
            <a:ext cx="166814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几何中心</a:t>
            </a:r>
            <a:endParaRPr lang="zh-CN" altLang="en-US" sz="2400" dirty="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15900" y="310515"/>
            <a:ext cx="11740515" cy="5833745"/>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endParaRPr lang="zh-CN" altLang="en-US" sz="2800" b="1" smtClean="0">
              <a:solidFill>
                <a:srgbClr val="FF0000"/>
              </a:solidFill>
              <a:latin typeface="微软雅黑" panose="020B0503020204020204" pitchFamily="34" charset="-122"/>
              <a:ea typeface="微软雅黑" panose="020B0503020204020204" pitchFamily="34" charset="-122"/>
              <a:cs typeface="仿宋" panose="02010609060101010101" pitchFamily="49" charset="-122"/>
            </a:endParaRPr>
          </a:p>
          <a:p>
            <a:pPr>
              <a:lnSpc>
                <a:spcPct val="200000"/>
              </a:lnSpc>
            </a:pPr>
            <a:r>
              <a:rPr lang="zh-CN" altLang="en-US" sz="2800" b="1" smtClean="0">
                <a:solidFill>
                  <a:srgbClr val="FF0000"/>
                </a:solidFill>
                <a:latin typeface="微软雅黑" panose="020B0503020204020204" pitchFamily="34" charset="-122"/>
                <a:ea typeface="微软雅黑" panose="020B0503020204020204" pitchFamily="34" charset="-122"/>
                <a:cs typeface="仿宋" panose="02010609060101010101" pitchFamily="49" charset="-122"/>
              </a:rPr>
              <a:t>易失分点</a:t>
            </a:r>
            <a:r>
              <a:rPr lang="zh-CN" altLang="en-US" sz="2800" b="1" smtClean="0">
                <a:solidFill>
                  <a:srgbClr val="FF0000"/>
                </a:solidFill>
                <a:latin typeface="仿宋" panose="02010609060101010101" pitchFamily="49" charset="-122"/>
                <a:ea typeface="仿宋" panose="02010609060101010101" pitchFamily="49" charset="-122"/>
                <a:cs typeface="仿宋" panose="02010609060101010101" pitchFamily="49" charset="-122"/>
              </a:rPr>
              <a:t> </a:t>
            </a:r>
            <a:r>
              <a:rPr lang="zh-CN" altLang="en-US" sz="2200"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endParaRPr lang="zh-CN" altLang="en-US"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ctr">
              <a:lnSpc>
                <a:spcPct val="150000"/>
              </a:lnSpc>
            </a:pPr>
            <a:r>
              <a:rPr sz="2400" b="1" smtClean="0">
                <a:solidFill>
                  <a:schemeClr val="tx1"/>
                </a:solidFill>
                <a:latin typeface="仿宋" panose="02010609060101010101" pitchFamily="49" charset="-122"/>
                <a:ea typeface="仿宋" panose="02010609060101010101" pitchFamily="49" charset="-122"/>
                <a:cs typeface="仿宋" panose="02010609060101010101" pitchFamily="49" charset="-122"/>
              </a:rPr>
              <a:t>对重力的理解</a:t>
            </a:r>
          </a:p>
          <a:p>
            <a:pPr algn="l">
              <a:lnSpc>
                <a:spcPct val="150000"/>
              </a:lnSpc>
            </a:pPr>
            <a:r>
              <a:rPr sz="2400" smtClean="0">
                <a:solidFill>
                  <a:schemeClr val="tx1"/>
                </a:solidFill>
                <a:latin typeface="仿宋" panose="02010609060101010101" pitchFamily="49" charset="-122"/>
                <a:ea typeface="仿宋" panose="02010609060101010101" pitchFamily="49" charset="-122"/>
                <a:cs typeface="仿宋" panose="02010609060101010101" pitchFamily="49" charset="-122"/>
              </a:rPr>
              <a:t>1.重力是由于</a:t>
            </a:r>
            <a:r>
              <a:rPr lang="en-US" sz="2400" u="sng"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r>
              <a:rPr sz="2400" smtClean="0">
                <a:solidFill>
                  <a:schemeClr val="tx1"/>
                </a:solidFill>
                <a:latin typeface="仿宋" panose="02010609060101010101" pitchFamily="49" charset="-122"/>
                <a:ea typeface="仿宋" panose="02010609060101010101" pitchFamily="49" charset="-122"/>
                <a:cs typeface="仿宋" panose="02010609060101010101" pitchFamily="49" charset="-122"/>
              </a:rPr>
              <a:t>的吸引而产生的,但重力的大小不一定等于地球对物体的吸引力,重力的大小一般小于地球对物体的吸引力.</a:t>
            </a:r>
          </a:p>
          <a:p>
            <a:pPr algn="l">
              <a:lnSpc>
                <a:spcPct val="150000"/>
              </a:lnSpc>
            </a:pPr>
            <a:r>
              <a:rPr sz="2400" smtClean="0">
                <a:solidFill>
                  <a:schemeClr val="tx1"/>
                </a:solidFill>
                <a:latin typeface="仿宋" panose="02010609060101010101" pitchFamily="49" charset="-122"/>
                <a:ea typeface="仿宋" panose="02010609060101010101" pitchFamily="49" charset="-122"/>
                <a:cs typeface="仿宋" panose="02010609060101010101" pitchFamily="49" charset="-122"/>
              </a:rPr>
              <a:t>2.重力是非接触力,空中的飞机也受到重力的作用.</a:t>
            </a:r>
          </a:p>
          <a:p>
            <a:pPr algn="ctr">
              <a:lnSpc>
                <a:spcPct val="150000"/>
              </a:lnSpc>
            </a:pPr>
            <a:r>
              <a:rPr lang="zh-CN" altLang="zh-CN" sz="2400" b="1"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对重心的理解</a:t>
            </a:r>
            <a:endPar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r>
              <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1.形状规则、质量均匀的物体的重心在物体的几何中心上.</a:t>
            </a:r>
            <a:endPar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r>
              <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2.物体的重心不一定在物体上.</a:t>
            </a:r>
            <a:endPar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r>
              <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sym typeface="+mn-ea"/>
              </a:rPr>
              <a:t>3.一般来说,物体的重心越低,物体就越稳定.</a:t>
            </a:r>
            <a:endParaRPr lang="zh-CN" altLang="zh-CN"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endParaRPr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a:p>
            <a:pPr algn="l">
              <a:lnSpc>
                <a:spcPct val="150000"/>
              </a:lnSpc>
            </a:pPr>
            <a:endParaRPr sz="2400" smtClean="0">
              <a:solidFill>
                <a:schemeClr val="tx1"/>
              </a:solidFill>
              <a:latin typeface="仿宋" panose="02010609060101010101" pitchFamily="49" charset="-122"/>
              <a:ea typeface="仿宋" panose="02010609060101010101" pitchFamily="49" charset="-122"/>
              <a:cs typeface="仿宋" panose="02010609060101010101" pitchFamily="49" charset="-122"/>
            </a:endParaRPr>
          </a:p>
        </p:txBody>
      </p:sp>
      <p:sp>
        <p:nvSpPr>
          <p:cNvPr id="40" name="TextBox 39"/>
          <p:cNvSpPr txBox="1"/>
          <p:nvPr/>
        </p:nvSpPr>
        <p:spPr>
          <a:xfrm>
            <a:off x="2999249" y="1917021"/>
            <a:ext cx="987425" cy="460375"/>
          </a:xfrm>
          <a:prstGeom prst="rect">
            <a:avLst/>
          </a:prstGeom>
          <a:noFill/>
        </p:spPr>
        <p:txBody>
          <a:bodyPr wrap="square" rtlCol="0">
            <a:spAutoFit/>
          </a:bodyPr>
          <a:lstStyle/>
          <a:p>
            <a:r>
              <a:rPr lang="zh-CN" altLang="en-US" sz="2400" dirty="0" smtClean="0">
                <a:solidFill>
                  <a:srgbClr val="FF0000"/>
                </a:solidFill>
                <a:latin typeface="宋体" panose="02010600030101010101" pitchFamily="2" charset="-122"/>
                <a:ea typeface="宋体" panose="02010600030101010101" pitchFamily="2" charset="-122"/>
              </a:rPr>
              <a:t>地球</a:t>
            </a:r>
            <a:endParaRPr lang="zh-CN" altLang="en-US" sz="2400"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147482303"/>
          <p:cNvPicPr>
            <a:picLocks noChangeAspect="1"/>
          </p:cNvPicPr>
          <p:nvPr/>
        </p:nvPicPr>
        <p:blipFill>
          <a:blip r:embed="rId2"/>
          <a:stretch>
            <a:fillRect/>
          </a:stretch>
        </p:blipFill>
        <p:spPr>
          <a:xfrm>
            <a:off x="9262745" y="2072640"/>
            <a:ext cx="1242695" cy="2225040"/>
          </a:xfrm>
          <a:prstGeom prst="rect">
            <a:avLst/>
          </a:prstGeom>
          <a:noFill/>
          <a:ln w="9525">
            <a:noFill/>
          </a:ln>
        </p:spPr>
      </p:pic>
      <p:sp>
        <p:nvSpPr>
          <p:cNvPr id="3" name="文本框 2"/>
          <p:cNvSpPr txBox="1"/>
          <p:nvPr/>
        </p:nvSpPr>
        <p:spPr>
          <a:xfrm>
            <a:off x="8684260" y="4413250"/>
            <a:ext cx="2399665" cy="506730"/>
          </a:xfrm>
          <a:prstGeom prst="rect">
            <a:avLst/>
          </a:prstGeom>
          <a:noFill/>
          <a:ln w="9525">
            <a:noFill/>
          </a:ln>
        </p:spPr>
        <p:txBody>
          <a:bodyPr wrap="square">
            <a:spAutoFit/>
          </a:bodyPr>
          <a:lstStyle/>
          <a:p>
            <a:pPr algn="ctr">
              <a:lnSpc>
                <a:spcPct val="150000"/>
              </a:lnSpc>
            </a:pP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八下</a:t>
            </a:r>
            <a:r>
              <a:rPr lang="en-US" sz="1800">
                <a:latin typeface="Times New Roman" panose="02020603050405020304" pitchFamily="18" charset="0"/>
                <a:cs typeface="Times New Roman" panose="02020603050405020304" pitchFamily="18" charset="0"/>
              </a:rPr>
              <a:t>P5</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7.1</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5</a:t>
            </a:r>
            <a:r>
              <a:rPr lang="zh-CN" sz="1800">
                <a:latin typeface="Times New Roman" panose="02020603050405020304" pitchFamily="18" charset="0"/>
                <a:cs typeface="Times New Roman" panose="02020603050405020304" pitchFamily="18" charset="0"/>
              </a:rPr>
              <a:t>乙</a:t>
            </a:r>
            <a:r>
              <a:rPr lang="en-US" sz="1800">
                <a:latin typeface="Times New Roman" panose="02020603050405020304" pitchFamily="18" charset="0"/>
                <a:cs typeface="Times New Roman" panose="02020603050405020304" pitchFamily="18" charset="0"/>
              </a:rPr>
              <a:t>)</a:t>
            </a:r>
            <a:endParaRPr lang="zh-CN" altLang="en-US" sz="1800">
              <a:latin typeface="Times New Roman" pitchFamily="18" charset="0"/>
              <a:cs typeface="Times New Roman" panose="02020603050405020304" pitchFamily="18" charset="0"/>
            </a:endParaRPr>
          </a:p>
        </p:txBody>
      </p:sp>
      <p:sp>
        <p:nvSpPr>
          <p:cNvPr id="4" name="文本框 3"/>
          <p:cNvSpPr txBox="1"/>
          <p:nvPr/>
        </p:nvSpPr>
        <p:spPr>
          <a:xfrm>
            <a:off x="1101090" y="2183765"/>
            <a:ext cx="7506335" cy="230695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如图所示是小丽穿上旱冰鞋向右推墙的情景．</a:t>
            </a:r>
            <a:r>
              <a:rPr lang="zh-CN" sz="2400">
                <a:latin typeface="Times New Roman" panose="02020603050405020304" pitchFamily="18" charset="0"/>
                <a:ea typeface="黑体" panose="02010609060101010101" pitchFamily="49" charset="-122"/>
                <a:cs typeface="Times New Roman" panose="02020603050405020304" pitchFamily="18" charset="0"/>
              </a:rPr>
              <a:t>命题点：力的作用效果</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向右推墙，小丽运动，说明力可以改变物体的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1284605" y="3926840"/>
            <a:ext cx="152908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grpSp>
        <p:nvGrpSpPr>
          <p:cNvPr id="18440" name="组合 4"/>
          <p:cNvGrpSpPr/>
          <p:nvPr/>
        </p:nvGrpSpPr>
        <p:grpSpPr>
          <a:xfrm>
            <a:off x="639254" y="533753"/>
            <a:ext cx="10515147" cy="645159"/>
            <a:chOff x="1208" y="1416"/>
            <a:chExt cx="16640" cy="1018"/>
          </a:xfrm>
        </p:grpSpPr>
        <p:pic>
          <p:nvPicPr>
            <p:cNvPr id="18441" name="图片 1" descr="I:\00图.png00图"/>
            <p:cNvPicPr>
              <a:picLocks noChangeAspect="1"/>
            </p:cNvPicPr>
            <p:nvPr/>
          </p:nvPicPr>
          <p:blipFill>
            <a:blip r:embed="rId3"/>
            <a:stretch>
              <a:fillRect/>
            </a:stretch>
          </p:blipFill>
          <p:spPr>
            <a:xfrm>
              <a:off x="1208" y="1465"/>
              <a:ext cx="16640" cy="853"/>
            </a:xfrm>
            <a:prstGeom prst="rect">
              <a:avLst/>
            </a:prstGeom>
            <a:noFill/>
            <a:ln w="9525">
              <a:noFill/>
            </a:ln>
          </p:spPr>
        </p:pic>
        <p:sp>
          <p:nvSpPr>
            <p:cNvPr id="18442" name="文本框 10"/>
            <p:cNvSpPr txBox="1"/>
            <p:nvPr/>
          </p:nvSpPr>
          <p:spPr>
            <a:xfrm>
              <a:off x="6468" y="1416"/>
              <a:ext cx="6211" cy="1018"/>
            </a:xfrm>
            <a:prstGeom prst="rect">
              <a:avLst/>
            </a:prstGeom>
            <a:noFill/>
            <a:ln w="9525">
              <a:noFill/>
            </a:ln>
          </p:spPr>
          <p:txBody>
            <a:bodyPr anchor="t">
              <a:spAutoFit/>
            </a:bodyPr>
            <a:lstStyle/>
            <a:p>
              <a:pPr algn="ctr"/>
              <a:r>
                <a:rPr lang="zh-CN" altLang="en-US" sz="3600" b="1">
                  <a:latin typeface="黑体" panose="02010609060101010101" pitchFamily="49" charset="-122"/>
                  <a:ea typeface="黑体" panose="02010609060101010101" pitchFamily="49" charset="-122"/>
                  <a:sym typeface="宋体" panose="02010600030101010101" pitchFamily="2" charset="-122"/>
                </a:rPr>
                <a:t>教材图片解读</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39470" y="774065"/>
            <a:ext cx="10619105" cy="5077460"/>
          </a:xfrm>
          <a:prstGeom prst="rect">
            <a:avLst/>
          </a:prstGeom>
          <a:noFill/>
          <a:ln w="9525">
            <a:noFill/>
          </a:ln>
        </p:spPr>
        <p:txBody>
          <a:bodyPr wrap="square">
            <a:spAutoFit/>
          </a:bodyPr>
          <a:lstStyle/>
          <a:p>
            <a:pPr>
              <a:lnSpc>
                <a:spcPct val="150000"/>
              </a:lnSpc>
            </a:pPr>
            <a:r>
              <a:rPr lang="zh-CN" sz="2400" dirty="0">
                <a:latin typeface="Times New Roman" panose="02020603050405020304" pitchFamily="18" charset="0"/>
                <a:ea typeface="黑体" panose="02010609060101010101" pitchFamily="49" charset="-122"/>
                <a:cs typeface="Times New Roman" panose="02020603050405020304" pitchFamily="18" charset="0"/>
              </a:rPr>
              <a:t>命题点：物体间的相互作用</a:t>
            </a:r>
            <a:r>
              <a:rPr lang="en-US" sz="2400" dirty="0">
                <a:latin typeface="Times New Roman" panose="02020603050405020304" pitchFamily="18" charset="0"/>
                <a:ea typeface="宋体" panose="02010600030101010101" pitchFamily="2" charset="-122"/>
                <a:cs typeface="Times New Roman" panose="02020603050405020304" pitchFamily="18" charset="0"/>
              </a:rPr>
              <a:t>(2)</a:t>
            </a:r>
            <a:r>
              <a:rPr lang="zh-CN" sz="2400" dirty="0">
                <a:latin typeface="Times New Roman" panose="02020603050405020304" pitchFamily="18" charset="0"/>
                <a:ea typeface="宋体" panose="02010600030101010101" pitchFamily="2" charset="-122"/>
                <a:cs typeface="Times New Roman" panose="02020603050405020304" pitchFamily="18" charset="0"/>
              </a:rPr>
              <a:t>向右推墙时，我们会看到小丽向</a:t>
            </a:r>
            <a:r>
              <a:rPr lang="en-US" sz="2400" dirty="0">
                <a:latin typeface="Times New Roman" panose="02020603050405020304" pitchFamily="18" charset="0"/>
                <a:ea typeface="宋体" panose="02010600030101010101" pitchFamily="2" charset="-122"/>
                <a:cs typeface="Times New Roman" panose="02020603050405020304" pitchFamily="18" charset="0"/>
              </a:rPr>
              <a:t>______(</a:t>
            </a:r>
            <a:r>
              <a:rPr lang="zh-CN" sz="2400" dirty="0">
                <a:latin typeface="Times New Roman" panose="02020603050405020304" pitchFamily="18" charset="0"/>
                <a:ea typeface="宋体" panose="02010600030101010101" pitchFamily="2" charset="-122"/>
                <a:cs typeface="Times New Roman" panose="02020603050405020304" pitchFamily="18" charset="0"/>
              </a:rPr>
              <a:t>选填</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左</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或</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右</a:t>
            </a:r>
            <a:r>
              <a:rPr lang="en-US"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运动，这是因为小丽对墙施力的同时，墙也对小丽施加力的作用，这表明物体间力的作用是</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的；此时墙对小丽的推力</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小丽对墙的推力．</a:t>
            </a:r>
            <a:r>
              <a:rPr lang="zh-CN" sz="2400" dirty="0">
                <a:latin typeface="Times New Roman" panose="02020603050405020304" pitchFamily="18" charset="0"/>
                <a:ea typeface="黑体" panose="02010609060101010101" pitchFamily="49" charset="-122"/>
                <a:cs typeface="Times New Roman" panose="02020603050405020304" pitchFamily="18" charset="0"/>
              </a:rPr>
              <a:t>命题点：惯性的理解</a:t>
            </a:r>
            <a:r>
              <a:rPr lang="en-US" sz="2400" dirty="0">
                <a:latin typeface="Times New Roman" panose="02020603050405020304" pitchFamily="18" charset="0"/>
                <a:ea typeface="宋体" panose="02010600030101010101" pitchFamily="2" charset="-122"/>
                <a:cs typeface="Times New Roman" panose="02020603050405020304" pitchFamily="18" charset="0"/>
              </a:rPr>
              <a:t>(3)</a:t>
            </a:r>
            <a:r>
              <a:rPr lang="zh-CN" sz="2400" dirty="0">
                <a:latin typeface="Times New Roman" panose="02020603050405020304" pitchFamily="18" charset="0"/>
                <a:ea typeface="宋体" panose="02010600030101010101" pitchFamily="2" charset="-122"/>
                <a:cs typeface="Times New Roman" panose="02020603050405020304" pitchFamily="18" charset="0"/>
              </a:rPr>
              <a:t>小丽离开墙后继续运动，是因为小丽具有</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
</a:t>
            </a:r>
          </a:p>
          <a:p>
            <a:pPr>
              <a:lnSpc>
                <a:spcPct val="150000"/>
              </a:lnSpc>
            </a:pPr>
            <a:r>
              <a:rPr lang="zh-CN" altLang="en-US" sz="2400" dirty="0">
                <a:latin typeface="Times New Roman" panose="02020603050405020304" pitchFamily="18" charset="0"/>
                <a:cs typeface="Times New Roman" panose="02020603050405020304" pitchFamily="18" charset="0"/>
              </a:rPr>
              <a:t>命题点：力与运动、二力平衡的判断</a:t>
            </a: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4</a:t>
            </a:r>
            <a:r>
              <a:rPr lang="zh-CN" altLang="en-US" sz="2400" dirty="0">
                <a:latin typeface="Times New Roman" panose="02020603050405020304" pitchFamily="18" charset="0"/>
                <a:cs typeface="Times New Roman" panose="02020603050405020304" pitchFamily="18" charset="0"/>
              </a:rPr>
              <a:t>)小丽滑行一段距离后会停下来，是因为受到</a:t>
            </a:r>
            <a:r>
              <a:rPr lang="en-US" altLang="zh-CN" sz="2400" dirty="0">
                <a:latin typeface="Times New Roman" panose="02020603050405020304" pitchFamily="18" charset="0"/>
                <a:cs typeface="Times New Roman" panose="02020603050405020304" pitchFamily="18" charset="0"/>
              </a:rPr>
              <a:t>_____</a:t>
            </a:r>
            <a:r>
              <a:rPr lang="zh-CN" altLang="en-US" sz="2400" dirty="0">
                <a:latin typeface="Times New Roman" panose="02020603050405020304" pitchFamily="18" charset="0"/>
                <a:cs typeface="Times New Roman" panose="02020603050405020304" pitchFamily="18" charset="0"/>
              </a:rPr>
              <a:t>____________的作用．</a:t>
            </a:r>
          </a:p>
          <a:p>
            <a:pPr>
              <a:lnSpc>
                <a:spcPct val="150000"/>
              </a:lnSpc>
            </a:pPr>
            <a:r>
              <a:rPr lang="zh-CN" altLang="en-US" sz="2400" dirty="0">
                <a:latin typeface="Times New Roman" panose="02020603050405020304" pitchFamily="18" charset="0"/>
                <a:cs typeface="Times New Roman" panose="02020603050405020304" pitchFamily="18" charset="0"/>
              </a:rPr>
              <a:t>(</a:t>
            </a:r>
            <a:r>
              <a:rPr lang="en-US" altLang="zh-CN" sz="2400" dirty="0">
                <a:latin typeface="Times New Roman" panose="02020603050405020304" pitchFamily="18" charset="0"/>
                <a:cs typeface="Times New Roman" panose="02020603050405020304" pitchFamily="18" charset="0"/>
              </a:rPr>
              <a:t>5</a:t>
            </a:r>
            <a:r>
              <a:rPr lang="zh-CN" altLang="en-US" sz="2400" dirty="0">
                <a:latin typeface="Times New Roman" panose="02020603050405020304" pitchFamily="18" charset="0"/>
                <a:cs typeface="Times New Roman" panose="02020603050405020304" pitchFamily="18" charset="0"/>
              </a:rPr>
              <a:t>)小丽静止在水平地面上时，她的重力与地面对她的支持力是一对______力．</a:t>
            </a:r>
          </a:p>
        </p:txBody>
      </p:sp>
      <p:sp>
        <p:nvSpPr>
          <p:cNvPr id="2" name="文本框 1"/>
          <p:cNvSpPr txBox="1"/>
          <p:nvPr/>
        </p:nvSpPr>
        <p:spPr>
          <a:xfrm>
            <a:off x="9295765" y="774065"/>
            <a:ext cx="63119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左</a:t>
            </a:r>
            <a:endParaRPr lang="zh-CN" altLang="en-US" sz="2400" dirty="0">
              <a:solidFill>
                <a:srgbClr val="FF0000"/>
              </a:solidFill>
              <a:ea typeface="宋体" panose="02010600030101010101" pitchFamily="2" charset="-122"/>
            </a:endParaRPr>
          </a:p>
        </p:txBody>
      </p:sp>
      <p:sp>
        <p:nvSpPr>
          <p:cNvPr id="3" name="文本框 2"/>
          <p:cNvSpPr txBox="1"/>
          <p:nvPr/>
        </p:nvSpPr>
        <p:spPr>
          <a:xfrm>
            <a:off x="4223232" y="1845022"/>
            <a:ext cx="86995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相互</a:t>
            </a:r>
            <a:endParaRPr lang="zh-CN" altLang="en-US" sz="2400" dirty="0">
              <a:solidFill>
                <a:srgbClr val="FF0000"/>
              </a:solidFill>
              <a:ea typeface="宋体" panose="02010600030101010101" pitchFamily="2" charset="-122"/>
            </a:endParaRPr>
          </a:p>
        </p:txBody>
      </p:sp>
      <p:sp>
        <p:nvSpPr>
          <p:cNvPr id="4" name="文本框 3"/>
          <p:cNvSpPr txBox="1"/>
          <p:nvPr/>
        </p:nvSpPr>
        <p:spPr>
          <a:xfrm>
            <a:off x="8741410" y="1989020"/>
            <a:ext cx="86995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等于</a:t>
            </a:r>
            <a:endParaRPr lang="zh-CN" altLang="en-US" sz="2400" dirty="0">
              <a:solidFill>
                <a:srgbClr val="FF0000"/>
              </a:solidFill>
              <a:ea typeface="宋体" panose="02010600030101010101" pitchFamily="2" charset="-122"/>
            </a:endParaRPr>
          </a:p>
        </p:txBody>
      </p:sp>
      <p:sp>
        <p:nvSpPr>
          <p:cNvPr id="5" name="文本框 4"/>
          <p:cNvSpPr txBox="1"/>
          <p:nvPr/>
        </p:nvSpPr>
        <p:spPr>
          <a:xfrm>
            <a:off x="1199274" y="2997006"/>
            <a:ext cx="87058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惯性</a:t>
            </a:r>
            <a:endParaRPr lang="zh-CN" altLang="en-US" sz="2400">
              <a:solidFill>
                <a:srgbClr val="FF0000"/>
              </a:solidFill>
              <a:ea typeface="宋体" panose="02010600030101010101" pitchFamily="2" charset="-122"/>
            </a:endParaRPr>
          </a:p>
        </p:txBody>
      </p:sp>
      <p:sp>
        <p:nvSpPr>
          <p:cNvPr id="6" name="文本框 5"/>
          <p:cNvSpPr txBox="1"/>
          <p:nvPr/>
        </p:nvSpPr>
        <p:spPr>
          <a:xfrm>
            <a:off x="7284085" y="4723130"/>
            <a:ext cx="232727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阻力</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或摩擦力</a:t>
            </a:r>
            <a:r>
              <a:rPr lang="en-US" sz="2400">
                <a:solidFill>
                  <a:srgbClr val="FF0000"/>
                </a:solidFill>
                <a:latin typeface="Times New Roman" panose="02020603050405020304" pitchFamily="18" charset="0"/>
                <a:ea typeface="宋体" panose="02010600030101010101" pitchFamily="2" charset="-122"/>
              </a:rPr>
              <a:t>)</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9859645" y="5271135"/>
            <a:ext cx="94996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平衡</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8190" y="1822450"/>
            <a:ext cx="7515860" cy="3415030"/>
          </a:xfrm>
          <a:prstGeom prst="rect">
            <a:avLst/>
          </a:prstGeom>
          <a:noFill/>
          <a:ln w="9525">
            <a:noFill/>
          </a:ln>
        </p:spPr>
        <p:txBody>
          <a:bodyPr wrap="square">
            <a:spAutoFit/>
          </a:bodyPr>
          <a:lstStyle/>
          <a:p>
            <a:pPr>
              <a:lnSpc>
                <a:spcPct val="150000"/>
              </a:lnSpc>
            </a:pPr>
            <a:r>
              <a:rPr lang="en-US" sz="2400" dirty="0">
                <a:latin typeface="Times New Roman" panose="02020603050405020304" pitchFamily="18" charset="0"/>
                <a:ea typeface="宋体" panose="02010600030101010101" pitchFamily="2" charset="-122"/>
              </a:rPr>
              <a:t>2. </a:t>
            </a:r>
            <a:r>
              <a:rPr lang="zh-CN" sz="2400" dirty="0">
                <a:ea typeface="宋体" panose="02010600030101010101" pitchFamily="2" charset="-122"/>
              </a:rPr>
              <a:t>如图所示，小明用</a:t>
            </a:r>
            <a:r>
              <a:rPr lang="en-US" sz="2400" dirty="0">
                <a:latin typeface="Times New Roman" panose="02020603050405020304" pitchFamily="18" charset="0"/>
                <a:ea typeface="宋体" panose="02010600030101010101" pitchFamily="2" charset="-122"/>
              </a:rPr>
              <a:t>5 N</a:t>
            </a:r>
            <a:r>
              <a:rPr lang="zh-CN" sz="2400" dirty="0">
                <a:ea typeface="宋体" panose="02010600030101010101" pitchFamily="2" charset="-122"/>
              </a:rPr>
              <a:t>的水平推力推静止在水平地面上的箱子， 但箱子未动．</a:t>
            </a:r>
            <a:r>
              <a:rPr lang="zh-CN" sz="2400" dirty="0">
                <a:ea typeface="黑体" panose="02010609060101010101" pitchFamily="49" charset="-122"/>
              </a:rPr>
              <a:t>命题点：摩擦力大小的判断</a:t>
            </a:r>
            <a:r>
              <a:rPr lang="en-US" sz="2400" dirty="0">
                <a:latin typeface="Times New Roman" panose="02020603050405020304" pitchFamily="18" charset="0"/>
                <a:ea typeface="宋体" panose="02010600030101010101" pitchFamily="2" charset="-122"/>
              </a:rPr>
              <a:t>(1)</a:t>
            </a:r>
            <a:r>
              <a:rPr lang="zh-CN" sz="2400" dirty="0">
                <a:ea typeface="宋体" panose="02010600030101010101" pitchFamily="2" charset="-122"/>
              </a:rPr>
              <a:t>此时箱子受到的摩擦力</a:t>
            </a:r>
            <a:r>
              <a:rPr lang="en-US" sz="2400" dirty="0">
                <a:latin typeface="Times New Roman" panose="02020603050405020304" pitchFamily="18" charset="0"/>
                <a:ea typeface="宋体" panose="02010600030101010101" pitchFamily="2" charset="-122"/>
              </a:rPr>
              <a:t>________(</a:t>
            </a:r>
            <a:r>
              <a:rPr lang="zh-CN" sz="2400" dirty="0">
                <a:ea typeface="宋体" panose="02010600030101010101" pitchFamily="2" charset="-122"/>
              </a:rPr>
              <a:t>选填</a:t>
            </a:r>
            <a:r>
              <a:rPr lang="en-US" sz="2400" dirty="0">
                <a:latin typeface="宋体" panose="02010600030101010101" pitchFamily="2" charset="-122"/>
                <a:cs typeface="Times New Roman" panose="02020603050405020304" pitchFamily="18" charset="0"/>
              </a:rPr>
              <a:t>“</a:t>
            </a:r>
            <a:r>
              <a:rPr lang="zh-CN" sz="2400" dirty="0">
                <a:ea typeface="宋体" panose="02010600030101010101" pitchFamily="2" charset="-122"/>
              </a:rPr>
              <a:t>大于</a:t>
            </a:r>
            <a:r>
              <a:rPr lang="en-US" sz="2400" dirty="0">
                <a:latin typeface="宋体" panose="02010600030101010101" pitchFamily="2" charset="-122"/>
                <a:cs typeface="Times New Roman" panose="02020603050405020304" pitchFamily="18" charset="0"/>
              </a:rPr>
              <a:t>”</a:t>
            </a:r>
            <a:r>
              <a:rPr lang="zh-CN" sz="2400" dirty="0">
                <a:ea typeface="宋体" panose="02010600030101010101" pitchFamily="2" charset="-122"/>
              </a:rPr>
              <a:t>、</a:t>
            </a:r>
            <a:r>
              <a:rPr lang="en-US" sz="2400" dirty="0">
                <a:latin typeface="宋体" panose="02010600030101010101" pitchFamily="2" charset="-122"/>
                <a:cs typeface="Times New Roman" panose="02020603050405020304" pitchFamily="18" charset="0"/>
              </a:rPr>
              <a:t>“</a:t>
            </a:r>
            <a:r>
              <a:rPr lang="zh-CN" sz="2400" dirty="0">
                <a:ea typeface="宋体" panose="02010600030101010101" pitchFamily="2" charset="-122"/>
              </a:rPr>
              <a:t>小于</a:t>
            </a:r>
            <a:r>
              <a:rPr lang="en-US" sz="2400" dirty="0">
                <a:latin typeface="宋体" panose="02010600030101010101" pitchFamily="2" charset="-122"/>
                <a:cs typeface="Times New Roman" panose="02020603050405020304" pitchFamily="18" charset="0"/>
              </a:rPr>
              <a:t>”</a:t>
            </a:r>
            <a:r>
              <a:rPr lang="zh-CN" sz="2400" dirty="0">
                <a:ea typeface="宋体" panose="02010600030101010101" pitchFamily="2" charset="-122"/>
              </a:rPr>
              <a:t>或</a:t>
            </a:r>
            <a:r>
              <a:rPr lang="en-US" sz="2400" dirty="0">
                <a:latin typeface="宋体" panose="02010600030101010101" pitchFamily="2" charset="-122"/>
                <a:cs typeface="Times New Roman" panose="02020603050405020304" pitchFamily="18" charset="0"/>
              </a:rPr>
              <a:t>“</a:t>
            </a:r>
            <a:r>
              <a:rPr lang="zh-CN" sz="2400" dirty="0">
                <a:ea typeface="宋体" panose="02010600030101010101" pitchFamily="2" charset="-122"/>
              </a:rPr>
              <a:t>等于</a:t>
            </a:r>
            <a:r>
              <a:rPr lang="en-US" sz="2400" dirty="0">
                <a:latin typeface="宋体" panose="02010600030101010101" pitchFamily="2" charset="-122"/>
                <a:cs typeface="Times New Roman" panose="02020603050405020304" pitchFamily="18" charset="0"/>
              </a:rPr>
              <a:t>”</a:t>
            </a:r>
            <a:r>
              <a:rPr lang="en-US" sz="2400" dirty="0">
                <a:latin typeface="Times New Roman" panose="02020603050405020304" pitchFamily="18" charset="0"/>
                <a:ea typeface="宋体" panose="02010600030101010101" pitchFamily="2" charset="-122"/>
              </a:rPr>
              <a:t>)5 N</a:t>
            </a:r>
            <a:r>
              <a:rPr lang="zh-CN" sz="2400" dirty="0">
                <a:ea typeface="宋体" panose="02010600030101010101" pitchFamily="2" charset="-122"/>
              </a:rPr>
              <a:t>，当水平推力增大至</a:t>
            </a:r>
            <a:r>
              <a:rPr lang="en-US" sz="2400" dirty="0">
                <a:latin typeface="Times New Roman" panose="02020603050405020304" pitchFamily="18" charset="0"/>
                <a:ea typeface="宋体" panose="02010600030101010101" pitchFamily="2" charset="-122"/>
              </a:rPr>
              <a:t>8 N</a:t>
            </a:r>
            <a:r>
              <a:rPr lang="zh-CN" sz="2400" dirty="0">
                <a:ea typeface="宋体" panose="02010600030101010101" pitchFamily="2" charset="-122"/>
              </a:rPr>
              <a:t>时，箱子恰好被推动，此时箱子受到的摩擦力为</a:t>
            </a:r>
            <a:r>
              <a:rPr lang="en-US" sz="2400" dirty="0">
                <a:latin typeface="Times New Roman" panose="02020603050405020304" pitchFamily="18" charset="0"/>
                <a:ea typeface="宋体" panose="02010600030101010101" pitchFamily="2" charset="-122"/>
              </a:rPr>
              <a:t>______N.
</a:t>
            </a:r>
            <a:endParaRPr lang="zh-CN" altLang="en-US" sz="2400" dirty="0"/>
          </a:p>
        </p:txBody>
      </p:sp>
      <p:pic>
        <p:nvPicPr>
          <p:cNvPr id="2" name="图片 1436" descr="阿208.TIF"/>
          <p:cNvPicPr>
            <a:picLocks noChangeAspect="1"/>
          </p:cNvPicPr>
          <p:nvPr/>
        </p:nvPicPr>
        <p:blipFill>
          <a:blip r:embed="rId2" r:link="rId3"/>
          <a:stretch>
            <a:fillRect/>
          </a:stretch>
        </p:blipFill>
        <p:spPr>
          <a:xfrm>
            <a:off x="8900160" y="2191385"/>
            <a:ext cx="2492375" cy="2028825"/>
          </a:xfrm>
          <a:prstGeom prst="rect">
            <a:avLst/>
          </a:prstGeom>
          <a:noFill/>
          <a:ln w="9525">
            <a:noFill/>
          </a:ln>
        </p:spPr>
      </p:pic>
      <p:sp>
        <p:nvSpPr>
          <p:cNvPr id="3" name="文本框 2"/>
          <p:cNvSpPr txBox="1"/>
          <p:nvPr/>
        </p:nvSpPr>
        <p:spPr>
          <a:xfrm>
            <a:off x="8853170" y="4441825"/>
            <a:ext cx="2586355" cy="368300"/>
          </a:xfrm>
          <a:prstGeom prst="rect">
            <a:avLst/>
          </a:prstGeom>
          <a:noFill/>
          <a:ln w="9525">
            <a:noFill/>
          </a:ln>
        </p:spPr>
        <p:txBody>
          <a:bodyPr wrap="square">
            <a:spAutoFit/>
          </a:bodyPr>
          <a:lstStyle/>
          <a:p>
            <a:pPr algn="ct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八下</a:t>
            </a:r>
            <a:r>
              <a:rPr lang="en-US" sz="1800">
                <a:latin typeface="Times New Roman" panose="02020603050405020304" pitchFamily="18" charset="0"/>
                <a:cs typeface="Times New Roman" panose="02020603050405020304" pitchFamily="18" charset="0"/>
              </a:rPr>
              <a:t>P5</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7.1</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5</a:t>
            </a:r>
            <a:r>
              <a:rPr lang="zh-CN" sz="1800">
                <a:latin typeface="Times New Roman" panose="02020603050405020304" pitchFamily="18" charset="0"/>
                <a:cs typeface="Times New Roman" panose="02020603050405020304" pitchFamily="18" charset="0"/>
              </a:rPr>
              <a:t>乙</a:t>
            </a:r>
            <a:r>
              <a:rPr lang="en-US" sz="1800">
                <a:latin typeface="Times New Roman" panose="02020603050405020304" pitchFamily="18" charset="0"/>
                <a:cs typeface="Times New Roman" panose="02020603050405020304" pitchFamily="18" charset="0"/>
              </a:rPr>
              <a:t>)</a:t>
            </a:r>
            <a:endParaRPr lang="zh-CN" altLang="en-US" sz="1800">
              <a:latin typeface="Times New Roman" panose="02020603050405020304" pitchFamily="18" charset="0"/>
              <a:cs typeface="Times New Roman" panose="02020603050405020304" pitchFamily="18" charset="0"/>
            </a:endParaRPr>
          </a:p>
        </p:txBody>
      </p:sp>
      <p:sp>
        <p:nvSpPr>
          <p:cNvPr id="4" name="文本框 3"/>
          <p:cNvSpPr txBox="1"/>
          <p:nvPr/>
        </p:nvSpPr>
        <p:spPr>
          <a:xfrm>
            <a:off x="4511040" y="2975609"/>
            <a:ext cx="91059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等于</a:t>
            </a:r>
            <a:endParaRPr lang="zh-CN" altLang="en-US" sz="2400" dirty="0">
              <a:solidFill>
                <a:srgbClr val="FF0000"/>
              </a:solidFill>
              <a:ea typeface="宋体" panose="02010600030101010101" pitchFamily="2" charset="-122"/>
            </a:endParaRPr>
          </a:p>
        </p:txBody>
      </p:sp>
      <p:sp>
        <p:nvSpPr>
          <p:cNvPr id="5" name="文本框 4"/>
          <p:cNvSpPr txBox="1"/>
          <p:nvPr/>
        </p:nvSpPr>
        <p:spPr>
          <a:xfrm>
            <a:off x="6541364" y="4076991"/>
            <a:ext cx="621030" cy="460375"/>
          </a:xfrm>
          <a:prstGeom prst="rect">
            <a:avLst/>
          </a:prstGeom>
          <a:noFill/>
          <a:ln w="9525">
            <a:noFill/>
          </a:ln>
        </p:spPr>
        <p:txBody>
          <a:bodyPr wrap="square">
            <a:spAutoFit/>
          </a:bodyPr>
          <a:lstStyle/>
          <a:p>
            <a:r>
              <a:rPr lang="en-US" sz="2400">
                <a:solidFill>
                  <a:srgbClr val="FF0000"/>
                </a:solidFill>
                <a:latin typeface="Times New Roman" panose="02020603050405020304" pitchFamily="18" charset="0"/>
                <a:ea typeface="宋体" panose="02010600030101010101" pitchFamily="2" charset="-122"/>
              </a:rPr>
              <a:t>8</a:t>
            </a:r>
            <a:endParaRPr lang="en-US"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84555" y="710565"/>
            <a:ext cx="10702290" cy="5631180"/>
          </a:xfrm>
          <a:prstGeom prst="rect">
            <a:avLst/>
          </a:prstGeom>
          <a:noFill/>
          <a:ln w="9525">
            <a:noFill/>
          </a:ln>
        </p:spPr>
        <p:txBody>
          <a:bodyPr wrap="square">
            <a:spAutoFit/>
          </a:bodyPr>
          <a:lstStyle/>
          <a:p>
            <a:pPr>
              <a:lnSpc>
                <a:spcPct val="150000"/>
              </a:lnSpc>
            </a:pPr>
            <a:r>
              <a:rPr lang="zh-CN" sz="2400" dirty="0">
                <a:latin typeface="Times New Roman" panose="02020603050405020304" pitchFamily="18" charset="0"/>
                <a:ea typeface="黑体" panose="02010609060101010101" pitchFamily="49" charset="-122"/>
                <a:cs typeface="Times New Roman" panose="02020603050405020304" pitchFamily="18" charset="0"/>
              </a:rPr>
              <a:t>命题点：牛顿第一定律</a:t>
            </a:r>
            <a:r>
              <a:rPr lang="en-US" sz="2400" dirty="0">
                <a:latin typeface="Times New Roman" panose="02020603050405020304" pitchFamily="18" charset="0"/>
                <a:ea typeface="宋体" panose="02010600030101010101" pitchFamily="2" charset="-122"/>
                <a:cs typeface="Times New Roman" panose="02020603050405020304" pitchFamily="18" charset="0"/>
              </a:rPr>
              <a:t>(2)</a:t>
            </a:r>
            <a:r>
              <a:rPr lang="zh-CN" sz="2400" dirty="0">
                <a:latin typeface="Times New Roman" panose="02020603050405020304" pitchFamily="18" charset="0"/>
                <a:ea typeface="宋体" panose="02010600030101010101" pitchFamily="2" charset="-122"/>
                <a:cs typeface="Times New Roman" panose="02020603050405020304" pitchFamily="18" charset="0"/>
              </a:rPr>
              <a:t>若箱子在滑行过程中受到的作用力全部消失，则箱子将处于</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________</a:t>
            </a:r>
            <a:r>
              <a:rPr lang="en-US" sz="2400" dirty="0">
                <a:latin typeface="Times New Roman" panose="02020603050405020304" pitchFamily="18" charset="0"/>
                <a:ea typeface="宋体" panose="02010600030101010101" pitchFamily="2" charset="-122"/>
                <a:cs typeface="Times New Roman" panose="02020603050405020304" pitchFamily="18" charset="0"/>
              </a:rPr>
              <a:t>______</a:t>
            </a:r>
            <a:r>
              <a:rPr lang="zh-CN" sz="2400" dirty="0">
                <a:latin typeface="Times New Roman" panose="02020603050405020304" pitchFamily="18" charset="0"/>
                <a:ea typeface="宋体" panose="02010600030101010101" pitchFamily="2" charset="-122"/>
                <a:cs typeface="Times New Roman" panose="02020603050405020304" pitchFamily="18" charset="0"/>
              </a:rPr>
              <a:t>状态</a:t>
            </a:r>
            <a:r>
              <a:rPr lang="en-US" sz="2400" dirty="0">
                <a:latin typeface="Times New Roman" panose="02020603050405020304" pitchFamily="18" charset="0"/>
                <a:ea typeface="宋体" panose="02010600030101010101" pitchFamily="2" charset="-122"/>
                <a:cs typeface="Times New Roman" panose="02020603050405020304" pitchFamily="18" charset="0"/>
              </a:rPr>
              <a:t>. (3)</a:t>
            </a:r>
            <a:r>
              <a:rPr lang="zh-CN" sz="2400" dirty="0">
                <a:latin typeface="Times New Roman" panose="02020603050405020304" pitchFamily="18" charset="0"/>
                <a:ea typeface="宋体" panose="02010600030101010101" pitchFamily="2" charset="-122"/>
                <a:cs typeface="Times New Roman" panose="02020603050405020304" pitchFamily="18" charset="0"/>
              </a:rPr>
              <a:t>不继续推箱子，箱子会停下来，说明力是</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选填</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改变</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或</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维持</a:t>
            </a:r>
            <a:r>
              <a:rPr lang="en-US" sz="2400" dirty="0">
                <a:latin typeface="Times New Roman" panose="02020603050405020304" pitchFamily="18" charset="0"/>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物体运动状态的原因．</a:t>
            </a:r>
            <a:r>
              <a:rPr lang="zh-CN" sz="2400" dirty="0">
                <a:latin typeface="Times New Roman" panose="02020603050405020304" pitchFamily="18" charset="0"/>
                <a:ea typeface="黑体" panose="02010609060101010101" pitchFamily="49" charset="-122"/>
                <a:cs typeface="Times New Roman" panose="02020603050405020304" pitchFamily="18" charset="0"/>
              </a:rPr>
              <a:t>命题点：平衡力与相互作用力的判断</a:t>
            </a:r>
            <a:r>
              <a:rPr lang="en-US" sz="2400" dirty="0">
                <a:latin typeface="Times New Roman" panose="02020603050405020304" pitchFamily="18" charset="0"/>
                <a:ea typeface="宋体" panose="02010600030101010101" pitchFamily="2" charset="-122"/>
                <a:cs typeface="Times New Roman" panose="02020603050405020304" pitchFamily="18" charset="0"/>
              </a:rPr>
              <a:t>(4)</a:t>
            </a:r>
            <a:r>
              <a:rPr lang="zh-CN" sz="2400" dirty="0">
                <a:latin typeface="Times New Roman" panose="02020603050405020304" pitchFamily="18" charset="0"/>
                <a:ea typeface="宋体" panose="02010600030101010101" pitchFamily="2" charset="-122"/>
                <a:cs typeface="Times New Roman" panose="02020603050405020304" pitchFamily="18" charset="0"/>
              </a:rPr>
              <a:t>箱子在匀速滑行过程中受到的水平推力和地面对箱子的摩擦力是一对</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力．</a:t>
            </a:r>
            <a:r>
              <a:rPr lang="zh-CN" sz="2400" dirty="0">
                <a:latin typeface="Times New Roman" panose="02020603050405020304" pitchFamily="18" charset="0"/>
                <a:ea typeface="黑体" panose="02010609060101010101" pitchFamily="49" charset="-122"/>
                <a:cs typeface="Times New Roman" panose="02020603050405020304" pitchFamily="18" charset="0"/>
              </a:rPr>
              <a:t>命题点：做功的判断</a:t>
            </a:r>
            <a:r>
              <a:rPr lang="en-US" sz="2400" dirty="0">
                <a:latin typeface="Times New Roman" panose="02020603050405020304" pitchFamily="18" charset="0"/>
                <a:ea typeface="宋体" panose="02010600030101010101" pitchFamily="2" charset="-122"/>
                <a:cs typeface="Times New Roman" panose="02020603050405020304" pitchFamily="18" charset="0"/>
              </a:rPr>
              <a:t>(5)</a:t>
            </a:r>
            <a:r>
              <a:rPr lang="zh-CN" sz="2400" dirty="0">
                <a:latin typeface="Times New Roman" panose="02020603050405020304" pitchFamily="18" charset="0"/>
                <a:ea typeface="宋体" panose="02010600030101010101" pitchFamily="2" charset="-122"/>
                <a:cs typeface="Times New Roman" panose="02020603050405020304" pitchFamily="18" charset="0"/>
              </a:rPr>
              <a:t>箱子未动时，推力对箱子</a:t>
            </a:r>
            <a:r>
              <a:rPr lang="en-US" sz="2400" dirty="0">
                <a:latin typeface="Times New Roman" panose="02020603050405020304" pitchFamily="18" charset="0"/>
                <a:ea typeface="宋体" panose="02010600030101010101" pitchFamily="2" charset="-122"/>
                <a:cs typeface="Times New Roman" panose="02020603050405020304" pitchFamily="18" charset="0"/>
              </a:rPr>
              <a:t>________(</a:t>
            </a:r>
            <a:r>
              <a:rPr lang="zh-CN" sz="2400" dirty="0">
                <a:latin typeface="Times New Roman" panose="02020603050405020304" pitchFamily="18" charset="0"/>
                <a:ea typeface="宋体" panose="02010600030101010101" pitchFamily="2" charset="-122"/>
                <a:cs typeface="Times New Roman" panose="02020603050405020304" pitchFamily="18" charset="0"/>
              </a:rPr>
              <a:t>选填</a:t>
            </a:r>
            <a:r>
              <a:rPr 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做功</a:t>
            </a:r>
            <a:r>
              <a:rPr 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或</a:t>
            </a:r>
            <a:r>
              <a:rPr lang="en-US" sz="2400" dirty="0">
                <a:latin typeface="Times New Roman" panose="02020603050405020304" pitchFamily="18" charset="0"/>
                <a:ea typeface="宋体" panose="02010600030101010101" pitchFamily="2" charset="-122"/>
                <a:cs typeface="Times New Roman" panose="02020603050405020304" pitchFamily="18" charset="0"/>
              </a:rPr>
              <a:t>“</a:t>
            </a:r>
            <a:r>
              <a:rPr lang="zh-CN" sz="2400" dirty="0">
                <a:latin typeface="Times New Roman" panose="02020603050405020304" pitchFamily="18" charset="0"/>
                <a:ea typeface="宋体" panose="02010600030101010101" pitchFamily="2" charset="-122"/>
                <a:cs typeface="Times New Roman" panose="02020603050405020304" pitchFamily="18" charset="0"/>
              </a:rPr>
              <a:t>不做功</a:t>
            </a:r>
            <a:r>
              <a:rPr lang="en-US" sz="2400" dirty="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p:txBody>
      </p:sp>
      <p:sp>
        <p:nvSpPr>
          <p:cNvPr id="2" name="文本框 1"/>
          <p:cNvSpPr txBox="1"/>
          <p:nvPr/>
        </p:nvSpPr>
        <p:spPr>
          <a:xfrm>
            <a:off x="2279259" y="1363980"/>
            <a:ext cx="211772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匀速直线运动</a:t>
            </a:r>
            <a:endParaRPr lang="zh-CN" altLang="en-US" sz="2400" dirty="0">
              <a:solidFill>
                <a:srgbClr val="FF0000"/>
              </a:solidFill>
              <a:ea typeface="宋体" panose="02010600030101010101" pitchFamily="2" charset="-122"/>
            </a:endParaRPr>
          </a:p>
        </p:txBody>
      </p:sp>
      <p:sp>
        <p:nvSpPr>
          <p:cNvPr id="3" name="文本框 2"/>
          <p:cNvSpPr txBox="1"/>
          <p:nvPr/>
        </p:nvSpPr>
        <p:spPr>
          <a:xfrm>
            <a:off x="1415271" y="1837446"/>
            <a:ext cx="103060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改变</a:t>
            </a:r>
            <a:endParaRPr lang="zh-CN" altLang="en-US" sz="2400">
              <a:solidFill>
                <a:srgbClr val="FF0000"/>
              </a:solidFill>
              <a:ea typeface="宋体" panose="02010600030101010101" pitchFamily="2" charset="-122"/>
            </a:endParaRPr>
          </a:p>
        </p:txBody>
      </p:sp>
      <p:sp>
        <p:nvSpPr>
          <p:cNvPr id="4" name="文本框 3"/>
          <p:cNvSpPr txBox="1"/>
          <p:nvPr/>
        </p:nvSpPr>
        <p:spPr>
          <a:xfrm>
            <a:off x="1930573" y="3046925"/>
            <a:ext cx="89979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平衡</a:t>
            </a:r>
            <a:endParaRPr lang="zh-CN" altLang="en-US" sz="2400" dirty="0">
              <a:solidFill>
                <a:srgbClr val="FF0000"/>
              </a:solidFill>
              <a:ea typeface="宋体" panose="02010600030101010101" pitchFamily="2" charset="-122"/>
            </a:endParaRPr>
          </a:p>
        </p:txBody>
      </p:sp>
      <p:sp>
        <p:nvSpPr>
          <p:cNvPr id="5" name="文本框 4"/>
          <p:cNvSpPr txBox="1"/>
          <p:nvPr/>
        </p:nvSpPr>
        <p:spPr>
          <a:xfrm>
            <a:off x="9911153" y="3046924"/>
            <a:ext cx="1229360"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不做功</a:t>
            </a:r>
            <a:endParaRPr lang="zh-CN" altLang="en-US" sz="2400" dirty="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文本框 107"/>
          <p:cNvSpPr txBox="1"/>
          <p:nvPr/>
        </p:nvSpPr>
        <p:spPr>
          <a:xfrm>
            <a:off x="372707" y="2509359"/>
            <a:ext cx="3636085" cy="3412490"/>
          </a:xfrm>
          <a:prstGeom prst="rect">
            <a:avLst/>
          </a:prstGeom>
          <a:noFill/>
          <a:ln w="9525">
            <a:noFill/>
          </a:ln>
        </p:spPr>
        <p:txBody>
          <a:bodyPr wrap="square">
            <a:spAutoFit/>
          </a:bodyPr>
          <a:lstStyle/>
          <a:p>
            <a:pPr>
              <a:lnSpc>
                <a:spcPct val="180000"/>
              </a:lnSpc>
            </a:pPr>
            <a:r>
              <a:rPr altLang="zh-CN" sz="2400" smtClean="0"/>
              <a:t>人教八下,P8图7.2-6</a:t>
            </a:r>
            <a:endParaRPr lang="en-US" altLang="zh-CN" sz="2400" smtClean="0">
              <a:latin typeface="+mj-ea"/>
              <a:ea typeface="+mj-ea"/>
            </a:endParaRPr>
          </a:p>
          <a:p>
            <a:pPr>
              <a:lnSpc>
                <a:spcPct val="180000"/>
              </a:lnSpc>
            </a:pPr>
            <a:r>
              <a:rPr sz="2400" smtClean="0">
                <a:latin typeface="宋体" panose="02010600030101010101" pitchFamily="2" charset="-122"/>
                <a:ea typeface="宋体" panose="02010600030101010101" pitchFamily="2" charset="-122"/>
              </a:rPr>
              <a:t>【命题总结】</a:t>
            </a:r>
          </a:p>
          <a:p>
            <a:pPr>
              <a:lnSpc>
                <a:spcPct val="180000"/>
              </a:lnSpc>
            </a:pPr>
            <a:r>
              <a:rPr sz="2400" smtClean="0">
                <a:latin typeface="宋体" panose="02010600030101010101" pitchFamily="2" charset="-122"/>
                <a:ea typeface="宋体" panose="02010600030101010101" pitchFamily="2" charset="-122"/>
              </a:rPr>
              <a:t>(1)力的作用效果</a:t>
            </a:r>
          </a:p>
          <a:p>
            <a:pPr>
              <a:lnSpc>
                <a:spcPct val="180000"/>
              </a:lnSpc>
            </a:pPr>
            <a:r>
              <a:rPr sz="2400" smtClean="0">
                <a:latin typeface="宋体" panose="02010600030101010101" pitchFamily="2" charset="-122"/>
                <a:ea typeface="宋体" panose="02010600030101010101" pitchFamily="2" charset="-122"/>
              </a:rPr>
              <a:t>(2)液体压强的影响因素</a:t>
            </a:r>
          </a:p>
          <a:p>
            <a:pPr>
              <a:lnSpc>
                <a:spcPct val="180000"/>
              </a:lnSpc>
            </a:pPr>
            <a:r>
              <a:rPr sz="2400" smtClean="0">
                <a:latin typeface="宋体" panose="02010600030101010101" pitchFamily="2" charset="-122"/>
                <a:ea typeface="宋体" panose="02010600030101010101" pitchFamily="2" charset="-122"/>
              </a:rPr>
              <a:t>(3)物理方法的应用</a:t>
            </a:r>
            <a:r>
              <a:rPr lang="en-US" altLang="zh-CN" sz="2400" smtClean="0"/>
              <a:t> </a:t>
            </a:r>
            <a:endParaRPr lang="zh-CN" altLang="zh-CN" sz="2400"/>
          </a:p>
        </p:txBody>
      </p:sp>
      <p:sp>
        <p:nvSpPr>
          <p:cNvPr id="12" name="文本框 107"/>
          <p:cNvSpPr txBox="1"/>
          <p:nvPr/>
        </p:nvSpPr>
        <p:spPr>
          <a:xfrm>
            <a:off x="4132162" y="156727"/>
            <a:ext cx="7647462" cy="5077460"/>
          </a:xfrm>
          <a:prstGeom prst="rect">
            <a:avLst/>
          </a:prstGeom>
          <a:noFill/>
          <a:ln w="9525">
            <a:noFill/>
          </a:ln>
        </p:spPr>
        <p:txBody>
          <a:bodyPr wrap="square">
            <a:spAutoFit/>
          </a:bodyPr>
          <a:lstStyle/>
          <a:p>
            <a:pPr>
              <a:lnSpc>
                <a:spcPct val="150000"/>
              </a:lnSpc>
            </a:pPr>
            <a:endParaRPr lang="zh-CN" altLang="zh-CN" sz="2400" smtClean="0">
              <a:latin typeface="宋体" pitchFamily="2" charset="-122"/>
              <a:ea typeface="宋体" pitchFamily="2" charset="-122"/>
            </a:endParaRPr>
          </a:p>
          <a:p>
            <a:pPr>
              <a:lnSpc>
                <a:spcPct val="150000"/>
              </a:lnSpc>
            </a:pPr>
            <a:r>
              <a:rPr lang="en-US" altLang="zh-CN" sz="2400" smtClean="0">
                <a:latin typeface="宋体" panose="02010600030101010101" pitchFamily="2" charset="-122"/>
                <a:ea typeface="宋体" panose="02010600030101010101" pitchFamily="2" charset="-122"/>
              </a:rPr>
              <a:t>3</a:t>
            </a:r>
            <a:r>
              <a:rPr lang="zh-CN" altLang="zh-CN" sz="2400" smtClean="0">
                <a:latin typeface="宋体" panose="02010600030101010101" pitchFamily="2" charset="-122"/>
                <a:ea typeface="宋体" panose="02010600030101010101" pitchFamily="2" charset="-122"/>
              </a:rPr>
              <a:t>.如图所示,将厚玻璃瓶中装满水,把细玻璃管通过带孔的橡皮塞插入瓶中,沿着不同的方向用力捏厚玻璃瓶,观察细管中水面高度的变化. </a:t>
            </a:r>
          </a:p>
          <a:p>
            <a:pPr>
              <a:lnSpc>
                <a:spcPct val="150000"/>
              </a:lnSpc>
            </a:pPr>
            <a:r>
              <a:rPr lang="zh-CN" altLang="zh-CN" sz="2400" smtClean="0">
                <a:latin typeface="宋体" panose="02010600030101010101" pitchFamily="2" charset="-122"/>
                <a:ea typeface="宋体" panose="02010600030101010101" pitchFamily="2" charset="-122"/>
              </a:rPr>
              <a:t>(1)为了使实验现象更明显,可以使用更</a:t>
            </a:r>
            <a:r>
              <a:rPr lang="en-US" altLang="zh-CN" sz="2400" u="sng" smtClean="0">
                <a:latin typeface="宋体" panose="02010600030101010101" pitchFamily="2" charset="-122"/>
                <a:ea typeface="宋体" panose="02010600030101010101" pitchFamily="2" charset="-122"/>
              </a:rPr>
              <a:t>        </a:t>
            </a:r>
            <a:r>
              <a:rPr lang="zh-CN" altLang="zh-CN" sz="2400" smtClean="0">
                <a:latin typeface="宋体" panose="02010600030101010101" pitchFamily="2" charset="-122"/>
                <a:ea typeface="宋体" panose="02010600030101010101" pitchFamily="2" charset="-122"/>
              </a:rPr>
              <a:t>(选填“粗”或“细”)的玻璃管.</a:t>
            </a:r>
          </a:p>
          <a:p>
            <a:pPr>
              <a:lnSpc>
                <a:spcPct val="150000"/>
              </a:lnSpc>
            </a:pPr>
            <a:r>
              <a:rPr lang="zh-CN" altLang="zh-CN" sz="2400" smtClean="0">
                <a:latin typeface="宋体" panose="02010600030101010101" pitchFamily="2" charset="-122"/>
                <a:ea typeface="宋体" panose="02010600030101010101" pitchFamily="2" charset="-122"/>
              </a:rPr>
              <a:t>(2)用力捏玻璃瓶时,细玻璃管内的水面上升,说明力可以改变物体的</a:t>
            </a:r>
            <a:r>
              <a:rPr lang="en-US" altLang="zh-CN" sz="2400" u="sng" smtClean="0">
                <a:latin typeface="宋体" panose="02010600030101010101" pitchFamily="2" charset="-122"/>
                <a:ea typeface="宋体" panose="02010600030101010101" pitchFamily="2" charset="-122"/>
              </a:rPr>
              <a:t>                </a:t>
            </a:r>
            <a:r>
              <a:rPr lang="zh-CN" altLang="zh-CN" sz="2400" smtClean="0">
                <a:latin typeface="宋体" panose="02010600030101010101" pitchFamily="2" charset="-122"/>
                <a:ea typeface="宋体" panose="02010600030101010101" pitchFamily="2" charset="-122"/>
              </a:rPr>
              <a:t>,此时瓶底受到水的压强</a:t>
            </a:r>
            <a:r>
              <a:rPr lang="en-US" altLang="zh-CN" sz="2400" u="sng" smtClean="0">
                <a:latin typeface="宋体" panose="02010600030101010101" pitchFamily="2" charset="-122"/>
                <a:ea typeface="宋体" panose="02010600030101010101" pitchFamily="2" charset="-122"/>
              </a:rPr>
              <a:t>           </a:t>
            </a:r>
            <a:r>
              <a:rPr lang="zh-CN" altLang="zh-CN" sz="2400" smtClean="0">
                <a:latin typeface="宋体" panose="02010600030101010101" pitchFamily="2" charset="-122"/>
                <a:ea typeface="宋体" panose="02010600030101010101" pitchFamily="2" charset="-122"/>
              </a:rPr>
              <a:t>(选填“变大”“不变”或“变小”).</a:t>
            </a:r>
          </a:p>
        </p:txBody>
      </p:sp>
      <p:pic>
        <p:nvPicPr>
          <p:cNvPr id="699" name="2019-6-1.jpg"/>
          <p:cNvPicPr>
            <a:picLocks noChangeAspect="1"/>
          </p:cNvPicPr>
          <p:nvPr/>
        </p:nvPicPr>
        <p:blipFill>
          <a:blip r:embed="rId2"/>
          <a:stretch>
            <a:fillRect/>
          </a:stretch>
        </p:blipFill>
        <p:spPr>
          <a:xfrm>
            <a:off x="1423670" y="371475"/>
            <a:ext cx="1003300" cy="2322195"/>
          </a:xfrm>
          <a:prstGeom prst="rect">
            <a:avLst/>
          </a:prstGeom>
        </p:spPr>
      </p:pic>
      <p:sp>
        <p:nvSpPr>
          <p:cNvPr id="27" name="TextBox 26"/>
          <p:cNvSpPr txBox="1"/>
          <p:nvPr/>
        </p:nvSpPr>
        <p:spPr>
          <a:xfrm>
            <a:off x="9796892" y="2452521"/>
            <a:ext cx="602429"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细</a:t>
            </a:r>
            <a:endParaRPr lang="zh-CN" altLang="en-US" sz="2400">
              <a:solidFill>
                <a:srgbClr val="FF0000"/>
              </a:solidFill>
              <a:latin typeface="宋体" panose="02010600030101010101" pitchFamily="2" charset="-122"/>
              <a:ea typeface="宋体" panose="02010600030101010101" pitchFamily="2" charset="-122"/>
            </a:endParaRPr>
          </a:p>
        </p:txBody>
      </p:sp>
      <p:sp>
        <p:nvSpPr>
          <p:cNvPr id="29" name="TextBox 28"/>
          <p:cNvSpPr txBox="1"/>
          <p:nvPr/>
        </p:nvSpPr>
        <p:spPr>
          <a:xfrm>
            <a:off x="6732867" y="4089475"/>
            <a:ext cx="815789"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形状</a:t>
            </a:r>
            <a:endParaRPr lang="zh-CN" altLang="en-US" sz="2400">
              <a:solidFill>
                <a:srgbClr val="FF0000"/>
              </a:solidFill>
              <a:latin typeface="宋体" panose="02010600030101010101" pitchFamily="2" charset="-122"/>
              <a:ea typeface="宋体" panose="02010600030101010101" pitchFamily="2" charset="-122"/>
            </a:endParaRPr>
          </a:p>
        </p:txBody>
      </p:sp>
      <p:sp>
        <p:nvSpPr>
          <p:cNvPr id="30" name="TextBox 29"/>
          <p:cNvSpPr txBox="1"/>
          <p:nvPr/>
        </p:nvSpPr>
        <p:spPr>
          <a:xfrm>
            <a:off x="5056093" y="4551009"/>
            <a:ext cx="815789"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变大</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99"/>
                                        </p:tgtEl>
                                        <p:attrNameLst>
                                          <p:attrName>style.visibility</p:attrName>
                                        </p:attrNameLst>
                                      </p:cBhvr>
                                      <p:to>
                                        <p:strVal val="visible"/>
                                      </p:to>
                                    </p:set>
                                    <p:anim calcmode="lin" valueType="num">
                                      <p:cBhvr additive="base">
                                        <p:cTn id="7" dur="500" fill="hold"/>
                                        <p:tgtEl>
                                          <p:spTgt spid="699"/>
                                        </p:tgtEl>
                                        <p:attrNameLst>
                                          <p:attrName>ppt_x</p:attrName>
                                        </p:attrNameLst>
                                      </p:cBhvr>
                                      <p:tavLst>
                                        <p:tav tm="0">
                                          <p:val>
                                            <p:strVal val="#ppt_x"/>
                                          </p:val>
                                        </p:tav>
                                        <p:tav tm="100000">
                                          <p:val>
                                            <p:strVal val="#ppt_x"/>
                                          </p:val>
                                        </p:tav>
                                      </p:tavLst>
                                    </p:anim>
                                    <p:anim calcmode="lin" valueType="num">
                                      <p:cBhvr additive="base">
                                        <p:cTn id="8" dur="500" fill="hold"/>
                                        <p:tgtEl>
                                          <p:spTgt spid="69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
                                        </p:tgtEl>
                                        <p:attrNameLst>
                                          <p:attrName>style.visibility</p:attrName>
                                        </p:attrNameLst>
                                      </p:cBhvr>
                                      <p:to>
                                        <p:strVal val="visible"/>
                                      </p:to>
                                    </p:set>
                                    <p:anim calcmode="lin" valueType="num">
                                      <p:cBhvr additive="base">
                                        <p:cTn id="11" dur="500" fill="hold"/>
                                        <p:tgtEl>
                                          <p:spTgt spid="108"/>
                                        </p:tgtEl>
                                        <p:attrNameLst>
                                          <p:attrName>ppt_x</p:attrName>
                                        </p:attrNameLst>
                                      </p:cBhvr>
                                      <p:tavLst>
                                        <p:tav tm="0">
                                          <p:val>
                                            <p:strVal val="#ppt_x"/>
                                          </p:val>
                                        </p:tav>
                                        <p:tav tm="100000">
                                          <p:val>
                                            <p:strVal val="#ppt_x"/>
                                          </p:val>
                                        </p:tav>
                                      </p:tavLst>
                                    </p:anim>
                                    <p:anim calcmode="lin" valueType="num">
                                      <p:cBhvr additive="base">
                                        <p:cTn id="12" dur="500" fill="hold"/>
                                        <p:tgtEl>
                                          <p:spTgt spid="10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ppt_x"/>
                                          </p:val>
                                        </p:tav>
                                        <p:tav tm="100000">
                                          <p:val>
                                            <p:strVal val="#ppt_x"/>
                                          </p:val>
                                        </p:tav>
                                      </p:tavLst>
                                    </p:anim>
                                    <p:anim calcmode="lin" valueType="num">
                                      <p:cBhvr additive="base">
                                        <p:cTn id="2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ppt_x"/>
                                          </p:val>
                                        </p:tav>
                                        <p:tav tm="100000">
                                          <p:val>
                                            <p:strVal val="#ppt_x"/>
                                          </p:val>
                                        </p:tav>
                                      </p:tavLst>
                                    </p:anim>
                                    <p:anim calcmode="lin" valueType="num">
                                      <p:cBhvr additive="base">
                                        <p:cTn id="3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2" grpId="0"/>
      <p:bldP spid="27"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2707" y="3155154"/>
            <a:ext cx="3636085" cy="3412490"/>
          </a:xfrm>
          <a:prstGeom prst="rect">
            <a:avLst/>
          </a:prstGeom>
          <a:noFill/>
          <a:ln w="9525">
            <a:noFill/>
          </a:ln>
        </p:spPr>
        <p:txBody>
          <a:bodyPr wrap="square">
            <a:spAutoFit/>
          </a:bodyPr>
          <a:lstStyle/>
          <a:p>
            <a:pPr>
              <a:lnSpc>
                <a:spcPct val="180000"/>
              </a:lnSpc>
            </a:pPr>
            <a:r>
              <a:rPr altLang="zh-CN" sz="2400" smtClean="0"/>
              <a:t>人教八下,P8图7.2-6</a:t>
            </a:r>
            <a:endParaRPr lang="en-US" altLang="zh-CN" sz="2400" smtClean="0">
              <a:latin typeface="+mj-ea"/>
              <a:ea typeface="+mj-ea"/>
            </a:endParaRPr>
          </a:p>
          <a:p>
            <a:pPr>
              <a:lnSpc>
                <a:spcPct val="180000"/>
              </a:lnSpc>
            </a:pPr>
            <a:r>
              <a:rPr sz="2400" smtClean="0">
                <a:latin typeface="宋体" panose="02010600030101010101" pitchFamily="2" charset="-122"/>
                <a:ea typeface="宋体" panose="02010600030101010101" pitchFamily="2" charset="-122"/>
              </a:rPr>
              <a:t>【命题总结】</a:t>
            </a:r>
          </a:p>
          <a:p>
            <a:pPr>
              <a:lnSpc>
                <a:spcPct val="180000"/>
              </a:lnSpc>
            </a:pPr>
            <a:r>
              <a:rPr sz="2400" smtClean="0">
                <a:latin typeface="宋体" panose="02010600030101010101" pitchFamily="2" charset="-122"/>
                <a:ea typeface="宋体" panose="02010600030101010101" pitchFamily="2" charset="-122"/>
              </a:rPr>
              <a:t>(1)力的作用效果</a:t>
            </a:r>
          </a:p>
          <a:p>
            <a:pPr>
              <a:lnSpc>
                <a:spcPct val="180000"/>
              </a:lnSpc>
            </a:pPr>
            <a:r>
              <a:rPr sz="2400" smtClean="0">
                <a:latin typeface="宋体" panose="02010600030101010101" pitchFamily="2" charset="-122"/>
                <a:ea typeface="宋体" panose="02010600030101010101" pitchFamily="2" charset="-122"/>
              </a:rPr>
              <a:t>(2)液体压强的影响因素</a:t>
            </a:r>
          </a:p>
          <a:p>
            <a:pPr>
              <a:lnSpc>
                <a:spcPct val="180000"/>
              </a:lnSpc>
            </a:pPr>
            <a:r>
              <a:rPr sz="2400" smtClean="0">
                <a:latin typeface="宋体" panose="02010600030101010101" pitchFamily="2" charset="-122"/>
                <a:ea typeface="宋体" panose="02010600030101010101" pitchFamily="2" charset="-122"/>
              </a:rPr>
              <a:t>(3)物理方法的应用</a:t>
            </a:r>
            <a:r>
              <a:rPr lang="en-US" altLang="zh-CN" sz="2400" smtClean="0"/>
              <a:t> </a:t>
            </a:r>
            <a:endParaRPr lang="zh-CN" altLang="zh-CN" sz="2400"/>
          </a:p>
        </p:txBody>
      </p:sp>
      <p:sp>
        <p:nvSpPr>
          <p:cNvPr id="3" name="文本框 107"/>
          <p:cNvSpPr txBox="1"/>
          <p:nvPr/>
        </p:nvSpPr>
        <p:spPr>
          <a:xfrm>
            <a:off x="4132162" y="802522"/>
            <a:ext cx="7647462" cy="3970318"/>
          </a:xfrm>
          <a:prstGeom prst="rect">
            <a:avLst/>
          </a:prstGeom>
          <a:noFill/>
          <a:ln w="9525">
            <a:noFill/>
          </a:ln>
        </p:spPr>
        <p:txBody>
          <a:bodyPr wrap="square">
            <a:spAutoFit/>
          </a:bodyPr>
          <a:lstStyle/>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(3)小华同学认为,产生上述现象可能是由于手挤压玻璃瓶时,瓶内水的温度升高所致,因此不能说明力使玻璃瓶发生了形变.为了验证自己的猜想,小华用手轻轻握住玻璃瓶的外壁,如果一段时间后观察到</a:t>
            </a: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zh-CN" altLang="zh-CN" sz="2400" smtClean="0">
                <a:latin typeface="宋体" panose="02010600030101010101" pitchFamily="2" charset="-122"/>
                <a:ea typeface="宋体" panose="02010600030101010101" pitchFamily="2" charset="-122"/>
                <a:cs typeface="宋体" panose="02010600030101010101" pitchFamily="2" charset="-122"/>
              </a:rPr>
              <a:t>,则自己的猜想是错误的.</a:t>
            </a:r>
          </a:p>
          <a:p>
            <a:pPr>
              <a:lnSpc>
                <a:spcPct val="150000"/>
              </a:lnSpc>
            </a:pPr>
            <a:r>
              <a:rPr lang="zh-CN" altLang="zh-CN" sz="2400" smtClean="0">
                <a:latin typeface="宋体" panose="02010600030101010101" pitchFamily="2" charset="-122"/>
                <a:ea typeface="宋体" panose="02010600030101010101" pitchFamily="2" charset="-122"/>
                <a:cs typeface="宋体" panose="02010600030101010101" pitchFamily="2" charset="-122"/>
              </a:rPr>
              <a:t>(4)请你再列举一个用放大法来观察物理现象的实验</a:t>
            </a:r>
            <a:r>
              <a:rPr lang="zh-CN" altLang="en-US" sz="2400" smtClean="0">
                <a:latin typeface="宋体" panose="02010600030101010101" pitchFamily="2" charset="-122"/>
                <a:ea typeface="宋体" panose="02010600030101010101" pitchFamily="2" charset="-122"/>
                <a:cs typeface="宋体" panose="02010600030101010101" pitchFamily="2" charset="-122"/>
              </a:rPr>
              <a:t>＿＿＿＿＿＿＿＿＿＿＿＿＿＿＿＿＿＿＿＿</a:t>
            </a:r>
            <a:r>
              <a:rPr lang="zh-CN" altLang="zh-CN" sz="2400" smtClean="0">
                <a:latin typeface="宋体" panose="02010600030101010101" pitchFamily="2" charset="-122"/>
                <a:ea typeface="宋体" panose="02010600030101010101" pitchFamily="2" charset="-122"/>
                <a:cs typeface="宋体" panose="02010600030101010101" pitchFamily="2" charset="-122"/>
              </a:rPr>
              <a:t>.</a:t>
            </a:r>
          </a:p>
        </p:txBody>
      </p:sp>
      <p:pic>
        <p:nvPicPr>
          <p:cNvPr id="4" name="2019-6-1.jpg"/>
          <p:cNvPicPr>
            <a:picLocks noChangeAspect="1"/>
          </p:cNvPicPr>
          <p:nvPr/>
        </p:nvPicPr>
        <p:blipFill>
          <a:blip r:embed="rId2"/>
          <a:stretch>
            <a:fillRect/>
          </a:stretch>
        </p:blipFill>
        <p:spPr>
          <a:xfrm>
            <a:off x="1423670" y="1017270"/>
            <a:ext cx="1003300" cy="2322195"/>
          </a:xfrm>
          <a:prstGeom prst="rect">
            <a:avLst/>
          </a:prstGeom>
        </p:spPr>
      </p:pic>
      <p:sp>
        <p:nvSpPr>
          <p:cNvPr id="5" name="TextBox 26"/>
          <p:cNvSpPr txBox="1"/>
          <p:nvPr/>
        </p:nvSpPr>
        <p:spPr>
          <a:xfrm>
            <a:off x="8823063" y="2540598"/>
            <a:ext cx="2773680"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细玻璃管内水面保</a:t>
            </a:r>
            <a:endParaRPr lang="zh-CN" altLang="en-US" sz="2400">
              <a:solidFill>
                <a:srgbClr val="FF0000"/>
              </a:solidFill>
              <a:latin typeface="宋体" panose="02010600030101010101" pitchFamily="2" charset="-122"/>
              <a:ea typeface="宋体" panose="02010600030101010101" pitchFamily="2" charset="-122"/>
            </a:endParaRPr>
          </a:p>
        </p:txBody>
      </p:sp>
      <p:sp>
        <p:nvSpPr>
          <p:cNvPr id="6" name="TextBox 28"/>
          <p:cNvSpPr txBox="1"/>
          <p:nvPr/>
        </p:nvSpPr>
        <p:spPr>
          <a:xfrm>
            <a:off x="4220584" y="3091031"/>
            <a:ext cx="112596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持不动</a:t>
            </a:r>
            <a:endParaRPr lang="zh-CN" altLang="en-US" sz="2400">
              <a:solidFill>
                <a:srgbClr val="FF0000"/>
              </a:solidFill>
              <a:latin typeface="宋体" panose="02010600030101010101" pitchFamily="2" charset="-122"/>
              <a:ea typeface="宋体" panose="02010600030101010101" pitchFamily="2" charset="-122"/>
            </a:endParaRPr>
          </a:p>
        </p:txBody>
      </p:sp>
      <p:sp>
        <p:nvSpPr>
          <p:cNvPr id="7" name="TextBox 29"/>
          <p:cNvSpPr txBox="1"/>
          <p:nvPr/>
        </p:nvSpPr>
        <p:spPr>
          <a:xfrm>
            <a:off x="4166795" y="4166796"/>
            <a:ext cx="6289638" cy="46166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究声音的产生时</a:t>
            </a:r>
            <a:r>
              <a:rPr lang="en-US" altLang="zh-CN" sz="2400" smtClean="0">
                <a:solidFill>
                  <a:srgbClr val="FF0000"/>
                </a:solidFill>
                <a:latin typeface="宋体" panose="02010600030101010101" pitchFamily="2" charset="-122"/>
                <a:ea typeface="宋体" panose="02010600030101010101" pitchFamily="2" charset="-122"/>
              </a:rPr>
              <a:t>,</a:t>
            </a:r>
            <a:r>
              <a:rPr lang="zh-CN" altLang="en-US" sz="2400" smtClean="0">
                <a:solidFill>
                  <a:srgbClr val="FF0000"/>
                </a:solidFill>
                <a:latin typeface="宋体" panose="02010600030101010101" pitchFamily="2" charset="-122"/>
                <a:ea typeface="宋体" panose="02010600030101010101" pitchFamily="2" charset="-122"/>
              </a:rPr>
              <a:t>发声的音叉将乒乓球弹开</a:t>
            </a:r>
            <a:endParaRPr lang="zh-CN" altLang="en-US" sz="2400">
              <a:solidFill>
                <a:srgbClr val="FF0000"/>
              </a:solidFill>
              <a:latin typeface="宋体" panose="02010600030101010101" pitchFamily="2" charset="-122"/>
              <a:ea typeface="宋体" panose="02010600030101010101" pitchFamily="2" charset="-122"/>
            </a:endParaRPr>
          </a:p>
        </p:txBody>
      </p:sp>
      <p:sp>
        <p:nvSpPr>
          <p:cNvPr id="31" name="TextBox 30"/>
          <p:cNvSpPr txBox="1"/>
          <p:nvPr/>
        </p:nvSpPr>
        <p:spPr>
          <a:xfrm>
            <a:off x="10945906" y="3587675"/>
            <a:ext cx="650838" cy="467957"/>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探</a:t>
            </a:r>
            <a:endParaRPr lang="zh-CN" altLang="en-US" sz="2400">
              <a:solidFill>
                <a:srgbClr val="FF0000"/>
              </a:solidFill>
              <a:latin typeface="宋体" panose="02010600030101010101" pitchFamily="2" charset="-122"/>
              <a:ea typeface="宋体" panose="02010600030101010101" pitchFamily="2" charset="-122"/>
            </a:endParaRPr>
          </a:p>
        </p:txBody>
      </p:sp>
      <p:pic>
        <p:nvPicPr>
          <p:cNvPr id="33" name="New picture" hidden="1"/>
          <p:cNvPicPr/>
          <p:nvPr/>
        </p:nvPicPr>
        <p:blipFill>
          <a:blip r:embed="rId3"/>
          <a:stretch>
            <a:fillRect/>
          </a:stretch>
        </p:blipFill>
        <p:spPr>
          <a:xfrm>
            <a:off x="11569700" y="11404600"/>
            <a:ext cx="393700" cy="368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500" fill="hold"/>
                                        <p:tgtEl>
                                          <p:spTgt spid="31"/>
                                        </p:tgtEl>
                                        <p:attrNameLst>
                                          <p:attrName>ppt_x</p:attrName>
                                        </p:attrNameLst>
                                      </p:cBhvr>
                                      <p:tavLst>
                                        <p:tav tm="0">
                                          <p:val>
                                            <p:strVal val="#ppt_x"/>
                                          </p:val>
                                        </p:tav>
                                        <p:tav tm="100000">
                                          <p:val>
                                            <p:strVal val="#ppt_x"/>
                                          </p:val>
                                        </p:tav>
                                      </p:tavLst>
                                    </p:anim>
                                    <p:anim calcmode="lin" valueType="num">
                                      <p:cBhvr additive="base">
                                        <p:cTn id="34" dur="5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3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MainIdea"/>
          <p:cNvSpPr/>
          <p:nvPr/>
        </p:nvSpPr>
        <p:spPr>
          <a:xfrm>
            <a:off x="4152265" y="3110865"/>
            <a:ext cx="2647950" cy="1082040"/>
          </a:xfrm>
          <a:custGeom>
            <a:avLst/>
            <a:gdLst>
              <a:gd name="rtl" fmla="*/ 224960 w 1767760"/>
              <a:gd name="rtt" fmla="*/ 132240 h 547200"/>
              <a:gd name="rtr" fmla="*/ 1539760 w 1767760"/>
              <a:gd name="rtb" fmla="*/ 428640 h 547200"/>
            </a:gdLst>
            <a:ahLst/>
            <a:cxnLst/>
            <a:rect l="rtl" t="rtt" r="rtr" b="rtb"/>
            <a:pathLst>
              <a:path w="1767760" h="547200">
                <a:moveTo>
                  <a:pt x="273600" y="0"/>
                </a:moveTo>
                <a:lnTo>
                  <a:pt x="1494160" y="0"/>
                </a:lnTo>
                <a:cubicBezTo>
                  <a:pt x="1645269" y="0"/>
                  <a:pt x="1767760" y="122491"/>
                  <a:pt x="1767760" y="273600"/>
                </a:cubicBezTo>
                <a:cubicBezTo>
                  <a:pt x="1767760" y="424709"/>
                  <a:pt x="1645269" y="547200"/>
                  <a:pt x="14941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tx1"/>
            </a:solidFill>
            <a:round/>
          </a:ln>
        </p:spPr>
        <p:txBody>
          <a:bodyPr wrap="none" lIns="0" tIns="0" rIns="0" bIns="22500" rtlCol="0" anchor="ctr"/>
          <a:lstStyle/>
          <a:p>
            <a:pPr algn="ctr"/>
            <a:r>
              <a:rPr sz="2400" b="1">
                <a:solidFill>
                  <a:srgbClr val="454545"/>
                </a:solidFill>
                <a:latin typeface="方正粗黑宋简体" panose="02000000000000000000" charset="-122"/>
              </a:rPr>
              <a:t>力 运动和力</a:t>
            </a:r>
          </a:p>
        </p:txBody>
      </p:sp>
      <p:grpSp>
        <p:nvGrpSpPr>
          <p:cNvPr id="23" name="组合 22"/>
          <p:cNvGrpSpPr/>
          <p:nvPr/>
        </p:nvGrpSpPr>
        <p:grpSpPr>
          <a:xfrm>
            <a:off x="6656705" y="1541145"/>
            <a:ext cx="1717040" cy="2449830"/>
            <a:chOff x="10144" y="2427"/>
            <a:chExt cx="2704" cy="3858"/>
          </a:xfrm>
        </p:grpSpPr>
        <p:sp>
          <p:nvSpPr>
            <p:cNvPr id="35" name="MMConnector"/>
            <p:cNvSpPr/>
            <p:nvPr/>
          </p:nvSpPr>
          <p:spPr>
            <a:xfrm>
              <a:off x="10144" y="4301"/>
              <a:ext cx="1184" cy="1985"/>
            </a:xfrm>
            <a:custGeom>
              <a:avLst/>
              <a:gdLst/>
              <a:ahLst/>
              <a:cxnLst/>
              <a:rect l="0" t="0" r="0" b="0"/>
              <a:pathLst>
                <a:path w="1025584" h="637503">
                  <a:moveTo>
                    <a:pt x="-202015" y="163734"/>
                  </a:moveTo>
                  <a:cubicBezTo>
                    <a:pt x="-216654" y="176084"/>
                    <a:pt x="-218371" y="193645"/>
                    <a:pt x="-208816" y="204724"/>
                  </a:cubicBezTo>
                  <a:cubicBezTo>
                    <a:pt x="-199262" y="215803"/>
                    <a:pt x="-181447" y="216900"/>
                    <a:pt x="-167272" y="204022"/>
                  </a:cubicBezTo>
                  <a:cubicBezTo>
                    <a:pt x="-153980" y="191946"/>
                    <a:pt x="-140688" y="179871"/>
                    <a:pt x="-127596" y="167630"/>
                  </a:cubicBezTo>
                  <a:cubicBezTo>
                    <a:pt x="-114504" y="155389"/>
                    <a:pt x="-101612" y="142982"/>
                    <a:pt x="-88826" y="130500"/>
                  </a:cubicBezTo>
                  <a:cubicBezTo>
                    <a:pt x="-76039" y="118018"/>
                    <a:pt x="-63358" y="105459"/>
                    <a:pt x="-50767" y="92844"/>
                  </a:cubicBezTo>
                  <a:cubicBezTo>
                    <a:pt x="-38176" y="80228"/>
                    <a:pt x="-25674" y="67555"/>
                    <a:pt x="-13224" y="54859"/>
                  </a:cubicBezTo>
                  <a:cubicBezTo>
                    <a:pt x="-773" y="42163"/>
                    <a:pt x="11625" y="29445"/>
                    <a:pt x="24005" y="16733"/>
                  </a:cubicBezTo>
                  <a:cubicBezTo>
                    <a:pt x="36384" y="4021"/>
                    <a:pt x="48743" y="-8684"/>
                    <a:pt x="61117" y="-21351"/>
                  </a:cubicBezTo>
                  <a:cubicBezTo>
                    <a:pt x="73490" y="-34019"/>
                    <a:pt x="85878" y="-46650"/>
                    <a:pt x="98312" y="-59212"/>
                  </a:cubicBezTo>
                  <a:cubicBezTo>
                    <a:pt x="110746" y="-71774"/>
                    <a:pt x="123227" y="-84269"/>
                    <a:pt x="135788" y="-96662"/>
                  </a:cubicBezTo>
                  <a:cubicBezTo>
                    <a:pt x="148348" y="-109056"/>
                    <a:pt x="160988" y="-121349"/>
                    <a:pt x="173739" y="-133507"/>
                  </a:cubicBezTo>
                  <a:cubicBezTo>
                    <a:pt x="186490" y="-145664"/>
                    <a:pt x="199353" y="-157687"/>
                    <a:pt x="212357" y="-169536"/>
                  </a:cubicBezTo>
                  <a:cubicBezTo>
                    <a:pt x="225362" y="-181386"/>
                    <a:pt x="238508" y="-193063"/>
                    <a:pt x="251826" y="-204526"/>
                  </a:cubicBezTo>
                  <a:cubicBezTo>
                    <a:pt x="265143" y="-215989"/>
                    <a:pt x="278632" y="-227238"/>
                    <a:pt x="292317" y="-238230"/>
                  </a:cubicBezTo>
                  <a:cubicBezTo>
                    <a:pt x="306002" y="-249221"/>
                    <a:pt x="319884" y="-259955"/>
                    <a:pt x="333985" y="-270383"/>
                  </a:cubicBezTo>
                  <a:cubicBezTo>
                    <a:pt x="348085" y="-280811"/>
                    <a:pt x="362404" y="-290934"/>
                    <a:pt x="376957" y="-300701"/>
                  </a:cubicBezTo>
                  <a:cubicBezTo>
                    <a:pt x="391510" y="-310469"/>
                    <a:pt x="406297" y="-319882"/>
                    <a:pt x="421326" y="-328890"/>
                  </a:cubicBezTo>
                  <a:cubicBezTo>
                    <a:pt x="436355" y="-337897"/>
                    <a:pt x="451625" y="-346500"/>
                    <a:pt x="467137" y="-354649"/>
                  </a:cubicBezTo>
                  <a:cubicBezTo>
                    <a:pt x="482649" y="-362799"/>
                    <a:pt x="498403" y="-370495"/>
                    <a:pt x="514382" y="-377696"/>
                  </a:cubicBezTo>
                  <a:cubicBezTo>
                    <a:pt x="530362" y="-384897"/>
                    <a:pt x="546567" y="-391602"/>
                    <a:pt x="562992" y="-397778"/>
                  </a:cubicBezTo>
                  <a:cubicBezTo>
                    <a:pt x="579417" y="-403953"/>
                    <a:pt x="596062" y="-409600"/>
                    <a:pt x="612840" y="-414693"/>
                  </a:cubicBezTo>
                  <a:cubicBezTo>
                    <a:pt x="629618" y="-419787"/>
                    <a:pt x="646528" y="-424329"/>
                    <a:pt x="663750" y="-428312"/>
                  </a:cubicBezTo>
                  <a:cubicBezTo>
                    <a:pt x="680971" y="-432295"/>
                    <a:pt x="698504" y="-435720"/>
                    <a:pt x="715511" y="-438579"/>
                  </a:cubicBezTo>
                  <a:cubicBezTo>
                    <a:pt x="732518" y="-441438"/>
                    <a:pt x="749000" y="-443730"/>
                    <a:pt x="767899" y="-445520"/>
                  </a:cubicBezTo>
                  <a:cubicBezTo>
                    <a:pt x="786797" y="-447310"/>
                    <a:pt x="808113" y="-448596"/>
                    <a:pt x="820690" y="-449230"/>
                  </a:cubicBezTo>
                  <a:cubicBezTo>
                    <a:pt x="833266" y="-449864"/>
                    <a:pt x="837103" y="-449844"/>
                    <a:pt x="840940" y="-449825"/>
                  </a:cubicBezTo>
                  <a:cubicBezTo>
                    <a:pt x="843676" y="-449811"/>
                    <a:pt x="845500" y="-451535"/>
                    <a:pt x="845500" y="-453625"/>
                  </a:cubicBezTo>
                  <a:cubicBezTo>
                    <a:pt x="845500" y="-455715"/>
                    <a:pt x="843674" y="-457311"/>
                    <a:pt x="840940" y="-457425"/>
                  </a:cubicBezTo>
                  <a:cubicBezTo>
                    <a:pt x="837079" y="-457586"/>
                    <a:pt x="833218" y="-457748"/>
                    <a:pt x="820506" y="-457574"/>
                  </a:cubicBezTo>
                  <a:cubicBezTo>
                    <a:pt x="807793" y="-457400"/>
                    <a:pt x="786228" y="-456890"/>
                    <a:pt x="767055" y="-455781"/>
                  </a:cubicBezTo>
                  <a:cubicBezTo>
                    <a:pt x="747882" y="-454672"/>
                    <a:pt x="731099" y="-452963"/>
                    <a:pt x="713742" y="-450697"/>
                  </a:cubicBezTo>
                  <a:cubicBezTo>
                    <a:pt x="696385" y="-448430"/>
                    <a:pt x="678452" y="-445605"/>
                    <a:pt x="660791" y="-442196"/>
                  </a:cubicBezTo>
                  <a:cubicBezTo>
                    <a:pt x="643129" y="-438788"/>
                    <a:pt x="625738" y="-434795"/>
                    <a:pt x="608442" y="-430230"/>
                  </a:cubicBezTo>
                  <a:cubicBezTo>
                    <a:pt x="591147" y="-425664"/>
                    <a:pt x="573946" y="-420524"/>
                    <a:pt x="556936" y="-414831"/>
                  </a:cubicBezTo>
                  <a:cubicBezTo>
                    <a:pt x="539925" y="-409137"/>
                    <a:pt x="523105" y="-402890"/>
                    <a:pt x="506487" y="-396123"/>
                  </a:cubicBezTo>
                  <a:cubicBezTo>
                    <a:pt x="489870" y="-389356"/>
                    <a:pt x="473456" y="-382070"/>
                    <a:pt x="457270" y="-374309"/>
                  </a:cubicBezTo>
                  <a:cubicBezTo>
                    <a:pt x="441083" y="-366548"/>
                    <a:pt x="425123" y="-358313"/>
                    <a:pt x="409398" y="-349655"/>
                  </a:cubicBezTo>
                  <a:cubicBezTo>
                    <a:pt x="393673" y="-340997"/>
                    <a:pt x="378183" y="-331917"/>
                    <a:pt x="362926" y="-322468"/>
                  </a:cubicBezTo>
                  <a:cubicBezTo>
                    <a:pt x="347669" y="-313020"/>
                    <a:pt x="332645" y="-303204"/>
                    <a:pt x="317844" y="-293076"/>
                  </a:cubicBezTo>
                  <a:cubicBezTo>
                    <a:pt x="303043" y="-282947"/>
                    <a:pt x="288465" y="-272505"/>
                    <a:pt x="274091" y="-261804"/>
                  </a:cubicBezTo>
                  <a:cubicBezTo>
                    <a:pt x="259718" y="-251102"/>
                    <a:pt x="245549" y="-240140"/>
                    <a:pt x="231563" y="-228967"/>
                  </a:cubicBezTo>
                  <a:cubicBezTo>
                    <a:pt x="217577" y="-217794"/>
                    <a:pt x="203773" y="-206410"/>
                    <a:pt x="190125" y="-194860"/>
                  </a:cubicBezTo>
                  <a:cubicBezTo>
                    <a:pt x="176477" y="-183310"/>
                    <a:pt x="162984" y="-171595"/>
                    <a:pt x="149620" y="-159756"/>
                  </a:cubicBezTo>
                  <a:cubicBezTo>
                    <a:pt x="136255" y="-147918"/>
                    <a:pt x="123017" y="-135955"/>
                    <a:pt x="109877" y="-123907"/>
                  </a:cubicBezTo>
                  <a:cubicBezTo>
                    <a:pt x="96737" y="-111860"/>
                    <a:pt x="83695" y="-99727"/>
                    <a:pt x="70720" y="-87546"/>
                  </a:cubicBezTo>
                  <a:cubicBezTo>
                    <a:pt x="57745" y="-75364"/>
                    <a:pt x="44838" y="-63134"/>
                    <a:pt x="31967" y="-50889"/>
                  </a:cubicBezTo>
                  <a:cubicBezTo>
                    <a:pt x="19097" y="-38644"/>
                    <a:pt x="6263" y="-26385"/>
                    <a:pt x="-6563" y="-14145"/>
                  </a:cubicBezTo>
                  <a:cubicBezTo>
                    <a:pt x="-19389" y="-1905"/>
                    <a:pt x="-32209" y="10315"/>
                    <a:pt x="-45050" y="22483"/>
                  </a:cubicBezTo>
                  <a:cubicBezTo>
                    <a:pt x="-57891" y="34652"/>
                    <a:pt x="-70754" y="46768"/>
                    <a:pt x="-83670" y="58794"/>
                  </a:cubicBezTo>
                  <a:cubicBezTo>
                    <a:pt x="-96587" y="70821"/>
                    <a:pt x="-109557" y="82756"/>
                    <a:pt x="-122596" y="94583"/>
                  </a:cubicBezTo>
                  <a:cubicBezTo>
                    <a:pt x="-135636" y="106411"/>
                    <a:pt x="-148745" y="118131"/>
                    <a:pt x="-161993" y="129638"/>
                  </a:cubicBezTo>
                  <a:cubicBezTo>
                    <a:pt x="-175241" y="141145"/>
                    <a:pt x="-188628" y="152439"/>
                    <a:pt x="-202015" y="163734"/>
                  </a:cubicBezTo>
                  <a:close/>
                </a:path>
              </a:pathLst>
            </a:custGeom>
            <a:solidFill>
              <a:schemeClr val="tx1"/>
            </a:solidFill>
            <a:ln w="7600" cap="rnd">
              <a:solidFill>
                <a:schemeClr val="tx1"/>
              </a:solidFill>
              <a:round/>
            </a:ln>
          </p:spPr>
          <p:txBody>
            <a:bodyPr/>
            <a:lstStyle/>
            <a:p>
              <a:endParaRPr/>
            </a:p>
          </p:txBody>
        </p:sp>
        <p:sp>
          <p:nvSpPr>
            <p:cNvPr id="36" name="MainTopic"/>
            <p:cNvSpPr/>
            <p:nvPr/>
          </p:nvSpPr>
          <p:spPr>
            <a:xfrm>
              <a:off x="11110" y="2427"/>
              <a:ext cx="1739" cy="923"/>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摩擦力</a:t>
              </a:r>
            </a:p>
          </p:txBody>
        </p:sp>
      </p:grpSp>
      <p:grpSp>
        <p:nvGrpSpPr>
          <p:cNvPr id="37" name="组合 36"/>
          <p:cNvGrpSpPr/>
          <p:nvPr/>
        </p:nvGrpSpPr>
        <p:grpSpPr>
          <a:xfrm>
            <a:off x="6800215" y="3143250"/>
            <a:ext cx="2005330" cy="915670"/>
            <a:chOff x="10370" y="4950"/>
            <a:chExt cx="3158" cy="1442"/>
          </a:xfrm>
        </p:grpSpPr>
        <p:sp>
          <p:nvSpPr>
            <p:cNvPr id="38" name="MMConnector"/>
            <p:cNvSpPr/>
            <p:nvPr/>
          </p:nvSpPr>
          <p:spPr>
            <a:xfrm>
              <a:off x="10370" y="5692"/>
              <a:ext cx="748" cy="24"/>
            </a:xfrm>
            <a:custGeom>
              <a:avLst/>
              <a:gdLst/>
              <a:ahLst/>
              <a:cxnLst/>
              <a:rect l="0" t="0" r="0" b="0"/>
              <a:pathLst>
                <a:path w="798073" h="7600">
                  <a:moveTo>
                    <a:pt x="42544" y="-26353"/>
                  </a:moveTo>
                  <a:cubicBezTo>
                    <a:pt x="23395" y="-26667"/>
                    <a:pt x="10772" y="-13997"/>
                    <a:pt x="10949" y="632"/>
                  </a:cubicBezTo>
                  <a:cubicBezTo>
                    <a:pt x="11126" y="15261"/>
                    <a:pt x="24053" y="27623"/>
                    <a:pt x="43189" y="26843"/>
                  </a:cubicBezTo>
                  <a:cubicBezTo>
                    <a:pt x="60916" y="26121"/>
                    <a:pt x="78643" y="25399"/>
                    <a:pt x="96369" y="24676"/>
                  </a:cubicBezTo>
                  <a:cubicBezTo>
                    <a:pt x="114095" y="23953"/>
                    <a:pt x="131821" y="23229"/>
                    <a:pt x="149546" y="22506"/>
                  </a:cubicBezTo>
                  <a:cubicBezTo>
                    <a:pt x="167272" y="21782"/>
                    <a:pt x="184997" y="21060"/>
                    <a:pt x="202721" y="20339"/>
                  </a:cubicBezTo>
                  <a:cubicBezTo>
                    <a:pt x="220446" y="19618"/>
                    <a:pt x="238170" y="18898"/>
                    <a:pt x="255894" y="18182"/>
                  </a:cubicBezTo>
                  <a:cubicBezTo>
                    <a:pt x="273618" y="17465"/>
                    <a:pt x="291342" y="16751"/>
                    <a:pt x="309065" y="16041"/>
                  </a:cubicBezTo>
                  <a:cubicBezTo>
                    <a:pt x="326789" y="15330"/>
                    <a:pt x="344512" y="14624"/>
                    <a:pt x="362236" y="13923"/>
                  </a:cubicBezTo>
                  <a:cubicBezTo>
                    <a:pt x="379959" y="13222"/>
                    <a:pt x="397682" y="12526"/>
                    <a:pt x="415406" y="11836"/>
                  </a:cubicBezTo>
                  <a:cubicBezTo>
                    <a:pt x="433129" y="11146"/>
                    <a:pt x="450852" y="10463"/>
                    <a:pt x="468576" y="9787"/>
                  </a:cubicBezTo>
                  <a:cubicBezTo>
                    <a:pt x="486300" y="9111"/>
                    <a:pt x="504023" y="8443"/>
                    <a:pt x="521747" y="7784"/>
                  </a:cubicBezTo>
                  <a:cubicBezTo>
                    <a:pt x="539471" y="7124"/>
                    <a:pt x="557195" y="6474"/>
                    <a:pt x="574920" y="5833"/>
                  </a:cubicBezTo>
                  <a:cubicBezTo>
                    <a:pt x="592645" y="5193"/>
                    <a:pt x="610370" y="4563"/>
                    <a:pt x="628095" y="3944"/>
                  </a:cubicBezTo>
                  <a:cubicBezTo>
                    <a:pt x="645821" y="3326"/>
                    <a:pt x="663546" y="2719"/>
                    <a:pt x="681274" y="2124"/>
                  </a:cubicBezTo>
                  <a:cubicBezTo>
                    <a:pt x="699001" y="1530"/>
                    <a:pt x="716732" y="949"/>
                    <a:pt x="734455" y="381"/>
                  </a:cubicBezTo>
                  <a:cubicBezTo>
                    <a:pt x="752179" y="-188"/>
                    <a:pt x="769895" y="-743"/>
                    <a:pt x="787641" y="-1279"/>
                  </a:cubicBezTo>
                  <a:cubicBezTo>
                    <a:pt x="805387" y="-1815"/>
                    <a:pt x="823164" y="-2331"/>
                    <a:pt x="840940" y="-2847"/>
                  </a:cubicBezTo>
                  <a:cubicBezTo>
                    <a:pt x="843675" y="-2926"/>
                    <a:pt x="845500" y="-4560"/>
                    <a:pt x="845500" y="-6650"/>
                  </a:cubicBezTo>
                  <a:cubicBezTo>
                    <a:pt x="845500" y="-8740"/>
                    <a:pt x="843675" y="-10377"/>
                    <a:pt x="840940" y="-10453"/>
                  </a:cubicBezTo>
                  <a:cubicBezTo>
                    <a:pt x="823158" y="-10950"/>
                    <a:pt x="805376" y="-11447"/>
                    <a:pt x="787622" y="-11925"/>
                  </a:cubicBezTo>
                  <a:cubicBezTo>
                    <a:pt x="769868" y="-12402"/>
                    <a:pt x="752142" y="-12860"/>
                    <a:pt x="734408" y="-13305"/>
                  </a:cubicBezTo>
                  <a:cubicBezTo>
                    <a:pt x="716674" y="-13749"/>
                    <a:pt x="698932" y="-14181"/>
                    <a:pt x="681191" y="-14600"/>
                  </a:cubicBezTo>
                  <a:cubicBezTo>
                    <a:pt x="663450" y="-15019"/>
                    <a:pt x="645711" y="-15425"/>
                    <a:pt x="627971" y="-15820"/>
                  </a:cubicBezTo>
                  <a:cubicBezTo>
                    <a:pt x="610230" y="-16214"/>
                    <a:pt x="592489" y="-16597"/>
                    <a:pt x="574748" y="-16970"/>
                  </a:cubicBezTo>
                  <a:cubicBezTo>
                    <a:pt x="557007" y="-17343"/>
                    <a:pt x="539266" y="-17706"/>
                    <a:pt x="521525" y="-18059"/>
                  </a:cubicBezTo>
                  <a:cubicBezTo>
                    <a:pt x="503783" y="-18413"/>
                    <a:pt x="486042" y="-18758"/>
                    <a:pt x="468300" y="-19095"/>
                  </a:cubicBezTo>
                  <a:cubicBezTo>
                    <a:pt x="450559" y="-19432"/>
                    <a:pt x="432817" y="-19762"/>
                    <a:pt x="415076" y="-20085"/>
                  </a:cubicBezTo>
                  <a:cubicBezTo>
                    <a:pt x="397334" y="-20409"/>
                    <a:pt x="379593" y="-20726"/>
                    <a:pt x="361852" y="-21037"/>
                  </a:cubicBezTo>
                  <a:cubicBezTo>
                    <a:pt x="344111" y="-21349"/>
                    <a:pt x="326370" y="-21656"/>
                    <a:pt x="308629" y="-21959"/>
                  </a:cubicBezTo>
                  <a:cubicBezTo>
                    <a:pt x="290888" y="-22262"/>
                    <a:pt x="273148" y="-22561"/>
                    <a:pt x="255408" y="-22857"/>
                  </a:cubicBezTo>
                  <a:cubicBezTo>
                    <a:pt x="237667" y="-23154"/>
                    <a:pt x="219928" y="-23447"/>
                    <a:pt x="202188" y="-23739"/>
                  </a:cubicBezTo>
                  <a:cubicBezTo>
                    <a:pt x="184449" y="-24031"/>
                    <a:pt x="166709" y="-24322"/>
                    <a:pt x="148971" y="-24612"/>
                  </a:cubicBezTo>
                  <a:cubicBezTo>
                    <a:pt x="131232" y="-24901"/>
                    <a:pt x="113494" y="-25191"/>
                    <a:pt x="95756" y="-25481"/>
                  </a:cubicBezTo>
                  <a:cubicBezTo>
                    <a:pt x="78018" y="-25771"/>
                    <a:pt x="60281" y="-26062"/>
                    <a:pt x="42544" y="-26353"/>
                  </a:cubicBezTo>
                  <a:close/>
                </a:path>
              </a:pathLst>
            </a:custGeom>
            <a:solidFill>
              <a:schemeClr val="tx1"/>
            </a:solidFill>
            <a:ln w="7600" cap="rnd">
              <a:solidFill>
                <a:schemeClr val="tx1"/>
              </a:solidFill>
              <a:round/>
            </a:ln>
          </p:spPr>
          <p:txBody>
            <a:bodyPr/>
            <a:lstStyle/>
            <a:p>
              <a:endParaRPr/>
            </a:p>
          </p:txBody>
        </p:sp>
        <p:sp>
          <p:nvSpPr>
            <p:cNvPr id="39" name="MainTopic"/>
            <p:cNvSpPr/>
            <p:nvPr/>
          </p:nvSpPr>
          <p:spPr>
            <a:xfrm>
              <a:off x="11164" y="4950"/>
              <a:ext cx="2364" cy="1443"/>
            </a:xfrm>
            <a:custGeom>
              <a:avLst/>
              <a:gdLst>
                <a:gd name="rtl" fmla="*/ 135280 w 737200"/>
                <a:gd name="rtt" fmla="*/ 71440 h 463600"/>
                <a:gd name="rtr" fmla="*/ 598880 w 737200"/>
                <a:gd name="rtb" fmla="*/ 405840 h 463600"/>
              </a:gdLst>
              <a:ahLst/>
              <a:cxnLst/>
              <a:rect l="rtl" t="rtt" r="rtr" b="rtb"/>
              <a:pathLst>
                <a:path w="737200" h="463600">
                  <a:moveTo>
                    <a:pt x="30400" y="0"/>
                  </a:moveTo>
                  <a:lnTo>
                    <a:pt x="706800" y="0"/>
                  </a:lnTo>
                  <a:cubicBezTo>
                    <a:pt x="723581" y="0"/>
                    <a:pt x="737200" y="13619"/>
                    <a:pt x="737200" y="30400"/>
                  </a:cubicBezTo>
                  <a:lnTo>
                    <a:pt x="737200" y="433200"/>
                  </a:lnTo>
                  <a:cubicBezTo>
                    <a:pt x="737200" y="449981"/>
                    <a:pt x="723581" y="463600"/>
                    <a:pt x="7068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tx1"/>
              </a:solidFill>
              <a:round/>
            </a:ln>
          </p:spPr>
          <p:txBody>
            <a:bodyPr wrap="square" lIns="0" tIns="0" rIns="0" bIns="22500" rtlCol="0" anchor="ctr"/>
            <a:lstStyle/>
            <a:p>
              <a:pPr algn="l"/>
              <a:r>
                <a:rPr sz="2400">
                  <a:solidFill>
                    <a:srgbClr val="303030"/>
                  </a:solidFill>
                  <a:latin typeface="宋体" panose="02010600030101010101" pitchFamily="2" charset="-122"/>
                </a:rPr>
                <a:t>牛顿第</a:t>
              </a:r>
            </a:p>
            <a:p>
              <a:pPr algn="l"/>
              <a:r>
                <a:rPr sz="2400">
                  <a:solidFill>
                    <a:srgbClr val="303030"/>
                  </a:solidFill>
                  <a:latin typeface="宋体" panose="02010600030101010101" pitchFamily="2" charset="-122"/>
                </a:rPr>
                <a:t>一定律</a:t>
              </a:r>
            </a:p>
          </p:txBody>
        </p:sp>
      </p:grpSp>
      <p:grpSp>
        <p:nvGrpSpPr>
          <p:cNvPr id="40" name="组合 39"/>
          <p:cNvGrpSpPr/>
          <p:nvPr/>
        </p:nvGrpSpPr>
        <p:grpSpPr>
          <a:xfrm>
            <a:off x="2133600" y="3766820"/>
            <a:ext cx="3373120" cy="585470"/>
            <a:chOff x="3021" y="5932"/>
            <a:chExt cx="5312" cy="922"/>
          </a:xfrm>
        </p:grpSpPr>
        <p:sp>
          <p:nvSpPr>
            <p:cNvPr id="41" name="MMConnector"/>
            <p:cNvSpPr/>
            <p:nvPr/>
          </p:nvSpPr>
          <p:spPr>
            <a:xfrm>
              <a:off x="6403" y="6053"/>
              <a:ext cx="1930" cy="358"/>
            </a:xfrm>
            <a:custGeom>
              <a:avLst/>
              <a:gdLst/>
              <a:ahLst/>
              <a:cxnLst/>
              <a:rect l="0" t="0" r="0" b="0"/>
              <a:pathLst>
                <a:path w="818268" h="114962">
                  <a:moveTo>
                    <a:pt x="-17285" y="20337"/>
                  </a:moveTo>
                  <a:cubicBezTo>
                    <a:pt x="1567" y="16961"/>
                    <a:pt x="11550" y="2150"/>
                    <a:pt x="8587" y="-12177"/>
                  </a:cubicBezTo>
                  <a:cubicBezTo>
                    <a:pt x="5624" y="-26504"/>
                    <a:pt x="-9421" y="-36169"/>
                    <a:pt x="-28059" y="-31761"/>
                  </a:cubicBezTo>
                  <a:cubicBezTo>
                    <a:pt x="-45341" y="-27674"/>
                    <a:pt x="-62623" y="-23587"/>
                    <a:pt x="-79891" y="-19489"/>
                  </a:cubicBezTo>
                  <a:cubicBezTo>
                    <a:pt x="-97159" y="-15392"/>
                    <a:pt x="-114413" y="-11285"/>
                    <a:pt x="-131662" y="-7193"/>
                  </a:cubicBezTo>
                  <a:cubicBezTo>
                    <a:pt x="-148912" y="-3101"/>
                    <a:pt x="-166157" y="975"/>
                    <a:pt x="-183403" y="5018"/>
                  </a:cubicBezTo>
                  <a:cubicBezTo>
                    <a:pt x="-200648" y="9061"/>
                    <a:pt x="-217893" y="13072"/>
                    <a:pt x="-235144" y="17030"/>
                  </a:cubicBezTo>
                  <a:cubicBezTo>
                    <a:pt x="-252395" y="20988"/>
                    <a:pt x="-269651" y="24893"/>
                    <a:pt x="-286918" y="28726"/>
                  </a:cubicBezTo>
                  <a:cubicBezTo>
                    <a:pt x="-304185" y="32560"/>
                    <a:pt x="-321462" y="36321"/>
                    <a:pt x="-338755" y="39991"/>
                  </a:cubicBezTo>
                  <a:cubicBezTo>
                    <a:pt x="-356048" y="43661"/>
                    <a:pt x="-373356" y="47239"/>
                    <a:pt x="-390683" y="50707"/>
                  </a:cubicBezTo>
                  <a:cubicBezTo>
                    <a:pt x="-408010" y="54176"/>
                    <a:pt x="-425357" y="57533"/>
                    <a:pt x="-442726" y="60763"/>
                  </a:cubicBezTo>
                  <a:cubicBezTo>
                    <a:pt x="-460096" y="63992"/>
                    <a:pt x="-477488" y="67092"/>
                    <a:pt x="-494903" y="70047"/>
                  </a:cubicBezTo>
                  <a:cubicBezTo>
                    <a:pt x="-512318" y="73001"/>
                    <a:pt x="-529756" y="75810"/>
                    <a:pt x="-547228" y="78456"/>
                  </a:cubicBezTo>
                  <a:cubicBezTo>
                    <a:pt x="-564699" y="81103"/>
                    <a:pt x="-582206" y="83588"/>
                    <a:pt x="-599705" y="85896"/>
                  </a:cubicBezTo>
                  <a:cubicBezTo>
                    <a:pt x="-617205" y="88204"/>
                    <a:pt x="-634699" y="90335"/>
                    <a:pt x="-652336" y="92281"/>
                  </a:cubicBezTo>
                  <a:cubicBezTo>
                    <a:pt x="-669973" y="94227"/>
                    <a:pt x="-687754" y="95988"/>
                    <a:pt x="-705111" y="97536"/>
                  </a:cubicBezTo>
                  <a:cubicBezTo>
                    <a:pt x="-722468" y="99084"/>
                    <a:pt x="-739401" y="100418"/>
                    <a:pt x="-758017" y="101599"/>
                  </a:cubicBezTo>
                  <a:cubicBezTo>
                    <a:pt x="-776634" y="102779"/>
                    <a:pt x="-796933" y="103804"/>
                    <a:pt x="-811034" y="104421"/>
                  </a:cubicBezTo>
                  <a:cubicBezTo>
                    <a:pt x="-825135" y="105037"/>
                    <a:pt x="-833037" y="105243"/>
                    <a:pt x="-840940" y="105450"/>
                  </a:cubicBezTo>
                  <a:cubicBezTo>
                    <a:pt x="-843675" y="105522"/>
                    <a:pt x="-845500" y="107160"/>
                    <a:pt x="-845500" y="109250"/>
                  </a:cubicBezTo>
                  <a:cubicBezTo>
                    <a:pt x="-845500" y="111340"/>
                    <a:pt x="-843675" y="112971"/>
                    <a:pt x="-840940" y="113050"/>
                  </a:cubicBezTo>
                  <a:cubicBezTo>
                    <a:pt x="-833011" y="113279"/>
                    <a:pt x="-825082" y="113509"/>
                    <a:pt x="-810908" y="113670"/>
                  </a:cubicBezTo>
                  <a:cubicBezTo>
                    <a:pt x="-796733" y="113832"/>
                    <a:pt x="-776313" y="113925"/>
                    <a:pt x="-757562" y="113771"/>
                  </a:cubicBezTo>
                  <a:cubicBezTo>
                    <a:pt x="-738810" y="113616"/>
                    <a:pt x="-721727" y="113213"/>
                    <a:pt x="-704198" y="112619"/>
                  </a:cubicBezTo>
                  <a:cubicBezTo>
                    <a:pt x="-686669" y="112025"/>
                    <a:pt x="-668695" y="111240"/>
                    <a:pt x="-650848" y="110260"/>
                  </a:cubicBezTo>
                  <a:cubicBezTo>
                    <a:pt x="-633001" y="109281"/>
                    <a:pt x="-615282" y="108107"/>
                    <a:pt x="-597541" y="106755"/>
                  </a:cubicBezTo>
                  <a:cubicBezTo>
                    <a:pt x="-579801" y="105403"/>
                    <a:pt x="-562040" y="103872"/>
                    <a:pt x="-544302" y="102177"/>
                  </a:cubicBezTo>
                  <a:cubicBezTo>
                    <a:pt x="-526564" y="100482"/>
                    <a:pt x="-508849" y="98621"/>
                    <a:pt x="-491149" y="96613"/>
                  </a:cubicBezTo>
                  <a:cubicBezTo>
                    <a:pt x="-473449" y="94605"/>
                    <a:pt x="-455764" y="92448"/>
                    <a:pt x="-438097" y="90161"/>
                  </a:cubicBezTo>
                  <a:cubicBezTo>
                    <a:pt x="-420431" y="87874"/>
                    <a:pt x="-402784" y="85456"/>
                    <a:pt x="-385155" y="82927"/>
                  </a:cubicBezTo>
                  <a:cubicBezTo>
                    <a:pt x="-367527" y="80398"/>
                    <a:pt x="-349917" y="77758"/>
                    <a:pt x="-332325" y="75026"/>
                  </a:cubicBezTo>
                  <a:cubicBezTo>
                    <a:pt x="-314734" y="72294"/>
                    <a:pt x="-297161" y="69471"/>
                    <a:pt x="-279605" y="66577"/>
                  </a:cubicBezTo>
                  <a:cubicBezTo>
                    <a:pt x="-262049" y="63682"/>
                    <a:pt x="-244511" y="60716"/>
                    <a:pt x="-226987" y="57700"/>
                  </a:cubicBezTo>
                  <a:cubicBezTo>
                    <a:pt x="-209464" y="54683"/>
                    <a:pt x="-191956" y="51616"/>
                    <a:pt x="-174461" y="48519"/>
                  </a:cubicBezTo>
                  <a:cubicBezTo>
                    <a:pt x="-156966" y="45421"/>
                    <a:pt x="-139484" y="42293"/>
                    <a:pt x="-122012" y="39153"/>
                  </a:cubicBezTo>
                  <a:cubicBezTo>
                    <a:pt x="-104540" y="36013"/>
                    <a:pt x="-87078" y="32859"/>
                    <a:pt x="-69625" y="29721"/>
                  </a:cubicBezTo>
                  <a:cubicBezTo>
                    <a:pt x="-52172" y="26583"/>
                    <a:pt x="-34729" y="23460"/>
                    <a:pt x="-17285" y="20337"/>
                  </a:cubicBezTo>
                  <a:close/>
                </a:path>
              </a:pathLst>
            </a:custGeom>
            <a:solidFill>
              <a:schemeClr val="tx1"/>
            </a:solidFill>
            <a:ln w="7600" cap="rnd">
              <a:solidFill>
                <a:schemeClr val="tx1"/>
              </a:solidFill>
              <a:round/>
            </a:ln>
          </p:spPr>
          <p:txBody>
            <a:bodyPr/>
            <a:lstStyle/>
            <a:p>
              <a:endParaRPr/>
            </a:p>
          </p:txBody>
        </p:sp>
        <p:sp>
          <p:nvSpPr>
            <p:cNvPr id="42" name="MainTopic"/>
            <p:cNvSpPr/>
            <p:nvPr/>
          </p:nvSpPr>
          <p:spPr>
            <a:xfrm>
              <a:off x="3021" y="5932"/>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2" action="ppaction://hlinksldjump"/>
                </a:rPr>
                <a:t>弹</a:t>
              </a:r>
              <a:r>
                <a:rPr sz="2400">
                  <a:solidFill>
                    <a:srgbClr val="303030"/>
                  </a:solidFill>
                  <a:latin typeface="宋体" panose="02010600030101010101" pitchFamily="2" charset="-122"/>
                  <a:hlinkClick r:id="rId2" action="ppaction://hlinksldjump"/>
                </a:rPr>
                <a:t>力</a:t>
              </a:r>
              <a:endParaRPr sz="2400">
                <a:solidFill>
                  <a:srgbClr val="303030"/>
                </a:solidFill>
                <a:latin typeface="宋体" panose="02010600030101010101" pitchFamily="2" charset="-122"/>
              </a:endParaRPr>
            </a:p>
          </p:txBody>
        </p:sp>
      </p:grpSp>
      <p:grpSp>
        <p:nvGrpSpPr>
          <p:cNvPr id="43" name="组合 42"/>
          <p:cNvGrpSpPr/>
          <p:nvPr/>
        </p:nvGrpSpPr>
        <p:grpSpPr>
          <a:xfrm>
            <a:off x="2350135" y="2070735"/>
            <a:ext cx="2941955" cy="1916430"/>
            <a:chOff x="3362" y="2809"/>
            <a:chExt cx="4633" cy="3018"/>
          </a:xfrm>
        </p:grpSpPr>
        <p:sp>
          <p:nvSpPr>
            <p:cNvPr id="44" name="MMConnector"/>
            <p:cNvSpPr/>
            <p:nvPr/>
          </p:nvSpPr>
          <p:spPr>
            <a:xfrm>
              <a:off x="6064" y="4379"/>
              <a:ext cx="1931" cy="1448"/>
            </a:xfrm>
            <a:custGeom>
              <a:avLst/>
              <a:gdLst/>
              <a:ahLst/>
              <a:cxnLst/>
              <a:rect l="0" t="0" r="0" b="0"/>
              <a:pathLst>
                <a:path w="987256" h="524346">
                  <a:moveTo>
                    <a:pt x="130222" y="153175"/>
                  </a:moveTo>
                  <a:cubicBezTo>
                    <a:pt x="145164" y="165155"/>
                    <a:pt x="162878" y="162958"/>
                    <a:pt x="171731" y="151310"/>
                  </a:cubicBezTo>
                  <a:cubicBezTo>
                    <a:pt x="180583" y="139662"/>
                    <a:pt x="177819" y="122194"/>
                    <a:pt x="162412" y="110818"/>
                  </a:cubicBezTo>
                  <a:cubicBezTo>
                    <a:pt x="148285" y="100388"/>
                    <a:pt x="134159" y="89957"/>
                    <a:pt x="120126" y="79350"/>
                  </a:cubicBezTo>
                  <a:cubicBezTo>
                    <a:pt x="106093" y="68742"/>
                    <a:pt x="92154" y="57957"/>
                    <a:pt x="78253" y="47091"/>
                  </a:cubicBezTo>
                  <a:cubicBezTo>
                    <a:pt x="64351" y="36224"/>
                    <a:pt x="50488" y="25275"/>
                    <a:pt x="36645" y="14266"/>
                  </a:cubicBezTo>
                  <a:cubicBezTo>
                    <a:pt x="22802" y="3256"/>
                    <a:pt x="8978" y="-7813"/>
                    <a:pt x="-4854" y="-18903"/>
                  </a:cubicBezTo>
                  <a:cubicBezTo>
                    <a:pt x="-18686" y="-29992"/>
                    <a:pt x="-32528" y="-41100"/>
                    <a:pt x="-46406" y="-52192"/>
                  </a:cubicBezTo>
                  <a:cubicBezTo>
                    <a:pt x="-60284" y="-63284"/>
                    <a:pt x="-74199" y="-74359"/>
                    <a:pt x="-88178" y="-85379"/>
                  </a:cubicBezTo>
                  <a:cubicBezTo>
                    <a:pt x="-102158" y="-96399"/>
                    <a:pt x="-116202" y="-107363"/>
                    <a:pt x="-130338" y="-118232"/>
                  </a:cubicBezTo>
                  <a:cubicBezTo>
                    <a:pt x="-144474" y="-129101"/>
                    <a:pt x="-158703" y="-139874"/>
                    <a:pt x="-173051" y="-150510"/>
                  </a:cubicBezTo>
                  <a:cubicBezTo>
                    <a:pt x="-187398" y="-161146"/>
                    <a:pt x="-201864" y="-171644"/>
                    <a:pt x="-216474" y="-181960"/>
                  </a:cubicBezTo>
                  <a:cubicBezTo>
                    <a:pt x="-231084" y="-192275"/>
                    <a:pt x="-245837" y="-202408"/>
                    <a:pt x="-260754" y="-212311"/>
                  </a:cubicBezTo>
                  <a:cubicBezTo>
                    <a:pt x="-275672" y="-222214"/>
                    <a:pt x="-290754" y="-231887"/>
                    <a:pt x="-306017" y="-241280"/>
                  </a:cubicBezTo>
                  <a:cubicBezTo>
                    <a:pt x="-321281" y="-250674"/>
                    <a:pt x="-336726" y="-259787"/>
                    <a:pt x="-352362" y="-268569"/>
                  </a:cubicBezTo>
                  <a:cubicBezTo>
                    <a:pt x="-367999" y="-277351"/>
                    <a:pt x="-383828" y="-285802"/>
                    <a:pt x="-399852" y="-293872"/>
                  </a:cubicBezTo>
                  <a:cubicBezTo>
                    <a:pt x="-415875" y="-301941"/>
                    <a:pt x="-432094" y="-309629"/>
                    <a:pt x="-448503" y="-316887"/>
                  </a:cubicBezTo>
                  <a:cubicBezTo>
                    <a:pt x="-464911" y="-324145"/>
                    <a:pt x="-481510" y="-330973"/>
                    <a:pt x="-498281" y="-337330"/>
                  </a:cubicBezTo>
                  <a:cubicBezTo>
                    <a:pt x="-515052" y="-343686"/>
                    <a:pt x="-531995" y="-349571"/>
                    <a:pt x="-549100" y="-354951"/>
                  </a:cubicBezTo>
                  <a:cubicBezTo>
                    <a:pt x="-566204" y="-360331"/>
                    <a:pt x="-583470" y="-365206"/>
                    <a:pt x="-600823" y="-369555"/>
                  </a:cubicBezTo>
                  <a:cubicBezTo>
                    <a:pt x="-618176" y="-373904"/>
                    <a:pt x="-635616" y="-377726"/>
                    <a:pt x="-653277" y="-381011"/>
                  </a:cubicBezTo>
                  <a:cubicBezTo>
                    <a:pt x="-670937" y="-384296"/>
                    <a:pt x="-688818" y="-387042"/>
                    <a:pt x="-706262" y="-389264"/>
                  </a:cubicBezTo>
                  <a:cubicBezTo>
                    <a:pt x="-723706" y="-391486"/>
                    <a:pt x="-740714" y="-393182"/>
                    <a:pt x="-759575" y="-394334"/>
                  </a:cubicBezTo>
                  <a:cubicBezTo>
                    <a:pt x="-778435" y="-395487"/>
                    <a:pt x="-799149" y="-396095"/>
                    <a:pt x="-813019" y="-396307"/>
                  </a:cubicBezTo>
                  <a:cubicBezTo>
                    <a:pt x="-826889" y="-396519"/>
                    <a:pt x="-833914" y="-396334"/>
                    <a:pt x="-840940" y="-396150"/>
                  </a:cubicBezTo>
                  <a:cubicBezTo>
                    <a:pt x="-843675" y="-396078"/>
                    <a:pt x="-845500" y="-394440"/>
                    <a:pt x="-845500" y="-392350"/>
                  </a:cubicBezTo>
                  <a:cubicBezTo>
                    <a:pt x="-845500" y="-390260"/>
                    <a:pt x="-843676" y="-388587"/>
                    <a:pt x="-840940" y="-388550"/>
                  </a:cubicBezTo>
                  <a:cubicBezTo>
                    <a:pt x="-833964" y="-388455"/>
                    <a:pt x="-826988" y="-388360"/>
                    <a:pt x="-813267" y="-387603"/>
                  </a:cubicBezTo>
                  <a:cubicBezTo>
                    <a:pt x="-799546" y="-386847"/>
                    <a:pt x="-779080" y="-385428"/>
                    <a:pt x="-760497" y="-383548"/>
                  </a:cubicBezTo>
                  <a:cubicBezTo>
                    <a:pt x="-741913" y="-381668"/>
                    <a:pt x="-725212" y="-379326"/>
                    <a:pt x="-708123" y="-376454"/>
                  </a:cubicBezTo>
                  <a:cubicBezTo>
                    <a:pt x="-691033" y="-373582"/>
                    <a:pt x="-673554" y="-370179"/>
                    <a:pt x="-656335" y="-366261"/>
                  </a:cubicBezTo>
                  <a:cubicBezTo>
                    <a:pt x="-639117" y="-362344"/>
                    <a:pt x="-622158" y="-357912"/>
                    <a:pt x="-605323" y="-352973"/>
                  </a:cubicBezTo>
                  <a:cubicBezTo>
                    <a:pt x="-588488" y="-348033"/>
                    <a:pt x="-571776" y="-342587"/>
                    <a:pt x="-555254" y="-336658"/>
                  </a:cubicBezTo>
                  <a:cubicBezTo>
                    <a:pt x="-538733" y="-330729"/>
                    <a:pt x="-522402" y="-324317"/>
                    <a:pt x="-506265" y="-317454"/>
                  </a:cubicBezTo>
                  <a:cubicBezTo>
                    <a:pt x="-490128" y="-310591"/>
                    <a:pt x="-474185" y="-303277"/>
                    <a:pt x="-458446" y="-295552"/>
                  </a:cubicBezTo>
                  <a:cubicBezTo>
                    <a:pt x="-442708" y="-287827"/>
                    <a:pt x="-427173" y="-279691"/>
                    <a:pt x="-411840" y="-271188"/>
                  </a:cubicBezTo>
                  <a:cubicBezTo>
                    <a:pt x="-396508" y="-262685"/>
                    <a:pt x="-381377" y="-253815"/>
                    <a:pt x="-366438" y="-244624"/>
                  </a:cubicBezTo>
                  <a:cubicBezTo>
                    <a:pt x="-351500" y="-235433"/>
                    <a:pt x="-336753" y="-225921"/>
                    <a:pt x="-322184" y="-216135"/>
                  </a:cubicBezTo>
                  <a:cubicBezTo>
                    <a:pt x="-307614" y="-206348"/>
                    <a:pt x="-293221" y="-196286"/>
                    <a:pt x="-278982" y="-185995"/>
                  </a:cubicBezTo>
                  <a:cubicBezTo>
                    <a:pt x="-264744" y="-175703"/>
                    <a:pt x="-250661" y="-165181"/>
                    <a:pt x="-236708" y="-154472"/>
                  </a:cubicBezTo>
                  <a:cubicBezTo>
                    <a:pt x="-222754" y="-143763"/>
                    <a:pt x="-208931" y="-132866"/>
                    <a:pt x="-195210" y="-121821"/>
                  </a:cubicBezTo>
                  <a:cubicBezTo>
                    <a:pt x="-181489" y="-110777"/>
                    <a:pt x="-167870" y="-99585"/>
                    <a:pt x="-154323" y="-88283"/>
                  </a:cubicBezTo>
                  <a:cubicBezTo>
                    <a:pt x="-140776" y="-76982"/>
                    <a:pt x="-127302" y="-65571"/>
                    <a:pt x="-113869" y="-54086"/>
                  </a:cubicBezTo>
                  <a:cubicBezTo>
                    <a:pt x="-100436" y="-42601"/>
                    <a:pt x="-87044" y="-31043"/>
                    <a:pt x="-73663" y="-19445"/>
                  </a:cubicBezTo>
                  <a:cubicBezTo>
                    <a:pt x="-60282" y="-7848"/>
                    <a:pt x="-46910" y="3788"/>
                    <a:pt x="-33518" y="15430"/>
                  </a:cubicBezTo>
                  <a:cubicBezTo>
                    <a:pt x="-20125" y="27072"/>
                    <a:pt x="-6712" y="38720"/>
                    <a:pt x="6757" y="50336"/>
                  </a:cubicBezTo>
                  <a:cubicBezTo>
                    <a:pt x="20226" y="61952"/>
                    <a:pt x="33751" y="73537"/>
                    <a:pt x="47349" y="85068"/>
                  </a:cubicBezTo>
                  <a:cubicBezTo>
                    <a:pt x="60948" y="96600"/>
                    <a:pt x="74620" y="108077"/>
                    <a:pt x="88445" y="119419"/>
                  </a:cubicBezTo>
                  <a:cubicBezTo>
                    <a:pt x="102269" y="130762"/>
                    <a:pt x="116245" y="141968"/>
                    <a:pt x="130222" y="153175"/>
                  </a:cubicBezTo>
                  <a:close/>
                </a:path>
              </a:pathLst>
            </a:custGeom>
            <a:solidFill>
              <a:schemeClr val="tx1"/>
            </a:solidFill>
            <a:ln w="7600" cap="rnd">
              <a:solidFill>
                <a:schemeClr val="tx1"/>
              </a:solidFill>
              <a:round/>
            </a:ln>
          </p:spPr>
          <p:txBody>
            <a:bodyPr/>
            <a:lstStyle/>
            <a:p>
              <a:endParaRPr/>
            </a:p>
          </p:txBody>
        </p:sp>
        <p:sp>
          <p:nvSpPr>
            <p:cNvPr id="45" name="MainTopic"/>
            <p:cNvSpPr/>
            <p:nvPr/>
          </p:nvSpPr>
          <p:spPr>
            <a:xfrm>
              <a:off x="3362" y="2809"/>
              <a:ext cx="1058" cy="923"/>
            </a:xfrm>
            <a:custGeom>
              <a:avLst/>
              <a:gdLst>
                <a:gd name="rtl" fmla="*/ 135280 w 448400"/>
                <a:gd name="rtt" fmla="*/ 71440 h 296400"/>
                <a:gd name="rtr" fmla="*/ 310080 w 448400"/>
                <a:gd name="rtb" fmla="*/ 238640 h 296400"/>
              </a:gdLst>
              <a:ahLst/>
              <a:cxnLst/>
              <a:rect l="rtl" t="rtt" r="rtr" b="rtb"/>
              <a:pathLst>
                <a:path w="448400" h="296400">
                  <a:moveTo>
                    <a:pt x="30400" y="0"/>
                  </a:moveTo>
                  <a:lnTo>
                    <a:pt x="418000" y="0"/>
                  </a:lnTo>
                  <a:cubicBezTo>
                    <a:pt x="434781" y="0"/>
                    <a:pt x="448400" y="13619"/>
                    <a:pt x="448400" y="30400"/>
                  </a:cubicBezTo>
                  <a:lnTo>
                    <a:pt x="448400" y="266000"/>
                  </a:lnTo>
                  <a:cubicBezTo>
                    <a:pt x="448400" y="282781"/>
                    <a:pt x="434781" y="296400"/>
                    <a:pt x="418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hlinkClick r:id="rId3" action="ppaction://hlinksldjump"/>
                </a:rPr>
                <a:t>力</a:t>
              </a:r>
              <a:endParaRPr sz="2400">
                <a:solidFill>
                  <a:srgbClr val="303030"/>
                </a:solidFill>
                <a:latin typeface="宋体" panose="02010600030101010101" pitchFamily="2" charset="-122"/>
              </a:endParaRPr>
            </a:p>
          </p:txBody>
        </p:sp>
      </p:grpSp>
      <p:grpSp>
        <p:nvGrpSpPr>
          <p:cNvPr id="46" name="组合 45"/>
          <p:cNvGrpSpPr/>
          <p:nvPr/>
        </p:nvGrpSpPr>
        <p:grpSpPr>
          <a:xfrm>
            <a:off x="8992870" y="2990850"/>
            <a:ext cx="756920" cy="736600"/>
            <a:chOff x="13823" y="4710"/>
            <a:chExt cx="1192" cy="1160"/>
          </a:xfrm>
        </p:grpSpPr>
        <p:sp>
          <p:nvSpPr>
            <p:cNvPr id="47" name="MMConnector"/>
            <p:cNvSpPr/>
            <p:nvPr/>
          </p:nvSpPr>
          <p:spPr>
            <a:xfrm>
              <a:off x="13823" y="5472"/>
              <a:ext cx="592" cy="399"/>
            </a:xfrm>
            <a:custGeom>
              <a:avLst/>
              <a:gdLst/>
              <a:ahLst/>
              <a:cxnLst/>
              <a:rect l="0" t="0" r="0" b="0"/>
              <a:pathLst>
                <a:path w="250800" h="128250" fill="none">
                  <a:moveTo>
                    <a:pt x="-125400" y="64125"/>
                  </a:moveTo>
                  <a:cubicBezTo>
                    <a:pt x="-10072" y="64125"/>
                    <a:pt x="15142" y="-64125"/>
                    <a:pt x="125400" y="-64125"/>
                  </a:cubicBezTo>
                </a:path>
              </a:pathLst>
            </a:custGeom>
            <a:noFill/>
            <a:ln w="15200" cap="rnd">
              <a:solidFill>
                <a:schemeClr val="tx1"/>
              </a:solidFill>
              <a:round/>
            </a:ln>
          </p:spPr>
          <p:txBody>
            <a:bodyPr/>
            <a:lstStyle/>
            <a:p>
              <a:endParaRPr/>
            </a:p>
          </p:txBody>
        </p:sp>
        <p:sp>
          <p:nvSpPr>
            <p:cNvPr id="48" name="SubTopic"/>
            <p:cNvSpPr/>
            <p:nvPr/>
          </p:nvSpPr>
          <p:spPr>
            <a:xfrm>
              <a:off x="14119" y="4710"/>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概念</a:t>
              </a:r>
            </a:p>
          </p:txBody>
        </p:sp>
      </p:grpSp>
      <p:grpSp>
        <p:nvGrpSpPr>
          <p:cNvPr id="49" name="组合 48"/>
          <p:cNvGrpSpPr/>
          <p:nvPr/>
        </p:nvGrpSpPr>
        <p:grpSpPr>
          <a:xfrm>
            <a:off x="8992870" y="3639185"/>
            <a:ext cx="756920" cy="553085"/>
            <a:chOff x="13823" y="5731"/>
            <a:chExt cx="1192" cy="871"/>
          </a:xfrm>
        </p:grpSpPr>
        <p:sp>
          <p:nvSpPr>
            <p:cNvPr id="50" name="MMConnector"/>
            <p:cNvSpPr/>
            <p:nvPr/>
          </p:nvSpPr>
          <p:spPr>
            <a:xfrm>
              <a:off x="13823" y="5982"/>
              <a:ext cx="592" cy="62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chemeClr val="tx1"/>
              </a:solidFill>
              <a:round/>
            </a:ln>
          </p:spPr>
          <p:txBody>
            <a:bodyPr/>
            <a:lstStyle/>
            <a:p>
              <a:endParaRPr/>
            </a:p>
          </p:txBody>
        </p:sp>
        <p:sp>
          <p:nvSpPr>
            <p:cNvPr id="51" name="SubTopic"/>
            <p:cNvSpPr/>
            <p:nvPr/>
          </p:nvSpPr>
          <p:spPr>
            <a:xfrm>
              <a:off x="14119" y="5731"/>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惯性</a:t>
              </a:r>
            </a:p>
          </p:txBody>
        </p:sp>
      </p:grpSp>
      <p:grpSp>
        <p:nvGrpSpPr>
          <p:cNvPr id="52" name="组合 51"/>
          <p:cNvGrpSpPr/>
          <p:nvPr/>
        </p:nvGrpSpPr>
        <p:grpSpPr>
          <a:xfrm>
            <a:off x="1547495" y="4740275"/>
            <a:ext cx="1132840" cy="1060450"/>
            <a:chOff x="1533" y="5092"/>
            <a:chExt cx="1784" cy="1670"/>
          </a:xfrm>
        </p:grpSpPr>
        <p:sp>
          <p:nvSpPr>
            <p:cNvPr id="53" name="MMConnector"/>
            <p:cNvSpPr/>
            <p:nvPr/>
          </p:nvSpPr>
          <p:spPr>
            <a:xfrm>
              <a:off x="2725" y="6024"/>
              <a:ext cx="592" cy="739"/>
            </a:xfrm>
            <a:custGeom>
              <a:avLst/>
              <a:gdLst/>
              <a:ahLst/>
              <a:cxnLst/>
              <a:rect l="0" t="0" r="0" b="0"/>
              <a:pathLst>
                <a:path w="250800" h="237500" fill="none">
                  <a:moveTo>
                    <a:pt x="125400" y="118750"/>
                  </a:moveTo>
                  <a:cubicBezTo>
                    <a:pt x="-2259" y="118750"/>
                    <a:pt x="13632" y="-118750"/>
                    <a:pt x="-125400" y="-118750"/>
                  </a:cubicBezTo>
                </a:path>
              </a:pathLst>
            </a:custGeom>
            <a:noFill/>
            <a:ln w="15200" cap="rnd">
              <a:solidFill>
                <a:schemeClr val="tx1"/>
              </a:solidFill>
              <a:round/>
            </a:ln>
          </p:spPr>
          <p:txBody>
            <a:bodyPr/>
            <a:lstStyle/>
            <a:p>
              <a:endParaRPr/>
            </a:p>
          </p:txBody>
        </p:sp>
        <p:sp>
          <p:nvSpPr>
            <p:cNvPr id="54" name="SubTopic"/>
            <p:cNvSpPr/>
            <p:nvPr/>
          </p:nvSpPr>
          <p:spPr>
            <a:xfrm>
              <a:off x="1533" y="509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定义</a:t>
              </a:r>
            </a:p>
          </p:txBody>
        </p:sp>
      </p:grpSp>
      <p:grpSp>
        <p:nvGrpSpPr>
          <p:cNvPr id="55" name="组合 54"/>
          <p:cNvGrpSpPr/>
          <p:nvPr/>
        </p:nvGrpSpPr>
        <p:grpSpPr>
          <a:xfrm>
            <a:off x="643255" y="1537335"/>
            <a:ext cx="1894840" cy="1060450"/>
            <a:chOff x="674" y="1969"/>
            <a:chExt cx="2984" cy="1670"/>
          </a:xfrm>
        </p:grpSpPr>
        <p:sp>
          <p:nvSpPr>
            <p:cNvPr id="56" name="MMConnector"/>
            <p:cNvSpPr/>
            <p:nvPr/>
          </p:nvSpPr>
          <p:spPr>
            <a:xfrm>
              <a:off x="3066" y="2900"/>
              <a:ext cx="592" cy="739"/>
            </a:xfrm>
            <a:custGeom>
              <a:avLst/>
              <a:gdLst/>
              <a:ahLst/>
              <a:cxnLst/>
              <a:rect l="0" t="0" r="0" b="0"/>
              <a:pathLst>
                <a:path w="250800" h="237500" fill="none">
                  <a:moveTo>
                    <a:pt x="125400" y="118750"/>
                  </a:moveTo>
                  <a:cubicBezTo>
                    <a:pt x="-2259" y="118750"/>
                    <a:pt x="13632" y="-118750"/>
                    <a:pt x="-125400" y="-118750"/>
                  </a:cubicBezTo>
                </a:path>
              </a:pathLst>
            </a:custGeom>
            <a:noFill/>
            <a:ln w="15200" cap="rnd">
              <a:solidFill>
                <a:schemeClr val="tx1"/>
              </a:solidFill>
              <a:round/>
            </a:ln>
          </p:spPr>
          <p:txBody>
            <a:bodyPr/>
            <a:lstStyle/>
            <a:p>
              <a:endParaRPr/>
            </a:p>
          </p:txBody>
        </p:sp>
        <p:sp>
          <p:nvSpPr>
            <p:cNvPr id="57" name="SubTopic"/>
            <p:cNvSpPr/>
            <p:nvPr/>
          </p:nvSpPr>
          <p:spPr>
            <a:xfrm>
              <a:off x="674" y="1969"/>
              <a:ext cx="20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lang="zh-CN" sz="2400">
                  <a:solidFill>
                    <a:srgbClr val="303030"/>
                  </a:solidFill>
                  <a:latin typeface="宋体" panose="02010600030101010101" pitchFamily="2" charset="-122"/>
                </a:rPr>
                <a:t>符号、单位</a:t>
              </a:r>
            </a:p>
          </p:txBody>
        </p:sp>
      </p:grpSp>
      <p:grpSp>
        <p:nvGrpSpPr>
          <p:cNvPr id="58" name="组合 57"/>
          <p:cNvGrpSpPr/>
          <p:nvPr/>
        </p:nvGrpSpPr>
        <p:grpSpPr>
          <a:xfrm>
            <a:off x="1040765" y="1969135"/>
            <a:ext cx="1497330" cy="412750"/>
            <a:chOff x="1300" y="2649"/>
            <a:chExt cx="2358" cy="650"/>
          </a:xfrm>
        </p:grpSpPr>
        <p:sp>
          <p:nvSpPr>
            <p:cNvPr id="59" name="MMConnector"/>
            <p:cNvSpPr/>
            <p:nvPr/>
          </p:nvSpPr>
          <p:spPr>
            <a:xfrm>
              <a:off x="3066" y="3241"/>
              <a:ext cx="592" cy="59"/>
            </a:xfrm>
            <a:custGeom>
              <a:avLst/>
              <a:gdLst/>
              <a:ahLst/>
              <a:cxnLst/>
              <a:rect l="0" t="0" r="0" b="0"/>
              <a:pathLst>
                <a:path w="250800" h="19000" fill="none">
                  <a:moveTo>
                    <a:pt x="125400" y="9500"/>
                  </a:moveTo>
                  <a:cubicBezTo>
                    <a:pt x="25080" y="9500"/>
                    <a:pt x="-50160" y="-9500"/>
                    <a:pt x="-125400" y="-9500"/>
                  </a:cubicBezTo>
                </a:path>
              </a:pathLst>
            </a:custGeom>
            <a:noFill/>
            <a:ln w="15200" cap="rnd">
              <a:solidFill>
                <a:schemeClr val="tx1"/>
              </a:solidFill>
              <a:round/>
            </a:ln>
          </p:spPr>
          <p:txBody>
            <a:bodyPr/>
            <a:lstStyle/>
            <a:p>
              <a:endParaRPr/>
            </a:p>
          </p:txBody>
        </p:sp>
        <p:sp>
          <p:nvSpPr>
            <p:cNvPr id="60" name="SubTopic"/>
            <p:cNvSpPr/>
            <p:nvPr/>
          </p:nvSpPr>
          <p:spPr>
            <a:xfrm>
              <a:off x="1300" y="2649"/>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作用效果</a:t>
              </a:r>
            </a:p>
          </p:txBody>
        </p:sp>
      </p:grpSp>
      <p:grpSp>
        <p:nvGrpSpPr>
          <p:cNvPr id="61" name="组合 60"/>
          <p:cNvGrpSpPr/>
          <p:nvPr/>
        </p:nvGrpSpPr>
        <p:grpSpPr>
          <a:xfrm>
            <a:off x="1223010" y="2400935"/>
            <a:ext cx="1315085" cy="553720"/>
            <a:chOff x="1587" y="3329"/>
            <a:chExt cx="2071" cy="872"/>
          </a:xfrm>
        </p:grpSpPr>
        <p:sp>
          <p:nvSpPr>
            <p:cNvPr id="62" name="MMConnector"/>
            <p:cNvSpPr/>
            <p:nvPr/>
          </p:nvSpPr>
          <p:spPr>
            <a:xfrm>
              <a:off x="3066" y="3581"/>
              <a:ext cx="592" cy="62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chemeClr val="tx1"/>
              </a:solidFill>
              <a:round/>
            </a:ln>
          </p:spPr>
          <p:txBody>
            <a:bodyPr/>
            <a:lstStyle/>
            <a:p>
              <a:endParaRPr/>
            </a:p>
          </p:txBody>
        </p:sp>
        <p:sp>
          <p:nvSpPr>
            <p:cNvPr id="63" name="SubTopic"/>
            <p:cNvSpPr/>
            <p:nvPr/>
          </p:nvSpPr>
          <p:spPr>
            <a:xfrm>
              <a:off x="1587" y="332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三要素</a:t>
              </a:r>
            </a:p>
          </p:txBody>
        </p:sp>
      </p:grpSp>
      <p:grpSp>
        <p:nvGrpSpPr>
          <p:cNvPr id="64" name="组合 63"/>
          <p:cNvGrpSpPr/>
          <p:nvPr/>
        </p:nvGrpSpPr>
        <p:grpSpPr>
          <a:xfrm>
            <a:off x="1000760" y="5172075"/>
            <a:ext cx="1679575" cy="413385"/>
            <a:chOff x="672" y="5772"/>
            <a:chExt cx="2645" cy="651"/>
          </a:xfrm>
        </p:grpSpPr>
        <p:sp>
          <p:nvSpPr>
            <p:cNvPr id="65" name="MMConnector"/>
            <p:cNvSpPr/>
            <p:nvPr/>
          </p:nvSpPr>
          <p:spPr>
            <a:xfrm>
              <a:off x="2725" y="6364"/>
              <a:ext cx="592" cy="59"/>
            </a:xfrm>
            <a:custGeom>
              <a:avLst/>
              <a:gdLst/>
              <a:ahLst/>
              <a:cxnLst/>
              <a:rect l="0" t="0" r="0" b="0"/>
              <a:pathLst>
                <a:path w="250800" h="19000" fill="none">
                  <a:moveTo>
                    <a:pt x="125400" y="9500"/>
                  </a:moveTo>
                  <a:cubicBezTo>
                    <a:pt x="25080" y="9500"/>
                    <a:pt x="-50160" y="-9500"/>
                    <a:pt x="-125400" y="-9500"/>
                  </a:cubicBezTo>
                </a:path>
              </a:pathLst>
            </a:custGeom>
            <a:noFill/>
            <a:ln w="15200" cap="rnd">
              <a:solidFill>
                <a:schemeClr val="tx1"/>
              </a:solidFill>
              <a:round/>
            </a:ln>
          </p:spPr>
          <p:txBody>
            <a:bodyPr/>
            <a:lstStyle/>
            <a:p>
              <a:endParaRPr/>
            </a:p>
          </p:txBody>
        </p:sp>
        <p:sp>
          <p:nvSpPr>
            <p:cNvPr id="66" name="SubTopic"/>
            <p:cNvSpPr/>
            <p:nvPr/>
          </p:nvSpPr>
          <p:spPr>
            <a:xfrm>
              <a:off x="672" y="5772"/>
              <a:ext cx="1757"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大小</a:t>
              </a:r>
              <a:r>
                <a:rPr lang="zh-CN" sz="2400">
                  <a:solidFill>
                    <a:srgbClr val="303030"/>
                  </a:solidFill>
                  <a:latin typeface="宋体" panose="02010600030101010101" pitchFamily="2" charset="-122"/>
                </a:rPr>
                <a:t>、公式</a:t>
              </a:r>
            </a:p>
          </p:txBody>
        </p:sp>
      </p:grpSp>
      <p:grpSp>
        <p:nvGrpSpPr>
          <p:cNvPr id="67" name="组合 66"/>
          <p:cNvGrpSpPr/>
          <p:nvPr/>
        </p:nvGrpSpPr>
        <p:grpSpPr>
          <a:xfrm>
            <a:off x="1223010" y="2776855"/>
            <a:ext cx="1315085" cy="825500"/>
            <a:chOff x="1587" y="3921"/>
            <a:chExt cx="2071" cy="1300"/>
          </a:xfrm>
        </p:grpSpPr>
        <p:sp>
          <p:nvSpPr>
            <p:cNvPr id="68" name="MMConnector"/>
            <p:cNvSpPr/>
            <p:nvPr/>
          </p:nvSpPr>
          <p:spPr>
            <a:xfrm>
              <a:off x="3066" y="3921"/>
              <a:ext cx="592" cy="1301"/>
            </a:xfrm>
            <a:custGeom>
              <a:avLst/>
              <a:gdLst/>
              <a:ahLst/>
              <a:cxnLst/>
              <a:rect l="0" t="0" r="0" b="0"/>
              <a:pathLst>
                <a:path w="250800" h="418000" fill="none">
                  <a:moveTo>
                    <a:pt x="125400" y="-209000"/>
                  </a:moveTo>
                  <a:cubicBezTo>
                    <a:pt x="-20723" y="-209000"/>
                    <a:pt x="56714" y="209000"/>
                    <a:pt x="-125400" y="209000"/>
                  </a:cubicBezTo>
                </a:path>
              </a:pathLst>
            </a:custGeom>
            <a:noFill/>
            <a:ln w="15200" cap="rnd">
              <a:solidFill>
                <a:schemeClr val="tx1"/>
              </a:solidFill>
              <a:round/>
            </a:ln>
          </p:spPr>
          <p:txBody>
            <a:bodyPr/>
            <a:lstStyle/>
            <a:p>
              <a:endParaRPr/>
            </a:p>
          </p:txBody>
        </p:sp>
        <p:sp>
          <p:nvSpPr>
            <p:cNvPr id="69" name="SubTopic"/>
            <p:cNvSpPr/>
            <p:nvPr/>
          </p:nvSpPr>
          <p:spPr>
            <a:xfrm>
              <a:off x="1587" y="4009"/>
              <a:ext cx="1183" cy="56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示意图</a:t>
              </a:r>
            </a:p>
          </p:txBody>
        </p:sp>
      </p:grpSp>
      <p:grpSp>
        <p:nvGrpSpPr>
          <p:cNvPr id="70" name="组合 69"/>
          <p:cNvGrpSpPr/>
          <p:nvPr/>
        </p:nvGrpSpPr>
        <p:grpSpPr>
          <a:xfrm>
            <a:off x="1547495" y="5603875"/>
            <a:ext cx="1132840" cy="553720"/>
            <a:chOff x="1533" y="6452"/>
            <a:chExt cx="1784" cy="872"/>
          </a:xfrm>
        </p:grpSpPr>
        <p:sp>
          <p:nvSpPr>
            <p:cNvPr id="71" name="MMConnector"/>
            <p:cNvSpPr/>
            <p:nvPr/>
          </p:nvSpPr>
          <p:spPr>
            <a:xfrm>
              <a:off x="2725" y="6704"/>
              <a:ext cx="592" cy="62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chemeClr val="tx1"/>
              </a:solidFill>
              <a:round/>
            </a:ln>
          </p:spPr>
          <p:txBody>
            <a:bodyPr/>
            <a:lstStyle/>
            <a:p>
              <a:endParaRPr/>
            </a:p>
          </p:txBody>
        </p:sp>
        <p:sp>
          <p:nvSpPr>
            <p:cNvPr id="72" name="SubTopic"/>
            <p:cNvSpPr/>
            <p:nvPr/>
          </p:nvSpPr>
          <p:spPr>
            <a:xfrm>
              <a:off x="1533" y="6452"/>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方向</a:t>
              </a:r>
            </a:p>
          </p:txBody>
        </p:sp>
      </p:grpSp>
      <p:grpSp>
        <p:nvGrpSpPr>
          <p:cNvPr id="73" name="组合 72"/>
          <p:cNvGrpSpPr/>
          <p:nvPr/>
        </p:nvGrpSpPr>
        <p:grpSpPr>
          <a:xfrm>
            <a:off x="1547495" y="5979795"/>
            <a:ext cx="1132840" cy="825500"/>
            <a:chOff x="1533" y="7044"/>
            <a:chExt cx="1784" cy="1300"/>
          </a:xfrm>
        </p:grpSpPr>
        <p:sp>
          <p:nvSpPr>
            <p:cNvPr id="74" name="MMConnector"/>
            <p:cNvSpPr/>
            <p:nvPr/>
          </p:nvSpPr>
          <p:spPr>
            <a:xfrm>
              <a:off x="2725" y="7044"/>
              <a:ext cx="592" cy="1301"/>
            </a:xfrm>
            <a:custGeom>
              <a:avLst/>
              <a:gdLst/>
              <a:ahLst/>
              <a:cxnLst/>
              <a:rect l="0" t="0" r="0" b="0"/>
              <a:pathLst>
                <a:path w="250800" h="418000" fill="none">
                  <a:moveTo>
                    <a:pt x="125400" y="-209000"/>
                  </a:moveTo>
                  <a:cubicBezTo>
                    <a:pt x="-20723" y="-209000"/>
                    <a:pt x="56714" y="209000"/>
                    <a:pt x="-125400" y="209000"/>
                  </a:cubicBezTo>
                </a:path>
              </a:pathLst>
            </a:custGeom>
            <a:noFill/>
            <a:ln w="15200" cap="rnd">
              <a:solidFill>
                <a:schemeClr val="tx1"/>
              </a:solidFill>
              <a:round/>
            </a:ln>
          </p:spPr>
          <p:txBody>
            <a:bodyPr/>
            <a:lstStyle/>
            <a:p>
              <a:endParaRPr/>
            </a:p>
          </p:txBody>
        </p:sp>
        <p:sp>
          <p:nvSpPr>
            <p:cNvPr id="75" name="SubTopic"/>
            <p:cNvSpPr/>
            <p:nvPr/>
          </p:nvSpPr>
          <p:spPr>
            <a:xfrm>
              <a:off x="1533" y="7133"/>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重心</a:t>
              </a:r>
            </a:p>
          </p:txBody>
        </p:sp>
      </p:grpSp>
      <p:grpSp>
        <p:nvGrpSpPr>
          <p:cNvPr id="76" name="组合 75"/>
          <p:cNvGrpSpPr/>
          <p:nvPr/>
        </p:nvGrpSpPr>
        <p:grpSpPr>
          <a:xfrm>
            <a:off x="2492375" y="4619625"/>
            <a:ext cx="3366770" cy="1442720"/>
            <a:chOff x="3586" y="7275"/>
            <a:chExt cx="5302" cy="2272"/>
          </a:xfrm>
        </p:grpSpPr>
        <p:sp>
          <p:nvSpPr>
            <p:cNvPr id="77" name="MMConnector"/>
            <p:cNvSpPr/>
            <p:nvPr/>
          </p:nvSpPr>
          <p:spPr>
            <a:xfrm>
              <a:off x="6702" y="7275"/>
              <a:ext cx="2186" cy="2273"/>
            </a:xfrm>
            <a:custGeom>
              <a:avLst/>
              <a:gdLst/>
              <a:ahLst/>
              <a:cxnLst/>
              <a:rect l="0" t="0" r="0" b="0"/>
              <a:pathLst>
                <a:path w="1053638" h="730180">
                  <a:moveTo>
                    <a:pt x="230857" y="-209142"/>
                  </a:moveTo>
                  <a:cubicBezTo>
                    <a:pt x="244964" y="-222095"/>
                    <a:pt x="246011" y="-239680"/>
                    <a:pt x="236023" y="-250370"/>
                  </a:cubicBezTo>
                  <a:cubicBezTo>
                    <a:pt x="226036" y="-261061"/>
                    <a:pt x="208193" y="-261448"/>
                    <a:pt x="194540" y="-248018"/>
                  </a:cubicBezTo>
                  <a:cubicBezTo>
                    <a:pt x="181714" y="-235402"/>
                    <a:pt x="168889" y="-222786"/>
                    <a:pt x="156300" y="-209984"/>
                  </a:cubicBezTo>
                  <a:cubicBezTo>
                    <a:pt x="143712" y="-197183"/>
                    <a:pt x="131361" y="-184195"/>
                    <a:pt x="119140" y="-171117"/>
                  </a:cubicBezTo>
                  <a:cubicBezTo>
                    <a:pt x="106920" y="-158040"/>
                    <a:pt x="94831" y="-144872"/>
                    <a:pt x="82858" y="-131629"/>
                  </a:cubicBezTo>
                  <a:cubicBezTo>
                    <a:pt x="70886" y="-118386"/>
                    <a:pt x="59029" y="-105068"/>
                    <a:pt x="47250" y="-91710"/>
                  </a:cubicBezTo>
                  <a:cubicBezTo>
                    <a:pt x="35471" y="-78351"/>
                    <a:pt x="23770" y="-64951"/>
                    <a:pt x="12113" y="-51537"/>
                  </a:cubicBezTo>
                  <a:cubicBezTo>
                    <a:pt x="456" y="-38122"/>
                    <a:pt x="-11155" y="-24693"/>
                    <a:pt x="-22756" y="-11277"/>
                  </a:cubicBezTo>
                  <a:cubicBezTo>
                    <a:pt x="-34356" y="2139"/>
                    <a:pt x="-45945" y="15543"/>
                    <a:pt x="-57556" y="28907"/>
                  </a:cubicBezTo>
                  <a:cubicBezTo>
                    <a:pt x="-69167" y="42271"/>
                    <a:pt x="-80800" y="55596"/>
                    <a:pt x="-92487" y="68853"/>
                  </a:cubicBezTo>
                  <a:cubicBezTo>
                    <a:pt x="-104174" y="82111"/>
                    <a:pt x="-115916" y="95301"/>
                    <a:pt x="-127746" y="108394"/>
                  </a:cubicBezTo>
                  <a:cubicBezTo>
                    <a:pt x="-139576" y="121487"/>
                    <a:pt x="-151493" y="134483"/>
                    <a:pt x="-163529" y="147351"/>
                  </a:cubicBezTo>
                  <a:cubicBezTo>
                    <a:pt x="-175566" y="160219"/>
                    <a:pt x="-187723" y="172957"/>
                    <a:pt x="-200031" y="185532"/>
                  </a:cubicBezTo>
                  <a:cubicBezTo>
                    <a:pt x="-212339" y="198107"/>
                    <a:pt x="-224799" y="210519"/>
                    <a:pt x="-237441" y="222727"/>
                  </a:cubicBezTo>
                  <a:cubicBezTo>
                    <a:pt x="-250083" y="234936"/>
                    <a:pt x="-262906" y="246942"/>
                    <a:pt x="-275940" y="258702"/>
                  </a:cubicBezTo>
                  <a:cubicBezTo>
                    <a:pt x="-288974" y="270463"/>
                    <a:pt x="-302218" y="281977"/>
                    <a:pt x="-315698" y="293199"/>
                  </a:cubicBezTo>
                  <a:cubicBezTo>
                    <a:pt x="-329177" y="304422"/>
                    <a:pt x="-342891" y="315351"/>
                    <a:pt x="-356860" y="325937"/>
                  </a:cubicBezTo>
                  <a:cubicBezTo>
                    <a:pt x="-370828" y="336523"/>
                    <a:pt x="-385051" y="346765"/>
                    <a:pt x="-399541" y="356612"/>
                  </a:cubicBezTo>
                  <a:cubicBezTo>
                    <a:pt x="-414031" y="366458"/>
                    <a:pt x="-428787" y="375908"/>
                    <a:pt x="-443814" y="384909"/>
                  </a:cubicBezTo>
                  <a:cubicBezTo>
                    <a:pt x="-458840" y="393911"/>
                    <a:pt x="-474136" y="402463"/>
                    <a:pt x="-489694" y="410517"/>
                  </a:cubicBezTo>
                  <a:cubicBezTo>
                    <a:pt x="-505252" y="418572"/>
                    <a:pt x="-521072" y="426128"/>
                    <a:pt x="-537135" y="433146"/>
                  </a:cubicBezTo>
                  <a:cubicBezTo>
                    <a:pt x="-553199" y="440163"/>
                    <a:pt x="-569508" y="446641"/>
                    <a:pt x="-586024" y="452549"/>
                  </a:cubicBezTo>
                  <a:cubicBezTo>
                    <a:pt x="-602541" y="458456"/>
                    <a:pt x="-619266" y="463794"/>
                    <a:pt x="-636187" y="468548"/>
                  </a:cubicBezTo>
                  <a:cubicBezTo>
                    <a:pt x="-653108" y="473302"/>
                    <a:pt x="-670226" y="477473"/>
                    <a:pt x="-687403" y="481047"/>
                  </a:cubicBezTo>
                  <a:cubicBezTo>
                    <a:pt x="-704579" y="484620"/>
                    <a:pt x="-721815" y="487595"/>
                    <a:pt x="-739425" y="490037"/>
                  </a:cubicBezTo>
                  <a:cubicBezTo>
                    <a:pt x="-757036" y="492479"/>
                    <a:pt x="-775021" y="494388"/>
                    <a:pt x="-792003" y="495593"/>
                  </a:cubicBezTo>
                  <a:cubicBezTo>
                    <a:pt x="-808985" y="496798"/>
                    <a:pt x="-824962" y="497299"/>
                    <a:pt x="-840940" y="497800"/>
                  </a:cubicBezTo>
                  <a:cubicBezTo>
                    <a:pt x="-843675" y="497886"/>
                    <a:pt x="-845500" y="499510"/>
                    <a:pt x="-845500" y="501600"/>
                  </a:cubicBezTo>
                  <a:cubicBezTo>
                    <a:pt x="-845500" y="503690"/>
                    <a:pt x="-843676" y="505392"/>
                    <a:pt x="-840940" y="505400"/>
                  </a:cubicBezTo>
                  <a:cubicBezTo>
                    <a:pt x="-824810" y="505450"/>
                    <a:pt x="-808679" y="505499"/>
                    <a:pt x="-791481" y="504871"/>
                  </a:cubicBezTo>
                  <a:cubicBezTo>
                    <a:pt x="-774284" y="504244"/>
                    <a:pt x="-756018" y="502939"/>
                    <a:pt x="-738089" y="501078"/>
                  </a:cubicBezTo>
                  <a:cubicBezTo>
                    <a:pt x="-720160" y="499218"/>
                    <a:pt x="-702567" y="496801"/>
                    <a:pt x="-684987" y="493771"/>
                  </a:cubicBezTo>
                  <a:cubicBezTo>
                    <a:pt x="-667408" y="490740"/>
                    <a:pt x="-649843" y="487096"/>
                    <a:pt x="-632435" y="482845"/>
                  </a:cubicBezTo>
                  <a:cubicBezTo>
                    <a:pt x="-615028" y="478594"/>
                    <a:pt x="-597778" y="473737"/>
                    <a:pt x="-580703" y="468284"/>
                  </a:cubicBezTo>
                  <a:cubicBezTo>
                    <a:pt x="-563629" y="462831"/>
                    <a:pt x="-546729" y="456783"/>
                    <a:pt x="-530049" y="450170"/>
                  </a:cubicBezTo>
                  <a:cubicBezTo>
                    <a:pt x="-513368" y="443556"/>
                    <a:pt x="-496907" y="436378"/>
                    <a:pt x="-480690" y="428677"/>
                  </a:cubicBezTo>
                  <a:cubicBezTo>
                    <a:pt x="-464473" y="420977"/>
                    <a:pt x="-448501" y="412754"/>
                    <a:pt x="-432789" y="404062"/>
                  </a:cubicBezTo>
                  <a:cubicBezTo>
                    <a:pt x="-417077" y="395370"/>
                    <a:pt x="-401626" y="386208"/>
                    <a:pt x="-386439" y="376634"/>
                  </a:cubicBezTo>
                  <a:cubicBezTo>
                    <a:pt x="-371251" y="367060"/>
                    <a:pt x="-356328" y="357074"/>
                    <a:pt x="-341661" y="346733"/>
                  </a:cubicBezTo>
                  <a:cubicBezTo>
                    <a:pt x="-326995" y="336393"/>
                    <a:pt x="-312586" y="325698"/>
                    <a:pt x="-298418" y="314704"/>
                  </a:cubicBezTo>
                  <a:cubicBezTo>
                    <a:pt x="-284250" y="303711"/>
                    <a:pt x="-270323" y="292420"/>
                    <a:pt x="-256616" y="280882"/>
                  </a:cubicBezTo>
                  <a:cubicBezTo>
                    <a:pt x="-242909" y="269344"/>
                    <a:pt x="-229422" y="257560"/>
                    <a:pt x="-216128" y="245577"/>
                  </a:cubicBezTo>
                  <a:cubicBezTo>
                    <a:pt x="-202834" y="233594"/>
                    <a:pt x="-189734" y="221412"/>
                    <a:pt x="-176798" y="209075"/>
                  </a:cubicBezTo>
                  <a:cubicBezTo>
                    <a:pt x="-163862" y="196737"/>
                    <a:pt x="-151091" y="184244"/>
                    <a:pt x="-138455" y="171634"/>
                  </a:cubicBezTo>
                  <a:cubicBezTo>
                    <a:pt x="-125818" y="159024"/>
                    <a:pt x="-113317" y="146297"/>
                    <a:pt x="-100918" y="133488"/>
                  </a:cubicBezTo>
                  <a:cubicBezTo>
                    <a:pt x="-88520" y="120680"/>
                    <a:pt x="-76225" y="107790"/>
                    <a:pt x="-64003" y="94851"/>
                  </a:cubicBezTo>
                  <a:cubicBezTo>
                    <a:pt x="-51781" y="81912"/>
                    <a:pt x="-39632" y="68925"/>
                    <a:pt x="-27524" y="55921"/>
                  </a:cubicBezTo>
                  <a:cubicBezTo>
                    <a:pt x="-15416" y="42916"/>
                    <a:pt x="-3350" y="29894"/>
                    <a:pt x="8704" y="16884"/>
                  </a:cubicBezTo>
                  <a:cubicBezTo>
                    <a:pt x="20759" y="3875"/>
                    <a:pt x="32802" y="-9122"/>
                    <a:pt x="44865" y="-22076"/>
                  </a:cubicBezTo>
                  <a:cubicBezTo>
                    <a:pt x="56927" y="-35030"/>
                    <a:pt x="69009" y="-47940"/>
                    <a:pt x="81139" y="-60778"/>
                  </a:cubicBezTo>
                  <a:cubicBezTo>
                    <a:pt x="93268" y="-73617"/>
                    <a:pt x="105446" y="-86382"/>
                    <a:pt x="117704" y="-99038"/>
                  </a:cubicBezTo>
                  <a:cubicBezTo>
                    <a:pt x="129962" y="-111693"/>
                    <a:pt x="142301" y="-124238"/>
                    <a:pt x="154734" y="-136659"/>
                  </a:cubicBezTo>
                  <a:cubicBezTo>
                    <a:pt x="167168" y="-149080"/>
                    <a:pt x="179696" y="-161375"/>
                    <a:pt x="192398" y="-173435"/>
                  </a:cubicBezTo>
                  <a:cubicBezTo>
                    <a:pt x="205101" y="-185495"/>
                    <a:pt x="217979" y="-197319"/>
                    <a:pt x="230857" y="-209142"/>
                  </a:cubicBezTo>
                  <a:close/>
                </a:path>
              </a:pathLst>
            </a:custGeom>
            <a:solidFill>
              <a:schemeClr val="tx1"/>
            </a:solidFill>
            <a:ln w="7600" cap="rnd">
              <a:solidFill>
                <a:schemeClr val="tx1"/>
              </a:solidFill>
              <a:round/>
            </a:ln>
          </p:spPr>
          <p:txBody>
            <a:bodyPr/>
            <a:lstStyle/>
            <a:p>
              <a:endParaRPr/>
            </a:p>
          </p:txBody>
        </p:sp>
        <p:sp>
          <p:nvSpPr>
            <p:cNvPr id="78" name="MainTopic"/>
            <p:cNvSpPr/>
            <p:nvPr/>
          </p:nvSpPr>
          <p:spPr>
            <a:xfrm>
              <a:off x="3586" y="8375"/>
              <a:ext cx="1398" cy="923"/>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lang="zh-CN" sz="2400">
                  <a:solidFill>
                    <a:srgbClr val="303030"/>
                  </a:solidFill>
                  <a:latin typeface="宋体" panose="02010600030101010101" pitchFamily="2" charset="-122"/>
                  <a:hlinkClick r:id="rId4" action="ppaction://hlinksldjump"/>
                </a:rPr>
                <a:t>重</a:t>
              </a:r>
              <a:r>
                <a:rPr sz="2400">
                  <a:solidFill>
                    <a:srgbClr val="303030"/>
                  </a:solidFill>
                  <a:latin typeface="宋体" panose="02010600030101010101" pitchFamily="2" charset="-122"/>
                  <a:hlinkClick r:id="rId4" action="ppaction://hlinksldjump"/>
                </a:rPr>
                <a:t>力</a:t>
              </a:r>
              <a:endParaRPr sz="2400">
                <a:solidFill>
                  <a:srgbClr val="303030"/>
                </a:solidFill>
                <a:latin typeface="宋体" panose="02010600030101010101" pitchFamily="2" charset="-122"/>
              </a:endParaRPr>
            </a:p>
          </p:txBody>
        </p:sp>
      </p:grpSp>
      <p:grpSp>
        <p:nvGrpSpPr>
          <p:cNvPr id="79" name="组合 78"/>
          <p:cNvGrpSpPr/>
          <p:nvPr/>
        </p:nvGrpSpPr>
        <p:grpSpPr>
          <a:xfrm>
            <a:off x="466090" y="3637915"/>
            <a:ext cx="1855470" cy="412750"/>
            <a:chOff x="960" y="8215"/>
            <a:chExt cx="2922" cy="650"/>
          </a:xfrm>
        </p:grpSpPr>
        <p:sp>
          <p:nvSpPr>
            <p:cNvPr id="80" name="MMConnector"/>
            <p:cNvSpPr/>
            <p:nvPr/>
          </p:nvSpPr>
          <p:spPr>
            <a:xfrm>
              <a:off x="3290" y="8807"/>
              <a:ext cx="592" cy="59"/>
            </a:xfrm>
            <a:custGeom>
              <a:avLst/>
              <a:gdLst/>
              <a:ahLst/>
              <a:cxnLst/>
              <a:rect l="0" t="0" r="0" b="0"/>
              <a:pathLst>
                <a:path w="250800" h="19000" fill="none">
                  <a:moveTo>
                    <a:pt x="125400" y="9500"/>
                  </a:moveTo>
                  <a:cubicBezTo>
                    <a:pt x="25080" y="9500"/>
                    <a:pt x="-50160" y="-9500"/>
                    <a:pt x="-125400" y="-9500"/>
                  </a:cubicBezTo>
                </a:path>
              </a:pathLst>
            </a:custGeom>
            <a:noFill/>
            <a:ln w="15200" cap="rnd">
              <a:solidFill>
                <a:schemeClr val="tx1"/>
              </a:solidFill>
              <a:round/>
            </a:ln>
          </p:spPr>
          <p:txBody>
            <a:bodyPr/>
            <a:lstStyle/>
            <a:p>
              <a:endParaRPr/>
            </a:p>
          </p:txBody>
        </p:sp>
        <p:sp>
          <p:nvSpPr>
            <p:cNvPr id="81" name="SubTopic"/>
            <p:cNvSpPr/>
            <p:nvPr/>
          </p:nvSpPr>
          <p:spPr>
            <a:xfrm>
              <a:off x="960" y="8215"/>
              <a:ext cx="206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弹性形变</a:t>
              </a:r>
            </a:p>
          </p:txBody>
        </p:sp>
      </p:grpSp>
      <p:grpSp>
        <p:nvGrpSpPr>
          <p:cNvPr id="82" name="组合 81"/>
          <p:cNvGrpSpPr/>
          <p:nvPr/>
        </p:nvGrpSpPr>
        <p:grpSpPr>
          <a:xfrm>
            <a:off x="283845" y="4069715"/>
            <a:ext cx="2037715" cy="553720"/>
            <a:chOff x="673" y="8895"/>
            <a:chExt cx="3209" cy="872"/>
          </a:xfrm>
        </p:grpSpPr>
        <p:sp>
          <p:nvSpPr>
            <p:cNvPr id="83" name="MMConnector"/>
            <p:cNvSpPr/>
            <p:nvPr/>
          </p:nvSpPr>
          <p:spPr>
            <a:xfrm>
              <a:off x="3290" y="9147"/>
              <a:ext cx="592" cy="62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chemeClr val="tx1"/>
              </a:solidFill>
              <a:round/>
            </a:ln>
          </p:spPr>
          <p:txBody>
            <a:bodyPr/>
            <a:lstStyle/>
            <a:p>
              <a:endParaRPr/>
            </a:p>
          </p:txBody>
        </p:sp>
        <p:sp>
          <p:nvSpPr>
            <p:cNvPr id="84" name="SubTopic"/>
            <p:cNvSpPr/>
            <p:nvPr/>
          </p:nvSpPr>
          <p:spPr>
            <a:xfrm>
              <a:off x="673" y="8895"/>
              <a:ext cx="2394"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弹簧测力计</a:t>
              </a:r>
            </a:p>
          </p:txBody>
        </p:sp>
      </p:grpSp>
      <p:grpSp>
        <p:nvGrpSpPr>
          <p:cNvPr id="85" name="组合 84"/>
          <p:cNvGrpSpPr/>
          <p:nvPr/>
        </p:nvGrpSpPr>
        <p:grpSpPr>
          <a:xfrm>
            <a:off x="8562340" y="1440180"/>
            <a:ext cx="1662430" cy="412115"/>
            <a:chOff x="13145" y="2268"/>
            <a:chExt cx="2618" cy="649"/>
          </a:xfrm>
        </p:grpSpPr>
        <p:sp>
          <p:nvSpPr>
            <p:cNvPr id="86" name="MMConnector"/>
            <p:cNvSpPr/>
            <p:nvPr/>
          </p:nvSpPr>
          <p:spPr>
            <a:xfrm>
              <a:off x="13145" y="2859"/>
              <a:ext cx="592" cy="59"/>
            </a:xfrm>
            <a:custGeom>
              <a:avLst/>
              <a:gdLst/>
              <a:ahLst/>
              <a:cxnLst/>
              <a:rect l="0" t="0" r="0" b="0"/>
              <a:pathLst>
                <a:path w="250800" h="19000" fill="none">
                  <a:moveTo>
                    <a:pt x="-125400" y="9500"/>
                  </a:moveTo>
                  <a:cubicBezTo>
                    <a:pt x="-25080" y="9500"/>
                    <a:pt x="50160" y="-9500"/>
                    <a:pt x="125400" y="-9500"/>
                  </a:cubicBezTo>
                </a:path>
              </a:pathLst>
            </a:custGeom>
            <a:noFill/>
            <a:ln w="15200" cap="rnd">
              <a:solidFill>
                <a:schemeClr val="tx1"/>
              </a:solidFill>
              <a:round/>
            </a:ln>
          </p:spPr>
          <p:txBody>
            <a:bodyPr/>
            <a:lstStyle/>
            <a:p>
              <a:endParaRPr/>
            </a:p>
          </p:txBody>
        </p:sp>
        <p:sp>
          <p:nvSpPr>
            <p:cNvPr id="87" name="SubTopic"/>
            <p:cNvSpPr/>
            <p:nvPr/>
          </p:nvSpPr>
          <p:spPr>
            <a:xfrm>
              <a:off x="13441" y="2268"/>
              <a:ext cx="2322"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滑动摩擦力</a:t>
              </a:r>
            </a:p>
          </p:txBody>
        </p:sp>
      </p:grpSp>
      <p:grpSp>
        <p:nvGrpSpPr>
          <p:cNvPr id="88" name="组合 87"/>
          <p:cNvGrpSpPr/>
          <p:nvPr/>
        </p:nvGrpSpPr>
        <p:grpSpPr>
          <a:xfrm>
            <a:off x="8562340" y="2247265"/>
            <a:ext cx="3185795" cy="825500"/>
            <a:chOff x="13145" y="3539"/>
            <a:chExt cx="5017" cy="1300"/>
          </a:xfrm>
        </p:grpSpPr>
        <p:sp>
          <p:nvSpPr>
            <p:cNvPr id="89" name="MMConnector"/>
            <p:cNvSpPr/>
            <p:nvPr/>
          </p:nvSpPr>
          <p:spPr>
            <a:xfrm>
              <a:off x="13145" y="3539"/>
              <a:ext cx="592" cy="1301"/>
            </a:xfrm>
            <a:custGeom>
              <a:avLst/>
              <a:gdLst/>
              <a:ahLst/>
              <a:cxnLst/>
              <a:rect l="0" t="0" r="0" b="0"/>
              <a:pathLst>
                <a:path w="250800" h="418000" fill="none">
                  <a:moveTo>
                    <a:pt x="-125400" y="-209000"/>
                  </a:moveTo>
                  <a:cubicBezTo>
                    <a:pt x="20723" y="-209000"/>
                    <a:pt x="-56714" y="209000"/>
                    <a:pt x="125400" y="209000"/>
                  </a:cubicBezTo>
                </a:path>
              </a:pathLst>
            </a:custGeom>
            <a:noFill/>
            <a:ln w="15200" cap="rnd">
              <a:solidFill>
                <a:schemeClr val="tx1"/>
              </a:solidFill>
              <a:round/>
            </a:ln>
          </p:spPr>
          <p:txBody>
            <a:bodyPr/>
            <a:lstStyle/>
            <a:p>
              <a:endParaRPr/>
            </a:p>
          </p:txBody>
        </p:sp>
        <p:sp>
          <p:nvSpPr>
            <p:cNvPr id="90" name="SubTopic"/>
            <p:cNvSpPr/>
            <p:nvPr/>
          </p:nvSpPr>
          <p:spPr>
            <a:xfrm>
              <a:off x="13334" y="3628"/>
              <a:ext cx="4828" cy="562"/>
            </a:xfrm>
            <a:custGeom>
              <a:avLst/>
              <a:gdLst>
                <a:gd name="rtl" fmla="*/ 54150 w 1474400"/>
                <a:gd name="rtt" fmla="*/ 26030 h 180500"/>
                <a:gd name="rtr" fmla="*/ 1422150 w 1474400"/>
                <a:gd name="rtb" fmla="*/ 162830 h 180500"/>
              </a:gdLst>
              <a:ahLst/>
              <a:cxnLst/>
              <a:rect l="rtl" t="rtt" r="rtr" b="rtb"/>
              <a:pathLst>
                <a:path w="1474400" h="180500" stroke="0">
                  <a:moveTo>
                    <a:pt x="0" y="0"/>
                  </a:moveTo>
                  <a:lnTo>
                    <a:pt x="1474400" y="0"/>
                  </a:lnTo>
                  <a:lnTo>
                    <a:pt x="1474400" y="180500"/>
                  </a:lnTo>
                  <a:lnTo>
                    <a:pt x="0" y="180500"/>
                  </a:lnTo>
                  <a:lnTo>
                    <a:pt x="0" y="0"/>
                  </a:lnTo>
                  <a:close/>
                </a:path>
                <a:path w="1474400" h="180500" fill="none">
                  <a:moveTo>
                    <a:pt x="0" y="180500"/>
                  </a:moveTo>
                  <a:lnTo>
                    <a:pt x="14744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增大、减小摩擦力的方法</a:t>
              </a:r>
            </a:p>
          </p:txBody>
        </p:sp>
      </p:grpSp>
      <p:grpSp>
        <p:nvGrpSpPr>
          <p:cNvPr id="91" name="组合 90"/>
          <p:cNvGrpSpPr/>
          <p:nvPr/>
        </p:nvGrpSpPr>
        <p:grpSpPr>
          <a:xfrm>
            <a:off x="10412095" y="1007745"/>
            <a:ext cx="756920" cy="1004570"/>
            <a:chOff x="16058" y="1587"/>
            <a:chExt cx="1192" cy="1582"/>
          </a:xfrm>
        </p:grpSpPr>
        <p:sp>
          <p:nvSpPr>
            <p:cNvPr id="92" name="MMConnector"/>
            <p:cNvSpPr/>
            <p:nvPr/>
          </p:nvSpPr>
          <p:spPr>
            <a:xfrm>
              <a:off x="16058" y="2489"/>
              <a:ext cx="592" cy="680"/>
            </a:xfrm>
            <a:custGeom>
              <a:avLst/>
              <a:gdLst/>
              <a:ahLst/>
              <a:cxnLst/>
              <a:rect l="0" t="0" r="0" b="0"/>
              <a:pathLst>
                <a:path w="250800" h="218500" fill="none">
                  <a:moveTo>
                    <a:pt x="-125400" y="109250"/>
                  </a:moveTo>
                  <a:cubicBezTo>
                    <a:pt x="162" y="109250"/>
                    <a:pt x="-8738" y="-109250"/>
                    <a:pt x="125400" y="-109250"/>
                  </a:cubicBezTo>
                </a:path>
              </a:pathLst>
            </a:custGeom>
            <a:noFill/>
            <a:ln w="15200" cap="rnd">
              <a:solidFill>
                <a:schemeClr val="tx1"/>
              </a:solidFill>
              <a:round/>
            </a:ln>
          </p:spPr>
          <p:txBody>
            <a:bodyPr/>
            <a:lstStyle/>
            <a:p>
              <a:endParaRPr/>
            </a:p>
          </p:txBody>
        </p:sp>
        <p:sp>
          <p:nvSpPr>
            <p:cNvPr id="93" name="SubTopic"/>
            <p:cNvSpPr/>
            <p:nvPr/>
          </p:nvSpPr>
          <p:spPr>
            <a:xfrm>
              <a:off x="16354" y="1587"/>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定义</a:t>
              </a:r>
            </a:p>
          </p:txBody>
        </p:sp>
      </p:grpSp>
      <p:grpSp>
        <p:nvGrpSpPr>
          <p:cNvPr id="94" name="组合 93"/>
          <p:cNvGrpSpPr/>
          <p:nvPr/>
        </p:nvGrpSpPr>
        <p:grpSpPr>
          <a:xfrm>
            <a:off x="10412095" y="1440180"/>
            <a:ext cx="756920" cy="371475"/>
            <a:chOff x="16058" y="2268"/>
            <a:chExt cx="1192" cy="585"/>
          </a:xfrm>
        </p:grpSpPr>
        <p:sp>
          <p:nvSpPr>
            <p:cNvPr id="95" name="MMConnector"/>
            <p:cNvSpPr/>
            <p:nvPr/>
          </p:nvSpPr>
          <p:spPr>
            <a:xfrm>
              <a:off x="16058" y="2829"/>
              <a:ext cx="592" cy="24"/>
            </a:xfrm>
            <a:custGeom>
              <a:avLst/>
              <a:gdLst/>
              <a:ahLst/>
              <a:cxnLst/>
              <a:rect l="0" t="0" r="0" b="0"/>
              <a:pathLst>
                <a:path w="250800" h="7600" fill="none">
                  <a:moveTo>
                    <a:pt x="-125400" y="0"/>
                  </a:moveTo>
                  <a:cubicBezTo>
                    <a:pt x="-25080" y="0"/>
                    <a:pt x="50160" y="0"/>
                    <a:pt x="125400" y="0"/>
                  </a:cubicBezTo>
                </a:path>
              </a:pathLst>
            </a:custGeom>
            <a:noFill/>
            <a:ln w="15200" cap="rnd">
              <a:solidFill>
                <a:schemeClr val="tx1"/>
              </a:solidFill>
              <a:round/>
            </a:ln>
          </p:spPr>
          <p:txBody>
            <a:bodyPr/>
            <a:lstStyle/>
            <a:p>
              <a:endParaRPr/>
            </a:p>
          </p:txBody>
        </p:sp>
        <p:sp>
          <p:nvSpPr>
            <p:cNvPr id="96" name="SubTopic"/>
            <p:cNvSpPr/>
            <p:nvPr/>
          </p:nvSpPr>
          <p:spPr>
            <a:xfrm>
              <a:off x="16354" y="2268"/>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方向</a:t>
              </a:r>
            </a:p>
          </p:txBody>
        </p:sp>
      </p:grpSp>
      <p:grpSp>
        <p:nvGrpSpPr>
          <p:cNvPr id="97" name="组合 96"/>
          <p:cNvGrpSpPr/>
          <p:nvPr/>
        </p:nvGrpSpPr>
        <p:grpSpPr>
          <a:xfrm>
            <a:off x="10340340" y="1871980"/>
            <a:ext cx="1121410" cy="572770"/>
            <a:chOff x="15945" y="2948"/>
            <a:chExt cx="1766" cy="902"/>
          </a:xfrm>
        </p:grpSpPr>
        <p:sp>
          <p:nvSpPr>
            <p:cNvPr id="98" name="MMConnector"/>
            <p:cNvSpPr/>
            <p:nvPr/>
          </p:nvSpPr>
          <p:spPr>
            <a:xfrm>
              <a:off x="15945" y="3170"/>
              <a:ext cx="592" cy="680"/>
            </a:xfrm>
            <a:custGeom>
              <a:avLst/>
              <a:gdLst/>
              <a:ahLst/>
              <a:cxnLst/>
              <a:rect l="0" t="0" r="0" b="0"/>
              <a:pathLst>
                <a:path w="250800" h="218500" fill="none">
                  <a:moveTo>
                    <a:pt x="-125400" y="-109250"/>
                  </a:moveTo>
                  <a:cubicBezTo>
                    <a:pt x="162" y="-109250"/>
                    <a:pt x="-8738" y="109250"/>
                    <a:pt x="125400" y="109250"/>
                  </a:cubicBezTo>
                </a:path>
              </a:pathLst>
            </a:custGeom>
            <a:noFill/>
            <a:ln w="15200" cap="rnd">
              <a:solidFill>
                <a:schemeClr val="tx1"/>
              </a:solidFill>
              <a:round/>
            </a:ln>
          </p:spPr>
          <p:txBody>
            <a:bodyPr/>
            <a:lstStyle/>
            <a:p>
              <a:endParaRPr/>
            </a:p>
          </p:txBody>
        </p:sp>
        <p:sp>
          <p:nvSpPr>
            <p:cNvPr id="99" name="SubTopic"/>
            <p:cNvSpPr/>
            <p:nvPr/>
          </p:nvSpPr>
          <p:spPr>
            <a:xfrm>
              <a:off x="16241" y="2948"/>
              <a:ext cx="147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影响因素</a:t>
              </a:r>
            </a:p>
          </p:txBody>
        </p:sp>
      </p:grpSp>
      <p:grpSp>
        <p:nvGrpSpPr>
          <p:cNvPr id="100" name="组合 99"/>
          <p:cNvGrpSpPr/>
          <p:nvPr/>
        </p:nvGrpSpPr>
        <p:grpSpPr>
          <a:xfrm>
            <a:off x="6800215" y="4282440"/>
            <a:ext cx="2004695" cy="946785"/>
            <a:chOff x="10370" y="6744"/>
            <a:chExt cx="3157" cy="1491"/>
          </a:xfrm>
        </p:grpSpPr>
        <p:sp>
          <p:nvSpPr>
            <p:cNvPr id="106" name="MMConnector"/>
            <p:cNvSpPr/>
            <p:nvPr/>
          </p:nvSpPr>
          <p:spPr>
            <a:xfrm>
              <a:off x="10370" y="6744"/>
              <a:ext cx="1185" cy="1303"/>
            </a:xfrm>
            <a:custGeom>
              <a:avLst/>
              <a:gdLst/>
              <a:ahLst/>
              <a:cxnLst/>
              <a:rect l="0" t="0" r="0" b="0"/>
              <a:pathLst>
                <a:path w="946862" h="418573">
                  <a:moveTo>
                    <a:pt x="-91465" y="-109826"/>
                  </a:moveTo>
                  <a:cubicBezTo>
                    <a:pt x="-107263" y="-120653"/>
                    <a:pt x="-124765" y="-117127"/>
                    <a:pt x="-132716" y="-104846"/>
                  </a:cubicBezTo>
                  <a:cubicBezTo>
                    <a:pt x="-140668" y="-92566"/>
                    <a:pt x="-136631" y="-75304"/>
                    <a:pt x="-120380" y="-65170"/>
                  </a:cubicBezTo>
                  <a:cubicBezTo>
                    <a:pt x="-105441" y="-55854"/>
                    <a:pt x="-90503" y="-46538"/>
                    <a:pt x="-75615" y="-37086"/>
                  </a:cubicBezTo>
                  <a:cubicBezTo>
                    <a:pt x="-60728" y="-27634"/>
                    <a:pt x="-45892" y="-18045"/>
                    <a:pt x="-31067" y="-8404"/>
                  </a:cubicBezTo>
                  <a:cubicBezTo>
                    <a:pt x="-16241" y="1236"/>
                    <a:pt x="-1426" y="10929"/>
                    <a:pt x="13396" y="20648"/>
                  </a:cubicBezTo>
                  <a:cubicBezTo>
                    <a:pt x="28219" y="30366"/>
                    <a:pt x="43049" y="40111"/>
                    <a:pt x="57911" y="49840"/>
                  </a:cubicBezTo>
                  <a:cubicBezTo>
                    <a:pt x="72774" y="59569"/>
                    <a:pt x="87669" y="69281"/>
                    <a:pt x="102620" y="78937"/>
                  </a:cubicBezTo>
                  <a:cubicBezTo>
                    <a:pt x="117571" y="88594"/>
                    <a:pt x="132578" y="98194"/>
                    <a:pt x="147664" y="107697"/>
                  </a:cubicBezTo>
                  <a:cubicBezTo>
                    <a:pt x="162750" y="117200"/>
                    <a:pt x="177916" y="126605"/>
                    <a:pt x="193182" y="135869"/>
                  </a:cubicBezTo>
                  <a:cubicBezTo>
                    <a:pt x="208449" y="145133"/>
                    <a:pt x="223817" y="154256"/>
                    <a:pt x="239304" y="163192"/>
                  </a:cubicBezTo>
                  <a:cubicBezTo>
                    <a:pt x="254792" y="172129"/>
                    <a:pt x="270400" y="180879"/>
                    <a:pt x="286144" y="189397"/>
                  </a:cubicBezTo>
                  <a:cubicBezTo>
                    <a:pt x="301888" y="197915"/>
                    <a:pt x="317768" y="206200"/>
                    <a:pt x="333794" y="214206"/>
                  </a:cubicBezTo>
                  <a:cubicBezTo>
                    <a:pt x="349821" y="222211"/>
                    <a:pt x="365994" y="229937"/>
                    <a:pt x="382319" y="237337"/>
                  </a:cubicBezTo>
                  <a:cubicBezTo>
                    <a:pt x="398644" y="244736"/>
                    <a:pt x="415121" y="251810"/>
                    <a:pt x="431747" y="258514"/>
                  </a:cubicBezTo>
                  <a:cubicBezTo>
                    <a:pt x="448374" y="265217"/>
                    <a:pt x="465151" y="271550"/>
                    <a:pt x="482068" y="277474"/>
                  </a:cubicBezTo>
                  <a:cubicBezTo>
                    <a:pt x="498985" y="283398"/>
                    <a:pt x="516042" y="288911"/>
                    <a:pt x="533228" y="293983"/>
                  </a:cubicBezTo>
                  <a:cubicBezTo>
                    <a:pt x="550414" y="299055"/>
                    <a:pt x="567729" y="303684"/>
                    <a:pt x="585133" y="307847"/>
                  </a:cubicBezTo>
                  <a:cubicBezTo>
                    <a:pt x="602538" y="312010"/>
                    <a:pt x="620032" y="315706"/>
                    <a:pt x="637655" y="318924"/>
                  </a:cubicBezTo>
                  <a:cubicBezTo>
                    <a:pt x="655279" y="322141"/>
                    <a:pt x="673030" y="324879"/>
                    <a:pt x="690643" y="327131"/>
                  </a:cubicBezTo>
                  <a:cubicBezTo>
                    <a:pt x="708255" y="329382"/>
                    <a:pt x="725728" y="331147"/>
                    <a:pt x="743933" y="332449"/>
                  </a:cubicBezTo>
                  <a:cubicBezTo>
                    <a:pt x="762137" y="333750"/>
                    <a:pt x="781072" y="334588"/>
                    <a:pt x="797362" y="334915"/>
                  </a:cubicBezTo>
                  <a:cubicBezTo>
                    <a:pt x="813651" y="335242"/>
                    <a:pt x="827296" y="335059"/>
                    <a:pt x="840940" y="334875"/>
                  </a:cubicBezTo>
                  <a:cubicBezTo>
                    <a:pt x="843676" y="334838"/>
                    <a:pt x="845500" y="333165"/>
                    <a:pt x="845500" y="331075"/>
                  </a:cubicBezTo>
                  <a:cubicBezTo>
                    <a:pt x="845500" y="328985"/>
                    <a:pt x="843675" y="327357"/>
                    <a:pt x="840940" y="327275"/>
                  </a:cubicBezTo>
                  <a:cubicBezTo>
                    <a:pt x="827403" y="326871"/>
                    <a:pt x="813866" y="326468"/>
                    <a:pt x="797754" y="325446"/>
                  </a:cubicBezTo>
                  <a:cubicBezTo>
                    <a:pt x="781643" y="324425"/>
                    <a:pt x="762958" y="322785"/>
                    <a:pt x="745039" y="320722"/>
                  </a:cubicBezTo>
                  <a:cubicBezTo>
                    <a:pt x="727120" y="318660"/>
                    <a:pt x="709967" y="316173"/>
                    <a:pt x="692718" y="313205"/>
                  </a:cubicBezTo>
                  <a:cubicBezTo>
                    <a:pt x="675470" y="310237"/>
                    <a:pt x="658125" y="306787"/>
                    <a:pt x="640946" y="302877"/>
                  </a:cubicBezTo>
                  <a:cubicBezTo>
                    <a:pt x="623768" y="298966"/>
                    <a:pt x="606755" y="294595"/>
                    <a:pt x="589865" y="289774"/>
                  </a:cubicBezTo>
                  <a:cubicBezTo>
                    <a:pt x="572976" y="284954"/>
                    <a:pt x="556209" y="279684"/>
                    <a:pt x="539597" y="273990"/>
                  </a:cubicBezTo>
                  <a:cubicBezTo>
                    <a:pt x="522986" y="268296"/>
                    <a:pt x="506529" y="262178"/>
                    <a:pt x="490232" y="255668"/>
                  </a:cubicBezTo>
                  <a:cubicBezTo>
                    <a:pt x="473934" y="249157"/>
                    <a:pt x="457796" y="242253"/>
                    <a:pt x="441820" y="234994"/>
                  </a:cubicBezTo>
                  <a:cubicBezTo>
                    <a:pt x="425844" y="227735"/>
                    <a:pt x="410030" y="220120"/>
                    <a:pt x="394373" y="212190"/>
                  </a:cubicBezTo>
                  <a:cubicBezTo>
                    <a:pt x="378715" y="204259"/>
                    <a:pt x="363215" y="196014"/>
                    <a:pt x="347859" y="187495"/>
                  </a:cubicBezTo>
                  <a:cubicBezTo>
                    <a:pt x="332504" y="178976"/>
                    <a:pt x="317294" y="170183"/>
                    <a:pt x="302213" y="161160"/>
                  </a:cubicBezTo>
                  <a:cubicBezTo>
                    <a:pt x="287131" y="152136"/>
                    <a:pt x="272179" y="142882"/>
                    <a:pt x="257334" y="133438"/>
                  </a:cubicBezTo>
                  <a:cubicBezTo>
                    <a:pt x="242490" y="123995"/>
                    <a:pt x="227753" y="114362"/>
                    <a:pt x="213101" y="104579"/>
                  </a:cubicBezTo>
                  <a:cubicBezTo>
                    <a:pt x="198449" y="94797"/>
                    <a:pt x="183881" y="84866"/>
                    <a:pt x="169371" y="74825"/>
                  </a:cubicBezTo>
                  <a:cubicBezTo>
                    <a:pt x="154862" y="64784"/>
                    <a:pt x="140411" y="54632"/>
                    <a:pt x="125990" y="44409"/>
                  </a:cubicBezTo>
                  <a:cubicBezTo>
                    <a:pt x="111570" y="34185"/>
                    <a:pt x="97180" y="23890"/>
                    <a:pt x="82795" y="13558"/>
                  </a:cubicBezTo>
                  <a:cubicBezTo>
                    <a:pt x="68409" y="3226"/>
                    <a:pt x="54026" y="-7142"/>
                    <a:pt x="39617" y="-17508"/>
                  </a:cubicBezTo>
                  <a:cubicBezTo>
                    <a:pt x="25208" y="-27873"/>
                    <a:pt x="10771" y="-38236"/>
                    <a:pt x="-3710" y="-48571"/>
                  </a:cubicBezTo>
                  <a:cubicBezTo>
                    <a:pt x="-18191" y="-58905"/>
                    <a:pt x="-32718" y="-69211"/>
                    <a:pt x="-47351" y="-79416"/>
                  </a:cubicBezTo>
                  <a:cubicBezTo>
                    <a:pt x="-61985" y="-89620"/>
                    <a:pt x="-76725" y="-99723"/>
                    <a:pt x="-91465" y="-109826"/>
                  </a:cubicBezTo>
                  <a:close/>
                </a:path>
              </a:pathLst>
            </a:custGeom>
            <a:solidFill>
              <a:schemeClr val="tx1"/>
            </a:solidFill>
            <a:ln w="7600" cap="rnd">
              <a:solidFill>
                <a:schemeClr val="tx1"/>
              </a:solidFill>
              <a:round/>
            </a:ln>
          </p:spPr>
          <p:txBody>
            <a:bodyPr/>
            <a:lstStyle/>
            <a:p>
              <a:endParaRPr/>
            </a:p>
          </p:txBody>
        </p:sp>
        <p:sp>
          <p:nvSpPr>
            <p:cNvPr id="107" name="MainTopic"/>
            <p:cNvSpPr/>
            <p:nvPr/>
          </p:nvSpPr>
          <p:spPr>
            <a:xfrm>
              <a:off x="11449" y="7313"/>
              <a:ext cx="2079" cy="923"/>
            </a:xfrm>
            <a:custGeom>
              <a:avLst/>
              <a:gdLst>
                <a:gd name="rtl" fmla="*/ 135280 w 881600"/>
                <a:gd name="rtt" fmla="*/ 71440 h 296400"/>
                <a:gd name="rtr" fmla="*/ 743280 w 881600"/>
                <a:gd name="rtb" fmla="*/ 238640 h 296400"/>
              </a:gdLst>
              <a:ahLst/>
              <a:cxnLst/>
              <a:rect l="rtl" t="rtt" r="rtr" b="rtb"/>
              <a:pathLst>
                <a:path w="881600" h="296400">
                  <a:moveTo>
                    <a:pt x="30400" y="0"/>
                  </a:moveTo>
                  <a:lnTo>
                    <a:pt x="851200" y="0"/>
                  </a:lnTo>
                  <a:cubicBezTo>
                    <a:pt x="867981" y="0"/>
                    <a:pt x="881600" y="13619"/>
                    <a:pt x="881600" y="30400"/>
                  </a:cubicBezTo>
                  <a:lnTo>
                    <a:pt x="881600" y="266000"/>
                  </a:lnTo>
                  <a:cubicBezTo>
                    <a:pt x="881600" y="282781"/>
                    <a:pt x="867981" y="296400"/>
                    <a:pt x="8512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二力平衡</a:t>
              </a:r>
            </a:p>
          </p:txBody>
        </p:sp>
      </p:grpSp>
      <p:grpSp>
        <p:nvGrpSpPr>
          <p:cNvPr id="108" name="组合 107"/>
          <p:cNvGrpSpPr/>
          <p:nvPr/>
        </p:nvGrpSpPr>
        <p:grpSpPr>
          <a:xfrm>
            <a:off x="6800215" y="4791075"/>
            <a:ext cx="3227705" cy="1785620"/>
            <a:chOff x="10370" y="7545"/>
            <a:chExt cx="5083" cy="2812"/>
          </a:xfrm>
        </p:grpSpPr>
        <p:sp>
          <p:nvSpPr>
            <p:cNvPr id="109" name="MMConnector"/>
            <p:cNvSpPr/>
            <p:nvPr/>
          </p:nvSpPr>
          <p:spPr>
            <a:xfrm>
              <a:off x="10370" y="7545"/>
              <a:ext cx="1592" cy="2813"/>
            </a:xfrm>
            <a:custGeom>
              <a:avLst/>
              <a:gdLst/>
              <a:ahLst/>
              <a:cxnLst/>
              <a:rect l="0" t="0" r="0" b="0"/>
              <a:pathLst>
                <a:path w="1098417" h="903450">
                  <a:moveTo>
                    <a:pt x="-238246" y="-333302"/>
                  </a:moveTo>
                  <a:cubicBezTo>
                    <a:pt x="-251117" y="-347484"/>
                    <a:pt x="-268953" y="-348110"/>
                    <a:pt x="-279530" y="-338003"/>
                  </a:cubicBezTo>
                  <a:cubicBezTo>
                    <a:pt x="-290107" y="-327895"/>
                    <a:pt x="-290010" y="-310327"/>
                    <a:pt x="-276709" y="-296548"/>
                  </a:cubicBezTo>
                  <a:cubicBezTo>
                    <a:pt x="-264603" y="-284008"/>
                    <a:pt x="-252498" y="-271469"/>
                    <a:pt x="-240628" y="-258660"/>
                  </a:cubicBezTo>
                  <a:cubicBezTo>
                    <a:pt x="-228757" y="-245851"/>
                    <a:pt x="-217121" y="-232772"/>
                    <a:pt x="-205621" y="-219546"/>
                  </a:cubicBezTo>
                  <a:cubicBezTo>
                    <a:pt x="-194122" y="-206319"/>
                    <a:pt x="-182759" y="-192946"/>
                    <a:pt x="-171522" y="-179436"/>
                  </a:cubicBezTo>
                  <a:cubicBezTo>
                    <a:pt x="-160286" y="-165926"/>
                    <a:pt x="-149176" y="-152281"/>
                    <a:pt x="-138158" y="-138535"/>
                  </a:cubicBezTo>
                  <a:cubicBezTo>
                    <a:pt x="-127141" y="-124790"/>
                    <a:pt x="-116216" y="-110946"/>
                    <a:pt x="-105355" y="-97027"/>
                  </a:cubicBezTo>
                  <a:cubicBezTo>
                    <a:pt x="-94495" y="-83109"/>
                    <a:pt x="-83699" y="-69117"/>
                    <a:pt x="-72938" y="-55078"/>
                  </a:cubicBezTo>
                  <a:cubicBezTo>
                    <a:pt x="-62177" y="-41038"/>
                    <a:pt x="-51451" y="-26951"/>
                    <a:pt x="-40731" y="-12841"/>
                  </a:cubicBezTo>
                  <a:cubicBezTo>
                    <a:pt x="-30011" y="1270"/>
                    <a:pt x="-19298" y="15404"/>
                    <a:pt x="-8560" y="29538"/>
                  </a:cubicBezTo>
                  <a:cubicBezTo>
                    <a:pt x="2177" y="43672"/>
                    <a:pt x="12937" y="57806"/>
                    <a:pt x="23751" y="71915"/>
                  </a:cubicBezTo>
                  <a:cubicBezTo>
                    <a:pt x="34564" y="86024"/>
                    <a:pt x="45430" y="100110"/>
                    <a:pt x="56380" y="114146"/>
                  </a:cubicBezTo>
                  <a:cubicBezTo>
                    <a:pt x="67329" y="128182"/>
                    <a:pt x="78361" y="142169"/>
                    <a:pt x="89506" y="156079"/>
                  </a:cubicBezTo>
                  <a:cubicBezTo>
                    <a:pt x="100652" y="169990"/>
                    <a:pt x="111911" y="183825"/>
                    <a:pt x="123314" y="197555"/>
                  </a:cubicBezTo>
                  <a:cubicBezTo>
                    <a:pt x="134718" y="211284"/>
                    <a:pt x="146265" y="224908"/>
                    <a:pt x="157988" y="238393"/>
                  </a:cubicBezTo>
                  <a:cubicBezTo>
                    <a:pt x="169711" y="251879"/>
                    <a:pt x="181610" y="265225"/>
                    <a:pt x="193715" y="278396"/>
                  </a:cubicBezTo>
                  <a:cubicBezTo>
                    <a:pt x="205820" y="291567"/>
                    <a:pt x="218131" y="304562"/>
                    <a:pt x="230678" y="317338"/>
                  </a:cubicBezTo>
                  <a:cubicBezTo>
                    <a:pt x="243226" y="330114"/>
                    <a:pt x="256009" y="342671"/>
                    <a:pt x="269056" y="354961"/>
                  </a:cubicBezTo>
                  <a:cubicBezTo>
                    <a:pt x="282103" y="367251"/>
                    <a:pt x="295413" y="379274"/>
                    <a:pt x="309010" y="390975"/>
                  </a:cubicBezTo>
                  <a:cubicBezTo>
                    <a:pt x="322607" y="402676"/>
                    <a:pt x="336490" y="414055"/>
                    <a:pt x="350675" y="425053"/>
                  </a:cubicBezTo>
                  <a:cubicBezTo>
                    <a:pt x="364861" y="436051"/>
                    <a:pt x="379349" y="446668"/>
                    <a:pt x="394147" y="456841"/>
                  </a:cubicBezTo>
                  <a:cubicBezTo>
                    <a:pt x="408944" y="467014"/>
                    <a:pt x="424050" y="476743"/>
                    <a:pt x="439460" y="485966"/>
                  </a:cubicBezTo>
                  <a:cubicBezTo>
                    <a:pt x="454870" y="495189"/>
                    <a:pt x="470583" y="503905"/>
                    <a:pt x="486580" y="512059"/>
                  </a:cubicBezTo>
                  <a:cubicBezTo>
                    <a:pt x="502577" y="520212"/>
                    <a:pt x="518856" y="527802"/>
                    <a:pt x="535390" y="534783"/>
                  </a:cubicBezTo>
                  <a:cubicBezTo>
                    <a:pt x="551923" y="541763"/>
                    <a:pt x="568710" y="548134"/>
                    <a:pt x="585692" y="553865"/>
                  </a:cubicBezTo>
                  <a:cubicBezTo>
                    <a:pt x="602673" y="559596"/>
                    <a:pt x="619848" y="564686"/>
                    <a:pt x="637223" y="569126"/>
                  </a:cubicBezTo>
                  <a:cubicBezTo>
                    <a:pt x="654598" y="573566"/>
                    <a:pt x="672173" y="577357"/>
                    <a:pt x="689682" y="580497"/>
                  </a:cubicBezTo>
                  <a:cubicBezTo>
                    <a:pt x="707190" y="583636"/>
                    <a:pt x="724634" y="586124"/>
                    <a:pt x="742753" y="588019"/>
                  </a:cubicBezTo>
                  <a:cubicBezTo>
                    <a:pt x="760873" y="589913"/>
                    <a:pt x="779667" y="591214"/>
                    <a:pt x="796144" y="591832"/>
                  </a:cubicBezTo>
                  <a:cubicBezTo>
                    <a:pt x="812621" y="592451"/>
                    <a:pt x="826781" y="592388"/>
                    <a:pt x="840940" y="592325"/>
                  </a:cubicBezTo>
                  <a:cubicBezTo>
                    <a:pt x="843676" y="592313"/>
                    <a:pt x="845500" y="590615"/>
                    <a:pt x="845500" y="588525"/>
                  </a:cubicBezTo>
                  <a:cubicBezTo>
                    <a:pt x="845500" y="586435"/>
                    <a:pt x="843675" y="584797"/>
                    <a:pt x="840940" y="584725"/>
                  </a:cubicBezTo>
                  <a:cubicBezTo>
                    <a:pt x="826916" y="584355"/>
                    <a:pt x="812891" y="583985"/>
                    <a:pt x="796621" y="582872"/>
                  </a:cubicBezTo>
                  <a:cubicBezTo>
                    <a:pt x="780351" y="581759"/>
                    <a:pt x="761836" y="579903"/>
                    <a:pt x="744031" y="577485"/>
                  </a:cubicBezTo>
                  <a:cubicBezTo>
                    <a:pt x="726226" y="575068"/>
                    <a:pt x="709133" y="572089"/>
                    <a:pt x="692018" y="568473"/>
                  </a:cubicBezTo>
                  <a:cubicBezTo>
                    <a:pt x="674904" y="564857"/>
                    <a:pt x="657768" y="560604"/>
                    <a:pt x="640870" y="555727"/>
                  </a:cubicBezTo>
                  <a:cubicBezTo>
                    <a:pt x="623972" y="550850"/>
                    <a:pt x="607312" y="545348"/>
                    <a:pt x="590877" y="539232"/>
                  </a:cubicBezTo>
                  <a:cubicBezTo>
                    <a:pt x="574443" y="533116"/>
                    <a:pt x="558235" y="526387"/>
                    <a:pt x="542306" y="519075"/>
                  </a:cubicBezTo>
                  <a:cubicBezTo>
                    <a:pt x="526376" y="511764"/>
                    <a:pt x="510724" y="503870"/>
                    <a:pt x="495371" y="495440"/>
                  </a:cubicBezTo>
                  <a:cubicBezTo>
                    <a:pt x="480018" y="487009"/>
                    <a:pt x="464964" y="478041"/>
                    <a:pt x="450222" y="468590"/>
                  </a:cubicBezTo>
                  <a:cubicBezTo>
                    <a:pt x="435480" y="459138"/>
                    <a:pt x="421049" y="449203"/>
                    <a:pt x="406929" y="438841"/>
                  </a:cubicBezTo>
                  <a:cubicBezTo>
                    <a:pt x="392809" y="428479"/>
                    <a:pt x="378999" y="417691"/>
                    <a:pt x="365489" y="406534"/>
                  </a:cubicBezTo>
                  <a:cubicBezTo>
                    <a:pt x="351980" y="395378"/>
                    <a:pt x="338769" y="383852"/>
                    <a:pt x="325838" y="372012"/>
                  </a:cubicBezTo>
                  <a:cubicBezTo>
                    <a:pt x="312907" y="360172"/>
                    <a:pt x="300256" y="348017"/>
                    <a:pt x="287860" y="335598"/>
                  </a:cubicBezTo>
                  <a:cubicBezTo>
                    <a:pt x="275464" y="323179"/>
                    <a:pt x="263323" y="310495"/>
                    <a:pt x="251408" y="297591"/>
                  </a:cubicBezTo>
                  <a:cubicBezTo>
                    <a:pt x="239492" y="284687"/>
                    <a:pt x="227803" y="271563"/>
                    <a:pt x="216310" y="258257"/>
                  </a:cubicBezTo>
                  <a:cubicBezTo>
                    <a:pt x="204816" y="244952"/>
                    <a:pt x="193518" y="231465"/>
                    <a:pt x="182384" y="217831"/>
                  </a:cubicBezTo>
                  <a:cubicBezTo>
                    <a:pt x="171250" y="204198"/>
                    <a:pt x="160280" y="190417"/>
                    <a:pt x="149443" y="176520"/>
                  </a:cubicBezTo>
                  <a:cubicBezTo>
                    <a:pt x="138605" y="162623"/>
                    <a:pt x="127900" y="148609"/>
                    <a:pt x="117296" y="134505"/>
                  </a:cubicBezTo>
                  <a:cubicBezTo>
                    <a:pt x="106692" y="120401"/>
                    <a:pt x="96188" y="106207"/>
                    <a:pt x="85755" y="91947"/>
                  </a:cubicBezTo>
                  <a:cubicBezTo>
                    <a:pt x="75321" y="77687"/>
                    <a:pt x="64956" y="63362"/>
                    <a:pt x="54630" y="48993"/>
                  </a:cubicBezTo>
                  <a:cubicBezTo>
                    <a:pt x="44304" y="34624"/>
                    <a:pt x="34017" y="20212"/>
                    <a:pt x="23736" y="5777"/>
                  </a:cubicBezTo>
                  <a:cubicBezTo>
                    <a:pt x="13456" y="-8657"/>
                    <a:pt x="3183" y="-23114"/>
                    <a:pt x="-7115" y="-37572"/>
                  </a:cubicBezTo>
                  <a:cubicBezTo>
                    <a:pt x="-17412" y="-52029"/>
                    <a:pt x="-27734" y="-66489"/>
                    <a:pt x="-38111" y="-80928"/>
                  </a:cubicBezTo>
                  <a:cubicBezTo>
                    <a:pt x="-48489" y="-95367"/>
                    <a:pt x="-58923" y="-109787"/>
                    <a:pt x="-69446" y="-124164"/>
                  </a:cubicBezTo>
                  <a:cubicBezTo>
                    <a:pt x="-79969" y="-138541"/>
                    <a:pt x="-90581" y="-152876"/>
                    <a:pt x="-101314" y="-167145"/>
                  </a:cubicBezTo>
                  <a:cubicBezTo>
                    <a:pt x="-112047" y="-181414"/>
                    <a:pt x="-122901" y="-195618"/>
                    <a:pt x="-133918" y="-209725"/>
                  </a:cubicBezTo>
                  <a:cubicBezTo>
                    <a:pt x="-144934" y="-223831"/>
                    <a:pt x="-156112" y="-237841"/>
                    <a:pt x="-167465" y="-251740"/>
                  </a:cubicBezTo>
                  <a:cubicBezTo>
                    <a:pt x="-178817" y="-265639"/>
                    <a:pt x="-190343" y="-279429"/>
                    <a:pt x="-202168" y="-293004"/>
                  </a:cubicBezTo>
                  <a:cubicBezTo>
                    <a:pt x="-213994" y="-306580"/>
                    <a:pt x="-226120" y="-319941"/>
                    <a:pt x="-238246" y="-333302"/>
                  </a:cubicBezTo>
                  <a:close/>
                </a:path>
              </a:pathLst>
            </a:custGeom>
            <a:solidFill>
              <a:schemeClr val="tx1"/>
            </a:solidFill>
            <a:ln w="7600" cap="rnd">
              <a:solidFill>
                <a:schemeClr val="tx1"/>
              </a:solidFill>
              <a:round/>
            </a:ln>
          </p:spPr>
          <p:txBody>
            <a:bodyPr/>
            <a:lstStyle/>
            <a:p>
              <a:endParaRPr/>
            </a:p>
          </p:txBody>
        </p:sp>
        <p:sp>
          <p:nvSpPr>
            <p:cNvPr id="110" name="MainTopic"/>
            <p:cNvSpPr/>
            <p:nvPr/>
          </p:nvSpPr>
          <p:spPr>
            <a:xfrm>
              <a:off x="11555" y="8916"/>
              <a:ext cx="3899" cy="923"/>
            </a:xfrm>
            <a:custGeom>
              <a:avLst/>
              <a:gdLst>
                <a:gd name="rtl" fmla="*/ 135280 w 1314800"/>
                <a:gd name="rtt" fmla="*/ 71440 h 296400"/>
                <a:gd name="rtr" fmla="*/ 1176480 w 1314800"/>
                <a:gd name="rtb" fmla="*/ 238640 h 296400"/>
              </a:gdLst>
              <a:ahLst/>
              <a:cxnLst/>
              <a:rect l="rtl" t="rtt" r="rtr" b="rtb"/>
              <a:pathLst>
                <a:path w="1314800" h="296400">
                  <a:moveTo>
                    <a:pt x="30400" y="0"/>
                  </a:moveTo>
                  <a:lnTo>
                    <a:pt x="1284400" y="0"/>
                  </a:lnTo>
                  <a:cubicBezTo>
                    <a:pt x="1301181" y="0"/>
                    <a:pt x="1314800" y="13619"/>
                    <a:pt x="1314800" y="30400"/>
                  </a:cubicBezTo>
                  <a:lnTo>
                    <a:pt x="1314800" y="266000"/>
                  </a:lnTo>
                  <a:cubicBezTo>
                    <a:pt x="1314800" y="282781"/>
                    <a:pt x="1301181" y="296400"/>
                    <a:pt x="1284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力与运动的关系</a:t>
              </a:r>
            </a:p>
          </p:txBody>
        </p:sp>
      </p:grpSp>
      <p:grpSp>
        <p:nvGrpSpPr>
          <p:cNvPr id="111" name="组合 110"/>
          <p:cNvGrpSpPr/>
          <p:nvPr/>
        </p:nvGrpSpPr>
        <p:grpSpPr>
          <a:xfrm>
            <a:off x="9937750" y="3423285"/>
            <a:ext cx="1264285" cy="680720"/>
            <a:chOff x="15311" y="5391"/>
            <a:chExt cx="1991" cy="1072"/>
          </a:xfrm>
        </p:grpSpPr>
        <p:sp>
          <p:nvSpPr>
            <p:cNvPr id="112" name="MMConnector"/>
            <p:cNvSpPr/>
            <p:nvPr/>
          </p:nvSpPr>
          <p:spPr>
            <a:xfrm>
              <a:off x="15311" y="6123"/>
              <a:ext cx="592" cy="340"/>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tx1"/>
              </a:solidFill>
              <a:round/>
            </a:ln>
          </p:spPr>
          <p:txBody>
            <a:bodyPr/>
            <a:lstStyle/>
            <a:p>
              <a:endParaRPr/>
            </a:p>
          </p:txBody>
        </p:sp>
        <p:sp>
          <p:nvSpPr>
            <p:cNvPr id="113" name="SubTopic"/>
            <p:cNvSpPr/>
            <p:nvPr/>
          </p:nvSpPr>
          <p:spPr>
            <a:xfrm>
              <a:off x="15590" y="5391"/>
              <a:ext cx="1713"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影响因素</a:t>
              </a:r>
            </a:p>
          </p:txBody>
        </p:sp>
      </p:grpSp>
      <p:grpSp>
        <p:nvGrpSpPr>
          <p:cNvPr id="118" name="组合 117"/>
          <p:cNvGrpSpPr/>
          <p:nvPr/>
        </p:nvGrpSpPr>
        <p:grpSpPr>
          <a:xfrm>
            <a:off x="9937750" y="3855085"/>
            <a:ext cx="1662430" cy="464820"/>
            <a:chOff x="15311" y="6071"/>
            <a:chExt cx="2618" cy="732"/>
          </a:xfrm>
        </p:grpSpPr>
        <p:sp>
          <p:nvSpPr>
            <p:cNvPr id="119" name="MMConnector"/>
            <p:cNvSpPr/>
            <p:nvPr/>
          </p:nvSpPr>
          <p:spPr>
            <a:xfrm>
              <a:off x="15311" y="6463"/>
              <a:ext cx="592" cy="340"/>
            </a:xfrm>
            <a:custGeom>
              <a:avLst/>
              <a:gdLst/>
              <a:ahLst/>
              <a:cxnLst/>
              <a:rect l="0" t="0" r="0" b="0"/>
              <a:pathLst>
                <a:path w="250800" h="109250" fill="none">
                  <a:moveTo>
                    <a:pt x="-125400" y="-54625"/>
                  </a:moveTo>
                  <a:cubicBezTo>
                    <a:pt x="-12272" y="-54625"/>
                    <a:pt x="20275" y="54625"/>
                    <a:pt x="125400" y="54625"/>
                  </a:cubicBezTo>
                </a:path>
              </a:pathLst>
            </a:custGeom>
            <a:noFill/>
            <a:ln w="15200" cap="rnd">
              <a:solidFill>
                <a:schemeClr val="tx1"/>
              </a:solidFill>
              <a:round/>
            </a:ln>
          </p:spPr>
          <p:txBody>
            <a:bodyPr/>
            <a:lstStyle/>
            <a:p>
              <a:endParaRPr/>
            </a:p>
          </p:txBody>
        </p:sp>
        <p:sp>
          <p:nvSpPr>
            <p:cNvPr id="120" name="SubTopic"/>
            <p:cNvSpPr/>
            <p:nvPr/>
          </p:nvSpPr>
          <p:spPr>
            <a:xfrm>
              <a:off x="15589" y="6071"/>
              <a:ext cx="2340" cy="56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利用和防范</a:t>
              </a:r>
            </a:p>
          </p:txBody>
        </p:sp>
      </p:grpSp>
      <p:grpSp>
        <p:nvGrpSpPr>
          <p:cNvPr id="121" name="组合 120"/>
          <p:cNvGrpSpPr/>
          <p:nvPr/>
        </p:nvGrpSpPr>
        <p:grpSpPr>
          <a:xfrm>
            <a:off x="8994140" y="4542155"/>
            <a:ext cx="1336040" cy="412750"/>
            <a:chOff x="13825" y="7153"/>
            <a:chExt cx="2104" cy="650"/>
          </a:xfrm>
        </p:grpSpPr>
        <p:sp>
          <p:nvSpPr>
            <p:cNvPr id="122" name="MMConnector"/>
            <p:cNvSpPr/>
            <p:nvPr/>
          </p:nvSpPr>
          <p:spPr>
            <a:xfrm>
              <a:off x="13825" y="7745"/>
              <a:ext cx="592" cy="59"/>
            </a:xfrm>
            <a:custGeom>
              <a:avLst/>
              <a:gdLst/>
              <a:ahLst/>
              <a:cxnLst/>
              <a:rect l="0" t="0" r="0" b="0"/>
              <a:pathLst>
                <a:path w="250800" h="19000" fill="none">
                  <a:moveTo>
                    <a:pt x="-125400" y="9500"/>
                  </a:moveTo>
                  <a:cubicBezTo>
                    <a:pt x="-25080" y="9500"/>
                    <a:pt x="50160" y="-9500"/>
                    <a:pt x="125400" y="-9500"/>
                  </a:cubicBezTo>
                </a:path>
              </a:pathLst>
            </a:custGeom>
            <a:noFill/>
            <a:ln w="15200" cap="rnd">
              <a:solidFill>
                <a:schemeClr val="tx1"/>
              </a:solidFill>
              <a:round/>
            </a:ln>
          </p:spPr>
          <p:txBody>
            <a:bodyPr/>
            <a:lstStyle/>
            <a:p>
              <a:endParaRPr/>
            </a:p>
          </p:txBody>
        </p:sp>
        <p:sp>
          <p:nvSpPr>
            <p:cNvPr id="123" name="SubTopic"/>
            <p:cNvSpPr/>
            <p:nvPr/>
          </p:nvSpPr>
          <p:spPr>
            <a:xfrm>
              <a:off x="14119" y="7153"/>
              <a:ext cx="1810" cy="56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平衡状态</a:t>
              </a:r>
            </a:p>
          </p:txBody>
        </p:sp>
      </p:grpSp>
      <p:grpSp>
        <p:nvGrpSpPr>
          <p:cNvPr id="124" name="组合 123"/>
          <p:cNvGrpSpPr/>
          <p:nvPr/>
        </p:nvGrpSpPr>
        <p:grpSpPr>
          <a:xfrm>
            <a:off x="8994140" y="4974590"/>
            <a:ext cx="2753360" cy="553085"/>
            <a:chOff x="13825" y="7834"/>
            <a:chExt cx="4336" cy="871"/>
          </a:xfrm>
        </p:grpSpPr>
        <p:sp>
          <p:nvSpPr>
            <p:cNvPr id="125" name="MMConnector"/>
            <p:cNvSpPr/>
            <p:nvPr/>
          </p:nvSpPr>
          <p:spPr>
            <a:xfrm>
              <a:off x="13825" y="8085"/>
              <a:ext cx="592" cy="621"/>
            </a:xfrm>
            <a:custGeom>
              <a:avLst/>
              <a:gdLst/>
              <a:ahLst/>
              <a:cxnLst/>
              <a:rect l="0" t="0" r="0" b="0"/>
              <a:pathLst>
                <a:path w="250800" h="199500" fill="none">
                  <a:moveTo>
                    <a:pt x="-125400" y="-99750"/>
                  </a:moveTo>
                  <a:cubicBezTo>
                    <a:pt x="-1957" y="-99750"/>
                    <a:pt x="-3793" y="99750"/>
                    <a:pt x="125400" y="99750"/>
                  </a:cubicBezTo>
                </a:path>
              </a:pathLst>
            </a:custGeom>
            <a:noFill/>
            <a:ln w="15200" cap="rnd">
              <a:solidFill>
                <a:schemeClr val="tx1"/>
              </a:solidFill>
              <a:round/>
            </a:ln>
          </p:spPr>
          <p:txBody>
            <a:bodyPr/>
            <a:lstStyle/>
            <a:p>
              <a:endParaRPr/>
            </a:p>
          </p:txBody>
        </p:sp>
        <p:sp>
          <p:nvSpPr>
            <p:cNvPr id="126" name="SubTopic"/>
            <p:cNvSpPr/>
            <p:nvPr/>
          </p:nvSpPr>
          <p:spPr>
            <a:xfrm>
              <a:off x="14119" y="7834"/>
              <a:ext cx="4042" cy="562"/>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平衡力与相互作用力</a:t>
              </a:r>
            </a:p>
          </p:txBody>
        </p:sp>
      </p:grpSp>
      <p:grpSp>
        <p:nvGrpSpPr>
          <p:cNvPr id="127" name="组合 126"/>
          <p:cNvGrpSpPr/>
          <p:nvPr/>
        </p:nvGrpSpPr>
        <p:grpSpPr>
          <a:xfrm>
            <a:off x="1388745" y="1090295"/>
            <a:ext cx="1132840" cy="1713230"/>
            <a:chOff x="1874" y="1969"/>
            <a:chExt cx="1784" cy="2698"/>
          </a:xfrm>
        </p:grpSpPr>
        <p:sp>
          <p:nvSpPr>
            <p:cNvPr id="128" name="MMConnector"/>
            <p:cNvSpPr/>
            <p:nvPr/>
          </p:nvSpPr>
          <p:spPr>
            <a:xfrm>
              <a:off x="3066" y="3239"/>
              <a:ext cx="592" cy="1428"/>
            </a:xfrm>
            <a:custGeom>
              <a:avLst/>
              <a:gdLst/>
              <a:ahLst/>
              <a:cxnLst/>
              <a:rect l="0" t="0" r="0" b="0"/>
              <a:pathLst>
                <a:path w="250800" h="237500" fill="none">
                  <a:moveTo>
                    <a:pt x="125400" y="118750"/>
                  </a:moveTo>
                  <a:cubicBezTo>
                    <a:pt x="-2259" y="118750"/>
                    <a:pt x="13632" y="-118750"/>
                    <a:pt x="-125400" y="-118750"/>
                  </a:cubicBezTo>
                </a:path>
              </a:pathLst>
            </a:custGeom>
            <a:noFill/>
            <a:ln w="15200" cap="rnd">
              <a:solidFill>
                <a:schemeClr val="tx1"/>
              </a:solidFill>
              <a:round/>
            </a:ln>
          </p:spPr>
          <p:txBody>
            <a:bodyPr/>
            <a:lstStyle/>
            <a:p>
              <a:endParaRPr/>
            </a:p>
          </p:txBody>
        </p:sp>
        <p:sp>
          <p:nvSpPr>
            <p:cNvPr id="129" name="SubTopic"/>
            <p:cNvSpPr/>
            <p:nvPr/>
          </p:nvSpPr>
          <p:spPr>
            <a:xfrm>
              <a:off x="1874" y="1969"/>
              <a:ext cx="896" cy="56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tx1"/>
              </a:solidFill>
              <a:round/>
            </a:ln>
          </p:spPr>
          <p:txBody>
            <a:bodyPr wrap="none" lIns="0" tIns="0" rIns="0" bIns="22500" rtlCol="0" anchor="ctr"/>
            <a:lstStyle/>
            <a:p>
              <a:pPr algn="ctr"/>
              <a:r>
                <a:rPr sz="2400">
                  <a:solidFill>
                    <a:srgbClr val="303030"/>
                  </a:solidFill>
                  <a:latin typeface="宋体" panose="02010600030101010101" pitchFamily="2" charset="-122"/>
                </a:rPr>
                <a:t>定义</a:t>
              </a:r>
            </a:p>
          </p:txBody>
        </p:sp>
      </p:grpSp>
      <p:sp>
        <p:nvSpPr>
          <p:cNvPr id="2" name="剪去对角的矩形 1"/>
          <p:cNvSpPr/>
          <p:nvPr/>
        </p:nvSpPr>
        <p:spPr>
          <a:xfrm>
            <a:off x="477520" y="335280"/>
            <a:ext cx="2056765" cy="666115"/>
          </a:xfrm>
          <a:prstGeom prst="snip2Diag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微软雅黑" panose="020B0503020204020204" pitchFamily="34" charset="-122"/>
                <a:ea typeface="微软雅黑" panose="020B0503020204020204" pitchFamily="34" charset="-122"/>
              </a:rPr>
              <a:t>考点导航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7"/>
                                        </p:tgtEl>
                                        <p:attrNameLst>
                                          <p:attrName>style.visibility</p:attrName>
                                        </p:attrNameLst>
                                      </p:cBhvr>
                                      <p:to>
                                        <p:strVal val="visible"/>
                                      </p:to>
                                    </p:set>
                                    <p:animEffect transition="in" filter="blinds(horizontal)">
                                      <p:cBhvr>
                                        <p:cTn id="17" dur="500"/>
                                        <p:tgtEl>
                                          <p:spTgt spid="12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blinds(horizontal)">
                                      <p:cBhvr>
                                        <p:cTn id="22" dur="500"/>
                                        <p:tgtEl>
                                          <p:spTgt spid="5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blinds(horizontal)">
                                      <p:cBhvr>
                                        <p:cTn id="27" dur="500"/>
                                        <p:tgtEl>
                                          <p:spTgt spid="5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61"/>
                                        </p:tgtEl>
                                        <p:attrNameLst>
                                          <p:attrName>style.visibility</p:attrName>
                                        </p:attrNameLst>
                                      </p:cBhvr>
                                      <p:to>
                                        <p:strVal val="visible"/>
                                      </p:to>
                                    </p:set>
                                    <p:animEffect transition="in" filter="blinds(horizontal)">
                                      <p:cBhvr>
                                        <p:cTn id="32" dur="500"/>
                                        <p:tgtEl>
                                          <p:spTgt spid="6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blinds(horizontal)">
                                      <p:cBhvr>
                                        <p:cTn id="37" dur="500"/>
                                        <p:tgtEl>
                                          <p:spTgt spid="67"/>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blinds(horizontal)">
                                      <p:cBhvr>
                                        <p:cTn id="42" dur="500"/>
                                        <p:tgtEl>
                                          <p:spTgt spid="40"/>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blinds(horizontal)">
                                      <p:cBhvr>
                                        <p:cTn id="47" dur="500"/>
                                        <p:tgtEl>
                                          <p:spTgt spid="79"/>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82"/>
                                        </p:tgtEl>
                                        <p:attrNameLst>
                                          <p:attrName>style.visibility</p:attrName>
                                        </p:attrNameLst>
                                      </p:cBhvr>
                                      <p:to>
                                        <p:strVal val="visible"/>
                                      </p:to>
                                    </p:set>
                                    <p:animEffect transition="in" filter="blinds(horizontal)">
                                      <p:cBhvr>
                                        <p:cTn id="52" dur="500"/>
                                        <p:tgtEl>
                                          <p:spTgt spid="82"/>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blinds(horizontal)">
                                      <p:cBhvr>
                                        <p:cTn id="57" dur="500"/>
                                        <p:tgtEl>
                                          <p:spTgt spid="76"/>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blinds(horizontal)">
                                      <p:cBhvr>
                                        <p:cTn id="62" dur="500"/>
                                        <p:tgtEl>
                                          <p:spTgt spid="52"/>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blinds(horizontal)">
                                      <p:cBhvr>
                                        <p:cTn id="67" dur="500"/>
                                        <p:tgtEl>
                                          <p:spTgt spid="64"/>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70"/>
                                        </p:tgtEl>
                                        <p:attrNameLst>
                                          <p:attrName>style.visibility</p:attrName>
                                        </p:attrNameLst>
                                      </p:cBhvr>
                                      <p:to>
                                        <p:strVal val="visible"/>
                                      </p:to>
                                    </p:set>
                                    <p:animEffect transition="in" filter="blinds(horizontal)">
                                      <p:cBhvr>
                                        <p:cTn id="72" dur="500"/>
                                        <p:tgtEl>
                                          <p:spTgt spid="70"/>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blinds(horizontal)">
                                      <p:cBhvr>
                                        <p:cTn id="77" dur="500"/>
                                        <p:tgtEl>
                                          <p:spTgt spid="73"/>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blinds(horizontal)">
                                      <p:cBhvr>
                                        <p:cTn id="82" dur="500"/>
                                        <p:tgtEl>
                                          <p:spTgt spid="23"/>
                                        </p:tgtEl>
                                      </p:cBhvr>
                                    </p:animEffect>
                                  </p:childTnLst>
                                </p:cTn>
                              </p:par>
                            </p:childTnLst>
                          </p:cTn>
                        </p:par>
                      </p:childTnLst>
                    </p:cTn>
                  </p:par>
                  <p:par>
                    <p:cTn id="83" fill="hold" nodeType="clickPar">
                      <p:stCondLst>
                        <p:cond delay="indefinite"/>
                      </p:stCondLst>
                      <p:childTnLst>
                        <p:par>
                          <p:cTn id="84" fill="hold" nodeType="afterGroup">
                            <p:stCondLst>
                              <p:cond delay="0"/>
                            </p:stCondLst>
                            <p:childTnLst>
                              <p:par>
                                <p:cTn id="85" presetID="3" presetClass="entr" presetSubtype="10" fill="hold" nodeType="clickEffect">
                                  <p:stCondLst>
                                    <p:cond delay="0"/>
                                  </p:stCondLst>
                                  <p:childTnLst>
                                    <p:set>
                                      <p:cBhvr>
                                        <p:cTn id="86" dur="1" fill="hold">
                                          <p:stCondLst>
                                            <p:cond delay="0"/>
                                          </p:stCondLst>
                                        </p:cTn>
                                        <p:tgtEl>
                                          <p:spTgt spid="85"/>
                                        </p:tgtEl>
                                        <p:attrNameLst>
                                          <p:attrName>style.visibility</p:attrName>
                                        </p:attrNameLst>
                                      </p:cBhvr>
                                      <p:to>
                                        <p:strVal val="visible"/>
                                      </p:to>
                                    </p:set>
                                    <p:animEffect transition="in" filter="blinds(horizontal)">
                                      <p:cBhvr>
                                        <p:cTn id="87" dur="500"/>
                                        <p:tgtEl>
                                          <p:spTgt spid="85"/>
                                        </p:tgtEl>
                                      </p:cBhvr>
                                    </p:animEffect>
                                  </p:childTnLst>
                                </p:cTn>
                              </p:par>
                            </p:childTnLst>
                          </p:cTn>
                        </p:par>
                      </p:childTnLst>
                    </p:cTn>
                  </p:par>
                  <p:par>
                    <p:cTn id="88" fill="hold" nodeType="clickPar">
                      <p:stCondLst>
                        <p:cond delay="indefinite"/>
                      </p:stCondLst>
                      <p:childTnLst>
                        <p:par>
                          <p:cTn id="89" fill="hold" nodeType="afterGroup">
                            <p:stCondLst>
                              <p:cond delay="0"/>
                            </p:stCondLst>
                            <p:childTnLst>
                              <p:par>
                                <p:cTn id="90" presetID="3" presetClass="entr" presetSubtype="10" fill="hold" nodeType="click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blinds(horizontal)">
                                      <p:cBhvr>
                                        <p:cTn id="92" dur="500"/>
                                        <p:tgtEl>
                                          <p:spTgt spid="91"/>
                                        </p:tgtEl>
                                      </p:cBhvr>
                                    </p:animEffect>
                                  </p:childTnLst>
                                </p:cTn>
                              </p:par>
                            </p:childTnLst>
                          </p:cTn>
                        </p:par>
                      </p:childTnLst>
                    </p:cTn>
                  </p:par>
                  <p:par>
                    <p:cTn id="93" fill="hold" nodeType="clickPar">
                      <p:stCondLst>
                        <p:cond delay="indefinite"/>
                      </p:stCondLst>
                      <p:childTnLst>
                        <p:par>
                          <p:cTn id="94" fill="hold" nodeType="afterGroup">
                            <p:stCondLst>
                              <p:cond delay="0"/>
                            </p:stCondLst>
                            <p:childTnLst>
                              <p:par>
                                <p:cTn id="95" presetID="3" presetClass="entr" presetSubtype="10" fill="hold" nodeType="click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blinds(horizontal)">
                                      <p:cBhvr>
                                        <p:cTn id="97" dur="500"/>
                                        <p:tgtEl>
                                          <p:spTgt spid="94"/>
                                        </p:tgtEl>
                                      </p:cBhvr>
                                    </p:animEffect>
                                  </p:childTnLst>
                                </p:cTn>
                              </p:par>
                            </p:childTnLst>
                          </p:cTn>
                        </p:par>
                      </p:childTnLst>
                    </p:cTn>
                  </p:par>
                  <p:par>
                    <p:cTn id="98" fill="hold" nodeType="clickPar">
                      <p:stCondLst>
                        <p:cond delay="indefinite"/>
                      </p:stCondLst>
                      <p:childTnLst>
                        <p:par>
                          <p:cTn id="99" fill="hold" nodeType="afterGroup">
                            <p:stCondLst>
                              <p:cond delay="0"/>
                            </p:stCondLst>
                            <p:childTnLst>
                              <p:par>
                                <p:cTn id="100" presetID="3" presetClass="entr" presetSubtype="10" fill="hold" nodeType="clickEffect">
                                  <p:stCondLst>
                                    <p:cond delay="0"/>
                                  </p:stCondLst>
                                  <p:childTnLst>
                                    <p:set>
                                      <p:cBhvr>
                                        <p:cTn id="101" dur="1" fill="hold">
                                          <p:stCondLst>
                                            <p:cond delay="0"/>
                                          </p:stCondLst>
                                        </p:cTn>
                                        <p:tgtEl>
                                          <p:spTgt spid="97"/>
                                        </p:tgtEl>
                                        <p:attrNameLst>
                                          <p:attrName>style.visibility</p:attrName>
                                        </p:attrNameLst>
                                      </p:cBhvr>
                                      <p:to>
                                        <p:strVal val="visible"/>
                                      </p:to>
                                    </p:set>
                                    <p:animEffect transition="in" filter="blinds(horizontal)">
                                      <p:cBhvr>
                                        <p:cTn id="102" dur="500"/>
                                        <p:tgtEl>
                                          <p:spTgt spid="97"/>
                                        </p:tgtEl>
                                      </p:cBhvr>
                                    </p:animEffect>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3" presetClass="entr" presetSubtype="10" fill="hold" nodeType="click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blinds(horizontal)">
                                      <p:cBhvr>
                                        <p:cTn id="107" dur="500"/>
                                        <p:tgtEl>
                                          <p:spTgt spid="88"/>
                                        </p:tgtEl>
                                      </p:cBhvr>
                                    </p:animEffect>
                                  </p:childTnLst>
                                </p:cTn>
                              </p:par>
                            </p:childTnLst>
                          </p:cTn>
                        </p:par>
                      </p:childTnLst>
                    </p:cTn>
                  </p:par>
                  <p:par>
                    <p:cTn id="108" fill="hold" nodeType="clickPar">
                      <p:stCondLst>
                        <p:cond delay="indefinite"/>
                      </p:stCondLst>
                      <p:childTnLst>
                        <p:par>
                          <p:cTn id="109" fill="hold" nodeType="afterGroup">
                            <p:stCondLst>
                              <p:cond delay="0"/>
                            </p:stCondLst>
                            <p:childTnLst>
                              <p:par>
                                <p:cTn id="110" presetID="3" presetClass="entr" presetSubtype="10" fill="hold"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blinds(horizontal)">
                                      <p:cBhvr>
                                        <p:cTn id="112" dur="500"/>
                                        <p:tgtEl>
                                          <p:spTgt spid="37"/>
                                        </p:tgtEl>
                                      </p:cBhvr>
                                    </p:animEffect>
                                  </p:childTnLst>
                                </p:cTn>
                              </p:par>
                            </p:childTnLst>
                          </p:cTn>
                        </p:par>
                      </p:childTnLst>
                    </p:cTn>
                  </p:par>
                  <p:par>
                    <p:cTn id="113" fill="hold" nodeType="clickPar">
                      <p:stCondLst>
                        <p:cond delay="indefinite"/>
                      </p:stCondLst>
                      <p:childTnLst>
                        <p:par>
                          <p:cTn id="114" fill="hold" nodeType="afterGroup">
                            <p:stCondLst>
                              <p:cond delay="0"/>
                            </p:stCondLst>
                            <p:childTnLst>
                              <p:par>
                                <p:cTn id="115" presetID="3" presetClass="entr" presetSubtype="10" fill="hold" nodeType="click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blinds(horizontal)">
                                      <p:cBhvr>
                                        <p:cTn id="117" dur="500"/>
                                        <p:tgtEl>
                                          <p:spTgt spid="46"/>
                                        </p:tgtEl>
                                      </p:cBhvr>
                                    </p:animEffect>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3" presetClass="entr" presetSubtype="10" fill="hold" nodeType="click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blinds(horizontal)">
                                      <p:cBhvr>
                                        <p:cTn id="122" dur="500"/>
                                        <p:tgtEl>
                                          <p:spTgt spid="49"/>
                                        </p:tgtEl>
                                      </p:cBhvr>
                                    </p:animEffect>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3" presetClass="entr" presetSubtype="10" fill="hold" nodeType="clickEffect">
                                  <p:stCondLst>
                                    <p:cond delay="0"/>
                                  </p:stCondLst>
                                  <p:childTnLst>
                                    <p:set>
                                      <p:cBhvr>
                                        <p:cTn id="126" dur="1" fill="hold">
                                          <p:stCondLst>
                                            <p:cond delay="0"/>
                                          </p:stCondLst>
                                        </p:cTn>
                                        <p:tgtEl>
                                          <p:spTgt spid="111"/>
                                        </p:tgtEl>
                                        <p:attrNameLst>
                                          <p:attrName>style.visibility</p:attrName>
                                        </p:attrNameLst>
                                      </p:cBhvr>
                                      <p:to>
                                        <p:strVal val="visible"/>
                                      </p:to>
                                    </p:set>
                                    <p:animEffect transition="in" filter="blinds(horizontal)">
                                      <p:cBhvr>
                                        <p:cTn id="127" dur="500"/>
                                        <p:tgtEl>
                                          <p:spTgt spid="111"/>
                                        </p:tgtEl>
                                      </p:cBhvr>
                                    </p:animEffect>
                                  </p:childTnLst>
                                </p:cTn>
                              </p:par>
                            </p:childTnLst>
                          </p:cTn>
                        </p:par>
                      </p:childTnLst>
                    </p:cTn>
                  </p:par>
                  <p:par>
                    <p:cTn id="128" fill="hold" nodeType="clickPar">
                      <p:stCondLst>
                        <p:cond delay="indefinite"/>
                      </p:stCondLst>
                      <p:childTnLst>
                        <p:par>
                          <p:cTn id="129" fill="hold" nodeType="afterGroup">
                            <p:stCondLst>
                              <p:cond delay="0"/>
                            </p:stCondLst>
                            <p:childTnLst>
                              <p:par>
                                <p:cTn id="130" presetID="3" presetClass="entr" presetSubtype="10" fill="hold" nodeType="clickEffect">
                                  <p:stCondLst>
                                    <p:cond delay="0"/>
                                  </p:stCondLst>
                                  <p:childTnLst>
                                    <p:set>
                                      <p:cBhvr>
                                        <p:cTn id="131" dur="1" fill="hold">
                                          <p:stCondLst>
                                            <p:cond delay="0"/>
                                          </p:stCondLst>
                                        </p:cTn>
                                        <p:tgtEl>
                                          <p:spTgt spid="118"/>
                                        </p:tgtEl>
                                        <p:attrNameLst>
                                          <p:attrName>style.visibility</p:attrName>
                                        </p:attrNameLst>
                                      </p:cBhvr>
                                      <p:to>
                                        <p:strVal val="visible"/>
                                      </p:to>
                                    </p:set>
                                    <p:animEffect transition="in" filter="blinds(horizontal)">
                                      <p:cBhvr>
                                        <p:cTn id="132" dur="500"/>
                                        <p:tgtEl>
                                          <p:spTgt spid="118"/>
                                        </p:tgtEl>
                                      </p:cBhvr>
                                    </p:animEffect>
                                  </p:childTnLst>
                                </p:cTn>
                              </p:par>
                            </p:childTnLst>
                          </p:cTn>
                        </p:par>
                      </p:childTnLst>
                    </p:cTn>
                  </p:par>
                  <p:par>
                    <p:cTn id="133" fill="hold" nodeType="clickPar">
                      <p:stCondLst>
                        <p:cond delay="indefinite"/>
                      </p:stCondLst>
                      <p:childTnLst>
                        <p:par>
                          <p:cTn id="134" fill="hold" nodeType="afterGroup">
                            <p:stCondLst>
                              <p:cond delay="0"/>
                            </p:stCondLst>
                            <p:childTnLst>
                              <p:par>
                                <p:cTn id="135" presetID="3" presetClass="entr" presetSubtype="10" fill="hold" nodeType="clickEffect">
                                  <p:stCondLst>
                                    <p:cond delay="0"/>
                                  </p:stCondLst>
                                  <p:childTnLst>
                                    <p:set>
                                      <p:cBhvr>
                                        <p:cTn id="136" dur="1" fill="hold">
                                          <p:stCondLst>
                                            <p:cond delay="0"/>
                                          </p:stCondLst>
                                        </p:cTn>
                                        <p:tgtEl>
                                          <p:spTgt spid="100"/>
                                        </p:tgtEl>
                                        <p:attrNameLst>
                                          <p:attrName>style.visibility</p:attrName>
                                        </p:attrNameLst>
                                      </p:cBhvr>
                                      <p:to>
                                        <p:strVal val="visible"/>
                                      </p:to>
                                    </p:set>
                                    <p:animEffect transition="in" filter="blinds(horizontal)">
                                      <p:cBhvr>
                                        <p:cTn id="137" dur="500"/>
                                        <p:tgtEl>
                                          <p:spTgt spid="100"/>
                                        </p:tgtEl>
                                      </p:cBhvr>
                                    </p:animEffect>
                                  </p:childTnLst>
                                </p:cTn>
                              </p:par>
                            </p:childTnLst>
                          </p:cTn>
                        </p:par>
                      </p:childTnLst>
                    </p:cTn>
                  </p:par>
                  <p:par>
                    <p:cTn id="138" fill="hold" nodeType="clickPar">
                      <p:stCondLst>
                        <p:cond delay="indefinite"/>
                      </p:stCondLst>
                      <p:childTnLst>
                        <p:par>
                          <p:cTn id="139" fill="hold" nodeType="afterGroup">
                            <p:stCondLst>
                              <p:cond delay="0"/>
                            </p:stCondLst>
                            <p:childTnLst>
                              <p:par>
                                <p:cTn id="140" presetID="3" presetClass="entr" presetSubtype="10" fill="hold" nodeType="clickEffect">
                                  <p:stCondLst>
                                    <p:cond delay="0"/>
                                  </p:stCondLst>
                                  <p:childTnLst>
                                    <p:set>
                                      <p:cBhvr>
                                        <p:cTn id="141" dur="1" fill="hold">
                                          <p:stCondLst>
                                            <p:cond delay="0"/>
                                          </p:stCondLst>
                                        </p:cTn>
                                        <p:tgtEl>
                                          <p:spTgt spid="121"/>
                                        </p:tgtEl>
                                        <p:attrNameLst>
                                          <p:attrName>style.visibility</p:attrName>
                                        </p:attrNameLst>
                                      </p:cBhvr>
                                      <p:to>
                                        <p:strVal val="visible"/>
                                      </p:to>
                                    </p:set>
                                    <p:animEffect transition="in" filter="blinds(horizontal)">
                                      <p:cBhvr>
                                        <p:cTn id="142" dur="500"/>
                                        <p:tgtEl>
                                          <p:spTgt spid="121"/>
                                        </p:tgtEl>
                                      </p:cBhvr>
                                    </p:animEffect>
                                  </p:childTnLst>
                                </p:cTn>
                              </p:par>
                            </p:childTnLst>
                          </p:cTn>
                        </p:par>
                      </p:childTnLst>
                    </p:cTn>
                  </p:par>
                  <p:par>
                    <p:cTn id="143" fill="hold" nodeType="clickPar">
                      <p:stCondLst>
                        <p:cond delay="indefinite"/>
                      </p:stCondLst>
                      <p:childTnLst>
                        <p:par>
                          <p:cTn id="144" fill="hold" nodeType="afterGroup">
                            <p:stCondLst>
                              <p:cond delay="0"/>
                            </p:stCondLst>
                            <p:childTnLst>
                              <p:par>
                                <p:cTn id="145" presetID="3" presetClass="entr" presetSubtype="10" fill="hold" nodeType="clickEffect">
                                  <p:stCondLst>
                                    <p:cond delay="0"/>
                                  </p:stCondLst>
                                  <p:childTnLst>
                                    <p:set>
                                      <p:cBhvr>
                                        <p:cTn id="146" dur="1" fill="hold">
                                          <p:stCondLst>
                                            <p:cond delay="0"/>
                                          </p:stCondLst>
                                        </p:cTn>
                                        <p:tgtEl>
                                          <p:spTgt spid="124"/>
                                        </p:tgtEl>
                                        <p:attrNameLst>
                                          <p:attrName>style.visibility</p:attrName>
                                        </p:attrNameLst>
                                      </p:cBhvr>
                                      <p:to>
                                        <p:strVal val="visible"/>
                                      </p:to>
                                    </p:set>
                                    <p:animEffect transition="in" filter="blinds(horizontal)">
                                      <p:cBhvr>
                                        <p:cTn id="147" dur="500"/>
                                        <p:tgtEl>
                                          <p:spTgt spid="124"/>
                                        </p:tgtEl>
                                      </p:cBhvr>
                                    </p:animEffect>
                                  </p:childTnLst>
                                </p:cTn>
                              </p:par>
                            </p:childTnLst>
                          </p:cTn>
                        </p:par>
                      </p:childTnLst>
                    </p:cTn>
                  </p:par>
                  <p:par>
                    <p:cTn id="148" fill="hold" nodeType="clickPar">
                      <p:stCondLst>
                        <p:cond delay="indefinite"/>
                      </p:stCondLst>
                      <p:childTnLst>
                        <p:par>
                          <p:cTn id="149" fill="hold" nodeType="afterGroup">
                            <p:stCondLst>
                              <p:cond delay="0"/>
                            </p:stCondLst>
                            <p:childTnLst>
                              <p:par>
                                <p:cTn id="150" presetID="3" presetClass="entr" presetSubtype="10" fill="hold" nodeType="clickEffect">
                                  <p:stCondLst>
                                    <p:cond delay="0"/>
                                  </p:stCondLst>
                                  <p:childTnLst>
                                    <p:set>
                                      <p:cBhvr>
                                        <p:cTn id="151" dur="1" fill="hold">
                                          <p:stCondLst>
                                            <p:cond delay="0"/>
                                          </p:stCondLst>
                                        </p:cTn>
                                        <p:tgtEl>
                                          <p:spTgt spid="108"/>
                                        </p:tgtEl>
                                        <p:attrNameLst>
                                          <p:attrName>style.visibility</p:attrName>
                                        </p:attrNameLst>
                                      </p:cBhvr>
                                      <p:to>
                                        <p:strVal val="visible"/>
                                      </p:to>
                                    </p:set>
                                    <p:animEffect transition="in" filter="blinds(horizontal)">
                                      <p:cBhvr>
                                        <p:cTn id="152"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90550" y="87439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440" name="组合 4"/>
          <p:cNvGrpSpPr/>
          <p:nvPr/>
        </p:nvGrpSpPr>
        <p:grpSpPr>
          <a:xfrm>
            <a:off x="926274" y="318488"/>
            <a:ext cx="10515147" cy="645159"/>
            <a:chOff x="1208" y="1416"/>
            <a:chExt cx="16640" cy="1018"/>
          </a:xfrm>
        </p:grpSpPr>
        <p:pic>
          <p:nvPicPr>
            <p:cNvPr id="18441" name="图片 1" descr="I:\00图.png00图"/>
            <p:cNvPicPr>
              <a:picLocks noChangeAspect="1"/>
            </p:cNvPicPr>
            <p:nvPr/>
          </p:nvPicPr>
          <p:blipFill>
            <a:blip r:embed="rId2"/>
            <a:stretch>
              <a:fillRect/>
            </a:stretch>
          </p:blipFill>
          <p:spPr>
            <a:xfrm>
              <a:off x="1208" y="1465"/>
              <a:ext cx="16640" cy="853"/>
            </a:xfrm>
            <a:prstGeom prst="rect">
              <a:avLst/>
            </a:prstGeom>
            <a:noFill/>
            <a:ln w="9525">
              <a:noFill/>
            </a:ln>
          </p:spPr>
        </p:pic>
        <p:sp>
          <p:nvSpPr>
            <p:cNvPr id="18442" name="文本框 10"/>
            <p:cNvSpPr txBox="1"/>
            <p:nvPr/>
          </p:nvSpPr>
          <p:spPr>
            <a:xfrm>
              <a:off x="6468" y="1416"/>
              <a:ext cx="6211" cy="1018"/>
            </a:xfrm>
            <a:prstGeom prst="rect">
              <a:avLst/>
            </a:prstGeom>
            <a:noFill/>
            <a:ln w="9525">
              <a:noFill/>
            </a:ln>
          </p:spPr>
          <p:txBody>
            <a:bodyPr anchor="t">
              <a:spAutoFit/>
            </a:bodyPr>
            <a:lstStyle/>
            <a:p>
              <a:pPr algn="ctr"/>
              <a:r>
                <a:rPr lang="zh-CN" altLang="en-US" sz="3600" b="1">
                  <a:latin typeface="黑体" panose="02010609060101010101" pitchFamily="49" charset="-122"/>
                  <a:ea typeface="黑体" panose="02010609060101010101" pitchFamily="49" charset="-122"/>
                  <a:sym typeface="宋体" panose="02010600030101010101" pitchFamily="2" charset="-122"/>
                </a:rPr>
                <a:t>考点过关</a:t>
              </a:r>
              <a:endParaRPr lang="en-US" altLang="zh-CN" sz="3600" b="1">
                <a:latin typeface="黑体" pitchFamily="49" charset="-122"/>
                <a:ea typeface="黑体" pitchFamily="49" charset="-122"/>
                <a:sym typeface="宋体" pitchFamily="2" charset="-122"/>
              </a:endParaRPr>
            </a:p>
          </p:txBody>
        </p:sp>
      </p:grpSp>
      <p:grpSp>
        <p:nvGrpSpPr>
          <p:cNvPr id="3" name="组合 2"/>
          <p:cNvGrpSpPr/>
          <p:nvPr/>
        </p:nvGrpSpPr>
        <p:grpSpPr>
          <a:xfrm>
            <a:off x="767080" y="93853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sym typeface="+mn-ea"/>
                </a:rPr>
                <a:t>力</a:t>
              </a:r>
            </a:p>
          </p:txBody>
        </p:sp>
        <p:grpSp>
          <p:nvGrpSpPr>
            <p:cNvPr id="20488" name="组合 13"/>
            <p:cNvGrpSpPr/>
            <p:nvPr/>
          </p:nvGrpSpPr>
          <p:grpSpPr>
            <a:xfrm>
              <a:off x="894" y="3246"/>
              <a:ext cx="2489" cy="820"/>
              <a:chOff x="6686" y="8865"/>
              <a:chExt cx="2649" cy="875"/>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5"/>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p>
            </p:txBody>
          </p:sp>
        </p:grpSp>
      </p:grpSp>
      <p:sp>
        <p:nvSpPr>
          <p:cNvPr id="100" name="文本框 99"/>
          <p:cNvSpPr txBox="1"/>
          <p:nvPr/>
        </p:nvSpPr>
        <p:spPr>
          <a:xfrm>
            <a:off x="767080" y="1370965"/>
            <a:ext cx="5827395" cy="175323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力</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力是物体对物体的作用．</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单位：</a:t>
            </a:r>
            <a:r>
              <a:rPr lang="zh-CN" sz="2400">
                <a:latin typeface="Times New Roman" panose="02020603050405020304" pitchFamily="18" charset="0"/>
                <a:ea typeface="宋体" panose="02010600030101010101" pitchFamily="2" charset="-122"/>
                <a:cs typeface="Times New Roman" panose="02020603050405020304" pitchFamily="18" charset="0"/>
              </a:rPr>
              <a:t>牛顿</a:t>
            </a:r>
            <a:r>
              <a:rPr lang="en-US" sz="2400">
                <a:latin typeface="Times New Roman" panose="02020603050405020304" pitchFamily="18" charset="0"/>
                <a:ea typeface="宋体" panose="02010600030101010101" pitchFamily="2" charset="-122"/>
                <a:cs typeface="Times New Roman" panose="02020603050405020304" pitchFamily="18" charset="0"/>
              </a:rPr>
              <a:t>(N)</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itchFamily="18" charset="0"/>
              <a:cs typeface="Times New Roman" panose="02020603050405020304" pitchFamily="18" charset="0"/>
            </a:endParaRPr>
          </a:p>
        </p:txBody>
      </p:sp>
      <p:sp>
        <p:nvSpPr>
          <p:cNvPr id="2" name="文本框 1"/>
          <p:cNvSpPr txBox="1"/>
          <p:nvPr/>
        </p:nvSpPr>
        <p:spPr>
          <a:xfrm>
            <a:off x="795655" y="2846705"/>
            <a:ext cx="9338310"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黑体" panose="02010609060101010101" pitchFamily="49" charset="-122"/>
                <a:cs typeface="Times New Roman" panose="02020603050405020304" pitchFamily="18" charset="0"/>
              </a:rPr>
              <a:t>常考力的估测</a:t>
            </a:r>
            <a:r>
              <a:rPr lang="en-US" sz="2400">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．托起两个鸡蛋或一个中等大小的苹果所用的力大约是</a:t>
            </a:r>
            <a:r>
              <a:rPr lang="en-US" sz="2400">
                <a:latin typeface="Times New Roman" panose="02020603050405020304" pitchFamily="18" charset="0"/>
                <a:ea typeface="宋体" panose="02010600030101010101" pitchFamily="2" charset="-122"/>
                <a:cs typeface="Times New Roman" panose="02020603050405020304" pitchFamily="18" charset="0"/>
              </a:rPr>
              <a:t>1 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个鸡蛋的重力约</a:t>
            </a:r>
            <a:r>
              <a:rPr lang="en-US" sz="2400">
                <a:latin typeface="Times New Roman" panose="02020603050405020304" pitchFamily="18" charset="0"/>
                <a:ea typeface="宋体" panose="02010600030101010101" pitchFamily="2" charset="-122"/>
                <a:cs typeface="Times New Roman" panose="02020603050405020304" pitchFamily="18" charset="0"/>
              </a:rPr>
              <a:t>1 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．一名学生的重力约为</a:t>
            </a:r>
            <a:r>
              <a:rPr lang="en-US" sz="2400">
                <a:latin typeface="Times New Roman" panose="02020603050405020304" pitchFamily="18" charset="0"/>
                <a:ea typeface="宋体" panose="02010600030101010101" pitchFamily="2" charset="-122"/>
                <a:cs typeface="Times New Roman" panose="02020603050405020304" pitchFamily="18" charset="0"/>
              </a:rPr>
              <a:t>500 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．一瓶普通矿泉水的重力约为</a:t>
            </a:r>
            <a:r>
              <a:rPr lang="en-US" sz="2400">
                <a:latin typeface="Times New Roman" panose="02020603050405020304" pitchFamily="18" charset="0"/>
                <a:ea typeface="宋体" panose="02010600030101010101" pitchFamily="2" charset="-122"/>
                <a:cs typeface="Times New Roman" panose="02020603050405020304" pitchFamily="18" charset="0"/>
              </a:rPr>
              <a:t>5 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e</a:t>
            </a:r>
            <a:r>
              <a:rPr lang="zh-CN" sz="2400">
                <a:latin typeface="Times New Roman" panose="02020603050405020304" pitchFamily="18" charset="0"/>
                <a:ea typeface="宋体" panose="02010600030101010101" pitchFamily="2" charset="-122"/>
                <a:cs typeface="Times New Roman" panose="02020603050405020304" pitchFamily="18" charset="0"/>
              </a:rPr>
              <a:t>．九年级物理课本的重力约为</a:t>
            </a:r>
            <a:r>
              <a:rPr lang="en-US" sz="2400">
                <a:latin typeface="Times New Roman" panose="02020603050405020304" pitchFamily="18" charset="0"/>
                <a:ea typeface="宋体" panose="02010600030101010101" pitchFamily="2" charset="-122"/>
                <a:cs typeface="Times New Roman" panose="02020603050405020304" pitchFamily="18" charset="0"/>
              </a:rPr>
              <a:t>2.5 N.(4) </a:t>
            </a:r>
            <a:r>
              <a:rPr lang="zh-CN" sz="2400">
                <a:latin typeface="Times New Roman" panose="02020603050405020304" pitchFamily="18" charset="0"/>
                <a:ea typeface="黑体" panose="02010609060101010101" pitchFamily="49" charset="-122"/>
                <a:cs typeface="Times New Roman" panose="02020603050405020304" pitchFamily="18" charset="0"/>
              </a:rPr>
              <a:t>力的相互性：</a:t>
            </a:r>
            <a:r>
              <a:rPr lang="zh-CN" sz="2400">
                <a:latin typeface="Times New Roman" panose="02020603050405020304" pitchFamily="18" charset="0"/>
                <a:ea typeface="宋体" panose="02010600030101010101" pitchFamily="2" charset="-122"/>
                <a:cs typeface="Times New Roman" panose="02020603050405020304" pitchFamily="18" charset="0"/>
              </a:rPr>
              <a:t>物体间力的作用是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
</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5782310" y="6253480"/>
            <a:ext cx="81978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相互</a:t>
            </a:r>
            <a:endParaRPr lang="zh-CN" altLang="en-US" sz="2400">
              <a:solidFill>
                <a:srgbClr val="FF0000"/>
              </a:solidFill>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圆角矩形 43"/>
          <p:cNvSpPr/>
          <p:nvPr/>
        </p:nvSpPr>
        <p:spPr>
          <a:xfrm>
            <a:off x="261620" y="649605"/>
            <a:ext cx="11672570" cy="523240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2800" b="1" smtClean="0">
                <a:solidFill>
                  <a:srgbClr val="FF0000"/>
                </a:solidFill>
                <a:latin typeface="宋体" panose="02010600030101010101" pitchFamily="2" charset="-122"/>
                <a:ea typeface="宋体" panose="02010600030101010101" pitchFamily="2" charset="-122"/>
                <a:cs typeface="宋体" panose="02010600030101010101" pitchFamily="2" charset="-122"/>
              </a:rPr>
              <a:t>得分指南 </a:t>
            </a:r>
            <a:r>
              <a:rPr lang="zh-CN" altLang="en-US" sz="2200" smtClean="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altLang="zh-CN" sz="2200" smtClean="0">
              <a:solidFill>
                <a:schemeClr val="tx1"/>
              </a:solidFill>
              <a:latin typeface="宋体" pitchFamily="2" charset="-122"/>
              <a:ea typeface="宋体" pitchFamily="2" charset="-122"/>
              <a:cs typeface="宋体" panose="02010600030101010101" pitchFamily="2" charset="-122"/>
            </a:endParaRPr>
          </a:p>
          <a:p>
            <a:pPr algn="ctr">
              <a:lnSpc>
                <a:spcPct val="150000"/>
              </a:lnSpc>
            </a:pPr>
            <a:r>
              <a:rPr lang="zh-CN" altLang="en-US" sz="2400" b="1" smtClean="0">
                <a:solidFill>
                  <a:schemeClr val="tx1"/>
                </a:solidFill>
                <a:latin typeface="宋体" panose="02010600030101010101" pitchFamily="2" charset="-122"/>
                <a:ea typeface="宋体" panose="02010600030101010101" pitchFamily="2" charset="-122"/>
                <a:cs typeface="宋体" panose="02010600030101010101" pitchFamily="2" charset="-122"/>
              </a:rPr>
              <a:t>关于力的概念的理解</a:t>
            </a:r>
            <a:endParaRPr lang="zh-CN" altLang="en-US" sz="2400" smtClean="0">
              <a:solidFill>
                <a:schemeClr val="tx1"/>
              </a:solidFill>
              <a:latin typeface="宋体" pitchFamily="2" charset="-122"/>
              <a:ea typeface="宋体" pitchFamily="2" charset="-122"/>
              <a:cs typeface="宋体" panose="02010600030101010101" pitchFamily="2" charset="-122"/>
            </a:endParaRPr>
          </a:p>
          <a:p>
            <a:pPr>
              <a:lnSpc>
                <a:spcPct val="150000"/>
              </a:lnSpc>
            </a:pPr>
            <a:r>
              <a:rPr lang="zh-CN" altLang="en-US" sz="2400" smtClean="0">
                <a:solidFill>
                  <a:schemeClr val="tx1"/>
                </a:solidFill>
                <a:latin typeface="宋体" pitchFamily="2" charset="-122"/>
                <a:ea typeface="宋体" pitchFamily="2" charset="-122"/>
                <a:cs typeface="宋体" panose="02010600030101010101" pitchFamily="2" charset="-122"/>
              </a:rPr>
              <a:t>1.力</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(选填“能”或“不能”)离开物体而单独存在,发生相互作用的两个物体,一个是施力物体,另一个就是受力物体.</a:t>
            </a:r>
          </a:p>
          <a:p>
            <a:pPr>
              <a:lnSpc>
                <a:spcPct val="150000"/>
              </a:lnSpc>
            </a:pP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2.物体间力的作用是相互的,施力物体和受力物体</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(选填“同时”或“可以不同时”)存在,施力物体同时也是受力物体.</a:t>
            </a:r>
          </a:p>
          <a:p>
            <a:pPr>
              <a:lnSpc>
                <a:spcPct val="150000"/>
              </a:lnSpc>
            </a:pP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3.作用力与反作用力的特点:作用在</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个物体上,大小</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、方向</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,并且作用在</a:t>
            </a:r>
            <a:r>
              <a:rPr 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u="sng" smtClean="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a:t>
            </a:r>
          </a:p>
          <a:p>
            <a:pPr>
              <a:lnSpc>
                <a:spcPct val="150000"/>
              </a:lnSpc>
            </a:pPr>
            <a:r>
              <a:rPr lang="zh-CN" altLang="en-US" sz="2400" smtClean="0">
                <a:solidFill>
                  <a:schemeClr val="tx1"/>
                </a:solidFill>
                <a:latin typeface="宋体" panose="02010600030101010101" pitchFamily="2" charset="-122"/>
                <a:ea typeface="宋体" panose="02010600030101010101" pitchFamily="2" charset="-122"/>
                <a:cs typeface="宋体" panose="02010600030101010101" pitchFamily="2" charset="-122"/>
              </a:rPr>
              <a:t>4.相互作用的两个物体可以是接触的,也可以是不接触的.</a:t>
            </a:r>
            <a:endParaRPr lang="zh-CN" altLang="en-US" sz="1600" smtClean="0">
              <a:solidFill>
                <a:schemeClr val="tx1"/>
              </a:solidFill>
              <a:latin typeface="宋体" pitchFamily="2" charset="-122"/>
              <a:ea typeface="宋体" pitchFamily="2" charset="-122"/>
              <a:cs typeface="宋体" panose="02010600030101010101" pitchFamily="2" charset="-122"/>
            </a:endParaRPr>
          </a:p>
          <a:p>
            <a:pPr algn="l" fontAlgn="auto">
              <a:lnSpc>
                <a:spcPct val="150000"/>
              </a:lnSpc>
            </a:pPr>
            <a:endParaRPr lang="zh-CN" altLang="en-US" sz="1600">
              <a:solidFill>
                <a:schemeClr val="tx1"/>
              </a:solidFill>
              <a:latin typeface="宋体" pitchFamily="2" charset="-122"/>
              <a:ea typeface="宋体" pitchFamily="2" charset="-122"/>
              <a:cs typeface="宋体" panose="02010600030101010101" pitchFamily="2" charset="-122"/>
            </a:endParaRPr>
          </a:p>
        </p:txBody>
      </p:sp>
      <p:sp>
        <p:nvSpPr>
          <p:cNvPr id="14" name="文本框 13"/>
          <p:cNvSpPr txBox="1"/>
          <p:nvPr/>
        </p:nvSpPr>
        <p:spPr>
          <a:xfrm>
            <a:off x="1908137" y="1900107"/>
            <a:ext cx="1117600"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不能</a:t>
            </a:r>
          </a:p>
        </p:txBody>
      </p:sp>
      <p:sp>
        <p:nvSpPr>
          <p:cNvPr id="15" name="文本框 14"/>
          <p:cNvSpPr txBox="1"/>
          <p:nvPr/>
        </p:nvSpPr>
        <p:spPr>
          <a:xfrm>
            <a:off x="7678532" y="3020994"/>
            <a:ext cx="1117600"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同时</a:t>
            </a:r>
          </a:p>
        </p:txBody>
      </p:sp>
      <p:sp>
        <p:nvSpPr>
          <p:cNvPr id="16" name="文本框 15"/>
          <p:cNvSpPr txBox="1"/>
          <p:nvPr/>
        </p:nvSpPr>
        <p:spPr>
          <a:xfrm>
            <a:off x="5535444" y="4162015"/>
            <a:ext cx="601980"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两</a:t>
            </a:r>
          </a:p>
        </p:txBody>
      </p:sp>
      <p:sp>
        <p:nvSpPr>
          <p:cNvPr id="17" name="文本框 16"/>
          <p:cNvSpPr txBox="1"/>
          <p:nvPr/>
        </p:nvSpPr>
        <p:spPr>
          <a:xfrm>
            <a:off x="9359974" y="4111774"/>
            <a:ext cx="959485"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相等</a:t>
            </a:r>
          </a:p>
        </p:txBody>
      </p:sp>
      <p:sp>
        <p:nvSpPr>
          <p:cNvPr id="18" name="文本框 17"/>
          <p:cNvSpPr txBox="1"/>
          <p:nvPr/>
        </p:nvSpPr>
        <p:spPr>
          <a:xfrm>
            <a:off x="1339215" y="4694144"/>
            <a:ext cx="1117600"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相反</a:t>
            </a:r>
          </a:p>
        </p:txBody>
      </p:sp>
      <p:sp>
        <p:nvSpPr>
          <p:cNvPr id="19" name="文本框 18"/>
          <p:cNvSpPr txBox="1"/>
          <p:nvPr/>
        </p:nvSpPr>
        <p:spPr>
          <a:xfrm>
            <a:off x="5109621" y="4662357"/>
            <a:ext cx="2192020" cy="460375"/>
          </a:xfrm>
          <a:prstGeom prst="rect">
            <a:avLst/>
          </a:prstGeom>
          <a:noFill/>
        </p:spPr>
        <p:txBody>
          <a:bodyPr wrap="square" rtlCol="0">
            <a:spAutoFit/>
          </a:bodyPr>
          <a:lstStyle/>
          <a:p>
            <a:r>
              <a:rPr lang="zh-CN" altLang="en-US" sz="2400">
                <a:solidFill>
                  <a:srgbClr val="FF0000"/>
                </a:solidFill>
                <a:latin typeface="仿宋" panose="02010609060101010101" pitchFamily="49" charset="-122"/>
                <a:ea typeface="仿宋" panose="02010609060101010101" pitchFamily="49" charset="-122"/>
              </a:rPr>
              <a:t>同一条直线上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ox(in)">
                                      <p:cBhvr>
                                        <p:cTn id="7" dur="500"/>
                                        <p:tgtEl>
                                          <p:spTgt spid="4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ppt_x"/>
                                          </p:val>
                                        </p:tav>
                                        <p:tav tm="100000">
                                          <p:val>
                                            <p:strVal val="#ppt_x"/>
                                          </p:val>
                                        </p:tav>
                                      </p:tavLst>
                                    </p:anim>
                                    <p:anim calcmode="lin" valueType="num">
                                      <p:cBhvr additive="base">
                                        <p:cTn id="3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147482309"/>
          <p:cNvPicPr>
            <a:picLocks noChangeAspect="1"/>
          </p:cNvPicPr>
          <p:nvPr/>
        </p:nvPicPr>
        <p:blipFill>
          <a:blip r:embed="rId2"/>
          <a:stretch>
            <a:fillRect/>
          </a:stretch>
        </p:blipFill>
        <p:spPr>
          <a:xfrm>
            <a:off x="9709785" y="1806575"/>
            <a:ext cx="1638300" cy="2504440"/>
          </a:xfrm>
          <a:prstGeom prst="rect">
            <a:avLst/>
          </a:prstGeom>
          <a:noFill/>
          <a:ln w="9525">
            <a:noFill/>
          </a:ln>
        </p:spPr>
      </p:pic>
      <p:sp>
        <p:nvSpPr>
          <p:cNvPr id="4" name="文本框 3"/>
          <p:cNvSpPr txBox="1"/>
          <p:nvPr/>
        </p:nvSpPr>
        <p:spPr>
          <a:xfrm>
            <a:off x="9589770" y="4485640"/>
            <a:ext cx="1471930" cy="506730"/>
          </a:xfrm>
          <a:prstGeom prst="rect">
            <a:avLst/>
          </a:prstGeom>
          <a:noFill/>
          <a:ln w="9525">
            <a:noFill/>
          </a:ln>
        </p:spPr>
        <p:txBody>
          <a:bodyPr wrap="square">
            <a:spAutoFit/>
          </a:bodyPr>
          <a:lstStyle/>
          <a:p>
            <a:pPr algn="ctr">
              <a:lnSpc>
                <a:spcPct val="150000"/>
              </a:lnSpc>
            </a:pPr>
            <a:r>
              <a:rPr lang="zh-CN" sz="1800">
                <a:latin typeface="Times New Roman" panose="02020603050405020304" pitchFamily="18" charset="0"/>
                <a:cs typeface="楷体_GB2312" charset="0"/>
              </a:rPr>
              <a:t>拉弓射箭</a:t>
            </a:r>
            <a:endParaRPr lang="zh-CN" altLang="en-US" sz="1800">
              <a:latin typeface="Times New Roman" pitchFamily="18" charset="0"/>
              <a:cs typeface="楷体_GB2312" charset="0"/>
            </a:endParaRPr>
          </a:p>
        </p:txBody>
      </p:sp>
      <p:sp>
        <p:nvSpPr>
          <p:cNvPr id="5" name="文本框 4"/>
          <p:cNvSpPr txBox="1"/>
          <p:nvPr/>
        </p:nvSpPr>
        <p:spPr>
          <a:xfrm>
            <a:off x="958850" y="1339215"/>
            <a:ext cx="8157845" cy="396938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2. </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力的作用效果</a:t>
            </a:r>
            <a:endParaRPr lang="zh-CN" alt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改变物体的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，使物体发生形变．如：人在拉弓射箭的过程中，弓被拉弯，拉橡皮筋，挤压饮料盒，拉面团，捏橡皮泥．</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改变物体的</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．如：人拉弓射箭时，箭被射出</a:t>
            </a:r>
            <a:r>
              <a:rPr lang="en-US" altLang="zh-CN" sz="2400">
                <a:latin typeface="Times New Roman" panose="02020603050405020304" pitchFamily="18" charset="0"/>
                <a:ea typeface="宋体" panose="02010600030101010101" pitchFamily="2" charset="-122"/>
                <a:cs typeface="Times New Roman" panose="02020603050405020304" pitchFamily="18" charset="0"/>
              </a:rPr>
              <a:t>.
</a:t>
            </a:r>
            <a:endParaRPr lang="en-US" sz="2400" b="1">
              <a:latin typeface="Times New Roman" pitchFamily="18" charset="0"/>
              <a:ea typeface="黑体"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en-US" sz="2400" b="1">
                <a:latin typeface="Times New Roman" panose="02020603050405020304" pitchFamily="18" charset="0"/>
                <a:ea typeface="黑体" panose="02010609060101010101" pitchFamily="49" charset="-122"/>
                <a:cs typeface="Times New Roman" panose="02020603050405020304" pitchFamily="18" charset="0"/>
              </a:rPr>
              <a:t> </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力的三要素：</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注：</a:t>
            </a:r>
            <a:r>
              <a:rPr lang="zh-CN" sz="2400">
                <a:latin typeface="Times New Roman" panose="02020603050405020304" pitchFamily="18" charset="0"/>
                <a:ea typeface="宋体" panose="02010600030101010101" pitchFamily="2" charset="-122"/>
                <a:cs typeface="Times New Roman" panose="02020603050405020304" pitchFamily="18" charset="0"/>
              </a:rPr>
              <a:t>力的三要素都能影响力的作用效果．
</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3033395" y="1963420"/>
            <a:ext cx="93027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形状</a:t>
            </a:r>
            <a:endParaRPr lang="zh-CN" altLang="en-US" sz="2400">
              <a:solidFill>
                <a:srgbClr val="FF0000"/>
              </a:solidFill>
              <a:ea typeface="宋体" panose="02010600030101010101" pitchFamily="2" charset="-122"/>
            </a:endParaRPr>
          </a:p>
        </p:txBody>
      </p:sp>
      <p:sp>
        <p:nvSpPr>
          <p:cNvPr id="6" name="文本框 5"/>
          <p:cNvSpPr txBox="1"/>
          <p:nvPr/>
        </p:nvSpPr>
        <p:spPr>
          <a:xfrm>
            <a:off x="2947035" y="3637280"/>
            <a:ext cx="154940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运动状态</a:t>
            </a:r>
            <a:endParaRPr lang="zh-CN" altLang="en-US" sz="2400">
              <a:solidFill>
                <a:srgbClr val="FF0000"/>
              </a:solidFill>
              <a:ea typeface="宋体" panose="02010600030101010101" pitchFamily="2" charset="-122"/>
            </a:endParaRPr>
          </a:p>
        </p:txBody>
      </p:sp>
      <p:sp>
        <p:nvSpPr>
          <p:cNvPr id="7" name="文本框 6"/>
          <p:cNvSpPr txBox="1"/>
          <p:nvPr/>
        </p:nvSpPr>
        <p:spPr>
          <a:xfrm>
            <a:off x="3293745" y="4170680"/>
            <a:ext cx="86995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大小</a:t>
            </a:r>
            <a:endParaRPr lang="zh-CN" altLang="en-US" sz="2400">
              <a:solidFill>
                <a:srgbClr val="FF0000"/>
              </a:solidFill>
              <a:ea typeface="宋体" panose="02010600030101010101" pitchFamily="2" charset="-122"/>
            </a:endParaRPr>
          </a:p>
        </p:txBody>
      </p:sp>
      <p:sp>
        <p:nvSpPr>
          <p:cNvPr id="8" name="文本框 7"/>
          <p:cNvSpPr txBox="1"/>
          <p:nvPr/>
        </p:nvSpPr>
        <p:spPr>
          <a:xfrm>
            <a:off x="4650105" y="4170680"/>
            <a:ext cx="80073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方向</a:t>
            </a:r>
            <a:endParaRPr lang="zh-CN" altLang="en-US" sz="2400">
              <a:solidFill>
                <a:srgbClr val="FF0000"/>
              </a:solidFill>
              <a:ea typeface="宋体" panose="02010600030101010101" pitchFamily="2" charset="-122"/>
            </a:endParaRPr>
          </a:p>
        </p:txBody>
      </p:sp>
      <p:sp>
        <p:nvSpPr>
          <p:cNvPr id="9" name="文本框 8"/>
          <p:cNvSpPr txBox="1"/>
          <p:nvPr/>
        </p:nvSpPr>
        <p:spPr>
          <a:xfrm>
            <a:off x="6136640" y="4170680"/>
            <a:ext cx="1099185"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作用点</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6"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07085" y="1268095"/>
            <a:ext cx="10739755" cy="2306955"/>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  </a:t>
            </a:r>
            <a:r>
              <a:rPr lang="zh-CN" sz="2400">
                <a:latin typeface="Times New Roman" panose="02020603050405020304" pitchFamily="18" charset="0"/>
                <a:ea typeface="黑体" panose="02010609060101010101" pitchFamily="49" charset="-122"/>
                <a:cs typeface="Times New Roman" panose="02020603050405020304" pitchFamily="18" charset="0"/>
              </a:rPr>
              <a:t>力的示意图：</a:t>
            </a:r>
            <a:r>
              <a:rPr lang="zh-CN" sz="2400">
                <a:latin typeface="Times New Roman" panose="02020603050405020304" pitchFamily="18" charset="0"/>
                <a:ea typeface="宋体" panose="02010600030101010101" pitchFamily="2" charset="-122"/>
                <a:cs typeface="Times New Roman" panose="02020603050405020304" pitchFamily="18" charset="0"/>
              </a:rPr>
              <a:t>物理学中通常用一段带有箭头的线段表示力，箭头表示力的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，线段的起点或终点表示力的作用点，在同一图中力越大，线段应该越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，有时还可以在力的示意图上用数字和单位标出力的大小，如图所示．</a:t>
            </a:r>
            <a:endParaRPr lang="zh-CN" altLang="en-US" sz="2400">
              <a:latin typeface="Times New Roman" panose="02020603050405020304" pitchFamily="18" charset="0"/>
              <a:cs typeface="Times New Roman" panose="02020603050405020304" pitchFamily="18" charset="0"/>
            </a:endParaRPr>
          </a:p>
        </p:txBody>
      </p:sp>
      <p:pic>
        <p:nvPicPr>
          <p:cNvPr id="2" name="图片 -2147482308"/>
          <p:cNvPicPr>
            <a:picLocks noChangeAspect="1"/>
          </p:cNvPicPr>
          <p:nvPr/>
        </p:nvPicPr>
        <p:blipFill>
          <a:blip r:embed="rId2"/>
          <a:stretch>
            <a:fillRect/>
          </a:stretch>
        </p:blipFill>
        <p:spPr>
          <a:xfrm>
            <a:off x="4697730" y="3920490"/>
            <a:ext cx="3099435" cy="1633220"/>
          </a:xfrm>
          <a:prstGeom prst="rect">
            <a:avLst/>
          </a:prstGeom>
          <a:noFill/>
          <a:ln w="9525">
            <a:noFill/>
          </a:ln>
        </p:spPr>
      </p:pic>
      <p:sp>
        <p:nvSpPr>
          <p:cNvPr id="3" name="文本框 2"/>
          <p:cNvSpPr txBox="1"/>
          <p:nvPr/>
        </p:nvSpPr>
        <p:spPr>
          <a:xfrm>
            <a:off x="1089660" y="1911985"/>
            <a:ext cx="91059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方向</a:t>
            </a:r>
            <a:endParaRPr lang="zh-CN" altLang="en-US" sz="2400">
              <a:solidFill>
                <a:srgbClr val="FF0000"/>
              </a:solidFill>
              <a:ea typeface="宋体" panose="02010600030101010101" pitchFamily="2" charset="-122"/>
            </a:endParaRPr>
          </a:p>
        </p:txBody>
      </p:sp>
      <p:sp>
        <p:nvSpPr>
          <p:cNvPr id="4" name="文本框 3"/>
          <p:cNvSpPr txBox="1"/>
          <p:nvPr/>
        </p:nvSpPr>
        <p:spPr>
          <a:xfrm>
            <a:off x="1504950" y="2440940"/>
            <a:ext cx="561340" cy="460375"/>
          </a:xfrm>
          <a:prstGeom prst="rect">
            <a:avLst/>
          </a:prstGeom>
          <a:noFill/>
          <a:ln w="9525">
            <a:noFill/>
          </a:ln>
        </p:spPr>
        <p:txBody>
          <a:bodyPr wrap="square">
            <a:spAutoFit/>
          </a:bodyPr>
          <a:lstStyle/>
          <a:p>
            <a:r>
              <a:rPr lang="zh-CN" sz="2400">
                <a:solidFill>
                  <a:srgbClr val="FF0000"/>
                </a:solidFill>
                <a:ea typeface="宋体" panose="02010600030101010101" pitchFamily="2" charset="-122"/>
              </a:rPr>
              <a:t>长</a:t>
            </a:r>
            <a:endParaRPr lang="zh-CN" altLang="en-US" sz="2400">
              <a:solidFill>
                <a:srgbClr val="FF0000"/>
              </a:solidFill>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圆角矩形 51"/>
          <p:cNvSpPr/>
          <p:nvPr/>
        </p:nvSpPr>
        <p:spPr>
          <a:xfrm>
            <a:off x="159385" y="725805"/>
            <a:ext cx="11667490" cy="3925570"/>
          </a:xfrm>
          <a:prstGeom prst="roundRect">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zh-CN" altLang="en-US" sz="2800" b="1" smtClean="0">
                <a:solidFill>
                  <a:srgbClr val="FF0000"/>
                </a:solidFill>
                <a:latin typeface="微软雅黑" panose="020B0503020204020204" pitchFamily="34" charset="-122"/>
                <a:ea typeface="微软雅黑" panose="020B0503020204020204" pitchFamily="34" charset="-122"/>
                <a:cs typeface="仿宋" panose="02010609060101010101" pitchFamily="49" charset="-122"/>
              </a:rPr>
              <a:t>得分指南</a:t>
            </a:r>
            <a:r>
              <a:rPr lang="zh-CN" altLang="en-US" sz="2800" b="1" smtClean="0">
                <a:solidFill>
                  <a:srgbClr val="FF0000"/>
                </a:solidFill>
                <a:latin typeface="仿宋" panose="02010609060101010101" pitchFamily="49" charset="-122"/>
                <a:ea typeface="仿宋" panose="02010609060101010101" pitchFamily="49" charset="-122"/>
                <a:cs typeface="仿宋" panose="02010609060101010101" pitchFamily="49" charset="-122"/>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p>
          <a:p>
            <a:pPr>
              <a:lnSpc>
                <a:spcPct val="150000"/>
              </a:lnSpc>
            </a:pP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rPr>
              <a:t>物体运动状态的改变包括</a:t>
            </a:r>
            <a:r>
              <a:rPr lang="zh-CN" altLang="en-US" sz="2800" u="sng"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rPr>
              <a:t>的改变和</a:t>
            </a:r>
            <a:r>
              <a:rPr lang="en-US" altLang="zh-CN" sz="2800" u="sng"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r>
              <a:rPr lang="zh-CN" altLang="en-US" sz="2800" u="sng" smtClean="0">
                <a:solidFill>
                  <a:schemeClr val="tx1"/>
                </a:solidFill>
                <a:latin typeface="仿宋" panose="02010609060101010101" pitchFamily="49" charset="-122"/>
                <a:ea typeface="仿宋" panose="02010609060101010101" pitchFamily="49" charset="-122"/>
                <a:cs typeface="仿宋" panose="02010609060101010101" pitchFamily="49" charset="-122"/>
              </a:rPr>
              <a:t>       </a:t>
            </a:r>
            <a:r>
              <a:rPr lang="zh-CN" altLang="en-US" sz="2800" smtClean="0">
                <a:solidFill>
                  <a:schemeClr val="tx1"/>
                </a:solidFill>
                <a:latin typeface="仿宋" panose="02010609060101010101" pitchFamily="49" charset="-122"/>
                <a:ea typeface="仿宋" panose="02010609060101010101" pitchFamily="49" charset="-122"/>
                <a:cs typeface="仿宋" panose="02010609060101010101" pitchFamily="49" charset="-122"/>
              </a:rPr>
              <a:t>的改变,两者只要有一个改变或同时改变,都叫运动状态的改变.例如,做匀速圆周运动的物体,虽然速度大小不变,但速度方向在时刻改变,所以做匀速圆周运动的物体的运动状态是变化的.</a:t>
            </a:r>
          </a:p>
          <a:p>
            <a:pPr algn="l" fontAlgn="auto">
              <a:lnSpc>
                <a:spcPct val="150000"/>
              </a:lnSpc>
            </a:pPr>
            <a:endParaRPr lang="zh-CN" altLang="en-US" sz="2800">
              <a:solidFill>
                <a:schemeClr val="tx1"/>
              </a:solidFill>
              <a:latin typeface="仿宋" panose="02010609060101010101" pitchFamily="49" charset="-122"/>
              <a:ea typeface="仿宋" panose="02010609060101010101" pitchFamily="49" charset="-122"/>
            </a:endParaRPr>
          </a:p>
        </p:txBody>
      </p:sp>
      <p:sp>
        <p:nvSpPr>
          <p:cNvPr id="40" name="文本框 9"/>
          <p:cNvSpPr txBox="1"/>
          <p:nvPr/>
        </p:nvSpPr>
        <p:spPr>
          <a:xfrm>
            <a:off x="4850765" y="1597025"/>
            <a:ext cx="1686560" cy="46037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速度大小</a:t>
            </a:r>
            <a:endParaRPr lang="zh-CN" altLang="en-US" sz="2400">
              <a:solidFill>
                <a:srgbClr val="FF0000"/>
              </a:solidFill>
              <a:latin typeface="宋体" pitchFamily="2" charset="-122"/>
              <a:ea typeface="宋体" pitchFamily="2" charset="-122"/>
            </a:endParaRPr>
          </a:p>
        </p:txBody>
      </p:sp>
      <p:sp>
        <p:nvSpPr>
          <p:cNvPr id="41" name="文本框 9"/>
          <p:cNvSpPr txBox="1"/>
          <p:nvPr/>
        </p:nvSpPr>
        <p:spPr>
          <a:xfrm>
            <a:off x="8063865" y="1597025"/>
            <a:ext cx="1686560" cy="460375"/>
          </a:xfrm>
          <a:prstGeom prst="rect">
            <a:avLst/>
          </a:prstGeom>
          <a:noFill/>
        </p:spPr>
        <p:txBody>
          <a:bodyPr wrap="square" rtlCol="0">
            <a:spAutoFit/>
          </a:bodyPr>
          <a:lstStyle/>
          <a:p>
            <a:r>
              <a:rPr lang="zh-CN" altLang="en-US" sz="2400" smtClean="0">
                <a:solidFill>
                  <a:srgbClr val="FF0000"/>
                </a:solidFill>
                <a:latin typeface="宋体" panose="02010600030101010101" pitchFamily="2" charset="-122"/>
                <a:ea typeface="宋体" panose="02010600030101010101" pitchFamily="2" charset="-122"/>
              </a:rPr>
              <a:t>运动方向</a:t>
            </a:r>
            <a:endParaRPr lang="zh-CN" altLang="en-US" sz="240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ox(in)">
                                      <p:cBhvr>
                                        <p:cTn id="7" dur="500"/>
                                        <p:tgtEl>
                                          <p:spTgt spid="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ppt_x"/>
                                          </p:val>
                                        </p:tav>
                                        <p:tav tm="100000">
                                          <p:val>
                                            <p:strVal val="#ppt_x"/>
                                          </p:val>
                                        </p:tav>
                                      </p:tavLst>
                                    </p:anim>
                                    <p:anim calcmode="lin" valueType="num">
                                      <p:cBhvr additive="base">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ppt_x"/>
                                          </p:val>
                                        </p:tav>
                                        <p:tav tm="100000">
                                          <p:val>
                                            <p:strVal val="#ppt_x"/>
                                          </p:val>
                                        </p:tav>
                                      </p:tavLst>
                                    </p:anim>
                                    <p:anim calcmode="lin" valueType="num">
                                      <p:cBhvr additive="base">
                                        <p:cTn id="19"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83285" y="581025"/>
            <a:ext cx="2056130" cy="665480"/>
            <a:chOff x="11221" y="929"/>
            <a:chExt cx="3238" cy="1246"/>
          </a:xfrm>
        </p:grpSpPr>
        <p:sp>
          <p:nvSpPr>
            <p:cNvPr id="10" name="剪去对角的矩形 9"/>
            <p:cNvSpPr/>
            <p:nvPr/>
          </p:nvSpPr>
          <p:spPr>
            <a:xfrm>
              <a:off x="11221" y="929"/>
              <a:ext cx="3239" cy="1247"/>
            </a:xfrm>
            <a:prstGeom prst="snip2DiagRect">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102" y="979"/>
              <a:ext cx="1146" cy="11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108710" y="652780"/>
            <a:ext cx="8406765" cy="521970"/>
            <a:chOff x="894" y="3246"/>
            <a:chExt cx="13239" cy="822"/>
          </a:xfrm>
        </p:grpSpPr>
        <p:sp>
          <p:nvSpPr>
            <p:cNvPr id="20481" name="文本框 4"/>
            <p:cNvSpPr txBox="1"/>
            <p:nvPr/>
          </p:nvSpPr>
          <p:spPr>
            <a:xfrm>
              <a:off x="3894" y="3246"/>
              <a:ext cx="10239" cy="822"/>
            </a:xfrm>
            <a:prstGeom prst="rect">
              <a:avLst/>
            </a:prstGeom>
            <a:noFill/>
            <a:ln w="9525">
              <a:noFill/>
            </a:ln>
          </p:spPr>
          <p:txBody>
            <a:bodyPr wrap="square" anchor="t">
              <a:spAutoFit/>
            </a:bodyPr>
            <a:lstStyle/>
            <a:p>
              <a:r>
                <a:rPr lang="zh-CN" altLang="en-US" sz="2800" b="1">
                  <a:latin typeface="Times New Roman" panose="02020603050405020304" pitchFamily="18" charset="0"/>
                  <a:ea typeface="黑体" panose="02010609060101010101" pitchFamily="49" charset="-122"/>
                  <a:cs typeface="Times New Roman" panose="02020603050405020304" pitchFamily="18" charset="0"/>
                </a:rPr>
                <a:t>　弹力和弹簧测力计</a:t>
              </a:r>
            </a:p>
          </p:txBody>
        </p:sp>
        <p:grpSp>
          <p:nvGrpSpPr>
            <p:cNvPr id="20488" name="组合 13"/>
            <p:cNvGrpSpPr/>
            <p:nvPr/>
          </p:nvGrpSpPr>
          <p:grpSpPr>
            <a:xfrm>
              <a:off x="894" y="3246"/>
              <a:ext cx="2489" cy="822"/>
              <a:chOff x="6686" y="8865"/>
              <a:chExt cx="2649" cy="877"/>
            </a:xfrm>
          </p:grpSpPr>
          <p:sp>
            <p:nvSpPr>
              <p:cNvPr id="20490" name="文本框 10"/>
              <p:cNvSpPr txBox="1"/>
              <p:nvPr/>
            </p:nvSpPr>
            <p:spPr>
              <a:xfrm>
                <a:off x="6686" y="8865"/>
                <a:ext cx="1536" cy="875"/>
              </a:xfrm>
              <a:prstGeom prst="rect">
                <a:avLst/>
              </a:prstGeom>
              <a:noFill/>
              <a:ln w="9525">
                <a:noFill/>
              </a:ln>
            </p:spPr>
            <p:txBody>
              <a:bodyPr anchor="t">
                <a:spAutoFit/>
              </a:bodyPr>
              <a:lstStyle/>
              <a:p>
                <a:r>
                  <a:rPr lang="zh-CN" altLang="en-US" sz="2800" b="1">
                    <a:latin typeface="Times New Roman" panose="02020603050405020304" pitchFamily="18" charset="0"/>
                    <a:ea typeface="黑体" panose="02010609060101010101" pitchFamily="49" charset="-122"/>
                  </a:rPr>
                  <a:t>考点</a:t>
                </a:r>
              </a:p>
            </p:txBody>
          </p:sp>
          <p:sp>
            <p:nvSpPr>
              <p:cNvPr id="20491" name="文本框 11"/>
              <p:cNvSpPr txBox="1"/>
              <p:nvPr/>
            </p:nvSpPr>
            <p:spPr>
              <a:xfrm rot="-10800000" flipV="1">
                <a:off x="8667" y="8865"/>
                <a:ext cx="668" cy="877"/>
              </a:xfrm>
              <a:prstGeom prst="rect">
                <a:avLst/>
              </a:prstGeom>
              <a:noFill/>
              <a:ln w="9525">
                <a:noFill/>
              </a:ln>
            </p:spPr>
            <p:txBody>
              <a:bodyPr anchor="t">
                <a:spAutoFit/>
              </a:bodyPr>
              <a:lstStyle/>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p>
            </p:txBody>
          </p:sp>
        </p:grpSp>
      </p:grpSp>
      <p:sp>
        <p:nvSpPr>
          <p:cNvPr id="100" name="文本框 99"/>
          <p:cNvSpPr txBox="1"/>
          <p:nvPr/>
        </p:nvSpPr>
        <p:spPr>
          <a:xfrm>
            <a:off x="1024890" y="1323340"/>
            <a:ext cx="10264140" cy="3415030"/>
          </a:xfrm>
          <a:prstGeom prst="rect">
            <a:avLst/>
          </a:prstGeom>
          <a:noFill/>
          <a:ln w="9525">
            <a:noFill/>
          </a:ln>
        </p:spPr>
        <p:txBody>
          <a:bodyPr wrap="square">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弹力</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弹力：</a:t>
            </a:r>
            <a:r>
              <a:rPr lang="zh-CN" sz="2400">
                <a:latin typeface="Times New Roman" panose="02020603050405020304" pitchFamily="18" charset="0"/>
                <a:ea typeface="宋体" panose="02010600030101010101" pitchFamily="2" charset="-122"/>
                <a:cs typeface="Times New Roman" panose="02020603050405020304" pitchFamily="18" charset="0"/>
              </a:rPr>
              <a:t>物体由于发生</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而产生的力．常见的弹力有支持力、压力等．</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大小：</a:t>
            </a:r>
            <a:r>
              <a:rPr lang="zh-CN" sz="2400">
                <a:latin typeface="Times New Roman" panose="02020603050405020304" pitchFamily="18" charset="0"/>
                <a:ea typeface="宋体" panose="02010600030101010101" pitchFamily="2" charset="-122"/>
                <a:cs typeface="Times New Roman" panose="02020603050405020304" pitchFamily="18" charset="0"/>
              </a:rPr>
              <a:t>弹力的大小与物体的形变量有关，在弹性限度内形变量越大，弹力越</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黑体" panose="02010609060101010101" pitchFamily="49" charset="-122"/>
                <a:cs typeface="Times New Roman" panose="02020603050405020304" pitchFamily="18" charset="0"/>
              </a:rPr>
              <a:t>方向：</a:t>
            </a:r>
            <a:r>
              <a:rPr lang="zh-CN" sz="2400">
                <a:latin typeface="Times New Roman" panose="02020603050405020304" pitchFamily="18" charset="0"/>
                <a:ea typeface="宋体" panose="02010600030101010101" pitchFamily="2" charset="-122"/>
                <a:cs typeface="Times New Roman" panose="02020603050405020304" pitchFamily="18" charset="0"/>
              </a:rPr>
              <a:t>与物体形变的方向</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5303217" y="1413028"/>
            <a:ext cx="1548765" cy="460375"/>
          </a:xfrm>
          <a:prstGeom prst="rect">
            <a:avLst/>
          </a:prstGeom>
          <a:noFill/>
          <a:ln w="9525">
            <a:noFill/>
          </a:ln>
        </p:spPr>
        <p:txBody>
          <a:bodyPr wrap="square">
            <a:spAutoFit/>
          </a:bodyPr>
          <a:lstStyle/>
          <a:p>
            <a:r>
              <a:rPr lang="zh-CN" sz="2400" dirty="0">
                <a:solidFill>
                  <a:srgbClr val="FF0000"/>
                </a:solidFill>
                <a:ea typeface="宋体" panose="02010600030101010101" pitchFamily="2" charset="-122"/>
              </a:rPr>
              <a:t>弹性形变</a:t>
            </a:r>
            <a:endParaRPr lang="zh-CN" altLang="en-US" sz="2400" dirty="0">
              <a:solidFill>
                <a:srgbClr val="FF0000"/>
              </a:solidFill>
              <a:ea typeface="宋体" panose="02010600030101010101" pitchFamily="2" charset="-122"/>
            </a:endParaRPr>
          </a:p>
        </p:txBody>
      </p:sp>
      <p:sp>
        <p:nvSpPr>
          <p:cNvPr id="4" name="文本框 3"/>
          <p:cNvSpPr txBox="1"/>
          <p:nvPr/>
        </p:nvSpPr>
        <p:spPr>
          <a:xfrm>
            <a:off x="4225290" y="2549867"/>
            <a:ext cx="740410" cy="460375"/>
          </a:xfrm>
          <a:prstGeom prst="rect">
            <a:avLst/>
          </a:prstGeom>
          <a:noFill/>
          <a:ln w="9525">
            <a:noFill/>
          </a:ln>
        </p:spPr>
        <p:txBody>
          <a:bodyPr wrap="square">
            <a:spAutoFit/>
          </a:bodyPr>
          <a:lstStyle/>
          <a:p>
            <a:r>
              <a:rPr lang="zh-CN" sz="2400">
                <a:solidFill>
                  <a:srgbClr val="FF0000"/>
                </a:solidFill>
                <a:latin typeface="Times New Roman" panose="02020603050405020304" pitchFamily="18" charset="0"/>
                <a:ea typeface="宋体" panose="02010600030101010101" pitchFamily="2" charset="-122"/>
              </a:rPr>
              <a:t>大</a:t>
            </a:r>
            <a:endParaRPr lang="zh-CN" altLang="en-US" sz="2400">
              <a:solidFill>
                <a:srgbClr val="FF0000"/>
              </a:solidFill>
              <a:latin typeface="Times New Roman" pitchFamily="18" charset="0"/>
              <a:ea typeface="宋体" pitchFamily="2" charset="-122"/>
            </a:endParaRPr>
          </a:p>
        </p:txBody>
      </p:sp>
      <p:sp>
        <p:nvSpPr>
          <p:cNvPr id="5" name="文本框 4"/>
          <p:cNvSpPr txBox="1"/>
          <p:nvPr/>
        </p:nvSpPr>
        <p:spPr>
          <a:xfrm>
            <a:off x="9263162" y="2549866"/>
            <a:ext cx="850900" cy="460375"/>
          </a:xfrm>
          <a:prstGeom prst="rect">
            <a:avLst/>
          </a:prstGeom>
          <a:noFill/>
          <a:ln w="9525">
            <a:noFill/>
          </a:ln>
        </p:spPr>
        <p:txBody>
          <a:bodyPr wrap="square">
            <a:spAutoFit/>
          </a:bodyPr>
          <a:lstStyle/>
          <a:p>
            <a:r>
              <a:rPr lang="zh-CN" sz="2400" dirty="0">
                <a:solidFill>
                  <a:srgbClr val="FF0000"/>
                </a:solidFill>
                <a:latin typeface="Times New Roman" panose="02020603050405020304" pitchFamily="18" charset="0"/>
                <a:ea typeface="宋体" panose="02010600030101010101" pitchFamily="2" charset="-122"/>
              </a:rPr>
              <a:t>相反</a:t>
            </a:r>
            <a:endParaRPr lang="zh-CN" altLang="en-US" sz="240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10590" y="358775"/>
            <a:ext cx="5080000" cy="645160"/>
          </a:xfrm>
          <a:prstGeom prst="rect">
            <a:avLst/>
          </a:prstGeom>
          <a:noFill/>
          <a:ln w="9525">
            <a:noFill/>
          </a:ln>
        </p:spPr>
        <p:txBody>
          <a:bodyPr>
            <a:spAutoFit/>
          </a:bodyPr>
          <a:lstStyle/>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弹簧测力计</a:t>
            </a:r>
            <a:endParaRPr lang="zh-CN" altLang="en-US" sz="2400">
              <a:latin typeface="Times New Roman" panose="02020603050405020304" pitchFamily="18" charset="0"/>
              <a:cs typeface="Times New Roman" panose="02020603050405020304" pitchFamily="18" charset="0"/>
            </a:endParaRPr>
          </a:p>
        </p:txBody>
      </p:sp>
      <p:graphicFrame>
        <p:nvGraphicFramePr>
          <p:cNvPr id="2" name="表格 1"/>
          <p:cNvGraphicFramePr>
            <a:graphicFrameLocks noGrp="1"/>
          </p:cNvGraphicFramePr>
          <p:nvPr>
            <p:custDataLst>
              <p:tags r:id="rId1"/>
            </p:custDataLst>
          </p:nvPr>
        </p:nvGraphicFramePr>
        <p:xfrm>
          <a:off x="988695" y="1078865"/>
          <a:ext cx="10116185" cy="4625340"/>
        </p:xfrm>
        <a:graphic>
          <a:graphicData uri="http://schemas.openxmlformats.org/drawingml/2006/table">
            <a:tbl>
              <a:tblPr firstRow="1" bandRow="1">
                <a:tableStyleId>{5C22544A-7EE6-4342-B048-85BDC9FD1C3A}</a:tableStyleId>
              </a:tblPr>
              <a:tblGrid>
                <a:gridCol w="1497965"/>
                <a:gridCol w="8618220"/>
              </a:tblGrid>
              <a:tr h="3155950">
                <a:tc>
                  <a:txBody>
                    <a:bodyPr/>
                    <a:lstStyle/>
                    <a:p>
                      <a:pPr algn="ctr">
                        <a:buNone/>
                      </a:pPr>
                      <a:r>
                        <a:rPr lang="zh-CN" altLang="en-US" sz="2400" b="0">
                          <a:solidFill>
                            <a:schemeClr val="tx1"/>
                          </a:solidFill>
                          <a:latin typeface="黑体" panose="02010609060101010101" pitchFamily="49" charset="-122"/>
                          <a:ea typeface="黑体" panose="02010609060101010101" pitchFamily="49" charset="-122"/>
                        </a:rPr>
                        <a:t>图示</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buNone/>
                      </a:pPr>
                      <a:endParaRPr lang="zh-CN" altLang="en-US" sz="2400">
                        <a:solidFill>
                          <a:schemeClr val="tx1"/>
                        </a:solidFill>
                        <a:latin typeface="Times New Roman" panose="02020603050405020304" pitchFamily="18" charset="0"/>
                        <a:cs typeface="Times New Roman" panose="02020603050405020304" pitchFamily="18" charset="0"/>
                      </a:endParaRP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775970">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用途</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buNone/>
                      </a:pPr>
                      <a:r>
                        <a:rPr lang="zh-CN" altLang="en-US" sz="2400">
                          <a:solidFill>
                            <a:schemeClr val="tx1"/>
                          </a:solidFill>
                          <a:latin typeface="Times New Roman" panose="02020603050405020304" pitchFamily="18" charset="0"/>
                          <a:cs typeface="Times New Roman" panose="02020603050405020304" pitchFamily="18" charset="0"/>
                        </a:rPr>
                        <a:t>测量力的大小</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r h="693420">
                <a:tc>
                  <a:txBody>
                    <a:bodyPr/>
                    <a:lstStyle/>
                    <a:p>
                      <a:pPr algn="ctr">
                        <a:buNone/>
                      </a:pPr>
                      <a:r>
                        <a:rPr lang="zh-CN" altLang="en-US" sz="2400">
                          <a:solidFill>
                            <a:schemeClr val="tx1"/>
                          </a:solidFill>
                          <a:latin typeface="黑体" panose="02010609060101010101" pitchFamily="49" charset="-122"/>
                          <a:ea typeface="黑体" panose="02010609060101010101" pitchFamily="49" charset="-122"/>
                          <a:cs typeface="Times New Roman" panose="02020603050405020304" pitchFamily="18" charset="0"/>
                        </a:rPr>
                        <a:t>工作原理</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lstStyle/>
                    <a:p>
                      <a:pPr>
                        <a:buNone/>
                      </a:pPr>
                      <a:r>
                        <a:rPr lang="zh-CN" altLang="en-US" sz="2400">
                          <a:solidFill>
                            <a:schemeClr val="tx1"/>
                          </a:solidFill>
                          <a:latin typeface="Times New Roman" panose="02020603050405020304" pitchFamily="18" charset="0"/>
                          <a:cs typeface="Times New Roman" panose="02020603050405020304" pitchFamily="18" charset="0"/>
                        </a:rPr>
                        <a:t>在弹性限度内，弹簧受到的拉力越大，弹簧的伸长量就越长</a:t>
                      </a:r>
                    </a:p>
                  </a:txBody>
                  <a:tcPr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r>
            </a:tbl>
          </a:graphicData>
        </a:graphic>
      </p:graphicFrame>
      <p:pic>
        <p:nvPicPr>
          <p:cNvPr id="3" name="图片 -2147482306"/>
          <p:cNvPicPr>
            <a:picLocks noChangeAspect="1"/>
          </p:cNvPicPr>
          <p:nvPr/>
        </p:nvPicPr>
        <p:blipFill>
          <a:blip r:embed="rId4"/>
          <a:stretch>
            <a:fillRect/>
          </a:stretch>
        </p:blipFill>
        <p:spPr>
          <a:xfrm>
            <a:off x="5883910" y="1437640"/>
            <a:ext cx="1660525" cy="2565400"/>
          </a:xfrm>
          <a:prstGeom prst="rect">
            <a:avLst/>
          </a:prstGeom>
          <a:noFill/>
          <a:ln w="9525">
            <a:noFill/>
          </a:ln>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KSO_WM_DOC_GUID" val="{474c4d2a-7bef-4e7c-b226-553e5467952d}"/>
</p:tagLst>
</file>

<file path=ppt/tags/tag10.xml><?xml version="1.0" encoding="utf-8"?>
<p:tagLst xmlns:a="http://schemas.openxmlformats.org/drawingml/2006/main" xmlns:r="http://schemas.openxmlformats.org/officeDocument/2006/relationships" xmlns:p="http://schemas.openxmlformats.org/presentationml/2006/main">
  <p:tag name="PA" val="v5.1.2"/>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b03b40b3-a76f-45e8-b91e-3e361b6375fe}"/>
</p:tagLst>
</file>

<file path=ppt/tags/tag12.xml><?xml version="1.0" encoding="utf-8"?>
<p:tagLst xmlns:a="http://schemas.openxmlformats.org/drawingml/2006/main" xmlns:r="http://schemas.openxmlformats.org/officeDocument/2006/relationships" xmlns:p="http://schemas.openxmlformats.org/presentationml/2006/main">
  <p:tag name="KSO_WM_UNIT_TABLE_BEAUTIFY" val="smartTable{9eeeba86-ae6c-4674-9aae-2664f2941c6e}"/>
</p:tagLst>
</file>

<file path=ppt/tags/tag2.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63500">
          <a:solidFill>
            <a:schemeClr val="accent2">
              <a:lumMod val="60000"/>
              <a:lumOff val="40000"/>
            </a:schemeClr>
          </a:solidFill>
          <a:prstDash val="lgDashDot"/>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lang="zh-CN" altLang="en-US"/>
        </a:defPPr>
      </a:lstStyle>
    </a:tx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2199</Words>
  <Application>Microsoft Office PowerPoint</Application>
  <PresentationFormat>自定义</PresentationFormat>
  <Paragraphs>171</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673</cp:revision>
  <dcterms:created xsi:type="dcterms:W3CDTF">2018-06-26T07:00:00Z</dcterms:created>
  <dcterms:modified xsi:type="dcterms:W3CDTF">2020-08-13T23:12:44Z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2052-11.1.0.9828</vt:lpwstr>
  </property>
</Properties>
</file>