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1.xml" ContentType="application/vnd.openxmlformats-officedocument.presentationml.notesSlide+xml"/>
  <Override PartName="/ppt/tags/tag66.xml" ContentType="application/vnd.openxmlformats-officedocument.presentationml.tags+xml"/>
  <Override PartName="/ppt/notesSlides/notesSlide2.xml" ContentType="application/vnd.openxmlformats-officedocument.presentationml.notesSlide+xml"/>
  <Override PartName="/ppt/tags/tag6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01" r:id="rId2"/>
    <p:sldId id="288" r:id="rId3"/>
    <p:sldId id="270" r:id="rId4"/>
    <p:sldId id="258" r:id="rId5"/>
    <p:sldId id="269" r:id="rId6"/>
    <p:sldId id="260" r:id="rId7"/>
    <p:sldId id="283" r:id="rId8"/>
    <p:sldId id="261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embeddedFontLst>
    <p:embeddedFont>
      <p:font typeface="微软雅黑" pitchFamily="34" charset="-122"/>
      <p:regular r:id="rId18"/>
      <p:bold r:id="rId19"/>
    </p:embeddedFont>
    <p:embeddedFont>
      <p:font typeface="华文新魏" pitchFamily="2" charset="-122"/>
      <p:regular r:id="rId2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CDC"/>
    <a:srgbClr val="F0F0F0"/>
    <a:srgbClr val="E6E6E6"/>
    <a:srgbClr val="C8C8C8"/>
    <a:srgbClr val="FFFFFF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-546" y="-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t>2020/7/4</a:t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t>‹#›</a:t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5374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189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b="1" kern="0" dirty="0" smtClean="0">
                <a:solidFill>
                  <a:srgbClr val="000000"/>
                </a:solidFill>
                <a:latin typeface="Times New Roman" panose="02020603050405020304" pitchFamily="65" charset="-122"/>
                <a:ea typeface="宋体" panose="02010600030101010101" pitchFamily="2" charset="-122"/>
                <a:sym typeface="+mn-ea"/>
              </a:rPr>
              <a:t>一题多解</a:t>
            </a:r>
            <a:r>
              <a:rPr lang="zh-CN" altLang="en-US" kern="0" dirty="0" smtClean="0">
                <a:solidFill>
                  <a:srgbClr val="000000"/>
                </a:solidFill>
                <a:latin typeface="Times New Roman" panose="02020603050405020304" pitchFamily="65" charset="-122"/>
                <a:ea typeface="宋体" panose="02010600030101010101" pitchFamily="2" charset="-122"/>
                <a:sym typeface="+mn-ea"/>
              </a:rPr>
              <a:t>　解法1.甲船逆流而行,实际速度为船的速度减去水流速度;乙船顺流而行,实际速度为船的速度</a:t>
            </a:r>
            <a:r>
              <a:rPr dirty="0">
                <a:sym typeface="+mn-ea"/>
              </a:rPr>
              <a:t/>
            </a:r>
            <a:br>
              <a:rPr dirty="0">
                <a:sym typeface="+mn-ea"/>
              </a:rPr>
            </a:br>
            <a:r>
              <a:rPr lang="zh-CN" altLang="en-US" kern="0" dirty="0" smtClean="0">
                <a:solidFill>
                  <a:srgbClr val="000000"/>
                </a:solidFill>
                <a:latin typeface="Times New Roman" panose="02020603050405020304" pitchFamily="65" charset="-122"/>
                <a:ea typeface="宋体" panose="02010600030101010101" pitchFamily="2" charset="-122"/>
                <a:sym typeface="+mn-ea"/>
              </a:rPr>
              <a:t>加上水流的速度;木桶自由漂浮,其速度等于水流的速度。根据以上分析利用速度公式解答即可;</a:t>
            </a:r>
            <a:endParaRPr lang="zh-CN" altLang="en-US" dirty="0"/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kern="0" dirty="0" smtClean="0">
                <a:solidFill>
                  <a:srgbClr val="000000"/>
                </a:solidFill>
                <a:latin typeface="Times New Roman" panose="02020603050405020304" pitchFamily="65" charset="-122"/>
                <a:ea typeface="宋体" panose="02010600030101010101" pitchFamily="2" charset="-122"/>
                <a:sym typeface="+mn-ea"/>
              </a:rPr>
              <a:t>解法2.选取流动的河流为参照物,则化繁为简。</a:t>
            </a:r>
            <a:endParaRPr lang="zh-CN" altLang="en-US" dirty="0"/>
          </a:p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14400" marR="0" lvl="2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71600" marR="0" lvl="3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828800" marR="0" lvl="4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lnSpc>
                <a:spcPct val="13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1264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单击此处编辑文本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2020/7/4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单击此处编辑文本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2.xml"/><Relationship Id="rId30" Type="http://schemas.openxmlformats.org/officeDocument/2006/relationships/tags" Target="../tags/tag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6"/>
            </p:custDataLst>
          </p:nvPr>
        </p:nvSpPr>
        <p:spPr>
          <a:xfrm>
            <a:off x="608400" y="608400"/>
            <a:ext cx="10969200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7"/>
            </p:custDataLst>
          </p:nvPr>
        </p:nvSpPr>
        <p:spPr>
          <a:xfrm>
            <a:off x="608400" y="1515600"/>
            <a:ext cx="10969200" cy="473688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8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9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0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3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8.jpe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68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6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7.xml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888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370" y="-21590"/>
            <a:ext cx="12231370" cy="69018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312160" y="2226945"/>
            <a:ext cx="51790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b="1" dirty="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</a:rPr>
              <a:t>满分冲刺</a:t>
            </a:r>
            <a:endParaRPr lang="zh-CN" altLang="en-US" sz="9600" b="1" dirty="0">
              <a:solidFill>
                <a:srgbClr val="FF0000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r>
              <a:rPr lang="zh-CN" altLang="en-US" sz="4000" b="1" dirty="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</a:rPr>
              <a:t>       </a:t>
            </a:r>
            <a:r>
              <a:rPr lang="en-US" altLang="zh-CN" sz="4400" b="1" dirty="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</a:rPr>
              <a:t>—</a:t>
            </a:r>
            <a:r>
              <a:rPr lang="zh-CN" altLang="en-US" sz="4400" dirty="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机械运动</a:t>
            </a:r>
            <a:endParaRPr lang="zh-CN" altLang="en-US" sz="4400" b="1" dirty="0">
              <a:solidFill>
                <a:srgbClr val="FF0000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29285" y="1671955"/>
            <a:ext cx="9862185" cy="1384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</a:t>
            </a:r>
            <a:r>
              <a:rPr lang="en-US" altLang="zh-CN" sz="2000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2019</a:t>
            </a:r>
            <a:r>
              <a:rPr lang="zh-CN" altLang="en-US" sz="2000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云南】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图像法是一种整理、分析数据的有效方法。如图所示是小华同学描绘的两个物体运动的路程-时间图像。由图像可知,甲物体前4 s内运动的路程是</a:t>
            </a:r>
            <a:r>
              <a:rPr lang="zh-CN" altLang="en-US" sz="2000" u="sng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　　    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;乙物体运动的速度是</a:t>
            </a:r>
            <a:r>
              <a:rPr lang="zh-CN" altLang="en-US" sz="2000" u="sng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　　    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m/s。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3" descr="textimage5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104" y="2792721"/>
            <a:ext cx="2654300" cy="2159000"/>
          </a:xfrm>
          <a:prstGeom prst="rect">
            <a:avLst/>
          </a:prstGeom>
        </p:spPr>
      </p:pic>
      <p:sp>
        <p:nvSpPr>
          <p:cNvPr id="4" name="TextBox 2"/>
          <p:cNvSpPr txBox="1"/>
          <p:nvPr/>
        </p:nvSpPr>
        <p:spPr>
          <a:xfrm>
            <a:off x="542835" y="4321817"/>
            <a:ext cx="11198880" cy="461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【答案】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0　10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68870" y="5255500"/>
            <a:ext cx="11198880" cy="1033146"/>
            <a:chOff x="412841" y="3563799"/>
            <a:chExt cx="8399160" cy="774860"/>
          </a:xfrm>
        </p:grpSpPr>
        <p:sp>
          <p:nvSpPr>
            <p:cNvPr id="5" name="TextBox 2"/>
            <p:cNvSpPr txBox="1"/>
            <p:nvPr/>
          </p:nvSpPr>
          <p:spPr>
            <a:xfrm>
              <a:off x="412841" y="3563799"/>
              <a:ext cx="8399160" cy="7748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indent="0" eaLnBrk="0" latinLnBrk="1" hangingPunct="0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zh-CN" altLang="en-US" sz="2000" b="1" kern="0" dirty="0" smtClean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【解析】</a:t>
              </a:r>
              <a:r>
                <a:rPr lang="zh-CN" altLang="en-US" sz="2000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由图可以看出,甲物体的路程保持20 m不变,故前4 s内甲通过的路程为0,乙物体2 s内通过的路程为20 m,故其速度</a:t>
              </a:r>
              <a:r>
                <a:rPr lang="zh-CN" altLang="en-US" sz="1855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</a:t>
              </a:r>
              <a:r>
                <a:rPr lang="zh-CN" altLang="en-US" sz="1855" i="1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v</a:t>
              </a:r>
              <a:r>
                <a:rPr lang="zh-CN" altLang="en-US" sz="1855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=</a:t>
              </a:r>
              <a:r>
                <a:rPr lang="zh-CN" altLang="en-US" sz="2475" kern="0" spc="-728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                      </a:t>
              </a:r>
              <a:r>
                <a:rPr lang="zh-CN" altLang="en-US" sz="1855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=</a:t>
              </a:r>
              <a:r>
                <a:rPr lang="zh-CN" altLang="en-US" sz="2475" kern="0" spc="921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   </a:t>
              </a:r>
              <a:r>
                <a:rPr lang="zh-CN" altLang="en-US" sz="1855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=   10 m/s</a:t>
              </a:r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graphicFrame>
          <p:nvGraphicFramePr>
            <p:cNvPr id="6" name="对象 5"/>
            <p:cNvGraphicFramePr>
              <a:graphicFrameLocks noChangeAspect="1"/>
            </p:cNvGraphicFramePr>
            <p:nvPr/>
          </p:nvGraphicFramePr>
          <p:xfrm>
            <a:off x="2678364" y="3938608"/>
            <a:ext cx="142875" cy="400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9" name="Equation" r:id="rId5" imgW="3657600" imgH="10668000" progId="">
                    <p:embed/>
                  </p:oleObj>
                </mc:Choice>
                <mc:Fallback>
                  <p:oleObj name="Equation" r:id="rId5" imgW="3657600" imgH="10668000" progId="">
                    <p:embed/>
                    <p:pic>
                      <p:nvPicPr>
                        <p:cNvPr id="0" name="图片 1024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678364" y="3938608"/>
                          <a:ext cx="142875" cy="40005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对象 6"/>
            <p:cNvGraphicFramePr>
              <a:graphicFrameLocks noChangeAspect="1"/>
            </p:cNvGraphicFramePr>
            <p:nvPr/>
          </p:nvGraphicFramePr>
          <p:xfrm>
            <a:off x="3165566" y="3938609"/>
            <a:ext cx="351949" cy="400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0" name="Equation" r:id="rId7" imgW="9448800" imgH="10668000" progId="">
                    <p:embed/>
                  </p:oleObj>
                </mc:Choice>
                <mc:Fallback>
                  <p:oleObj name="Equation" r:id="rId7" imgW="9448800" imgH="10668000" progId="">
                    <p:embed/>
                    <p:pic>
                      <p:nvPicPr>
                        <p:cNvPr id="0" name="图片 1025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165566" y="3938609"/>
                          <a:ext cx="351949" cy="40005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文本框 8"/>
          <p:cNvSpPr txBox="1"/>
          <p:nvPr/>
        </p:nvSpPr>
        <p:spPr>
          <a:xfrm>
            <a:off x="4708525" y="273050"/>
            <a:ext cx="3992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2-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 机械运动</a:t>
            </a:r>
            <a:endParaRPr lang="zh-CN" altLang="en-US" sz="4000"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42925" y="824865"/>
            <a:ext cx="3267710" cy="584835"/>
            <a:chOff x="2017" y="1454"/>
            <a:chExt cx="5146" cy="921"/>
          </a:xfrm>
        </p:grpSpPr>
        <p:sp>
          <p:nvSpPr>
            <p:cNvPr id="11" name="文本框 10"/>
            <p:cNvSpPr txBox="1"/>
            <p:nvPr/>
          </p:nvSpPr>
          <p:spPr>
            <a:xfrm>
              <a:off x="2890" y="1551"/>
              <a:ext cx="427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7" y="1454"/>
              <a:ext cx="873" cy="9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9685" y="1483977"/>
            <a:ext cx="11198880" cy="51777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【2019广西北部】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在“测量物体运动的平均速度”实验中。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(1)小球从</a:t>
            </a:r>
            <a:r>
              <a:rPr lang="zh-CN" altLang="en-US" sz="2000" i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处沿斜面由静止开始滚下,频闪照相机记录了小球在相同时间内通过的路程,如图甲所示,小球在做</a:t>
            </a:r>
            <a:r>
              <a:rPr lang="zh-CN" altLang="en-US" sz="2000" u="sng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　　    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(选填“加速”、“减速”或“匀速”)运动,小球受力</a:t>
            </a:r>
            <a:r>
              <a:rPr lang="zh-CN" altLang="en-US" sz="2000" u="sng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　　    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(选填“平衡”或“不平衡”)。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9085" kern="0" spc="28733" dirty="0" smtClean="0">
                <a:solidFill>
                  <a:srgbClr val="000000"/>
                </a:solidFill>
                <a:latin typeface="Times New Roman" panose="02020603050405020304" pitchFamily="65" charset="-122"/>
                <a:ea typeface="宋体" panose="02010600030101010101" pitchFamily="2" charset="-122"/>
              </a:rPr>
              <a:t> </a:t>
            </a:r>
            <a:endParaRPr lang="zh-CN" altLang="en-US" sz="2400" dirty="0"/>
          </a:p>
          <a:p>
            <a:pPr marL="0" indent="0" eaLnBrk="0" latinLnBrk="1" hangingPunct="0">
              <a:lnSpc>
                <a:spcPct val="150000"/>
              </a:lnSpc>
              <a:spcBef>
                <a:spcPts val="1950"/>
              </a:spcBef>
              <a:buNone/>
            </a:pPr>
            <a:r>
              <a:rPr lang="zh-CN" altLang="en-US" sz="1855" kern="0" dirty="0" smtClean="0">
                <a:solidFill>
                  <a:srgbClr val="000000"/>
                </a:solidFill>
                <a:latin typeface="Times New Roman" panose="02020603050405020304" pitchFamily="65" charset="-122"/>
                <a:ea typeface="宋体" panose="02010600030101010101" pitchFamily="2" charset="-122"/>
              </a:rPr>
              <a:t>                                        甲</a:t>
            </a:r>
            <a:endParaRPr lang="zh-CN" altLang="en-US" sz="2400" dirty="0"/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endParaRPr lang="zh-CN" altLang="en-US" sz="2400" dirty="0"/>
          </a:p>
        </p:txBody>
      </p:sp>
      <p:pic>
        <p:nvPicPr>
          <p:cNvPr id="3" name="图片 3" descr="textimage6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443" y="3041010"/>
            <a:ext cx="5430059" cy="222242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708525" y="273050"/>
            <a:ext cx="3992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2-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 机械运动</a:t>
            </a:r>
            <a:endParaRPr lang="zh-CN" altLang="en-US" sz="4000"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39775" y="755015"/>
            <a:ext cx="3267710" cy="584835"/>
            <a:chOff x="2017" y="1454"/>
            <a:chExt cx="5146" cy="921"/>
          </a:xfrm>
        </p:grpSpPr>
        <p:sp>
          <p:nvSpPr>
            <p:cNvPr id="11" name="文本框 10"/>
            <p:cNvSpPr txBox="1"/>
            <p:nvPr/>
          </p:nvSpPr>
          <p:spPr>
            <a:xfrm>
              <a:off x="2890" y="1551"/>
              <a:ext cx="427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7" y="1454"/>
              <a:ext cx="873" cy="9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13862" y="2762309"/>
          <a:ext cx="10718800" cy="2562860"/>
        </p:xfrm>
        <a:graphic>
          <a:graphicData uri="http://schemas.openxmlformats.org/drawingml/2006/table">
            <a:tbl>
              <a:tblPr/>
              <a:tblGrid>
                <a:gridCol w="2679700"/>
                <a:gridCol w="2679700"/>
                <a:gridCol w="2679700"/>
                <a:gridCol w="2679700"/>
              </a:tblGrid>
              <a:tr h="922655">
                <a:tc>
                  <a:txBody>
                    <a:bodyPr/>
                    <a:lstStyle/>
                    <a:p>
                      <a:pPr eaLnBrk="0" latinLnBrk="1" hangingPunct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altLang="en-US" sz="1855" kern="0" dirty="0" smtClean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路程</a:t>
                      </a: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eaLnBrk="0" latinLnBrk="1" hangingPunct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altLang="en-US" sz="1855" kern="0" dirty="0" smtClean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运动时间</a:t>
                      </a: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eaLnBrk="0" latinLnBrk="1" hangingPunct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altLang="en-US" sz="1855" kern="0" dirty="0" smtClean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平均速度</a:t>
                      </a: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eaLnBrk="0" latinLnBrk="1" hangingPunct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altLang="en-US" sz="1855" kern="0" dirty="0" smtClean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经过某点时的速度</a:t>
                      </a:r>
                    </a:p>
                  </a:txBody>
                  <a:tcPr marL="60960" marR="60960" marT="60960" marB="60960"/>
                </a:tc>
              </a:tr>
              <a:tr h="546735">
                <a:tc>
                  <a:txBody>
                    <a:bodyPr/>
                    <a:lstStyle/>
                    <a:p>
                      <a:pPr eaLnBrk="0" latinLnBrk="1" hangingPunct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altLang="en-US" sz="1855" i="1" kern="0" dirty="0" smtClean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s</a:t>
                      </a:r>
                      <a:r>
                        <a:rPr lang="zh-CN" altLang="en-US" sz="1395" i="1" kern="0" baseline="-15000" dirty="0" smtClean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AB</a:t>
                      </a:r>
                      <a:r>
                        <a:rPr lang="zh-CN" altLang="en-US" sz="1855" kern="0" dirty="0" smtClean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=0.3 m</a:t>
                      </a: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eaLnBrk="0" latinLnBrk="1" hangingPunct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altLang="en-US" sz="1855" i="1" kern="0" dirty="0" smtClean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t</a:t>
                      </a:r>
                      <a:r>
                        <a:rPr lang="zh-CN" altLang="en-US" sz="1395" i="1" kern="0" baseline="-15000" dirty="0" smtClean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AB</a:t>
                      </a:r>
                      <a:r>
                        <a:rPr lang="zh-CN" altLang="en-US" sz="1855" kern="0" dirty="0" smtClean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=0.5 s</a:t>
                      </a: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eaLnBrk="0" latinLnBrk="1" hangingPunct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altLang="en-US" sz="1855" i="1" kern="0" dirty="0" smtClean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v</a:t>
                      </a:r>
                      <a:r>
                        <a:rPr lang="zh-CN" altLang="en-US" sz="1395" i="1" kern="0" baseline="-15000" dirty="0" smtClean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AB</a:t>
                      </a:r>
                      <a:r>
                        <a:rPr lang="zh-CN" altLang="en-US" sz="1855" kern="0" dirty="0" smtClean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=0.6 m/s</a:t>
                      </a: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eaLnBrk="0" latinLnBrk="1" hangingPunct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altLang="en-US" sz="1855" i="1" kern="0" dirty="0" smtClean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v</a:t>
                      </a:r>
                      <a:r>
                        <a:rPr lang="zh-CN" altLang="en-US" sz="1395" i="1" kern="0" baseline="-15000" dirty="0" smtClean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B</a:t>
                      </a:r>
                      <a:r>
                        <a:rPr lang="zh-CN" altLang="en-US" sz="1855" kern="0" dirty="0" smtClean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=1.2 m/s</a:t>
                      </a:r>
                    </a:p>
                  </a:txBody>
                  <a:tcPr marL="60960" marR="60960" marT="60960" marB="60960"/>
                </a:tc>
              </a:tr>
              <a:tr h="546735">
                <a:tc>
                  <a:txBody>
                    <a:bodyPr/>
                    <a:lstStyle/>
                    <a:p>
                      <a:pPr eaLnBrk="0" latinLnBrk="1" hangingPunct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altLang="en-US" sz="1855" i="1" kern="0" dirty="0" smtClean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s</a:t>
                      </a:r>
                      <a:r>
                        <a:rPr lang="zh-CN" altLang="en-US" sz="1395" i="1" kern="0" baseline="-15000" dirty="0" smtClean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BC</a:t>
                      </a:r>
                      <a:r>
                        <a:rPr lang="zh-CN" altLang="en-US" sz="1855" kern="0" dirty="0" smtClean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=0.9 m</a:t>
                      </a: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eaLnBrk="0" latinLnBrk="1" hangingPunct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altLang="en-US" sz="1855" i="1" kern="0" dirty="0" smtClean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t</a:t>
                      </a:r>
                      <a:r>
                        <a:rPr lang="zh-CN" altLang="en-US" sz="1395" i="1" kern="0" baseline="-15000" dirty="0" smtClean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BC</a:t>
                      </a:r>
                      <a:r>
                        <a:rPr lang="zh-CN" altLang="en-US" sz="1855" kern="0" dirty="0" smtClean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=0.5 s</a:t>
                      </a: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eaLnBrk="0" latinLnBrk="1" hangingPunct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altLang="en-US" sz="1855" kern="0" dirty="0" smtClean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zh-CN" altLang="en-US" sz="1855" i="1" kern="0" dirty="0" smtClean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v</a:t>
                      </a:r>
                      <a:r>
                        <a:rPr lang="zh-CN" altLang="en-US" sz="1395" i="1" kern="0" baseline="-15000" dirty="0" smtClean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BC</a:t>
                      </a:r>
                      <a:r>
                        <a:rPr lang="zh-CN" altLang="en-US" sz="1855" kern="0" dirty="0" smtClean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=</a:t>
                      </a: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eaLnBrk="0" latinLnBrk="1" hangingPunct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altLang="en-US" sz="1855" i="1" kern="0" dirty="0" smtClean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v</a:t>
                      </a:r>
                      <a:r>
                        <a:rPr lang="zh-CN" altLang="en-US" sz="1395" i="1" kern="0" baseline="-15000" dirty="0" smtClean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C</a:t>
                      </a:r>
                      <a:r>
                        <a:rPr lang="zh-CN" altLang="en-US" sz="1855" kern="0" dirty="0" smtClean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=2.4 m/s</a:t>
                      </a:r>
                    </a:p>
                  </a:txBody>
                  <a:tcPr marL="60960" marR="60960" marT="60960" marB="60960"/>
                </a:tc>
              </a:tr>
              <a:tr h="546735">
                <a:tc>
                  <a:txBody>
                    <a:bodyPr/>
                    <a:lstStyle/>
                    <a:p>
                      <a:pPr eaLnBrk="0" latinLnBrk="1" hangingPunct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altLang="en-US" sz="1855" i="1" kern="0" dirty="0" smtClean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s</a:t>
                      </a:r>
                      <a:r>
                        <a:rPr lang="zh-CN" altLang="en-US" sz="1395" i="1" kern="0" baseline="-15000" dirty="0" smtClean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CD</a:t>
                      </a:r>
                      <a:r>
                        <a:rPr lang="zh-CN" altLang="en-US" sz="1855" kern="0" dirty="0" smtClean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=</a:t>
                      </a: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eaLnBrk="0" latinLnBrk="1" hangingPunct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altLang="en-US" sz="1855" i="1" kern="0" dirty="0" smtClean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t</a:t>
                      </a:r>
                      <a:r>
                        <a:rPr lang="zh-CN" altLang="en-US" sz="1395" i="1" kern="0" baseline="-15000" dirty="0" smtClean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CD</a:t>
                      </a:r>
                      <a:r>
                        <a:rPr lang="zh-CN" altLang="en-US" sz="1855" kern="0" dirty="0" smtClean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=0.5 s</a:t>
                      </a: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eaLnBrk="0" latinLnBrk="1" hangingPunct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altLang="en-US" sz="1855" i="1" kern="0" dirty="0" smtClean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v</a:t>
                      </a:r>
                      <a:r>
                        <a:rPr lang="zh-CN" altLang="en-US" sz="1395" i="1" kern="0" baseline="-15000" dirty="0" smtClean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CD</a:t>
                      </a:r>
                      <a:r>
                        <a:rPr lang="zh-CN" altLang="en-US" sz="1855" kern="0" dirty="0" smtClean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=3 m/s</a:t>
                      </a: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eaLnBrk="0" latinLnBrk="1" hangingPunct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altLang="en-US" sz="1855" i="1" kern="0" dirty="0" smtClean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v</a:t>
                      </a:r>
                      <a:r>
                        <a:rPr lang="zh-CN" altLang="en-US" sz="1395" i="1" kern="0" baseline="-15000" dirty="0" smtClean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D</a:t>
                      </a:r>
                      <a:r>
                        <a:rPr lang="zh-CN" altLang="en-US" sz="1855" kern="0" dirty="0" smtClean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=3.6 m/s</a:t>
                      </a:r>
                    </a:p>
                  </a:txBody>
                  <a:tcPr marL="60960" marR="60960" marT="60960" marB="60960"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653415" y="1545167"/>
            <a:ext cx="11427460" cy="949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1855" kern="0" dirty="0" smtClean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(2)实验数据如表所示,小球在</a:t>
            </a:r>
            <a:r>
              <a:rPr lang="zh-CN" altLang="en-US" sz="1855" i="1" kern="0" dirty="0" smtClean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BC</a:t>
            </a:r>
            <a:r>
              <a:rPr lang="zh-CN" altLang="en-US" sz="1855" kern="0" dirty="0" smtClean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段的平均速度为</a:t>
            </a:r>
            <a:r>
              <a:rPr lang="zh-CN" altLang="en-US" sz="1855" u="sng" kern="0" dirty="0" smtClean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　　　    </a:t>
            </a:r>
            <a:r>
              <a:rPr lang="zh-CN" altLang="en-US" sz="1855" kern="0" dirty="0" smtClean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m/s,</a:t>
            </a:r>
            <a:r>
              <a:rPr lang="zh-CN" altLang="en-US" sz="1855" i="1" kern="0" dirty="0" smtClean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CD </a:t>
            </a:r>
            <a:r>
              <a:rPr lang="zh-CN" altLang="en-US" sz="1855" kern="0" dirty="0" smtClean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段的路程为</a:t>
            </a:r>
            <a:r>
              <a:rPr lang="zh-CN" altLang="en-US" sz="1855" u="sng" kern="0" dirty="0" smtClean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　　　    </a:t>
            </a:r>
            <a:r>
              <a:rPr lang="zh-CN" altLang="en-US" sz="1855" kern="0" dirty="0" smtClean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m,比较</a:t>
            </a:r>
            <a:r>
              <a:rPr lang="zh-CN" altLang="en-US" sz="1855" i="1" kern="0" dirty="0" smtClean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AB</a:t>
            </a:r>
            <a:r>
              <a:rPr lang="zh-CN" altLang="en-US" sz="1855" kern="0" dirty="0" smtClean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与</a:t>
            </a:r>
            <a:r>
              <a:rPr lang="zh-CN" altLang="en-US" sz="1855" i="1" kern="0" dirty="0" smtClean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BC</a:t>
            </a:r>
            <a:r>
              <a:rPr lang="zh-CN" altLang="en-US" sz="1855" kern="0" dirty="0" smtClean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段的</a:t>
            </a:r>
            <a:r>
              <a:rPr sz="1855" dirty="0">
                <a:latin typeface="+mn-ea"/>
                <a:cs typeface="+mn-ea"/>
                <a:sym typeface="+mn-ea"/>
              </a:rPr>
              <a:t/>
            </a:r>
            <a:br>
              <a:rPr sz="1855" dirty="0">
                <a:latin typeface="+mn-ea"/>
                <a:cs typeface="+mn-ea"/>
                <a:sym typeface="+mn-ea"/>
              </a:rPr>
            </a:br>
            <a:r>
              <a:rPr lang="zh-CN" altLang="en-US" sz="1855" kern="0" dirty="0" smtClean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平均速度得</a:t>
            </a:r>
            <a:r>
              <a:rPr lang="zh-CN" altLang="en-US" sz="1855" i="1" kern="0" dirty="0" smtClean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v</a:t>
            </a:r>
            <a:r>
              <a:rPr lang="zh-CN" altLang="en-US" sz="1855" i="1" kern="0" baseline="-15000" dirty="0" smtClean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AB</a:t>
            </a:r>
            <a:r>
              <a:rPr lang="zh-CN" altLang="en-US" sz="1855" u="sng" kern="0" dirty="0" smtClean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　　　    </a:t>
            </a:r>
            <a:r>
              <a:rPr lang="zh-CN" altLang="en-US" sz="1855" i="1" kern="0" dirty="0" smtClean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v</a:t>
            </a:r>
            <a:r>
              <a:rPr lang="zh-CN" altLang="en-US" sz="1855" i="1" kern="0" baseline="-15000" dirty="0" smtClean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BC </a:t>
            </a:r>
            <a:r>
              <a:rPr lang="zh-CN" altLang="en-US" sz="1855" kern="0" dirty="0" smtClean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(选填“&gt;”、“&lt;”或“=”)。</a:t>
            </a:r>
            <a:endParaRPr lang="zh-CN" altLang="en-US" sz="1855">
              <a:latin typeface="+mn-ea"/>
              <a:cs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08525" y="273050"/>
            <a:ext cx="3992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2-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 机械运动</a:t>
            </a:r>
            <a:endParaRPr lang="zh-CN" altLang="en-US" sz="4000"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13740" y="755015"/>
            <a:ext cx="3267710" cy="584835"/>
            <a:chOff x="2017" y="1454"/>
            <a:chExt cx="5146" cy="921"/>
          </a:xfrm>
        </p:grpSpPr>
        <p:sp>
          <p:nvSpPr>
            <p:cNvPr id="11" name="文本框 10"/>
            <p:cNvSpPr txBox="1"/>
            <p:nvPr/>
          </p:nvSpPr>
          <p:spPr>
            <a:xfrm>
              <a:off x="2890" y="1551"/>
              <a:ext cx="427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7" y="1454"/>
              <a:ext cx="873" cy="9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 descr="textimage7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2656" y="1906895"/>
            <a:ext cx="2124617" cy="199620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708525" y="273050"/>
            <a:ext cx="3992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2-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 机械运动</a:t>
            </a:r>
            <a:endParaRPr lang="zh-CN" altLang="en-US" sz="4000"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13740" y="755015"/>
            <a:ext cx="3267710" cy="584835"/>
            <a:chOff x="2017" y="1454"/>
            <a:chExt cx="5146" cy="921"/>
          </a:xfrm>
        </p:grpSpPr>
        <p:sp>
          <p:nvSpPr>
            <p:cNvPr id="11" name="文本框 10"/>
            <p:cNvSpPr txBox="1"/>
            <p:nvPr/>
          </p:nvSpPr>
          <p:spPr>
            <a:xfrm>
              <a:off x="2890" y="1551"/>
              <a:ext cx="427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7" y="1454"/>
              <a:ext cx="873" cy="921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1455420" y="4177665"/>
            <a:ext cx="943356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(4)小球在运动过程中,经过路程</a:t>
            </a:r>
            <a:r>
              <a:rPr lang="zh-CN" altLang="en-US" sz="2000" i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</a:t>
            </a:r>
            <a:r>
              <a:rPr lang="zh-CN" altLang="en-US" sz="2000" i="1" kern="0" baseline="-150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AE 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中点时的速度为</a:t>
            </a:r>
            <a:r>
              <a:rPr lang="zh-CN" altLang="en-US" sz="2000" i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v</a:t>
            </a:r>
            <a:r>
              <a:rPr lang="zh-CN" altLang="en-US" sz="2000" kern="0" baseline="-150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2000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,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经过时间</a:t>
            </a:r>
            <a:r>
              <a:rPr lang="zh-CN" altLang="en-US" sz="2000" i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</a:t>
            </a:r>
            <a:r>
              <a:rPr lang="zh-CN" altLang="en-US" sz="2000" i="1" kern="0" baseline="-150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AE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中点时的速度为</a:t>
            </a:r>
            <a:r>
              <a:rPr lang="zh-CN" altLang="en-US" sz="2000" i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v</a:t>
            </a:r>
            <a:r>
              <a:rPr lang="zh-CN" altLang="en-US" sz="2000" kern="0" baseline="-150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,则</a:t>
            </a:r>
            <a:r>
              <a:rPr lang="zh-CN" altLang="en-US" sz="2000" i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v</a:t>
            </a:r>
            <a:r>
              <a:rPr lang="zh-CN" altLang="en-US" sz="2000" kern="0" baseline="-1500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2000" u="sng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　　　    </a:t>
            </a:r>
            <a:r>
              <a:rPr lang="zh-CN" altLang="en-US" sz="2000" i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v</a:t>
            </a:r>
            <a:r>
              <a:rPr lang="zh-CN" altLang="en-US" sz="2000" kern="0" baseline="-1500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(选填“&gt;”、“&lt;”或“=”)。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5420" y="1906905"/>
            <a:ext cx="732091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eaLnBrk="0" fontAlgn="auto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kern="0" dirty="0" smtClean="0">
                <a:solidFill>
                  <a:srgbClr val="000000"/>
                </a:solidFill>
                <a:latin typeface="Times New Roman" panose="02020603050405020304" pitchFamily="65" charset="-122"/>
                <a:ea typeface="宋体" panose="02010600030101010101" pitchFamily="2" charset="-122"/>
                <a:sym typeface="+mn-ea"/>
              </a:rPr>
              <a:t>(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3)为进一步探究小球在斜面上运动的速度与时间的关系,根据表中数据作出了</a:t>
            </a:r>
            <a:r>
              <a:rPr lang="zh-CN" altLang="en-US" sz="2000" i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v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2000" i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 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图像,如图乙所示。假设斜面足够长,小球从A</a:t>
            </a:r>
            <a:r>
              <a:rPr lang="zh-CN" altLang="en-US" sz="2000" i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处滚下,经过2 s到达</a:t>
            </a:r>
            <a:r>
              <a:rPr lang="zh-CN" altLang="en-US" sz="2000" i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E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点(图甲中未画出),则该小球经过</a:t>
            </a:r>
            <a:r>
              <a:rPr lang="zh-CN" altLang="en-US" sz="2000" i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E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点时的速度为</a:t>
            </a:r>
            <a:r>
              <a:rPr lang="zh-CN" altLang="en-US" sz="2000" u="sng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　　　    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m/s。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7" name="对象 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638800" y="332105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r:id="rId6" imgW="914400" imgH="215900" progId="Equation.KSEE3">
                  <p:embed/>
                </p:oleObj>
              </mc:Choice>
              <mc:Fallback>
                <p:oleObj r:id="rId6" imgW="9144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38800" y="332105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9690" y="1792587"/>
            <a:ext cx="11198880" cy="4286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1855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【答案】</a:t>
            </a:r>
            <a:r>
              <a:rPr lang="zh-CN" altLang="en-US" sz="1855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(1)加速　不平衡　(2)1.8　1.5　&lt;　(3)4.8　(4)&gt;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59065" y="2655661"/>
            <a:ext cx="11198880" cy="3641090"/>
            <a:chOff x="540000" y="770400"/>
            <a:chExt cx="8399160" cy="2730818"/>
          </a:xfrm>
        </p:grpSpPr>
        <p:sp>
          <p:nvSpPr>
            <p:cNvPr id="4" name="TextBox 2"/>
            <p:cNvSpPr txBox="1"/>
            <p:nvPr/>
          </p:nvSpPr>
          <p:spPr>
            <a:xfrm>
              <a:off x="540000" y="770400"/>
              <a:ext cx="8399160" cy="27308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indent="0" eaLnBrk="0" latinLnBrk="1" hangingPunct="0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zh-CN" altLang="en-US" sz="1855" b="1" kern="0" dirty="0" smtClean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【解析】</a:t>
              </a:r>
              <a:r>
                <a:rPr lang="zh-CN" altLang="en-US" sz="1855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(1)相同的时间间隔内,小球运动的距离越来越远,说明小球在做加速运动,处于非平衡状态,受力不平</a:t>
              </a:r>
              <a:r>
                <a:rPr sz="24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/>
              </a:r>
              <a:br>
                <a:rPr sz="24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</a:br>
              <a:r>
                <a:rPr lang="zh-CN" altLang="en-US" sz="1855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衡。</a:t>
              </a:r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0" indent="0" eaLnBrk="0" latinLnBrk="1" hangingPunct="0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zh-CN" altLang="en-US" sz="1855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(2)</a:t>
              </a:r>
              <a:r>
                <a:rPr lang="zh-CN" altLang="en-US" sz="1855" i="1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BC</a:t>
              </a:r>
              <a:r>
                <a:rPr lang="zh-CN" altLang="en-US" sz="1855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段平均速度</a:t>
              </a:r>
              <a:r>
                <a:rPr lang="zh-CN" altLang="en-US" sz="1855" i="1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v</a:t>
              </a:r>
              <a:r>
                <a:rPr lang="zh-CN" altLang="en-US" sz="1395" i="1" kern="0" baseline="-1500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BC</a:t>
              </a:r>
              <a:r>
                <a:rPr lang="zh-CN" altLang="en-US" sz="1855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=</a:t>
              </a:r>
              <a:r>
                <a:rPr lang="zh-CN" altLang="en-US" sz="2685" kern="0" spc="158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 </a:t>
              </a:r>
              <a:r>
                <a:rPr lang="zh-CN" altLang="en-US" sz="1855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=</a:t>
              </a:r>
              <a:r>
                <a:rPr lang="zh-CN" altLang="en-US" sz="2400" kern="0" spc="1272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 </a:t>
              </a:r>
              <a:r>
                <a:rPr lang="zh-CN" altLang="en-US" sz="1855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=1.8 m/s,</a:t>
              </a:r>
              <a:r>
                <a:rPr lang="zh-CN" altLang="en-US" sz="1855" i="1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CD</a:t>
              </a:r>
              <a:r>
                <a:rPr lang="zh-CN" altLang="en-US" sz="1855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段的路程</a:t>
              </a:r>
              <a:r>
                <a:rPr lang="zh-CN" altLang="en-US" sz="1855" i="1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s</a:t>
              </a:r>
              <a:r>
                <a:rPr lang="zh-CN" altLang="en-US" sz="1395" i="1" kern="0" baseline="-1500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CD</a:t>
              </a:r>
              <a:r>
                <a:rPr lang="zh-CN" altLang="en-US" sz="1855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=</a:t>
              </a:r>
              <a:r>
                <a:rPr lang="zh-CN" altLang="en-US" sz="1855" i="1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v</a:t>
              </a:r>
              <a:r>
                <a:rPr lang="zh-CN" altLang="en-US" sz="1395" i="1" kern="0" baseline="-1500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CD</a:t>
              </a:r>
              <a:r>
                <a:rPr lang="zh-CN" altLang="en-US" sz="1855" i="1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t</a:t>
              </a:r>
              <a:r>
                <a:rPr lang="zh-CN" altLang="en-US" sz="1395" i="1" kern="0" baseline="-1500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CD</a:t>
              </a:r>
              <a:r>
                <a:rPr lang="zh-CN" altLang="en-US" sz="1855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=3 m/s×0.5 s=1.5 m,比较</a:t>
              </a:r>
              <a:r>
                <a:rPr lang="zh-CN" altLang="en-US" sz="1855" i="1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AB</a:t>
              </a:r>
              <a:r>
                <a:rPr lang="zh-CN" altLang="en-US" sz="1855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、</a:t>
              </a:r>
              <a:r>
                <a:rPr lang="zh-CN" altLang="en-US" sz="1855" i="1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BC</a:t>
              </a:r>
              <a:r>
                <a:rPr lang="zh-CN" altLang="en-US" sz="1855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段的平均速</a:t>
              </a:r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0" indent="0" eaLnBrk="0" latinLnBrk="1" hangingPunct="0">
                <a:lnSpc>
                  <a:spcPct val="150000"/>
                </a:lnSpc>
                <a:spcBef>
                  <a:spcPts val="140"/>
                </a:spcBef>
                <a:buNone/>
              </a:pPr>
              <a:r>
                <a:rPr lang="zh-CN" altLang="en-US" sz="1855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度可知:</a:t>
              </a:r>
              <a:r>
                <a:rPr lang="zh-CN" altLang="en-US" sz="1855" i="1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v</a:t>
              </a:r>
              <a:r>
                <a:rPr lang="zh-CN" altLang="en-US" sz="1395" i="1" kern="0" baseline="-1500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BC</a:t>
              </a:r>
              <a:r>
                <a:rPr lang="zh-CN" altLang="en-US" sz="1855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=1.8 m/s&gt;</a:t>
              </a:r>
              <a:r>
                <a:rPr lang="zh-CN" altLang="en-US" sz="1855" i="1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v</a:t>
              </a:r>
              <a:r>
                <a:rPr lang="zh-CN" altLang="en-US" sz="1395" i="1" kern="0" baseline="-1500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AB</a:t>
              </a:r>
              <a:r>
                <a:rPr lang="zh-CN" altLang="en-US" sz="1855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=0.6 m/s。</a:t>
              </a:r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0" indent="0" eaLnBrk="0" latinLnBrk="1" hangingPunct="0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zh-CN" altLang="en-US" sz="1855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(3)时间每增加0.5 s,小球的速度增大1.2 m/s,所以当</a:t>
              </a:r>
              <a:r>
                <a:rPr lang="zh-CN" altLang="en-US" sz="1855" i="1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t</a:t>
              </a:r>
              <a:r>
                <a:rPr lang="zh-CN" altLang="en-US" sz="1855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=2 s时,</a:t>
              </a:r>
              <a:r>
                <a:rPr lang="zh-CN" altLang="en-US" sz="1855" i="1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v</a:t>
              </a:r>
              <a:r>
                <a:rPr lang="zh-CN" altLang="en-US" sz="1855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=3.6 m/s+1.2 m/s=4.8 m/s。</a:t>
              </a:r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0" indent="0" eaLnBrk="0" latinLnBrk="1" hangingPunct="0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zh-CN" altLang="en-US" sz="1855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(4)小球在斜面上做加速运动,小球运动1/2路程所用时间超过运动全程所用时间的一半,根据加速时间越长</a:t>
              </a:r>
              <a:r>
                <a:rPr sz="24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/>
              </a:r>
              <a:br>
                <a:rPr sz="24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</a:br>
              <a:r>
                <a:rPr lang="zh-CN" altLang="en-US" sz="1855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速度越大,可知</a:t>
              </a:r>
              <a:r>
                <a:rPr lang="zh-CN" altLang="en-US" sz="1855" i="1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v</a:t>
              </a:r>
              <a:r>
                <a:rPr lang="zh-CN" altLang="en-US" sz="1395" kern="0" baseline="-1500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</a:t>
              </a:r>
              <a:r>
                <a:rPr lang="zh-CN" altLang="en-US" sz="1855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&gt;</a:t>
              </a:r>
              <a:r>
                <a:rPr lang="zh-CN" altLang="en-US" sz="1855" i="1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v</a:t>
              </a:r>
              <a:r>
                <a:rPr lang="zh-CN" altLang="en-US" sz="1395" kern="0" baseline="-1500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</a:t>
              </a:r>
              <a:r>
                <a:rPr lang="zh-CN" altLang="en-US" sz="1855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。</a:t>
              </a:r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graphicFrame>
          <p:nvGraphicFramePr>
            <p:cNvPr id="5" name="对象 4"/>
            <p:cNvGraphicFramePr>
              <a:graphicFrameLocks noChangeAspect="1"/>
            </p:cNvGraphicFramePr>
            <p:nvPr/>
          </p:nvGraphicFramePr>
          <p:xfrm>
            <a:off x="2182111" y="1476679"/>
            <a:ext cx="271463" cy="4405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7" name="Equation" r:id="rId4" imgW="7315200" imgH="11887200" progId="">
                    <p:embed/>
                  </p:oleObj>
                </mc:Choice>
                <mc:Fallback>
                  <p:oleObj name="Equation" r:id="rId4" imgW="7315200" imgH="11887200" progId="">
                    <p:embed/>
                    <p:pic>
                      <p:nvPicPr>
                        <p:cNvPr id="0" name="图片 3072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182111" y="1476679"/>
                          <a:ext cx="271463" cy="440531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对象 5"/>
            <p:cNvGraphicFramePr>
              <a:graphicFrameLocks noChangeAspect="1"/>
            </p:cNvGraphicFramePr>
            <p:nvPr/>
          </p:nvGraphicFramePr>
          <p:xfrm>
            <a:off x="2560584" y="1497030"/>
            <a:ext cx="390524" cy="4000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8" name="Equation" r:id="rId6" imgW="10363200" imgH="10668000" progId="">
                    <p:embed/>
                  </p:oleObj>
                </mc:Choice>
                <mc:Fallback>
                  <p:oleObj name="Equation" r:id="rId6" imgW="10363200" imgH="10668000" progId="">
                    <p:embed/>
                    <p:pic>
                      <p:nvPicPr>
                        <p:cNvPr id="0" name="图片 307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560584" y="1497030"/>
                          <a:ext cx="390524" cy="400049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文本框 6"/>
          <p:cNvSpPr txBox="1"/>
          <p:nvPr/>
        </p:nvSpPr>
        <p:spPr>
          <a:xfrm>
            <a:off x="4708525" y="273050"/>
            <a:ext cx="3992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2-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 机械运动</a:t>
            </a:r>
            <a:endParaRPr lang="zh-CN" altLang="en-US" sz="4000"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13740" y="979805"/>
            <a:ext cx="3267710" cy="584835"/>
            <a:chOff x="2017" y="1454"/>
            <a:chExt cx="5146" cy="921"/>
          </a:xfrm>
        </p:grpSpPr>
        <p:sp>
          <p:nvSpPr>
            <p:cNvPr id="11" name="文本框 10"/>
            <p:cNvSpPr txBox="1"/>
            <p:nvPr/>
          </p:nvSpPr>
          <p:spPr>
            <a:xfrm>
              <a:off x="2890" y="1551"/>
              <a:ext cx="427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7" y="1454"/>
              <a:ext cx="873" cy="9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5624830" y="168910"/>
            <a:ext cx="23063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>
                <a:solidFill>
                  <a:schemeClr val="tx1"/>
                </a:solidFill>
                <a:latin typeface="华康魏碑W7" panose="03000709000000000000" charset="-122"/>
                <a:ea typeface="华康魏碑W7" panose="03000709000000000000" charset="-122"/>
              </a:rPr>
              <a:t>机械运动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2501900" y="2257425"/>
            <a:ext cx="6795770" cy="2341880"/>
            <a:chOff x="4110" y="3291"/>
            <a:chExt cx="10702" cy="3688"/>
          </a:xfrm>
        </p:grpSpPr>
        <p:pic>
          <p:nvPicPr>
            <p:cNvPr id="5" name="图片 4" descr="机械运动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0" y="3291"/>
              <a:ext cx="10702" cy="3689"/>
            </a:xfrm>
            <a:prstGeom prst="rect">
              <a:avLst/>
            </a:prstGeom>
          </p:spPr>
        </p:pic>
        <p:pic>
          <p:nvPicPr>
            <p:cNvPr id="7" name="图片 6" descr="u=307561267,3522372149&amp;fm=26&amp;gp=0[1]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030" y="5679"/>
              <a:ext cx="1565" cy="1045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680085" y="875665"/>
            <a:ext cx="3267075" cy="584835"/>
            <a:chOff x="1750" y="1379"/>
            <a:chExt cx="5145" cy="921"/>
          </a:xfrm>
        </p:grpSpPr>
        <p:sp>
          <p:nvSpPr>
            <p:cNvPr id="9" name="文本框 8"/>
            <p:cNvSpPr txBox="1"/>
            <p:nvPr/>
          </p:nvSpPr>
          <p:spPr>
            <a:xfrm>
              <a:off x="2623" y="1476"/>
              <a:ext cx="4273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考点梳理</a:t>
              </a:r>
              <a:endPara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" y="1379"/>
              <a:ext cx="873" cy="921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013460" y="892175"/>
            <a:ext cx="3267710" cy="584835"/>
            <a:chOff x="2017" y="1454"/>
            <a:chExt cx="5146" cy="921"/>
          </a:xfrm>
        </p:grpSpPr>
        <p:sp>
          <p:nvSpPr>
            <p:cNvPr id="9" name="文本框 8"/>
            <p:cNvSpPr txBox="1"/>
            <p:nvPr/>
          </p:nvSpPr>
          <p:spPr>
            <a:xfrm>
              <a:off x="2890" y="1551"/>
              <a:ext cx="427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考点详情</a:t>
              </a:r>
              <a:endParaRPr lang="en-US" altLang="zh-CN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7" y="1454"/>
              <a:ext cx="873" cy="921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4560570" y="185420"/>
            <a:ext cx="56946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</a:rPr>
              <a:t>1-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</a:rPr>
              <a:t>长度与时间测量</a:t>
            </a:r>
          </a:p>
        </p:txBody>
      </p:sp>
      <p:pic>
        <p:nvPicPr>
          <p:cNvPr id="3" name="图片 2" descr="长度与时间测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2675" y="1588770"/>
            <a:ext cx="7486650" cy="4257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0600" y="2790825"/>
            <a:ext cx="817245" cy="769620"/>
          </a:xfrm>
          <a:prstGeom prst="rect">
            <a:avLst/>
          </a:prstGeom>
        </p:spPr>
      </p:pic>
      <p:pic>
        <p:nvPicPr>
          <p:cNvPr id="6" name="图片 5" descr="u=2634481657,1840050040&amp;fm=26&amp;gp=0[1]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635" y="1588770"/>
            <a:ext cx="1020445" cy="9696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/>
          <p:nvPr/>
        </p:nvSpPr>
        <p:spPr>
          <a:xfrm>
            <a:off x="1896110" y="1793240"/>
            <a:ext cx="9692005" cy="23082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</a:t>
            </a:r>
            <a:r>
              <a:rPr lang="en-US" altLang="zh-CN" sz="2000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2019</a:t>
            </a:r>
            <a:r>
              <a:rPr lang="zh-CN" altLang="en-US" sz="2000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山西】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小明同学到南美洲游学,见到一种外表酷似微型西瓜的野生水果,其独特的迷你造型和清爽的口感令人称奇。如图是迷你“西瓜”与一元硬币放在一起的对比照,根据图片信息,估测该迷你“西瓜”的长度约为</a:t>
            </a:r>
            <a:r>
              <a:rPr lang="zh-CN" altLang="en-US" sz="2000" kern="0" spc="302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 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　　)</a:t>
            </a:r>
            <a:endParaRPr lang="en-US" altLang="zh-CN" sz="2000" kern="0" dirty="0" smtClea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endParaRPr lang="en-US" altLang="zh-CN" sz="2000" kern="0" dirty="0" smtClea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A.2 mm　　B.2 cm          C.6 mm　　D.6 cm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图片 3" descr="textimage0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311" y="3151126"/>
            <a:ext cx="1928440" cy="1091243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1772920" y="4769485"/>
            <a:ext cx="9577705" cy="923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【答案】</a:t>
            </a:r>
            <a:r>
              <a:rPr lang="zh-CN" altLang="en-US" sz="2000" b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    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　</a:t>
            </a:r>
            <a:endParaRPr lang="zh-CN" altLang="en-US" sz="2000" b="1" kern="0" dirty="0" smtClea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【解析】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一元硬币直径约为2 cm,迷你“西瓜”的长度与硬币直径相差不大,故选择B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57860" y="859790"/>
            <a:ext cx="3267710" cy="584835"/>
            <a:chOff x="2017" y="1454"/>
            <a:chExt cx="5146" cy="921"/>
          </a:xfrm>
        </p:grpSpPr>
        <p:sp>
          <p:nvSpPr>
            <p:cNvPr id="9" name="文本框 8"/>
            <p:cNvSpPr txBox="1"/>
            <p:nvPr/>
          </p:nvSpPr>
          <p:spPr>
            <a:xfrm>
              <a:off x="2890" y="1551"/>
              <a:ext cx="427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  <a:endPara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7" y="1454"/>
              <a:ext cx="873" cy="921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4560570" y="185420"/>
            <a:ext cx="56946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</a:rPr>
              <a:t>1-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</a:rPr>
              <a:t>长度与时间测量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68095" y="1748155"/>
            <a:ext cx="10030460" cy="22752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【2016北京】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中华人民共和国的国旗为长方形五星红旗,如图是天安门广场升旗仪式的场景,根据图片提供的信息估测该国旗的宽度,下列数据最接近实际情况的是</a:t>
            </a:r>
            <a:r>
              <a:rPr lang="zh-CN" altLang="en-US" sz="2000" kern="0" spc="302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 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　　)</a:t>
            </a: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endParaRPr lang="zh-CN" altLang="en-US" sz="1855" kern="0" dirty="0" smtClean="0">
              <a:solidFill>
                <a:srgbClr val="000000"/>
              </a:solidFill>
              <a:latin typeface="Times New Roman" panose="02020603050405020304" pitchFamily="65" charset="-122"/>
              <a:ea typeface="宋体" panose="02010600030101010101" pitchFamily="2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A.1.8 m　　B.3.3 m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C.4.8 m　　D.5.5 m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3" descr="textimage18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165" y="2959100"/>
            <a:ext cx="1908175" cy="1776730"/>
          </a:xfrm>
          <a:prstGeom prst="rect">
            <a:avLst/>
          </a:prstGeom>
        </p:spPr>
      </p:pic>
      <p:sp>
        <p:nvSpPr>
          <p:cNvPr id="4" name="TextBox 2"/>
          <p:cNvSpPr txBox="1"/>
          <p:nvPr/>
        </p:nvSpPr>
        <p:spPr>
          <a:xfrm>
            <a:off x="1128305" y="4560075"/>
            <a:ext cx="11198880" cy="1384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【答案 】</a:t>
            </a:r>
            <a:r>
              <a:rPr lang="zh-CN" altLang="en-US" sz="2000" b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   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　</a:t>
            </a: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【解析】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国旗护卫队战士的身高为180~190 cm,然后将国旗的宽和战士身高进行比较,再估算出国旗的宽,故选B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218565" y="892175"/>
            <a:ext cx="3267710" cy="584835"/>
            <a:chOff x="2017" y="1454"/>
            <a:chExt cx="5146" cy="921"/>
          </a:xfrm>
        </p:grpSpPr>
        <p:sp>
          <p:nvSpPr>
            <p:cNvPr id="9" name="文本框 8"/>
            <p:cNvSpPr txBox="1"/>
            <p:nvPr/>
          </p:nvSpPr>
          <p:spPr>
            <a:xfrm>
              <a:off x="2890" y="1551"/>
              <a:ext cx="427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7" y="1454"/>
              <a:ext cx="873" cy="921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4381500" y="106045"/>
            <a:ext cx="56946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</a:rPr>
              <a:t>1-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</a:rPr>
              <a:t>长度与时间测量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51560" y="1346835"/>
            <a:ext cx="11059160" cy="33775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【2019江西】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亲爱的同学,请你应用所学的物理知识解答下列问题。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(1)如图1所示,为了让读数更精确,应选择</a:t>
            </a:r>
            <a:r>
              <a:rPr lang="zh-CN" altLang="en-US" u="sng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　　    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刻度尺,所测物块的长度为</a:t>
            </a:r>
            <a:r>
              <a:rPr lang="zh-CN" altLang="en-US" u="sng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　　    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cm。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(2)清晨,王爷爷绕小区花园步行锻炼身体,借助手机中的停表测量了自己步行一圈的时间为2 min 24 s,如图</a:t>
            </a:r>
            <a:r>
              <a:rPr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/>
            </a:r>
            <a:br>
              <a:rPr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2所示,停表外圈示数的单位为</a:t>
            </a:r>
            <a:r>
              <a:rPr lang="zh-CN" altLang="en-US" u="sng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　　    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,分度值为</a:t>
            </a:r>
            <a:r>
              <a:rPr lang="zh-CN" altLang="en-US" u="sng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　　    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s。</a:t>
            </a:r>
            <a:endParaRPr lang="en-US" altLang="zh-CN" kern="0" dirty="0" smtClea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endParaRPr lang="en-US" altLang="zh-CN" sz="1855" kern="0" dirty="0" smtClean="0">
              <a:solidFill>
                <a:srgbClr val="000000"/>
              </a:solidFill>
              <a:latin typeface="Times New Roman" panose="02020603050405020304" pitchFamily="65" charset="-122"/>
              <a:ea typeface="宋体" panose="02010600030101010101" pitchFamily="2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1855" kern="0" dirty="0" smtClean="0">
                <a:solidFill>
                  <a:srgbClr val="000000"/>
                </a:solidFill>
                <a:latin typeface="Times New Roman" panose="02020603050405020304" pitchFamily="65" charset="-122"/>
                <a:ea typeface="宋体" panose="02010600030101010101" pitchFamily="2" charset="-122"/>
              </a:rPr>
              <a:t> </a:t>
            </a: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1855" kern="0" dirty="0" smtClean="0">
                <a:solidFill>
                  <a:srgbClr val="000000"/>
                </a:solidFill>
                <a:latin typeface="Times New Roman" panose="02020603050405020304" pitchFamily="65" charset="-122"/>
                <a:ea typeface="宋体" panose="02010600030101010101" pitchFamily="2" charset="-122"/>
              </a:rPr>
              <a:t>  </a:t>
            </a: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1855" kern="0" dirty="0" smtClean="0">
                <a:solidFill>
                  <a:srgbClr val="000000"/>
                </a:solidFill>
                <a:latin typeface="Times New Roman" panose="02020603050405020304" pitchFamily="65" charset="-122"/>
                <a:ea typeface="宋体" panose="02010600030101010101" pitchFamily="2" charset="-122"/>
              </a:rPr>
              <a:t>                                                                                                                                                              </a:t>
            </a:r>
            <a:endParaRPr lang="zh-CN" altLang="en-US" sz="2400" dirty="0"/>
          </a:p>
        </p:txBody>
      </p:sp>
      <p:sp>
        <p:nvSpPr>
          <p:cNvPr id="6" name="TextBox 2"/>
          <p:cNvSpPr txBox="1"/>
          <p:nvPr/>
        </p:nvSpPr>
        <p:spPr>
          <a:xfrm>
            <a:off x="647610" y="4824078"/>
            <a:ext cx="11198880" cy="4286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1855" b="1" kern="0" dirty="0" smtClean="0">
                <a:solidFill>
                  <a:srgbClr val="FF0000"/>
                </a:solidFill>
                <a:latin typeface="Times New Roman" panose="02020603050405020304" pitchFamily="65" charset="-122"/>
                <a:ea typeface="宋体" panose="02010600030101010101" pitchFamily="2" charset="-122"/>
              </a:rPr>
              <a:t>【答案】</a:t>
            </a:r>
            <a:r>
              <a:rPr lang="zh-CN" altLang="en-US" sz="1855" b="1" kern="0" dirty="0" smtClean="0">
                <a:solidFill>
                  <a:srgbClr val="000000"/>
                </a:solidFill>
                <a:latin typeface="Times New Roman" panose="02020603050405020304" pitchFamily="65" charset="-122"/>
                <a:ea typeface="宋体" panose="02010600030101010101" pitchFamily="2" charset="-122"/>
              </a:rPr>
              <a:t>　</a:t>
            </a:r>
            <a:r>
              <a:rPr lang="zh-CN" altLang="en-US" sz="1855" kern="0" dirty="0" smtClean="0">
                <a:solidFill>
                  <a:srgbClr val="000000"/>
                </a:solidFill>
                <a:latin typeface="Times New Roman" panose="02020603050405020304" pitchFamily="65" charset="-122"/>
                <a:ea typeface="宋体" panose="02010600030101010101" pitchFamily="2" charset="-122"/>
              </a:rPr>
              <a:t>(1)乙　2.80　(2)s　0.2</a:t>
            </a:r>
            <a:endParaRPr lang="zh-CN" altLang="en-US" sz="2400" dirty="0"/>
          </a:p>
        </p:txBody>
      </p:sp>
      <p:sp>
        <p:nvSpPr>
          <p:cNvPr id="7" name="TextBox 2"/>
          <p:cNvSpPr txBox="1"/>
          <p:nvPr/>
        </p:nvSpPr>
        <p:spPr>
          <a:xfrm>
            <a:off x="585470" y="5252720"/>
            <a:ext cx="11261090" cy="1661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【解析 】 </a:t>
            </a:r>
            <a:r>
              <a:rPr lang="zh-CN" altLang="en-US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 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 (1)分度值越小结果越精确,从图1可以比较出乙的分度值更小,所以应当选择乙。测量值等于精确值加估读值,2.8 cm是精确值,0.00 cm是估读值,所以物块长度为2.80 cm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(2)图2是停表,从图中看出外圈走一圈是60秒,所以外圈的示数单位为秒,每一秒之间有五小格,所以分度值</a:t>
            </a:r>
            <a:r>
              <a:rPr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/>
            </a:r>
            <a:br>
              <a:rPr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是0.2 s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85470" y="763270"/>
            <a:ext cx="3267710" cy="584835"/>
            <a:chOff x="2017" y="1454"/>
            <a:chExt cx="5146" cy="921"/>
          </a:xfrm>
        </p:grpSpPr>
        <p:sp>
          <p:nvSpPr>
            <p:cNvPr id="9" name="文本框 8"/>
            <p:cNvSpPr txBox="1"/>
            <p:nvPr/>
          </p:nvSpPr>
          <p:spPr>
            <a:xfrm>
              <a:off x="2890" y="1551"/>
              <a:ext cx="427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80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  <a:endParaRPr lang="zh-CN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7" y="1454"/>
              <a:ext cx="873" cy="921"/>
            </a:xfrm>
            <a:prstGeom prst="rect">
              <a:avLst/>
            </a:prstGeom>
          </p:spPr>
        </p:pic>
      </p:grpSp>
      <p:pic>
        <p:nvPicPr>
          <p:cNvPr id="11" name="图片 3" descr="textimage1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55" y="3168015"/>
            <a:ext cx="3597275" cy="1556385"/>
          </a:xfrm>
          <a:prstGeom prst="rect">
            <a:avLst/>
          </a:prstGeom>
        </p:spPr>
      </p:pic>
      <p:pic>
        <p:nvPicPr>
          <p:cNvPr id="12" name="图片 11" descr="textimage2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195" y="3054773"/>
            <a:ext cx="4016587" cy="190246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682490" y="4217670"/>
            <a:ext cx="640080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kern="0" dirty="0" smtClean="0">
                <a:solidFill>
                  <a:srgbClr val="000000"/>
                </a:solidFill>
                <a:latin typeface="Times New Roman" panose="02020603050405020304" pitchFamily="65" charset="-122"/>
                <a:ea typeface="宋体" panose="02010600030101010101" pitchFamily="2" charset="-122"/>
                <a:sym typeface="+mn-ea"/>
              </a:rPr>
              <a:t>  图1</a:t>
            </a:r>
            <a:endParaRPr lang="zh-CN" altLang="en-US"/>
          </a:p>
        </p:txBody>
      </p:sp>
      <p:sp>
        <p:nvSpPr>
          <p:cNvPr id="14" name="TextBox 2"/>
          <p:cNvSpPr txBox="1"/>
          <p:nvPr/>
        </p:nvSpPr>
        <p:spPr>
          <a:xfrm>
            <a:off x="10432407" y="4108098"/>
            <a:ext cx="899219" cy="4286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eaLnBrk="0" latinLnBrk="1" hangingPunct="0">
              <a:lnSpc>
                <a:spcPct val="150000"/>
              </a:lnSpc>
              <a:spcBef>
                <a:spcPts val="3000"/>
              </a:spcBef>
              <a:buNone/>
            </a:pPr>
            <a:r>
              <a:rPr lang="zh-CN" altLang="en-US" sz="1855" kern="0" dirty="0" smtClean="0">
                <a:solidFill>
                  <a:srgbClr val="000000"/>
                </a:solidFill>
                <a:latin typeface="Times New Roman" panose="02020603050405020304" pitchFamily="65" charset="-122"/>
                <a:ea typeface="宋体" panose="02010600030101010101" pitchFamily="2" charset="-122"/>
              </a:rPr>
              <a:t>图2</a:t>
            </a:r>
            <a:endParaRPr lang="zh-CN" altLang="en-US" sz="2400" dirty="0"/>
          </a:p>
        </p:txBody>
      </p:sp>
      <p:sp>
        <p:nvSpPr>
          <p:cNvPr id="3" name="文本框 2"/>
          <p:cNvSpPr txBox="1"/>
          <p:nvPr/>
        </p:nvSpPr>
        <p:spPr>
          <a:xfrm>
            <a:off x="4381500" y="106045"/>
            <a:ext cx="56946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</a:rPr>
              <a:t>1-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</a:rPr>
              <a:t>长度与时间测量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08525" y="273050"/>
            <a:ext cx="3992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2-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 机械运动</a:t>
            </a:r>
            <a:endParaRPr lang="zh-CN" altLang="en-US" sz="4000"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01675" y="831850"/>
            <a:ext cx="3267710" cy="584835"/>
            <a:chOff x="2017" y="1454"/>
            <a:chExt cx="5146" cy="921"/>
          </a:xfrm>
        </p:grpSpPr>
        <p:sp>
          <p:nvSpPr>
            <p:cNvPr id="9" name="文本框 8"/>
            <p:cNvSpPr txBox="1"/>
            <p:nvPr/>
          </p:nvSpPr>
          <p:spPr>
            <a:xfrm>
              <a:off x="2890" y="1551"/>
              <a:ext cx="427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考点详情</a:t>
              </a:r>
              <a:endPara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7" y="1454"/>
              <a:ext cx="873" cy="921"/>
            </a:xfrm>
            <a:prstGeom prst="rect">
              <a:avLst/>
            </a:prstGeom>
          </p:spPr>
        </p:pic>
      </p:grpSp>
      <p:pic>
        <p:nvPicPr>
          <p:cNvPr id="16" name="图片 15" descr="机械运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1275" y="1416685"/>
            <a:ext cx="7467600" cy="4886325"/>
          </a:xfrm>
          <a:prstGeom prst="rect">
            <a:avLst/>
          </a:prstGeom>
        </p:spPr>
      </p:pic>
      <p:pic>
        <p:nvPicPr>
          <p:cNvPr id="20" name="图片 19" descr="u=391332620,1181136399&amp;fm=26&amp;gp=0[1]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3285" y="2839085"/>
            <a:ext cx="1073785" cy="819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5100" y="1359869"/>
            <a:ext cx="11198880" cy="2908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【2019北京】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2019年1月3日,“玉兔二号”从停稳在月球表面的“嫦娥四号”上沿轨道缓缓下行,到</a:t>
            </a:r>
            <a:r>
              <a:rPr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/>
            </a:r>
            <a:br>
              <a:rPr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达月球表面,如图所示。关于“玉兔二号”下行的过程,下列说法中正确的是</a:t>
            </a:r>
            <a:r>
              <a:rPr lang="zh-CN" altLang="en-US" kern="0" spc="302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 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　　)</a:t>
            </a: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endParaRPr lang="en-US" altLang="zh-CN" kern="0" dirty="0" smtClea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A.若以月球表面为参照物,“嫦娥四号”是运动的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B.若以月球表面为参照物,“玉兔二号”是静止的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C.若以轨道为参照物,“玉兔二号”是运动的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D.若以“嫦娥四号”为参照物,“玉兔二号”是静止的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 descr="textimage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717" y="2372493"/>
            <a:ext cx="2876792" cy="1937604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885100" y="4478002"/>
            <a:ext cx="11198880" cy="20770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【答案】</a:t>
            </a:r>
            <a:r>
              <a:rPr lang="zh-CN" altLang="en-US" b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  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 C　</a:t>
            </a: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【解析】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以月球表面为参照物,“嫦娥四号”相对月球表面位置不变,“嫦娥四号”是静止的,A错误;以</a:t>
            </a:r>
            <a:r>
              <a:rPr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/>
            </a:r>
            <a:br>
              <a:rPr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月球表面为参照物,“玉兔二号”相对月球表面位置发生变化,“玉兔二号”是运动的,B错误;以轨道为参</a:t>
            </a:r>
            <a:r>
              <a:rPr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/>
            </a:r>
            <a:br>
              <a:rPr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照物,“玉兔二号”相对轨道位置发生变化,“玉兔二号”是运动的,C正确;以“嫦娥四号”为参照物,“玉</a:t>
            </a:r>
            <a:r>
              <a:rPr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/>
            </a:r>
            <a:br>
              <a:rPr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兔二号”相对“嫦娥四号”位置发生变化,“玉兔二号”是运动的,D错误。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08525" y="273050"/>
            <a:ext cx="3992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2-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 机械运动</a:t>
            </a:r>
            <a:endParaRPr lang="zh-CN" altLang="en-US" sz="4000"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91515" y="775335"/>
            <a:ext cx="3267710" cy="584835"/>
            <a:chOff x="2017" y="1454"/>
            <a:chExt cx="5146" cy="921"/>
          </a:xfrm>
        </p:grpSpPr>
        <p:sp>
          <p:nvSpPr>
            <p:cNvPr id="9" name="文本框 8"/>
            <p:cNvSpPr txBox="1"/>
            <p:nvPr/>
          </p:nvSpPr>
          <p:spPr>
            <a:xfrm>
              <a:off x="2890" y="1551"/>
              <a:ext cx="427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7" y="1454"/>
              <a:ext cx="873" cy="9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83055" y="1188720"/>
            <a:ext cx="9793605" cy="41548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【2019浙江杭州】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流速为5千米/时的河流中有一只自由漂浮的木桶,甲、乙两船同时从木桶位置出发,以如图所示速度计上显示的速度分别逆流、顺流而行,1小时后两船离木桶的距离</a:t>
            </a:r>
            <a:r>
              <a:rPr lang="zh-CN" altLang="en-US" sz="2000" kern="0" spc="302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 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　　)</a:t>
            </a: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endParaRPr lang="en-US" altLang="zh-CN" sz="2000" kern="0" dirty="0" smtClea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A.甲船25千米,乙船35千米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B.甲船30千米,乙船30千米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C.甲船35千米,乙船30千米</a:t>
            </a: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D.无法确定</a:t>
            </a:r>
            <a:endParaRPr lang="en-US" altLang="zh-CN" sz="2000" kern="0" dirty="0" smtClea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3" descr="textimage4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08520" y="2668905"/>
            <a:ext cx="2476500" cy="2266315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1665515" y="5137283"/>
            <a:ext cx="11198880" cy="1246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【答案 】</a:t>
            </a:r>
            <a:r>
              <a:rPr lang="zh-CN" altLang="en-US" b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  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　</a:t>
            </a: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【解析】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以河流为参照物,则木桶是静止的,甲船、乙船离木桶的距离就是速度计上显示的速度乘以时</a:t>
            </a:r>
            <a:r>
              <a:rPr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/>
            </a:r>
            <a:br>
              <a:rPr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间,所以都是30千米。故选B。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08525" y="273050"/>
            <a:ext cx="3992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2-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 机械运动</a:t>
            </a:r>
            <a:endParaRPr lang="zh-CN" altLang="en-US" sz="4000"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61975" y="706120"/>
            <a:ext cx="3267710" cy="584835"/>
            <a:chOff x="2017" y="1454"/>
            <a:chExt cx="5146" cy="921"/>
          </a:xfrm>
        </p:grpSpPr>
        <p:sp>
          <p:nvSpPr>
            <p:cNvPr id="9" name="文本框 8"/>
            <p:cNvSpPr txBox="1"/>
            <p:nvPr/>
          </p:nvSpPr>
          <p:spPr>
            <a:xfrm>
              <a:off x="2890" y="1551"/>
              <a:ext cx="427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7" y="1454"/>
              <a:ext cx="873" cy="9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86842221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896e98d-5aa3-4be0-84d8-1cc89a6ac6ea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1002</Words>
  <Application>Microsoft Office PowerPoint</Application>
  <PresentationFormat>自定义</PresentationFormat>
  <Paragraphs>104</Paragraphs>
  <Slides>14</Slides>
  <Notes>13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24" baseType="lpstr">
      <vt:lpstr>Arial</vt:lpstr>
      <vt:lpstr>宋体</vt:lpstr>
      <vt:lpstr>华康魏碑W7</vt:lpstr>
      <vt:lpstr>微软雅黑</vt:lpstr>
      <vt:lpstr>Wingdings</vt:lpstr>
      <vt:lpstr>Times New Roman</vt:lpstr>
      <vt:lpstr>华文新魏</vt:lpstr>
      <vt:lpstr>自定义设计方案</vt:lpstr>
      <vt:lpstr>Equation</vt:lpstr>
      <vt:lpstr>Equation.KSEE3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User</cp:lastModifiedBy>
  <cp:revision>1</cp:revision>
  <dcterms:created xsi:type="dcterms:W3CDTF">2019-06-19T02:08:00Z</dcterms:created>
  <dcterms:modified xsi:type="dcterms:W3CDTF">2020-07-04T02:02:34Z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