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40"/>
  </p:notesMasterIdLst>
  <p:sldIdLst>
    <p:sldId id="259" r:id="rId3"/>
    <p:sldId id="257" r:id="rId4"/>
    <p:sldId id="301" r:id="rId5"/>
    <p:sldId id="302" r:id="rId6"/>
    <p:sldId id="309" r:id="rId7"/>
    <p:sldId id="303" r:id="rId8"/>
    <p:sldId id="307" r:id="rId9"/>
    <p:sldId id="304" r:id="rId10"/>
    <p:sldId id="341" r:id="rId11"/>
    <p:sldId id="305" r:id="rId12"/>
    <p:sldId id="311" r:id="rId13"/>
    <p:sldId id="306" r:id="rId14"/>
    <p:sldId id="271" r:id="rId15"/>
    <p:sldId id="312" r:id="rId16"/>
    <p:sldId id="316" r:id="rId17"/>
    <p:sldId id="313" r:id="rId18"/>
    <p:sldId id="335" r:id="rId19"/>
    <p:sldId id="336" r:id="rId20"/>
    <p:sldId id="319" r:id="rId21"/>
    <p:sldId id="337" r:id="rId22"/>
    <p:sldId id="338" r:id="rId23"/>
    <p:sldId id="339" r:id="rId24"/>
    <p:sldId id="340" r:id="rId25"/>
    <p:sldId id="343" r:id="rId26"/>
    <p:sldId id="344" r:id="rId27"/>
    <p:sldId id="345" r:id="rId28"/>
    <p:sldId id="325" r:id="rId29"/>
    <p:sldId id="326" r:id="rId30"/>
    <p:sldId id="327" r:id="rId31"/>
    <p:sldId id="289" r:id="rId32"/>
    <p:sldId id="346" r:id="rId33"/>
    <p:sldId id="347" r:id="rId34"/>
    <p:sldId id="348" r:id="rId35"/>
    <p:sldId id="342" r:id="rId36"/>
    <p:sldId id="329" r:id="rId37"/>
    <p:sldId id="328" r:id="rId38"/>
    <p:sldId id="264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-2058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68F67-6FE8-4F96-9E69-B211A4FC1C87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D072-7311-4C8F-98D9-8F067C066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9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3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71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9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1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2" y="243701"/>
            <a:ext cx="3416468" cy="757203"/>
          </a:xfrm>
          <a:prstGeom prst="rect">
            <a:avLst/>
          </a:prstGeom>
          <a:noFill/>
        </p:spPr>
        <p:txBody>
          <a:bodyPr wrap="none" lIns="91508" tIns="45754" rIns="91508" bIns="45754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9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2" y="243701"/>
            <a:ext cx="3416468" cy="757203"/>
          </a:xfrm>
          <a:prstGeom prst="rect">
            <a:avLst/>
          </a:prstGeom>
          <a:noFill/>
        </p:spPr>
        <p:txBody>
          <a:bodyPr wrap="none" lIns="91508" tIns="45754" rIns="91508" bIns="45754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798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3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00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hui\Desktop\bg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9" y="2"/>
            <a:ext cx="1008063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1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2" y="243701"/>
            <a:ext cx="3416468" cy="757203"/>
          </a:xfrm>
          <a:prstGeom prst="rect">
            <a:avLst/>
          </a:prstGeom>
          <a:noFill/>
        </p:spPr>
        <p:txBody>
          <a:bodyPr wrap="none" lIns="91508" tIns="45754" rIns="91508" bIns="45754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9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2" y="243701"/>
            <a:ext cx="3416468" cy="757203"/>
          </a:xfrm>
          <a:prstGeom prst="rect">
            <a:avLst/>
          </a:prstGeom>
          <a:noFill/>
        </p:spPr>
        <p:txBody>
          <a:bodyPr wrap="none" lIns="91508" tIns="45754" rIns="91508" bIns="45754" rtlCol="0" anchor="ctr">
            <a:spAutoFit/>
          </a:bodyPr>
          <a:lstStyle/>
          <a:p>
            <a:pPr defTabSz="686435">
              <a:lnSpc>
                <a:spcPct val="120000"/>
              </a:lnSpc>
            </a:pPr>
            <a:r>
              <a:rPr lang="zh-CN" altLang="en-US" sz="360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798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1771852" y="1889018"/>
            <a:ext cx="9707454" cy="1440165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5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第十二章 简单机</a:t>
            </a:r>
            <a:r>
              <a:rPr kumimoji="1" lang="zh-CN" altLang="en-US" sz="5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械</a:t>
            </a:r>
            <a:endParaRPr kumimoji="1" lang="en-US" altLang="zh-CN" sz="5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algn="ctr" defTabSz="914400" fontAlgn="base">
              <a:lnSpc>
                <a:spcPct val="100000"/>
              </a:lnSpc>
              <a:spcAft>
                <a:spcPct val="0"/>
              </a:spcAft>
            </a:pPr>
            <a:endParaRPr kumimoji="1" lang="en-US" altLang="zh-CN" sz="5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defTabSz="914400" fontAlgn="base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    </a:t>
            </a: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 第</a:t>
            </a:r>
            <a:r>
              <a:rPr kumimoji="1" lang="en-US" altLang="zh-CN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3</a:t>
            </a:r>
            <a:r>
              <a:rPr kumimoji="1" lang="zh-CN" altLang="en-US" sz="6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节 机械效率</a:t>
            </a:r>
            <a:endParaRPr kumimoji="1" lang="zh-CN" altLang="en-US" sz="6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副标题 2"/>
          <p:cNvSpPr txBox="1"/>
          <p:nvPr/>
        </p:nvSpPr>
        <p:spPr>
          <a:xfrm>
            <a:off x="3362506" y="845222"/>
            <a:ext cx="5622471" cy="884977"/>
          </a:xfrm>
          <a:prstGeom prst="rect">
            <a:avLst/>
          </a:prstGeom>
        </p:spPr>
        <p:txBody>
          <a:bodyPr vert="horz" lIns="121912" tIns="60956" rIns="121912" bIns="6095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</a:t>
            </a:r>
            <a:r>
              <a:rPr lang="zh-CN" altLang="en-US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年级 物理</a:t>
            </a:r>
            <a:endParaRPr lang="en-US" altLang="zh-CN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85298" y="851470"/>
            <a:ext cx="3575044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4127" y="1632423"/>
            <a:ext cx="7848600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、定义：有用功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跟总功的比值，叫做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 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44127" y="2811765"/>
            <a:ext cx="1802088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kumimoji="1"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、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公式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</a:p>
        </p:txBody>
      </p:sp>
      <p:sp>
        <p:nvSpPr>
          <p:cNvPr id="3" name="矩形 2"/>
          <p:cNvSpPr/>
          <p:nvPr/>
        </p:nvSpPr>
        <p:spPr>
          <a:xfrm>
            <a:off x="3001921" y="2917482"/>
            <a:ext cx="33854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437648" y="3148313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48676" y="2580934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87144" y="3191505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523" y="2774831"/>
            <a:ext cx="580671" cy="53552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8040" y="1595746"/>
            <a:ext cx="2837358" cy="559893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用字母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744127" y="3927551"/>
            <a:ext cx="8887175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、有用功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总小于总功，所以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总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小于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44127" y="5065582"/>
            <a:ext cx="8842592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、机械效率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一般用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百分数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表示，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没有单位 </a:t>
            </a:r>
          </a:p>
        </p:txBody>
      </p:sp>
      <p:sp>
        <p:nvSpPr>
          <p:cNvPr id="15" name="矩形 14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" grpId="0"/>
      <p:bldP spid="6" grpId="0"/>
      <p:bldP spid="14" grpId="0"/>
      <p:bldP spid="20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85298" y="851470"/>
            <a:ext cx="3575044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04634" y="4597554"/>
            <a:ext cx="33854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24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3612034" y="4934102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761530" y="4389939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61530" y="4977294"/>
            <a:ext cx="67998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9033" y="4524527"/>
            <a:ext cx="712103" cy="53552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3739" y="1426770"/>
            <a:ext cx="10177849" cy="113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、例题  起重机把质量为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0.5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的重物匀速提升了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米，而它的电动机所做的功是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3.4×10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，起重机的机械效率是多少？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10N/kg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6533" y="2731652"/>
            <a:ext cx="7409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解：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G=mg=0.5×10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kg×10N/kg=5×10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5528" y="320459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Gh=5×10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N×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3m=1.5×10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3821" y="3698027"/>
            <a:ext cx="3173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3.4×10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9989" y="4664241"/>
            <a:ext cx="338546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5171448" y="4920719"/>
            <a:ext cx="2199281" cy="3591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52236" y="4388488"/>
            <a:ext cx="1407750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1.5×10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0944" y="4999829"/>
            <a:ext cx="2049785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3.4×10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23805" y="4597553"/>
            <a:ext cx="49243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72175" y="463534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44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</a:p>
        </p:txBody>
      </p:sp>
      <p:sp>
        <p:nvSpPr>
          <p:cNvPr id="11" name="矩形 10"/>
          <p:cNvSpPr/>
          <p:nvPr/>
        </p:nvSpPr>
        <p:spPr>
          <a:xfrm>
            <a:off x="7912352" y="4640745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0.44</a:t>
            </a:r>
            <a:endParaRPr lang="zh-CN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8756676" y="4624132"/>
            <a:ext cx="492434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58139" y="5791880"/>
            <a:ext cx="5197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答：起重机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的机械效率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44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</a:p>
          <a:p>
            <a:endParaRPr lang="zh-CN" altLang="en-US" sz="24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4101523" y="1959096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101520" y="1900682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919706" y="1959096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433485" y="2552534"/>
            <a:ext cx="990336" cy="448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345836" y="2550293"/>
            <a:ext cx="1809512" cy="448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280119" y="3168698"/>
            <a:ext cx="1409870" cy="1795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20" grpId="0"/>
      <p:bldP spid="2" grpId="0"/>
      <p:bldP spid="4" grpId="0"/>
      <p:bldP spid="8" grpId="0"/>
      <p:bldP spid="17" grpId="0"/>
      <p:bldP spid="19" grpId="0"/>
      <p:bldP spid="21" grpId="0"/>
      <p:bldP spid="22" grpId="0"/>
      <p:bldP spid="10" grpId="0"/>
      <p:bldP spid="11" grpId="0"/>
      <p:bldP spid="2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85298" y="851470"/>
            <a:ext cx="3575044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机械效率</a:t>
            </a:r>
            <a:endParaRPr lang="zh-CN" altLang="en-US" sz="28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3739" y="1426770"/>
            <a:ext cx="10177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、常见起重机和抽水机的机械效率大约是多少？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91594" y="2003249"/>
            <a:ext cx="7655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常见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起重机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机械效率大约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40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-50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29810" y="2553443"/>
            <a:ext cx="7655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常见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抽水机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机械效率大约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-80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6063" y="3303085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提问：某起重机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机械效率是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40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％，它表示什么意思</a:t>
            </a:r>
            <a:endParaRPr lang="zh-CN" altLang="en-US" sz="2400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827472" y="3820461"/>
            <a:ext cx="6890221" cy="122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97" tIns="58498" rIns="116997" bIns="58498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/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使用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起重机提升重物时所做的有用功跟总功的比值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是</a:t>
            </a:r>
            <a:r>
              <a:rPr lang="en-US" altLang="zh-CN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%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，也可以说有用功在总功中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占有</a:t>
            </a:r>
            <a:r>
              <a:rPr lang="en-US" altLang="zh-CN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%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，另外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en-US" altLang="zh-CN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％是额外功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endParaRPr lang="zh-CN" altLang="en-US" sz="2400" dirty="0">
              <a:solidFill>
                <a:schemeClr val="bg1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00" y="851470"/>
            <a:ext cx="2569988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99" y="3820461"/>
            <a:ext cx="2569989" cy="184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9894384" y="307666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起重机</a:t>
            </a:r>
            <a:endParaRPr lang="zh-CN" altLang="en-US" sz="2800" dirty="0"/>
          </a:p>
        </p:txBody>
      </p:sp>
      <p:sp>
        <p:nvSpPr>
          <p:cNvPr id="34" name="矩形 33"/>
          <p:cNvSpPr/>
          <p:nvPr/>
        </p:nvSpPr>
        <p:spPr>
          <a:xfrm>
            <a:off x="9906740" y="566833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抽水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3" grpId="0"/>
      <p:bldP spid="31" grpId="0"/>
      <p:bldP spid="24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93298" y="1617417"/>
            <a:ext cx="279552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、实验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原理</a:t>
            </a:r>
          </a:p>
        </p:txBody>
      </p:sp>
      <p:sp>
        <p:nvSpPr>
          <p:cNvPr id="6" name="矩形 5"/>
          <p:cNvSpPr/>
          <p:nvPr/>
        </p:nvSpPr>
        <p:spPr>
          <a:xfrm>
            <a:off x="1993096" y="2904679"/>
            <a:ext cx="415499" cy="64633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500496" y="3234535"/>
            <a:ext cx="1027487" cy="669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681284" y="2395715"/>
            <a:ext cx="846699" cy="58477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9992" y="3284419"/>
            <a:ext cx="846699" cy="58477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994" y="2598635"/>
            <a:ext cx="712103" cy="90139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60944" y="245726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80179" y="3345970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AutoShape 7"/>
          <p:cNvSpPr/>
          <p:nvPr/>
        </p:nvSpPr>
        <p:spPr>
          <a:xfrm>
            <a:off x="3701809" y="2730123"/>
            <a:ext cx="792162" cy="182188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AutoShape 7"/>
          <p:cNvSpPr/>
          <p:nvPr/>
        </p:nvSpPr>
        <p:spPr>
          <a:xfrm>
            <a:off x="3749574" y="3459916"/>
            <a:ext cx="792162" cy="182188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endParaRPr lang="zh-CN" altLang="en-US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1062" y="4331084"/>
            <a:ext cx="339334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需要测量的物理量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61062" y="5237455"/>
            <a:ext cx="339334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需要计算的物理量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54411" y="4300305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 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 </a:t>
            </a:r>
            <a:r>
              <a:rPr lang="zh-CN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3854411" y="5206675"/>
            <a:ext cx="2858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32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 、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32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 、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4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8548" y="1630433"/>
            <a:ext cx="279552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、实验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器材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361560" y="2371098"/>
            <a:ext cx="8931618" cy="85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997" tIns="58498" rIns="116997" bIns="58498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/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刻度尺、钩码、弹簧秤、滑轮组两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个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（一定一动滑轮组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（两定两动滑轮组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）、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铁架台、长约</a:t>
            </a:r>
            <a:r>
              <a:rPr lang="en-US" altLang="zh-CN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2m</a:t>
            </a:r>
            <a:r>
              <a:rPr lang="zh-CN" altLang="en-US" sz="2400" dirty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的细</a:t>
            </a:r>
            <a:r>
              <a:rPr lang="zh-CN" altLang="en-US" sz="2400" dirty="0" smtClean="0">
                <a:solidFill>
                  <a:schemeClr val="bg1"/>
                </a:solidFill>
                <a:ea typeface="黑体" panose="02010609060101010101" charset="-122"/>
                <a:cs typeface="Times New Roman" panose="02020603050405020304" pitchFamily="18" charset="0"/>
              </a:rPr>
              <a:t>绳</a:t>
            </a:r>
            <a:endParaRPr lang="zh-CN" altLang="en-US" sz="2400" dirty="0">
              <a:solidFill>
                <a:schemeClr val="bg1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30428" y="3648704"/>
            <a:ext cx="386857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、实验过程中注意：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33425" y="437812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6435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应该在竖直方向上，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匀速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拉动绳子</a:t>
            </a:r>
          </a:p>
        </p:txBody>
      </p:sp>
      <p:sp>
        <p:nvSpPr>
          <p:cNvPr id="8" name="矩形 7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0525" y="630004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grpSp>
        <p:nvGrpSpPr>
          <p:cNvPr id="8" name="组合 722"/>
          <p:cNvGrpSpPr/>
          <p:nvPr/>
        </p:nvGrpSpPr>
        <p:grpSpPr bwMode="auto">
          <a:xfrm>
            <a:off x="5364544" y="1320143"/>
            <a:ext cx="1205396" cy="940054"/>
            <a:chOff x="5965" y="2010"/>
            <a:chExt cx="858" cy="757"/>
          </a:xfrm>
        </p:grpSpPr>
        <p:grpSp>
          <p:nvGrpSpPr>
            <p:cNvPr id="9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21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35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37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38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2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23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14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6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17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12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lxqlx12-1"/>
          <p:cNvGrpSpPr/>
          <p:nvPr/>
        </p:nvGrpSpPr>
        <p:grpSpPr bwMode="auto">
          <a:xfrm>
            <a:off x="5700498" y="2996589"/>
            <a:ext cx="624613" cy="1175879"/>
            <a:chOff x="4940" y="1029"/>
            <a:chExt cx="1912" cy="4432"/>
          </a:xfrm>
        </p:grpSpPr>
        <p:sp>
          <p:nvSpPr>
            <p:cNvPr id="41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2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43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6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53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51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49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5" name="lxqlx16"/>
          <p:cNvGrpSpPr/>
          <p:nvPr/>
        </p:nvGrpSpPr>
        <p:grpSpPr bwMode="auto">
          <a:xfrm>
            <a:off x="5871829" y="4625032"/>
            <a:ext cx="342718" cy="534192"/>
            <a:chOff x="6627" y="2220"/>
            <a:chExt cx="1155" cy="1502"/>
          </a:xfrm>
        </p:grpSpPr>
        <p:sp>
          <p:nvSpPr>
            <p:cNvPr id="56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lxqlx16"/>
          <p:cNvGrpSpPr/>
          <p:nvPr/>
        </p:nvGrpSpPr>
        <p:grpSpPr bwMode="auto">
          <a:xfrm>
            <a:off x="5871829" y="4126775"/>
            <a:ext cx="342718" cy="549129"/>
            <a:chOff x="6627" y="2220"/>
            <a:chExt cx="1155" cy="1502"/>
          </a:xfrm>
        </p:grpSpPr>
        <p:sp>
          <p:nvSpPr>
            <p:cNvPr id="60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63" name="直接连接符 62"/>
          <p:cNvCxnSpPr/>
          <p:nvPr/>
        </p:nvCxnSpPr>
        <p:spPr>
          <a:xfrm flipH="1">
            <a:off x="6052534" y="1778020"/>
            <a:ext cx="105756" cy="12626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41" idx="2"/>
          </p:cNvCxnSpPr>
          <p:nvPr/>
        </p:nvCxnSpPr>
        <p:spPr>
          <a:xfrm flipH="1" flipV="1">
            <a:off x="5660644" y="1715159"/>
            <a:ext cx="39854" cy="18661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V="1">
            <a:off x="6322549" y="2542132"/>
            <a:ext cx="179823" cy="9029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569940" y="2199762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22549" y="5079715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68" name="lxqlx16"/>
          <p:cNvGrpSpPr/>
          <p:nvPr/>
        </p:nvGrpSpPr>
        <p:grpSpPr bwMode="auto">
          <a:xfrm>
            <a:off x="5871829" y="5001861"/>
            <a:ext cx="342718" cy="534192"/>
            <a:chOff x="6627" y="2220"/>
            <a:chExt cx="1155" cy="1502"/>
          </a:xfrm>
        </p:grpSpPr>
        <p:sp>
          <p:nvSpPr>
            <p:cNvPr id="69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4703036" y="1377836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67" name="组合 722"/>
          <p:cNvGrpSpPr/>
          <p:nvPr/>
        </p:nvGrpSpPr>
        <p:grpSpPr bwMode="auto">
          <a:xfrm>
            <a:off x="3381377" y="1363724"/>
            <a:ext cx="1205396" cy="940054"/>
            <a:chOff x="5965" y="2010"/>
            <a:chExt cx="858" cy="757"/>
          </a:xfrm>
        </p:grpSpPr>
        <p:grpSp>
          <p:nvGrpSpPr>
            <p:cNvPr id="268" name="组合 723"/>
            <p:cNvGrpSpPr/>
            <p:nvPr/>
          </p:nvGrpSpPr>
          <p:grpSpPr bwMode="auto">
            <a:xfrm>
              <a:off x="5965" y="2010"/>
              <a:ext cx="858" cy="540"/>
              <a:chOff x="3119" y="3010"/>
              <a:chExt cx="1035" cy="651"/>
            </a:xfrm>
          </p:grpSpPr>
          <p:grpSp>
            <p:nvGrpSpPr>
              <p:cNvPr id="278" name="组合 724"/>
              <p:cNvGrpSpPr/>
              <p:nvPr/>
            </p:nvGrpSpPr>
            <p:grpSpPr bwMode="auto">
              <a:xfrm>
                <a:off x="3375" y="3099"/>
                <a:ext cx="457" cy="562"/>
                <a:chOff x="3308" y="3098"/>
                <a:chExt cx="644" cy="792"/>
              </a:xfrm>
            </p:grpSpPr>
            <p:sp>
              <p:nvSpPr>
                <p:cNvPr id="292" name="椭圆 725"/>
                <p:cNvSpPr>
                  <a:spLocks noChangeArrowheads="1"/>
                </p:cNvSpPr>
                <p:nvPr/>
              </p:nvSpPr>
              <p:spPr bwMode="auto">
                <a:xfrm>
                  <a:off x="3308" y="3247"/>
                  <a:ext cx="644" cy="6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196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38100" cmpd="dbl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任意多边形 726"/>
                <p:cNvSpPr/>
                <p:nvPr/>
              </p:nvSpPr>
              <p:spPr bwMode="auto">
                <a:xfrm>
                  <a:off x="3533" y="3098"/>
                  <a:ext cx="205" cy="539"/>
                </a:xfrm>
                <a:custGeom>
                  <a:avLst/>
                  <a:gdLst>
                    <a:gd name="T0" fmla="*/ 0 w 608"/>
                    <a:gd name="T1" fmla="*/ 0 h 1407"/>
                    <a:gd name="T2" fmla="*/ 608 w 608"/>
                    <a:gd name="T3" fmla="*/ 3 h 1407"/>
                    <a:gd name="T4" fmla="*/ 608 w 608"/>
                    <a:gd name="T5" fmla="*/ 1407 h 1407"/>
                    <a:gd name="T6" fmla="*/ 0 w 608"/>
                    <a:gd name="T7" fmla="*/ 1407 h 1407"/>
                    <a:gd name="T8" fmla="*/ 0 w 608"/>
                    <a:gd name="T9" fmla="*/ 0 h 1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8" h="1407">
                      <a:moveTo>
                        <a:pt x="0" y="0"/>
                      </a:moveTo>
                      <a:lnTo>
                        <a:pt x="608" y="3"/>
                      </a:lnTo>
                      <a:lnTo>
                        <a:pt x="608" y="1407"/>
                      </a:lnTo>
                      <a:lnTo>
                        <a:pt x="0" y="14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 cmpd="sng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294" name="组合 727"/>
                <p:cNvGrpSpPr/>
                <p:nvPr/>
              </p:nvGrpSpPr>
              <p:grpSpPr bwMode="auto">
                <a:xfrm>
                  <a:off x="3592" y="3513"/>
                  <a:ext cx="86" cy="86"/>
                  <a:chOff x="6017" y="2650"/>
                  <a:chExt cx="274" cy="274"/>
                </a:xfrm>
              </p:grpSpPr>
              <p:sp>
                <p:nvSpPr>
                  <p:cNvPr id="295" name="椭圆 728"/>
                  <p:cNvSpPr>
                    <a:spLocks noChangeArrowheads="1"/>
                  </p:cNvSpPr>
                  <p:nvPr/>
                </p:nvSpPr>
                <p:spPr bwMode="auto">
                  <a:xfrm>
                    <a:off x="6017" y="2650"/>
                    <a:ext cx="274" cy="27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000000">
                          <a:gamma/>
                          <a:tint val="0"/>
                          <a:invGamma/>
                        </a:srgbClr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直线 729"/>
                  <p:cNvSpPr>
                    <a:spLocks noChangeShapeType="1"/>
                  </p:cNvSpPr>
                  <p:nvPr/>
                </p:nvSpPr>
                <p:spPr bwMode="auto">
                  <a:xfrm>
                    <a:off x="6149" y="2670"/>
                    <a:ext cx="16" cy="210"/>
                  </a:xfrm>
                  <a:prstGeom prst="line">
                    <a:avLst/>
                  </a:prstGeom>
                  <a:noFill/>
                  <a:ln w="38100" cmpd="dbl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79" name="lxqlx31"/>
              <p:cNvGrpSpPr/>
              <p:nvPr/>
            </p:nvGrpSpPr>
            <p:grpSpPr bwMode="auto">
              <a:xfrm flipV="1">
                <a:off x="3119" y="3010"/>
                <a:ext cx="1035" cy="89"/>
                <a:chOff x="2760" y="2640"/>
                <a:chExt cx="1338" cy="130"/>
              </a:xfrm>
            </p:grpSpPr>
            <p:sp>
              <p:nvSpPr>
                <p:cNvPr id="280" name="直线 731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直线 732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直线 733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直线 734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直线 735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直线 736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直线 737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直线 738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直线 739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直线 740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直线 741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直线 742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69" name="组合 743"/>
            <p:cNvGrpSpPr/>
            <p:nvPr/>
          </p:nvGrpSpPr>
          <p:grpSpPr bwMode="auto">
            <a:xfrm>
              <a:off x="6311" y="2322"/>
              <a:ext cx="157" cy="445"/>
              <a:chOff x="6311" y="2322"/>
              <a:chExt cx="157" cy="445"/>
            </a:xfrm>
          </p:grpSpPr>
          <p:sp>
            <p:nvSpPr>
              <p:cNvPr id="273" name="任意多边形 744"/>
              <p:cNvSpPr/>
              <p:nvPr/>
            </p:nvSpPr>
            <p:spPr bwMode="auto">
              <a:xfrm>
                <a:off x="6319" y="2576"/>
                <a:ext cx="149" cy="191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任意多边形 745"/>
              <p:cNvSpPr/>
              <p:nvPr/>
            </p:nvSpPr>
            <p:spPr bwMode="auto">
              <a:xfrm>
                <a:off x="6311" y="2322"/>
                <a:ext cx="121" cy="31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75" name="组合 746"/>
              <p:cNvGrpSpPr/>
              <p:nvPr/>
            </p:nvGrpSpPr>
            <p:grpSpPr bwMode="auto">
              <a:xfrm>
                <a:off x="6346" y="2568"/>
                <a:ext cx="51" cy="50"/>
                <a:chOff x="6017" y="2650"/>
                <a:chExt cx="274" cy="274"/>
              </a:xfrm>
            </p:grpSpPr>
            <p:sp>
              <p:nvSpPr>
                <p:cNvPr id="276" name="椭圆 74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直线 74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70" name="组合 749"/>
            <p:cNvGrpSpPr/>
            <p:nvPr/>
          </p:nvGrpSpPr>
          <p:grpSpPr bwMode="auto">
            <a:xfrm>
              <a:off x="6343" y="2338"/>
              <a:ext cx="51" cy="50"/>
              <a:chOff x="6017" y="2650"/>
              <a:chExt cx="274" cy="274"/>
            </a:xfrm>
          </p:grpSpPr>
          <p:sp>
            <p:nvSpPr>
              <p:cNvPr id="271" name="椭圆 750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直线 751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7" name="lxqlx12-1"/>
          <p:cNvGrpSpPr/>
          <p:nvPr/>
        </p:nvGrpSpPr>
        <p:grpSpPr bwMode="auto">
          <a:xfrm>
            <a:off x="3717331" y="3040170"/>
            <a:ext cx="624613" cy="1175879"/>
            <a:chOff x="4940" y="1029"/>
            <a:chExt cx="1912" cy="4432"/>
          </a:xfrm>
        </p:grpSpPr>
        <p:sp>
          <p:nvSpPr>
            <p:cNvPr id="298" name="椭圆 788"/>
            <p:cNvSpPr>
              <a:spLocks noChangeArrowheads="1"/>
            </p:cNvSpPr>
            <p:nvPr/>
          </p:nvSpPr>
          <p:spPr bwMode="auto">
            <a:xfrm>
              <a:off x="4940" y="2277"/>
              <a:ext cx="1912" cy="191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99" name="组合 789"/>
            <p:cNvGrpSpPr/>
            <p:nvPr/>
          </p:nvGrpSpPr>
          <p:grpSpPr bwMode="auto">
            <a:xfrm>
              <a:off x="5416" y="1029"/>
              <a:ext cx="963" cy="4432"/>
              <a:chOff x="7082" y="819"/>
              <a:chExt cx="963" cy="4432"/>
            </a:xfrm>
          </p:grpSpPr>
          <p:sp>
            <p:nvSpPr>
              <p:cNvPr id="300" name="任意多边形 790"/>
              <p:cNvSpPr/>
              <p:nvPr/>
            </p:nvSpPr>
            <p:spPr bwMode="auto">
              <a:xfrm rot="-10800000">
                <a:off x="7082" y="819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任意多边形 791"/>
              <p:cNvSpPr/>
              <p:nvPr/>
            </p:nvSpPr>
            <p:spPr bwMode="auto">
              <a:xfrm>
                <a:off x="7293" y="4284"/>
                <a:ext cx="752" cy="967"/>
              </a:xfrm>
              <a:custGeom>
                <a:avLst/>
                <a:gdLst>
                  <a:gd name="T0" fmla="*/ 186 w 806"/>
                  <a:gd name="T1" fmla="*/ 6 h 1037"/>
                  <a:gd name="T2" fmla="*/ 186 w 806"/>
                  <a:gd name="T3" fmla="*/ 221 h 1037"/>
                  <a:gd name="T4" fmla="*/ 181 w 806"/>
                  <a:gd name="T5" fmla="*/ 355 h 1037"/>
                  <a:gd name="T6" fmla="*/ 68 w 806"/>
                  <a:gd name="T7" fmla="*/ 505 h 1037"/>
                  <a:gd name="T8" fmla="*/ 23 w 806"/>
                  <a:gd name="T9" fmla="*/ 610 h 1037"/>
                  <a:gd name="T10" fmla="*/ 0 w 806"/>
                  <a:gd name="T11" fmla="*/ 720 h 1037"/>
                  <a:gd name="T12" fmla="*/ 24 w 806"/>
                  <a:gd name="T13" fmla="*/ 822 h 1037"/>
                  <a:gd name="T14" fmla="*/ 102 w 806"/>
                  <a:gd name="T15" fmla="*/ 929 h 1037"/>
                  <a:gd name="T16" fmla="*/ 258 w 806"/>
                  <a:gd name="T17" fmla="*/ 1013 h 1037"/>
                  <a:gd name="T18" fmla="*/ 432 w 806"/>
                  <a:gd name="T19" fmla="*/ 1019 h 1037"/>
                  <a:gd name="T20" fmla="*/ 619 w 806"/>
                  <a:gd name="T21" fmla="*/ 907 h 1037"/>
                  <a:gd name="T22" fmla="*/ 703 w 806"/>
                  <a:gd name="T23" fmla="*/ 786 h 1037"/>
                  <a:gd name="T24" fmla="*/ 763 w 806"/>
                  <a:gd name="T25" fmla="*/ 657 h 1037"/>
                  <a:gd name="T26" fmla="*/ 799 w 806"/>
                  <a:gd name="T27" fmla="*/ 510 h 1037"/>
                  <a:gd name="T28" fmla="*/ 721 w 806"/>
                  <a:gd name="T29" fmla="*/ 576 h 1037"/>
                  <a:gd name="T30" fmla="*/ 637 w 806"/>
                  <a:gd name="T31" fmla="*/ 714 h 1037"/>
                  <a:gd name="T32" fmla="*/ 546 w 806"/>
                  <a:gd name="T33" fmla="*/ 804 h 1037"/>
                  <a:gd name="T34" fmla="*/ 468 w 806"/>
                  <a:gd name="T35" fmla="*/ 852 h 1037"/>
                  <a:gd name="T36" fmla="*/ 354 w 806"/>
                  <a:gd name="T37" fmla="*/ 846 h 1037"/>
                  <a:gd name="T38" fmla="*/ 252 w 806"/>
                  <a:gd name="T39" fmla="*/ 774 h 1037"/>
                  <a:gd name="T40" fmla="*/ 258 w 806"/>
                  <a:gd name="T41" fmla="*/ 636 h 1037"/>
                  <a:gd name="T42" fmla="*/ 348 w 806"/>
                  <a:gd name="T43" fmla="*/ 504 h 1037"/>
                  <a:gd name="T44" fmla="*/ 402 w 806"/>
                  <a:gd name="T45" fmla="*/ 408 h 1037"/>
                  <a:gd name="T46" fmla="*/ 402 w 806"/>
                  <a:gd name="T47" fmla="*/ 283 h 1037"/>
                  <a:gd name="T48" fmla="*/ 402 w 806"/>
                  <a:gd name="T49" fmla="*/ 221 h 1037"/>
                  <a:gd name="T50" fmla="*/ 402 w 806"/>
                  <a:gd name="T51" fmla="*/ 0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6" h="1037">
                    <a:moveTo>
                      <a:pt x="186" y="6"/>
                    </a:moveTo>
                    <a:cubicBezTo>
                      <a:pt x="186" y="43"/>
                      <a:pt x="187" y="163"/>
                      <a:pt x="186" y="221"/>
                    </a:cubicBezTo>
                    <a:cubicBezTo>
                      <a:pt x="185" y="279"/>
                      <a:pt x="201" y="308"/>
                      <a:pt x="181" y="355"/>
                    </a:cubicBezTo>
                    <a:cubicBezTo>
                      <a:pt x="161" y="402"/>
                      <a:pt x="94" y="463"/>
                      <a:pt x="68" y="505"/>
                    </a:cubicBezTo>
                    <a:cubicBezTo>
                      <a:pt x="42" y="547"/>
                      <a:pt x="34" y="574"/>
                      <a:pt x="23" y="610"/>
                    </a:cubicBezTo>
                    <a:cubicBezTo>
                      <a:pt x="12" y="646"/>
                      <a:pt x="0" y="685"/>
                      <a:pt x="0" y="720"/>
                    </a:cubicBezTo>
                    <a:cubicBezTo>
                      <a:pt x="0" y="755"/>
                      <a:pt x="7" y="787"/>
                      <a:pt x="24" y="822"/>
                    </a:cubicBezTo>
                    <a:cubicBezTo>
                      <a:pt x="41" y="856"/>
                      <a:pt x="63" y="897"/>
                      <a:pt x="102" y="929"/>
                    </a:cubicBezTo>
                    <a:cubicBezTo>
                      <a:pt x="141" y="961"/>
                      <a:pt x="203" y="999"/>
                      <a:pt x="258" y="1013"/>
                    </a:cubicBezTo>
                    <a:cubicBezTo>
                      <a:pt x="313" y="1028"/>
                      <a:pt x="372" y="1037"/>
                      <a:pt x="432" y="1019"/>
                    </a:cubicBezTo>
                    <a:cubicBezTo>
                      <a:pt x="492" y="1002"/>
                      <a:pt x="574" y="946"/>
                      <a:pt x="619" y="907"/>
                    </a:cubicBezTo>
                    <a:cubicBezTo>
                      <a:pt x="663" y="867"/>
                      <a:pt x="679" y="827"/>
                      <a:pt x="703" y="786"/>
                    </a:cubicBezTo>
                    <a:cubicBezTo>
                      <a:pt x="727" y="744"/>
                      <a:pt x="747" y="703"/>
                      <a:pt x="763" y="657"/>
                    </a:cubicBezTo>
                    <a:cubicBezTo>
                      <a:pt x="779" y="611"/>
                      <a:pt x="806" y="523"/>
                      <a:pt x="799" y="510"/>
                    </a:cubicBezTo>
                    <a:cubicBezTo>
                      <a:pt x="792" y="496"/>
                      <a:pt x="748" y="542"/>
                      <a:pt x="721" y="576"/>
                    </a:cubicBezTo>
                    <a:cubicBezTo>
                      <a:pt x="694" y="610"/>
                      <a:pt x="665" y="676"/>
                      <a:pt x="637" y="714"/>
                    </a:cubicBezTo>
                    <a:cubicBezTo>
                      <a:pt x="608" y="752"/>
                      <a:pt x="575" y="781"/>
                      <a:pt x="546" y="804"/>
                    </a:cubicBezTo>
                    <a:cubicBezTo>
                      <a:pt x="518" y="826"/>
                      <a:pt x="500" y="845"/>
                      <a:pt x="468" y="852"/>
                    </a:cubicBezTo>
                    <a:cubicBezTo>
                      <a:pt x="436" y="858"/>
                      <a:pt x="390" y="858"/>
                      <a:pt x="354" y="846"/>
                    </a:cubicBezTo>
                    <a:cubicBezTo>
                      <a:pt x="318" y="833"/>
                      <a:pt x="268" y="808"/>
                      <a:pt x="252" y="774"/>
                    </a:cubicBezTo>
                    <a:cubicBezTo>
                      <a:pt x="236" y="739"/>
                      <a:pt x="242" y="680"/>
                      <a:pt x="258" y="636"/>
                    </a:cubicBezTo>
                    <a:cubicBezTo>
                      <a:pt x="274" y="591"/>
                      <a:pt x="324" y="542"/>
                      <a:pt x="348" y="504"/>
                    </a:cubicBezTo>
                    <a:cubicBezTo>
                      <a:pt x="372" y="466"/>
                      <a:pt x="393" y="445"/>
                      <a:pt x="402" y="408"/>
                    </a:cubicBezTo>
                    <a:cubicBezTo>
                      <a:pt x="411" y="371"/>
                      <a:pt x="402" y="314"/>
                      <a:pt x="402" y="283"/>
                    </a:cubicBezTo>
                    <a:cubicBezTo>
                      <a:pt x="402" y="252"/>
                      <a:pt x="402" y="268"/>
                      <a:pt x="402" y="221"/>
                    </a:cubicBezTo>
                    <a:cubicBezTo>
                      <a:pt x="402" y="173"/>
                      <a:pt x="402" y="46"/>
                      <a:pt x="402" y="0"/>
                    </a:cubicBezTo>
                  </a:path>
                </a:pathLst>
              </a:custGeom>
              <a:solidFill>
                <a:srgbClr val="000000"/>
              </a:soli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任意多边形 792"/>
              <p:cNvSpPr/>
              <p:nvPr/>
            </p:nvSpPr>
            <p:spPr bwMode="auto">
              <a:xfrm>
                <a:off x="7254" y="1665"/>
                <a:ext cx="608" cy="2667"/>
              </a:xfrm>
              <a:custGeom>
                <a:avLst/>
                <a:gdLst>
                  <a:gd name="T0" fmla="*/ 0 w 608"/>
                  <a:gd name="T1" fmla="*/ 0 h 1407"/>
                  <a:gd name="T2" fmla="*/ 608 w 608"/>
                  <a:gd name="T3" fmla="*/ 3 h 1407"/>
                  <a:gd name="T4" fmla="*/ 608 w 608"/>
                  <a:gd name="T5" fmla="*/ 1407 h 1407"/>
                  <a:gd name="T6" fmla="*/ 0 w 608"/>
                  <a:gd name="T7" fmla="*/ 1407 h 1407"/>
                  <a:gd name="T8" fmla="*/ 0 w 608"/>
                  <a:gd name="T9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1407">
                    <a:moveTo>
                      <a:pt x="0" y="0"/>
                    </a:moveTo>
                    <a:lnTo>
                      <a:pt x="608" y="3"/>
                    </a:lnTo>
                    <a:lnTo>
                      <a:pt x="608" y="1407"/>
                    </a:lnTo>
                    <a:lnTo>
                      <a:pt x="0" y="140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 cmpd="sng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03" name="组合 793"/>
              <p:cNvGrpSpPr/>
              <p:nvPr/>
            </p:nvGrpSpPr>
            <p:grpSpPr bwMode="auto">
              <a:xfrm>
                <a:off x="7429" y="2899"/>
                <a:ext cx="256" cy="256"/>
                <a:chOff x="6017" y="2650"/>
                <a:chExt cx="274" cy="274"/>
              </a:xfrm>
            </p:grpSpPr>
            <p:sp>
              <p:nvSpPr>
                <p:cNvPr id="310" name="椭圆 794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直线 795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4" name="组合 796"/>
              <p:cNvGrpSpPr/>
              <p:nvPr/>
            </p:nvGrpSpPr>
            <p:grpSpPr bwMode="auto">
              <a:xfrm>
                <a:off x="7428" y="3959"/>
                <a:ext cx="256" cy="256"/>
                <a:chOff x="6017" y="2650"/>
                <a:chExt cx="274" cy="274"/>
              </a:xfrm>
            </p:grpSpPr>
            <p:sp>
              <p:nvSpPr>
                <p:cNvPr id="308" name="椭圆 797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直线 798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5" name="组合 799"/>
              <p:cNvGrpSpPr/>
              <p:nvPr/>
            </p:nvGrpSpPr>
            <p:grpSpPr bwMode="auto">
              <a:xfrm>
                <a:off x="7444" y="1818"/>
                <a:ext cx="256" cy="256"/>
                <a:chOff x="6017" y="2650"/>
                <a:chExt cx="274" cy="274"/>
              </a:xfrm>
            </p:grpSpPr>
            <p:sp>
              <p:nvSpPr>
                <p:cNvPr id="306" name="椭圆 800"/>
                <p:cNvSpPr>
                  <a:spLocks noChangeArrowheads="1"/>
                </p:cNvSpPr>
                <p:nvPr/>
              </p:nvSpPr>
              <p:spPr bwMode="auto">
                <a:xfrm>
                  <a:off x="6017" y="2650"/>
                  <a:ext cx="274" cy="2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>
                        <a:gamma/>
                        <a:tint val="0"/>
                        <a:invGamma/>
                      </a:srgbClr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直线 801"/>
                <p:cNvSpPr>
                  <a:spLocks noChangeShapeType="1"/>
                </p:cNvSpPr>
                <p:nvPr/>
              </p:nvSpPr>
              <p:spPr bwMode="auto">
                <a:xfrm>
                  <a:off x="6149" y="2670"/>
                  <a:ext cx="16" cy="210"/>
                </a:xfrm>
                <a:prstGeom prst="line">
                  <a:avLst/>
                </a:prstGeom>
                <a:noFill/>
                <a:ln w="38100" cmpd="dbl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12" name="lxqlx16"/>
          <p:cNvGrpSpPr/>
          <p:nvPr/>
        </p:nvGrpSpPr>
        <p:grpSpPr bwMode="auto">
          <a:xfrm>
            <a:off x="3888662" y="4668613"/>
            <a:ext cx="342718" cy="534192"/>
            <a:chOff x="6627" y="2220"/>
            <a:chExt cx="1155" cy="1502"/>
          </a:xfrm>
        </p:grpSpPr>
        <p:sp>
          <p:nvSpPr>
            <p:cNvPr id="313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6" name="lxqlx16"/>
          <p:cNvGrpSpPr/>
          <p:nvPr/>
        </p:nvGrpSpPr>
        <p:grpSpPr bwMode="auto">
          <a:xfrm>
            <a:off x="3888662" y="4170356"/>
            <a:ext cx="342718" cy="549129"/>
            <a:chOff x="6627" y="2220"/>
            <a:chExt cx="1155" cy="1502"/>
          </a:xfrm>
        </p:grpSpPr>
        <p:sp>
          <p:nvSpPr>
            <p:cNvPr id="317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20" name="直接连接符 319"/>
          <p:cNvCxnSpPr/>
          <p:nvPr/>
        </p:nvCxnSpPr>
        <p:spPr>
          <a:xfrm flipH="1">
            <a:off x="4069367" y="1821601"/>
            <a:ext cx="105756" cy="12626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接连接符 320"/>
          <p:cNvCxnSpPr>
            <a:stCxn id="298" idx="2"/>
          </p:cNvCxnSpPr>
          <p:nvPr/>
        </p:nvCxnSpPr>
        <p:spPr>
          <a:xfrm flipH="1" flipV="1">
            <a:off x="3677477" y="1758740"/>
            <a:ext cx="39854" cy="18661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接箭头连接符 321"/>
          <p:cNvCxnSpPr/>
          <p:nvPr/>
        </p:nvCxnSpPr>
        <p:spPr>
          <a:xfrm flipV="1">
            <a:off x="4339382" y="2585713"/>
            <a:ext cx="179823" cy="9029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4586773" y="2243343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8494759" y="5053938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25" name="lxqlx16"/>
          <p:cNvGrpSpPr/>
          <p:nvPr/>
        </p:nvGrpSpPr>
        <p:grpSpPr bwMode="auto">
          <a:xfrm>
            <a:off x="5871829" y="5483278"/>
            <a:ext cx="342718" cy="534192"/>
            <a:chOff x="6627" y="2220"/>
            <a:chExt cx="1155" cy="1502"/>
          </a:xfrm>
        </p:grpSpPr>
        <p:sp>
          <p:nvSpPr>
            <p:cNvPr id="326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9" name="TextBox 328"/>
          <p:cNvSpPr txBox="1"/>
          <p:nvPr/>
        </p:nvSpPr>
        <p:spPr>
          <a:xfrm>
            <a:off x="2607193" y="1377836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30" name="组合 752"/>
          <p:cNvGrpSpPr/>
          <p:nvPr/>
        </p:nvGrpSpPr>
        <p:grpSpPr bwMode="auto">
          <a:xfrm>
            <a:off x="7637741" y="500441"/>
            <a:ext cx="1105935" cy="1656537"/>
            <a:chOff x="5422" y="1542"/>
            <a:chExt cx="858" cy="1267"/>
          </a:xfrm>
        </p:grpSpPr>
        <p:sp>
          <p:nvSpPr>
            <p:cNvPr id="331" name="椭圆 753"/>
            <p:cNvSpPr>
              <a:spLocks noChangeArrowheads="1"/>
            </p:cNvSpPr>
            <p:nvPr/>
          </p:nvSpPr>
          <p:spPr bwMode="auto">
            <a:xfrm>
              <a:off x="5667" y="2215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椭圆 754"/>
            <p:cNvSpPr>
              <a:spLocks noChangeArrowheads="1"/>
            </p:cNvSpPr>
            <p:nvPr/>
          </p:nvSpPr>
          <p:spPr bwMode="auto">
            <a:xfrm>
              <a:off x="5602" y="1663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任意多边形 755"/>
            <p:cNvSpPr/>
            <p:nvPr/>
          </p:nvSpPr>
          <p:spPr bwMode="auto">
            <a:xfrm>
              <a:off x="5766" y="159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34" name="lxqlx31"/>
            <p:cNvGrpSpPr/>
            <p:nvPr/>
          </p:nvGrpSpPr>
          <p:grpSpPr bwMode="auto">
            <a:xfrm flipV="1">
              <a:off x="5422" y="1542"/>
              <a:ext cx="858" cy="74"/>
              <a:chOff x="2760" y="2640"/>
              <a:chExt cx="1338" cy="130"/>
            </a:xfrm>
          </p:grpSpPr>
          <p:sp>
            <p:nvSpPr>
              <p:cNvPr id="342" name="直线 757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直线 758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直线 759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直线 760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直线 761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直线 762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直线 763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直线 764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直线 765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直线 766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直线 767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直线 768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5" name="任意多边形 769"/>
            <p:cNvSpPr/>
            <p:nvPr/>
          </p:nvSpPr>
          <p:spPr bwMode="auto">
            <a:xfrm>
              <a:off x="5768" y="2640"/>
              <a:ext cx="131" cy="169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椭圆 770"/>
            <p:cNvSpPr>
              <a:spLocks noChangeArrowheads="1"/>
            </p:cNvSpPr>
            <p:nvPr/>
          </p:nvSpPr>
          <p:spPr bwMode="auto">
            <a:xfrm>
              <a:off x="5800" y="2338"/>
              <a:ext cx="51" cy="51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直线 771"/>
            <p:cNvSpPr>
              <a:spLocks noChangeShapeType="1"/>
            </p:cNvSpPr>
            <p:nvPr/>
          </p:nvSpPr>
          <p:spPr bwMode="auto">
            <a:xfrm>
              <a:off x="5825" y="2342"/>
              <a:ext cx="3" cy="39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椭圆 772"/>
            <p:cNvSpPr>
              <a:spLocks noChangeArrowheads="1"/>
            </p:cNvSpPr>
            <p:nvPr/>
          </p:nvSpPr>
          <p:spPr bwMode="auto">
            <a:xfrm>
              <a:off x="5800" y="18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直线 773"/>
            <p:cNvSpPr>
              <a:spLocks noChangeShapeType="1"/>
            </p:cNvSpPr>
            <p:nvPr/>
          </p:nvSpPr>
          <p:spPr bwMode="auto">
            <a:xfrm>
              <a:off x="5825" y="18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椭圆 774"/>
            <p:cNvSpPr>
              <a:spLocks noChangeArrowheads="1"/>
            </p:cNvSpPr>
            <p:nvPr/>
          </p:nvSpPr>
          <p:spPr bwMode="auto">
            <a:xfrm>
              <a:off x="5800" y="25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直线 775"/>
            <p:cNvSpPr>
              <a:spLocks noChangeShapeType="1"/>
            </p:cNvSpPr>
            <p:nvPr/>
          </p:nvSpPr>
          <p:spPr bwMode="auto">
            <a:xfrm>
              <a:off x="5825" y="25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4" name="组合 802"/>
          <p:cNvGrpSpPr/>
          <p:nvPr/>
        </p:nvGrpSpPr>
        <p:grpSpPr bwMode="auto">
          <a:xfrm>
            <a:off x="7985722" y="2611266"/>
            <a:ext cx="478207" cy="1564005"/>
            <a:chOff x="6114" y="1698"/>
            <a:chExt cx="436" cy="1407"/>
          </a:xfrm>
        </p:grpSpPr>
        <p:sp>
          <p:nvSpPr>
            <p:cNvPr id="355" name="椭圆 803"/>
            <p:cNvSpPr>
              <a:spLocks noChangeArrowheads="1"/>
            </p:cNvSpPr>
            <p:nvPr/>
          </p:nvSpPr>
          <p:spPr bwMode="auto">
            <a:xfrm flipV="1">
              <a:off x="6194" y="2010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椭圆 804"/>
            <p:cNvSpPr>
              <a:spLocks noChangeArrowheads="1"/>
            </p:cNvSpPr>
            <p:nvPr/>
          </p:nvSpPr>
          <p:spPr bwMode="auto">
            <a:xfrm flipV="1">
              <a:off x="6114" y="2430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任意多边形 805"/>
            <p:cNvSpPr/>
            <p:nvPr/>
          </p:nvSpPr>
          <p:spPr bwMode="auto">
            <a:xfrm>
              <a:off x="6278" y="187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任意多边形 806"/>
            <p:cNvSpPr/>
            <p:nvPr/>
          </p:nvSpPr>
          <p:spPr bwMode="auto">
            <a:xfrm>
              <a:off x="6280" y="2914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9" name="组合 807"/>
            <p:cNvGrpSpPr/>
            <p:nvPr/>
          </p:nvGrpSpPr>
          <p:grpSpPr bwMode="auto">
            <a:xfrm>
              <a:off x="6312" y="2618"/>
              <a:ext cx="51" cy="51"/>
              <a:chOff x="6017" y="2650"/>
              <a:chExt cx="274" cy="274"/>
            </a:xfrm>
          </p:grpSpPr>
          <p:sp>
            <p:nvSpPr>
              <p:cNvPr id="370" name="椭圆 80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直线 80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0" name="组合 810"/>
            <p:cNvGrpSpPr/>
            <p:nvPr/>
          </p:nvGrpSpPr>
          <p:grpSpPr bwMode="auto">
            <a:xfrm>
              <a:off x="6312" y="2134"/>
              <a:ext cx="51" cy="50"/>
              <a:chOff x="6017" y="2650"/>
              <a:chExt cx="274" cy="274"/>
            </a:xfrm>
          </p:grpSpPr>
          <p:sp>
            <p:nvSpPr>
              <p:cNvPr id="368" name="椭圆 811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直线 812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1" name="组合 813"/>
            <p:cNvGrpSpPr/>
            <p:nvPr/>
          </p:nvGrpSpPr>
          <p:grpSpPr bwMode="auto">
            <a:xfrm>
              <a:off x="6312" y="2834"/>
              <a:ext cx="51" cy="50"/>
              <a:chOff x="6017" y="2650"/>
              <a:chExt cx="274" cy="274"/>
            </a:xfrm>
          </p:grpSpPr>
          <p:sp>
            <p:nvSpPr>
              <p:cNvPr id="366" name="椭圆 814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直线 815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62" name="任意多边形 816"/>
            <p:cNvSpPr/>
            <p:nvPr/>
          </p:nvSpPr>
          <p:spPr bwMode="auto">
            <a:xfrm rot="-10800000">
              <a:off x="6248" y="1698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63" name="组合 817"/>
            <p:cNvGrpSpPr/>
            <p:nvPr/>
          </p:nvGrpSpPr>
          <p:grpSpPr bwMode="auto">
            <a:xfrm rot="-10800000">
              <a:off x="6312" y="1902"/>
              <a:ext cx="51" cy="50"/>
              <a:chOff x="6017" y="2650"/>
              <a:chExt cx="274" cy="274"/>
            </a:xfrm>
          </p:grpSpPr>
          <p:sp>
            <p:nvSpPr>
              <p:cNvPr id="364" name="椭圆 81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直线 81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72" name="lxqlx16"/>
          <p:cNvGrpSpPr/>
          <p:nvPr/>
        </p:nvGrpSpPr>
        <p:grpSpPr bwMode="auto">
          <a:xfrm>
            <a:off x="8102477" y="4640474"/>
            <a:ext cx="342718" cy="534192"/>
            <a:chOff x="6627" y="2220"/>
            <a:chExt cx="1155" cy="1502"/>
          </a:xfrm>
        </p:grpSpPr>
        <p:sp>
          <p:nvSpPr>
            <p:cNvPr id="373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6" name="lxqlx16"/>
          <p:cNvGrpSpPr/>
          <p:nvPr/>
        </p:nvGrpSpPr>
        <p:grpSpPr bwMode="auto">
          <a:xfrm>
            <a:off x="8093131" y="4128730"/>
            <a:ext cx="342718" cy="549129"/>
            <a:chOff x="6627" y="2220"/>
            <a:chExt cx="1155" cy="1502"/>
          </a:xfrm>
        </p:grpSpPr>
        <p:sp>
          <p:nvSpPr>
            <p:cNvPr id="377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80" name="直接连接符 379"/>
          <p:cNvCxnSpPr>
            <a:stCxn id="331" idx="6"/>
          </p:cNvCxnSpPr>
          <p:nvPr/>
        </p:nvCxnSpPr>
        <p:spPr>
          <a:xfrm flipH="1">
            <a:off x="8198531" y="1574510"/>
            <a:ext cx="139120" cy="1035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接连接符 380"/>
          <p:cNvCxnSpPr>
            <a:stCxn id="331" idx="2"/>
          </p:cNvCxnSpPr>
          <p:nvPr/>
        </p:nvCxnSpPr>
        <p:spPr>
          <a:xfrm>
            <a:off x="7953538" y="1574510"/>
            <a:ext cx="150070" cy="1527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接连接符 381"/>
          <p:cNvCxnSpPr>
            <a:endCxn id="332" idx="6"/>
          </p:cNvCxnSpPr>
          <p:nvPr/>
        </p:nvCxnSpPr>
        <p:spPr>
          <a:xfrm flipV="1">
            <a:off x="8427003" y="943012"/>
            <a:ext cx="4742" cy="210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接连接符 382"/>
          <p:cNvCxnSpPr>
            <a:stCxn id="332" idx="2"/>
          </p:cNvCxnSpPr>
          <p:nvPr/>
        </p:nvCxnSpPr>
        <p:spPr>
          <a:xfrm>
            <a:off x="7869755" y="943012"/>
            <a:ext cx="115967" cy="2792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接箭头连接符 383"/>
          <p:cNvCxnSpPr/>
          <p:nvPr/>
        </p:nvCxnSpPr>
        <p:spPr>
          <a:xfrm flipV="1">
            <a:off x="8482483" y="2092342"/>
            <a:ext cx="199201" cy="15658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6" name="组合 752"/>
          <p:cNvGrpSpPr/>
          <p:nvPr/>
        </p:nvGrpSpPr>
        <p:grpSpPr bwMode="auto">
          <a:xfrm>
            <a:off x="9107953" y="472807"/>
            <a:ext cx="1105935" cy="1656537"/>
            <a:chOff x="5422" y="1542"/>
            <a:chExt cx="858" cy="1267"/>
          </a:xfrm>
        </p:grpSpPr>
        <p:sp>
          <p:nvSpPr>
            <p:cNvPr id="387" name="椭圆 753"/>
            <p:cNvSpPr>
              <a:spLocks noChangeArrowheads="1"/>
            </p:cNvSpPr>
            <p:nvPr/>
          </p:nvSpPr>
          <p:spPr bwMode="auto">
            <a:xfrm>
              <a:off x="5667" y="2215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椭圆 754"/>
            <p:cNvSpPr>
              <a:spLocks noChangeArrowheads="1"/>
            </p:cNvSpPr>
            <p:nvPr/>
          </p:nvSpPr>
          <p:spPr bwMode="auto">
            <a:xfrm>
              <a:off x="5602" y="1663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任意多边形 755"/>
            <p:cNvSpPr/>
            <p:nvPr/>
          </p:nvSpPr>
          <p:spPr bwMode="auto">
            <a:xfrm>
              <a:off x="5766" y="159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90" name="lxqlx31"/>
            <p:cNvGrpSpPr/>
            <p:nvPr/>
          </p:nvGrpSpPr>
          <p:grpSpPr bwMode="auto">
            <a:xfrm flipV="1">
              <a:off x="5422" y="1542"/>
              <a:ext cx="858" cy="74"/>
              <a:chOff x="2760" y="2640"/>
              <a:chExt cx="1338" cy="130"/>
            </a:xfrm>
          </p:grpSpPr>
          <p:sp>
            <p:nvSpPr>
              <p:cNvPr id="398" name="直线 757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直线 758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直线 759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直线 760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直线 761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直线 762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直线 763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直线 764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直线 765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直线 766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直线 767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直线 768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91" name="任意多边形 769"/>
            <p:cNvSpPr/>
            <p:nvPr/>
          </p:nvSpPr>
          <p:spPr bwMode="auto">
            <a:xfrm>
              <a:off x="5768" y="2640"/>
              <a:ext cx="131" cy="169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椭圆 770"/>
            <p:cNvSpPr>
              <a:spLocks noChangeArrowheads="1"/>
            </p:cNvSpPr>
            <p:nvPr/>
          </p:nvSpPr>
          <p:spPr bwMode="auto">
            <a:xfrm>
              <a:off x="5800" y="2338"/>
              <a:ext cx="51" cy="51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直线 771"/>
            <p:cNvSpPr>
              <a:spLocks noChangeShapeType="1"/>
            </p:cNvSpPr>
            <p:nvPr/>
          </p:nvSpPr>
          <p:spPr bwMode="auto">
            <a:xfrm>
              <a:off x="5825" y="2342"/>
              <a:ext cx="3" cy="39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椭圆 772"/>
            <p:cNvSpPr>
              <a:spLocks noChangeArrowheads="1"/>
            </p:cNvSpPr>
            <p:nvPr/>
          </p:nvSpPr>
          <p:spPr bwMode="auto">
            <a:xfrm>
              <a:off x="5800" y="18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直线 773"/>
            <p:cNvSpPr>
              <a:spLocks noChangeShapeType="1"/>
            </p:cNvSpPr>
            <p:nvPr/>
          </p:nvSpPr>
          <p:spPr bwMode="auto">
            <a:xfrm>
              <a:off x="5825" y="18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椭圆 774"/>
            <p:cNvSpPr>
              <a:spLocks noChangeArrowheads="1"/>
            </p:cNvSpPr>
            <p:nvPr/>
          </p:nvSpPr>
          <p:spPr bwMode="auto">
            <a:xfrm>
              <a:off x="5800" y="2554"/>
              <a:ext cx="51" cy="50"/>
            </a:xfrm>
            <a:prstGeom prst="ellipse">
              <a:avLst/>
            </a:prstGeom>
            <a:gradFill rotWithShape="0">
              <a:gsLst>
                <a:gs pos="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直线 775"/>
            <p:cNvSpPr>
              <a:spLocks noChangeShapeType="1"/>
            </p:cNvSpPr>
            <p:nvPr/>
          </p:nvSpPr>
          <p:spPr bwMode="auto">
            <a:xfrm>
              <a:off x="5825" y="2558"/>
              <a:ext cx="3" cy="38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0" name="组合 802"/>
          <p:cNvGrpSpPr/>
          <p:nvPr/>
        </p:nvGrpSpPr>
        <p:grpSpPr bwMode="auto">
          <a:xfrm>
            <a:off x="9455934" y="2583632"/>
            <a:ext cx="478207" cy="1564005"/>
            <a:chOff x="6114" y="1698"/>
            <a:chExt cx="436" cy="1407"/>
          </a:xfrm>
        </p:grpSpPr>
        <p:sp>
          <p:nvSpPr>
            <p:cNvPr id="411" name="椭圆 803"/>
            <p:cNvSpPr>
              <a:spLocks noChangeArrowheads="1"/>
            </p:cNvSpPr>
            <p:nvPr/>
          </p:nvSpPr>
          <p:spPr bwMode="auto">
            <a:xfrm flipV="1">
              <a:off x="6194" y="2010"/>
              <a:ext cx="298" cy="29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椭圆 804"/>
            <p:cNvSpPr>
              <a:spLocks noChangeArrowheads="1"/>
            </p:cNvSpPr>
            <p:nvPr/>
          </p:nvSpPr>
          <p:spPr bwMode="auto">
            <a:xfrm flipV="1">
              <a:off x="6114" y="2430"/>
              <a:ext cx="436" cy="43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5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任意多边形 805"/>
            <p:cNvSpPr/>
            <p:nvPr/>
          </p:nvSpPr>
          <p:spPr bwMode="auto">
            <a:xfrm>
              <a:off x="6278" y="1876"/>
              <a:ext cx="121" cy="1038"/>
            </a:xfrm>
            <a:custGeom>
              <a:avLst/>
              <a:gdLst>
                <a:gd name="T0" fmla="*/ 0 w 608"/>
                <a:gd name="T1" fmla="*/ 0 h 1407"/>
                <a:gd name="T2" fmla="*/ 608 w 608"/>
                <a:gd name="T3" fmla="*/ 3 h 1407"/>
                <a:gd name="T4" fmla="*/ 608 w 608"/>
                <a:gd name="T5" fmla="*/ 1407 h 1407"/>
                <a:gd name="T6" fmla="*/ 0 w 608"/>
                <a:gd name="T7" fmla="*/ 1407 h 1407"/>
                <a:gd name="T8" fmla="*/ 0 w 608"/>
                <a:gd name="T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407">
                  <a:moveTo>
                    <a:pt x="0" y="0"/>
                  </a:moveTo>
                  <a:lnTo>
                    <a:pt x="608" y="3"/>
                  </a:lnTo>
                  <a:lnTo>
                    <a:pt x="608" y="1407"/>
                  </a:lnTo>
                  <a:lnTo>
                    <a:pt x="0" y="140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任意多边形 806"/>
            <p:cNvSpPr/>
            <p:nvPr/>
          </p:nvSpPr>
          <p:spPr bwMode="auto">
            <a:xfrm>
              <a:off x="6280" y="2914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15" name="组合 807"/>
            <p:cNvGrpSpPr/>
            <p:nvPr/>
          </p:nvGrpSpPr>
          <p:grpSpPr bwMode="auto">
            <a:xfrm>
              <a:off x="6312" y="2618"/>
              <a:ext cx="51" cy="51"/>
              <a:chOff x="6017" y="2650"/>
              <a:chExt cx="274" cy="274"/>
            </a:xfrm>
          </p:grpSpPr>
          <p:sp>
            <p:nvSpPr>
              <p:cNvPr id="426" name="椭圆 80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直线 80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16" name="组合 810"/>
            <p:cNvGrpSpPr/>
            <p:nvPr/>
          </p:nvGrpSpPr>
          <p:grpSpPr bwMode="auto">
            <a:xfrm>
              <a:off x="6312" y="2134"/>
              <a:ext cx="51" cy="50"/>
              <a:chOff x="6017" y="2650"/>
              <a:chExt cx="274" cy="274"/>
            </a:xfrm>
          </p:grpSpPr>
          <p:sp>
            <p:nvSpPr>
              <p:cNvPr id="424" name="椭圆 811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直线 812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17" name="组合 813"/>
            <p:cNvGrpSpPr/>
            <p:nvPr/>
          </p:nvGrpSpPr>
          <p:grpSpPr bwMode="auto">
            <a:xfrm>
              <a:off x="6312" y="2834"/>
              <a:ext cx="51" cy="50"/>
              <a:chOff x="6017" y="2650"/>
              <a:chExt cx="274" cy="274"/>
            </a:xfrm>
          </p:grpSpPr>
          <p:sp>
            <p:nvSpPr>
              <p:cNvPr id="422" name="椭圆 814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直线 815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8" name="任意多边形 816"/>
            <p:cNvSpPr/>
            <p:nvPr/>
          </p:nvSpPr>
          <p:spPr bwMode="auto">
            <a:xfrm rot="-10800000">
              <a:off x="6248" y="1698"/>
              <a:ext cx="149" cy="191"/>
            </a:xfrm>
            <a:custGeom>
              <a:avLst/>
              <a:gdLst>
                <a:gd name="T0" fmla="*/ 186 w 806"/>
                <a:gd name="T1" fmla="*/ 6 h 1037"/>
                <a:gd name="T2" fmla="*/ 186 w 806"/>
                <a:gd name="T3" fmla="*/ 221 h 1037"/>
                <a:gd name="T4" fmla="*/ 181 w 806"/>
                <a:gd name="T5" fmla="*/ 355 h 1037"/>
                <a:gd name="T6" fmla="*/ 68 w 806"/>
                <a:gd name="T7" fmla="*/ 505 h 1037"/>
                <a:gd name="T8" fmla="*/ 23 w 806"/>
                <a:gd name="T9" fmla="*/ 610 h 1037"/>
                <a:gd name="T10" fmla="*/ 0 w 806"/>
                <a:gd name="T11" fmla="*/ 720 h 1037"/>
                <a:gd name="T12" fmla="*/ 24 w 806"/>
                <a:gd name="T13" fmla="*/ 822 h 1037"/>
                <a:gd name="T14" fmla="*/ 102 w 806"/>
                <a:gd name="T15" fmla="*/ 929 h 1037"/>
                <a:gd name="T16" fmla="*/ 258 w 806"/>
                <a:gd name="T17" fmla="*/ 1013 h 1037"/>
                <a:gd name="T18" fmla="*/ 432 w 806"/>
                <a:gd name="T19" fmla="*/ 1019 h 1037"/>
                <a:gd name="T20" fmla="*/ 619 w 806"/>
                <a:gd name="T21" fmla="*/ 907 h 1037"/>
                <a:gd name="T22" fmla="*/ 703 w 806"/>
                <a:gd name="T23" fmla="*/ 786 h 1037"/>
                <a:gd name="T24" fmla="*/ 763 w 806"/>
                <a:gd name="T25" fmla="*/ 657 h 1037"/>
                <a:gd name="T26" fmla="*/ 799 w 806"/>
                <a:gd name="T27" fmla="*/ 510 h 1037"/>
                <a:gd name="T28" fmla="*/ 721 w 806"/>
                <a:gd name="T29" fmla="*/ 576 h 1037"/>
                <a:gd name="T30" fmla="*/ 637 w 806"/>
                <a:gd name="T31" fmla="*/ 714 h 1037"/>
                <a:gd name="T32" fmla="*/ 546 w 806"/>
                <a:gd name="T33" fmla="*/ 804 h 1037"/>
                <a:gd name="T34" fmla="*/ 468 w 806"/>
                <a:gd name="T35" fmla="*/ 852 h 1037"/>
                <a:gd name="T36" fmla="*/ 354 w 806"/>
                <a:gd name="T37" fmla="*/ 846 h 1037"/>
                <a:gd name="T38" fmla="*/ 252 w 806"/>
                <a:gd name="T39" fmla="*/ 774 h 1037"/>
                <a:gd name="T40" fmla="*/ 258 w 806"/>
                <a:gd name="T41" fmla="*/ 636 h 1037"/>
                <a:gd name="T42" fmla="*/ 348 w 806"/>
                <a:gd name="T43" fmla="*/ 504 h 1037"/>
                <a:gd name="T44" fmla="*/ 402 w 806"/>
                <a:gd name="T45" fmla="*/ 408 h 1037"/>
                <a:gd name="T46" fmla="*/ 402 w 806"/>
                <a:gd name="T47" fmla="*/ 283 h 1037"/>
                <a:gd name="T48" fmla="*/ 402 w 806"/>
                <a:gd name="T49" fmla="*/ 221 h 1037"/>
                <a:gd name="T50" fmla="*/ 402 w 806"/>
                <a:gd name="T51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6" h="1037">
                  <a:moveTo>
                    <a:pt x="186" y="6"/>
                  </a:moveTo>
                  <a:cubicBezTo>
                    <a:pt x="186" y="43"/>
                    <a:pt x="187" y="163"/>
                    <a:pt x="186" y="221"/>
                  </a:cubicBezTo>
                  <a:cubicBezTo>
                    <a:pt x="185" y="279"/>
                    <a:pt x="201" y="308"/>
                    <a:pt x="181" y="355"/>
                  </a:cubicBezTo>
                  <a:cubicBezTo>
                    <a:pt x="161" y="402"/>
                    <a:pt x="94" y="463"/>
                    <a:pt x="68" y="505"/>
                  </a:cubicBezTo>
                  <a:cubicBezTo>
                    <a:pt x="42" y="547"/>
                    <a:pt x="34" y="574"/>
                    <a:pt x="23" y="610"/>
                  </a:cubicBezTo>
                  <a:cubicBezTo>
                    <a:pt x="12" y="646"/>
                    <a:pt x="0" y="685"/>
                    <a:pt x="0" y="720"/>
                  </a:cubicBezTo>
                  <a:cubicBezTo>
                    <a:pt x="0" y="755"/>
                    <a:pt x="7" y="787"/>
                    <a:pt x="24" y="822"/>
                  </a:cubicBezTo>
                  <a:cubicBezTo>
                    <a:pt x="41" y="856"/>
                    <a:pt x="63" y="897"/>
                    <a:pt x="102" y="929"/>
                  </a:cubicBezTo>
                  <a:cubicBezTo>
                    <a:pt x="141" y="961"/>
                    <a:pt x="203" y="999"/>
                    <a:pt x="258" y="1013"/>
                  </a:cubicBezTo>
                  <a:cubicBezTo>
                    <a:pt x="313" y="1028"/>
                    <a:pt x="372" y="1037"/>
                    <a:pt x="432" y="1019"/>
                  </a:cubicBezTo>
                  <a:cubicBezTo>
                    <a:pt x="492" y="1002"/>
                    <a:pt x="574" y="946"/>
                    <a:pt x="619" y="907"/>
                  </a:cubicBezTo>
                  <a:cubicBezTo>
                    <a:pt x="663" y="867"/>
                    <a:pt x="679" y="827"/>
                    <a:pt x="703" y="786"/>
                  </a:cubicBezTo>
                  <a:cubicBezTo>
                    <a:pt x="727" y="744"/>
                    <a:pt x="747" y="703"/>
                    <a:pt x="763" y="657"/>
                  </a:cubicBezTo>
                  <a:cubicBezTo>
                    <a:pt x="779" y="611"/>
                    <a:pt x="806" y="523"/>
                    <a:pt x="799" y="510"/>
                  </a:cubicBezTo>
                  <a:cubicBezTo>
                    <a:pt x="792" y="496"/>
                    <a:pt x="748" y="542"/>
                    <a:pt x="721" y="576"/>
                  </a:cubicBezTo>
                  <a:cubicBezTo>
                    <a:pt x="694" y="610"/>
                    <a:pt x="665" y="676"/>
                    <a:pt x="637" y="714"/>
                  </a:cubicBezTo>
                  <a:cubicBezTo>
                    <a:pt x="608" y="752"/>
                    <a:pt x="575" y="781"/>
                    <a:pt x="546" y="804"/>
                  </a:cubicBezTo>
                  <a:cubicBezTo>
                    <a:pt x="518" y="826"/>
                    <a:pt x="500" y="845"/>
                    <a:pt x="468" y="852"/>
                  </a:cubicBezTo>
                  <a:cubicBezTo>
                    <a:pt x="436" y="858"/>
                    <a:pt x="390" y="858"/>
                    <a:pt x="354" y="846"/>
                  </a:cubicBezTo>
                  <a:cubicBezTo>
                    <a:pt x="318" y="833"/>
                    <a:pt x="268" y="808"/>
                    <a:pt x="252" y="774"/>
                  </a:cubicBezTo>
                  <a:cubicBezTo>
                    <a:pt x="236" y="739"/>
                    <a:pt x="242" y="680"/>
                    <a:pt x="258" y="636"/>
                  </a:cubicBezTo>
                  <a:cubicBezTo>
                    <a:pt x="274" y="591"/>
                    <a:pt x="324" y="542"/>
                    <a:pt x="348" y="504"/>
                  </a:cubicBezTo>
                  <a:cubicBezTo>
                    <a:pt x="372" y="466"/>
                    <a:pt x="393" y="445"/>
                    <a:pt x="402" y="408"/>
                  </a:cubicBezTo>
                  <a:cubicBezTo>
                    <a:pt x="411" y="371"/>
                    <a:pt x="402" y="314"/>
                    <a:pt x="402" y="283"/>
                  </a:cubicBezTo>
                  <a:cubicBezTo>
                    <a:pt x="402" y="252"/>
                    <a:pt x="402" y="268"/>
                    <a:pt x="402" y="221"/>
                  </a:cubicBezTo>
                  <a:cubicBezTo>
                    <a:pt x="402" y="173"/>
                    <a:pt x="402" y="46"/>
                    <a:pt x="40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19" name="组合 817"/>
            <p:cNvGrpSpPr/>
            <p:nvPr/>
          </p:nvGrpSpPr>
          <p:grpSpPr bwMode="auto">
            <a:xfrm rot="-10800000">
              <a:off x="6312" y="1902"/>
              <a:ext cx="51" cy="50"/>
              <a:chOff x="6017" y="2650"/>
              <a:chExt cx="274" cy="274"/>
            </a:xfrm>
          </p:grpSpPr>
          <p:sp>
            <p:nvSpPr>
              <p:cNvPr id="420" name="椭圆 818"/>
              <p:cNvSpPr>
                <a:spLocks noChangeArrowheads="1"/>
              </p:cNvSpPr>
              <p:nvPr/>
            </p:nvSpPr>
            <p:spPr bwMode="auto">
              <a:xfrm>
                <a:off x="6017" y="2650"/>
                <a:ext cx="274" cy="274"/>
              </a:xfrm>
              <a:prstGeom prst="ellipse">
                <a:avLst/>
              </a:prstGeom>
              <a:gradFill rotWithShape="0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直线 819"/>
              <p:cNvSpPr>
                <a:spLocks noChangeShapeType="1"/>
              </p:cNvSpPr>
              <p:nvPr/>
            </p:nvSpPr>
            <p:spPr bwMode="auto">
              <a:xfrm>
                <a:off x="6149" y="2670"/>
                <a:ext cx="16" cy="210"/>
              </a:xfrm>
              <a:prstGeom prst="line">
                <a:avLst/>
              </a:prstGeom>
              <a:noFill/>
              <a:ln w="38100" cmpd="dbl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8" name="lxqlx16"/>
          <p:cNvGrpSpPr/>
          <p:nvPr/>
        </p:nvGrpSpPr>
        <p:grpSpPr bwMode="auto">
          <a:xfrm>
            <a:off x="9563343" y="5063590"/>
            <a:ext cx="342718" cy="534192"/>
            <a:chOff x="6627" y="2220"/>
            <a:chExt cx="1155" cy="1502"/>
          </a:xfrm>
        </p:grpSpPr>
        <p:sp>
          <p:nvSpPr>
            <p:cNvPr id="429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2" name="lxqlx16"/>
          <p:cNvGrpSpPr/>
          <p:nvPr/>
        </p:nvGrpSpPr>
        <p:grpSpPr bwMode="auto">
          <a:xfrm>
            <a:off x="9563343" y="4101096"/>
            <a:ext cx="342718" cy="549129"/>
            <a:chOff x="6627" y="2220"/>
            <a:chExt cx="1155" cy="1502"/>
          </a:xfrm>
        </p:grpSpPr>
        <p:sp>
          <p:nvSpPr>
            <p:cNvPr id="433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436" name="直接连接符 435"/>
          <p:cNvCxnSpPr>
            <a:stCxn id="387" idx="6"/>
          </p:cNvCxnSpPr>
          <p:nvPr/>
        </p:nvCxnSpPr>
        <p:spPr>
          <a:xfrm flipH="1">
            <a:off x="9668743" y="1546876"/>
            <a:ext cx="139120" cy="10356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接连接符 436"/>
          <p:cNvCxnSpPr>
            <a:stCxn id="387" idx="2"/>
          </p:cNvCxnSpPr>
          <p:nvPr/>
        </p:nvCxnSpPr>
        <p:spPr>
          <a:xfrm>
            <a:off x="9423750" y="1546876"/>
            <a:ext cx="150070" cy="1527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接连接符 437"/>
          <p:cNvCxnSpPr>
            <a:endCxn id="388" idx="6"/>
          </p:cNvCxnSpPr>
          <p:nvPr/>
        </p:nvCxnSpPr>
        <p:spPr>
          <a:xfrm flipV="1">
            <a:off x="9897215" y="915378"/>
            <a:ext cx="4742" cy="210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接连接符 438"/>
          <p:cNvCxnSpPr>
            <a:stCxn id="388" idx="2"/>
          </p:cNvCxnSpPr>
          <p:nvPr/>
        </p:nvCxnSpPr>
        <p:spPr>
          <a:xfrm>
            <a:off x="9339967" y="915378"/>
            <a:ext cx="115967" cy="27921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直接箭头连接符 439"/>
          <p:cNvCxnSpPr/>
          <p:nvPr/>
        </p:nvCxnSpPr>
        <p:spPr>
          <a:xfrm flipV="1">
            <a:off x="9952695" y="2064708"/>
            <a:ext cx="199201" cy="15658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1" name="lxqlx16"/>
          <p:cNvGrpSpPr/>
          <p:nvPr/>
        </p:nvGrpSpPr>
        <p:grpSpPr bwMode="auto">
          <a:xfrm>
            <a:off x="9578166" y="4589678"/>
            <a:ext cx="342718" cy="534192"/>
            <a:chOff x="6627" y="2220"/>
            <a:chExt cx="1155" cy="1502"/>
          </a:xfrm>
        </p:grpSpPr>
        <p:sp>
          <p:nvSpPr>
            <p:cNvPr id="442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5" name="lxqlx16"/>
          <p:cNvGrpSpPr/>
          <p:nvPr/>
        </p:nvGrpSpPr>
        <p:grpSpPr bwMode="auto">
          <a:xfrm>
            <a:off x="9563343" y="5555771"/>
            <a:ext cx="342718" cy="534192"/>
            <a:chOff x="6627" y="2220"/>
            <a:chExt cx="1155" cy="1502"/>
          </a:xfrm>
        </p:grpSpPr>
        <p:sp>
          <p:nvSpPr>
            <p:cNvPr id="446" name="任意多边形 847"/>
            <p:cNvSpPr/>
            <p:nvPr/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任意多边形 848"/>
            <p:cNvSpPr/>
            <p:nvPr/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mpd="sng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矩形 849"/>
            <p:cNvSpPr>
              <a:spLocks noChangeArrowheads="1"/>
            </p:cNvSpPr>
            <p:nvPr/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9" name="TextBox 448"/>
          <p:cNvSpPr txBox="1"/>
          <p:nvPr/>
        </p:nvSpPr>
        <p:spPr>
          <a:xfrm>
            <a:off x="7040934" y="1377836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8656486" y="1377836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51" name="Text Box 6"/>
          <p:cNvSpPr txBox="1">
            <a:spLocks noChangeArrowheads="1"/>
          </p:cNvSpPr>
          <p:nvPr/>
        </p:nvSpPr>
        <p:spPr bwMode="auto">
          <a:xfrm>
            <a:off x="488548" y="1630433"/>
            <a:ext cx="279552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、实验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思路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4339382" y="5053938"/>
            <a:ext cx="67688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53" name="TextBox 452"/>
          <p:cNvSpPr txBox="1"/>
          <p:nvPr/>
        </p:nvSpPr>
        <p:spPr>
          <a:xfrm>
            <a:off x="10052295" y="5079715"/>
            <a:ext cx="676881" cy="6317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3200" baseline="-250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14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428" y="1630433"/>
            <a:ext cx="61536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、设计记录实验数据的表格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53033" y="2487706"/>
          <a:ext cx="10582840" cy="341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855"/>
                <a:gridCol w="1322855"/>
                <a:gridCol w="1322855"/>
                <a:gridCol w="1322855"/>
                <a:gridCol w="1322855"/>
                <a:gridCol w="1322855"/>
                <a:gridCol w="1322855"/>
                <a:gridCol w="1322855"/>
              </a:tblGrid>
              <a:tr h="1339088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b="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b="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="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b="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b="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endParaRPr lang="en-US" altLang="zh-CN" sz="2400" b="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="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b="0" kern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291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</a:tr>
              <a:tr h="4291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</a:tr>
              <a:tr h="4291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4291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7358" y="609100"/>
          <a:ext cx="10551695" cy="594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200" b="0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en-US" altLang="zh-CN" sz="3200" b="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zh-CN" altLang="en-US" sz="32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200" b="0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en-US" altLang="zh-CN" sz="3200" b="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zh-CN" altLang="en-US" sz="32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200" b="0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en-US" altLang="zh-CN" sz="3200" b="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zh-CN" altLang="en-US" sz="32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200" b="0" dirty="0" smtClean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r>
                        <a:rPr lang="en-US" altLang="zh-CN" sz="3200" b="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  <a:endParaRPr lang="zh-CN" altLang="en-US" sz="3200" b="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16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7358" y="609100"/>
          <a:ext cx="10551695" cy="594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632012"/>
            <a:ext cx="1653988" cy="18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717010"/>
            <a:ext cx="1653987" cy="17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632012"/>
            <a:ext cx="1653988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89" y="632012"/>
            <a:ext cx="1502935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17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428" y="1630433"/>
            <a:ext cx="279552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、进行实验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96" y="2119222"/>
            <a:ext cx="2128058" cy="432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96" y="2090329"/>
            <a:ext cx="2105694" cy="432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533749" y="441257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0.4N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49341" y="441257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0.3N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68" y="2092094"/>
            <a:ext cx="2128058" cy="432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5254586" y="441257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0.7N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72" y="2092094"/>
            <a:ext cx="2105694" cy="43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10736969" y="441257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0.5N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8494646" y="721223"/>
            <a:ext cx="2213113" cy="379413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课前导入</a:t>
            </a:r>
          </a:p>
        </p:txBody>
      </p:sp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42048" y="1298345"/>
            <a:ext cx="4715984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复习提问</a:t>
            </a:r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342049" y="1998849"/>
            <a:ext cx="2446099" cy="515896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、功的定义：</a:t>
            </a:r>
          </a:p>
        </p:txBody>
      </p:sp>
      <p:sp>
        <p:nvSpPr>
          <p:cNvPr id="7" name="圆角矩形 6">
            <a:hlinkClick r:id="rId3" action="ppaction://hlinksldjump"/>
          </p:cNvPr>
          <p:cNvSpPr/>
          <p:nvPr/>
        </p:nvSpPr>
        <p:spPr>
          <a:xfrm>
            <a:off x="342048" y="4835226"/>
            <a:ext cx="2357992" cy="1244945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、功的公式：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74694" y="4794689"/>
            <a:ext cx="1087982" cy="461661"/>
          </a:xfrm>
          <a:prstGeom prst="rect">
            <a:avLst/>
          </a:prstGeom>
          <a:noFill/>
          <a:ln w="508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 = </a:t>
            </a:r>
            <a:r>
              <a:rPr lang="en-US" altLang="zh-CN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74696" y="5628857"/>
            <a:ext cx="1172942" cy="461661"/>
          </a:xfrm>
          <a:prstGeom prst="rect">
            <a:avLst/>
          </a:prstGeom>
          <a:noFill/>
          <a:ln w="508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 = Gh</a:t>
            </a:r>
          </a:p>
        </p:txBody>
      </p:sp>
      <p:sp>
        <p:nvSpPr>
          <p:cNvPr id="11" name="AutoShape 7"/>
          <p:cNvSpPr/>
          <p:nvPr/>
        </p:nvSpPr>
        <p:spPr bwMode="auto">
          <a:xfrm flipV="1">
            <a:off x="2700040" y="4906231"/>
            <a:ext cx="176213" cy="136059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>
            <a:hlinkClick r:id="rId3" action="ppaction://hlinksldjump"/>
          </p:cNvPr>
          <p:cNvSpPr/>
          <p:nvPr/>
        </p:nvSpPr>
        <p:spPr>
          <a:xfrm>
            <a:off x="342050" y="3644793"/>
            <a:ext cx="3670679" cy="622472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、功的两个必要因素：</a:t>
            </a:r>
          </a:p>
        </p:txBody>
      </p:sp>
      <p:sp>
        <p:nvSpPr>
          <p:cNvPr id="2" name="矩形 1"/>
          <p:cNvSpPr/>
          <p:nvPr/>
        </p:nvSpPr>
        <p:spPr>
          <a:xfrm>
            <a:off x="4346623" y="3378568"/>
            <a:ext cx="4908132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一是作用在物体上的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力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</a:p>
        </p:txBody>
      </p:sp>
      <p:sp>
        <p:nvSpPr>
          <p:cNvPr id="3" name="矩形 2"/>
          <p:cNvSpPr/>
          <p:nvPr/>
        </p:nvSpPr>
        <p:spPr>
          <a:xfrm>
            <a:off x="4346623" y="4108491"/>
            <a:ext cx="6237836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物体在这个力的方向上移动的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距离</a:t>
            </a:r>
          </a:p>
        </p:txBody>
      </p:sp>
      <p:sp>
        <p:nvSpPr>
          <p:cNvPr id="14" name="AutoShape 7"/>
          <p:cNvSpPr/>
          <p:nvPr/>
        </p:nvSpPr>
        <p:spPr bwMode="auto">
          <a:xfrm flipV="1">
            <a:off x="4012728" y="3378568"/>
            <a:ext cx="176213" cy="1360592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6253" y="1998849"/>
            <a:ext cx="7919611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一个力作用在物体上，物体在这个力的方向上移动了一段距离，我们就说这个力对物体做了功</a:t>
            </a:r>
          </a:p>
        </p:txBody>
      </p:sp>
      <p:sp>
        <p:nvSpPr>
          <p:cNvPr id="6" name="矩形 5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 animBg="1"/>
      <p:bldP spid="12" grpId="0" animBg="1"/>
      <p:bldP spid="2" grpId="0"/>
      <p:bldP spid="3" grpId="0"/>
      <p:bldP spid="14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428" y="1630433"/>
            <a:ext cx="279552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、进行实验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85" y="2366683"/>
            <a:ext cx="2756646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7"/>
          <p:cNvSpPr/>
          <p:nvPr/>
        </p:nvSpPr>
        <p:spPr bwMode="auto">
          <a:xfrm flipV="1">
            <a:off x="3966271" y="5150222"/>
            <a:ext cx="118972" cy="379499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7"/>
          <p:cNvSpPr/>
          <p:nvPr/>
        </p:nvSpPr>
        <p:spPr bwMode="auto">
          <a:xfrm flipH="1" flipV="1">
            <a:off x="5654669" y="3012141"/>
            <a:ext cx="329272" cy="1632890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903960" y="4976782"/>
            <a:ext cx="1421994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h=6cm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218065" y="3650006"/>
            <a:ext cx="1850170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s=30cm</a:t>
            </a:r>
            <a:endParaRPr lang="en-US" altLang="zh-CN" sz="32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19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7358" y="609100"/>
          <a:ext cx="10551695" cy="594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632012"/>
            <a:ext cx="1653988" cy="18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717010"/>
            <a:ext cx="1653987" cy="17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632012"/>
            <a:ext cx="1653988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89" y="632012"/>
            <a:ext cx="1502935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20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7358" y="609100"/>
          <a:ext cx="10551695" cy="594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632012"/>
            <a:ext cx="1653988" cy="18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717010"/>
            <a:ext cx="1653987" cy="17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632012"/>
            <a:ext cx="1653988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89" y="632012"/>
            <a:ext cx="1502935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21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4594" y="717010"/>
          <a:ext cx="10551695" cy="60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02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632012"/>
            <a:ext cx="1653988" cy="18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717010"/>
            <a:ext cx="1653987" cy="17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632012"/>
            <a:ext cx="1653988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89" y="632012"/>
            <a:ext cx="1502935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4594" y="717010"/>
          <a:ext cx="10551695" cy="60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02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632012"/>
            <a:ext cx="1653988" cy="18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717010"/>
            <a:ext cx="1653987" cy="17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632012"/>
            <a:ext cx="1653988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89" y="632012"/>
            <a:ext cx="1502935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4594" y="717010"/>
          <a:ext cx="10551695" cy="60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02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800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632012"/>
            <a:ext cx="1653988" cy="18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717010"/>
            <a:ext cx="1653987" cy="17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632012"/>
            <a:ext cx="1653988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89" y="632012"/>
            <a:ext cx="1502935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24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4594" y="717010"/>
          <a:ext cx="10551695" cy="608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831"/>
                <a:gridCol w="1888958"/>
                <a:gridCol w="1937085"/>
                <a:gridCol w="1913021"/>
                <a:gridCol w="1828800"/>
              </a:tblGrid>
              <a:tr h="1969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钩码重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钩码上升高度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horzOverflow="overflow"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有用功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拉力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F/N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绳端移动距离</a:t>
                      </a:r>
                      <a:r>
                        <a:rPr lang="en-US" altLang="zh-CN" sz="24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S/m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8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总功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kern="1200" baseline="-25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/J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0.126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02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机械效率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η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9" y="632012"/>
            <a:ext cx="1653988" cy="186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717010"/>
            <a:ext cx="1653987" cy="17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1" y="632012"/>
            <a:ext cx="1653988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89" y="632012"/>
            <a:ext cx="1502935" cy="19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428" y="1617417"/>
            <a:ext cx="2795526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、分析与论证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0428" y="3711991"/>
            <a:ext cx="609897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、保持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物重相同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时，轮重增大，机械效率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0429" y="2553581"/>
            <a:ext cx="609897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、保持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轮重相同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时，物重增大，机械效率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18852" y="2547248"/>
            <a:ext cx="80979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增大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18852" y="3703628"/>
            <a:ext cx="863584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减小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26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428" y="1668960"/>
            <a:ext cx="2795526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、交流与讨论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28369" y="2413687"/>
            <a:ext cx="6550025" cy="1084263"/>
          </a:xfrm>
          <a:prstGeom prst="rect">
            <a:avLst/>
          </a:prstGeom>
        </p:spPr>
        <p:txBody>
          <a:bodyPr anchor="ctr"/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6435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影响滑轮组机械效率的因素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45363" y="4585811"/>
            <a:ext cx="7812087" cy="455484"/>
          </a:xfrm>
          <a:prstGeom prst="rect">
            <a:avLst/>
          </a:prstGeom>
        </p:spPr>
        <p:txBody>
          <a:bodyPr/>
          <a:lstStyle>
            <a:lvl1pPr marL="228600" indent="-228600" algn="l" defTabSz="9150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643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63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10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30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650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434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1540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9375" indent="-228600" algn="l" defTabSz="91503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、还有滑轮组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轮与轴及轮与绳之间的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摩擦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5363" y="404188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、动滑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自重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5363" y="34979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所提升的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27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0428" y="922551"/>
            <a:ext cx="7109631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--</a:t>
            </a:r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测量</a:t>
            </a: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滑轮组的机械效率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428" y="1668960"/>
            <a:ext cx="4328984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、提高机械效率的方法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38102" y="2834976"/>
            <a:ext cx="6696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改进机械的结构，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减小机械自重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38102" y="3854792"/>
            <a:ext cx="3801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减小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机械间的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摩擦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力。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38102" y="4878716"/>
            <a:ext cx="4416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使用同一机械，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增加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物重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8582753" y="721223"/>
            <a:ext cx="2213113" cy="379413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新课学习</a:t>
            </a:r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1454956" y="3827171"/>
            <a:ext cx="9340910" cy="140059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不使用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机械，人直接提升物体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人对物体做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的功，</a:t>
            </a:r>
            <a:endParaRPr lang="en-US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  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   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使用机械提升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物体，人对机械做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的功相同吗？</a:t>
            </a:r>
          </a:p>
        </p:txBody>
      </p: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454956" y="2066412"/>
            <a:ext cx="7327380" cy="839087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动滑轮可以省力，可以省功吗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031317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课内练习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06394" y="1514497"/>
            <a:ext cx="1025157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、请你判断：下面说法中是否正确？</a:t>
            </a:r>
          </a:p>
          <a:p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．有用功越多，机械效率越高（       ）</a:t>
            </a:r>
          </a:p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．额外功越少，机械效率越高（       ）</a:t>
            </a:r>
          </a:p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．物体做功越慢，机械效率越低（       ）</a:t>
            </a:r>
          </a:p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．做总功越多，机械效率越高（       ）</a:t>
            </a:r>
          </a:p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．做相同的有用功，额外功越少，机械效率越高（      ）</a:t>
            </a:r>
          </a:p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．做相同的总功时，有用功越多，机械效率越高（      ）</a:t>
            </a:r>
          </a:p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．机械效率越高，越省力（       ）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32179" y="2298645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227938" y="3209937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76833" y="2722833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976833" y="3617215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62751" y="4923961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8656265" y="4171391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656265" y="4634242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1" name="矩形 10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29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031317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课内练习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 Box 12"/>
          <p:cNvSpPr>
            <a:spLocks noChangeArrowheads="1"/>
          </p:cNvSpPr>
          <p:nvPr/>
        </p:nvSpPr>
        <p:spPr bwMode="auto">
          <a:xfrm>
            <a:off x="763868" y="1573472"/>
            <a:ext cx="8474262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关于机械效率，以下说法正确的是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（ 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  ）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、机械效率总小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于</a:t>
            </a:r>
            <a:r>
              <a:rPr lang="en-US" altLang="zh-CN" sz="280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、单位时间里做功越多的机械，机械效率越高；</a:t>
            </a: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、做功越多的机械，机械效率越高；</a:t>
            </a: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、做功越快的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机械效率越高。</a:t>
            </a:r>
          </a:p>
        </p:txBody>
      </p:sp>
      <p:sp>
        <p:nvSpPr>
          <p:cNvPr id="12" name="Text Box 13"/>
          <p:cNvSpPr>
            <a:spLocks noChangeArrowheads="1"/>
          </p:cNvSpPr>
          <p:nvPr/>
        </p:nvSpPr>
        <p:spPr bwMode="auto">
          <a:xfrm>
            <a:off x="7731311" y="1573638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111159" y="2162789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513938" y="2929755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60531" y="3613349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60531" y="4171518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031317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课内练习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13"/>
          <p:cNvSpPr>
            <a:spLocks noChangeArrowheads="1"/>
          </p:cNvSpPr>
          <p:nvPr/>
        </p:nvSpPr>
        <p:spPr bwMode="auto">
          <a:xfrm>
            <a:off x="10797241" y="1465915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 Box 15"/>
          <p:cNvSpPr>
            <a:spLocks noChangeArrowheads="1"/>
          </p:cNvSpPr>
          <p:nvPr/>
        </p:nvSpPr>
        <p:spPr bwMode="auto">
          <a:xfrm>
            <a:off x="779089" y="1465915"/>
            <a:ext cx="11013982" cy="44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、某机械的机械效率是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75%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，这说明使用这一装置做功：（   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、总功是额外功的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倍；</a:t>
            </a: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、有用功是额外功的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倍；</a:t>
            </a: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、总功是有用功的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倍；</a:t>
            </a:r>
          </a:p>
          <a:p>
            <a:pPr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、额外功占总功的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3/4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10127" y="2008012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10126" y="3408315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27738" y="3987752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11904" y="2742227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031317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课内练习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13"/>
          <p:cNvSpPr>
            <a:spLocks noChangeArrowheads="1"/>
          </p:cNvSpPr>
          <p:nvPr/>
        </p:nvSpPr>
        <p:spPr bwMode="auto">
          <a:xfrm>
            <a:off x="10582088" y="1385536"/>
            <a:ext cx="54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0611" y="1356078"/>
            <a:ext cx="111610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SzPct val="100000"/>
            </a:pP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1"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为了提高滑轮组的机械效率，以下做法中正确的是：（   ）</a:t>
            </a:r>
          </a:p>
          <a:p>
            <a:pPr>
              <a:lnSpc>
                <a:spcPct val="140000"/>
              </a:lnSpc>
              <a:buSzPct val="100000"/>
            </a:pPr>
            <a:r>
              <a:rPr kumimoji="1"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、以较快的速度匀速提升重物；</a:t>
            </a:r>
          </a:p>
          <a:p>
            <a:pPr>
              <a:lnSpc>
                <a:spcPct val="140000"/>
              </a:lnSpc>
              <a:buSzPct val="100000"/>
            </a:pPr>
            <a:r>
              <a:rPr kumimoji="1"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、以较慢的速度匀速提升重物；</a:t>
            </a:r>
          </a:p>
          <a:p>
            <a:pPr>
              <a:lnSpc>
                <a:spcPct val="140000"/>
              </a:lnSpc>
              <a:buSzPct val="100000"/>
            </a:pPr>
            <a:r>
              <a:rPr kumimoji="1"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、增加承担物重的绳子股数；</a:t>
            </a:r>
          </a:p>
          <a:p>
            <a:pPr>
              <a:lnSpc>
                <a:spcPct val="140000"/>
              </a:lnSpc>
              <a:buSzPct val="100000"/>
            </a:pPr>
            <a:r>
              <a:rPr kumimoji="1"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、把滑轮做得更轻巧，减小滑轮在转动过程中的摩擦；</a:t>
            </a:r>
          </a:p>
        </p:txBody>
      </p:sp>
      <p:sp>
        <p:nvSpPr>
          <p:cNvPr id="5" name="矩形 4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664795" y="3885183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08547" y="2130844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08546" y="2729937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75313" y="3329030"/>
            <a:ext cx="865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031317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课内练习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Box 19"/>
          <p:cNvSpPr>
            <a:spLocks noChangeArrowheads="1"/>
          </p:cNvSpPr>
          <p:nvPr/>
        </p:nvSpPr>
        <p:spPr bwMode="auto">
          <a:xfrm>
            <a:off x="761463" y="1163732"/>
            <a:ext cx="8493747" cy="168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、一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台起重机将重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3600N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的货物提高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4m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。如果额外功是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9600J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，起重机做的有用功是多少？总功是多少？机械效率是多少？起重机在哪些方面消耗了额外功？</a:t>
            </a:r>
          </a:p>
        </p:txBody>
      </p:sp>
      <p:pic>
        <p:nvPicPr>
          <p:cNvPr id="6" name="Picture 20" descr="起重机"/>
          <p:cNvPicPr preferRelativeResize="0">
            <a:picLocks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065" y="1546576"/>
            <a:ext cx="201166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3814767" y="1767016"/>
            <a:ext cx="1108616" cy="1235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342529" y="1765199"/>
            <a:ext cx="745523" cy="1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830141" y="2182811"/>
            <a:ext cx="1108616" cy="1235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"/>
          <p:cNvSpPr>
            <a:spLocks noChangeArrowheads="1"/>
          </p:cNvSpPr>
          <p:nvPr/>
        </p:nvSpPr>
        <p:spPr bwMode="auto">
          <a:xfrm>
            <a:off x="718959" y="3194402"/>
            <a:ext cx="8578754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SzPct val="100000"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有用功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  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Gh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=3600N×4m=14400J=1.44×10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6" name="矩形 15"/>
          <p:cNvSpPr/>
          <p:nvPr/>
        </p:nvSpPr>
        <p:spPr>
          <a:xfrm>
            <a:off x="718959" y="4850423"/>
            <a:ext cx="8345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起重机的额外功具体是克服吊臂、钢丝绳、吊钩的重做的功，以及克服转动部分机械摩擦做的功。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>
            <a:spLocks noChangeArrowheads="1"/>
          </p:cNvSpPr>
          <p:nvPr/>
        </p:nvSpPr>
        <p:spPr bwMode="auto">
          <a:xfrm>
            <a:off x="739928" y="3745731"/>
            <a:ext cx="8121555" cy="56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SzPct val="100000"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总功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  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 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14400J+9600J=2.4×10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>
            <a:spLocks noChangeArrowheads="1"/>
          </p:cNvSpPr>
          <p:nvPr/>
        </p:nvSpPr>
        <p:spPr bwMode="auto">
          <a:xfrm>
            <a:off x="718959" y="4310021"/>
            <a:ext cx="8319263" cy="5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SzPct val="100000"/>
            </a:pP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机械效率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   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 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/W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=1.44×10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J/2.4×10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J=60%</a:t>
            </a:r>
          </a:p>
        </p:txBody>
      </p:sp>
      <p:sp>
        <p:nvSpPr>
          <p:cNvPr id="14" name="矩形 13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031317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课内小结</a:t>
            </a:r>
            <a:endParaRPr lang="zh-CN" altLang="en-US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Box 142"/>
          <p:cNvSpPr>
            <a:spLocks noChangeArrowheads="1"/>
          </p:cNvSpPr>
          <p:nvPr/>
        </p:nvSpPr>
        <p:spPr bwMode="auto">
          <a:xfrm>
            <a:off x="1092200" y="2474913"/>
            <a:ext cx="6240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、三种功：有用功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、额外功、总功</a:t>
            </a:r>
          </a:p>
        </p:txBody>
      </p:sp>
      <p:sp>
        <p:nvSpPr>
          <p:cNvPr id="6" name="Text Box 143"/>
          <p:cNvSpPr>
            <a:spLocks noChangeArrowheads="1"/>
          </p:cNvSpPr>
          <p:nvPr/>
        </p:nvSpPr>
        <p:spPr bwMode="auto">
          <a:xfrm>
            <a:off x="1092200" y="3614072"/>
            <a:ext cx="2355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  <a:buSzPct val="100000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、机械效率</a:t>
            </a:r>
            <a:r>
              <a:rPr kumimoji="1" lang="en-US" altLang="zh-CN" sz="28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</a:p>
        </p:txBody>
      </p:sp>
      <p:sp>
        <p:nvSpPr>
          <p:cNvPr id="8" name="矩形 7"/>
          <p:cNvSpPr/>
          <p:nvPr/>
        </p:nvSpPr>
        <p:spPr>
          <a:xfrm>
            <a:off x="4159640" y="3502989"/>
            <a:ext cx="415499" cy="64633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endParaRPr lang="zh-CN" altLang="en-US" sz="36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4667040" y="3839537"/>
            <a:ext cx="90204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47828" y="2994025"/>
            <a:ext cx="928459" cy="64633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36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6536" y="3882729"/>
            <a:ext cx="928459" cy="64633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36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7538" y="3096724"/>
            <a:ext cx="712103" cy="1101840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5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η</a:t>
            </a:r>
            <a:endParaRPr lang="zh-CN" altLang="en-US" sz="55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92200" y="4753232"/>
            <a:ext cx="7275464" cy="1084263"/>
          </a:xfrm>
          <a:prstGeom prst="rect">
            <a:avLst/>
          </a:prstGeom>
        </p:spPr>
        <p:txBody>
          <a:bodyPr anchor="ctr"/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影响滑轮组机械效率的因素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轮重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34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994" y="709750"/>
            <a:ext cx="2031317" cy="64632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86435"/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课后作业</a:t>
            </a:r>
          </a:p>
        </p:txBody>
      </p:sp>
      <p:sp>
        <p:nvSpPr>
          <p:cNvPr id="2" name="矩形 1"/>
          <p:cNvSpPr/>
          <p:nvPr/>
        </p:nvSpPr>
        <p:spPr>
          <a:xfrm>
            <a:off x="547530" y="2212766"/>
            <a:ext cx="8424191" cy="5232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、通读教材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85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-87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页，并把重点笔记记在书上</a:t>
            </a:r>
          </a:p>
        </p:txBody>
      </p:sp>
      <p:sp>
        <p:nvSpPr>
          <p:cNvPr id="10" name="矩形 9"/>
          <p:cNvSpPr/>
          <p:nvPr/>
        </p:nvSpPr>
        <p:spPr>
          <a:xfrm>
            <a:off x="547530" y="3132816"/>
            <a:ext cx="7973616" cy="5232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、完成教材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88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页动手动脑学物理的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1-4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5" name="矩形 4"/>
          <p:cNvSpPr/>
          <p:nvPr/>
        </p:nvSpPr>
        <p:spPr>
          <a:xfrm>
            <a:off x="11750854" y="644609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7530" y="4052865"/>
            <a:ext cx="8744387" cy="52321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686435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、思考影响斜面机械效率的因素有哪些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05354" y="2034966"/>
            <a:ext cx="7109631" cy="120032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成功的快乐，收获的满足，</a:t>
            </a:r>
            <a:endParaRPr lang="en-US" altLang="zh-CN" sz="36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defTabSz="686435"/>
            <a:r>
              <a:rPr lang="zh-CN" altLang="en-US" sz="36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不在奋斗的终点，而在拼搏的过程</a:t>
            </a:r>
            <a:endParaRPr lang="en-US" altLang="zh-CN" sz="36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42048" y="1175663"/>
            <a:ext cx="8740168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一、机械的三种功：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有用功、额外功和总功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36" y="1841951"/>
            <a:ext cx="16611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71" y="1817236"/>
            <a:ext cx="16611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48072" y="2238699"/>
            <a:ext cx="950976" cy="564253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1.4N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1621" y="1954256"/>
            <a:ext cx="1235011" cy="564253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0.75N</a:t>
            </a:r>
            <a:endParaRPr lang="zh-C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701" y="2373651"/>
            <a:ext cx="5501251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直接提着物体上升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米，做的功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7702" y="3033669"/>
            <a:ext cx="6239267" cy="461661"/>
          </a:xfrm>
          <a:prstGeom prst="rect">
            <a:avLst/>
          </a:prstGeom>
          <a:noFill/>
          <a:ln w="508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 = G h =1.4N×2m=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2.8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3" name="矩形 2"/>
          <p:cNvSpPr/>
          <p:nvPr/>
        </p:nvSpPr>
        <p:spPr>
          <a:xfrm>
            <a:off x="627699" y="3594807"/>
            <a:ext cx="5262971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使用动滑轮提着物体上升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米，做的功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27702" y="4860175"/>
            <a:ext cx="5625609" cy="461661"/>
          </a:xfrm>
          <a:prstGeom prst="rect">
            <a:avLst/>
          </a:prstGeom>
          <a:noFill/>
          <a:ln w="5080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 = FS = 0.75N×2m=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27699" y="4275400"/>
            <a:ext cx="480060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S=2h=2×2m=4m</a:t>
            </a:r>
          </a:p>
        </p:txBody>
      </p:sp>
      <p:sp>
        <p:nvSpPr>
          <p:cNvPr id="19" name="矩形 18"/>
          <p:cNvSpPr/>
          <p:nvPr/>
        </p:nvSpPr>
        <p:spPr>
          <a:xfrm>
            <a:off x="627702" y="5588802"/>
            <a:ext cx="6340189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使用动滑轮可以省力，但是不省功，为什么？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  <p:bldP spid="10" grpId="0"/>
      <p:bldP spid="2" grpId="0"/>
      <p:bldP spid="13" grpId="0"/>
      <p:bldP spid="3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99525" y="829298"/>
            <a:ext cx="8740168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一、机械的三种功：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有用功、额外功和总功</a:t>
            </a:r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399527" y="1449627"/>
            <a:ext cx="3748039" cy="515896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有用功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7785" y="2156138"/>
            <a:ext cx="6308506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提着物体上升所做的功，是必须要做的，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叫做有用功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99528" y="2159285"/>
            <a:ext cx="2574180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有用功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769" y="3908351"/>
            <a:ext cx="8583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计算：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竖直方向匀速提升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物体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；克服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重力做功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－－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Gh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矩形 6"/>
          <p:cNvSpPr/>
          <p:nvPr/>
        </p:nvSpPr>
        <p:spPr>
          <a:xfrm>
            <a:off x="1340112" y="4886070"/>
            <a:ext cx="8368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水平方向匀速拉动物体，克服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摩擦力做功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－－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99525" y="829298"/>
            <a:ext cx="8740168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一、机械的三种功：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有用功、额外功和总功</a:t>
            </a:r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>
          <a:xfrm>
            <a:off x="399527" y="1449627"/>
            <a:ext cx="3748039" cy="515896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、额外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功</a:t>
            </a:r>
          </a:p>
        </p:txBody>
      </p:sp>
      <p:sp>
        <p:nvSpPr>
          <p:cNvPr id="3" name="矩形 2"/>
          <p:cNvSpPr/>
          <p:nvPr/>
        </p:nvSpPr>
        <p:spPr>
          <a:xfrm>
            <a:off x="3131714" y="2138190"/>
            <a:ext cx="7540116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使用动滑轮提升物体，不得不克服轮重、摩擦等因素而多做的功，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叫做额外功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86026" y="2133523"/>
            <a:ext cx="2781712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额外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solidFill>
                  <a:srgbClr val="FFFF00"/>
                </a:solidFill>
              </a:rPr>
              <a:t>：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8244" y="3739739"/>
            <a:ext cx="10193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计算时：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竖直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方向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提升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物体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－－主要的额外功克服轮重做的功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动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6882" y="4589198"/>
            <a:ext cx="7476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斜面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－－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克服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摩擦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做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功是额外功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fL 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</p:cNvPr>
          <p:cNvSpPr/>
          <p:nvPr/>
        </p:nvSpPr>
        <p:spPr>
          <a:xfrm>
            <a:off x="399525" y="829298"/>
            <a:ext cx="8740168" cy="610921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zh-CN" altLang="en-US" sz="36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一、机械的三种功：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有用功、额外功和总功</a:t>
            </a:r>
          </a:p>
        </p:txBody>
      </p:sp>
      <p:sp>
        <p:nvSpPr>
          <p:cNvPr id="8" name="矩形 7"/>
          <p:cNvSpPr/>
          <p:nvPr/>
        </p:nvSpPr>
        <p:spPr>
          <a:xfrm>
            <a:off x="2273544" y="2340839"/>
            <a:ext cx="7655555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有用功与额外功的之和是总共做的功，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叫做总功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8972" y="2340840"/>
            <a:ext cx="2378143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总</a:t>
            </a:r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功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5183" y="3053382"/>
            <a:ext cx="5262971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总功、有用功和额外功之间的关系为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0800000" flipV="1">
            <a:off x="5908007" y="3053382"/>
            <a:ext cx="3236500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额</a:t>
            </a: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399525" y="1459411"/>
            <a:ext cx="3748039" cy="515896"/>
          </a:xfrm>
          <a:prstGeom prst="roundRect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总功</a:t>
            </a:r>
          </a:p>
        </p:txBody>
      </p:sp>
      <p:sp>
        <p:nvSpPr>
          <p:cNvPr id="9" name="矩形 8"/>
          <p:cNvSpPr/>
          <p:nvPr/>
        </p:nvSpPr>
        <p:spPr>
          <a:xfrm>
            <a:off x="654819" y="4230985"/>
            <a:ext cx="4798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计算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 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滑轮组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总功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－－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FS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AutoShape 7"/>
          <p:cNvSpPr/>
          <p:nvPr/>
        </p:nvSpPr>
        <p:spPr bwMode="auto">
          <a:xfrm flipV="1">
            <a:off x="5277270" y="4034400"/>
            <a:ext cx="176213" cy="1072867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7190" y="5696851"/>
            <a:ext cx="5215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计算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斜面总功－－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</a:t>
            </a:r>
            <a:r>
              <a:rPr lang="zh-CN" altLang="en-US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总</a:t>
            </a:r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＝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FL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53483" y="3860771"/>
            <a:ext cx="1471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：拉力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65377" y="4582039"/>
            <a:ext cx="4563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：绳子自由端移动距离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6" name="AutoShape 7"/>
          <p:cNvSpPr/>
          <p:nvPr/>
        </p:nvSpPr>
        <p:spPr bwMode="auto">
          <a:xfrm flipV="1">
            <a:off x="5189163" y="5458520"/>
            <a:ext cx="176213" cy="1072867"/>
          </a:xfrm>
          <a:prstGeom prst="leftBrace">
            <a:avLst>
              <a:gd name="adj1" fmla="val 76658"/>
              <a:gd name="adj2" fmla="val 51269"/>
            </a:avLst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65445" y="5348454"/>
            <a:ext cx="1471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：拉力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77339" y="6069722"/>
            <a:ext cx="4563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</a:t>
            </a:r>
            <a:r>
              <a:rPr lang="zh-CN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：斜面长</a:t>
            </a:r>
            <a:endParaRPr lang="en-US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14" grpId="0"/>
      <p:bldP spid="24" grpId="0" animBg="1"/>
      <p:bldP spid="9" grpId="0"/>
      <p:bldP spid="10" grpId="0" animBg="1"/>
      <p:bldP spid="12" grpId="0"/>
      <p:bldP spid="13" grpId="0"/>
      <p:bldP spid="15" grpId="0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2" y="1052656"/>
            <a:ext cx="6339016" cy="418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0492" y="1649335"/>
            <a:ext cx="41148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想想议议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0770377" y="1052656"/>
            <a:ext cx="553990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你会选哪种方法呢？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32139" y="5314069"/>
            <a:ext cx="7848600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保证有用功一定时，人们总是希望额外功越少越好，有用功占的比例越大越好</a:t>
            </a:r>
          </a:p>
        </p:txBody>
      </p:sp>
      <p:sp>
        <p:nvSpPr>
          <p:cNvPr id="6" name="矩形 5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0492" y="1649335"/>
            <a:ext cx="41148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想想议议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1365" y="2245659"/>
          <a:ext cx="10999695" cy="429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565"/>
                <a:gridCol w="3666565"/>
                <a:gridCol w="3666565"/>
              </a:tblGrid>
              <a:tr h="11564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用桶提沙登楼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用动滑轮用桶提沙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用动滑轮用袋提沙</a:t>
                      </a:r>
                    </a:p>
                    <a:p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1075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Gh =100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×6=600J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Gh =100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×6=600J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Gh =100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×6=600J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9547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额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＝（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+ G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桶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400+20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×6=2520J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额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＝（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轮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+ G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桶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10+20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×6=180J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额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＝（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轮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+ G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袋</a:t>
                      </a:r>
                      <a:r>
                        <a:rPr lang="zh-CN" altLang="en-US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10+5</a:t>
                      </a: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×6=90J</a:t>
                      </a: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</a:tr>
              <a:tr h="874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=3120J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=780J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5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400" baseline="-25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=690J</a:t>
                      </a:r>
                      <a:endParaRPr lang="zh-CN" altLang="en-US" sz="2400" dirty="0" smtClean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92" y="385120"/>
            <a:ext cx="4797089" cy="183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750854" y="644609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4866</Words>
  <Application>Microsoft Office PowerPoint</Application>
  <PresentationFormat>自定义</PresentationFormat>
  <Paragraphs>564</Paragraphs>
  <Slides>37</Slides>
  <Notes>37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.</vt:lpstr>
      <vt:lpstr>1_千图网海量PPT模板www.58pic.com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</cp:revision>
  <dcterms:created xsi:type="dcterms:W3CDTF">2020-04-11T12:44:00Z</dcterms:created>
  <dcterms:modified xsi:type="dcterms:W3CDTF">2020-06-27T09:42:33Z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