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1181" r:id="rId3"/>
    <p:sldId id="1193" r:id="rId5"/>
    <p:sldId id="1222" r:id="rId6"/>
    <p:sldId id="1288" r:id="rId7"/>
    <p:sldId id="1289" r:id="rId8"/>
    <p:sldId id="1293" r:id="rId9"/>
    <p:sldId id="1294" r:id="rId10"/>
    <p:sldId id="1295" r:id="rId11"/>
    <p:sldId id="1202" r:id="rId12"/>
    <p:sldId id="1221" r:id="rId13"/>
    <p:sldId id="1204" r:id="rId14"/>
    <p:sldId id="1219" r:id="rId15"/>
    <p:sldId id="1270" r:id="rId16"/>
    <p:sldId id="1220" r:id="rId17"/>
    <p:sldId id="1296" r:id="rId18"/>
    <p:sldId id="1203" r:id="rId19"/>
    <p:sldId id="1205" r:id="rId20"/>
    <p:sldId id="1206" r:id="rId21"/>
    <p:sldId id="1207" r:id="rId22"/>
    <p:sldId id="1317" r:id="rId23"/>
    <p:sldId id="1316" r:id="rId24"/>
    <p:sldId id="1208" r:id="rId25"/>
    <p:sldId id="1210" r:id="rId26"/>
    <p:sldId id="1209" r:id="rId27"/>
    <p:sldId id="1328" r:id="rId28"/>
    <p:sldId id="1243" r:id="rId29"/>
    <p:sldId id="1267" r:id="rId30"/>
    <p:sldId id="1284" r:id="rId31"/>
    <p:sldId id="1245" r:id="rId32"/>
    <p:sldId id="1246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64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93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28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57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5C5C5"/>
    <a:srgbClr val="FEFF00"/>
    <a:srgbClr val="1E277D"/>
    <a:srgbClr val="1D267C"/>
    <a:srgbClr val="00003D"/>
    <a:srgbClr val="F3F3F3"/>
    <a:srgbClr val="F7FCFE"/>
    <a:srgbClr val="FFFFF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18" autoAdjust="0"/>
  </p:normalViewPr>
  <p:slideViewPr>
    <p:cSldViewPr snapToGrid="0" showGuides="1">
      <p:cViewPr varScale="1">
        <p:scale>
          <a:sx n="88" d="100"/>
          <a:sy n="88" d="100"/>
        </p:scale>
        <p:origin x="72" y="117"/>
      </p:cViewPr>
      <p:guideLst>
        <p:guide orient="horz" pos="112"/>
        <p:guide orient="horz" pos="4143"/>
        <p:guide orient="horz" pos="507"/>
        <p:guide orient="horz" pos="870"/>
        <p:guide orient="horz" pos="3881"/>
        <p:guide pos="267"/>
        <p:guide pos="73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8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24.wmf"/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仿宋" panose="02010609060101010101" charset="-122"/>
                <a:ea typeface="仿宋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仿宋" panose="02010609060101010101" charset="-122"/>
                <a:ea typeface="仿宋" panose="02010609060101010101" charset="-122"/>
              </a:defRPr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仿宋" panose="02010609060101010101" charset="-122"/>
                <a:ea typeface="仿宋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仿宋" panose="02010609060101010101" charset="-122"/>
                <a:ea typeface="仿宋" panose="02010609060101010101" charset="-122"/>
              </a:defRPr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6435" rtl="0" eaLnBrk="1" latinLnBrk="0" hangingPunct="1">
      <a:defRPr sz="900" kern="1200">
        <a:solidFill>
          <a:schemeClr val="tx1"/>
        </a:solidFill>
        <a:latin typeface="仿宋" panose="02010609060101010101" charset="-122"/>
        <a:ea typeface="仿宋" panose="02010609060101010101" charset="-122"/>
        <a:cs typeface="+mn-cs"/>
      </a:defRPr>
    </a:lvl1pPr>
    <a:lvl2pPr marL="342900" algn="l" defTabSz="686435" rtl="0" eaLnBrk="1" latinLnBrk="0" hangingPunct="1">
      <a:defRPr sz="900" kern="1200">
        <a:solidFill>
          <a:schemeClr val="tx1"/>
        </a:solidFill>
        <a:latin typeface="仿宋" panose="02010609060101010101" charset="-122"/>
        <a:ea typeface="仿宋" panose="02010609060101010101" charset="-122"/>
        <a:cs typeface="+mn-cs"/>
      </a:defRPr>
    </a:lvl2pPr>
    <a:lvl3pPr marL="686435" algn="l" defTabSz="686435" rtl="0" eaLnBrk="1" latinLnBrk="0" hangingPunct="1">
      <a:defRPr sz="900" kern="1200">
        <a:solidFill>
          <a:schemeClr val="tx1"/>
        </a:solidFill>
        <a:latin typeface="仿宋" panose="02010609060101010101" charset="-122"/>
        <a:ea typeface="仿宋" panose="02010609060101010101" charset="-122"/>
        <a:cs typeface="+mn-cs"/>
      </a:defRPr>
    </a:lvl3pPr>
    <a:lvl4pPr marL="1029335" algn="l" defTabSz="686435" rtl="0" eaLnBrk="1" latinLnBrk="0" hangingPunct="1">
      <a:defRPr sz="900" kern="1200">
        <a:solidFill>
          <a:schemeClr val="tx1"/>
        </a:solidFill>
        <a:latin typeface="仿宋" panose="02010609060101010101" charset="-122"/>
        <a:ea typeface="仿宋" panose="02010609060101010101" charset="-122"/>
        <a:cs typeface="+mn-cs"/>
      </a:defRPr>
    </a:lvl4pPr>
    <a:lvl5pPr marL="1372870" algn="l" defTabSz="686435" rtl="0" eaLnBrk="1" latinLnBrk="0" hangingPunct="1">
      <a:defRPr sz="900" kern="1200">
        <a:solidFill>
          <a:schemeClr val="tx1"/>
        </a:solidFill>
        <a:latin typeface="仿宋" panose="02010609060101010101" charset="-122"/>
        <a:ea typeface="仿宋" panose="02010609060101010101" charset="-122"/>
        <a:cs typeface="+mn-cs"/>
      </a:defRPr>
    </a:lvl5pPr>
    <a:lvl6pPr marL="171577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293860" y="211456"/>
            <a:ext cx="2602231" cy="1482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589769" y="147956"/>
            <a:ext cx="2602231" cy="1482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4014470" y="33655"/>
            <a:ext cx="3855720" cy="219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795"/>
            <a:ext cx="12187065" cy="6857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50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50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6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1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93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65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43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315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937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50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22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307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79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57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29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601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0.GIF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4.wmf"/><Relationship Id="rId7" Type="http://schemas.openxmlformats.org/officeDocument/2006/relationships/oleObject" Target="../embeddings/oleObject7.bin"/><Relationship Id="rId6" Type="http://schemas.openxmlformats.org/officeDocument/2006/relationships/image" Target="../media/image2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21.wmf"/><Relationship Id="rId11" Type="http://schemas.openxmlformats.org/officeDocument/2006/relationships/notesSlide" Target="../notesSlides/notesSlide11.xml"/><Relationship Id="rId10" Type="http://schemas.openxmlformats.org/officeDocument/2006/relationships/vmlDrawing" Target="../drawings/vmlDrawing4.vml"/><Relationship Id="rId1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.xml"/><Relationship Id="rId4" Type="http://schemas.openxmlformats.org/officeDocument/2006/relationships/image" Target="../media/image25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5.xml"/><Relationship Id="rId4" Type="http://schemas.openxmlformats.org/officeDocument/2006/relationships/image" Target="../media/image26.png"/><Relationship Id="rId3" Type="http://schemas.openxmlformats.org/officeDocument/2006/relationships/tags" Target="../tags/tag4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0.wmf"/><Relationship Id="rId1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3.wmf"/><Relationship Id="rId1" Type="http://schemas.openxmlformats.org/officeDocument/2006/relationships/control" Target="../activeX/activeX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tags" Target="../tags/tag6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9.jpeg"/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0.wmf"/><Relationship Id="rId1" Type="http://schemas.openxmlformats.org/officeDocument/2006/relationships/control" Target="../activeX/activeX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3.png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2.wmf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4.wmf"/><Relationship Id="rId2" Type="http://schemas.openxmlformats.org/officeDocument/2006/relationships/oleObject" Target="../embeddings/oleObject2.bin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5875" y="1370965"/>
            <a:ext cx="8097520" cy="1964690"/>
            <a:chOff x="25" y="2159"/>
            <a:chExt cx="12752" cy="3094"/>
          </a:xfrm>
        </p:grpSpPr>
        <p:sp>
          <p:nvSpPr>
            <p:cNvPr id="2" name="标题 6"/>
            <p:cNvSpPr txBox="1"/>
            <p:nvPr/>
          </p:nvSpPr>
          <p:spPr>
            <a:xfrm>
              <a:off x="25" y="2159"/>
              <a:ext cx="12752" cy="1348"/>
            </a:xfrm>
            <a:prstGeom prst="rect">
              <a:avLst/>
            </a:prstGeom>
          </p:spPr>
          <p:txBody>
            <a:bodyPr>
              <a:normAutofit fontScale="90000"/>
            </a:bodyPr>
            <a:lstStyle>
              <a:lvl1pPr algn="l" defTabSz="91503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4800" dirty="0">
                  <a:solidFill>
                    <a:schemeClr val="bg1"/>
                  </a:solidFill>
                </a:rPr>
                <a:t>第十一章  第</a:t>
              </a:r>
              <a:r>
                <a:rPr lang="en-US" altLang="zh-CN" sz="4800" dirty="0">
                  <a:solidFill>
                    <a:schemeClr val="bg1"/>
                  </a:solidFill>
                </a:rPr>
                <a:t>3</a:t>
              </a:r>
              <a:r>
                <a:rPr lang="zh-CN" altLang="en-US" sz="4800" dirty="0">
                  <a:solidFill>
                    <a:schemeClr val="bg1"/>
                  </a:solidFill>
                </a:rPr>
                <a:t>节  动能和势能</a:t>
              </a:r>
              <a:endParaRPr lang="zh-CN" altLang="en-US" sz="4800" dirty="0">
                <a:solidFill>
                  <a:schemeClr val="bg1"/>
                </a:solidFill>
              </a:endParaRPr>
            </a:p>
          </p:txBody>
        </p:sp>
        <p:sp>
          <p:nvSpPr>
            <p:cNvPr id="3" name="副标题 2"/>
            <p:cNvSpPr txBox="1"/>
            <p:nvPr/>
          </p:nvSpPr>
          <p:spPr>
            <a:xfrm>
              <a:off x="1949" y="3859"/>
              <a:ext cx="8854" cy="1394"/>
            </a:xfrm>
            <a:prstGeom prst="rect">
              <a:avLst/>
            </a:prstGeom>
          </p:spPr>
          <p:txBody>
            <a:bodyPr vert="horz" lIns="121917" tIns="60959" rIns="121917" bIns="60959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80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52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4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6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4265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</a:rPr>
                <a:t>八年级 物理</a:t>
              </a:r>
              <a:endParaRPr lang="en-US" altLang="zh-CN" sz="4265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3530" y="80391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动能</a:t>
            </a:r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、重力势能、弹性势能</a:t>
            </a:r>
            <a:endParaRPr lang="zh-CN" altLang="en-US" sz="4000" dirty="0">
              <a:solidFill>
                <a:schemeClr val="accent5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3530" y="169799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、物体由于运动而具有的能，叫做动能。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165" y="268922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、探究物体的动能跟哪些因素有关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姚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6955" y="3552825"/>
            <a:ext cx="1922780" cy="3069590"/>
          </a:xfrm>
          <a:prstGeom prst="rect">
            <a:avLst/>
          </a:prstGeom>
        </p:spPr>
      </p:pic>
      <p:pic>
        <p:nvPicPr>
          <p:cNvPr id="7" name="图片 6" descr="风车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80" y="3552825"/>
            <a:ext cx="4509770" cy="3048635"/>
          </a:xfrm>
          <a:prstGeom prst="rect">
            <a:avLst/>
          </a:prstGeom>
        </p:spPr>
      </p:pic>
      <p:sp>
        <p:nvSpPr>
          <p:cNvPr id="8" name="副标题 2"/>
          <p:cNvSpPr txBox="1"/>
          <p:nvPr/>
        </p:nvSpPr>
        <p:spPr>
          <a:xfrm>
            <a:off x="8206740" y="2745740"/>
            <a:ext cx="1200785" cy="59436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质量</a:t>
            </a:r>
            <a:endParaRPr lang="zh-CN" altLang="en-US" sz="28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副标题 2"/>
          <p:cNvSpPr txBox="1"/>
          <p:nvPr/>
        </p:nvSpPr>
        <p:spPr>
          <a:xfrm>
            <a:off x="9198610" y="2745105"/>
            <a:ext cx="1200785" cy="59436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速度</a:t>
            </a:r>
            <a:endParaRPr lang="zh-CN" altLang="en-US" sz="28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8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8750" y="73977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、探究物体的动能跟哪些因素有关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8750" y="368173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实验器材：质量不同的小球</a:t>
            </a:r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，斜面，铝</a:t>
            </a:r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块，刻度尺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8750" y="291147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实验方法：控制变量法，转换法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8750" y="450469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进行实验：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8750" y="145415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猜想与假设：动能的大小可能与</a:t>
            </a:r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质量</a:t>
            </a:r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有关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8750" y="213677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           动能的大小可能与</a:t>
            </a:r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速度</a:t>
            </a:r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有关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3729355" y="4782185"/>
          <a:ext cx="5609590" cy="1878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3924300" imgH="1314450" progId="Paint.Picture">
                  <p:embed/>
                </p:oleObj>
              </mc:Choice>
              <mc:Fallback>
                <p:oleObj name="" r:id="rId1" imgW="3924300" imgH="13144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29355" y="4782185"/>
                        <a:ext cx="5609590" cy="1878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/>
          <p:nvPr/>
        </p:nvGraphicFramePr>
        <p:xfrm>
          <a:off x="4989830" y="4925695"/>
          <a:ext cx="4119245" cy="1449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3086100" imgH="1085850" progId="Paint.Picture">
                  <p:embed/>
                </p:oleObj>
              </mc:Choice>
              <mc:Fallback>
                <p:oleObj name="" r:id="rId3" imgW="3086100" imgH="10858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9830" y="4925695"/>
                        <a:ext cx="4119245" cy="1449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/>
          <p:nvPr/>
        </p:nvGraphicFramePr>
        <p:xfrm>
          <a:off x="7032625" y="5625465"/>
          <a:ext cx="196024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5" imgW="1152525" imgH="342900" progId="Paint.Picture">
                  <p:embed/>
                </p:oleObj>
              </mc:Choice>
              <mc:Fallback>
                <p:oleObj name="" r:id="rId5" imgW="1152525" imgH="34290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625" y="5625465"/>
                        <a:ext cx="196024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6378575" y="6257290"/>
          <a:ext cx="2694305" cy="35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7" imgW="4514850" imgH="600075" progId="Paint.Picture">
                  <p:embed/>
                </p:oleObj>
              </mc:Choice>
              <mc:Fallback>
                <p:oleObj name="" r:id="rId7" imgW="4514850" imgH="600075" progId="Paint.Picture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78575" y="6257290"/>
                        <a:ext cx="2694305" cy="35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2745" y="705803"/>
            <a:ext cx="6786880" cy="8299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4000" dirty="0" smtClean="0">
                <a:solidFill>
                  <a:schemeClr val="bg1"/>
                </a:solidFill>
              </a:rPr>
              <a:t>探究动能的大小与</a:t>
            </a:r>
            <a:r>
              <a:rPr lang="zh-CN" altLang="en-US" sz="4000" dirty="0" smtClean="0">
                <a:solidFill>
                  <a:srgbClr val="FFFF00"/>
                </a:solidFill>
              </a:rPr>
              <a:t>质量</a:t>
            </a:r>
            <a:r>
              <a:rPr lang="zh-CN" altLang="en-US" sz="4000" dirty="0" smtClean="0">
                <a:solidFill>
                  <a:schemeClr val="bg1"/>
                </a:solidFill>
              </a:rPr>
              <a:t>的关系</a:t>
            </a:r>
            <a:endParaRPr lang="zh-CN" alt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3" name="动能与质量的关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4600" y="1714500"/>
            <a:ext cx="7162800" cy="295275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1830070" y="4770755"/>
          <a:ext cx="7884160" cy="1753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345"/>
                <a:gridCol w="1838960"/>
                <a:gridCol w="4173855"/>
              </a:tblGrid>
              <a:tr h="5956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/>
                        <a:t>小球质量</a:t>
                      </a:r>
                      <a:endParaRPr lang="zh-CN" altLang="en-US" sz="3200" b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/>
                        <a:t>小球速度</a:t>
                      </a:r>
                      <a:endParaRPr lang="zh-CN" altLang="en-US" sz="3200" b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/>
                        <a:t>铝块被推动的距离</a:t>
                      </a:r>
                      <a:r>
                        <a:rPr lang="en-US" altLang="zh-CN" sz="3200" b="0"/>
                        <a:t>/cm</a:t>
                      </a:r>
                      <a:endParaRPr lang="en-US" altLang="zh-CN" sz="3200" b="0"/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</a:t>
                      </a:r>
                      <a:r>
                        <a:rPr lang="en-US" altLang="zh-CN" sz="3200" baseline="-250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zh-CN" sz="3200" baseline="-25000">
                        <a:solidFill>
                          <a:schemeClr val="bg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bg1"/>
                          </a:solidFill>
                        </a:rPr>
                        <a:t>相同</a:t>
                      </a:r>
                      <a:endParaRPr lang="zh-CN" alt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m</a:t>
                      </a:r>
                      <a:r>
                        <a:rPr lang="en-US" altLang="zh-CN" sz="3200" baseline="-250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</a:t>
                      </a:r>
                      <a:endParaRPr lang="zh-CN" altLang="en-US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bg1"/>
                          </a:solidFill>
                        </a:rPr>
                        <a:t>相同</a:t>
                      </a:r>
                      <a:endParaRPr lang="zh-CN" alt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7256780" y="5306695"/>
            <a:ext cx="783590" cy="1217930"/>
            <a:chOff x="11428" y="8357"/>
            <a:chExt cx="1234" cy="1918"/>
          </a:xfrm>
        </p:grpSpPr>
        <p:sp>
          <p:nvSpPr>
            <p:cNvPr id="8" name="文本框 7"/>
            <p:cNvSpPr txBox="1"/>
            <p:nvPr/>
          </p:nvSpPr>
          <p:spPr>
            <a:xfrm>
              <a:off x="11428" y="8357"/>
              <a:ext cx="1235" cy="10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</a:rPr>
                <a:t>8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428" y="9201"/>
              <a:ext cx="1235" cy="10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</a:rPr>
                <a:t>2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2745" y="578803"/>
            <a:ext cx="6786880" cy="8299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>
              <a:lnSpc>
                <a:spcPct val="120000"/>
              </a:lnSpc>
            </a:pPr>
            <a:r>
              <a:rPr lang="zh-CN" altLang="en-US" sz="4000" dirty="0" smtClean="0">
                <a:solidFill>
                  <a:schemeClr val="bg1"/>
                </a:solidFill>
              </a:rPr>
              <a:t>探究动能的大小与</a:t>
            </a:r>
            <a:r>
              <a:rPr lang="zh-CN" altLang="en-US" sz="4000" dirty="0" smtClean="0">
                <a:solidFill>
                  <a:srgbClr val="FFFF00"/>
                </a:solidFill>
              </a:rPr>
              <a:t>速度</a:t>
            </a:r>
            <a:r>
              <a:rPr lang="zh-CN" altLang="en-US" sz="4000" dirty="0" smtClean="0">
                <a:solidFill>
                  <a:schemeClr val="bg1"/>
                </a:solidFill>
              </a:rPr>
              <a:t>的关系</a:t>
            </a:r>
            <a:endParaRPr lang="zh-CN" alt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3" name="动能与高度的关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4600" y="1381125"/>
            <a:ext cx="7162800" cy="295275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1830070" y="4342130"/>
          <a:ext cx="7884160" cy="2332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345"/>
                <a:gridCol w="1838960"/>
                <a:gridCol w="4173855"/>
              </a:tblGrid>
              <a:tr h="5956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/>
                        <a:t>小球质量</a:t>
                      </a:r>
                      <a:endParaRPr lang="zh-CN" altLang="en-US" sz="3200" b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/>
                        <a:t>小球速度</a:t>
                      </a:r>
                      <a:endParaRPr lang="zh-CN" altLang="en-US" sz="3200" b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/>
                        <a:t>铝块被推动的距离</a:t>
                      </a:r>
                      <a:r>
                        <a:rPr lang="en-US" altLang="zh-CN" sz="3200" b="0"/>
                        <a:t>/cm</a:t>
                      </a:r>
                      <a:endParaRPr lang="en-US" altLang="zh-CN" sz="3200" b="0"/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</a:t>
                      </a:r>
                      <a:r>
                        <a:rPr lang="en-US" altLang="zh-CN" sz="3200" baseline="-250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zh-CN" sz="3200" baseline="-25000">
                        <a:solidFill>
                          <a:schemeClr val="bg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bg1"/>
                          </a:solidFill>
                        </a:rPr>
                        <a:t>慢</a:t>
                      </a:r>
                      <a:endParaRPr lang="zh-CN" alt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m</a:t>
                      </a:r>
                      <a:r>
                        <a:rPr lang="en-US" altLang="zh-CN" sz="3200" baseline="-250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endParaRPr lang="zh-CN" altLang="en-US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bg1"/>
                          </a:solidFill>
                        </a:rPr>
                        <a:t>快</a:t>
                      </a:r>
                      <a:endParaRPr lang="zh-CN" alt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m</a:t>
                      </a:r>
                      <a:r>
                        <a:rPr lang="en-US" altLang="zh-CN" sz="3200" baseline="-250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endParaRPr lang="zh-CN" altLang="en-US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chemeClr val="bg1"/>
                          </a:solidFill>
                        </a:rPr>
                        <a:t>更快</a:t>
                      </a:r>
                      <a:endParaRPr lang="zh-CN" alt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7286625" y="4869815"/>
            <a:ext cx="786130" cy="1837055"/>
            <a:chOff x="11475" y="7669"/>
            <a:chExt cx="1238" cy="2893"/>
          </a:xfrm>
        </p:grpSpPr>
        <p:sp>
          <p:nvSpPr>
            <p:cNvPr id="8" name="文本框 7"/>
            <p:cNvSpPr txBox="1"/>
            <p:nvPr/>
          </p:nvSpPr>
          <p:spPr>
            <a:xfrm>
              <a:off x="11479" y="7669"/>
              <a:ext cx="1235" cy="10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</a:rPr>
                <a:t>4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79" y="8559"/>
              <a:ext cx="1235" cy="10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</a:rPr>
                <a:t>6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475" y="9488"/>
              <a:ext cx="1235" cy="10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</a:rPr>
                <a:t>9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158750" y="2496185"/>
            <a:ext cx="1135507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质量相同的物体，运动的速度越大，动能越大。</a:t>
            </a:r>
            <a:endParaRPr lang="zh-CN" altLang="en-US" sz="4265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endParaRPr lang="zh-CN" altLang="en-US" sz="426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158750" y="3390265"/>
            <a:ext cx="1135507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运动速度相同的物体，质量越大，动能越大。</a:t>
            </a:r>
            <a:endParaRPr lang="zh-CN" altLang="en-US" sz="266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副标题 2"/>
          <p:cNvSpPr txBox="1"/>
          <p:nvPr/>
        </p:nvSpPr>
        <p:spPr>
          <a:xfrm>
            <a:off x="158750" y="1620520"/>
            <a:ext cx="1135507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物体的动能大小，跟质量和运动速度有关。</a:t>
            </a:r>
            <a:endParaRPr lang="zh-CN" altLang="en-US" sz="426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8750" y="78549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得出结论：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/>
          <p:nvPr/>
        </p:nvSpPr>
        <p:spPr>
          <a:xfrm>
            <a:off x="423545" y="804545"/>
            <a:ext cx="5622290" cy="821055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想想议议</a:t>
            </a:r>
            <a:endParaRPr lang="en-US" altLang="zh-CN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5305" y="1676400"/>
            <a:ext cx="7415530" cy="4944110"/>
          </a:xfrm>
          <a:prstGeom prst="rect">
            <a:avLst/>
          </a:prstGeom>
        </p:spPr>
      </p:pic>
      <p:pic>
        <p:nvPicPr>
          <p:cNvPr id="4" name="图片 3" descr="核定载质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" y="1656080"/>
            <a:ext cx="3138805" cy="4964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/>
          <p:nvPr/>
        </p:nvSpPr>
        <p:spPr>
          <a:xfrm>
            <a:off x="423545" y="804545"/>
            <a:ext cx="5622290" cy="821055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想想议议</a:t>
            </a:r>
            <a:endParaRPr lang="en-US" altLang="zh-CN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423545" y="1625600"/>
            <a:ext cx="6071235" cy="2483485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altLang="zh-CN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为什么在同样的道路上，对不同的车型设定不一样的行驶速度呢？</a:t>
            </a:r>
            <a:endParaRPr lang="zh-CN" altLang="en-US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buNone/>
            </a:pPr>
            <a:endParaRPr lang="zh-CN" altLang="en-US" sz="400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交通标志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4780" y="1625600"/>
            <a:ext cx="4291330" cy="485013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0373360" y="286385"/>
            <a:ext cx="1223010" cy="12230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/>
          <p:cNvGraphicFramePr/>
          <p:nvPr/>
        </p:nvGraphicFramePr>
        <p:xfrm>
          <a:off x="826135" y="896620"/>
          <a:ext cx="9580880" cy="3863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8248650" imgH="2800350" progId="Paint.Picture">
                  <p:embed/>
                </p:oleObj>
              </mc:Choice>
              <mc:Fallback>
                <p:oleObj name="" r:id="rId1" imgW="8248650" imgH="28003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26135" y="896620"/>
                        <a:ext cx="9580880" cy="3863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" name="直接连接符 1"/>
          <p:cNvCxnSpPr/>
          <p:nvPr/>
        </p:nvCxnSpPr>
        <p:spPr>
          <a:xfrm>
            <a:off x="1301750" y="3412490"/>
            <a:ext cx="3635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5969000" y="3412490"/>
            <a:ext cx="3635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969000" y="3825240"/>
            <a:ext cx="3635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430530" y="1974850"/>
            <a:ext cx="9683750" cy="1419225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zh-CN" altLang="en-US" sz="4265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物体由于受重力，并处在一定高度时所具有的能</a:t>
            </a:r>
            <a:endParaRPr lang="zh-CN" altLang="en-US" sz="4265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endParaRPr lang="zh-CN" altLang="en-US" sz="426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1860" y="4045585"/>
            <a:ext cx="1811020" cy="2684145"/>
          </a:xfrm>
          <a:prstGeom prst="rect">
            <a:avLst/>
          </a:prstGeom>
        </p:spPr>
      </p:pic>
      <p:pic>
        <p:nvPicPr>
          <p:cNvPr id="9263" name="图片 92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4045585"/>
            <a:ext cx="2114550" cy="268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30" y="4043680"/>
            <a:ext cx="1694180" cy="26860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0530" y="93091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动能、</a:t>
            </a:r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重力势能</a:t>
            </a:r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、弹性势能</a:t>
            </a:r>
            <a:endParaRPr lang="zh-CN" altLang="en-US" sz="4000" dirty="0">
              <a:solidFill>
                <a:schemeClr val="accent5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/>
          <p:nvPr/>
        </p:nvSpPr>
        <p:spPr>
          <a:xfrm>
            <a:off x="423545" y="852170"/>
            <a:ext cx="11134090" cy="141224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物体的质量越大，位置越高，它具有的重力势能就越大。</a:t>
            </a:r>
            <a:endParaRPr lang="en-US" altLang="zh-CN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" name="" r:id="rId1" imgW="8533765" imgH="4457065"/>
        </mc:Choice>
        <mc:Fallback>
          <p:control name="" r:id="rId1" imgW="8533765" imgH="4457065">
            <p:pic>
              <p:nvPicPr>
                <p:cNvPr id="0" name="Host Control  1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89965" y="2264410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风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1945" y="4330065"/>
            <a:ext cx="3917315" cy="2203450"/>
          </a:xfrm>
          <a:prstGeom prst="rect">
            <a:avLst/>
          </a:prstGeom>
        </p:spPr>
      </p:pic>
      <p:pic>
        <p:nvPicPr>
          <p:cNvPr id="9" name="图片 8" descr="水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605280"/>
            <a:ext cx="3748405" cy="24955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4955" y="67564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物体能够对外做功，我们就说物体具有能量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4333875"/>
            <a:ext cx="3726815" cy="2199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5" y="4333875"/>
            <a:ext cx="3312160" cy="2199640"/>
          </a:xfrm>
          <a:prstGeom prst="rect">
            <a:avLst/>
          </a:prstGeom>
        </p:spPr>
      </p:pic>
      <p:pic>
        <p:nvPicPr>
          <p:cNvPr id="9263" name="图片 92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135" y="1557020"/>
            <a:ext cx="2003425" cy="254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牛顿苹果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820" y="1557020"/>
            <a:ext cx="2874645" cy="2559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3530" y="80391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动能、</a:t>
            </a:r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重力势能</a:t>
            </a:r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、弹性势能</a:t>
            </a:r>
            <a:endParaRPr lang="zh-CN" altLang="en-US" sz="4000" dirty="0">
              <a:solidFill>
                <a:schemeClr val="accent5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445" y="3166110"/>
            <a:ext cx="5252720" cy="3023870"/>
          </a:xfrm>
          <a:prstGeom prst="rect">
            <a:avLst/>
          </a:prstGeom>
        </p:spPr>
      </p:pic>
      <p:pic>
        <p:nvPicPr>
          <p:cNvPr id="3" name="打桩机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78015" y="392430"/>
            <a:ext cx="4330700" cy="6465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03530" y="80391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动能、</a:t>
            </a:r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重力势能</a:t>
            </a:r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、弹性势能</a:t>
            </a:r>
            <a:endParaRPr lang="zh-CN" altLang="en-US" sz="4000" dirty="0">
              <a:solidFill>
                <a:schemeClr val="accent5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0" y="2612390"/>
            <a:ext cx="609600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6"/>
          <p:cNvSpPr txBox="1"/>
          <p:nvPr/>
        </p:nvSpPr>
        <p:spPr>
          <a:xfrm>
            <a:off x="423545" y="1644015"/>
            <a:ext cx="10997565" cy="855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bg1"/>
                </a:solidFill>
              </a:rPr>
              <a:t>物体由于发生弹性形变而具有的能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545" y="2720340"/>
            <a:ext cx="3312160" cy="21996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220" y="2267585"/>
            <a:ext cx="1848485" cy="2190750"/>
          </a:xfrm>
          <a:prstGeom prst="rect">
            <a:avLst/>
          </a:prstGeom>
        </p:spPr>
      </p:pic>
      <p:pic>
        <p:nvPicPr>
          <p:cNvPr id="3" name="图片 2" descr="弹簧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3512185"/>
            <a:ext cx="3810000" cy="2105025"/>
          </a:xfrm>
          <a:prstGeom prst="rect">
            <a:avLst/>
          </a:prstGeom>
        </p:spPr>
      </p:pic>
      <p:pic>
        <p:nvPicPr>
          <p:cNvPr id="5" name="图片 4" descr="发生形变的网球拍具有弹性势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175" y="2399665"/>
            <a:ext cx="1973580" cy="20586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3530" y="80391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accent5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动能、重力势能、</a:t>
            </a:r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弹性势能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 txBox="1"/>
          <p:nvPr/>
        </p:nvSpPr>
        <p:spPr>
          <a:xfrm>
            <a:off x="1318260" y="611505"/>
            <a:ext cx="10422255" cy="855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bg1"/>
                </a:solidFill>
              </a:rPr>
              <a:t>物体的弹性形变越大，具有的弹性势能就越大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2" name="标题 6"/>
          <p:cNvSpPr txBox="1"/>
          <p:nvPr/>
        </p:nvSpPr>
        <p:spPr>
          <a:xfrm>
            <a:off x="170815" y="611505"/>
            <a:ext cx="1490980" cy="7607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bg1"/>
                </a:solidFill>
              </a:rPr>
              <a:t>同一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" name="" r:id="rId1" imgW="8533765" imgH="4457065"/>
        </mc:Choice>
        <mc:Fallback>
          <p:control name="" r:id="rId1" imgW="8533765" imgH="4457065">
            <p:pic>
              <p:nvPicPr>
                <p:cNvPr id="0" name="Host Control  7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55445" y="1800225"/>
                  <a:ext cx="8533765" cy="445706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6"/>
          <p:cNvSpPr txBox="1"/>
          <p:nvPr/>
        </p:nvSpPr>
        <p:spPr>
          <a:xfrm>
            <a:off x="423545" y="653415"/>
            <a:ext cx="10997565" cy="8559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bg1"/>
                </a:solidFill>
              </a:rPr>
              <a:t>动手动脑学物理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7" name="图片 6" descr="馒头也能伤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055" y="1905000"/>
            <a:ext cx="9659620" cy="363855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0373360" y="286385"/>
            <a:ext cx="1223010" cy="12230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793750" y="1289050"/>
            <a:ext cx="9416415" cy="5098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en-US" altLang="zh-CN" sz="3600" dirty="0">
                <a:solidFill>
                  <a:schemeClr val="bg1"/>
                </a:solidFill>
              </a:rPr>
              <a:t>1.关于能的概念，下列说法中正确的是（   ）。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600" dirty="0">
                <a:solidFill>
                  <a:schemeClr val="bg1"/>
                </a:solidFill>
              </a:rPr>
              <a:t>.高山上静止的石头不具有能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3600" dirty="0">
                <a:solidFill>
                  <a:schemeClr val="bg1"/>
                </a:solidFill>
              </a:rPr>
              <a:t>.物体已做的功越多，说明物体具有的能越多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3600" dirty="0">
                <a:solidFill>
                  <a:schemeClr val="bg1"/>
                </a:solidFill>
              </a:rPr>
              <a:t>.只要物体能够做功，就说明物体具有能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 sz="3600" dirty="0">
                <a:solidFill>
                  <a:schemeClr val="bg1"/>
                </a:solidFill>
              </a:rPr>
              <a:t>.只有正在做功的物体才具有能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404495" y="598170"/>
            <a:ext cx="23495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练一练</a:t>
            </a:r>
            <a:endParaRPr lang="zh-CN" altLang="en-US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8545830" y="1504950"/>
            <a:ext cx="132842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C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51760" y="682625"/>
            <a:ext cx="928433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能的概念</a:t>
            </a:r>
            <a:endParaRPr lang="zh-CN" altLang="en-US" sz="28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373360" y="286385"/>
            <a:ext cx="1223010" cy="12230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9" grpId="0" bldLvl="0" animBg="1"/>
      <p:bldP spid="9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793750" y="1289050"/>
            <a:ext cx="9416415" cy="5098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en-US" altLang="zh-CN" sz="3600" dirty="0">
                <a:solidFill>
                  <a:schemeClr val="bg1"/>
                </a:solidFill>
              </a:rPr>
              <a:t>2.</a:t>
            </a:r>
            <a:r>
              <a:rPr lang="zh-CN" altLang="en-US" sz="3600" dirty="0">
                <a:solidFill>
                  <a:schemeClr val="bg1"/>
                </a:solidFill>
              </a:rPr>
              <a:t>下列物体具有哪种能？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：</a:t>
            </a:r>
            <a:r>
              <a:rPr lang="zh-CN" altLang="en-US" sz="3600" dirty="0">
                <a:solidFill>
                  <a:schemeClr val="bg1"/>
                </a:solidFill>
              </a:rPr>
              <a:t>动能    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3600" dirty="0">
                <a:solidFill>
                  <a:schemeClr val="bg1"/>
                </a:solidFill>
              </a:rPr>
              <a:t>：重力势能    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3600" dirty="0">
                <a:solidFill>
                  <a:schemeClr val="bg1"/>
                </a:solidFill>
              </a:rPr>
              <a:t>：弹性势能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</a:rPr>
              <a:t>（1）钟表里卷紧的发条，具有_______；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</a:rPr>
              <a:t>（2）被拦河坝拦住的河水，具有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_______；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</a:rPr>
              <a:t>（3）在空中飞行的子弹，具有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_______；</a:t>
            </a:r>
            <a:endParaRPr lang="zh-CN" alt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600" dirty="0">
                <a:solidFill>
                  <a:schemeClr val="bg1"/>
                </a:solidFill>
              </a:rPr>
              <a:t>（4）推出去的铅球，落地前具有</a:t>
            </a:r>
            <a:r>
              <a:rPr lang="zh-CN" altLang="en-US" sz="3600" dirty="0">
                <a:solidFill>
                  <a:schemeClr val="bg1"/>
                </a:solidFill>
                <a:sym typeface="+mn-ea"/>
              </a:rPr>
              <a:t>_______。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404495" y="598170"/>
            <a:ext cx="23495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练一练</a:t>
            </a:r>
            <a:endParaRPr lang="zh-CN" altLang="en-US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7243445" y="3083560"/>
            <a:ext cx="132842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C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副标题 2"/>
          <p:cNvSpPr txBox="1"/>
          <p:nvPr/>
        </p:nvSpPr>
        <p:spPr>
          <a:xfrm>
            <a:off x="7529830" y="5494020"/>
            <a:ext cx="10414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A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0" name="副标题 2"/>
          <p:cNvSpPr txBox="1"/>
          <p:nvPr/>
        </p:nvSpPr>
        <p:spPr>
          <a:xfrm>
            <a:off x="7138035" y="4664075"/>
            <a:ext cx="132842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A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1" name="副标题 2"/>
          <p:cNvSpPr txBox="1"/>
          <p:nvPr/>
        </p:nvSpPr>
        <p:spPr>
          <a:xfrm>
            <a:off x="7677785" y="3877945"/>
            <a:ext cx="132842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B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2" name="副标题 2"/>
          <p:cNvSpPr txBox="1"/>
          <p:nvPr/>
        </p:nvSpPr>
        <p:spPr>
          <a:xfrm>
            <a:off x="7820660" y="4664075"/>
            <a:ext cx="132842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B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3" name="副标题 2"/>
          <p:cNvSpPr txBox="1"/>
          <p:nvPr/>
        </p:nvSpPr>
        <p:spPr>
          <a:xfrm>
            <a:off x="8045450" y="5494020"/>
            <a:ext cx="132842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B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51760" y="682625"/>
            <a:ext cx="928433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动能、重力势能、弹性势能的概念</a:t>
            </a:r>
            <a:endParaRPr lang="zh-CN" altLang="en-US" sz="28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373360" y="286385"/>
            <a:ext cx="1223010" cy="12230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0" grpId="0"/>
      <p:bldP spid="10" grpId="1"/>
      <p:bldP spid="12" grpId="0"/>
      <p:bldP spid="12" grpId="1"/>
      <p:bldP spid="9" grpId="0"/>
      <p:bldP spid="9" grpId="1"/>
      <p:bldP spid="13" grpId="0"/>
      <p:bldP spid="13" grpId="1"/>
      <p:bldP spid="4" grpId="0"/>
      <p:bldP spid="4" grpId="1"/>
      <p:bldP spid="14" grpId="0" bldLvl="0" animBg="1"/>
      <p:bldP spid="14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728980" y="1289050"/>
            <a:ext cx="9642475" cy="478726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</a:rPr>
              <a:t>3.</a:t>
            </a:r>
            <a:r>
              <a:rPr lang="zh-CN" altLang="en-US" sz="4000" dirty="0">
                <a:solidFill>
                  <a:schemeClr val="bg1"/>
                </a:solidFill>
              </a:rPr>
              <a:t>下列说法正确的是（          ）</a:t>
            </a:r>
            <a:endParaRPr lang="zh-CN" altLang="en-US" sz="40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4000" dirty="0">
                <a:solidFill>
                  <a:schemeClr val="bg1"/>
                </a:solidFill>
              </a:rPr>
              <a:t>．运动员在加速跑时，动能变大</a:t>
            </a:r>
            <a:endParaRPr lang="zh-CN" altLang="en-US" sz="40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4000" dirty="0">
                <a:solidFill>
                  <a:schemeClr val="bg1"/>
                </a:solidFill>
              </a:rPr>
              <a:t>．跳水运动员在下落时，重力势能变小</a:t>
            </a:r>
            <a:endParaRPr lang="zh-CN" altLang="en-US" sz="40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4000" dirty="0">
                <a:solidFill>
                  <a:schemeClr val="bg1"/>
                </a:solidFill>
              </a:rPr>
              <a:t>．汽车匀速开上山坡，动能变大</a:t>
            </a:r>
            <a:endParaRPr lang="zh-CN" altLang="en-US" sz="4000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 sz="4000" dirty="0">
                <a:solidFill>
                  <a:schemeClr val="bg1"/>
                </a:solidFill>
              </a:rPr>
              <a:t>．小孩在滑梯上匀速下滑时，重力势能不变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404495" y="598170"/>
            <a:ext cx="23495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练一练</a:t>
            </a:r>
            <a:endParaRPr lang="zh-CN" altLang="en-US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副标题 2"/>
          <p:cNvSpPr txBox="1"/>
          <p:nvPr/>
        </p:nvSpPr>
        <p:spPr>
          <a:xfrm>
            <a:off x="5093335" y="1508125"/>
            <a:ext cx="10414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A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5788025" y="1508125"/>
            <a:ext cx="10414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B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51760" y="682625"/>
            <a:ext cx="928433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动能、重力势能的大小与哪些因素有关</a:t>
            </a:r>
            <a:endParaRPr lang="zh-CN" altLang="en-US" sz="28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373360" y="286385"/>
            <a:ext cx="1223010" cy="12230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4" grpId="0"/>
      <p:bldP spid="4" grpId="1"/>
      <p:bldP spid="7" grpId="0" bldLvl="0" animBg="1"/>
      <p:bldP spid="7" grpId="1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51815" y="1319530"/>
            <a:ext cx="982599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.如图所示，质量相同的</a:t>
            </a:r>
            <a:r>
              <a:rPr lang="zh-CN"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铜</a:t>
            </a:r>
            <a:r>
              <a:rPr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球和铝球，放在水平桌面上静止不动时，则(       ) </a:t>
            </a:r>
            <a:endParaRPr sz="32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3200" b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.铜球和铝球的重力势能相等</a:t>
            </a:r>
            <a:endParaRPr sz="32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3200" b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.铜球的重力势能大于铝球的重力势能</a:t>
            </a:r>
            <a:endParaRPr sz="32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3200" b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.铜球的重力势能小于铝球的重力势能</a:t>
            </a:r>
            <a:endParaRPr sz="32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3200" b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sz="3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.无法判断它们的重力势能大小</a:t>
            </a:r>
            <a:endParaRPr sz="32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404495" y="598170"/>
            <a:ext cx="23495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prstClr val="white">
                    <a:lumMod val="95000"/>
                  </a:prstClr>
                </a:solidFill>
                <a:latin typeface="黑体" panose="02010609060101010101" charset="-122"/>
                <a:ea typeface="黑体" panose="02010609060101010101" charset="-122"/>
              </a:rPr>
              <a:t>练一练</a:t>
            </a:r>
            <a:endParaRPr lang="zh-CN" altLang="en-US" sz="4000" dirty="0">
              <a:solidFill>
                <a:prstClr val="white">
                  <a:lumMod val="95000"/>
                </a:prst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3950335" y="2209165"/>
            <a:ext cx="1041400" cy="69088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000" dirty="0">
                <a:solidFill>
                  <a:srgbClr val="FFFF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C</a:t>
            </a:r>
            <a:endParaRPr lang="en-US" altLang="zh-CN" sz="4000" dirty="0">
              <a:solidFill>
                <a:srgbClr val="FFFF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2" name="图片 -2147482615" descr="mm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5460" y="3095625"/>
            <a:ext cx="3348990" cy="2747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651760" y="682625"/>
            <a:ext cx="9284335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重力势能的大小与哪些因素有关</a:t>
            </a:r>
            <a:endParaRPr lang="zh-CN" altLang="en-US" sz="28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373360" y="286385"/>
            <a:ext cx="1223010" cy="12230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7" grpId="0" bldLvl="0" animBg="1"/>
      <p:bldP spid="7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686435" y="617220"/>
            <a:ext cx="7843520" cy="40735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作业：</a:t>
            </a:r>
            <a:endParaRPr lang="zh-CN" altLang="en-US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1.</a:t>
            </a:r>
            <a:r>
              <a:rPr lang="zh-CN" altLang="en-US" dirty="0">
                <a:solidFill>
                  <a:schemeClr val="bg1"/>
                </a:solidFill>
              </a:rPr>
              <a:t>复习本节内容，整理笔记</a:t>
            </a:r>
            <a:endParaRPr lang="zh-CN" altLang="en-US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2.</a:t>
            </a:r>
            <a:r>
              <a:rPr lang="zh-CN" altLang="en-US" dirty="0">
                <a:solidFill>
                  <a:schemeClr val="bg1"/>
                </a:solidFill>
              </a:rPr>
              <a:t>完成教材</a:t>
            </a:r>
            <a:r>
              <a:rPr lang="en-US" altLang="zh-CN" dirty="0">
                <a:solidFill>
                  <a:schemeClr val="bg1"/>
                </a:solidFill>
              </a:rPr>
              <a:t>P70</a:t>
            </a:r>
            <a:r>
              <a:rPr lang="zh-CN" altLang="en-US" dirty="0">
                <a:solidFill>
                  <a:schemeClr val="bg1"/>
                </a:solidFill>
              </a:rPr>
              <a:t>习题</a:t>
            </a:r>
            <a:r>
              <a:rPr lang="en-US" altLang="zh-CN" dirty="0">
                <a:solidFill>
                  <a:schemeClr val="bg1"/>
                </a:solidFill>
              </a:rPr>
              <a:t>1-5</a:t>
            </a:r>
            <a:endParaRPr lang="zh-CN" altLang="en-US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3.</a:t>
            </a:r>
            <a:r>
              <a:rPr lang="zh-CN" altLang="en-US" dirty="0">
                <a:solidFill>
                  <a:schemeClr val="bg1"/>
                </a:solidFill>
              </a:rPr>
              <a:t>线上测试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50945" y="3745230"/>
            <a:ext cx="2359025" cy="235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955" y="67564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物体能够对外做功，我们就说物体具有能量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165" y="247523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能量的单位：焦耳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4165" y="335978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符号：</a:t>
            </a:r>
            <a:r>
              <a:rPr lang="en-US" altLang="zh-CN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J</a:t>
            </a:r>
            <a:endParaRPr lang="en-US" altLang="zh-CN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165" y="157543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能量是表示物体做功本领的物理量。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925830" y="2857500"/>
            <a:ext cx="888047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6000" dirty="0">
                <a:solidFill>
                  <a:schemeClr val="bg1"/>
                </a:solidFill>
              </a:rPr>
              <a:t>人之所以能 是相信自己能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955" y="67564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能量有很多形式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165" y="228219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热（内）能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165" y="157543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电能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165" y="298894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太阳能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4955" y="369570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化学能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graphicFrame>
        <p:nvGraphicFramePr>
          <p:cNvPr id="10" name="对象 9"/>
          <p:cNvGraphicFramePr/>
          <p:nvPr/>
        </p:nvGraphicFramePr>
        <p:xfrm>
          <a:off x="4510405" y="981710"/>
          <a:ext cx="5519420" cy="5538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1" imgW="5514975" imgH="5534025" progId="Paint.Picture">
                  <p:embed/>
                </p:oleObj>
              </mc:Choice>
              <mc:Fallback>
                <p:oleObj name="" r:id="rId1" imgW="5514975" imgH="5534025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10405" y="981710"/>
                        <a:ext cx="5519420" cy="5538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274955" y="440245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955" y="67564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能量有很多形式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165" y="228219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热（内）能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165" y="157543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电能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165" y="298894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太阳能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4955" y="369570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化学能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4955" y="440245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5490" y="1575435"/>
            <a:ext cx="5288915" cy="352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955" y="67564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能量有很多形式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165" y="228219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热（内）能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165" y="157543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电能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165" y="298894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太阳能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4955" y="369570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化学能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graphicFrame>
        <p:nvGraphicFramePr>
          <p:cNvPr id="3" name="对象 2"/>
          <p:cNvGraphicFramePr/>
          <p:nvPr>
            <p:custDataLst>
              <p:tags r:id="rId1"/>
            </p:custDataLst>
          </p:nvPr>
        </p:nvGraphicFramePr>
        <p:xfrm>
          <a:off x="4213225" y="1736090"/>
          <a:ext cx="6870065" cy="484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4533900" imgH="3028950" progId="Paint.Picture">
                  <p:embed/>
                </p:oleObj>
              </mc:Choice>
              <mc:Fallback>
                <p:oleObj name="" r:id="rId2" imgW="4533900" imgH="30289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13225" y="1736090"/>
                        <a:ext cx="6870065" cy="484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274955" y="440245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955" y="67564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能量有很多形式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165" y="228219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热（内）能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165" y="157543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电能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165" y="298894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太阳能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4955" y="369570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化学能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4955" y="440245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3964305" y="1382395"/>
          <a:ext cx="7602220" cy="5337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8077200" imgH="5562600" progId="Paint.Picture">
                  <p:embed/>
                </p:oleObj>
              </mc:Choice>
              <mc:Fallback>
                <p:oleObj name="" r:id="rId1" imgW="8077200" imgH="55626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964305" y="1382395"/>
                        <a:ext cx="7602220" cy="5337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4955" y="67564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FF00">
                    <a:alpha val="8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能量有很多形式</a:t>
            </a:r>
            <a:endParaRPr lang="zh-CN" altLang="en-US" sz="4000" dirty="0">
              <a:solidFill>
                <a:srgbClr val="FFFF00">
                  <a:alpha val="8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165" y="228219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热（内）能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165" y="157543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电能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165" y="298894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太阳能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4955" y="3695700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化学能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4955" y="4402455"/>
            <a:ext cx="1158430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>
                    <a:alpha val="80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核能</a:t>
            </a:r>
            <a:endParaRPr lang="zh-CN" altLang="en-US" sz="4000" dirty="0">
              <a:solidFill>
                <a:schemeClr val="bg1">
                  <a:alpha val="80000"/>
                </a:schemeClr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3005" y="0"/>
            <a:ext cx="6606540" cy="44024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95" y="3716020"/>
            <a:ext cx="4481195" cy="3141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5" y="3695700"/>
            <a:ext cx="5324475" cy="316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5268595" y="2710815"/>
            <a:ext cx="5953125" cy="2108200"/>
            <a:chOff x="9397" y="4269"/>
            <a:chExt cx="9375" cy="3320"/>
          </a:xfrm>
        </p:grpSpPr>
        <p:sp>
          <p:nvSpPr>
            <p:cNvPr id="32" name="圆角矩形 31"/>
            <p:cNvSpPr/>
            <p:nvPr/>
          </p:nvSpPr>
          <p:spPr>
            <a:xfrm>
              <a:off x="9397" y="4269"/>
              <a:ext cx="5134" cy="3321"/>
            </a:xfrm>
            <a:prstGeom prst="roundRect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副标题 2"/>
            <p:cNvSpPr txBox="1"/>
            <p:nvPr/>
          </p:nvSpPr>
          <p:spPr>
            <a:xfrm>
              <a:off x="14694" y="5584"/>
              <a:ext cx="4079" cy="1154"/>
            </a:xfrm>
            <a:prstGeom prst="rect">
              <a:avLst/>
            </a:prstGeom>
          </p:spPr>
          <p:txBody>
            <a:bodyPr vert="horz" lIns="121917" tIns="60959" rIns="121917" bIns="60959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80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52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4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6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buNone/>
              </a:pPr>
              <a:r>
                <a:rPr lang="zh-CN" altLang="en-US" sz="40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弹性势能</a:t>
              </a:r>
              <a:endPara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268595" y="1076325"/>
            <a:ext cx="5953125" cy="1465580"/>
            <a:chOff x="9397" y="1695"/>
            <a:chExt cx="9375" cy="2308"/>
          </a:xfrm>
        </p:grpSpPr>
        <p:sp>
          <p:nvSpPr>
            <p:cNvPr id="30" name="副标题 2"/>
            <p:cNvSpPr txBox="1"/>
            <p:nvPr/>
          </p:nvSpPr>
          <p:spPr>
            <a:xfrm>
              <a:off x="14694" y="2273"/>
              <a:ext cx="4079" cy="1154"/>
            </a:xfrm>
            <a:prstGeom prst="rect">
              <a:avLst/>
            </a:prstGeom>
          </p:spPr>
          <p:txBody>
            <a:bodyPr vert="horz" lIns="121917" tIns="60959" rIns="121917" bIns="60959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80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52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4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6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buNone/>
              </a:pPr>
              <a:r>
                <a:rPr lang="zh-CN" altLang="en-US" sz="40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重力势能</a:t>
              </a:r>
              <a:endPara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9397" y="1695"/>
              <a:ext cx="5133" cy="2309"/>
            </a:xfrm>
            <a:prstGeom prst="roundRect">
              <a:avLst/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副标题 2"/>
          <p:cNvSpPr txBox="1"/>
          <p:nvPr/>
        </p:nvSpPr>
        <p:spPr>
          <a:xfrm>
            <a:off x="862965" y="1083310"/>
            <a:ext cx="274955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流动的水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副标题 2"/>
          <p:cNvSpPr txBox="1"/>
          <p:nvPr/>
        </p:nvSpPr>
        <p:spPr>
          <a:xfrm>
            <a:off x="862965" y="1816100"/>
            <a:ext cx="274955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风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副标题 2"/>
          <p:cNvSpPr txBox="1"/>
          <p:nvPr/>
        </p:nvSpPr>
        <p:spPr>
          <a:xfrm>
            <a:off x="862965" y="2548890"/>
            <a:ext cx="3085465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行驶的汽车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副标题 2"/>
          <p:cNvSpPr txBox="1"/>
          <p:nvPr/>
        </p:nvSpPr>
        <p:spPr>
          <a:xfrm>
            <a:off x="862965" y="3281680"/>
            <a:ext cx="321310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射出的子弹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副标题 2"/>
          <p:cNvSpPr txBox="1"/>
          <p:nvPr/>
        </p:nvSpPr>
        <p:spPr>
          <a:xfrm>
            <a:off x="862965" y="4086860"/>
            <a:ext cx="3627755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奔跑的运动员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副标题 2"/>
          <p:cNvSpPr txBox="1"/>
          <p:nvPr/>
        </p:nvSpPr>
        <p:spPr>
          <a:xfrm>
            <a:off x="5412740" y="1076325"/>
            <a:ext cx="3052445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举高的重锤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副标题 2"/>
          <p:cNvSpPr txBox="1"/>
          <p:nvPr/>
        </p:nvSpPr>
        <p:spPr>
          <a:xfrm>
            <a:off x="5412740" y="1809115"/>
            <a:ext cx="295656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树上的苹果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副标题 2"/>
          <p:cNvSpPr txBox="1"/>
          <p:nvPr/>
        </p:nvSpPr>
        <p:spPr>
          <a:xfrm>
            <a:off x="5412740" y="2637155"/>
            <a:ext cx="305181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压弯的跳板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副标题 2"/>
          <p:cNvSpPr txBox="1"/>
          <p:nvPr/>
        </p:nvSpPr>
        <p:spPr>
          <a:xfrm>
            <a:off x="5412740" y="3369945"/>
            <a:ext cx="274955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拉弯的弓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副标题 2"/>
          <p:cNvSpPr txBox="1"/>
          <p:nvPr/>
        </p:nvSpPr>
        <p:spPr>
          <a:xfrm>
            <a:off x="5412740" y="4086860"/>
            <a:ext cx="2956560" cy="732790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压缩的弹簧</a:t>
            </a:r>
            <a:endParaRPr lang="zh-CN" altLang="en-US" sz="4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35330" y="904240"/>
            <a:ext cx="3562350" cy="4923155"/>
            <a:chOff x="1158" y="1424"/>
            <a:chExt cx="5610" cy="7753"/>
          </a:xfrm>
        </p:grpSpPr>
        <p:sp>
          <p:nvSpPr>
            <p:cNvPr id="15" name="副标题 2"/>
            <p:cNvSpPr txBox="1"/>
            <p:nvPr/>
          </p:nvSpPr>
          <p:spPr>
            <a:xfrm>
              <a:off x="2744" y="8023"/>
              <a:ext cx="2588" cy="1154"/>
            </a:xfrm>
            <a:prstGeom prst="rect">
              <a:avLst/>
            </a:prstGeom>
          </p:spPr>
          <p:txBody>
            <a:bodyPr vert="horz" lIns="121917" tIns="60959" rIns="121917" bIns="60959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80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52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4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6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buNone/>
              </a:pPr>
              <a:r>
                <a:rPr lang="zh-CN" altLang="en-US" sz="40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动能</a:t>
              </a:r>
              <a:endPara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流程图: 可选过程 23"/>
            <p:cNvSpPr/>
            <p:nvPr/>
          </p:nvSpPr>
          <p:spPr>
            <a:xfrm>
              <a:off x="1158" y="1424"/>
              <a:ext cx="5611" cy="6567"/>
            </a:xfrm>
            <a:prstGeom prst="flowChartAlternateProcess">
              <a:avLst/>
            </a:prstGeom>
            <a:noFill/>
            <a:ln w="25400" cmpd="sng">
              <a:solidFill>
                <a:srgbClr val="FFFFFC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069205" y="904240"/>
            <a:ext cx="3562350" cy="4923155"/>
            <a:chOff x="9083" y="1424"/>
            <a:chExt cx="5610" cy="7753"/>
          </a:xfrm>
        </p:grpSpPr>
        <p:sp>
          <p:nvSpPr>
            <p:cNvPr id="21" name="副标题 2"/>
            <p:cNvSpPr txBox="1"/>
            <p:nvPr/>
          </p:nvSpPr>
          <p:spPr>
            <a:xfrm>
              <a:off x="10767" y="8023"/>
              <a:ext cx="2770" cy="1154"/>
            </a:xfrm>
            <a:prstGeom prst="rect">
              <a:avLst/>
            </a:prstGeom>
          </p:spPr>
          <p:txBody>
            <a:bodyPr vert="horz" lIns="121917" tIns="60959" rIns="121917" bIns="60959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80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52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4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6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buNone/>
              </a:pPr>
              <a:r>
                <a:rPr lang="zh-CN" altLang="en-US" sz="40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势能</a:t>
              </a:r>
              <a:endParaRPr lang="zh-CN" altLang="en-US" sz="40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流程图: 可选过程 25"/>
            <p:cNvSpPr/>
            <p:nvPr/>
          </p:nvSpPr>
          <p:spPr>
            <a:xfrm>
              <a:off x="9083" y="1424"/>
              <a:ext cx="5611" cy="6567"/>
            </a:xfrm>
            <a:prstGeom prst="flowChartAlternateProcess">
              <a:avLst/>
            </a:prstGeom>
            <a:noFill/>
            <a:ln w="25400" cmpd="sng">
              <a:solidFill>
                <a:srgbClr val="FFFFFC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tags/tag1.xml><?xml version="1.0" encoding="utf-8"?>
<p:tagLst xmlns:p="http://schemas.openxmlformats.org/presentationml/2006/main">
  <p:tag name="REFSHAPE" val="797027732"/>
  <p:tag name="KSO_WM_UNIT_PLACING_PICTURE_USER_VIEWPORT" val="{&quot;height&quot;:4774,&quot;width&quot;:7146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640*2325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UNIT_TABLE_BEAUTIFY" val="smartTable{0d0191f5-5e68-47de-a539-5dfcb36838f7}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640*2325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UNIT_TABLE_BEAUTIFY" val="smartTable{0d0191f5-5e68-47de-a539-5dfcb36838f7}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410*5091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.xml><?xml version="1.0" encoding="utf-8"?>
<p:tagLst xmlns:p="http://schemas.openxmlformats.org/presentationml/2006/main">
  <p:tag name="REFSHAPE" val="684702636"/>
  <p:tag name="KSO_WM_UNIT_PLACING_PICTURE_USER_VIEWPORT" val="{&quot;height&quot;:1800,&quot;width&quot;:1800}"/>
</p:tagLst>
</file>

<file path=ppt/tags/tag8.xml><?xml version="1.0" encoding="utf-8"?>
<p:tagLst xmlns:p="http://schemas.openxmlformats.org/presentationml/2006/main">
  <p:tag name="KSO_WM_DOC_GUID" val="{8d1d930b-d600-4698-afa7-262180050f92}"/>
</p:tagLst>
</file>

<file path=ppt/theme/theme1.xml><?xml version="1.0" encoding="utf-8"?>
<a:theme xmlns:a="http://schemas.openxmlformats.org/drawingml/2006/main" name=".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267C"/>
      </a:accent1>
      <a:accent2>
        <a:srgbClr val="84848F"/>
      </a:accent2>
      <a:accent3>
        <a:srgbClr val="4B4A5A"/>
      </a:accent3>
      <a:accent4>
        <a:srgbClr val="1D267C"/>
      </a:accent4>
      <a:accent5>
        <a:srgbClr val="84848F"/>
      </a:accent5>
      <a:accent6>
        <a:srgbClr val="4B4A5A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仿宋"/>
        <a:ea typeface=""/>
        <a:cs typeface=""/>
        <a:font script="Jpan" typeface="游ゴシック"/>
        <a:font script="Hang" typeface="맑은 고딕"/>
        <a:font script="Hans" typeface="仿宋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1269</Words>
  <Application>WPS 演示</Application>
  <PresentationFormat>宽屏</PresentationFormat>
  <Paragraphs>275</Paragraphs>
  <Slides>30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宋体</vt:lpstr>
      <vt:lpstr>Wingdings</vt:lpstr>
      <vt:lpstr>叶根友刀锋黑草</vt:lpstr>
      <vt:lpstr>黑体</vt:lpstr>
      <vt:lpstr>仿宋</vt:lpstr>
      <vt:lpstr>Times New Roman</vt:lpstr>
      <vt:lpstr>微软雅黑</vt:lpstr>
      <vt:lpstr>Arial Unicode MS</vt:lpstr>
      <vt:lpstr>.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2020-03-12T06:27:00Z</dcterms:created>
  <dcterms:modified xsi:type="dcterms:W3CDTF">2020-05-20T13:50:07Z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