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1314" r:id="rId2"/>
    <p:sldId id="1216" r:id="rId3"/>
    <p:sldId id="1252" r:id="rId4"/>
    <p:sldId id="1282" r:id="rId5"/>
    <p:sldId id="1284" r:id="rId6"/>
    <p:sldId id="1333" r:id="rId7"/>
    <p:sldId id="1334" r:id="rId8"/>
    <p:sldId id="1335" r:id="rId9"/>
    <p:sldId id="1289" r:id="rId10"/>
    <p:sldId id="1281" r:id="rId11"/>
    <p:sldId id="1296" r:id="rId12"/>
    <p:sldId id="1301" r:id="rId13"/>
    <p:sldId id="1302" r:id="rId14"/>
    <p:sldId id="1303" r:id="rId15"/>
    <p:sldId id="1339" r:id="rId16"/>
    <p:sldId id="1312" r:id="rId17"/>
    <p:sldId id="1297" r:id="rId18"/>
    <p:sldId id="1298" r:id="rId19"/>
    <p:sldId id="1300" r:id="rId20"/>
    <p:sldId id="1299" r:id="rId21"/>
    <p:sldId id="1253" r:id="rId22"/>
    <p:sldId id="1337" r:id="rId23"/>
    <p:sldId id="1318" r:id="rId24"/>
    <p:sldId id="1327" r:id="rId25"/>
    <p:sldId id="1319" r:id="rId26"/>
    <p:sldId id="1328" r:id="rId27"/>
    <p:sldId id="1326" r:id="rId28"/>
    <p:sldId id="1329" r:id="rId29"/>
    <p:sldId id="1308" r:id="rId30"/>
    <p:sldId id="1332" r:id="rId31"/>
    <p:sldId id="1267" r:id="rId32"/>
    <p:sldId id="1338" r:id="rId33"/>
    <p:sldId id="1313" r:id="rId34"/>
    <p:sldId id="1295" r:id="rId35"/>
    <p:sldId id="1305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643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933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287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577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930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220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510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CC33"/>
    <a:srgbClr val="CCFFFF"/>
    <a:srgbClr val="93FFFF"/>
    <a:srgbClr val="1E277D"/>
    <a:srgbClr val="F7FCFE"/>
    <a:srgbClr val="66FFFF"/>
    <a:srgbClr val="F3F3F3"/>
    <a:srgbClr val="00003D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0" autoAdjust="0"/>
    <p:restoredTop sz="94618" autoAdjust="0"/>
  </p:normalViewPr>
  <p:slideViewPr>
    <p:cSldViewPr snapToGrid="0" showGuides="1">
      <p:cViewPr varScale="1">
        <p:scale>
          <a:sx n="114" d="100"/>
          <a:sy n="114" d="100"/>
        </p:scale>
        <p:origin x="-252" y="-108"/>
      </p:cViewPr>
      <p:guideLst>
        <p:guide orient="horz" pos="132"/>
        <p:guide orient="horz" pos="4097"/>
        <p:guide orient="horz" pos="420"/>
        <p:guide orient="horz" pos="932"/>
        <p:guide orient="horz" pos="3944"/>
        <p:guide pos="256"/>
        <p:guide pos="73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62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643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933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287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577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930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220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510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FC5DA-F5F7-C545-A2E6-E64042F04785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617"/>
            <a:ext cx="96520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10785"/>
            <a:ext cx="9652000" cy="4845049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26"/>
          <p:cNvSpPr>
            <a:spLocks noGrp="1"/>
          </p:cNvSpPr>
          <p:nvPr>
            <p:ph type="dt" sz="half" idx="10"/>
          </p:nvPr>
        </p:nvSpPr>
        <p:spPr>
          <a:xfrm>
            <a:off x="5662085" y="6557434"/>
            <a:ext cx="2669116" cy="226484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CE4B44AB-359A-4815-AC42-740ED9ADFB64}" type="datetimeFigureOut">
              <a:rPr lang="zh-CN" altLang="en-US"/>
              <a:t>2020/6/27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9600" y="6557433"/>
            <a:ext cx="4876800" cy="228600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335434" y="6555317"/>
            <a:ext cx="785284" cy="228600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1807609E-8EB1-4760-9FD1-1144BA7A71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293860" y="211456"/>
            <a:ext cx="2602231" cy="148272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589769" y="147956"/>
            <a:ext cx="2602231" cy="1482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4014470" y="33655"/>
            <a:ext cx="3855720" cy="21971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" y="795"/>
            <a:ext cx="12187065" cy="685720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1E277D"/>
            </a:gs>
            <a:gs pos="100000">
              <a:srgbClr val="03437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l" defTabSz="9150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5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64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93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65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43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315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937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307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79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57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29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601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tiff"/><Relationship Id="rId5" Type="http://schemas.openxmlformats.org/officeDocument/2006/relationships/image" Target="../media/image16.jpeg"/><Relationship Id="rId10" Type="http://schemas.openxmlformats.org/officeDocument/2006/relationships/image" Target="../media/image23.png"/><Relationship Id="rId4" Type="http://schemas.openxmlformats.org/officeDocument/2006/relationships/image" Target="../media/image15.jpe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17.tiff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20030;&#37325;&#35270;&#39057;.mp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tif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"/>
          <p:cNvSpPr txBox="1"/>
          <p:nvPr/>
        </p:nvSpPr>
        <p:spPr>
          <a:xfrm>
            <a:off x="3118757" y="1177322"/>
            <a:ext cx="5954486" cy="8092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5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第十一章   功和机械能</a:t>
            </a:r>
          </a:p>
        </p:txBody>
      </p:sp>
      <p:sp>
        <p:nvSpPr>
          <p:cNvPr id="3" name="副标题 2"/>
          <p:cNvSpPr txBox="1"/>
          <p:nvPr/>
        </p:nvSpPr>
        <p:spPr>
          <a:xfrm>
            <a:off x="3284765" y="3538870"/>
            <a:ext cx="5622471" cy="884977"/>
          </a:xfrm>
          <a:prstGeom prst="rect">
            <a:avLst/>
          </a:prstGeom>
        </p:spPr>
        <p:txBody>
          <a:bodyPr vert="horz" lIns="121917" tIns="60959" rIns="121917" bIns="6095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zh-CN" altLang="en-US" sz="4000" dirty="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人教版  八年级下册</a:t>
            </a:r>
          </a:p>
        </p:txBody>
      </p: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4560965" y="2270675"/>
            <a:ext cx="3070071" cy="8617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0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第</a:t>
            </a:r>
            <a:r>
              <a:rPr kumimoji="0" lang="en-US" altLang="zh-CN" sz="50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50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节  功</a:t>
            </a:r>
            <a:endParaRPr kumimoji="0" lang="zh-CN" altLang="en-US" sz="180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02784" y="1292225"/>
            <a:ext cx="10272183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endParaRPr lang="zh-CN" altLang="en-US" sz="3600" b="1" dirty="0">
              <a:solidFill>
                <a:schemeClr val="bg1"/>
              </a:solidFill>
              <a:ea typeface="黑体" panose="02010609060101010101" charset="-122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93" y="1423061"/>
            <a:ext cx="3579254" cy="3643957"/>
          </a:xfrm>
          <a:prstGeom prst="rect">
            <a:avLst/>
          </a:prstGeom>
          <a:noFill/>
        </p:spPr>
      </p:pic>
      <p:cxnSp>
        <p:nvCxnSpPr>
          <p:cNvPr id="10" name="直接箭头连接符 9"/>
          <p:cNvCxnSpPr/>
          <p:nvPr/>
        </p:nvCxnSpPr>
        <p:spPr>
          <a:xfrm flipV="1">
            <a:off x="6329009" y="2160041"/>
            <a:ext cx="54591" cy="8598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60519" y="2107937"/>
            <a:ext cx="404278" cy="56425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6806681" y="1848419"/>
            <a:ext cx="56865" cy="6801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95307" y="1799164"/>
            <a:ext cx="1415772" cy="47666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运动方向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53312" y="5240684"/>
            <a:ext cx="2801415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吊车吊起货物</a:t>
            </a:r>
            <a:endParaRPr lang="en-US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57042" y="5879016"/>
            <a:ext cx="1855555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拉力做功</a:t>
            </a:r>
            <a:endParaRPr lang="en-US" altLang="zh-CN" sz="28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5" y="1633588"/>
            <a:ext cx="3591293" cy="289620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68707" y="2692101"/>
            <a:ext cx="404278" cy="56425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 flipH="1">
            <a:off x="1084795" y="3165016"/>
            <a:ext cx="11464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H="1">
            <a:off x="773171" y="2318854"/>
            <a:ext cx="898479" cy="22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6140" y="1755530"/>
            <a:ext cx="1415772" cy="47666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运动方向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98784" y="4809797"/>
            <a:ext cx="3684896" cy="95410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小车在推力的作用下向前运动了一段距离</a:t>
            </a:r>
            <a:endParaRPr lang="en-US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155847" y="5879016"/>
            <a:ext cx="1855555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推力做功</a:t>
            </a:r>
            <a:endParaRPr lang="en-US" altLang="zh-CN" sz="28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64" y="1733310"/>
            <a:ext cx="3459336" cy="2882781"/>
          </a:xfrm>
          <a:prstGeom prst="rect">
            <a:avLst/>
          </a:prstGeom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9125257" y="5240684"/>
            <a:ext cx="2417393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搬而未起</a:t>
            </a:r>
            <a:endParaRPr lang="en-US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9295500" y="5879016"/>
            <a:ext cx="1855555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力不做功</a:t>
            </a:r>
            <a:endParaRPr lang="en-US" altLang="zh-CN" sz="28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7" name="直接箭头连接符 46"/>
          <p:cNvCxnSpPr/>
          <p:nvPr/>
        </p:nvCxnSpPr>
        <p:spPr>
          <a:xfrm flipV="1">
            <a:off x="10152658" y="3466531"/>
            <a:ext cx="14924" cy="9067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634042" y="3147442"/>
            <a:ext cx="404278" cy="56425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38" grpId="0"/>
      <p:bldP spid="41" grpId="0"/>
      <p:bldP spid="43" grpId="0"/>
      <p:bldP spid="45" grpId="0"/>
      <p:bldP spid="46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68" y="0"/>
            <a:ext cx="12192000" cy="6858000"/>
          </a:xfrm>
          <a:prstGeom prst="rect">
            <a:avLst/>
          </a:prstGeom>
          <a:noFill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31" y="927513"/>
            <a:ext cx="2099068" cy="3411940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38107" y="4636034"/>
            <a:ext cx="2770496" cy="95410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提着滑板在水平路面上前行</a:t>
            </a:r>
            <a:endParaRPr lang="en-US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5254572" y="1906144"/>
            <a:ext cx="27507" cy="9594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4405" y="1776240"/>
            <a:ext cx="404278" cy="56425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4488231" y="2808713"/>
            <a:ext cx="518617" cy="682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05927" y="2245389"/>
            <a:ext cx="1415772" cy="47666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运动方向</a:t>
            </a:r>
          </a:p>
        </p:txBody>
      </p:sp>
      <p:grpSp>
        <p:nvGrpSpPr>
          <p:cNvPr id="21" name="组 18"/>
          <p:cNvGrpSpPr/>
          <p:nvPr/>
        </p:nvGrpSpPr>
        <p:grpSpPr>
          <a:xfrm>
            <a:off x="7854657" y="1956213"/>
            <a:ext cx="1106487" cy="1959926"/>
            <a:chOff x="7686675" y="3048469"/>
            <a:chExt cx="1106487" cy="1959926"/>
          </a:xfrm>
        </p:grpSpPr>
        <p:grpSp>
          <p:nvGrpSpPr>
            <p:cNvPr id="22" name="组 19"/>
            <p:cNvGrpSpPr/>
            <p:nvPr/>
          </p:nvGrpSpPr>
          <p:grpSpPr>
            <a:xfrm>
              <a:off x="7686675" y="3210457"/>
              <a:ext cx="600075" cy="1797938"/>
              <a:chOff x="7686675" y="3210457"/>
              <a:chExt cx="600075" cy="1797938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7686675" y="3808245"/>
                <a:ext cx="600075" cy="120015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 flipV="1">
                <a:off x="8000999" y="3210457"/>
                <a:ext cx="1" cy="108026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8000999" y="3048469"/>
              <a:ext cx="792163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800" b="1" i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Ｆ</a:t>
              </a:r>
            </a:p>
          </p:txBody>
        </p:sp>
      </p:grpSp>
      <p:grpSp>
        <p:nvGrpSpPr>
          <p:cNvPr id="37" name="组 18"/>
          <p:cNvGrpSpPr/>
          <p:nvPr/>
        </p:nvGrpSpPr>
        <p:grpSpPr>
          <a:xfrm>
            <a:off x="7856931" y="1958489"/>
            <a:ext cx="1106487" cy="1959926"/>
            <a:chOff x="7686675" y="3048469"/>
            <a:chExt cx="1106487" cy="1959926"/>
          </a:xfrm>
        </p:grpSpPr>
        <p:grpSp>
          <p:nvGrpSpPr>
            <p:cNvPr id="38" name="组 19"/>
            <p:cNvGrpSpPr/>
            <p:nvPr/>
          </p:nvGrpSpPr>
          <p:grpSpPr>
            <a:xfrm>
              <a:off x="7686675" y="3210457"/>
              <a:ext cx="600075" cy="1797938"/>
              <a:chOff x="7686675" y="3210457"/>
              <a:chExt cx="600075" cy="1797938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7686675" y="3808245"/>
                <a:ext cx="600075" cy="120015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1" name="Line 17"/>
              <p:cNvSpPr>
                <a:spLocks noChangeShapeType="1"/>
              </p:cNvSpPr>
              <p:nvPr/>
            </p:nvSpPr>
            <p:spPr bwMode="auto">
              <a:xfrm flipV="1">
                <a:off x="8000999" y="3210457"/>
                <a:ext cx="1" cy="108026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8000999" y="3048469"/>
              <a:ext cx="792163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800" b="1" i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Ｆ</a:t>
              </a:r>
            </a:p>
          </p:txBody>
        </p:sp>
      </p:grp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531987" y="5852957"/>
            <a:ext cx="1855555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力不</a:t>
            </a:r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做功</a:t>
            </a:r>
            <a:endParaRPr lang="en-US" altLang="zh-CN" sz="28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8154194" y="3179681"/>
            <a:ext cx="2563507" cy="545306"/>
            <a:chOff x="7972566" y="2593239"/>
            <a:chExt cx="2563507" cy="545306"/>
          </a:xfrm>
        </p:grpSpPr>
        <p:sp>
          <p:nvSpPr>
            <p:cNvPr id="27" name="Line 10"/>
            <p:cNvSpPr>
              <a:spLocks noChangeShapeType="1"/>
            </p:cNvSpPr>
            <p:nvPr/>
          </p:nvSpPr>
          <p:spPr bwMode="auto">
            <a:xfrm rot="16200000">
              <a:off x="10274824" y="2869464"/>
              <a:ext cx="468313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 rot="16200000">
              <a:off x="7766845" y="2904389"/>
              <a:ext cx="468313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9124561" y="2593239"/>
              <a:ext cx="398743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cxnSp>
          <p:nvCxnSpPr>
            <p:cNvPr id="32" name="直接箭头连接符 31"/>
            <p:cNvCxnSpPr/>
            <p:nvPr/>
          </p:nvCxnSpPr>
          <p:spPr>
            <a:xfrm>
              <a:off x="9526138" y="2866030"/>
              <a:ext cx="1009935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 flipH="1">
              <a:off x="7972566" y="2881953"/>
              <a:ext cx="1009935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肘形连接符 32"/>
          <p:cNvCxnSpPr/>
          <p:nvPr/>
        </p:nvCxnSpPr>
        <p:spPr>
          <a:xfrm>
            <a:off x="8173128" y="3013434"/>
            <a:ext cx="477672" cy="450376"/>
          </a:xfrm>
          <a:prstGeom prst="bentConnector3">
            <a:avLst>
              <a:gd name="adj1" fmla="val 10428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77" y="1033651"/>
            <a:ext cx="2278757" cy="3372037"/>
          </a:xfrm>
          <a:prstGeom prst="rect">
            <a:avLst/>
          </a:prstGeom>
          <a:ln>
            <a:noFill/>
          </a:ln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826083" y="4636034"/>
            <a:ext cx="3189027" cy="95410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物体在绳子拉力的作用下升高</a:t>
            </a:r>
            <a:endParaRPr lang="en-US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163265" y="5852957"/>
            <a:ext cx="1855555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拉力做功</a:t>
            </a:r>
            <a:endParaRPr lang="en-US" altLang="zh-CN" sz="28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7" name="直接箭头连接符 46"/>
          <p:cNvCxnSpPr>
            <a:endCxn id="48" idx="1"/>
          </p:cNvCxnSpPr>
          <p:nvPr/>
        </p:nvCxnSpPr>
        <p:spPr>
          <a:xfrm flipH="1" flipV="1">
            <a:off x="2429485" y="2151805"/>
            <a:ext cx="27507" cy="9594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429485" y="1869676"/>
            <a:ext cx="404278" cy="56425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直接箭头连接符 48"/>
          <p:cNvCxnSpPr/>
          <p:nvPr/>
        </p:nvCxnSpPr>
        <p:spPr>
          <a:xfrm flipH="1" flipV="1">
            <a:off x="2922519" y="1970956"/>
            <a:ext cx="12144" cy="6489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599338" y="1468518"/>
            <a:ext cx="1415772" cy="47666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运动方向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3124E-7 -4.7086E-6 L 0.2062 -0.002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0" grpId="0"/>
      <p:bldP spid="43" grpId="0"/>
      <p:bldP spid="46" grpId="0"/>
      <p:bldP spid="48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02784" y="1292225"/>
            <a:ext cx="10272183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endParaRPr lang="zh-CN" altLang="en-US" sz="3600" b="1" dirty="0">
              <a:solidFill>
                <a:schemeClr val="bg1"/>
              </a:solidFill>
              <a:ea typeface="黑体" panose="02010609060101010101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397088" y="2226770"/>
            <a:ext cx="3930555" cy="1746915"/>
            <a:chOff x="7888406" y="2593075"/>
            <a:chExt cx="3384645" cy="1241946"/>
          </a:xfrm>
        </p:grpSpPr>
        <p:sp>
          <p:nvSpPr>
            <p:cNvPr id="34" name="矩形 33"/>
            <p:cNvSpPr/>
            <p:nvPr/>
          </p:nvSpPr>
          <p:spPr>
            <a:xfrm>
              <a:off x="7888406" y="2593075"/>
              <a:ext cx="3384645" cy="1241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8229601" y="2743200"/>
              <a:ext cx="2852382" cy="1091821"/>
            </a:xfrm>
            <a:prstGeom prst="rect">
              <a:avLst/>
            </a:prstGeom>
            <a:solidFill>
              <a:srgbClr val="93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Picture 1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0359" y="2774589"/>
              <a:ext cx="507982" cy="507982"/>
            </a:xfrm>
            <a:prstGeom prst="rect">
              <a:avLst/>
            </a:prstGeom>
            <a:noFill/>
          </p:spPr>
        </p:pic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617726" y="4636034"/>
            <a:ext cx="3668974" cy="95410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冰块由于惯性在光滑的水平面上匀速运动</a:t>
            </a:r>
            <a:endParaRPr lang="en-US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838902" y="5852957"/>
            <a:ext cx="1855555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不做功</a:t>
            </a:r>
            <a:endParaRPr lang="en-US" altLang="zh-CN" sz="28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5" name="直接箭头连接符 44"/>
          <p:cNvCxnSpPr/>
          <p:nvPr/>
        </p:nvCxnSpPr>
        <p:spPr>
          <a:xfrm>
            <a:off x="8980227" y="2729552"/>
            <a:ext cx="668740" cy="1091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382835" y="2400512"/>
            <a:ext cx="1415772" cy="47666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运动方向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77" y="1033651"/>
            <a:ext cx="2278757" cy="3372037"/>
          </a:xfrm>
          <a:prstGeom prst="rect">
            <a:avLst/>
          </a:prstGeom>
          <a:ln>
            <a:noFill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26083" y="4636034"/>
            <a:ext cx="3189027" cy="95410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物体在绳子拉力的作用下升高</a:t>
            </a:r>
            <a:endParaRPr lang="en-US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63265" y="5852957"/>
            <a:ext cx="1855555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拉力做功</a:t>
            </a:r>
            <a:endParaRPr lang="en-US" altLang="zh-CN" sz="28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6" name="直接箭头连接符 25"/>
          <p:cNvCxnSpPr>
            <a:endCxn id="27" idx="1"/>
          </p:cNvCxnSpPr>
          <p:nvPr/>
        </p:nvCxnSpPr>
        <p:spPr>
          <a:xfrm flipH="1" flipV="1">
            <a:off x="2429485" y="2179101"/>
            <a:ext cx="27507" cy="9594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29485" y="1896972"/>
            <a:ext cx="404278" cy="56425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H="1" flipV="1">
            <a:off x="2922519" y="1970956"/>
            <a:ext cx="12144" cy="6489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99338" y="1495814"/>
            <a:ext cx="1415772" cy="47666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运动方向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31" y="927513"/>
            <a:ext cx="2099068" cy="3411940"/>
          </a:xfrm>
          <a:prstGeom prst="rect">
            <a:avLst/>
          </a:prstGeom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338107" y="4636034"/>
            <a:ext cx="2770496" cy="95410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提着滑板在水平路面上前行</a:t>
            </a:r>
            <a:endParaRPr lang="en-US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 flipH="1" flipV="1">
            <a:off x="5254572" y="1906144"/>
            <a:ext cx="27507" cy="9594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04405" y="1776240"/>
            <a:ext cx="404278" cy="56425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05927" y="2272685"/>
            <a:ext cx="1415772" cy="47666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运动方向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531987" y="5852957"/>
            <a:ext cx="1855555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力不做功</a:t>
            </a:r>
            <a:endParaRPr lang="en-US" altLang="zh-CN" sz="28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8652680" y="4640239"/>
            <a:ext cx="887105" cy="5186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云形标注 48"/>
          <p:cNvSpPr/>
          <p:nvPr/>
        </p:nvSpPr>
        <p:spPr>
          <a:xfrm>
            <a:off x="7547211" y="316201"/>
            <a:ext cx="4006211" cy="768793"/>
          </a:xfrm>
          <a:prstGeom prst="cloudCallout">
            <a:avLst>
              <a:gd name="adj1" fmla="val -38479"/>
              <a:gd name="adj2" fmla="val 177648"/>
            </a:avLst>
          </a:prstGeom>
          <a:solidFill>
            <a:srgbClr val="F7FCFE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929350" y="291087"/>
            <a:ext cx="3384646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作图分析更直观  </a:t>
            </a:r>
          </a:p>
        </p:txBody>
      </p:sp>
      <p:cxnSp>
        <p:nvCxnSpPr>
          <p:cNvPr id="43" name="直接箭头连接符 42"/>
          <p:cNvCxnSpPr/>
          <p:nvPr/>
        </p:nvCxnSpPr>
        <p:spPr>
          <a:xfrm flipH="1">
            <a:off x="4488231" y="2808713"/>
            <a:ext cx="518617" cy="682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  <p:bldP spid="49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4708207" y="2221706"/>
            <a:ext cx="2954656" cy="2471737"/>
          </a:xfrm>
          <a:prstGeom prst="hexagon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2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0" y="2317241"/>
            <a:ext cx="2126267" cy="17147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03" y="4366428"/>
            <a:ext cx="1536189" cy="2273207"/>
          </a:xfrm>
          <a:prstGeom prst="rect">
            <a:avLst/>
          </a:prstGeom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21" y="451129"/>
            <a:ext cx="2009775" cy="16748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66" y="4411731"/>
            <a:ext cx="1386936" cy="225440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/>
          <a:srcRect l="25763" t="3864" r="21594" b="6281"/>
          <a:stretch>
            <a:fillRect/>
          </a:stretch>
        </p:blipFill>
        <p:spPr>
          <a:xfrm>
            <a:off x="5720790" y="2213301"/>
            <a:ext cx="1054041" cy="17991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889390" y="2770350"/>
            <a:ext cx="2646878" cy="18519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是否做功</a:t>
            </a:r>
            <a:endParaRPr lang="en-US" altLang="zh-CN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（</a:t>
            </a:r>
            <a:r>
              <a:rPr lang="en-US" altLang="zh-C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r>
              <a:rPr lang="zh-CN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）</a:t>
            </a:r>
            <a:endParaRPr lang="zh-CN" alt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6555" y="327546"/>
            <a:ext cx="1846765" cy="1880149"/>
          </a:xfrm>
          <a:prstGeom prst="rect">
            <a:avLst/>
          </a:prstGeom>
          <a:noFill/>
        </p:spPr>
      </p:pic>
      <p:grpSp>
        <p:nvGrpSpPr>
          <p:cNvPr id="3" name="组合 22"/>
          <p:cNvGrpSpPr/>
          <p:nvPr/>
        </p:nvGrpSpPr>
        <p:grpSpPr>
          <a:xfrm>
            <a:off x="7888406" y="2593075"/>
            <a:ext cx="3384645" cy="1241946"/>
            <a:chOff x="7888406" y="2593075"/>
            <a:chExt cx="3384645" cy="1241946"/>
          </a:xfrm>
        </p:grpSpPr>
        <p:sp>
          <p:nvSpPr>
            <p:cNvPr id="22" name="矩形 21"/>
            <p:cNvSpPr/>
            <p:nvPr/>
          </p:nvSpPr>
          <p:spPr>
            <a:xfrm>
              <a:off x="7888406" y="2593075"/>
              <a:ext cx="3384645" cy="1241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8229601" y="2743200"/>
              <a:ext cx="2852382" cy="1091821"/>
            </a:xfrm>
            <a:prstGeom prst="rect">
              <a:avLst/>
            </a:prstGeom>
            <a:solidFill>
              <a:srgbClr val="93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0359" y="2774589"/>
              <a:ext cx="507982" cy="507982"/>
            </a:xfrm>
            <a:prstGeom prst="rect">
              <a:avLst/>
            </a:prstGeom>
            <a:noFill/>
          </p:spPr>
        </p:pic>
      </p:grp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10125797" y="480195"/>
            <a:ext cx="1611278" cy="1231102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6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 想议 议</a:t>
            </a:r>
            <a:endParaRPr lang="zh-CN" altLang="en-US" sz="36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8293" y="206667"/>
            <a:ext cx="1059050" cy="90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8496" y="3962076"/>
            <a:ext cx="1138662" cy="97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3792" y="2063412"/>
            <a:ext cx="1095444" cy="93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istrator\Desktop\t0176a8aa1bda31e9fc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4101" y="-223126"/>
            <a:ext cx="1457822" cy="1816670"/>
          </a:xfrm>
          <a:prstGeom prst="rect">
            <a:avLst/>
          </a:prstGeom>
          <a:noFill/>
        </p:spPr>
      </p:pic>
      <p:pic>
        <p:nvPicPr>
          <p:cNvPr id="26" name="Picture 2" descr="C:\Users\Administrator\Desktop\t0176a8aa1bda31e9fc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94925" y="1839961"/>
            <a:ext cx="1457822" cy="1816670"/>
          </a:xfrm>
          <a:prstGeom prst="rect">
            <a:avLst/>
          </a:prstGeom>
          <a:noFill/>
        </p:spPr>
      </p:pic>
      <p:pic>
        <p:nvPicPr>
          <p:cNvPr id="27" name="Picture 2" descr="C:\Users\Administrator\Desktop\t0176a8aa1bda31e9fc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47760" y="3791590"/>
            <a:ext cx="1457822" cy="18166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0" y="2317241"/>
            <a:ext cx="2126267" cy="17147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03" y="4366428"/>
            <a:ext cx="1536189" cy="2273207"/>
          </a:xfrm>
          <a:prstGeom prst="rect">
            <a:avLst/>
          </a:prstGeom>
          <a:ln>
            <a:noFill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6555" y="327546"/>
            <a:ext cx="1846765" cy="1880149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8293" y="206667"/>
            <a:ext cx="1059050" cy="90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8496" y="3962076"/>
            <a:ext cx="1138662" cy="97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3792" y="2063412"/>
            <a:ext cx="1095444" cy="93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8"/>
          <p:cNvSpPr>
            <a:spLocks noChangeArrowheads="1"/>
          </p:cNvSpPr>
          <p:nvPr/>
        </p:nvSpPr>
        <p:spPr bwMode="auto">
          <a:xfrm>
            <a:off x="5295333" y="1242188"/>
            <a:ext cx="6332560" cy="774383"/>
          </a:xfrm>
          <a:prstGeom prst="roundRect">
            <a:avLst>
              <a:gd name="adj" fmla="val 7949"/>
            </a:avLst>
          </a:prstGeom>
          <a:noFill/>
          <a:ln w="25400" algn="ctr">
            <a:noFill/>
            <a:round/>
          </a:ln>
        </p:spPr>
        <p:txBody>
          <a:bodyPr wrap="square" lIns="18000" tIns="0" rIns="18000" bIns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kumimoji="1"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   做功的两个必要因素   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5895833" y="2111715"/>
          <a:ext cx="5104264" cy="23374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29858"/>
                <a:gridCol w="2374406"/>
              </a:tblGrid>
              <a:tr h="2337433">
                <a:tc>
                  <a:txBody>
                    <a:bodyPr/>
                    <a:lstStyle/>
                    <a:p>
                      <a:pPr marL="0" marR="0" lvl="0" indent="0" algn="l" defTabSz="68643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黑体" panose="02010609060101010101" charset="-122"/>
                          <a:ea typeface="黑体" panose="02010609060101010101" charset="-122"/>
                          <a:cs typeface="+mn-cs"/>
                        </a:rPr>
                        <a:t>作用在物体上的力</a:t>
                      </a:r>
                      <a:endParaRPr kumimoji="0" lang="zh-CN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503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黑体" panose="02010609060101010101" charset="-122"/>
                          <a:ea typeface="黑体" panose="02010609060101010101" charset="-122"/>
                          <a:cs typeface="+mn-cs"/>
                        </a:rPr>
                        <a:t>物体在这个力的方向上移动的距离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8" name="椭圆 17"/>
          <p:cNvSpPr/>
          <p:nvPr/>
        </p:nvSpPr>
        <p:spPr>
          <a:xfrm>
            <a:off x="6291619" y="3152611"/>
            <a:ext cx="696036" cy="62779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9910551" y="3741738"/>
            <a:ext cx="871182" cy="61187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7" name="直接连接符 26"/>
          <p:cNvCxnSpPr/>
          <p:nvPr/>
        </p:nvCxnSpPr>
        <p:spPr>
          <a:xfrm>
            <a:off x="7192371" y="3070725"/>
            <a:ext cx="11464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9844586" y="2936521"/>
            <a:ext cx="841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714096" y="3675777"/>
            <a:ext cx="2163171" cy="90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14662" y="1175683"/>
          <a:ext cx="9621672" cy="5279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338"/>
                <a:gridCol w="2770886"/>
                <a:gridCol w="3033098"/>
                <a:gridCol w="2769350"/>
              </a:tblGrid>
              <a:tr h="1060381">
                <a:tc>
                  <a:txBody>
                    <a:bodyPr/>
                    <a:lstStyle/>
                    <a:p>
                      <a:endParaRPr lang="zh-CN" altLang="en-US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静止无功</a:t>
                      </a:r>
                    </a:p>
                    <a:p>
                      <a:pPr algn="ctr"/>
                      <a:r>
                        <a:rPr lang="zh-CN" altLang="en-US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（劳而无功）</a:t>
                      </a:r>
                      <a:endParaRPr lang="zh-CN" altLang="en-US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无力无功</a:t>
                      </a:r>
                      <a:endParaRPr lang="en-US" altLang="zh-CN" sz="24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（不劳无功）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垂直无功</a:t>
                      </a:r>
                    </a:p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29950"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举例</a:t>
                      </a:r>
                    </a:p>
                    <a:p>
                      <a:pPr algn="ctr"/>
                      <a:endParaRPr lang="zh-CN" altLang="en-US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893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分析</a:t>
                      </a:r>
                      <a:endParaRPr lang="zh-CN" altLang="en-US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有力作用在物体上，但物体没有移动距离，处于静止状态。</a:t>
                      </a:r>
                      <a:endParaRPr lang="en-US" altLang="zh-CN" sz="24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l"/>
                      <a:r>
                        <a:rPr lang="zh-CN" altLang="en-US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  </a:t>
                      </a:r>
                      <a:endParaRPr lang="zh-CN" altLang="en-US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物体移动一段距离，但是此方向不受力，是靠惯性运动的。</a:t>
                      </a:r>
                      <a:endParaRPr lang="en-US" altLang="zh-CN" sz="24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indent="0" algn="l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有力有距离，但是物体移动的方向和力的方向垂直。</a:t>
                      </a:r>
                    </a:p>
                    <a:p>
                      <a:pPr marL="0" marR="0" indent="0" algn="l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733917" y="42273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3600" kern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不做功的三种情况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61" y="2566456"/>
            <a:ext cx="2009775" cy="16748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885" y="2296500"/>
            <a:ext cx="1315120" cy="2137667"/>
          </a:xfrm>
          <a:prstGeom prst="rect">
            <a:avLst/>
          </a:prstGeom>
        </p:spPr>
      </p:pic>
      <p:grpSp>
        <p:nvGrpSpPr>
          <p:cNvPr id="2" name="组合 18"/>
          <p:cNvGrpSpPr/>
          <p:nvPr/>
        </p:nvGrpSpPr>
        <p:grpSpPr>
          <a:xfrm>
            <a:off x="5176486" y="2702254"/>
            <a:ext cx="2770500" cy="1105471"/>
            <a:chOff x="7888406" y="2593075"/>
            <a:chExt cx="3384645" cy="1241946"/>
          </a:xfrm>
        </p:grpSpPr>
        <p:sp>
          <p:nvSpPr>
            <p:cNvPr id="20" name="矩形 19"/>
            <p:cNvSpPr/>
            <p:nvPr/>
          </p:nvSpPr>
          <p:spPr>
            <a:xfrm>
              <a:off x="7888406" y="2593075"/>
              <a:ext cx="3384645" cy="1241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8229601" y="2743200"/>
              <a:ext cx="2852382" cy="1091821"/>
            </a:xfrm>
            <a:prstGeom prst="rect">
              <a:avLst/>
            </a:prstGeom>
            <a:solidFill>
              <a:srgbClr val="93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Picture 1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0359" y="2774589"/>
              <a:ext cx="507982" cy="50798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42" y="4161713"/>
            <a:ext cx="1536189" cy="2273207"/>
          </a:xfrm>
          <a:prstGeom prst="rect">
            <a:avLst/>
          </a:prstGeom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200" y="600502"/>
            <a:ext cx="1405201" cy="2298102"/>
          </a:xfrm>
          <a:prstGeom prst="rect">
            <a:avLst/>
          </a:prstGeom>
        </p:spPr>
      </p:pic>
      <p:grpSp>
        <p:nvGrpSpPr>
          <p:cNvPr id="2" name="组合 18"/>
          <p:cNvGrpSpPr/>
          <p:nvPr/>
        </p:nvGrpSpPr>
        <p:grpSpPr>
          <a:xfrm>
            <a:off x="1351129" y="1228300"/>
            <a:ext cx="3384645" cy="1241946"/>
            <a:chOff x="7888406" y="2593075"/>
            <a:chExt cx="3384645" cy="1241946"/>
          </a:xfrm>
        </p:grpSpPr>
        <p:sp>
          <p:nvSpPr>
            <p:cNvPr id="20" name="矩形 19"/>
            <p:cNvSpPr/>
            <p:nvPr/>
          </p:nvSpPr>
          <p:spPr>
            <a:xfrm>
              <a:off x="7888406" y="2593075"/>
              <a:ext cx="3384645" cy="1241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8229601" y="2743200"/>
              <a:ext cx="2852382" cy="1091821"/>
            </a:xfrm>
            <a:prstGeom prst="rect">
              <a:avLst/>
            </a:prstGeom>
            <a:solidFill>
              <a:srgbClr val="93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Picture 1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0359" y="2774589"/>
              <a:ext cx="507982" cy="507982"/>
            </a:xfrm>
            <a:prstGeom prst="rect">
              <a:avLst/>
            </a:prstGeom>
            <a:noFill/>
          </p:spPr>
        </p:pic>
      </p:grpSp>
      <p:sp>
        <p:nvSpPr>
          <p:cNvPr id="24" name="六边形 23"/>
          <p:cNvSpPr/>
          <p:nvPr/>
        </p:nvSpPr>
        <p:spPr>
          <a:xfrm>
            <a:off x="4708207" y="2221706"/>
            <a:ext cx="2954656" cy="2471737"/>
          </a:xfrm>
          <a:prstGeom prst="hexagon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2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print"/>
          <a:srcRect l="25763" t="3864" r="21594" b="6281"/>
          <a:stretch>
            <a:fillRect/>
          </a:stretch>
        </p:blipFill>
        <p:spPr>
          <a:xfrm>
            <a:off x="5720790" y="2213301"/>
            <a:ext cx="1054041" cy="179914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4889390" y="2770350"/>
            <a:ext cx="264687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是否做功</a:t>
            </a:r>
            <a:endParaRPr lang="en-US" altLang="zh-CN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（</a:t>
            </a:r>
            <a:r>
              <a:rPr lang="en-US" altLang="zh-C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</a:t>
            </a:r>
            <a:r>
              <a:rPr lang="zh-CN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）</a:t>
            </a:r>
            <a:endParaRPr lang="zh-CN" alt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10125797" y="480195"/>
            <a:ext cx="1611278" cy="1231102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6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 想议 议</a:t>
            </a:r>
            <a:endParaRPr lang="zh-CN" altLang="en-US" sz="36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pic>
        <p:nvPicPr>
          <p:cNvPr id="15" name="Picture 2" descr="C:\Users\Administrator\Desktop\投实心球\1875b956e30e7781f9bb1899d08e061.jpg"/>
          <p:cNvPicPr>
            <a:picLocks noChangeAspect="1" noChangeArrowheads="1"/>
          </p:cNvPicPr>
          <p:nvPr/>
        </p:nvPicPr>
        <p:blipFill>
          <a:blip r:embed="rId6" cstate="print"/>
          <a:srcRect l="19397" t="1033" r="1052" b="2526"/>
          <a:stretch>
            <a:fillRect/>
          </a:stretch>
        </p:blipFill>
        <p:spPr bwMode="auto">
          <a:xfrm>
            <a:off x="7956645" y="4449171"/>
            <a:ext cx="2797791" cy="19597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02784" y="1292225"/>
            <a:ext cx="10272183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endParaRPr lang="zh-CN" altLang="en-US" sz="3600" b="1" dirty="0">
              <a:solidFill>
                <a:schemeClr val="bg1"/>
              </a:solidFill>
              <a:ea typeface="黑体" panose="020106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28049" y="1612620"/>
            <a:ext cx="3930555" cy="1746915"/>
            <a:chOff x="7888406" y="2593075"/>
            <a:chExt cx="3384645" cy="1241946"/>
          </a:xfrm>
        </p:grpSpPr>
        <p:sp>
          <p:nvSpPr>
            <p:cNvPr id="8" name="矩形 7"/>
            <p:cNvSpPr/>
            <p:nvPr/>
          </p:nvSpPr>
          <p:spPr>
            <a:xfrm>
              <a:off x="7888406" y="2593075"/>
              <a:ext cx="3384645" cy="1241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229601" y="2743200"/>
              <a:ext cx="2852382" cy="1091821"/>
            </a:xfrm>
            <a:prstGeom prst="rect">
              <a:avLst/>
            </a:prstGeom>
            <a:solidFill>
              <a:srgbClr val="93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Picture 1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0359" y="2774589"/>
              <a:ext cx="507982" cy="507982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14481" y="4725191"/>
            <a:ext cx="3926006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重力和支持力是否做功？</a:t>
            </a:r>
            <a:endParaRPr lang="en-US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83510" y="5539507"/>
            <a:ext cx="2287738" cy="95410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都不做功</a:t>
            </a:r>
            <a:endParaRPr lang="en-US" altLang="zh-CN" sz="2800" b="1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（垂直无功）</a:t>
            </a:r>
            <a:endParaRPr lang="en-US" altLang="zh-CN" sz="28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731" y="654238"/>
            <a:ext cx="2005802" cy="2968126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95499" y="3642466"/>
            <a:ext cx="3189027" cy="138499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物体在绳子拉力的作用下升高，拉力做功。</a:t>
            </a:r>
            <a:endParaRPr lang="en-US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305495" y="5095957"/>
            <a:ext cx="2022146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重力做功</a:t>
            </a:r>
            <a:endParaRPr lang="en-US" altLang="zh-CN" sz="28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7699235" y="1124795"/>
            <a:ext cx="12144" cy="6489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89702" y="649652"/>
            <a:ext cx="1415772" cy="47666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运动方向</a:t>
            </a: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2661313" y="1992573"/>
            <a:ext cx="668740" cy="1091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63921" y="1663533"/>
            <a:ext cx="1415772" cy="47666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运动方向</a:t>
            </a: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1722287" y="2304203"/>
            <a:ext cx="13252" cy="7005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17818" y="2515493"/>
            <a:ext cx="444352" cy="56425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zh-CN" altLang="en-US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1724561" y="1624090"/>
            <a:ext cx="13252" cy="7005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51854" y="1357708"/>
            <a:ext cx="404278" cy="56425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83898" y="1705967"/>
            <a:ext cx="481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endParaRPr lang="zh-CN" alt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flipH="1" flipV="1">
            <a:off x="7329032" y="1728726"/>
            <a:ext cx="30471" cy="7824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83624" y="1910621"/>
            <a:ext cx="404278" cy="56425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12209" y="3571509"/>
            <a:ext cx="3668974" cy="95410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冰块由于惯性在光滑的水平面上匀速运动</a:t>
            </a:r>
            <a:endParaRPr lang="en-US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730019" y="3672037"/>
            <a:ext cx="3189027" cy="95410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绳子断了，物体自由下落哪个力做功？</a:t>
            </a:r>
            <a:endParaRPr lang="en-US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157647" y="655093"/>
            <a:ext cx="1883391" cy="296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49713" y="2209163"/>
            <a:ext cx="485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矩形 36"/>
          <p:cNvSpPr/>
          <p:nvPr/>
        </p:nvSpPr>
        <p:spPr>
          <a:xfrm>
            <a:off x="9947783" y="2104028"/>
            <a:ext cx="481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endParaRPr lang="zh-CN" alt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10195274" y="2752305"/>
            <a:ext cx="13252" cy="7005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290804" y="2990891"/>
            <a:ext cx="444352" cy="56425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zh-CN" altLang="en-US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9584900" y="2300776"/>
            <a:ext cx="12144" cy="6489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852288" y="1702804"/>
            <a:ext cx="1415772" cy="47666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运动方向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9" grpId="0"/>
      <p:bldP spid="21" grpId="0"/>
      <p:bldP spid="27" grpId="0"/>
      <p:bldP spid="29" grpId="0"/>
      <p:bldP spid="30" grpId="0"/>
      <p:bldP spid="32" grpId="0"/>
      <p:bldP spid="42" grpId="0"/>
      <p:bldP spid="44" grpId="0" animBg="1"/>
      <p:bldP spid="37" grpId="1"/>
      <p:bldP spid="23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02784" y="1292225"/>
            <a:ext cx="10272183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endParaRPr lang="zh-CN" altLang="en-US" sz="3600" b="1" dirty="0">
              <a:solidFill>
                <a:schemeClr val="bg1"/>
              </a:solidFill>
              <a:ea typeface="黑体" panose="02010609060101010101" charset="-122"/>
            </a:endParaRPr>
          </a:p>
        </p:txBody>
      </p:sp>
      <p:pic>
        <p:nvPicPr>
          <p:cNvPr id="5" name="图片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89" y="1446663"/>
            <a:ext cx="1927714" cy="3152633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8310" y="4954928"/>
            <a:ext cx="1744640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举起杠铃</a:t>
            </a:r>
            <a:endParaRPr lang="en-US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10118" y="4941279"/>
            <a:ext cx="1330119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人做功</a:t>
            </a:r>
            <a:endParaRPr lang="en-US" altLang="zh-CN" sz="2800" b="1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6938" y="5694181"/>
            <a:ext cx="1744640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举着杠铃</a:t>
            </a:r>
            <a:endParaRPr lang="en-US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57801" y="5721478"/>
            <a:ext cx="1750927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人不做功</a:t>
            </a:r>
            <a:endParaRPr lang="en-US" altLang="zh-CN" sz="2800" b="1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2320119" y="5240740"/>
            <a:ext cx="914401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2295098" y="6020937"/>
            <a:ext cx="914401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005019" y="4820725"/>
            <a:ext cx="2513463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球离开手之前</a:t>
            </a:r>
            <a:endParaRPr lang="en-US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385650" y="4807076"/>
            <a:ext cx="1330119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人做功</a:t>
            </a:r>
            <a:endParaRPr lang="en-US" altLang="zh-CN" sz="2800" b="1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017386" y="5559978"/>
            <a:ext cx="2447500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球离开手之后</a:t>
            </a:r>
            <a:endParaRPr lang="en-US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306039" y="5587275"/>
            <a:ext cx="2294563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人不做功</a:t>
            </a:r>
            <a:endParaRPr lang="en-US" altLang="zh-CN" sz="2800" b="1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8395651" y="5106537"/>
            <a:ext cx="914401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8370630" y="5886734"/>
            <a:ext cx="914401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78928" y="719204"/>
            <a:ext cx="1210588" cy="6047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举 重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07552" y="655365"/>
            <a:ext cx="1826141" cy="6832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投实心球</a:t>
            </a:r>
          </a:p>
        </p:txBody>
      </p:sp>
      <p:pic>
        <p:nvPicPr>
          <p:cNvPr id="21" name="Picture 2" descr="C:\Users\Administrator\Desktop\投实心球\1875b956e30e7781f9bb1899d08e061.jpg"/>
          <p:cNvPicPr>
            <a:picLocks noChangeAspect="1" noChangeArrowheads="1"/>
          </p:cNvPicPr>
          <p:nvPr/>
        </p:nvPicPr>
        <p:blipFill>
          <a:blip r:embed="rId5" cstate="print"/>
          <a:srcRect l="19397" t="1033" r="1052" b="2526"/>
          <a:stretch>
            <a:fillRect/>
          </a:stretch>
        </p:blipFill>
        <p:spPr bwMode="auto">
          <a:xfrm>
            <a:off x="6414448" y="1883392"/>
            <a:ext cx="3546111" cy="2483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2" grpId="0"/>
      <p:bldP spid="23" grpId="0"/>
      <p:bldP spid="24" grpId="0"/>
      <p:bldP spid="25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02784" y="1292225"/>
            <a:ext cx="10272183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endParaRPr lang="zh-CN" altLang="en-US" sz="3600" b="1" dirty="0">
              <a:solidFill>
                <a:schemeClr val="bg1"/>
              </a:solidFill>
              <a:ea typeface="黑体" panose="02010609060101010101" charset="-122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9487715" y="330070"/>
            <a:ext cx="2115403" cy="1231102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6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想一想比一比</a:t>
            </a:r>
            <a:endParaRPr lang="zh-CN" altLang="en-US" sz="36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grpSp>
        <p:nvGrpSpPr>
          <p:cNvPr id="8" name="Group 20"/>
          <p:cNvGrpSpPr/>
          <p:nvPr/>
        </p:nvGrpSpPr>
        <p:grpSpPr bwMode="auto">
          <a:xfrm>
            <a:off x="6118924" y="4184027"/>
            <a:ext cx="1103236" cy="1405844"/>
            <a:chOff x="4334" y="2804"/>
            <a:chExt cx="703" cy="1046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334" y="3465"/>
              <a:ext cx="703" cy="3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4697" y="2989"/>
              <a:ext cx="0" cy="65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oval" w="med" len="med"/>
              <a:tailEnd type="triangle" w="med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441" y="2804"/>
              <a:ext cx="295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26639"/>
          <a:stretch>
            <a:fillRect/>
          </a:stretch>
        </p:blipFill>
        <p:spPr bwMode="auto">
          <a:xfrm>
            <a:off x="364708" y="2293034"/>
            <a:ext cx="5105719" cy="364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0"/>
          <p:cNvGrpSpPr/>
          <p:nvPr/>
        </p:nvGrpSpPr>
        <p:grpSpPr bwMode="auto">
          <a:xfrm>
            <a:off x="7940351" y="4184029"/>
            <a:ext cx="1103236" cy="1405844"/>
            <a:chOff x="4334" y="2804"/>
            <a:chExt cx="703" cy="1046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334" y="3465"/>
              <a:ext cx="703" cy="3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 flipV="1">
              <a:off x="4697" y="2989"/>
              <a:ext cx="0" cy="65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oval" w="med" len="med"/>
              <a:tailEnd type="triangle" w="med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4441" y="2804"/>
              <a:ext cx="295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33" name="Group 20"/>
          <p:cNvGrpSpPr/>
          <p:nvPr/>
        </p:nvGrpSpPr>
        <p:grpSpPr bwMode="auto">
          <a:xfrm>
            <a:off x="7940353" y="4186302"/>
            <a:ext cx="1103236" cy="1405844"/>
            <a:chOff x="4334" y="2804"/>
            <a:chExt cx="703" cy="1046"/>
          </a:xfrm>
        </p:grpSpPr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4334" y="3465"/>
              <a:ext cx="703" cy="3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 flipV="1">
              <a:off x="4697" y="2989"/>
              <a:ext cx="0" cy="65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oval" w="med" len="med"/>
              <a:tailEnd type="triangle" w="med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4441" y="2804"/>
              <a:ext cx="295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37" name="Group 20"/>
          <p:cNvGrpSpPr/>
          <p:nvPr/>
        </p:nvGrpSpPr>
        <p:grpSpPr bwMode="auto">
          <a:xfrm>
            <a:off x="6118924" y="4184029"/>
            <a:ext cx="1103236" cy="1405844"/>
            <a:chOff x="4334" y="2804"/>
            <a:chExt cx="703" cy="1046"/>
          </a:xfrm>
        </p:grpSpPr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4334" y="3465"/>
              <a:ext cx="703" cy="3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 flipV="1">
              <a:off x="4697" y="2989"/>
              <a:ext cx="0" cy="65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oval" w="med" len="med"/>
              <a:tailEnd type="triangle" w="med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4441" y="2804"/>
              <a:ext cx="295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346429" y="5782825"/>
            <a:ext cx="595035" cy="6245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甲</a:t>
            </a:r>
            <a:endParaRPr lang="zh-CN" altLang="en-US" dirty="0" smtClean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115486" y="5792733"/>
            <a:ext cx="694421" cy="6047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丙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45122" y="5806382"/>
            <a:ext cx="595035" cy="6047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乙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9277961" y="3928654"/>
            <a:ext cx="1797819" cy="1667300"/>
            <a:chOff x="3013436" y="4230806"/>
            <a:chExt cx="1797819" cy="1667300"/>
          </a:xfrm>
        </p:grpSpPr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3705325" y="5380659"/>
              <a:ext cx="1103236" cy="5174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Text Box 14"/>
            <p:cNvSpPr txBox="1">
              <a:spLocks noChangeArrowheads="1"/>
            </p:cNvSpPr>
            <p:nvPr/>
          </p:nvSpPr>
          <p:spPr bwMode="auto">
            <a:xfrm>
              <a:off x="3013436" y="4230806"/>
              <a:ext cx="1585879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F ´=2F</a:t>
              </a:r>
              <a:endPara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3708019" y="4850671"/>
              <a:ext cx="1103236" cy="5174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261342" y="4481592"/>
              <a:ext cx="0" cy="88436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oval" w="med" len="med"/>
              <a:tailEnd type="triangle" w="med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9280234" y="3917279"/>
            <a:ext cx="1797819" cy="1667300"/>
            <a:chOff x="3013436" y="4230806"/>
            <a:chExt cx="1797819" cy="1667300"/>
          </a:xfrm>
        </p:grpSpPr>
        <p:sp>
          <p:nvSpPr>
            <p:cNvPr id="86" name="Rectangle 5"/>
            <p:cNvSpPr>
              <a:spLocks noChangeArrowheads="1"/>
            </p:cNvSpPr>
            <p:nvPr/>
          </p:nvSpPr>
          <p:spPr bwMode="auto">
            <a:xfrm>
              <a:off x="3705325" y="5380659"/>
              <a:ext cx="1103236" cy="5174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" name="Text Box 14"/>
            <p:cNvSpPr txBox="1">
              <a:spLocks noChangeArrowheads="1"/>
            </p:cNvSpPr>
            <p:nvPr/>
          </p:nvSpPr>
          <p:spPr bwMode="auto">
            <a:xfrm>
              <a:off x="3013436" y="4230806"/>
              <a:ext cx="1585879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F ´=2F</a:t>
              </a:r>
              <a:endPara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8" name="Rectangle 5"/>
            <p:cNvSpPr>
              <a:spLocks noChangeArrowheads="1"/>
            </p:cNvSpPr>
            <p:nvPr/>
          </p:nvSpPr>
          <p:spPr bwMode="auto">
            <a:xfrm>
              <a:off x="3708019" y="4850671"/>
              <a:ext cx="1103236" cy="5174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9" name="Line 8"/>
            <p:cNvSpPr>
              <a:spLocks noChangeShapeType="1"/>
            </p:cNvSpPr>
            <p:nvPr/>
          </p:nvSpPr>
          <p:spPr bwMode="auto">
            <a:xfrm flipV="1">
              <a:off x="4261342" y="4481592"/>
              <a:ext cx="0" cy="88436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oval" w="med" len="med"/>
              <a:tailEnd type="triangle" w="med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91" name="直接连接符 90"/>
          <p:cNvCxnSpPr/>
          <p:nvPr/>
        </p:nvCxnSpPr>
        <p:spPr>
          <a:xfrm flipV="1">
            <a:off x="5594322" y="5581708"/>
            <a:ext cx="6111896" cy="798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5640081" y="3978584"/>
            <a:ext cx="6111896" cy="798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7472E-6 4.93062E-6 L -3.27472E-6 -0.231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386  E" pathEditMode="relative" ptsTypes="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3275E-6 -4.6716E-6 L 0.00013 -0.233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八下课本\0003.jpg"/>
          <p:cNvPicPr>
            <a:picLocks noChangeAspect="1" noChangeArrowheads="1"/>
          </p:cNvPicPr>
          <p:nvPr/>
        </p:nvPicPr>
        <p:blipFill>
          <a:blip r:embed="rId3" cstate="print"/>
          <a:srcRect l="3090" t="24209" r="5439" b="54273"/>
          <a:stretch>
            <a:fillRect/>
          </a:stretch>
        </p:blipFill>
        <p:spPr bwMode="auto">
          <a:xfrm>
            <a:off x="150128" y="1321562"/>
            <a:ext cx="11757238" cy="3871411"/>
          </a:xfrm>
          <a:prstGeom prst="rect">
            <a:avLst/>
          </a:prstGeom>
          <a:noFill/>
        </p:spPr>
      </p:pic>
      <p:pic>
        <p:nvPicPr>
          <p:cNvPr id="2" name="Picture 2" descr="C:\Users\Administrator\Desktop\19682211_093129940981_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9577" y="2934270"/>
            <a:ext cx="659902" cy="6599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18376" y="1137477"/>
            <a:ext cx="10272183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endParaRPr lang="zh-CN" altLang="en-US" sz="3600" b="1" dirty="0">
              <a:solidFill>
                <a:schemeClr val="bg1"/>
              </a:solidFill>
              <a:ea typeface="黑体" panose="02010609060101010101" charset="-122"/>
            </a:endParaRPr>
          </a:p>
        </p:txBody>
      </p:sp>
      <p:sp>
        <p:nvSpPr>
          <p:cNvPr id="5" name="TextBox 8"/>
          <p:cNvSpPr>
            <a:spLocks noChangeArrowheads="1"/>
          </p:cNvSpPr>
          <p:nvPr/>
        </p:nvSpPr>
        <p:spPr bwMode="auto">
          <a:xfrm>
            <a:off x="938118" y="834877"/>
            <a:ext cx="5652288" cy="537228"/>
          </a:xfrm>
          <a:prstGeom prst="roundRect">
            <a:avLst>
              <a:gd name="adj" fmla="val 7949"/>
            </a:avLst>
          </a:prstGeom>
          <a:noFill/>
          <a:ln w="25400" algn="ctr">
            <a:noFill/>
            <a:round/>
          </a:ln>
        </p:spPr>
        <p:txBody>
          <a:bodyPr wrap="square" lIns="18000" tIns="0" rIns="18000" bIns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kumimoji="1"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二</a:t>
            </a:r>
            <a:r>
              <a:rPr kumimoji="1" lang="en-US" altLang="zh-CN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. </a:t>
            </a:r>
            <a:r>
              <a:rPr kumimoji="1"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功的计算     </a:t>
            </a:r>
            <a:endParaRPr kumimoji="1" lang="en-US" altLang="zh-CN" sz="32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TextBox 8"/>
          <p:cNvSpPr>
            <a:spLocks noChangeArrowheads="1"/>
          </p:cNvSpPr>
          <p:nvPr/>
        </p:nvSpPr>
        <p:spPr bwMode="auto">
          <a:xfrm>
            <a:off x="1131461" y="1696961"/>
            <a:ext cx="9621514" cy="537228"/>
          </a:xfrm>
          <a:prstGeom prst="roundRect">
            <a:avLst>
              <a:gd name="adj" fmla="val 7949"/>
            </a:avLst>
          </a:prstGeom>
          <a:noFill/>
          <a:ln w="25400" algn="ctr">
            <a:noFill/>
            <a:round/>
          </a:ln>
        </p:spPr>
        <p:txBody>
          <a:bodyPr wrap="square" lIns="18000" tIns="0" rIns="18000" bIns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1. </a:t>
            </a:r>
            <a:r>
              <a:rPr kumimoji="1"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功等于力与物体在力的方向上移动距离的乘积</a:t>
            </a:r>
            <a:endParaRPr kumimoji="1" lang="en-US" altLang="zh-CN" sz="32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TextBox 8"/>
          <p:cNvSpPr>
            <a:spLocks noChangeArrowheads="1"/>
          </p:cNvSpPr>
          <p:nvPr/>
        </p:nvSpPr>
        <p:spPr bwMode="auto">
          <a:xfrm>
            <a:off x="1174679" y="2557764"/>
            <a:ext cx="9621514" cy="619506"/>
          </a:xfrm>
          <a:prstGeom prst="roundRect">
            <a:avLst>
              <a:gd name="adj" fmla="val 7949"/>
            </a:avLst>
          </a:prstGeom>
          <a:noFill/>
          <a:ln w="25400" algn="ctr">
            <a:noFill/>
            <a:round/>
          </a:ln>
        </p:spPr>
        <p:txBody>
          <a:bodyPr wrap="square" lIns="18000" tIns="0" rIns="18000" bIns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2. </a:t>
            </a:r>
            <a:r>
              <a:rPr kumimoji="1"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表达式：      </a:t>
            </a:r>
            <a:r>
              <a:rPr kumimoji="1" lang="en-US" altLang="zh-CN" sz="32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 = F s</a:t>
            </a:r>
          </a:p>
        </p:txBody>
      </p:sp>
      <p:sp>
        <p:nvSpPr>
          <p:cNvPr id="10" name="TextBox 8"/>
          <p:cNvSpPr>
            <a:spLocks noChangeArrowheads="1"/>
          </p:cNvSpPr>
          <p:nvPr/>
        </p:nvSpPr>
        <p:spPr bwMode="auto">
          <a:xfrm>
            <a:off x="1190602" y="3393833"/>
            <a:ext cx="9621514" cy="619506"/>
          </a:xfrm>
          <a:prstGeom prst="roundRect">
            <a:avLst>
              <a:gd name="adj" fmla="val 7949"/>
            </a:avLst>
          </a:prstGeom>
          <a:noFill/>
          <a:ln w="25400" algn="ctr">
            <a:noFill/>
            <a:round/>
          </a:ln>
        </p:spPr>
        <p:txBody>
          <a:bodyPr wrap="square" lIns="18000" tIns="0" rIns="18000" bIns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3. </a:t>
            </a:r>
            <a:r>
              <a:rPr kumimoji="1"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单位：</a:t>
            </a:r>
            <a:endParaRPr kumimoji="1" lang="en-US" altLang="zh-CN" sz="3200" i="1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5557838" y="3028950"/>
            <a:ext cx="300038" cy="54292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5943600" y="3043238"/>
            <a:ext cx="715044" cy="53457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696032" y="3378500"/>
            <a:ext cx="561372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1" lang="en-US" altLang="zh-CN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 </a:t>
            </a:r>
          </a:p>
        </p:txBody>
      </p:sp>
      <p:sp>
        <p:nvSpPr>
          <p:cNvPr id="20" name="矩形 19"/>
          <p:cNvSpPr/>
          <p:nvPr/>
        </p:nvSpPr>
        <p:spPr>
          <a:xfrm>
            <a:off x="6421640" y="3380773"/>
            <a:ext cx="561372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1" lang="en-US" altLang="zh-CN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12759" y="3357025"/>
            <a:ext cx="328936" cy="6832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 smtClean="0">
                <a:solidFill>
                  <a:schemeClr val="bg1"/>
                </a:solidFill>
              </a:rPr>
              <a:t>•</a:t>
            </a:r>
            <a:endParaRPr lang="zh-CN" alt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45743" y="3369400"/>
            <a:ext cx="561372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1" lang="en-US" altLang="zh-CN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矩形 22"/>
          <p:cNvSpPr/>
          <p:nvPr/>
        </p:nvSpPr>
        <p:spPr>
          <a:xfrm>
            <a:off x="4965881" y="3358029"/>
            <a:ext cx="561372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1" lang="en-US" altLang="zh-CN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5" name="矩形 24"/>
          <p:cNvSpPr/>
          <p:nvPr/>
        </p:nvSpPr>
        <p:spPr>
          <a:xfrm>
            <a:off x="3166632" y="3387597"/>
            <a:ext cx="209994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1" lang="en-US" altLang="zh-CN" sz="32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(</a:t>
            </a:r>
            <a:r>
              <a:rPr kumimoji="1" lang="zh-CN" altLang="en-US" sz="32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焦耳）</a:t>
            </a:r>
            <a:endParaRPr kumimoji="1" lang="en-US" altLang="zh-CN" sz="3200" dirty="0" smtClean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4100513" y="3028950"/>
            <a:ext cx="671515" cy="50006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l="26639"/>
          <a:stretch>
            <a:fillRect/>
          </a:stretch>
        </p:blipFill>
        <p:spPr bwMode="auto">
          <a:xfrm>
            <a:off x="7833816" y="3957850"/>
            <a:ext cx="3603008" cy="25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/>
          <p:nvPr/>
        </p:nvSpPr>
        <p:spPr>
          <a:xfrm>
            <a:off x="3208891" y="3432275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1J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9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5792" y="3667125"/>
            <a:ext cx="4413436" cy="9417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kumimoji="1"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焦耳 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James Prescott Joule</a:t>
            </a:r>
            <a:endParaRPr kumimoji="1"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5000"/>
              </a:lnSpc>
            </a:pPr>
            <a:r>
              <a:rPr kumimoji="1"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英国 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1818 </a:t>
            </a:r>
            <a:r>
              <a:rPr kumimoji="1"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－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1889</a:t>
            </a:r>
            <a:endParaRPr kumimoji="1"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039738" y="504097"/>
            <a:ext cx="7507317" cy="36379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　　焦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耳，英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国物理学家。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用近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40 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年的时间做了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400</a:t>
            </a:r>
            <a:r>
              <a:rPr 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多次实验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，用各种不同的方法测定了热和功的当量，为能量的转化和守恒定律奠定了基础。通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过大量的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实验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，于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1840 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年最先精确地确定了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电流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产生的热量与电流、电阻和通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电时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间的关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系，这就是后来以他名字命名的焦耳定律。为了纪念焦耳对科学发展的贡献，将</a:t>
            </a:r>
            <a:r>
              <a:rPr lang="zh-CN" altLang="en-US" sz="240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能量和功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的单位命名为焦耳，简称：焦。</a:t>
            </a:r>
            <a:endParaRPr lang="en-US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601" y="670233"/>
            <a:ext cx="271938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3785002" y="4735422"/>
            <a:ext cx="7906304" cy="11695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1J </a:t>
            </a:r>
            <a:r>
              <a:rPr lang="zh-CN" altLang="en-US" sz="2800" dirty="0" smtClean="0">
                <a:latin typeface="黑体" panose="02010609060101010101" charset="-122"/>
                <a:ea typeface="黑体" panose="02010609060101010101" charset="-122"/>
              </a:rPr>
              <a:t>的大小：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1N</a:t>
            </a:r>
            <a:r>
              <a:rPr lang="zh-CN" altLang="en-US" sz="2800" dirty="0" smtClean="0">
                <a:latin typeface="黑体" panose="02010609060101010101" charset="-122"/>
                <a:ea typeface="黑体" panose="02010609060101010101" charset="-122"/>
              </a:rPr>
              <a:t>的力作用于物体上，使物体在力的方向上移动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1m</a:t>
            </a:r>
            <a:r>
              <a:rPr lang="zh-CN" altLang="en-US" sz="2800" dirty="0" smtClean="0">
                <a:latin typeface="黑体" panose="02010609060101010101" charset="-122"/>
                <a:ea typeface="黑体" panose="02010609060101010101" charset="-122"/>
              </a:rPr>
              <a:t>距离所做的功。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的大小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kumimoji="1" lang="en-US" altLang="zh-CN" sz="2800" i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18376" y="1137477"/>
            <a:ext cx="10272183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endParaRPr lang="zh-CN" altLang="en-US" sz="3600" b="1" dirty="0">
              <a:solidFill>
                <a:schemeClr val="bg1"/>
              </a:solidFill>
              <a:ea typeface="黑体" panose="02010609060101010101" charset="-122"/>
            </a:endParaRPr>
          </a:p>
        </p:txBody>
      </p:sp>
      <p:sp>
        <p:nvSpPr>
          <p:cNvPr id="5" name="TextBox 8"/>
          <p:cNvSpPr>
            <a:spLocks noChangeArrowheads="1"/>
          </p:cNvSpPr>
          <p:nvPr/>
        </p:nvSpPr>
        <p:spPr bwMode="auto">
          <a:xfrm>
            <a:off x="938118" y="834877"/>
            <a:ext cx="5652288" cy="537228"/>
          </a:xfrm>
          <a:prstGeom prst="roundRect">
            <a:avLst>
              <a:gd name="adj" fmla="val 7949"/>
            </a:avLst>
          </a:prstGeom>
          <a:noFill/>
          <a:ln w="25400" algn="ctr">
            <a:noFill/>
            <a:round/>
          </a:ln>
        </p:spPr>
        <p:txBody>
          <a:bodyPr wrap="square" lIns="18000" tIns="0" rIns="18000" bIns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kumimoji="1"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二</a:t>
            </a:r>
            <a:r>
              <a:rPr kumimoji="1" lang="en-US" altLang="zh-CN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. </a:t>
            </a:r>
            <a:r>
              <a:rPr kumimoji="1"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功的计算     </a:t>
            </a:r>
            <a:endParaRPr kumimoji="1" lang="en-US" altLang="zh-CN" sz="32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TextBox 8"/>
          <p:cNvSpPr>
            <a:spLocks noChangeArrowheads="1"/>
          </p:cNvSpPr>
          <p:nvPr/>
        </p:nvSpPr>
        <p:spPr bwMode="auto">
          <a:xfrm>
            <a:off x="1131461" y="1696961"/>
            <a:ext cx="9621514" cy="537228"/>
          </a:xfrm>
          <a:prstGeom prst="roundRect">
            <a:avLst>
              <a:gd name="adj" fmla="val 7949"/>
            </a:avLst>
          </a:prstGeom>
          <a:noFill/>
          <a:ln w="25400" algn="ctr">
            <a:noFill/>
            <a:round/>
          </a:ln>
        </p:spPr>
        <p:txBody>
          <a:bodyPr wrap="square" lIns="18000" tIns="0" rIns="18000" bIns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1. </a:t>
            </a:r>
            <a:r>
              <a:rPr kumimoji="1"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功等于力与物体在力的方向上移动距离的乘积</a:t>
            </a:r>
            <a:endParaRPr kumimoji="1" lang="en-US" altLang="zh-CN" sz="32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TextBox 8"/>
          <p:cNvSpPr>
            <a:spLocks noChangeArrowheads="1"/>
          </p:cNvSpPr>
          <p:nvPr/>
        </p:nvSpPr>
        <p:spPr bwMode="auto">
          <a:xfrm>
            <a:off x="1174679" y="2557764"/>
            <a:ext cx="9621514" cy="619506"/>
          </a:xfrm>
          <a:prstGeom prst="roundRect">
            <a:avLst>
              <a:gd name="adj" fmla="val 7949"/>
            </a:avLst>
          </a:prstGeom>
          <a:noFill/>
          <a:ln w="25400" algn="ctr">
            <a:noFill/>
            <a:round/>
          </a:ln>
        </p:spPr>
        <p:txBody>
          <a:bodyPr wrap="square" lIns="18000" tIns="0" rIns="18000" bIns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2. </a:t>
            </a:r>
            <a:r>
              <a:rPr kumimoji="1"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表达式：      </a:t>
            </a:r>
            <a:r>
              <a:rPr kumimoji="1" lang="en-US" altLang="zh-CN" sz="32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 = F s</a:t>
            </a:r>
          </a:p>
        </p:txBody>
      </p:sp>
      <p:sp>
        <p:nvSpPr>
          <p:cNvPr id="10" name="TextBox 8"/>
          <p:cNvSpPr>
            <a:spLocks noChangeArrowheads="1"/>
          </p:cNvSpPr>
          <p:nvPr/>
        </p:nvSpPr>
        <p:spPr bwMode="auto">
          <a:xfrm>
            <a:off x="1190602" y="3393833"/>
            <a:ext cx="9621514" cy="619506"/>
          </a:xfrm>
          <a:prstGeom prst="roundRect">
            <a:avLst>
              <a:gd name="adj" fmla="val 7949"/>
            </a:avLst>
          </a:prstGeom>
          <a:noFill/>
          <a:ln w="25400" algn="ctr">
            <a:noFill/>
            <a:round/>
          </a:ln>
        </p:spPr>
        <p:txBody>
          <a:bodyPr wrap="square" lIns="18000" tIns="0" rIns="18000" bIns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3. </a:t>
            </a:r>
            <a:r>
              <a:rPr kumimoji="1"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单位：</a:t>
            </a:r>
            <a:endParaRPr kumimoji="1" lang="en-US" altLang="zh-CN" sz="3200" i="1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5557838" y="3028950"/>
            <a:ext cx="300038" cy="54292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5943600" y="3043238"/>
            <a:ext cx="715044" cy="53457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696032" y="3378500"/>
            <a:ext cx="561372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1" lang="en-US" altLang="zh-CN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 </a:t>
            </a:r>
          </a:p>
        </p:txBody>
      </p:sp>
      <p:sp>
        <p:nvSpPr>
          <p:cNvPr id="20" name="矩形 19"/>
          <p:cNvSpPr/>
          <p:nvPr/>
        </p:nvSpPr>
        <p:spPr>
          <a:xfrm>
            <a:off x="6421640" y="3380773"/>
            <a:ext cx="561372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1" lang="en-US" altLang="zh-CN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12759" y="3357025"/>
            <a:ext cx="328936" cy="6832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 smtClean="0">
                <a:solidFill>
                  <a:schemeClr val="bg1"/>
                </a:solidFill>
              </a:rPr>
              <a:t>•</a:t>
            </a:r>
            <a:endParaRPr lang="zh-CN" alt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45743" y="3369400"/>
            <a:ext cx="561372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1" lang="en-US" altLang="zh-CN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矩形 22"/>
          <p:cNvSpPr/>
          <p:nvPr/>
        </p:nvSpPr>
        <p:spPr>
          <a:xfrm>
            <a:off x="4965881" y="3358029"/>
            <a:ext cx="561372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1" lang="en-US" altLang="zh-CN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5" name="矩形 24"/>
          <p:cNvSpPr/>
          <p:nvPr/>
        </p:nvSpPr>
        <p:spPr>
          <a:xfrm>
            <a:off x="3166632" y="3387597"/>
            <a:ext cx="2099948" cy="626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1" lang="en-US" altLang="zh-CN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1J</a:t>
            </a:r>
            <a:r>
              <a:rPr kumimoji="1" lang="en-US" altLang="zh-CN" sz="32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kumimoji="1" lang="zh-CN" altLang="en-US" sz="32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焦耳）</a:t>
            </a:r>
            <a:endParaRPr kumimoji="1" lang="en-US" altLang="zh-CN" sz="3200" dirty="0" smtClean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3986213" y="3028950"/>
            <a:ext cx="785814" cy="42862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l="26639"/>
          <a:stretch>
            <a:fillRect/>
          </a:stretch>
        </p:blipFill>
        <p:spPr bwMode="auto">
          <a:xfrm>
            <a:off x="7833816" y="3957850"/>
            <a:ext cx="3603008" cy="25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8"/>
          <p:cNvSpPr>
            <a:spLocks noChangeArrowheads="1"/>
          </p:cNvSpPr>
          <p:nvPr/>
        </p:nvSpPr>
        <p:spPr bwMode="auto">
          <a:xfrm>
            <a:off x="1171551" y="4332044"/>
            <a:ext cx="9621514" cy="619506"/>
          </a:xfrm>
          <a:prstGeom prst="roundRect">
            <a:avLst>
              <a:gd name="adj" fmla="val 7949"/>
            </a:avLst>
          </a:prstGeom>
          <a:noFill/>
          <a:ln w="25400" algn="ctr">
            <a:noFill/>
            <a:round/>
          </a:ln>
        </p:spPr>
        <p:txBody>
          <a:bodyPr wrap="square" lIns="18000" tIns="0" rIns="18000" bIns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4. </a:t>
            </a:r>
            <a:r>
              <a:rPr kumimoji="1" lang="zh-CN" altLang="en-US" sz="320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公式的变形式：</a:t>
            </a:r>
            <a:endParaRPr kumimoji="1" lang="en-US" altLang="zh-CN" sz="3200" i="1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447097" y="4983886"/>
            <a:ext cx="7322952" cy="1139586"/>
            <a:chOff x="1447097" y="4983886"/>
            <a:chExt cx="7322952" cy="1139586"/>
          </a:xfrm>
        </p:grpSpPr>
        <p:sp>
          <p:nvSpPr>
            <p:cNvPr id="26" name="矩形 25"/>
            <p:cNvSpPr/>
            <p:nvPr/>
          </p:nvSpPr>
          <p:spPr>
            <a:xfrm>
              <a:off x="1447097" y="5173176"/>
              <a:ext cx="613113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由</a:t>
              </a:r>
              <a:r>
                <a:rPr lang="en-US" altLang="zh-CN" sz="28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W=Fs</a:t>
              </a:r>
              <a:r>
                <a:rPr lang="en-US" altLang="zh-CN" sz="24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可得                 或   </a:t>
              </a:r>
              <a:endPara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3578535" y="5023194"/>
              <a:ext cx="3280513" cy="1061827"/>
              <a:chOff x="5561920" y="3650892"/>
              <a:chExt cx="3280513" cy="1061827"/>
            </a:xfrm>
          </p:grpSpPr>
          <p:sp>
            <p:nvSpPr>
              <p:cNvPr id="29" name="矩形 6"/>
              <p:cNvSpPr>
                <a:spLocks noChangeArrowheads="1"/>
              </p:cNvSpPr>
              <p:nvPr/>
            </p:nvSpPr>
            <p:spPr bwMode="auto">
              <a:xfrm>
                <a:off x="5561920" y="3810923"/>
                <a:ext cx="3280513" cy="66120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1" u="none" strike="noStrike" kern="0" cap="none" spc="0" normalizeH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F</a:t>
                </a:r>
                <a:r>
                  <a:rPr kumimoji="0" lang="en-US" altLang="zh-CN" sz="2400" i="1" u="none" strike="noStrike" kern="0" cap="none" spc="0" normalizeH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kumimoji="0" lang="en-US" altLang="zh-CN" sz="2800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endParaRPr kumimoji="0" lang="zh-CN" altLang="en-US" sz="280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381996" y="3650892"/>
                <a:ext cx="484428" cy="66120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endParaRPr lang="zh-CN" altLang="en-US" sz="28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441423" y="4051512"/>
                <a:ext cx="324128" cy="66120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zh-CN" altLang="en-US" sz="28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6356604" y="4232344"/>
                <a:ext cx="586854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矩形 6"/>
            <p:cNvSpPr>
              <a:spLocks noChangeArrowheads="1"/>
            </p:cNvSpPr>
            <p:nvPr/>
          </p:nvSpPr>
          <p:spPr bwMode="auto">
            <a:xfrm>
              <a:off x="5489536" y="5170446"/>
              <a:ext cx="3280513" cy="6612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s=</a:t>
              </a:r>
              <a:endParaRPr kumimoji="0" lang="zh-CN" alt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068318" y="4983886"/>
              <a:ext cx="586854" cy="1139586"/>
              <a:chOff x="8682931" y="3583710"/>
              <a:chExt cx="586854" cy="113958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734854" y="3583710"/>
                <a:ext cx="484428" cy="66120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endParaRPr lang="zh-CN" altLang="en-US" sz="28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737129" y="4062089"/>
                <a:ext cx="404278" cy="66120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zh-CN" altLang="en-US" sz="28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8682931" y="4183661"/>
                <a:ext cx="5868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2366" y="643966"/>
            <a:ext cx="1679515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例题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6036" y="1353695"/>
            <a:ext cx="1063160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  质量为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50kg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的雪橇上装载了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350kg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的原木，一匹马拉着雪橇沿着平直的路面匀速前行，将原木运到了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3000m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外的货场．如果雪橇行进中受到的摩擦力是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800N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，求：马的水平拉力做的功．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7106" y="4629164"/>
            <a:ext cx="10822674" cy="2091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解：雪橇在水平方向上做匀速直线运动   </a:t>
            </a:r>
            <a:r>
              <a:rPr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=800N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雪橇沿水平拉力的方向移动的距离   </a:t>
            </a:r>
            <a:r>
              <a:rPr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=3000m</a:t>
            </a: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马的水平拉力做的功    </a:t>
            </a:r>
            <a:r>
              <a:rPr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W=Fs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=800N×3000m=2.4×10</a:t>
            </a:r>
            <a:r>
              <a:rPr lang="en-US" altLang="zh-CN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J</a:t>
            </a:r>
          </a:p>
          <a:p>
            <a:pPr>
              <a:lnSpc>
                <a:spcPct val="120000"/>
              </a:lnSpc>
            </a:pP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24832" y="3411588"/>
            <a:ext cx="675910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分析：明确是计算哪个力的功</a:t>
            </a:r>
            <a:endParaRPr lang="en-US" altLang="zh-CN" sz="28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根据计算式  </a:t>
            </a:r>
            <a:r>
              <a:rPr lang="en-US" altLang="zh-CN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W=F s  </a:t>
            </a:r>
            <a:r>
              <a:rPr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求解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086901" y="2879678"/>
            <a:ext cx="211540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1201004" y="1842449"/>
            <a:ext cx="3302758" cy="5868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868305" y="2417929"/>
            <a:ext cx="2317844" cy="5868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5295331" y="2470247"/>
            <a:ext cx="1992574" cy="17469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3575714" y="2947916"/>
            <a:ext cx="1446664" cy="11600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6648734" y="1858373"/>
            <a:ext cx="1692323" cy="5868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5049673" y="2852382"/>
            <a:ext cx="1378423" cy="12419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832721" y="2004900"/>
            <a:ext cx="10167582" cy="323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下列有关功的说法正确的是 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(      )</a:t>
            </a: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A. 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吊车吊着重物使其沿水平方向匀速移动过程中，吊车对重物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做了功</a:t>
            </a: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B. 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足球在水平地面上滚动时重力对足球没有做功</a:t>
            </a: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C.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运动员举着杠铃在空中停留的时间内对杠铃要做很大的功</a:t>
            </a: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D. 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小明提着书包从一楼上到六楼，小明对书包做了功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69138" y="552240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9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8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63890" y="552712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7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73949" y="553183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6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753130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5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82700" y="55005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4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795429" y="550913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3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816228" y="55363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2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789065" y="54866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709453" y="55299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068"/>
            <a:ext cx="12192000" cy="68580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832721" y="2004900"/>
            <a:ext cx="10167582" cy="323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下列有关功的说法正确的是 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(      )</a:t>
            </a: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A. 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吊车吊着重物使其沿水平方向匀速移动过程中，吊车对重物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做了功</a:t>
            </a: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B. 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足球在水平地面上滚动时重力对足球没有做功</a:t>
            </a: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C.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运动员举着杠铃在空中停留的时间内对杠铃要做很大的功</a:t>
            </a: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D. 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小明提着书包从一楼上到六楼，小明对书包做了功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9140" y="1917937"/>
            <a:ext cx="7553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endParaRPr lang="zh-CN" altLang="en-US" sz="3200" b="0" cap="none" spc="0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068"/>
            <a:ext cx="12192000" cy="6858000"/>
          </a:xfrm>
          <a:prstGeom prst="rect">
            <a:avLst/>
          </a:prstGeom>
          <a:noFill/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69138" y="552240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9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8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63890" y="552712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7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73949" y="553183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6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753130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5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82700" y="55005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4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795429" y="550913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3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789065" y="54866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709453" y="55299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85775" y="1545064"/>
            <a:ext cx="11224003" cy="9787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kumimoji="1"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在</a:t>
            </a:r>
            <a:r>
              <a:rPr kumimoji="1"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平地上，用</a:t>
            </a:r>
            <a:r>
              <a:rPr kumimoji="1"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50N</a:t>
            </a:r>
            <a:r>
              <a:rPr kumimoji="1"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的水平推力推动重</a:t>
            </a:r>
            <a:r>
              <a:rPr kumimoji="1"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100N</a:t>
            </a:r>
            <a:r>
              <a:rPr kumimoji="1"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的箱子，前进了</a:t>
            </a:r>
            <a:r>
              <a:rPr kumimoji="1"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10m</a:t>
            </a:r>
            <a:r>
              <a:rPr kumimoji="1"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，推箱子的小朋友做了多少功？如果把这个箱子匀速举高</a:t>
            </a:r>
            <a:r>
              <a:rPr kumimoji="1"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1.5 m</a:t>
            </a:r>
            <a:r>
              <a:rPr kumimoji="1"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，他做了多少功？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485775" y="1545064"/>
            <a:ext cx="11224003" cy="9787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kumimoji="1"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在</a:t>
            </a:r>
            <a:r>
              <a:rPr kumimoji="1"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平地上，用</a:t>
            </a:r>
            <a:r>
              <a:rPr kumimoji="1"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50N</a:t>
            </a:r>
            <a:r>
              <a:rPr kumimoji="1"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的水平推力推动重</a:t>
            </a:r>
            <a:r>
              <a:rPr kumimoji="1"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100N</a:t>
            </a:r>
            <a:r>
              <a:rPr kumimoji="1"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的箱子，前进了</a:t>
            </a:r>
            <a:r>
              <a:rPr kumimoji="1"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10m</a:t>
            </a:r>
            <a:r>
              <a:rPr kumimoji="1"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，推箱子的小朋友做了多少功？如果把这个箱子匀速举高</a:t>
            </a:r>
            <a:r>
              <a:rPr kumimoji="1"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1.5 m</a:t>
            </a:r>
            <a:r>
              <a:rPr kumimoji="1"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，他做了多少功？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9" name="Line 34"/>
          <p:cNvSpPr>
            <a:spLocks noChangeShapeType="1"/>
          </p:cNvSpPr>
          <p:nvPr/>
        </p:nvSpPr>
        <p:spPr bwMode="auto">
          <a:xfrm>
            <a:off x="587861" y="5304866"/>
            <a:ext cx="5458097" cy="1736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574037" y="5356287"/>
            <a:ext cx="3653056" cy="552194"/>
            <a:chOff x="6328118" y="4661406"/>
            <a:chExt cx="3392656" cy="496373"/>
          </a:xfrm>
        </p:grpSpPr>
        <p:sp>
          <p:nvSpPr>
            <p:cNvPr id="11" name="Line 35"/>
            <p:cNvSpPr>
              <a:spLocks noChangeShapeType="1"/>
            </p:cNvSpPr>
            <p:nvPr/>
          </p:nvSpPr>
          <p:spPr bwMode="auto">
            <a:xfrm>
              <a:off x="6342992" y="4689467"/>
              <a:ext cx="0" cy="46831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 flipH="1">
              <a:off x="9720773" y="4682678"/>
              <a:ext cx="1" cy="3897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xt Box 38"/>
            <p:cNvSpPr txBox="1">
              <a:spLocks noChangeArrowheads="1"/>
            </p:cNvSpPr>
            <p:nvPr/>
          </p:nvSpPr>
          <p:spPr bwMode="auto">
            <a:xfrm>
              <a:off x="7528012" y="4661406"/>
              <a:ext cx="1194418" cy="4149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S=</a:t>
              </a: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10</a:t>
              </a:r>
              <a:r>
                <a:rPr lang="en-US" altLang="zh-CN" sz="2400" i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m</a:t>
              </a:r>
              <a:endPara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V="1">
              <a:off x="8635775" y="4895547"/>
              <a:ext cx="1045582" cy="28076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H="1">
              <a:off x="6328118" y="4901047"/>
              <a:ext cx="1161872" cy="622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990417" y="4636127"/>
            <a:ext cx="1176976" cy="647700"/>
          </a:xfrm>
          <a:prstGeom prst="rect">
            <a:avLst/>
          </a:prstGeom>
          <a:solidFill>
            <a:srgbClr val="1E277D"/>
          </a:solidFill>
          <a:ln w="19050">
            <a:solidFill>
              <a:srgbClr val="5F5F5F"/>
            </a:solidFill>
            <a:miter lim="800000"/>
          </a:ln>
          <a:effectLst/>
        </p:spPr>
        <p:txBody>
          <a:bodyPr wrap="none" anchor="ctr"/>
          <a:lstStyle/>
          <a:p>
            <a:endParaRPr kumimoji="1" lang="zh-CN" altLang="en-US" sz="2800" b="1">
              <a:latin typeface="Times New Roman" panose="02020603050405020304" pitchFamily="18" charset="0"/>
            </a:endParaRPr>
          </a:p>
        </p:txBody>
      </p:sp>
      <p:grpSp>
        <p:nvGrpSpPr>
          <p:cNvPr id="17" name="Group 40"/>
          <p:cNvGrpSpPr/>
          <p:nvPr/>
        </p:nvGrpSpPr>
        <p:grpSpPr bwMode="auto">
          <a:xfrm>
            <a:off x="1604518" y="4382616"/>
            <a:ext cx="2798232" cy="611187"/>
            <a:chOff x="3260" y="2591"/>
            <a:chExt cx="1322" cy="385"/>
          </a:xfrm>
        </p:grpSpPr>
        <p:sp>
          <p:nvSpPr>
            <p:cNvPr id="18" name="Line 30"/>
            <p:cNvSpPr>
              <a:spLocks noChangeShapeType="1"/>
            </p:cNvSpPr>
            <p:nvPr/>
          </p:nvSpPr>
          <p:spPr bwMode="auto">
            <a:xfrm rot="5400000" flipV="1">
              <a:off x="3473" y="2763"/>
              <a:ext cx="0" cy="42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oval" w="med" len="med"/>
              <a:tailEnd type="triangle" w="med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3483" y="2591"/>
              <a:ext cx="109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zh-CN" sz="2400" i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=50N</a:t>
              </a:r>
              <a:endPara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91779" y="4995655"/>
            <a:ext cx="2192431" cy="1433620"/>
            <a:chOff x="3603502" y="3180884"/>
            <a:chExt cx="2192431" cy="1433620"/>
          </a:xfrm>
        </p:grpSpPr>
        <p:sp>
          <p:nvSpPr>
            <p:cNvPr id="21" name="Line 30"/>
            <p:cNvSpPr>
              <a:spLocks noChangeShapeType="1"/>
            </p:cNvSpPr>
            <p:nvPr/>
          </p:nvSpPr>
          <p:spPr bwMode="auto">
            <a:xfrm rot="5400000" flipV="1">
              <a:off x="2969113" y="3815273"/>
              <a:ext cx="1281933" cy="1315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3722382" y="4152839"/>
              <a:ext cx="2073551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G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=100N</a:t>
              </a:r>
              <a:endPara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88071" y="4380271"/>
            <a:ext cx="3412333" cy="2046659"/>
            <a:chOff x="5447530" y="3043821"/>
            <a:chExt cx="3412333" cy="2046659"/>
          </a:xfrm>
        </p:grpSpPr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5447530" y="3297332"/>
              <a:ext cx="1176976" cy="647700"/>
            </a:xfrm>
            <a:prstGeom prst="rect">
              <a:avLst/>
            </a:prstGeom>
            <a:solidFill>
              <a:srgbClr val="1E277D"/>
            </a:solidFill>
            <a:ln w="19050">
              <a:solidFill>
                <a:srgbClr val="5F5F5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kumimoji="1" lang="zh-CN" altLang="en-US" sz="2800" b="1">
                <a:latin typeface="Times New Roman" panose="02020603050405020304" pitchFamily="18" charset="0"/>
              </a:endParaRPr>
            </a:p>
          </p:txBody>
        </p:sp>
        <p:grpSp>
          <p:nvGrpSpPr>
            <p:cNvPr id="25" name="Group 40"/>
            <p:cNvGrpSpPr/>
            <p:nvPr/>
          </p:nvGrpSpPr>
          <p:grpSpPr bwMode="auto">
            <a:xfrm>
              <a:off x="6061631" y="3043821"/>
              <a:ext cx="2798232" cy="611187"/>
              <a:chOff x="3260" y="2591"/>
              <a:chExt cx="1322" cy="385"/>
            </a:xfrm>
          </p:grpSpPr>
          <p:sp>
            <p:nvSpPr>
              <p:cNvPr id="29" name="Line 30"/>
              <p:cNvSpPr>
                <a:spLocks noChangeShapeType="1"/>
              </p:cNvSpPr>
              <p:nvPr/>
            </p:nvSpPr>
            <p:spPr bwMode="auto">
              <a:xfrm rot="5400000" flipV="1">
                <a:off x="3473" y="2763"/>
                <a:ext cx="0" cy="42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oval" w="med" len="med"/>
                <a:tailEnd type="triangle" w="med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Text Box 31"/>
              <p:cNvSpPr txBox="1">
                <a:spLocks noChangeArrowheads="1"/>
              </p:cNvSpPr>
              <p:nvPr/>
            </p:nvSpPr>
            <p:spPr bwMode="auto">
              <a:xfrm>
                <a:off x="3483" y="2591"/>
                <a:ext cx="1099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F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=50N</a:t>
                </a:r>
                <a:endParaRPr lang="en-US" altLang="zh-CN" sz="2400" dirty="0">
                  <a:solidFill>
                    <a:srgbClr val="FFFF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组合 99"/>
            <p:cNvGrpSpPr/>
            <p:nvPr/>
          </p:nvGrpSpPr>
          <p:grpSpPr>
            <a:xfrm>
              <a:off x="6048892" y="3656860"/>
              <a:ext cx="2192431" cy="1433620"/>
              <a:chOff x="3603502" y="3180884"/>
              <a:chExt cx="2192431" cy="1433620"/>
            </a:xfrm>
          </p:grpSpPr>
          <p:sp>
            <p:nvSpPr>
              <p:cNvPr id="27" name="Line 30"/>
              <p:cNvSpPr>
                <a:spLocks noChangeShapeType="1"/>
              </p:cNvSpPr>
              <p:nvPr/>
            </p:nvSpPr>
            <p:spPr bwMode="auto">
              <a:xfrm rot="5400000" flipV="1">
                <a:off x="2969113" y="3815273"/>
                <a:ext cx="1281933" cy="1315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 w="med" len="med"/>
                <a:tailEnd type="triangle" w="med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Text Box 31"/>
              <p:cNvSpPr txBox="1">
                <a:spLocks noChangeArrowheads="1"/>
              </p:cNvSpPr>
              <p:nvPr/>
            </p:nvSpPr>
            <p:spPr bwMode="auto">
              <a:xfrm>
                <a:off x="3722382" y="4152839"/>
                <a:ext cx="2073551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=100N</a:t>
                </a:r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1" name="椭圆 30"/>
          <p:cNvSpPr/>
          <p:nvPr/>
        </p:nvSpPr>
        <p:spPr>
          <a:xfrm>
            <a:off x="10593926" y="1603724"/>
            <a:ext cx="981296" cy="43471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355077" y="1579983"/>
            <a:ext cx="2493922" cy="45481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7525453" y="1540960"/>
            <a:ext cx="1702353" cy="50940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6617682" y="2807355"/>
            <a:ext cx="5078449" cy="5355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解：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kumimoji="1" lang="en-US" altLang="zh-CN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400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Fs </a:t>
            </a:r>
            <a:r>
              <a:rPr kumimoji="1"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50 N×10 m</a:t>
            </a:r>
            <a:r>
              <a:rPr kumimoji="1"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500 J </a:t>
            </a:r>
          </a:p>
        </p:txBody>
      </p:sp>
      <p:sp>
        <p:nvSpPr>
          <p:cNvPr id="52" name="Line 30"/>
          <p:cNvSpPr>
            <a:spLocks noChangeShapeType="1"/>
          </p:cNvSpPr>
          <p:nvPr/>
        </p:nvSpPr>
        <p:spPr bwMode="auto">
          <a:xfrm rot="16200000">
            <a:off x="957318" y="4374380"/>
            <a:ext cx="1281933" cy="1315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lg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76234" y="3547667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4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F´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=100N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6688250" y="2033516"/>
            <a:ext cx="1012708" cy="477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4522453" y="2022783"/>
            <a:ext cx="1363996" cy="477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6688193" y="3546608"/>
            <a:ext cx="5078449" cy="14219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W</a:t>
            </a:r>
            <a:r>
              <a:rPr kumimoji="1" lang="en-US" altLang="zh-CN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4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F´s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´ 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 h</a:t>
            </a:r>
          </a:p>
          <a:p>
            <a:pPr>
              <a:lnSpc>
                <a:spcPct val="120000"/>
              </a:lnSpc>
            </a:pPr>
            <a:r>
              <a:rPr kumimoji="1"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      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100 N×1.5 m</a:t>
            </a:r>
          </a:p>
          <a:p>
            <a:pPr>
              <a:lnSpc>
                <a:spcPct val="120000"/>
              </a:lnSpc>
            </a:pPr>
            <a:r>
              <a:rPr kumimoji="1"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      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150 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J </a:t>
            </a: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1003994" y="2684427"/>
            <a:ext cx="1176976" cy="647700"/>
          </a:xfrm>
          <a:prstGeom prst="rect">
            <a:avLst/>
          </a:prstGeom>
          <a:solidFill>
            <a:srgbClr val="1E277D"/>
          </a:solidFill>
          <a:ln w="19050">
            <a:solidFill>
              <a:srgbClr val="5F5F5F"/>
            </a:solidFill>
            <a:miter lim="800000"/>
          </a:ln>
          <a:effectLst/>
        </p:spPr>
        <p:txBody>
          <a:bodyPr wrap="none" anchor="ctr"/>
          <a:lstStyle/>
          <a:p>
            <a:endParaRPr kumimoji="1" lang="zh-CN" altLang="en-US" sz="2800" b="1">
              <a:latin typeface="Times New Roman" panose="02020603050405020304" pitchFamily="18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5400000">
            <a:off x="-205053" y="3412278"/>
            <a:ext cx="1937982" cy="1200329"/>
            <a:chOff x="6328118" y="4205375"/>
            <a:chExt cx="3392656" cy="1327059"/>
          </a:xfrm>
        </p:grpSpPr>
        <p:sp>
          <p:nvSpPr>
            <p:cNvPr id="60" name="Line 35"/>
            <p:cNvSpPr>
              <a:spLocks noChangeShapeType="1"/>
            </p:cNvSpPr>
            <p:nvPr/>
          </p:nvSpPr>
          <p:spPr bwMode="auto">
            <a:xfrm>
              <a:off x="6342992" y="4689467"/>
              <a:ext cx="0" cy="4683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61" name="Line 36"/>
            <p:cNvSpPr>
              <a:spLocks noChangeShapeType="1"/>
            </p:cNvSpPr>
            <p:nvPr/>
          </p:nvSpPr>
          <p:spPr bwMode="auto">
            <a:xfrm flipH="1">
              <a:off x="9720773" y="4682678"/>
              <a:ext cx="1" cy="3897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62" name="Text Box 38"/>
            <p:cNvSpPr txBox="1">
              <a:spLocks noChangeArrowheads="1"/>
            </p:cNvSpPr>
            <p:nvPr/>
          </p:nvSpPr>
          <p:spPr bwMode="auto">
            <a:xfrm>
              <a:off x="7541648" y="4205375"/>
              <a:ext cx="969836" cy="132705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vert270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1.5m</a:t>
              </a:r>
              <a:endPara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63" name="直接箭头连接符 62"/>
            <p:cNvCxnSpPr/>
            <p:nvPr/>
          </p:nvCxnSpPr>
          <p:spPr>
            <a:xfrm>
              <a:off x="8516657" y="4888779"/>
              <a:ext cx="1164701" cy="67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 flipH="1">
              <a:off x="6328118" y="4901047"/>
              <a:ext cx="1161872" cy="62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6303502" y="5038234"/>
            <a:ext cx="5611833" cy="54938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zh-CN" altLang="en-US" sz="2400" dirty="0">
                <a:latin typeface="宋体" panose="02010600030101010101" pitchFamily="2" charset="-122"/>
              </a:rPr>
              <a:t>水平向前推时，箱子的重力做了多少功</a:t>
            </a:r>
            <a:r>
              <a:rPr kumimoji="1" lang="zh-CN" altLang="en-US" sz="2400" dirty="0" smtClean="0">
                <a:latin typeface="宋体" panose="02010600030101010101" pitchFamily="2" charset="-122"/>
              </a:rPr>
              <a:t>？      </a:t>
            </a:r>
            <a:endParaRPr kumimoji="1"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7202660" y="5765433"/>
            <a:ext cx="2897943" cy="5355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    </a:t>
            </a:r>
            <a:r>
              <a:rPr kumimoji="1" lang="zh-CN" altLang="en-US" sz="2400" dirty="0" smtClean="0">
                <a:latin typeface="Times New Roman" panose="02020603050405020304" pitchFamily="18" charset="0"/>
              </a:rPr>
              <a:t>重力做功为  </a:t>
            </a:r>
            <a:r>
              <a:rPr kumimoji="1" lang="en-US" altLang="zh-CN" sz="2400" dirty="0" smtClean="0">
                <a:latin typeface="Times New Roman" panose="02020603050405020304" pitchFamily="18" charset="0"/>
              </a:rPr>
              <a:t>0 J</a:t>
            </a:r>
            <a:endParaRPr kumimoji="1"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696871" y="3498376"/>
            <a:ext cx="1455762" cy="6444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0" y="3769056"/>
            <a:ext cx="941695" cy="477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4255E-6 L 0.29673 0.0020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/>
      <p:bldP spid="52" grpId="0" animBg="1"/>
      <p:bldP spid="53" grpId="0"/>
      <p:bldP spid="54" grpId="0" animBg="1"/>
      <p:bldP spid="55" grpId="0" animBg="1"/>
      <p:bldP spid="56" grpId="0"/>
      <p:bldP spid="58" grpId="0" animBg="1"/>
      <p:bldP spid="71" grpId="0" animBg="1"/>
      <p:bldP spid="46" grpId="0" animBg="1"/>
      <p:bldP spid="47" grpId="0" animBg="1"/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068"/>
            <a:ext cx="12192000" cy="6858000"/>
          </a:xfrm>
          <a:prstGeom prst="rect">
            <a:avLst/>
          </a:prstGeom>
          <a:noFill/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69138" y="552240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9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8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63890" y="552712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7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73949" y="553183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6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753130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5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82700" y="55005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4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795429" y="550913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3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789065" y="54866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709453" y="55299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612505" y="1582397"/>
            <a:ext cx="10600979" cy="21605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3.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作用力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与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分别对两个物体做功，两个物体通过的距离之比为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kumimoji="0" lang="en-US" altLang="zh-CN" sz="2800" b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kumimoji="0" lang="en-US" altLang="zh-CN" sz="2800" b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，功的大小之比为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kumimoji="0" lang="en-US" altLang="zh-CN" sz="2800" b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kumimoji="0" lang="en-US" altLang="zh-CN" sz="2800" b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，则这两个力的大小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之比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是（     ）</a:t>
            </a:r>
          </a:p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2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</a:t>
            </a:r>
            <a:r>
              <a:rPr kumimoji="0" lang="zh-CN" altLang="en-US" sz="28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.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3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.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8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.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3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2505" y="1582397"/>
            <a:ext cx="10600979" cy="21605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3.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作用力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与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分别对两个物体做功，两个物体通过的距离之比为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kumimoji="0" lang="en-US" altLang="zh-CN" sz="2800" b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kumimoji="0" lang="en-US" altLang="zh-CN" sz="2800" b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，功的大小之比为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kumimoji="0" lang="en-US" altLang="zh-CN" sz="2800" b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kumimoji="0" lang="en-US" altLang="zh-CN" sz="2800" b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，则这两个力的大小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之比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是（     ）</a:t>
            </a:r>
          </a:p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2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</a:t>
            </a:r>
            <a:r>
              <a:rPr kumimoji="0" lang="zh-CN" altLang="en-US" sz="28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.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3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.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8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.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3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18585" y="3815865"/>
            <a:ext cx="61311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由功的表达式</a:t>
            </a:r>
            <a:r>
              <a:rPr lang="en-US" altLang="zh-CN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W=Fs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可得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1746" y="3825459"/>
            <a:ext cx="12618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解析：</a:t>
            </a:r>
            <a:endParaRPr lang="en-US" altLang="zh-CN" sz="28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921684" y="3570002"/>
            <a:ext cx="3280513" cy="1082132"/>
            <a:chOff x="5561920" y="3555012"/>
            <a:chExt cx="3280513" cy="1082132"/>
          </a:xfrm>
        </p:grpSpPr>
        <p:sp>
          <p:nvSpPr>
            <p:cNvPr id="37" name="矩形 6"/>
            <p:cNvSpPr>
              <a:spLocks noChangeArrowheads="1"/>
            </p:cNvSpPr>
            <p:nvPr/>
          </p:nvSpPr>
          <p:spPr bwMode="auto">
            <a:xfrm>
              <a:off x="5561920" y="3810923"/>
              <a:ext cx="3280513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1" u="none" strike="noStrike" kern="0" cap="none" spc="0" normalizeH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</a:t>
              </a:r>
              <a:r>
                <a:rPr kumimoji="0" lang="en-US" altLang="zh-CN" sz="2400" i="1" u="none" strike="noStrike" kern="0" cap="none" spc="0" normalizeH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sz="280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  <a:endParaRPr kumimoji="0" lang="zh-CN" alt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67724" y="3555012"/>
              <a:ext cx="484428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lang="zh-CN" alt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69999" y="3898480"/>
              <a:ext cx="324128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zh-CN" alt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6399468" y="4103752"/>
              <a:ext cx="586854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矩形 58"/>
          <p:cNvSpPr/>
          <p:nvPr/>
        </p:nvSpPr>
        <p:spPr>
          <a:xfrm>
            <a:off x="3297481" y="2586568"/>
            <a:ext cx="458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3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2099197" y="4617754"/>
            <a:ext cx="5594478" cy="1675688"/>
            <a:chOff x="2156347" y="4689191"/>
            <a:chExt cx="5594478" cy="1675688"/>
          </a:xfrm>
        </p:grpSpPr>
        <p:grpSp>
          <p:nvGrpSpPr>
            <p:cNvPr id="58" name="组合 57"/>
            <p:cNvGrpSpPr/>
            <p:nvPr/>
          </p:nvGrpSpPr>
          <p:grpSpPr>
            <a:xfrm>
              <a:off x="2156347" y="4689191"/>
              <a:ext cx="5594478" cy="1675688"/>
              <a:chOff x="2156347" y="4689191"/>
              <a:chExt cx="5594478" cy="1675688"/>
            </a:xfrm>
          </p:grpSpPr>
          <p:sp>
            <p:nvSpPr>
              <p:cNvPr id="54" name="矩形 20"/>
              <p:cNvSpPr/>
              <p:nvPr/>
            </p:nvSpPr>
            <p:spPr>
              <a:xfrm>
                <a:off x="2700899" y="5170175"/>
                <a:ext cx="811441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i="1" kern="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i="1" kern="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</a:t>
                </a:r>
                <a:endParaRPr lang="zh-CN" altLang="en-US" sz="2400" dirty="0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2156347" y="4689191"/>
                <a:ext cx="5594478" cy="1675688"/>
                <a:chOff x="368490" y="4784726"/>
                <a:chExt cx="5594478" cy="1675688"/>
              </a:xfrm>
            </p:grpSpPr>
            <p:grpSp>
              <p:nvGrpSpPr>
                <p:cNvPr id="19" name="组合 18"/>
                <p:cNvGrpSpPr/>
                <p:nvPr/>
              </p:nvGrpSpPr>
              <p:grpSpPr>
                <a:xfrm>
                  <a:off x="368490" y="4998507"/>
                  <a:ext cx="5594478" cy="1237881"/>
                  <a:chOff x="5264004" y="4552381"/>
                  <a:chExt cx="5594478" cy="1237881"/>
                </a:xfrm>
              </p:grpSpPr>
              <p:cxnSp>
                <p:nvCxnSpPr>
                  <p:cNvPr id="20" name="直接连接符 19"/>
                  <p:cNvCxnSpPr/>
                  <p:nvPr/>
                </p:nvCxnSpPr>
                <p:spPr>
                  <a:xfrm flipV="1">
                    <a:off x="8441110" y="5138386"/>
                    <a:ext cx="438697" cy="1"/>
                  </a:xfrm>
                  <a:prstGeom prst="line">
                    <a:avLst/>
                  </a:prstGeom>
                  <a:ln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" name="组合 37"/>
                  <p:cNvGrpSpPr/>
                  <p:nvPr/>
                </p:nvGrpSpPr>
                <p:grpSpPr>
                  <a:xfrm>
                    <a:off x="5264004" y="4552381"/>
                    <a:ext cx="5594478" cy="1237881"/>
                    <a:chOff x="173389" y="4347664"/>
                    <a:chExt cx="5594478" cy="1237881"/>
                  </a:xfrm>
                </p:grpSpPr>
                <p:sp>
                  <p:nvSpPr>
                    <p:cNvPr id="22" name="矩形 18"/>
                    <p:cNvSpPr/>
                    <p:nvPr/>
                  </p:nvSpPr>
                  <p:spPr>
                    <a:xfrm>
                      <a:off x="275172" y="4353287"/>
                      <a:ext cx="2805576" cy="66120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800" i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400" i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en-US" altLang="zh-CN" sz="2800" i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altLang="zh-CN" sz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200" i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800" i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400" dirty="0"/>
                    </a:p>
                  </p:txBody>
                </p:sp>
                <p:sp>
                  <p:nvSpPr>
                    <p:cNvPr id="23" name="矩形 22"/>
                    <p:cNvSpPr/>
                    <p:nvPr/>
                  </p:nvSpPr>
                  <p:spPr>
                    <a:xfrm>
                      <a:off x="209209" y="4846881"/>
                      <a:ext cx="2844048" cy="73866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800" i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400" i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en-US" altLang="zh-CN" sz="2800" i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altLang="zh-CN" sz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altLang="zh-CN" sz="1200" i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800" i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400" dirty="0"/>
                    </a:p>
                  </p:txBody>
                </p:sp>
                <p:grpSp>
                  <p:nvGrpSpPr>
                    <p:cNvPr id="24" name="组合 36"/>
                    <p:cNvGrpSpPr/>
                    <p:nvPr/>
                  </p:nvGrpSpPr>
                  <p:grpSpPr>
                    <a:xfrm>
                      <a:off x="173389" y="4347664"/>
                      <a:ext cx="5594478" cy="1084292"/>
                      <a:chOff x="173389" y="4347664"/>
                      <a:chExt cx="5594478" cy="1084292"/>
                    </a:xfrm>
                  </p:grpSpPr>
                  <p:sp>
                    <p:nvSpPr>
                      <p:cNvPr id="25" name="矩形 24"/>
                      <p:cNvSpPr/>
                      <p:nvPr/>
                    </p:nvSpPr>
                    <p:spPr>
                      <a:xfrm>
                        <a:off x="3303236" y="4359037"/>
                        <a:ext cx="453970" cy="66120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US" altLang="zh-CN" sz="2800" dirty="0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rPr>
                          <a:t> 4</a:t>
                        </a:r>
                      </a:p>
                    </p:txBody>
                  </p:sp>
                  <p:grpSp>
                    <p:nvGrpSpPr>
                      <p:cNvPr id="26" name="组合 35"/>
                      <p:cNvGrpSpPr/>
                      <p:nvPr/>
                    </p:nvGrpSpPr>
                    <p:grpSpPr>
                      <a:xfrm>
                        <a:off x="173389" y="4347664"/>
                        <a:ext cx="5594478" cy="1084292"/>
                        <a:chOff x="173389" y="4347664"/>
                        <a:chExt cx="5594478" cy="1084292"/>
                      </a:xfrm>
                    </p:grpSpPr>
                    <p:sp>
                      <p:nvSpPr>
                        <p:cNvPr id="27" name="矩形 20"/>
                        <p:cNvSpPr/>
                        <p:nvPr/>
                      </p:nvSpPr>
                      <p:spPr>
                        <a:xfrm>
                          <a:off x="1875721" y="4639888"/>
                          <a:ext cx="657552" cy="661207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altLang="zh-CN" sz="2800" i="1" kern="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i="1" kern="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  </a:t>
                          </a:r>
                          <a:endParaRPr lang="zh-CN" altLang="en-US" sz="2400" dirty="0"/>
                        </a:p>
                      </p:txBody>
                    </p:sp>
                    <p:cxnSp>
                      <p:nvCxnSpPr>
                        <p:cNvPr id="28" name="直接连接符 21"/>
                        <p:cNvCxnSpPr/>
                        <p:nvPr/>
                      </p:nvCxnSpPr>
                      <p:spPr>
                        <a:xfrm>
                          <a:off x="173389" y="4944739"/>
                          <a:ext cx="614149" cy="0"/>
                        </a:xfrm>
                        <a:prstGeom prst="line">
                          <a:avLst/>
                        </a:prstGeom>
                        <a:ln>
                          <a:solidFill>
                            <a:srgbClr val="FFFF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" name="直接连接符 28"/>
                        <p:cNvCxnSpPr/>
                        <p:nvPr/>
                      </p:nvCxnSpPr>
                      <p:spPr>
                        <a:xfrm flipV="1">
                          <a:off x="2256399" y="4972335"/>
                          <a:ext cx="773404" cy="1"/>
                        </a:xfrm>
                        <a:prstGeom prst="line">
                          <a:avLst/>
                        </a:prstGeom>
                        <a:ln>
                          <a:solidFill>
                            <a:srgbClr val="FFFF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" name="矩形 29"/>
                        <p:cNvSpPr/>
                        <p:nvPr/>
                      </p:nvSpPr>
                      <p:spPr>
                        <a:xfrm>
                          <a:off x="2983464" y="4614866"/>
                          <a:ext cx="426720" cy="73866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altLang="zh-CN" sz="2800" i="1" kern="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zh-CN" altLang="en-US" sz="2800" dirty="0"/>
                        </a:p>
                      </p:txBody>
                    </p:sp>
                    <p:sp>
                      <p:nvSpPr>
                        <p:cNvPr id="31" name="矩形 30"/>
                        <p:cNvSpPr/>
                        <p:nvPr/>
                      </p:nvSpPr>
                      <p:spPr>
                        <a:xfrm>
                          <a:off x="3346452" y="4770749"/>
                          <a:ext cx="364202" cy="661207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altLang="zh-CN" sz="28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p:txBody>
                    </p:sp>
                    <p:sp>
                      <p:nvSpPr>
                        <p:cNvPr id="32" name="矩形 31"/>
                        <p:cNvSpPr/>
                        <p:nvPr/>
                      </p:nvSpPr>
                      <p:spPr>
                        <a:xfrm>
                          <a:off x="4678496" y="4576196"/>
                          <a:ext cx="426720" cy="660758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altLang="zh-CN" sz="2800" i="1" kern="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zh-CN" altLang="en-US" sz="2800" dirty="0"/>
                        </a:p>
                      </p:txBody>
                    </p:sp>
                    <p:cxnSp>
                      <p:nvCxnSpPr>
                        <p:cNvPr id="33" name="直接连接符 32"/>
                        <p:cNvCxnSpPr/>
                        <p:nvPr/>
                      </p:nvCxnSpPr>
                      <p:spPr>
                        <a:xfrm>
                          <a:off x="5181013" y="4920018"/>
                          <a:ext cx="586854" cy="0"/>
                        </a:xfrm>
                        <a:prstGeom prst="line">
                          <a:avLst/>
                        </a:prstGeom>
                        <a:ln>
                          <a:solidFill>
                            <a:srgbClr val="FFFF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" name="矩形 33"/>
                        <p:cNvSpPr/>
                        <p:nvPr/>
                      </p:nvSpPr>
                      <p:spPr>
                        <a:xfrm>
                          <a:off x="5286159" y="4347664"/>
                          <a:ext cx="338554" cy="579967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p:txBody>
                    </p:sp>
                    <p:sp>
                      <p:nvSpPr>
                        <p:cNvPr id="35" name="矩形 34"/>
                        <p:cNvSpPr/>
                        <p:nvPr/>
                      </p:nvSpPr>
                      <p:spPr>
                        <a:xfrm>
                          <a:off x="5288434" y="4773018"/>
                          <a:ext cx="338554" cy="646331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p:txBody>
                    </p:sp>
                  </p:grpSp>
                </p:grpSp>
              </p:grpSp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1370642" y="4784726"/>
                  <a:ext cx="629628" cy="950083"/>
                  <a:chOff x="6911632" y="4539066"/>
                  <a:chExt cx="629628" cy="950083"/>
                </a:xfrm>
              </p:grpSpPr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979888" y="4539066"/>
                    <a:ext cx="561372" cy="661207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altLang="zh-CN" sz="2800" i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</a:t>
                    </a:r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CN" altLang="en-US" sz="28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7009459" y="4827942"/>
                    <a:ext cx="401072" cy="661207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altLang="zh-CN" sz="2800" i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</a:t>
                    </a:r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CN" altLang="en-US" sz="28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44" name="直接连接符 43"/>
                  <p:cNvCxnSpPr/>
                  <p:nvPr/>
                </p:nvCxnSpPr>
                <p:spPr>
                  <a:xfrm>
                    <a:off x="6911632" y="5076374"/>
                    <a:ext cx="586854" cy="0"/>
                  </a:xfrm>
                  <a:prstGeom prst="line">
                    <a:avLst/>
                  </a:prstGeom>
                  <a:ln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组合 46"/>
                <p:cNvGrpSpPr/>
                <p:nvPr/>
              </p:nvGrpSpPr>
              <p:grpSpPr>
                <a:xfrm>
                  <a:off x="1331974" y="5483035"/>
                  <a:ext cx="629628" cy="977379"/>
                  <a:chOff x="6911632" y="4539066"/>
                  <a:chExt cx="629628" cy="977379"/>
                </a:xfrm>
              </p:grpSpPr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979888" y="4539066"/>
                    <a:ext cx="561372" cy="661207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altLang="zh-CN" sz="2800" i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</a:t>
                    </a:r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CN" altLang="en-US" sz="28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7009459" y="4855238"/>
                    <a:ext cx="401072" cy="661207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altLang="zh-CN" sz="2800" i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</a:t>
                    </a:r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CN" altLang="en-US" sz="28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0" name="直接连接符 49"/>
                  <p:cNvCxnSpPr/>
                  <p:nvPr/>
                </p:nvCxnSpPr>
                <p:spPr>
                  <a:xfrm>
                    <a:off x="6911632" y="5076374"/>
                    <a:ext cx="586854" cy="0"/>
                  </a:xfrm>
                  <a:prstGeom prst="line">
                    <a:avLst/>
                  </a:prstGeom>
                  <a:ln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6" name="直接连接符 55"/>
                <p:cNvCxnSpPr/>
                <p:nvPr/>
              </p:nvCxnSpPr>
              <p:spPr>
                <a:xfrm flipV="1">
                  <a:off x="1295990" y="5641376"/>
                  <a:ext cx="848983" cy="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矩形 44"/>
            <p:cNvSpPr/>
            <p:nvPr/>
          </p:nvSpPr>
          <p:spPr>
            <a:xfrm>
              <a:off x="5699586" y="5246787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×</a:t>
              </a:r>
              <a:endParaRPr lang="zh-CN" altLang="en-US" dirty="0"/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6116210" y="5499138"/>
              <a:ext cx="586854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/>
            <p:cNvSpPr/>
            <p:nvPr/>
          </p:nvSpPr>
          <p:spPr>
            <a:xfrm>
              <a:off x="6221356" y="4926784"/>
              <a:ext cx="338554" cy="579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6223631" y="5352138"/>
              <a:ext cx="338554" cy="579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9579886" y="507490"/>
            <a:ext cx="1979765" cy="1231102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6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查字典</a:t>
            </a:r>
            <a:endParaRPr lang="en-US" altLang="zh-CN" sz="3600" b="1" spc="150" dirty="0" smtClean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  <a:p>
            <a:pPr algn="ctr"/>
            <a:r>
              <a:rPr lang="zh-CN" altLang="en-US" sz="36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看含义</a:t>
            </a:r>
            <a:endParaRPr lang="zh-CN" altLang="en-US" sz="36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pic>
        <p:nvPicPr>
          <p:cNvPr id="1027" name="Picture 3" descr="C:\Users\Administrator\Desktop\376d6da19ca2cc82270dc3ce4af71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7188" y="1583907"/>
            <a:ext cx="5259835" cy="3944876"/>
          </a:xfrm>
          <a:prstGeom prst="rect">
            <a:avLst/>
          </a:prstGeom>
          <a:noFill/>
        </p:spPr>
      </p:pic>
      <p:pic>
        <p:nvPicPr>
          <p:cNvPr id="1028" name="Picture 4" descr="C:\Users\Administrator\Desktop\998f7a732296845fd85f6f2a00658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514583" y="1583142"/>
            <a:ext cx="5260709" cy="3945532"/>
          </a:xfrm>
          <a:prstGeom prst="rect">
            <a:avLst/>
          </a:prstGeom>
          <a:noFill/>
        </p:spPr>
      </p:pic>
      <p:sp>
        <p:nvSpPr>
          <p:cNvPr id="7" name="椭圆 6"/>
          <p:cNvSpPr/>
          <p:nvPr/>
        </p:nvSpPr>
        <p:spPr>
          <a:xfrm>
            <a:off x="5691117" y="4776716"/>
            <a:ext cx="1937982" cy="1132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236761" y="2379020"/>
            <a:ext cx="5959293" cy="4190595"/>
            <a:chOff x="2236761" y="2379020"/>
            <a:chExt cx="5959293" cy="4190595"/>
          </a:xfrm>
        </p:grpSpPr>
        <p:pic>
          <p:nvPicPr>
            <p:cNvPr id="9" name="Picture 4" descr="C:\Users\Administrator\Desktop\998f7a732296845fd85f6f2a006581b.jpg"/>
            <p:cNvPicPr>
              <a:picLocks noChangeAspect="1" noChangeArrowheads="1"/>
            </p:cNvPicPr>
            <p:nvPr/>
          </p:nvPicPr>
          <p:blipFill>
            <a:blip r:embed="rId4" cstate="print"/>
            <a:srcRect l="68373" t="40585" r="2128" b="11182"/>
            <a:stretch>
              <a:fillRect/>
            </a:stretch>
          </p:blipFill>
          <p:spPr bwMode="auto">
            <a:xfrm rot="5400000">
              <a:off x="3102713" y="1513068"/>
              <a:ext cx="4190595" cy="5922499"/>
            </a:xfrm>
            <a:prstGeom prst="rect">
              <a:avLst/>
            </a:prstGeom>
            <a:noFill/>
          </p:spPr>
        </p:pic>
        <p:sp>
          <p:nvSpPr>
            <p:cNvPr id="10" name="椭圆 9"/>
            <p:cNvSpPr/>
            <p:nvPr/>
          </p:nvSpPr>
          <p:spPr>
            <a:xfrm>
              <a:off x="2627402" y="3120857"/>
              <a:ext cx="5568652" cy="280821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068"/>
            <a:ext cx="12192000" cy="6858000"/>
          </a:xfrm>
          <a:prstGeom prst="rect">
            <a:avLst/>
          </a:prstGeom>
          <a:noFill/>
        </p:spPr>
      </p:pic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24203" y="1488977"/>
            <a:ext cx="11030857" cy="17543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4.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小明从一楼提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30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个普通鸡蛋给三楼的张爷爷送去．小明对这些鸡蛋大约做了多少功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   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A. 300J               B. 90J                 C. 30J                D. 9J </a:t>
            </a:r>
            <a:endParaRPr kumimoji="0" lang="en-US" altLang="zh-CN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469138" y="552240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9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8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763890" y="552712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7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773949" y="553183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6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753130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5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782700" y="55005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4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795429" y="550913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3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789065" y="54866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709453" y="55299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648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24203" y="1488977"/>
            <a:ext cx="11030857" cy="17543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4.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小明从一楼提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30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个普通鸡蛋给三楼的张爷爷送去．小明对这些鸡蛋大约做了多少功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   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A. 300J               B. 90J                 C. 30J                D. 9J </a:t>
            </a:r>
            <a:endParaRPr kumimoji="0" lang="en-US" altLang="zh-CN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153601" name="Rectangle 1"/>
          <p:cNvSpPr>
            <a:spLocks noChangeArrowheads="1"/>
          </p:cNvSpPr>
          <p:nvPr/>
        </p:nvSpPr>
        <p:spPr bwMode="auto">
          <a:xfrm>
            <a:off x="531204" y="3272674"/>
            <a:ext cx="102085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解析：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W=Fs=</a:t>
            </a:r>
            <a:r>
              <a:rPr kumimoji="0" lang="en-US" altLang="zh-CN" sz="2400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Gh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估算鸡蛋总重力和一楼到三楼的距离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99073" y="4946724"/>
            <a:ext cx="3624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W=Fs=</a:t>
            </a:r>
            <a:r>
              <a:rPr lang="en-US" altLang="zh-CN" sz="24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Gh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=15N×6m=90J</a:t>
            </a:r>
            <a:endParaRPr lang="zh-CN" altLang="en-US" sz="2400" dirty="0"/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1550444" y="3864568"/>
            <a:ext cx="901270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一个鸡蛋的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重力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约为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0.5N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30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个鸡蛋的总重力约为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15N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09674" y="4438999"/>
            <a:ext cx="901270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一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层楼高约为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3m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，从一楼到三楼是两个楼层间隔为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6m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65616" y="5620058"/>
            <a:ext cx="1032529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上楼过程，小明对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自己做功约为</a:t>
            </a:r>
            <a:r>
              <a:rPr kumimoji="0" lang="zh-CN" altLang="en-US" sz="240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400" i="1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W´=</a:t>
            </a:r>
            <a:r>
              <a:rPr lang="en-US" altLang="zh-CN" sz="2400" i="1" dirty="0" err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F´s</a:t>
            </a:r>
            <a:r>
              <a:rPr lang="en-US" altLang="zh-CN" sz="2400" i="1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´=G</a:t>
            </a:r>
            <a:r>
              <a:rPr lang="zh-CN" altLang="en-US" sz="1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人</a:t>
            </a:r>
            <a:r>
              <a:rPr lang="en-US" altLang="zh-CN" sz="2400" i="1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=500N×6m=3000J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1646107" y="2040658"/>
            <a:ext cx="458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3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1" grpId="0"/>
      <p:bldP spid="8" grpId="0"/>
      <p:bldP spid="153602" grpId="0"/>
      <p:bldP spid="10" grpId="0"/>
      <p:bldP spid="11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83538" y="582245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468231" y="582245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9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468231" y="582245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8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478290" y="582716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7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488349" y="583188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6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467530" y="582245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5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497100" y="580063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4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509829" y="580918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3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503465" y="578673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423853" y="582994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22" name="文本框 6"/>
          <p:cNvSpPr txBox="1"/>
          <p:nvPr/>
        </p:nvSpPr>
        <p:spPr>
          <a:xfrm>
            <a:off x="628066" y="1686169"/>
            <a:ext cx="109330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5.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一</a:t>
            </a: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个人先后用同样大小的力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 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将</a:t>
            </a: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不同质量的物体分别在光滑水平面、粗糙水平面和粗糙斜面上沿力的方向移动相同的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距离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 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该力在这三个过程中所做的功分别为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，关于它们之间的大小关系说法正确的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是（</a:t>
            </a: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　　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en-US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endParaRPr lang="en-US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endParaRPr lang="en-US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endParaRPr lang="en-US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 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B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C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zh-CN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37" y="3220084"/>
            <a:ext cx="9231300" cy="222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628066" y="1686169"/>
            <a:ext cx="109330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5.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一</a:t>
            </a: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个人先后用同样大小的力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 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将</a:t>
            </a: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不同质量的物体分别在光滑水平面、粗糙水平面和粗糙斜面上沿力的方向移动相同的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距离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 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该力在这三个过程中所做的功分别为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，关于它们之间的大小关系说法正确的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是（</a:t>
            </a: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　　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en-US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endParaRPr lang="en-US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endParaRPr lang="en-US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endParaRPr lang="en-US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 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B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C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zh-CN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6062" y="3614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852120" y="2504681"/>
            <a:ext cx="458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3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2865134" y="2158584"/>
            <a:ext cx="1931718" cy="44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3087974" y="2626225"/>
            <a:ext cx="3492708" cy="2703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758190" y="1753849"/>
            <a:ext cx="764499" cy="43471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949252" y="2191062"/>
            <a:ext cx="764499" cy="43471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096000" y="5651295"/>
            <a:ext cx="2533650" cy="444709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37" y="3220084"/>
            <a:ext cx="9231300" cy="222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8024895" y="5682845"/>
            <a:ext cx="3653186" cy="584773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4400"/>
            <a:endParaRPr lang="en-US" altLang="zh-CN" sz="3200" dirty="0">
              <a:solidFill>
                <a:prstClr val="white">
                  <a:lumMod val="9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923004" y="3116485"/>
            <a:ext cx="1690887" cy="80021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4400" spc="150" dirty="0" smtClean="0">
                <a:ln w="11430"/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功</a:t>
            </a:r>
            <a:endParaRPr lang="zh-CN" altLang="en-US" sz="4400" spc="150" dirty="0">
              <a:ln w="11430"/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楷体_GB2312" panose="02010609030101010101" charset="-122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872618" y="1203526"/>
            <a:ext cx="2334605" cy="677104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6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课堂小结</a:t>
            </a:r>
            <a:endParaRPr lang="zh-CN" altLang="en-US" sz="36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grpSp>
        <p:nvGrpSpPr>
          <p:cNvPr id="2" name="组合 12"/>
          <p:cNvGrpSpPr/>
          <p:nvPr/>
        </p:nvGrpSpPr>
        <p:grpSpPr>
          <a:xfrm>
            <a:off x="6305271" y="1876814"/>
            <a:ext cx="5531879" cy="3340701"/>
            <a:chOff x="6605527" y="2081534"/>
            <a:chExt cx="5531879" cy="3340701"/>
          </a:xfrm>
        </p:grpSpPr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6837532" y="2081534"/>
              <a:ext cx="3616657" cy="677104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CN" altLang="en-US" sz="3600" spc="150" dirty="0" smtClean="0">
                  <a:ln w="11430"/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楷体_GB2312" panose="02010609030101010101" charset="-122"/>
                </a:rPr>
                <a:t>功的含义</a:t>
              </a:r>
              <a:endParaRPr lang="zh-CN" altLang="en-US" sz="3600" spc="150" dirty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endParaRPr>
            </a:p>
          </p:txBody>
        </p:sp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7305272" y="3641927"/>
              <a:ext cx="4486398" cy="677104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CN" altLang="en-US" sz="3600" spc="150" dirty="0" smtClean="0">
                  <a:ln w="11430"/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楷体_GB2312" panose="02010609030101010101" charset="-122"/>
                </a:rPr>
                <a:t>功的表达式和单位</a:t>
              </a:r>
              <a:endParaRPr lang="zh-CN" altLang="en-US" sz="3600" spc="150" dirty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endParaRPr>
            </a:p>
          </p:txBody>
        </p:sp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7359864" y="2813964"/>
              <a:ext cx="4777542" cy="615549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CN" altLang="en-US" sz="3200" spc="150" dirty="0" smtClean="0">
                  <a:ln w="11430"/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楷体_GB2312" panose="02010609030101010101" charset="-122"/>
                </a:rPr>
                <a:t>（做功的两个必要因素）</a:t>
              </a:r>
              <a:endParaRPr lang="zh-CN" altLang="en-US" sz="3200" spc="150" dirty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endParaRPr>
            </a:p>
          </p:txBody>
        </p:sp>
        <p:sp>
          <p:nvSpPr>
            <p:cNvPr id="18" name="TextBox 5"/>
            <p:cNvSpPr txBox="1">
              <a:spLocks noChangeArrowheads="1"/>
            </p:cNvSpPr>
            <p:nvPr/>
          </p:nvSpPr>
          <p:spPr bwMode="auto">
            <a:xfrm>
              <a:off x="7318915" y="4745131"/>
              <a:ext cx="3214888" cy="677104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CN" altLang="en-US" sz="3600" spc="150" dirty="0" smtClean="0">
                  <a:ln w="11430"/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楷体_GB2312" panose="02010609030101010101" charset="-122"/>
                </a:rPr>
                <a:t>计算和估测</a:t>
              </a:r>
              <a:endParaRPr lang="zh-CN" altLang="en-US" sz="3600" spc="150" dirty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V="1">
              <a:off x="6605527" y="2524839"/>
              <a:ext cx="941690" cy="120100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6623723" y="3784984"/>
              <a:ext cx="882551" cy="17287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6610077" y="3853221"/>
              <a:ext cx="978083" cy="122375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3"/>
          <p:cNvGrpSpPr/>
          <p:nvPr/>
        </p:nvGrpSpPr>
        <p:grpSpPr>
          <a:xfrm>
            <a:off x="450385" y="2252144"/>
            <a:ext cx="4724400" cy="2735636"/>
            <a:chOff x="54593" y="2429568"/>
            <a:chExt cx="4724400" cy="2735636"/>
          </a:xfrm>
        </p:grpSpPr>
        <p:sp>
          <p:nvSpPr>
            <p:cNvPr id="25" name="TextBox 5"/>
            <p:cNvSpPr txBox="1">
              <a:spLocks noChangeArrowheads="1"/>
            </p:cNvSpPr>
            <p:nvPr/>
          </p:nvSpPr>
          <p:spPr bwMode="auto">
            <a:xfrm>
              <a:off x="1037240" y="3407647"/>
              <a:ext cx="3548401" cy="677104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CN" altLang="en-US" sz="3600" spc="150" dirty="0" smtClean="0">
                  <a:ln w="11430"/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楷体_GB2312" panose="02010609030101010101" charset="-122"/>
                </a:rPr>
                <a:t>归纳总结</a:t>
              </a:r>
              <a:endParaRPr lang="zh-CN" altLang="en-US" sz="3600" spc="150" dirty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endParaRPr>
            </a:p>
          </p:txBody>
        </p:sp>
        <p:sp>
          <p:nvSpPr>
            <p:cNvPr id="26" name="TextBox 5"/>
            <p:cNvSpPr txBox="1">
              <a:spLocks noChangeArrowheads="1"/>
            </p:cNvSpPr>
            <p:nvPr/>
          </p:nvSpPr>
          <p:spPr bwMode="auto">
            <a:xfrm>
              <a:off x="122832" y="4488100"/>
              <a:ext cx="4595584" cy="677104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CN" altLang="en-US" sz="3600" spc="150" dirty="0" smtClean="0">
                  <a:ln w="11430"/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楷体_GB2312" panose="02010609030101010101" charset="-122"/>
                </a:rPr>
                <a:t>作图分析问题</a:t>
              </a:r>
              <a:endParaRPr lang="zh-CN" altLang="en-US" sz="3600" spc="150" dirty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endParaRPr>
            </a:p>
          </p:txBody>
        </p:sp>
        <p:sp>
          <p:nvSpPr>
            <p:cNvPr id="27" name="TextBox 5"/>
            <p:cNvSpPr txBox="1">
              <a:spLocks noChangeArrowheads="1"/>
            </p:cNvSpPr>
            <p:nvPr/>
          </p:nvSpPr>
          <p:spPr bwMode="auto">
            <a:xfrm>
              <a:off x="54593" y="2429568"/>
              <a:ext cx="4595584" cy="677104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CN" altLang="en-US" sz="3600" spc="150" dirty="0" smtClean="0">
                  <a:ln w="11430"/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楷体_GB2312" panose="02010609030101010101" charset="-122"/>
                </a:rPr>
                <a:t>关注生活实际</a:t>
              </a:r>
              <a:endParaRPr lang="zh-CN" altLang="en-US" sz="3600" spc="150" dirty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endParaRPr>
            </a:p>
          </p:txBody>
        </p:sp>
        <p:cxnSp>
          <p:nvCxnSpPr>
            <p:cNvPr id="28" name="直接箭头连接符 27"/>
            <p:cNvCxnSpPr/>
            <p:nvPr/>
          </p:nvCxnSpPr>
          <p:spPr>
            <a:xfrm flipH="1" flipV="1">
              <a:off x="3957844" y="2852385"/>
              <a:ext cx="791578" cy="80521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 flipH="1">
              <a:off x="3937378" y="3759962"/>
              <a:ext cx="784747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H="1">
              <a:off x="4039737" y="3905543"/>
              <a:ext cx="739256" cy="91211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068"/>
            <a:ext cx="12192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87101" y="2222088"/>
            <a:ext cx="10672551" cy="27515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sz="3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kumimoji="0" lang="zh-CN" altLang="en-US" sz="3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课本</a:t>
            </a:r>
            <a:r>
              <a:rPr kumimoji="0" lang="en-US" altLang="zh-CN" sz="3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P64</a:t>
            </a:r>
            <a:r>
              <a:rPr kumimoji="0" lang="en-US" altLang="zh-CN" sz="3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3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动手动脑学物理</a:t>
            </a:r>
            <a:r>
              <a:rPr kumimoji="0" lang="en-US" altLang="zh-CN" sz="3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1-4</a:t>
            </a:r>
            <a:r>
              <a:rPr kumimoji="0" lang="zh-CN" altLang="en-US" sz="3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题。</a:t>
            </a:r>
            <a:endParaRPr kumimoji="0" lang="en-US" altLang="zh-CN" sz="32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3200" dirty="0" smtClean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3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zh-CN" sz="32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估测</a:t>
            </a:r>
            <a:r>
              <a:rPr lang="zh-CN" altLang="en-US" sz="32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将物理课本从地面拾起到桌面的所做的功，</a:t>
            </a:r>
            <a:endParaRPr lang="en-US" altLang="zh-CN" sz="3200" dirty="0" smtClean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</a:t>
            </a:r>
            <a:r>
              <a:rPr lang="zh-CN" altLang="en-US" sz="32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并利用家中的测量器材实际测量一下。</a:t>
            </a:r>
            <a:endParaRPr lang="en-US" altLang="zh-CN" sz="3200" dirty="0" smtClean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altLang="zh-CN" sz="32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72618" y="1203526"/>
            <a:ext cx="2334605" cy="677104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6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课后作业</a:t>
            </a:r>
            <a:endParaRPr lang="zh-CN" altLang="en-US" sz="36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85311" y="5270560"/>
            <a:ext cx="6306104" cy="861770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48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祝同学们学习进步！</a:t>
            </a:r>
            <a:endParaRPr lang="zh-CN" altLang="en-US" sz="48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75552" y="876870"/>
            <a:ext cx="2801415" cy="52863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叉车举高货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物</a:t>
            </a:r>
            <a:endParaRPr lang="en-US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942954" y="5632174"/>
            <a:ext cx="1488016" cy="611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8711304" y="4876524"/>
            <a:ext cx="0" cy="1044576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oval" w="med" len="med"/>
            <a:tailEnd type="triangle" w="med" len="lg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8169437" y="4582836"/>
            <a:ext cx="624416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F</a:t>
            </a:r>
          </a:p>
        </p:txBody>
      </p:sp>
      <p:grpSp>
        <p:nvGrpSpPr>
          <p:cNvPr id="3" name="Group 20"/>
          <p:cNvGrpSpPr/>
          <p:nvPr/>
        </p:nvGrpSpPr>
        <p:grpSpPr bwMode="auto">
          <a:xfrm>
            <a:off x="7945229" y="4585529"/>
            <a:ext cx="1488016" cy="1660526"/>
            <a:chOff x="4334" y="2804"/>
            <a:chExt cx="703" cy="1046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4334" y="3465"/>
              <a:ext cx="703" cy="3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V="1">
              <a:off x="4697" y="2989"/>
              <a:ext cx="0" cy="65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oval" w="med" len="med"/>
              <a:tailEnd type="triangle" w="med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441" y="2804"/>
              <a:ext cx="295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519168" y="3042739"/>
            <a:ext cx="766235" cy="2880376"/>
            <a:chOff x="9519168" y="2747241"/>
            <a:chExt cx="766235" cy="3175876"/>
          </a:xfrm>
        </p:grpSpPr>
        <p:grpSp>
          <p:nvGrpSpPr>
            <p:cNvPr id="4" name="Group 18"/>
            <p:cNvGrpSpPr/>
            <p:nvPr/>
          </p:nvGrpSpPr>
          <p:grpSpPr bwMode="auto">
            <a:xfrm>
              <a:off x="9519168" y="2747241"/>
              <a:ext cx="766235" cy="3175876"/>
              <a:chOff x="5084" y="1831"/>
              <a:chExt cx="362" cy="1781"/>
            </a:xfrm>
          </p:grpSpPr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5086" y="3612"/>
                <a:ext cx="295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>
                <a:off x="5084" y="1831"/>
                <a:ext cx="295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5151" y="2488"/>
                <a:ext cx="295" cy="29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s</a:t>
                </a:r>
              </a:p>
            </p:txBody>
          </p:sp>
        </p:grpSp>
        <p:cxnSp>
          <p:nvCxnSpPr>
            <p:cNvPr id="23" name="直接箭头连接符 22"/>
            <p:cNvCxnSpPr/>
            <p:nvPr/>
          </p:nvCxnSpPr>
          <p:spPr>
            <a:xfrm flipV="1">
              <a:off x="9823286" y="2825095"/>
              <a:ext cx="0" cy="1241945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9839209" y="4626592"/>
              <a:ext cx="0" cy="1216926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315191" y="808630"/>
            <a:ext cx="3643952" cy="95410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支持力</a:t>
            </a:r>
            <a:r>
              <a:rPr lang="en-US" altLang="zh-CN" sz="2800" i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F </a:t>
            </a:r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对物体做功</a:t>
            </a:r>
            <a:endParaRPr lang="en-US" altLang="zh-CN" sz="2800" b="1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（叉车）</a:t>
            </a:r>
            <a:endParaRPr lang="en-US" altLang="zh-CN" sz="28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6639"/>
          <a:stretch>
            <a:fillRect/>
          </a:stretch>
        </p:blipFill>
        <p:spPr bwMode="auto">
          <a:xfrm>
            <a:off x="504967" y="1856096"/>
            <a:ext cx="6400800" cy="456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1171E-6 -4.18131E-6 L 1.31171E-6 -0.4144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7" name="Picture 5" descr="马车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08" y="2610479"/>
            <a:ext cx="4436065" cy="1768597"/>
          </a:xfrm>
          <a:prstGeom prst="rect">
            <a:avLst/>
          </a:prstGeom>
          <a:noFill/>
        </p:spPr>
      </p:pic>
      <p:grpSp>
        <p:nvGrpSpPr>
          <p:cNvPr id="17" name="Group 11"/>
          <p:cNvGrpSpPr/>
          <p:nvPr/>
        </p:nvGrpSpPr>
        <p:grpSpPr bwMode="auto">
          <a:xfrm>
            <a:off x="5716193" y="3488244"/>
            <a:ext cx="1176976" cy="792162"/>
            <a:chOff x="2335" y="2251"/>
            <a:chExt cx="726" cy="499"/>
          </a:xfrm>
        </p:grpSpPr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2335" y="2251"/>
              <a:ext cx="726" cy="408"/>
            </a:xfrm>
            <a:prstGeom prst="rect">
              <a:avLst/>
            </a:prstGeom>
            <a:solidFill>
              <a:srgbClr val="1E277D"/>
            </a:solidFill>
            <a:ln w="19050">
              <a:solidFill>
                <a:srgbClr val="5F5F5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kumimoji="1" lang="zh-CN" altLang="en-US" sz="2800" b="1">
                <a:latin typeface="Times New Roman" panose="02020603050405020304" pitchFamily="18" charset="0"/>
              </a:endParaRPr>
            </a:p>
          </p:txBody>
        </p:sp>
        <p:grpSp>
          <p:nvGrpSpPr>
            <p:cNvPr id="20" name="Group 23"/>
            <p:cNvGrpSpPr/>
            <p:nvPr/>
          </p:nvGrpSpPr>
          <p:grpSpPr bwMode="auto">
            <a:xfrm>
              <a:off x="2789" y="2568"/>
              <a:ext cx="182" cy="182"/>
              <a:chOff x="3446" y="1683"/>
              <a:chExt cx="182" cy="182"/>
            </a:xfrm>
          </p:grpSpPr>
          <p:sp>
            <p:nvSpPr>
              <p:cNvPr id="24" name="Oval 24"/>
              <p:cNvSpPr>
                <a:spLocks noChangeArrowheads="1"/>
              </p:cNvSpPr>
              <p:nvPr/>
            </p:nvSpPr>
            <p:spPr bwMode="auto">
              <a:xfrm>
                <a:off x="3446" y="1683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kumimoji="1" lang="zh-CN" altLang="en-US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Oval 25"/>
              <p:cNvSpPr>
                <a:spLocks noChangeArrowheads="1"/>
              </p:cNvSpPr>
              <p:nvPr/>
            </p:nvSpPr>
            <p:spPr bwMode="auto">
              <a:xfrm flipH="1">
                <a:off x="3515" y="1752"/>
                <a:ext cx="45" cy="46"/>
              </a:xfrm>
              <a:prstGeom prst="ellipse">
                <a:avLst/>
              </a:prstGeom>
              <a:solidFill>
                <a:srgbClr val="000808"/>
              </a:solidFill>
              <a:ln w="19050">
                <a:solidFill>
                  <a:srgbClr val="000808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kumimoji="1" lang="zh-CN" altLang="en-US" sz="2800" b="1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 26"/>
            <p:cNvGrpSpPr/>
            <p:nvPr/>
          </p:nvGrpSpPr>
          <p:grpSpPr bwMode="auto">
            <a:xfrm>
              <a:off x="2426" y="2568"/>
              <a:ext cx="182" cy="182"/>
              <a:chOff x="3446" y="1683"/>
              <a:chExt cx="182" cy="182"/>
            </a:xfrm>
          </p:grpSpPr>
          <p:sp>
            <p:nvSpPr>
              <p:cNvPr id="22" name="Oval 27"/>
              <p:cNvSpPr>
                <a:spLocks noChangeArrowheads="1"/>
              </p:cNvSpPr>
              <p:nvPr/>
            </p:nvSpPr>
            <p:spPr bwMode="auto">
              <a:xfrm>
                <a:off x="3446" y="1683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kumimoji="1" lang="zh-CN" altLang="en-US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Oval 28"/>
              <p:cNvSpPr>
                <a:spLocks noChangeArrowheads="1"/>
              </p:cNvSpPr>
              <p:nvPr/>
            </p:nvSpPr>
            <p:spPr bwMode="auto">
              <a:xfrm flipH="1">
                <a:off x="3515" y="1752"/>
                <a:ext cx="45" cy="46"/>
              </a:xfrm>
              <a:prstGeom prst="ellipse">
                <a:avLst/>
              </a:prstGeom>
              <a:solidFill>
                <a:srgbClr val="000808"/>
              </a:solidFill>
              <a:ln w="19050">
                <a:solidFill>
                  <a:srgbClr val="000808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kumimoji="1" lang="zh-CN" altLang="en-US" sz="2800" b="1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618978" y="4280406"/>
            <a:ext cx="10410093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31" name="Group 40"/>
          <p:cNvGrpSpPr/>
          <p:nvPr/>
        </p:nvGrpSpPr>
        <p:grpSpPr bwMode="auto">
          <a:xfrm>
            <a:off x="6314859" y="3206597"/>
            <a:ext cx="1439333" cy="611187"/>
            <a:chOff x="3266" y="2591"/>
            <a:chExt cx="680" cy="385"/>
          </a:xfrm>
        </p:grpSpPr>
        <p:sp>
          <p:nvSpPr>
            <p:cNvPr id="32" name="Line 30"/>
            <p:cNvSpPr>
              <a:spLocks noChangeShapeType="1"/>
            </p:cNvSpPr>
            <p:nvPr/>
          </p:nvSpPr>
          <p:spPr bwMode="auto">
            <a:xfrm rot="5400000" flipV="1">
              <a:off x="3595" y="2647"/>
              <a:ext cx="0" cy="65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oval" w="med" len="med"/>
              <a:tailEnd type="triangle" w="med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3651" y="2591"/>
              <a:ext cx="295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 F</a:t>
              </a:r>
              <a:endParaRPr lang="en-US" altLang="zh-CN" sz="2800" b="1" i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477225" y="1263208"/>
            <a:ext cx="3643952" cy="95410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拉力</a:t>
            </a:r>
            <a:r>
              <a:rPr lang="en-US" altLang="zh-CN" sz="2800" i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F </a:t>
            </a:r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对物体做功</a:t>
            </a:r>
            <a:endParaRPr lang="en-US" altLang="zh-CN" sz="2800" b="1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（马）</a:t>
            </a:r>
            <a:endParaRPr lang="en-US" altLang="zh-CN" sz="28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704236" y="1263208"/>
            <a:ext cx="2801415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马拉车前进</a:t>
            </a:r>
            <a:endParaRPr lang="en-US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6328118" y="4457590"/>
            <a:ext cx="3392657" cy="545441"/>
            <a:chOff x="6328118" y="4612338"/>
            <a:chExt cx="3392657" cy="545441"/>
          </a:xfrm>
        </p:grpSpPr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6342992" y="4689467"/>
              <a:ext cx="0" cy="46831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9720775" y="4682678"/>
              <a:ext cx="0" cy="431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Text Box 38"/>
            <p:cNvSpPr txBox="1">
              <a:spLocks noChangeArrowheads="1"/>
            </p:cNvSpPr>
            <p:nvPr/>
          </p:nvSpPr>
          <p:spPr bwMode="auto">
            <a:xfrm>
              <a:off x="7919192" y="4612338"/>
              <a:ext cx="732681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cxnSp>
          <p:nvCxnSpPr>
            <p:cNvPr id="83" name="直接箭头连接符 82"/>
            <p:cNvCxnSpPr/>
            <p:nvPr/>
          </p:nvCxnSpPr>
          <p:spPr>
            <a:xfrm>
              <a:off x="8398412" y="4895556"/>
              <a:ext cx="1308296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/>
          </p:nvCxnSpPr>
          <p:spPr>
            <a:xfrm flipH="1">
              <a:off x="6328118" y="4907280"/>
              <a:ext cx="136691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组合 110"/>
          <p:cNvGrpSpPr/>
          <p:nvPr/>
        </p:nvGrpSpPr>
        <p:grpSpPr>
          <a:xfrm>
            <a:off x="5718465" y="3208869"/>
            <a:ext cx="2037999" cy="1073809"/>
            <a:chOff x="5868593" y="3358997"/>
            <a:chExt cx="2037999" cy="1073809"/>
          </a:xfrm>
        </p:grpSpPr>
        <p:grpSp>
          <p:nvGrpSpPr>
            <p:cNvPr id="100" name="Group 11"/>
            <p:cNvGrpSpPr/>
            <p:nvPr/>
          </p:nvGrpSpPr>
          <p:grpSpPr bwMode="auto">
            <a:xfrm>
              <a:off x="5868593" y="3640644"/>
              <a:ext cx="1176976" cy="792162"/>
              <a:chOff x="2335" y="2251"/>
              <a:chExt cx="726" cy="499"/>
            </a:xfrm>
          </p:grpSpPr>
          <p:sp>
            <p:nvSpPr>
              <p:cNvPr id="101" name="Rectangle 22"/>
              <p:cNvSpPr>
                <a:spLocks noChangeArrowheads="1"/>
              </p:cNvSpPr>
              <p:nvPr/>
            </p:nvSpPr>
            <p:spPr bwMode="auto">
              <a:xfrm>
                <a:off x="2335" y="2251"/>
                <a:ext cx="726" cy="408"/>
              </a:xfrm>
              <a:prstGeom prst="rect">
                <a:avLst/>
              </a:prstGeom>
              <a:solidFill>
                <a:srgbClr val="1E277D"/>
              </a:solidFill>
              <a:ln w="19050">
                <a:solidFill>
                  <a:srgbClr val="5F5F5F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kumimoji="1" lang="zh-CN" altLang="en-US" sz="2800" b="1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2" name="Group 23"/>
              <p:cNvGrpSpPr/>
              <p:nvPr/>
            </p:nvGrpSpPr>
            <p:grpSpPr bwMode="auto">
              <a:xfrm>
                <a:off x="2789" y="2568"/>
                <a:ext cx="182" cy="182"/>
                <a:chOff x="3446" y="1683"/>
                <a:chExt cx="182" cy="182"/>
              </a:xfrm>
            </p:grpSpPr>
            <p:sp>
              <p:nvSpPr>
                <p:cNvPr id="106" name="Oval 24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7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>
                  <a:solidFill>
                    <a:srgbClr val="000808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3" name="Group 26"/>
              <p:cNvGrpSpPr/>
              <p:nvPr/>
            </p:nvGrpSpPr>
            <p:grpSpPr bwMode="auto">
              <a:xfrm>
                <a:off x="2426" y="2568"/>
                <a:ext cx="182" cy="182"/>
                <a:chOff x="3446" y="1683"/>
                <a:chExt cx="182" cy="182"/>
              </a:xfrm>
            </p:grpSpPr>
            <p:sp>
              <p:nvSpPr>
                <p:cNvPr id="104" name="Oval 27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5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>
                  <a:solidFill>
                    <a:srgbClr val="000808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8" name="Group 40"/>
            <p:cNvGrpSpPr/>
            <p:nvPr/>
          </p:nvGrpSpPr>
          <p:grpSpPr bwMode="auto">
            <a:xfrm>
              <a:off x="6467259" y="3358997"/>
              <a:ext cx="1439333" cy="611187"/>
              <a:chOff x="3266" y="2591"/>
              <a:chExt cx="680" cy="385"/>
            </a:xfrm>
          </p:grpSpPr>
          <p:sp>
            <p:nvSpPr>
              <p:cNvPr id="109" name="Line 30"/>
              <p:cNvSpPr>
                <a:spLocks noChangeShapeType="1"/>
              </p:cNvSpPr>
              <p:nvPr/>
            </p:nvSpPr>
            <p:spPr bwMode="auto">
              <a:xfrm rot="5400000" flipV="1">
                <a:off x="3595" y="2647"/>
                <a:ext cx="0" cy="65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oval" w="med" len="med"/>
                <a:tailEnd type="triangle" w="med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" name="Text Box 31"/>
              <p:cNvSpPr txBox="1">
                <a:spLocks noChangeArrowheads="1"/>
              </p:cNvSpPr>
              <p:nvPr/>
            </p:nvSpPr>
            <p:spPr bwMode="auto">
              <a:xfrm>
                <a:off x="3651" y="2591"/>
                <a:ext cx="295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  F</a:t>
                </a:r>
                <a:endParaRPr lang="en-US" altLang="zh-CN" sz="2800" b="1" i="1" dirty="0">
                  <a:solidFill>
                    <a:srgbClr val="FFFF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023E-7 3.33025E-7 L 0.27915 3.33025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32764" y="1099433"/>
            <a:ext cx="3944203" cy="54072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人推小车沿斜面前进</a:t>
            </a:r>
          </a:p>
        </p:txBody>
      </p:sp>
      <p:sp>
        <p:nvSpPr>
          <p:cNvPr id="9" name="直角三角形 8"/>
          <p:cNvSpPr/>
          <p:nvPr/>
        </p:nvSpPr>
        <p:spPr>
          <a:xfrm flipH="1">
            <a:off x="6045958" y="3985147"/>
            <a:ext cx="5445457" cy="1405719"/>
          </a:xfrm>
          <a:prstGeom prst="rtTriangl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 rot="20760000" flipH="1">
            <a:off x="6607789" y="4505376"/>
            <a:ext cx="749944" cy="62945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27"/>
          <p:cNvGrpSpPr/>
          <p:nvPr/>
        </p:nvGrpSpPr>
        <p:grpSpPr>
          <a:xfrm flipH="1">
            <a:off x="7002278" y="4028242"/>
            <a:ext cx="1016242" cy="778704"/>
            <a:chOff x="9376012" y="4012323"/>
            <a:chExt cx="1016242" cy="778704"/>
          </a:xfrm>
        </p:grpSpPr>
        <p:sp>
          <p:nvSpPr>
            <p:cNvPr id="29" name="Line 8"/>
            <p:cNvSpPr>
              <a:spLocks noChangeShapeType="1"/>
            </p:cNvSpPr>
            <p:nvPr/>
          </p:nvSpPr>
          <p:spPr bwMode="auto">
            <a:xfrm flipH="1" flipV="1">
              <a:off x="9376012" y="4531056"/>
              <a:ext cx="1016242" cy="25997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oval" w="med" len="med"/>
              <a:tailEnd type="triangle" w="med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9427307" y="4012323"/>
              <a:ext cx="624416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3" name="组合 31"/>
          <p:cNvGrpSpPr/>
          <p:nvPr/>
        </p:nvGrpSpPr>
        <p:grpSpPr>
          <a:xfrm rot="20700000" flipH="1">
            <a:off x="6756383" y="3424319"/>
            <a:ext cx="3519539" cy="594132"/>
            <a:chOff x="6328118" y="4563647"/>
            <a:chExt cx="3392657" cy="594132"/>
          </a:xfrm>
        </p:grpSpPr>
        <p:sp>
          <p:nvSpPr>
            <p:cNvPr id="33" name="Line 35"/>
            <p:cNvSpPr>
              <a:spLocks noChangeShapeType="1"/>
            </p:cNvSpPr>
            <p:nvPr/>
          </p:nvSpPr>
          <p:spPr bwMode="auto">
            <a:xfrm>
              <a:off x="6342992" y="4689467"/>
              <a:ext cx="0" cy="46831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>
              <a:off x="9720775" y="4682678"/>
              <a:ext cx="0" cy="431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7468140" y="4563647"/>
              <a:ext cx="732681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cxnSp>
          <p:nvCxnSpPr>
            <p:cNvPr id="36" name="直接箭头连接符 35"/>
            <p:cNvCxnSpPr/>
            <p:nvPr/>
          </p:nvCxnSpPr>
          <p:spPr>
            <a:xfrm>
              <a:off x="8398412" y="4895556"/>
              <a:ext cx="1308296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H="1">
              <a:off x="6328118" y="4907280"/>
              <a:ext cx="136691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477225" y="1099433"/>
            <a:ext cx="3643952" cy="95410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推力</a:t>
            </a:r>
            <a:r>
              <a:rPr lang="en-US" altLang="zh-CN" sz="2800" i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F </a:t>
            </a:r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对物体做功</a:t>
            </a:r>
            <a:endParaRPr lang="en-US" altLang="zh-CN" sz="2800" b="1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（人）</a:t>
            </a:r>
            <a:endParaRPr lang="en-US" altLang="zh-CN" sz="28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 30"/>
          <p:cNvGrpSpPr/>
          <p:nvPr/>
        </p:nvGrpSpPr>
        <p:grpSpPr>
          <a:xfrm flipH="1">
            <a:off x="6610061" y="4030554"/>
            <a:ext cx="1410731" cy="1106589"/>
            <a:chOff x="9528412" y="4151075"/>
            <a:chExt cx="1410731" cy="1106589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 rot="840000">
              <a:off x="10189199" y="4628209"/>
              <a:ext cx="749944" cy="62945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" name="组合 27"/>
            <p:cNvGrpSpPr/>
            <p:nvPr/>
          </p:nvGrpSpPr>
          <p:grpSpPr>
            <a:xfrm>
              <a:off x="9528412" y="4151075"/>
              <a:ext cx="1016242" cy="778704"/>
              <a:chOff x="9376012" y="4012323"/>
              <a:chExt cx="1016242" cy="778704"/>
            </a:xfrm>
          </p:grpSpPr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 flipH="1" flipV="1">
                <a:off x="9376012" y="4531056"/>
                <a:ext cx="1016242" cy="25997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oval" w="med" len="med"/>
                <a:tailEnd type="triangle" w="med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Text Box 14"/>
              <p:cNvSpPr txBox="1">
                <a:spLocks noChangeArrowheads="1"/>
              </p:cNvSpPr>
              <p:nvPr/>
            </p:nvSpPr>
            <p:spPr bwMode="auto">
              <a:xfrm>
                <a:off x="9427307" y="4012323"/>
                <a:ext cx="624416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F</a:t>
                </a:r>
              </a:p>
            </p:txBody>
          </p:sp>
        </p:grpSp>
      </p:grpSp>
      <p:pic>
        <p:nvPicPr>
          <p:cNvPr id="22" name="Picture 2" descr="C:\Users\ADMINI~1\AppData\Local\Temp\WeChat Files\3030e0a3d288cb0200b8854e06d9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889" y="1951629"/>
            <a:ext cx="3178223" cy="4237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6659E-6 2.96296E-6 L 0.27785 -0.125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6639"/>
          <a:stretch>
            <a:fillRect/>
          </a:stretch>
        </p:blipFill>
        <p:spPr bwMode="auto">
          <a:xfrm>
            <a:off x="641441" y="4599294"/>
            <a:ext cx="2442950" cy="174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马车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9864" y="5012485"/>
            <a:ext cx="3205457" cy="1277971"/>
          </a:xfrm>
          <a:prstGeom prst="rect">
            <a:avLst/>
          </a:prstGeom>
          <a:noFill/>
        </p:spPr>
      </p:pic>
      <p:grpSp>
        <p:nvGrpSpPr>
          <p:cNvPr id="2" name="组合 24"/>
          <p:cNvGrpSpPr/>
          <p:nvPr/>
        </p:nvGrpSpPr>
        <p:grpSpPr>
          <a:xfrm>
            <a:off x="1014430" y="1175830"/>
            <a:ext cx="1169203" cy="3027683"/>
            <a:chOff x="7906559" y="-571085"/>
            <a:chExt cx="2378844" cy="4824532"/>
          </a:xfrm>
        </p:grpSpPr>
        <p:grpSp>
          <p:nvGrpSpPr>
            <p:cNvPr id="3" name="Group 20"/>
            <p:cNvGrpSpPr/>
            <p:nvPr/>
          </p:nvGrpSpPr>
          <p:grpSpPr bwMode="auto">
            <a:xfrm>
              <a:off x="7945229" y="2592921"/>
              <a:ext cx="1488016" cy="1660526"/>
              <a:chOff x="4334" y="2804"/>
              <a:chExt cx="703" cy="1046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4334" y="3465"/>
                <a:ext cx="703" cy="38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V="1">
                <a:off x="4697" y="2989"/>
                <a:ext cx="0" cy="65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oval" w="med" len="med"/>
                <a:tailEnd type="triangle" w="med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4441" y="2804"/>
                <a:ext cx="295" cy="40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i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F</a:t>
                </a:r>
              </a:p>
            </p:txBody>
          </p:sp>
        </p:grpSp>
        <p:grpSp>
          <p:nvGrpSpPr>
            <p:cNvPr id="4" name="组合 13"/>
            <p:cNvGrpSpPr/>
            <p:nvPr/>
          </p:nvGrpSpPr>
          <p:grpSpPr>
            <a:xfrm>
              <a:off x="9519168" y="740368"/>
              <a:ext cx="766235" cy="3190142"/>
              <a:chOff x="9519168" y="2732976"/>
              <a:chExt cx="766235" cy="3190142"/>
            </a:xfrm>
          </p:grpSpPr>
          <p:grpSp>
            <p:nvGrpSpPr>
              <p:cNvPr id="7" name="Group 18"/>
              <p:cNvGrpSpPr/>
              <p:nvPr/>
            </p:nvGrpSpPr>
            <p:grpSpPr bwMode="auto">
              <a:xfrm>
                <a:off x="9519168" y="2732976"/>
                <a:ext cx="766235" cy="3190142"/>
                <a:chOff x="5084" y="1823"/>
                <a:chExt cx="362" cy="1789"/>
              </a:xfrm>
            </p:grpSpPr>
            <p:sp>
              <p:nvSpPr>
                <p:cNvPr id="18" name="Line 10"/>
                <p:cNvSpPr>
                  <a:spLocks noChangeShapeType="1"/>
                </p:cNvSpPr>
                <p:nvPr/>
              </p:nvSpPr>
              <p:spPr bwMode="auto">
                <a:xfrm>
                  <a:off x="5086" y="3612"/>
                  <a:ext cx="295" cy="0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Line 11"/>
                <p:cNvSpPr>
                  <a:spLocks noChangeShapeType="1"/>
                </p:cNvSpPr>
                <p:nvPr/>
              </p:nvSpPr>
              <p:spPr bwMode="auto">
                <a:xfrm>
                  <a:off x="5084" y="1823"/>
                  <a:ext cx="295" cy="0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151" y="2549"/>
                  <a:ext cx="295" cy="3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i="1" dirty="0">
                      <a:solidFill>
                        <a:srgbClr val="FFFF00"/>
                      </a:solidFill>
                      <a:latin typeface="Times New Roman" panose="02020603050405020304" pitchFamily="18" charset="0"/>
                    </a:rPr>
                    <a:t>s</a:t>
                  </a:r>
                </a:p>
              </p:txBody>
            </p:sp>
          </p:grpSp>
          <p:cxnSp>
            <p:nvCxnSpPr>
              <p:cNvPr id="16" name="直接箭头连接符 15"/>
              <p:cNvCxnSpPr/>
              <p:nvPr/>
            </p:nvCxnSpPr>
            <p:spPr>
              <a:xfrm flipV="1">
                <a:off x="9823286" y="2825095"/>
                <a:ext cx="0" cy="1241945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>
                <a:off x="9839209" y="4626592"/>
                <a:ext cx="0" cy="1216926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0"/>
            <p:cNvGrpSpPr/>
            <p:nvPr/>
          </p:nvGrpSpPr>
          <p:grpSpPr bwMode="auto">
            <a:xfrm>
              <a:off x="7906559" y="-571085"/>
              <a:ext cx="1488016" cy="1660526"/>
              <a:chOff x="4334" y="2804"/>
              <a:chExt cx="703" cy="1046"/>
            </a:xfrm>
          </p:grpSpPr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4334" y="3465"/>
                <a:ext cx="703" cy="38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 flipV="1">
                <a:off x="4697" y="2989"/>
                <a:ext cx="0" cy="65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oval" w="med" len="med"/>
                <a:tailEnd type="triangle" w="med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Text Box 14"/>
              <p:cNvSpPr txBox="1">
                <a:spLocks noChangeArrowheads="1"/>
              </p:cNvSpPr>
              <p:nvPr/>
            </p:nvSpPr>
            <p:spPr bwMode="auto">
              <a:xfrm>
                <a:off x="4441" y="2804"/>
                <a:ext cx="295" cy="40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i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F</a:t>
                </a:r>
              </a:p>
            </p:txBody>
          </p:sp>
        </p:grpSp>
      </p:grpSp>
      <p:grpSp>
        <p:nvGrpSpPr>
          <p:cNvPr id="14" name="组合 55"/>
          <p:cNvGrpSpPr/>
          <p:nvPr/>
        </p:nvGrpSpPr>
        <p:grpSpPr>
          <a:xfrm>
            <a:off x="3889661" y="3449039"/>
            <a:ext cx="3507420" cy="1192746"/>
            <a:chOff x="5718465" y="3148783"/>
            <a:chExt cx="5443395" cy="1969469"/>
          </a:xfrm>
        </p:grpSpPr>
        <p:grpSp>
          <p:nvGrpSpPr>
            <p:cNvPr id="15" name="组合 25"/>
            <p:cNvGrpSpPr/>
            <p:nvPr/>
          </p:nvGrpSpPr>
          <p:grpSpPr>
            <a:xfrm>
              <a:off x="6328118" y="4457588"/>
              <a:ext cx="3392657" cy="660664"/>
              <a:chOff x="6328118" y="4612336"/>
              <a:chExt cx="3392657" cy="660664"/>
            </a:xfrm>
          </p:grpSpPr>
          <p:sp>
            <p:nvSpPr>
              <p:cNvPr id="27" name="Line 35"/>
              <p:cNvSpPr>
                <a:spLocks noChangeShapeType="1"/>
              </p:cNvSpPr>
              <p:nvPr/>
            </p:nvSpPr>
            <p:spPr bwMode="auto">
              <a:xfrm>
                <a:off x="6342992" y="4689467"/>
                <a:ext cx="0" cy="46831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Line 36"/>
              <p:cNvSpPr>
                <a:spLocks noChangeShapeType="1"/>
              </p:cNvSpPr>
              <p:nvPr/>
            </p:nvSpPr>
            <p:spPr bwMode="auto">
              <a:xfrm>
                <a:off x="9720775" y="4682678"/>
                <a:ext cx="0" cy="43180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Text Box 38"/>
              <p:cNvSpPr txBox="1">
                <a:spLocks noChangeArrowheads="1"/>
              </p:cNvSpPr>
              <p:nvPr/>
            </p:nvSpPr>
            <p:spPr bwMode="auto">
              <a:xfrm>
                <a:off x="7919191" y="4612336"/>
                <a:ext cx="732681" cy="6606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i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s</a:t>
                </a:r>
              </a:p>
            </p:txBody>
          </p:sp>
          <p:cxnSp>
            <p:nvCxnSpPr>
              <p:cNvPr id="30" name="直接箭头连接符 29"/>
              <p:cNvCxnSpPr/>
              <p:nvPr/>
            </p:nvCxnSpPr>
            <p:spPr>
              <a:xfrm>
                <a:off x="8398412" y="4895556"/>
                <a:ext cx="1308296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/>
              <p:cNvCxnSpPr/>
              <p:nvPr/>
            </p:nvCxnSpPr>
            <p:spPr>
              <a:xfrm flipH="1">
                <a:off x="6328118" y="4907280"/>
                <a:ext cx="136691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31"/>
            <p:cNvGrpSpPr/>
            <p:nvPr/>
          </p:nvGrpSpPr>
          <p:grpSpPr>
            <a:xfrm>
              <a:off x="5718465" y="3208869"/>
              <a:ext cx="2037999" cy="1371599"/>
              <a:chOff x="5868593" y="3358997"/>
              <a:chExt cx="2037999" cy="1371599"/>
            </a:xfrm>
          </p:grpSpPr>
          <p:grpSp>
            <p:nvGrpSpPr>
              <p:cNvPr id="25" name="Group 11"/>
              <p:cNvGrpSpPr/>
              <p:nvPr/>
            </p:nvGrpSpPr>
            <p:grpSpPr bwMode="auto">
              <a:xfrm>
                <a:off x="5868593" y="3640644"/>
                <a:ext cx="1176976" cy="792162"/>
                <a:chOff x="2335" y="2251"/>
                <a:chExt cx="726" cy="499"/>
              </a:xfrm>
            </p:grpSpPr>
            <p:sp>
              <p:nvSpPr>
                <p:cNvPr id="37" name="Rectangle 22"/>
                <p:cNvSpPr>
                  <a:spLocks noChangeArrowheads="1"/>
                </p:cNvSpPr>
                <p:nvPr/>
              </p:nvSpPr>
              <p:spPr bwMode="auto">
                <a:xfrm>
                  <a:off x="2335" y="2251"/>
                  <a:ext cx="726" cy="408"/>
                </a:xfrm>
                <a:prstGeom prst="rect">
                  <a:avLst/>
                </a:prstGeom>
                <a:solidFill>
                  <a:srgbClr val="1E277D"/>
                </a:solidFill>
                <a:ln w="19050">
                  <a:solidFill>
                    <a:srgbClr val="5F5F5F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6" name="Group 23"/>
                <p:cNvGrpSpPr/>
                <p:nvPr/>
              </p:nvGrpSpPr>
              <p:grpSpPr bwMode="auto">
                <a:xfrm>
                  <a:off x="2789" y="2568"/>
                  <a:ext cx="182" cy="182"/>
                  <a:chOff x="3446" y="1683"/>
                  <a:chExt cx="182" cy="182"/>
                </a:xfrm>
              </p:grpSpPr>
              <p:sp>
                <p:nvSpPr>
                  <p:cNvPr id="42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446" y="1683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Oval 2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5" y="1752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>
                    <a:solidFill>
                      <a:srgbClr val="000808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2" name="Group 26"/>
                <p:cNvGrpSpPr/>
                <p:nvPr/>
              </p:nvGrpSpPr>
              <p:grpSpPr bwMode="auto">
                <a:xfrm>
                  <a:off x="2426" y="2568"/>
                  <a:ext cx="182" cy="182"/>
                  <a:chOff x="3446" y="1683"/>
                  <a:chExt cx="182" cy="182"/>
                </a:xfrm>
              </p:grpSpPr>
              <p:sp>
                <p:nvSpPr>
                  <p:cNvPr id="40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446" y="1683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" name="Oval 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5" y="1752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>
                    <a:solidFill>
                      <a:srgbClr val="000808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33" name="Group 40"/>
              <p:cNvGrpSpPr/>
              <p:nvPr/>
            </p:nvGrpSpPr>
            <p:grpSpPr bwMode="auto">
              <a:xfrm>
                <a:off x="6467259" y="3358997"/>
                <a:ext cx="1439333" cy="1371599"/>
                <a:chOff x="3266" y="2591"/>
                <a:chExt cx="680" cy="864"/>
              </a:xfrm>
            </p:grpSpPr>
            <p:sp>
              <p:nvSpPr>
                <p:cNvPr id="35" name="Line 30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3595" y="2647"/>
                  <a:ext cx="0" cy="658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 type="oval" w="med" len="med"/>
                  <a:tailEnd type="triangle" w="med" len="lg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651" y="2591"/>
                  <a:ext cx="295" cy="8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</a:rPr>
                    <a:t>  </a:t>
                  </a:r>
                  <a:r>
                    <a:rPr lang="en-US" altLang="zh-CN" sz="2000" b="1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</a:rPr>
                    <a:t>F</a:t>
                  </a:r>
                  <a:endParaRPr lang="en-US" altLang="zh-CN" sz="2000" b="1" i="1" dirty="0">
                    <a:solidFill>
                      <a:srgbClr val="FFFF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4" name="组合 43"/>
            <p:cNvGrpSpPr/>
            <p:nvPr/>
          </p:nvGrpSpPr>
          <p:grpSpPr>
            <a:xfrm>
              <a:off x="9123861" y="3148783"/>
              <a:ext cx="2037999" cy="1371599"/>
              <a:chOff x="5868593" y="3358997"/>
              <a:chExt cx="2037999" cy="1371599"/>
            </a:xfrm>
          </p:grpSpPr>
          <p:grpSp>
            <p:nvGrpSpPr>
              <p:cNvPr id="38" name="Group 11"/>
              <p:cNvGrpSpPr/>
              <p:nvPr/>
            </p:nvGrpSpPr>
            <p:grpSpPr bwMode="auto">
              <a:xfrm>
                <a:off x="5868593" y="3640644"/>
                <a:ext cx="1176976" cy="792162"/>
                <a:chOff x="2335" y="2251"/>
                <a:chExt cx="726" cy="499"/>
              </a:xfrm>
            </p:grpSpPr>
            <p:sp>
              <p:nvSpPr>
                <p:cNvPr id="49" name="Rectangle 22"/>
                <p:cNvSpPr>
                  <a:spLocks noChangeArrowheads="1"/>
                </p:cNvSpPr>
                <p:nvPr/>
              </p:nvSpPr>
              <p:spPr bwMode="auto">
                <a:xfrm>
                  <a:off x="2335" y="2251"/>
                  <a:ext cx="726" cy="408"/>
                </a:xfrm>
                <a:prstGeom prst="rect">
                  <a:avLst/>
                </a:prstGeom>
                <a:solidFill>
                  <a:srgbClr val="1E277D"/>
                </a:solidFill>
                <a:ln w="19050">
                  <a:solidFill>
                    <a:srgbClr val="5F5F5F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39" name="Group 23"/>
                <p:cNvGrpSpPr/>
                <p:nvPr/>
              </p:nvGrpSpPr>
              <p:grpSpPr bwMode="auto">
                <a:xfrm>
                  <a:off x="2789" y="2568"/>
                  <a:ext cx="182" cy="182"/>
                  <a:chOff x="3446" y="1683"/>
                  <a:chExt cx="182" cy="182"/>
                </a:xfrm>
              </p:grpSpPr>
              <p:sp>
                <p:nvSpPr>
                  <p:cNvPr id="54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446" y="1683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" name="Oval 2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5" y="1752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>
                    <a:solidFill>
                      <a:srgbClr val="000808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4" name="Group 26"/>
                <p:cNvGrpSpPr/>
                <p:nvPr/>
              </p:nvGrpSpPr>
              <p:grpSpPr bwMode="auto">
                <a:xfrm>
                  <a:off x="2426" y="2568"/>
                  <a:ext cx="182" cy="182"/>
                  <a:chOff x="3446" y="1683"/>
                  <a:chExt cx="182" cy="182"/>
                </a:xfrm>
              </p:grpSpPr>
              <p:sp>
                <p:nvSpPr>
                  <p:cNvPr id="52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446" y="1683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3" name="Oval 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5" y="1752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>
                    <a:solidFill>
                      <a:srgbClr val="000808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45" name="Group 40"/>
              <p:cNvGrpSpPr/>
              <p:nvPr/>
            </p:nvGrpSpPr>
            <p:grpSpPr bwMode="auto">
              <a:xfrm>
                <a:off x="6467259" y="3358997"/>
                <a:ext cx="1439333" cy="1371599"/>
                <a:chOff x="3266" y="2591"/>
                <a:chExt cx="680" cy="864"/>
              </a:xfrm>
            </p:grpSpPr>
            <p:sp>
              <p:nvSpPr>
                <p:cNvPr id="47" name="Line 30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3595" y="2647"/>
                  <a:ext cx="0" cy="658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 type="oval" w="med" len="med"/>
                  <a:tailEnd type="triangle" w="med" len="lg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651" y="2591"/>
                  <a:ext cx="295" cy="8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</a:rPr>
                    <a:t>  </a:t>
                  </a:r>
                  <a:r>
                    <a:rPr lang="en-US" altLang="zh-CN" sz="2000" b="1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</a:rPr>
                    <a:t>F</a:t>
                  </a:r>
                  <a:endParaRPr lang="en-US" altLang="zh-CN" sz="2000" b="1" i="1" dirty="0">
                    <a:solidFill>
                      <a:srgbClr val="FFFF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75" name="矩形 6"/>
          <p:cNvSpPr>
            <a:spLocks noChangeArrowheads="1"/>
          </p:cNvSpPr>
          <p:nvPr/>
        </p:nvSpPr>
        <p:spPr bwMode="auto">
          <a:xfrm>
            <a:off x="3851283" y="907640"/>
            <a:ext cx="387798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做功的含义？</a:t>
            </a:r>
          </a:p>
        </p:txBody>
      </p:sp>
      <p:sp>
        <p:nvSpPr>
          <p:cNvPr id="76" name="TextBox 5"/>
          <p:cNvSpPr txBox="1">
            <a:spLocks noChangeArrowheads="1"/>
          </p:cNvSpPr>
          <p:nvPr/>
        </p:nvSpPr>
        <p:spPr bwMode="auto">
          <a:xfrm>
            <a:off x="9143158" y="452900"/>
            <a:ext cx="2239074" cy="1231102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6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发现规律归纳总结</a:t>
            </a:r>
            <a:endParaRPr lang="zh-CN" altLang="en-US" sz="36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pic>
        <p:nvPicPr>
          <p:cNvPr id="72" name="Picture 2" descr="C:\Users\ADMINI~1\AppData\Local\Temp\WeChat Files\3030e0a3d288cb0200b8854e06d92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03311" y="4503763"/>
            <a:ext cx="1622377" cy="2163169"/>
          </a:xfrm>
          <a:prstGeom prst="rect">
            <a:avLst/>
          </a:prstGeom>
          <a:noFill/>
        </p:spPr>
      </p:pic>
      <p:grpSp>
        <p:nvGrpSpPr>
          <p:cNvPr id="73" name="组合 73"/>
          <p:cNvGrpSpPr/>
          <p:nvPr/>
        </p:nvGrpSpPr>
        <p:grpSpPr>
          <a:xfrm flipH="1">
            <a:off x="8640292" y="2611151"/>
            <a:ext cx="3083142" cy="1687895"/>
            <a:chOff x="8326388" y="2515615"/>
            <a:chExt cx="3083142" cy="1687895"/>
          </a:xfrm>
        </p:grpSpPr>
        <p:sp>
          <p:nvSpPr>
            <p:cNvPr id="74" name="直角三角形 73"/>
            <p:cNvSpPr/>
            <p:nvPr/>
          </p:nvSpPr>
          <p:spPr>
            <a:xfrm>
              <a:off x="8356295" y="3166668"/>
              <a:ext cx="3053235" cy="1036842"/>
            </a:xfrm>
            <a:prstGeom prst="rtTriangl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57"/>
            <p:cNvGrpSpPr/>
            <p:nvPr/>
          </p:nvGrpSpPr>
          <p:grpSpPr>
            <a:xfrm>
              <a:off x="10224710" y="3158188"/>
              <a:ext cx="790988" cy="829855"/>
              <a:chOff x="9528412" y="4151075"/>
              <a:chExt cx="1410731" cy="1125093"/>
            </a:xfrm>
          </p:grpSpPr>
          <p:sp>
            <p:nvSpPr>
              <p:cNvPr id="87" name="Rectangle 5"/>
              <p:cNvSpPr>
                <a:spLocks noChangeArrowheads="1"/>
              </p:cNvSpPr>
              <p:nvPr/>
            </p:nvSpPr>
            <p:spPr bwMode="auto">
              <a:xfrm rot="1020000">
                <a:off x="10189199" y="4646712"/>
                <a:ext cx="749944" cy="62945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88" name="组合 27"/>
              <p:cNvGrpSpPr/>
              <p:nvPr/>
            </p:nvGrpSpPr>
            <p:grpSpPr>
              <a:xfrm>
                <a:off x="9528412" y="4151075"/>
                <a:ext cx="1016242" cy="797209"/>
                <a:chOff x="9376012" y="4012323"/>
                <a:chExt cx="1016242" cy="797209"/>
              </a:xfrm>
            </p:grpSpPr>
            <p:sp>
              <p:nvSpPr>
                <p:cNvPr id="89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9376012" y="4549560"/>
                  <a:ext cx="1016242" cy="259972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 type="oval" w="med" len="med"/>
                  <a:tailEnd type="triangle" w="med" len="lg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427307" y="4012323"/>
                  <a:ext cx="624416" cy="5424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i="1" dirty="0">
                      <a:solidFill>
                        <a:srgbClr val="FFFF00"/>
                      </a:solidFill>
                      <a:latin typeface="Times New Roman" panose="02020603050405020304" pitchFamily="18" charset="0"/>
                    </a:rPr>
                    <a:t>F</a:t>
                  </a:r>
                </a:p>
              </p:txBody>
            </p:sp>
          </p:grpSp>
        </p:grpSp>
        <p:grpSp>
          <p:nvGrpSpPr>
            <p:cNvPr id="78" name="组合 62"/>
            <p:cNvGrpSpPr/>
            <p:nvPr/>
          </p:nvGrpSpPr>
          <p:grpSpPr>
            <a:xfrm rot="900000">
              <a:off x="9125250" y="2663424"/>
              <a:ext cx="1876499" cy="488696"/>
              <a:chOff x="6437034" y="4630646"/>
              <a:chExt cx="3346745" cy="662555"/>
            </a:xfrm>
          </p:grpSpPr>
          <p:sp>
            <p:nvSpPr>
              <p:cNvPr id="82" name="Line 35"/>
              <p:cNvSpPr>
                <a:spLocks noChangeShapeType="1"/>
              </p:cNvSpPr>
              <p:nvPr/>
            </p:nvSpPr>
            <p:spPr bwMode="auto">
              <a:xfrm rot="240000">
                <a:off x="6437034" y="4670301"/>
                <a:ext cx="0" cy="4683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Line 36"/>
              <p:cNvSpPr>
                <a:spLocks noChangeShapeType="1"/>
              </p:cNvSpPr>
              <p:nvPr/>
            </p:nvSpPr>
            <p:spPr bwMode="auto">
              <a:xfrm rot="240000">
                <a:off x="9783779" y="4861402"/>
                <a:ext cx="0" cy="431799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Text Box 38"/>
              <p:cNvSpPr txBox="1">
                <a:spLocks noChangeArrowheads="1"/>
              </p:cNvSpPr>
              <p:nvPr/>
            </p:nvSpPr>
            <p:spPr bwMode="auto">
              <a:xfrm rot="240000">
                <a:off x="7677767" y="4630646"/>
                <a:ext cx="732682" cy="5424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i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s</a:t>
                </a:r>
              </a:p>
            </p:txBody>
          </p:sp>
          <p:cxnSp>
            <p:nvCxnSpPr>
              <p:cNvPr id="85" name="直接箭头连接符 84"/>
              <p:cNvCxnSpPr/>
              <p:nvPr/>
            </p:nvCxnSpPr>
            <p:spPr>
              <a:xfrm rot="240000">
                <a:off x="8455113" y="5056404"/>
                <a:ext cx="1308298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箭头连接符 85"/>
              <p:cNvCxnSpPr/>
              <p:nvPr/>
            </p:nvCxnSpPr>
            <p:spPr>
              <a:xfrm rot="240000" flipH="1">
                <a:off x="6458277" y="4919059"/>
                <a:ext cx="1366911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Rectangle 5"/>
            <p:cNvSpPr>
              <a:spLocks noChangeArrowheads="1"/>
            </p:cNvSpPr>
            <p:nvPr/>
          </p:nvSpPr>
          <p:spPr bwMode="auto">
            <a:xfrm rot="1020000">
              <a:off x="8752301" y="2904908"/>
              <a:ext cx="420489" cy="46427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" name="Line 8"/>
            <p:cNvSpPr>
              <a:spLocks noChangeShapeType="1"/>
            </p:cNvSpPr>
            <p:nvPr/>
          </p:nvSpPr>
          <p:spPr bwMode="auto">
            <a:xfrm flipH="1" flipV="1">
              <a:off x="8381801" y="2921943"/>
              <a:ext cx="569801" cy="19175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oval" w="med" len="med"/>
              <a:tailEnd type="triangle" w="med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Text Box 14"/>
            <p:cNvSpPr txBox="1">
              <a:spLocks noChangeArrowheads="1"/>
            </p:cNvSpPr>
            <p:nvPr/>
          </p:nvSpPr>
          <p:spPr bwMode="auto">
            <a:xfrm>
              <a:off x="8326388" y="2515615"/>
              <a:ext cx="350106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26639"/>
          <a:stretch>
            <a:fillRect/>
          </a:stretch>
        </p:blipFill>
        <p:spPr bwMode="auto">
          <a:xfrm>
            <a:off x="641441" y="4599294"/>
            <a:ext cx="2442950" cy="174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马车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9864" y="5012485"/>
            <a:ext cx="3205457" cy="1277971"/>
          </a:xfrm>
          <a:prstGeom prst="rect">
            <a:avLst/>
          </a:prstGeom>
          <a:noFill/>
        </p:spPr>
      </p:pic>
      <p:grpSp>
        <p:nvGrpSpPr>
          <p:cNvPr id="2" name="组合 24"/>
          <p:cNvGrpSpPr/>
          <p:nvPr/>
        </p:nvGrpSpPr>
        <p:grpSpPr>
          <a:xfrm>
            <a:off x="1014430" y="1175830"/>
            <a:ext cx="1169203" cy="3027683"/>
            <a:chOff x="7906559" y="-571085"/>
            <a:chExt cx="2378844" cy="4824532"/>
          </a:xfrm>
        </p:grpSpPr>
        <p:grpSp>
          <p:nvGrpSpPr>
            <p:cNvPr id="3" name="Group 20"/>
            <p:cNvGrpSpPr/>
            <p:nvPr/>
          </p:nvGrpSpPr>
          <p:grpSpPr bwMode="auto">
            <a:xfrm>
              <a:off x="7945229" y="2592921"/>
              <a:ext cx="1488016" cy="1660526"/>
              <a:chOff x="4334" y="2804"/>
              <a:chExt cx="703" cy="1046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4334" y="3465"/>
                <a:ext cx="703" cy="38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V="1">
                <a:off x="4697" y="2989"/>
                <a:ext cx="0" cy="65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oval" w="med" len="med"/>
                <a:tailEnd type="triangle" w="med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4441" y="2804"/>
                <a:ext cx="295" cy="40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i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F</a:t>
                </a:r>
              </a:p>
            </p:txBody>
          </p:sp>
        </p:grpSp>
        <p:grpSp>
          <p:nvGrpSpPr>
            <p:cNvPr id="4" name="组合 13"/>
            <p:cNvGrpSpPr/>
            <p:nvPr/>
          </p:nvGrpSpPr>
          <p:grpSpPr>
            <a:xfrm>
              <a:off x="9519168" y="740368"/>
              <a:ext cx="766235" cy="3190142"/>
              <a:chOff x="9519168" y="2732976"/>
              <a:chExt cx="766235" cy="3190142"/>
            </a:xfrm>
          </p:grpSpPr>
          <p:grpSp>
            <p:nvGrpSpPr>
              <p:cNvPr id="7" name="Group 18"/>
              <p:cNvGrpSpPr/>
              <p:nvPr/>
            </p:nvGrpSpPr>
            <p:grpSpPr bwMode="auto">
              <a:xfrm>
                <a:off x="9519168" y="2732976"/>
                <a:ext cx="766235" cy="3190142"/>
                <a:chOff x="5084" y="1823"/>
                <a:chExt cx="362" cy="1789"/>
              </a:xfrm>
            </p:grpSpPr>
            <p:sp>
              <p:nvSpPr>
                <p:cNvPr id="18" name="Line 10"/>
                <p:cNvSpPr>
                  <a:spLocks noChangeShapeType="1"/>
                </p:cNvSpPr>
                <p:nvPr/>
              </p:nvSpPr>
              <p:spPr bwMode="auto">
                <a:xfrm>
                  <a:off x="5086" y="3612"/>
                  <a:ext cx="295" cy="0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Line 11"/>
                <p:cNvSpPr>
                  <a:spLocks noChangeShapeType="1"/>
                </p:cNvSpPr>
                <p:nvPr/>
              </p:nvSpPr>
              <p:spPr bwMode="auto">
                <a:xfrm>
                  <a:off x="5084" y="1823"/>
                  <a:ext cx="295" cy="0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151" y="2549"/>
                  <a:ext cx="295" cy="3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i="1" dirty="0">
                      <a:solidFill>
                        <a:srgbClr val="FFFF00"/>
                      </a:solidFill>
                      <a:latin typeface="Times New Roman" panose="02020603050405020304" pitchFamily="18" charset="0"/>
                    </a:rPr>
                    <a:t>s</a:t>
                  </a:r>
                </a:p>
              </p:txBody>
            </p:sp>
          </p:grpSp>
          <p:cxnSp>
            <p:nvCxnSpPr>
              <p:cNvPr id="16" name="直接箭头连接符 15"/>
              <p:cNvCxnSpPr/>
              <p:nvPr/>
            </p:nvCxnSpPr>
            <p:spPr>
              <a:xfrm flipV="1">
                <a:off x="9823286" y="2825095"/>
                <a:ext cx="0" cy="1241945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>
                <a:off x="9839209" y="4626592"/>
                <a:ext cx="0" cy="1216926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0"/>
            <p:cNvGrpSpPr/>
            <p:nvPr/>
          </p:nvGrpSpPr>
          <p:grpSpPr bwMode="auto">
            <a:xfrm>
              <a:off x="7906559" y="-571085"/>
              <a:ext cx="1488016" cy="1660526"/>
              <a:chOff x="4334" y="2804"/>
              <a:chExt cx="703" cy="1046"/>
            </a:xfrm>
          </p:grpSpPr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4334" y="3465"/>
                <a:ext cx="703" cy="38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 flipV="1">
                <a:off x="4697" y="2989"/>
                <a:ext cx="0" cy="65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oval" w="med" len="med"/>
                <a:tailEnd type="triangle" w="med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Text Box 14"/>
              <p:cNvSpPr txBox="1">
                <a:spLocks noChangeArrowheads="1"/>
              </p:cNvSpPr>
              <p:nvPr/>
            </p:nvSpPr>
            <p:spPr bwMode="auto">
              <a:xfrm>
                <a:off x="4441" y="2804"/>
                <a:ext cx="295" cy="40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i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F</a:t>
                </a:r>
              </a:p>
            </p:txBody>
          </p:sp>
        </p:grpSp>
      </p:grpSp>
      <p:grpSp>
        <p:nvGrpSpPr>
          <p:cNvPr id="14" name="组合 55"/>
          <p:cNvGrpSpPr/>
          <p:nvPr/>
        </p:nvGrpSpPr>
        <p:grpSpPr>
          <a:xfrm>
            <a:off x="3889661" y="3449039"/>
            <a:ext cx="3507420" cy="1192746"/>
            <a:chOff x="5718465" y="3148783"/>
            <a:chExt cx="5443395" cy="1969469"/>
          </a:xfrm>
        </p:grpSpPr>
        <p:grpSp>
          <p:nvGrpSpPr>
            <p:cNvPr id="15" name="组合 25"/>
            <p:cNvGrpSpPr/>
            <p:nvPr/>
          </p:nvGrpSpPr>
          <p:grpSpPr>
            <a:xfrm>
              <a:off x="6328118" y="4457588"/>
              <a:ext cx="3392657" cy="660664"/>
              <a:chOff x="6328118" y="4612336"/>
              <a:chExt cx="3392657" cy="660664"/>
            </a:xfrm>
          </p:grpSpPr>
          <p:sp>
            <p:nvSpPr>
              <p:cNvPr id="27" name="Line 35"/>
              <p:cNvSpPr>
                <a:spLocks noChangeShapeType="1"/>
              </p:cNvSpPr>
              <p:nvPr/>
            </p:nvSpPr>
            <p:spPr bwMode="auto">
              <a:xfrm>
                <a:off x="6342992" y="4689467"/>
                <a:ext cx="0" cy="46831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Line 36"/>
              <p:cNvSpPr>
                <a:spLocks noChangeShapeType="1"/>
              </p:cNvSpPr>
              <p:nvPr/>
            </p:nvSpPr>
            <p:spPr bwMode="auto">
              <a:xfrm>
                <a:off x="9720775" y="4682678"/>
                <a:ext cx="0" cy="43180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Text Box 38"/>
              <p:cNvSpPr txBox="1">
                <a:spLocks noChangeArrowheads="1"/>
              </p:cNvSpPr>
              <p:nvPr/>
            </p:nvSpPr>
            <p:spPr bwMode="auto">
              <a:xfrm>
                <a:off x="7919191" y="4612336"/>
                <a:ext cx="732681" cy="6606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i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s</a:t>
                </a:r>
              </a:p>
            </p:txBody>
          </p:sp>
          <p:cxnSp>
            <p:nvCxnSpPr>
              <p:cNvPr id="30" name="直接箭头连接符 29"/>
              <p:cNvCxnSpPr/>
              <p:nvPr/>
            </p:nvCxnSpPr>
            <p:spPr>
              <a:xfrm>
                <a:off x="8398412" y="4895556"/>
                <a:ext cx="1308296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/>
              <p:cNvCxnSpPr/>
              <p:nvPr/>
            </p:nvCxnSpPr>
            <p:spPr>
              <a:xfrm flipH="1">
                <a:off x="6328118" y="4907280"/>
                <a:ext cx="136691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31"/>
            <p:cNvGrpSpPr/>
            <p:nvPr/>
          </p:nvGrpSpPr>
          <p:grpSpPr>
            <a:xfrm>
              <a:off x="5718465" y="3208869"/>
              <a:ext cx="2037999" cy="1371599"/>
              <a:chOff x="5868593" y="3358997"/>
              <a:chExt cx="2037999" cy="1371599"/>
            </a:xfrm>
          </p:grpSpPr>
          <p:grpSp>
            <p:nvGrpSpPr>
              <p:cNvPr id="25" name="Group 11"/>
              <p:cNvGrpSpPr/>
              <p:nvPr/>
            </p:nvGrpSpPr>
            <p:grpSpPr bwMode="auto">
              <a:xfrm>
                <a:off x="5868593" y="3640644"/>
                <a:ext cx="1176976" cy="792162"/>
                <a:chOff x="2335" y="2251"/>
                <a:chExt cx="726" cy="499"/>
              </a:xfrm>
            </p:grpSpPr>
            <p:sp>
              <p:nvSpPr>
                <p:cNvPr id="37" name="Rectangle 22"/>
                <p:cNvSpPr>
                  <a:spLocks noChangeArrowheads="1"/>
                </p:cNvSpPr>
                <p:nvPr/>
              </p:nvSpPr>
              <p:spPr bwMode="auto">
                <a:xfrm>
                  <a:off x="2335" y="2251"/>
                  <a:ext cx="726" cy="408"/>
                </a:xfrm>
                <a:prstGeom prst="rect">
                  <a:avLst/>
                </a:prstGeom>
                <a:solidFill>
                  <a:srgbClr val="1E277D"/>
                </a:solidFill>
                <a:ln w="19050">
                  <a:solidFill>
                    <a:srgbClr val="5F5F5F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6" name="Group 23"/>
                <p:cNvGrpSpPr/>
                <p:nvPr/>
              </p:nvGrpSpPr>
              <p:grpSpPr bwMode="auto">
                <a:xfrm>
                  <a:off x="2789" y="2568"/>
                  <a:ext cx="182" cy="182"/>
                  <a:chOff x="3446" y="1683"/>
                  <a:chExt cx="182" cy="182"/>
                </a:xfrm>
              </p:grpSpPr>
              <p:sp>
                <p:nvSpPr>
                  <p:cNvPr id="42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446" y="1683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Oval 2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5" y="1752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>
                    <a:solidFill>
                      <a:srgbClr val="000808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2" name="Group 26"/>
                <p:cNvGrpSpPr/>
                <p:nvPr/>
              </p:nvGrpSpPr>
              <p:grpSpPr bwMode="auto">
                <a:xfrm>
                  <a:off x="2426" y="2568"/>
                  <a:ext cx="182" cy="182"/>
                  <a:chOff x="3446" y="1683"/>
                  <a:chExt cx="182" cy="182"/>
                </a:xfrm>
              </p:grpSpPr>
              <p:sp>
                <p:nvSpPr>
                  <p:cNvPr id="40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446" y="1683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" name="Oval 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5" y="1752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>
                    <a:solidFill>
                      <a:srgbClr val="000808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33" name="Group 40"/>
              <p:cNvGrpSpPr/>
              <p:nvPr/>
            </p:nvGrpSpPr>
            <p:grpSpPr bwMode="auto">
              <a:xfrm>
                <a:off x="6467259" y="3358997"/>
                <a:ext cx="1439333" cy="1371599"/>
                <a:chOff x="3266" y="2591"/>
                <a:chExt cx="680" cy="864"/>
              </a:xfrm>
            </p:grpSpPr>
            <p:sp>
              <p:nvSpPr>
                <p:cNvPr id="35" name="Line 30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3595" y="2647"/>
                  <a:ext cx="0" cy="658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 type="oval" w="med" len="med"/>
                  <a:tailEnd type="triangle" w="med" len="lg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651" y="2591"/>
                  <a:ext cx="295" cy="8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</a:rPr>
                    <a:t>  </a:t>
                  </a:r>
                  <a:r>
                    <a:rPr lang="en-US" altLang="zh-CN" sz="2000" b="1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</a:rPr>
                    <a:t>F</a:t>
                  </a:r>
                  <a:endParaRPr lang="en-US" altLang="zh-CN" sz="2000" b="1" i="1" dirty="0">
                    <a:solidFill>
                      <a:srgbClr val="FFFF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4" name="组合 43"/>
            <p:cNvGrpSpPr/>
            <p:nvPr/>
          </p:nvGrpSpPr>
          <p:grpSpPr>
            <a:xfrm>
              <a:off x="9123861" y="3148783"/>
              <a:ext cx="2037999" cy="1371599"/>
              <a:chOff x="5868593" y="3358997"/>
              <a:chExt cx="2037999" cy="1371599"/>
            </a:xfrm>
          </p:grpSpPr>
          <p:grpSp>
            <p:nvGrpSpPr>
              <p:cNvPr id="38" name="Group 11"/>
              <p:cNvGrpSpPr/>
              <p:nvPr/>
            </p:nvGrpSpPr>
            <p:grpSpPr bwMode="auto">
              <a:xfrm>
                <a:off x="5868593" y="3640644"/>
                <a:ext cx="1176976" cy="792162"/>
                <a:chOff x="2335" y="2251"/>
                <a:chExt cx="726" cy="499"/>
              </a:xfrm>
            </p:grpSpPr>
            <p:sp>
              <p:nvSpPr>
                <p:cNvPr id="49" name="Rectangle 22"/>
                <p:cNvSpPr>
                  <a:spLocks noChangeArrowheads="1"/>
                </p:cNvSpPr>
                <p:nvPr/>
              </p:nvSpPr>
              <p:spPr bwMode="auto">
                <a:xfrm>
                  <a:off x="2335" y="2251"/>
                  <a:ext cx="726" cy="408"/>
                </a:xfrm>
                <a:prstGeom prst="rect">
                  <a:avLst/>
                </a:prstGeom>
                <a:solidFill>
                  <a:srgbClr val="1E277D"/>
                </a:solidFill>
                <a:ln w="19050">
                  <a:solidFill>
                    <a:srgbClr val="5F5F5F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39" name="Group 23"/>
                <p:cNvGrpSpPr/>
                <p:nvPr/>
              </p:nvGrpSpPr>
              <p:grpSpPr bwMode="auto">
                <a:xfrm>
                  <a:off x="2789" y="2568"/>
                  <a:ext cx="182" cy="182"/>
                  <a:chOff x="3446" y="1683"/>
                  <a:chExt cx="182" cy="182"/>
                </a:xfrm>
              </p:grpSpPr>
              <p:sp>
                <p:nvSpPr>
                  <p:cNvPr id="54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446" y="1683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" name="Oval 2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5" y="1752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>
                    <a:solidFill>
                      <a:srgbClr val="000808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4" name="Group 26"/>
                <p:cNvGrpSpPr/>
                <p:nvPr/>
              </p:nvGrpSpPr>
              <p:grpSpPr bwMode="auto">
                <a:xfrm>
                  <a:off x="2426" y="2568"/>
                  <a:ext cx="182" cy="182"/>
                  <a:chOff x="3446" y="1683"/>
                  <a:chExt cx="182" cy="182"/>
                </a:xfrm>
              </p:grpSpPr>
              <p:sp>
                <p:nvSpPr>
                  <p:cNvPr id="52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446" y="1683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3" name="Oval 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5" y="1752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>
                    <a:solidFill>
                      <a:srgbClr val="000808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45" name="Group 40"/>
              <p:cNvGrpSpPr/>
              <p:nvPr/>
            </p:nvGrpSpPr>
            <p:grpSpPr bwMode="auto">
              <a:xfrm>
                <a:off x="6467259" y="3358997"/>
                <a:ext cx="1439333" cy="1371599"/>
                <a:chOff x="3266" y="2591"/>
                <a:chExt cx="680" cy="864"/>
              </a:xfrm>
            </p:grpSpPr>
            <p:sp>
              <p:nvSpPr>
                <p:cNvPr id="47" name="Line 30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3595" y="2647"/>
                  <a:ext cx="0" cy="658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 type="oval" w="med" len="med"/>
                  <a:tailEnd type="triangle" w="med" len="lg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651" y="2591"/>
                  <a:ext cx="295" cy="8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</a:rPr>
                    <a:t>  </a:t>
                  </a:r>
                  <a:r>
                    <a:rPr lang="en-US" altLang="zh-CN" sz="2000" b="1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</a:rPr>
                    <a:t>F</a:t>
                  </a:r>
                  <a:endParaRPr lang="en-US" altLang="zh-CN" sz="2000" b="1" i="1" dirty="0">
                    <a:solidFill>
                      <a:srgbClr val="FFFF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76" name="TextBox 5"/>
          <p:cNvSpPr txBox="1">
            <a:spLocks noChangeArrowheads="1"/>
          </p:cNvSpPr>
          <p:nvPr/>
        </p:nvSpPr>
        <p:spPr bwMode="auto">
          <a:xfrm>
            <a:off x="9143158" y="452900"/>
            <a:ext cx="2239074" cy="1231102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6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发现规律归纳总结</a:t>
            </a:r>
            <a:endParaRPr lang="zh-CN" altLang="en-US" sz="36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72" name="TextBox 8"/>
          <p:cNvSpPr>
            <a:spLocks noChangeArrowheads="1"/>
          </p:cNvSpPr>
          <p:nvPr/>
        </p:nvSpPr>
        <p:spPr bwMode="auto">
          <a:xfrm>
            <a:off x="2565779" y="546173"/>
            <a:ext cx="6318914" cy="2323148"/>
          </a:xfrm>
          <a:prstGeom prst="roundRect">
            <a:avLst>
              <a:gd name="adj" fmla="val 7949"/>
            </a:avLst>
          </a:prstGeom>
          <a:noFill/>
          <a:ln w="25400" algn="ctr">
            <a:noFill/>
            <a:round/>
          </a:ln>
        </p:spPr>
        <p:txBody>
          <a:bodyPr wrap="square" lIns="18000" tIns="0" rIns="18000" bIns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3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一</a:t>
            </a:r>
            <a:r>
              <a:rPr kumimoji="1" lang="en-US" altLang="zh-CN" sz="3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kumimoji="1" lang="zh-CN" altLang="en-US" sz="3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做功的含义       </a:t>
            </a:r>
            <a:endParaRPr kumimoji="1" lang="en-US" altLang="zh-CN" sz="30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3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  如</a:t>
            </a:r>
            <a:r>
              <a:rPr kumimoji="1" lang="zh-CN" altLang="en-US" sz="3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果一个力作用在物体上，物体在这个力的方向上移动了一段距离</a:t>
            </a:r>
            <a:r>
              <a:rPr kumimoji="1" lang="zh-CN" altLang="en-US" sz="3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，就说这</a:t>
            </a:r>
            <a:r>
              <a:rPr kumimoji="1" lang="zh-CN" altLang="en-US" sz="3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个力对物体做了功。</a:t>
            </a:r>
            <a:endParaRPr lang="zh-CN" altLang="en-US" sz="3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3" name="Picture 2" descr="C:\Users\ADMINI~1\AppData\Local\Temp\WeChat Files\3030e0a3d288cb0200b8854e06d92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03311" y="4503763"/>
            <a:ext cx="1622377" cy="2163169"/>
          </a:xfrm>
          <a:prstGeom prst="rect">
            <a:avLst/>
          </a:prstGeom>
          <a:noFill/>
        </p:spPr>
      </p:pic>
      <p:grpSp>
        <p:nvGrpSpPr>
          <p:cNvPr id="75" name="组合 73"/>
          <p:cNvGrpSpPr/>
          <p:nvPr/>
        </p:nvGrpSpPr>
        <p:grpSpPr>
          <a:xfrm flipH="1">
            <a:off x="8640292" y="2611151"/>
            <a:ext cx="3083142" cy="1687895"/>
            <a:chOff x="8326388" y="2515615"/>
            <a:chExt cx="3083142" cy="1687895"/>
          </a:xfrm>
        </p:grpSpPr>
        <p:sp>
          <p:nvSpPr>
            <p:cNvPr id="77" name="直角三角形 76"/>
            <p:cNvSpPr/>
            <p:nvPr/>
          </p:nvSpPr>
          <p:spPr>
            <a:xfrm>
              <a:off x="8356295" y="3166668"/>
              <a:ext cx="3053235" cy="1036842"/>
            </a:xfrm>
            <a:prstGeom prst="rtTriangl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7" name="组合 57"/>
            <p:cNvGrpSpPr/>
            <p:nvPr/>
          </p:nvGrpSpPr>
          <p:grpSpPr>
            <a:xfrm>
              <a:off x="10224710" y="3158188"/>
              <a:ext cx="790988" cy="829855"/>
              <a:chOff x="9528412" y="4151075"/>
              <a:chExt cx="1410731" cy="1125093"/>
            </a:xfrm>
          </p:grpSpPr>
          <p:sp>
            <p:nvSpPr>
              <p:cNvPr id="99" name="Rectangle 5"/>
              <p:cNvSpPr>
                <a:spLocks noChangeArrowheads="1"/>
              </p:cNvSpPr>
              <p:nvPr/>
            </p:nvSpPr>
            <p:spPr bwMode="auto">
              <a:xfrm rot="1020000">
                <a:off x="10189199" y="4646712"/>
                <a:ext cx="749944" cy="62945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00" name="组合 27"/>
              <p:cNvGrpSpPr/>
              <p:nvPr/>
            </p:nvGrpSpPr>
            <p:grpSpPr>
              <a:xfrm>
                <a:off x="9528412" y="4151075"/>
                <a:ext cx="1016242" cy="797209"/>
                <a:chOff x="9376012" y="4012323"/>
                <a:chExt cx="1016242" cy="797209"/>
              </a:xfrm>
            </p:grpSpPr>
            <p:sp>
              <p:nvSpPr>
                <p:cNvPr id="101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9376012" y="4549560"/>
                  <a:ext cx="1016242" cy="259972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 type="oval" w="med" len="med"/>
                  <a:tailEnd type="triangle" w="med" len="lg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427307" y="4012323"/>
                  <a:ext cx="624416" cy="5424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i="1" dirty="0">
                      <a:solidFill>
                        <a:srgbClr val="FFFF00"/>
                      </a:solidFill>
                      <a:latin typeface="Times New Roman" panose="02020603050405020304" pitchFamily="18" charset="0"/>
                    </a:rPr>
                    <a:t>F</a:t>
                  </a:r>
                </a:p>
              </p:txBody>
            </p:sp>
          </p:grpSp>
        </p:grpSp>
        <p:grpSp>
          <p:nvGrpSpPr>
            <p:cNvPr id="90" name="组合 62"/>
            <p:cNvGrpSpPr/>
            <p:nvPr/>
          </p:nvGrpSpPr>
          <p:grpSpPr>
            <a:xfrm rot="900000">
              <a:off x="9125250" y="2663424"/>
              <a:ext cx="1876499" cy="488696"/>
              <a:chOff x="6437034" y="4630646"/>
              <a:chExt cx="3346745" cy="662555"/>
            </a:xfrm>
          </p:grpSpPr>
          <p:sp>
            <p:nvSpPr>
              <p:cNvPr id="94" name="Line 35"/>
              <p:cNvSpPr>
                <a:spLocks noChangeShapeType="1"/>
              </p:cNvSpPr>
              <p:nvPr/>
            </p:nvSpPr>
            <p:spPr bwMode="auto">
              <a:xfrm rot="240000">
                <a:off x="6437034" y="4670301"/>
                <a:ext cx="0" cy="4683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 rot="240000">
                <a:off x="9783779" y="4861402"/>
                <a:ext cx="0" cy="431799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" name="Text Box 38"/>
              <p:cNvSpPr txBox="1">
                <a:spLocks noChangeArrowheads="1"/>
              </p:cNvSpPr>
              <p:nvPr/>
            </p:nvSpPr>
            <p:spPr bwMode="auto">
              <a:xfrm rot="240000">
                <a:off x="7677767" y="4630646"/>
                <a:ext cx="732682" cy="5424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i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s</a:t>
                </a:r>
              </a:p>
            </p:txBody>
          </p:sp>
          <p:cxnSp>
            <p:nvCxnSpPr>
              <p:cNvPr id="97" name="直接箭头连接符 96"/>
              <p:cNvCxnSpPr/>
              <p:nvPr/>
            </p:nvCxnSpPr>
            <p:spPr>
              <a:xfrm rot="240000">
                <a:off x="8455113" y="5056404"/>
                <a:ext cx="1308298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箭头连接符 97"/>
              <p:cNvCxnSpPr/>
              <p:nvPr/>
            </p:nvCxnSpPr>
            <p:spPr>
              <a:xfrm rot="240000" flipH="1">
                <a:off x="6458277" y="4919059"/>
                <a:ext cx="1366911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Rectangle 5"/>
            <p:cNvSpPr>
              <a:spLocks noChangeArrowheads="1"/>
            </p:cNvSpPr>
            <p:nvPr/>
          </p:nvSpPr>
          <p:spPr bwMode="auto">
            <a:xfrm rot="1020000">
              <a:off x="8752301" y="2904908"/>
              <a:ext cx="420489" cy="46427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" name="Line 8"/>
            <p:cNvSpPr>
              <a:spLocks noChangeShapeType="1"/>
            </p:cNvSpPr>
            <p:nvPr/>
          </p:nvSpPr>
          <p:spPr bwMode="auto">
            <a:xfrm flipH="1" flipV="1">
              <a:off x="8381801" y="2921943"/>
              <a:ext cx="569801" cy="19175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oval" w="med" len="med"/>
              <a:tailEnd type="triangle" w="med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Text Box 14"/>
            <p:cNvSpPr txBox="1">
              <a:spLocks noChangeArrowheads="1"/>
            </p:cNvSpPr>
            <p:nvPr/>
          </p:nvSpPr>
          <p:spPr bwMode="auto">
            <a:xfrm>
              <a:off x="8326388" y="2515615"/>
              <a:ext cx="350106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4708207" y="2221706"/>
            <a:ext cx="2954656" cy="2471737"/>
          </a:xfrm>
          <a:prstGeom prst="hexagon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2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0" y="2317241"/>
            <a:ext cx="2126267" cy="17147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03" y="4366428"/>
            <a:ext cx="1536189" cy="2273207"/>
          </a:xfrm>
          <a:prstGeom prst="rect">
            <a:avLst/>
          </a:prstGeom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21" y="451129"/>
            <a:ext cx="2009775" cy="16748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66" y="4411731"/>
            <a:ext cx="1386936" cy="225440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/>
          <a:srcRect l="25763" t="3864" r="21594" b="6281"/>
          <a:stretch>
            <a:fillRect/>
          </a:stretch>
        </p:blipFill>
        <p:spPr>
          <a:xfrm>
            <a:off x="5720790" y="2213301"/>
            <a:ext cx="1054041" cy="17991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889390" y="2770350"/>
            <a:ext cx="2646878" cy="18519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是否做功</a:t>
            </a:r>
            <a:endParaRPr lang="en-US" altLang="zh-CN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（</a:t>
            </a:r>
            <a:r>
              <a:rPr lang="en-US" altLang="zh-C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r>
              <a:rPr lang="zh-CN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）</a:t>
            </a:r>
            <a:endParaRPr lang="zh-CN" alt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6555" y="327546"/>
            <a:ext cx="1846765" cy="1880149"/>
          </a:xfrm>
          <a:prstGeom prst="rect">
            <a:avLst/>
          </a:prstGeom>
          <a:noFill/>
        </p:spPr>
      </p:pic>
      <p:grpSp>
        <p:nvGrpSpPr>
          <p:cNvPr id="23" name="组合 22"/>
          <p:cNvGrpSpPr/>
          <p:nvPr/>
        </p:nvGrpSpPr>
        <p:grpSpPr>
          <a:xfrm>
            <a:off x="7888406" y="2593075"/>
            <a:ext cx="3384645" cy="1241946"/>
            <a:chOff x="7888406" y="2593075"/>
            <a:chExt cx="3384645" cy="1241946"/>
          </a:xfrm>
        </p:grpSpPr>
        <p:sp>
          <p:nvSpPr>
            <p:cNvPr id="22" name="矩形 21"/>
            <p:cNvSpPr/>
            <p:nvPr/>
          </p:nvSpPr>
          <p:spPr>
            <a:xfrm>
              <a:off x="7888406" y="2593075"/>
              <a:ext cx="3384645" cy="1241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8229601" y="2743200"/>
              <a:ext cx="2852382" cy="1091821"/>
            </a:xfrm>
            <a:prstGeom prst="rect">
              <a:avLst/>
            </a:prstGeom>
            <a:solidFill>
              <a:srgbClr val="93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0359" y="2774589"/>
              <a:ext cx="507982" cy="507982"/>
            </a:xfrm>
            <a:prstGeom prst="rect">
              <a:avLst/>
            </a:prstGeom>
            <a:noFill/>
          </p:spPr>
        </p:pic>
      </p:grp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10125797" y="480195"/>
            <a:ext cx="1611278" cy="1231102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6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 想议 议</a:t>
            </a:r>
            <a:endParaRPr lang="zh-CN" altLang="en-US" sz="36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8d1d930b-d600-4698-afa7-262180050f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.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267C"/>
      </a:accent1>
      <a:accent2>
        <a:srgbClr val="84848F"/>
      </a:accent2>
      <a:accent3>
        <a:srgbClr val="4B4A5A"/>
      </a:accent3>
      <a:accent4>
        <a:srgbClr val="1D267C"/>
      </a:accent4>
      <a:accent5>
        <a:srgbClr val="84848F"/>
      </a:accent5>
      <a:accent6>
        <a:srgbClr val="4B4A5A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3335</Words>
  <Application>Microsoft Office PowerPoint</Application>
  <PresentationFormat>自定义</PresentationFormat>
  <Paragraphs>391</Paragraphs>
  <Slides>35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</cp:revision>
  <dcterms:created xsi:type="dcterms:W3CDTF">2020-03-12T06:27:00Z</dcterms:created>
  <dcterms:modified xsi:type="dcterms:W3CDTF">2020-06-27T09:41:02Z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