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8" r:id="rId2"/>
    <p:sldMasterId id="2147483660" r:id="rId3"/>
  </p:sldMasterIdLst>
  <p:notesMasterIdLst>
    <p:notesMasterId r:id="rId38"/>
  </p:notesMasterIdLst>
  <p:handoutMasterIdLst>
    <p:handoutMasterId r:id="rId39"/>
  </p:handoutMasterIdLst>
  <p:sldIdLst>
    <p:sldId id="410" r:id="rId4"/>
    <p:sldId id="411" r:id="rId5"/>
    <p:sldId id="412" r:id="rId6"/>
    <p:sldId id="413" r:id="rId7"/>
    <p:sldId id="414" r:id="rId8"/>
    <p:sldId id="415" r:id="rId9"/>
    <p:sldId id="416" r:id="rId10"/>
    <p:sldId id="417" r:id="rId11"/>
    <p:sldId id="418" r:id="rId12"/>
    <p:sldId id="419" r:id="rId13"/>
    <p:sldId id="420" r:id="rId14"/>
    <p:sldId id="421" r:id="rId15"/>
    <p:sldId id="422" r:id="rId16"/>
    <p:sldId id="423" r:id="rId17"/>
    <p:sldId id="451" r:id="rId18"/>
    <p:sldId id="425" r:id="rId19"/>
    <p:sldId id="426" r:id="rId20"/>
    <p:sldId id="427" r:id="rId21"/>
    <p:sldId id="428" r:id="rId22"/>
    <p:sldId id="429" r:id="rId23"/>
    <p:sldId id="430" r:id="rId24"/>
    <p:sldId id="435" r:id="rId25"/>
    <p:sldId id="432" r:id="rId26"/>
    <p:sldId id="436" r:id="rId27"/>
    <p:sldId id="468" r:id="rId28"/>
    <p:sldId id="469" r:id="rId29"/>
    <p:sldId id="470" r:id="rId30"/>
    <p:sldId id="471" r:id="rId31"/>
    <p:sldId id="472" r:id="rId32"/>
    <p:sldId id="442" r:id="rId33"/>
    <p:sldId id="443" r:id="rId34"/>
    <p:sldId id="444" r:id="rId35"/>
    <p:sldId id="445" r:id="rId36"/>
    <p:sldId id="446" r:id="rId37"/>
  </p:sldIdLst>
  <p:sldSz cx="12192000" cy="6858000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作" lastIdx="1" clrIdx="1"/>
  <p:cmAuthor id="2" name="xkb1.com" initials="x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B347C"/>
    <a:srgbClr val="1B357C"/>
    <a:srgbClr val="1A367B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-546" y="-108"/>
      </p:cViewPr>
      <p:guideLst>
        <p:guide orient="horz" pos="2203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6" cy="72006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auto"/>
            <a:fld id="{0F9B84EA-7D68-4D60-9CB1-D50884785D1C}" type="datetimeFigureOut">
              <a:rPr lang="zh-CN" altLang="en-US" strike="noStrike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2020/6/27</a:t>
            </a:fld>
            <a:endParaRPr lang="zh-CN" altLang="en-US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auto"/>
            <a:fld id="{8D4E0FC9-F1F8-4FAE-9988-3BA365CFD46F}" type="slidenum">
              <a:rPr lang="zh-CN" altLang="en-US" strike="noStrike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‹#›</a:t>
            </a:fld>
            <a:endParaRPr lang="zh-CN" altLang="en-US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113988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auto"/>
            <a:fld id="{1AC49D05-6128-4D0D-A32A-06A5E73B386C}" type="datetimeFigureOut">
              <a:rPr lang="zh-CN" altLang="en-US" strike="noStrike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2020/6/27</a:t>
            </a:fld>
            <a:endParaRPr lang="zh-CN" altLang="en-US" strike="noStrike" noProof="1"/>
          </a:p>
        </p:txBody>
      </p:sp>
      <p:sp>
        <p:nvSpPr>
          <p:cNvPr id="26628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629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0"/>
            <a:r>
              <a:rPr lang="zh-CN" altLang="en-US"/>
              <a:t>第二级</a:t>
            </a:r>
          </a:p>
          <a:p>
            <a:pPr lvl="2" indent="0"/>
            <a:r>
              <a:rPr lang="zh-CN" altLang="en-US"/>
              <a:t>第三级</a:t>
            </a:r>
          </a:p>
          <a:p>
            <a:pPr lvl="3" indent="0"/>
            <a:r>
              <a:rPr lang="zh-CN" altLang="en-US"/>
              <a:t>第四级</a:t>
            </a:r>
          </a:p>
          <a:p>
            <a:pPr lvl="4" indent="0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auto"/>
            <a:fld id="{5849F42C-2DAE-424C-A4B8-3140182C3E9F}" type="slidenum">
              <a:rPr lang="zh-CN" altLang="en-US" strike="noStrike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103888811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867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r>
              <a:rPr lang="zh-CN" altLang="en-US" sz="1200" dirty="0">
                <a:latin typeface="等线" panose="02010600030101010101" charset="-122"/>
                <a:cs typeface="等线" panose="02010600030101010101" charset="-122"/>
              </a:rPr>
              <a:t>本</a:t>
            </a:r>
            <a:r>
              <a:rPr lang="en-US" altLang="zh-CN" sz="1200" dirty="0">
                <a:latin typeface="等线" panose="02010600030101010101" charset="-122"/>
                <a:cs typeface="等线" panose="02010600030101010101" charset="-122"/>
              </a:rPr>
              <a:t>PPT</a:t>
            </a:r>
            <a:r>
              <a:rPr lang="zh-CN" altLang="en-US" sz="1200" dirty="0">
                <a:latin typeface="等线" panose="02010600030101010101" charset="-122"/>
                <a:cs typeface="等线" panose="02010600030101010101" charset="-122"/>
              </a:rPr>
              <a:t>模板部分元素使用了幻灯片母版制作。如果需要修改，点击</a:t>
            </a:r>
            <a:r>
              <a:rPr lang="en-US" altLang="zh-CN" sz="1200" dirty="0">
                <a:latin typeface="等线" panose="02010600030101010101" charset="-122"/>
                <a:cs typeface="等线" panose="02010600030101010101" charset="-122"/>
              </a:rPr>
              <a:t>-</a:t>
            </a:r>
            <a:r>
              <a:rPr lang="zh-CN" altLang="en-US" sz="1200" dirty="0">
                <a:latin typeface="等线" panose="02010600030101010101" charset="-122"/>
                <a:cs typeface="等线" panose="02010600030101010101" charset="-122"/>
              </a:rPr>
              <a:t>视图</a:t>
            </a:r>
            <a:r>
              <a:rPr lang="en-US" altLang="zh-CN" sz="1200" dirty="0">
                <a:latin typeface="等线" panose="02010600030101010101" charset="-122"/>
                <a:cs typeface="等线" panose="02010600030101010101" charset="-122"/>
              </a:rPr>
              <a:t>-</a:t>
            </a:r>
            <a:r>
              <a:rPr lang="zh-CN" altLang="en-US" sz="1200" dirty="0">
                <a:latin typeface="等线" panose="02010600030101010101" charset="-122"/>
                <a:cs typeface="等线" panose="02010600030101010101" charset="-122"/>
              </a:rPr>
              <a:t>幻灯片母版</a:t>
            </a:r>
            <a:r>
              <a:rPr lang="en-US" altLang="zh-CN" sz="1200" dirty="0">
                <a:latin typeface="等线" panose="02010600030101010101" charset="-122"/>
                <a:cs typeface="等线" panose="02010600030101010101" charset="-122"/>
              </a:rPr>
              <a:t>-</a:t>
            </a:r>
            <a:r>
              <a:rPr lang="zh-CN" altLang="en-US" sz="1200" dirty="0">
                <a:latin typeface="等线" panose="02010600030101010101" charset="-122"/>
                <a:cs typeface="等线" panose="02010600030101010101" charset="-122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28675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fld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9938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505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r>
              <a:rPr lang="zh-CN" altLang="en-US" sz="1200" dirty="0">
                <a:latin typeface="等线" panose="02010600030101010101" charset="-122"/>
                <a:cs typeface="等线" panose="02010600030101010101" charset="-122"/>
              </a:rPr>
              <a:t>本</a:t>
            </a:r>
            <a:r>
              <a:rPr lang="en-US" altLang="zh-CN" sz="1200" dirty="0">
                <a:latin typeface="等线" panose="02010600030101010101" charset="-122"/>
                <a:cs typeface="等线" panose="02010600030101010101" charset="-122"/>
              </a:rPr>
              <a:t>PPT</a:t>
            </a:r>
            <a:r>
              <a:rPr lang="zh-CN" altLang="en-US" sz="1200" dirty="0">
                <a:latin typeface="等线" panose="02010600030101010101" charset="-122"/>
                <a:cs typeface="等线" panose="02010600030101010101" charset="-122"/>
              </a:rPr>
              <a:t>模板部分元素使用了幻灯片母版制作。如果需要修改，点击</a:t>
            </a:r>
            <a:r>
              <a:rPr lang="en-US" altLang="zh-CN" sz="1200" dirty="0">
                <a:latin typeface="等线" panose="02010600030101010101" charset="-122"/>
                <a:cs typeface="等线" panose="02010600030101010101" charset="-122"/>
              </a:rPr>
              <a:t>-</a:t>
            </a:r>
            <a:r>
              <a:rPr lang="zh-CN" altLang="en-US" sz="1200" dirty="0">
                <a:latin typeface="等线" panose="02010600030101010101" charset="-122"/>
                <a:cs typeface="等线" panose="02010600030101010101" charset="-122"/>
              </a:rPr>
              <a:t>视图</a:t>
            </a:r>
            <a:r>
              <a:rPr lang="en-US" altLang="zh-CN" sz="1200" dirty="0">
                <a:latin typeface="等线" panose="02010600030101010101" charset="-122"/>
                <a:cs typeface="等线" panose="02010600030101010101" charset="-122"/>
              </a:rPr>
              <a:t>-</a:t>
            </a:r>
            <a:r>
              <a:rPr lang="zh-CN" altLang="en-US" sz="1200" dirty="0">
                <a:latin typeface="等线" panose="02010600030101010101" charset="-122"/>
                <a:cs typeface="等线" panose="02010600030101010101" charset="-122"/>
              </a:rPr>
              <a:t>幻灯片母版</a:t>
            </a:r>
            <a:r>
              <a:rPr lang="en-US" altLang="zh-CN" sz="1200" dirty="0">
                <a:latin typeface="等线" panose="02010600030101010101" charset="-122"/>
                <a:cs typeface="等线" panose="02010600030101010101" charset="-122"/>
              </a:rPr>
              <a:t>-</a:t>
            </a:r>
            <a:r>
              <a:rPr lang="zh-CN" altLang="en-US" sz="1200" dirty="0">
                <a:latin typeface="等线" panose="02010600030101010101" charset="-122"/>
                <a:cs typeface="等线" panose="02010600030101010101" charset="-122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505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fld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3250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53251" name="页眉占位符 3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天津市战“疫”精品微型课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8370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58371" name="页眉占位符 3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天津市战“疫”精品微型课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0418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60419" name="页眉占位符 3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天津市战“疫”精品微型课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2466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62467" name="页眉占位符 3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天津市战“疫”精品微型课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4514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64515" name="页眉占位符 3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天津市战“疫”精品微型课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656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6656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34</a:t>
            </a:fld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8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200" y="80963"/>
            <a:ext cx="12158663" cy="6697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1" name="图片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3C2DD16D-63B5-4F0E-9AE2-7A8064D55709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2020/6/27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0347F21E-FE76-4E28-A5CE-5B9C9B887E07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8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图片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200" y="80963"/>
            <a:ext cx="12158663" cy="6697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图片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8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Pr>
        <a:gradFill rotWithShape="0">
          <a:gsLst>
            <a:gs pos="0">
              <a:srgbClr val="1E277D"/>
            </a:gs>
            <a:gs pos="100000">
              <a:srgbClr val="034373"/>
            </a:gs>
          </a:gsLst>
          <a:lin ang="270000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85" t="327" r="1" b="39958"/>
          <a:stretch>
            <a:fillRect/>
          </a:stretch>
        </p:blipFill>
        <p:spPr>
          <a:xfrm>
            <a:off x="9293860" y="211456"/>
            <a:ext cx="2602231" cy="1482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8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bg>
      <p:bgPr>
        <a:gradFill rotWithShape="0">
          <a:gsLst>
            <a:gs pos="0">
              <a:srgbClr val="1E277D"/>
            </a:gs>
            <a:gs pos="100000">
              <a:srgbClr val="034373"/>
            </a:gs>
          </a:gsLst>
          <a:lin ang="270000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85" t="327" r="1" b="39958"/>
          <a:stretch>
            <a:fillRect/>
          </a:stretch>
        </p:blipFill>
        <p:spPr>
          <a:xfrm>
            <a:off x="9589769" y="147956"/>
            <a:ext cx="2602231" cy="14827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85" t="327" r="1" b="39958"/>
          <a:stretch>
            <a:fillRect/>
          </a:stretch>
        </p:blipFill>
        <p:spPr>
          <a:xfrm rot="10800000">
            <a:off x="139067" y="5231131"/>
            <a:ext cx="2581275" cy="1470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8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bg>
      <p:bgPr>
        <a:gradFill rotWithShape="0">
          <a:gsLst>
            <a:gs pos="0">
              <a:srgbClr val="1E277D"/>
            </a:gs>
            <a:gs pos="100000">
              <a:srgbClr val="034373"/>
            </a:gs>
          </a:gsLst>
          <a:lin ang="270000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85" t="327" r="1" b="39958"/>
          <a:stretch>
            <a:fillRect/>
          </a:stretch>
        </p:blipFill>
        <p:spPr>
          <a:xfrm>
            <a:off x="4014469" y="33655"/>
            <a:ext cx="3855720" cy="2197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8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bg>
      <p:bgPr>
        <a:gradFill rotWithShape="0">
          <a:gsLst>
            <a:gs pos="0">
              <a:srgbClr val="1E277D"/>
            </a:gs>
            <a:gs pos="100000">
              <a:srgbClr val="034373"/>
            </a:gs>
          </a:gsLst>
          <a:lin ang="270000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文本框 1"/>
          <p:cNvSpPr txBox="1"/>
          <p:nvPr userDrawn="1"/>
        </p:nvSpPr>
        <p:spPr>
          <a:xfrm>
            <a:off x="368300" y="244475"/>
            <a:ext cx="3382963" cy="755650"/>
          </a:xfrm>
          <a:prstGeom prst="rect">
            <a:avLst/>
          </a:prstGeom>
          <a:noFill/>
          <a:ln w="9525">
            <a:noFill/>
          </a:ln>
        </p:spPr>
        <p:txBody>
          <a:bodyPr wrap="none" lIns="91513" tIns="45756" rIns="91513" bIns="45756" anchor="ctr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3600" dirty="0">
                <a:solidFill>
                  <a:srgbClr val="00003D"/>
                </a:solidFill>
                <a:latin typeface="叶根友刀锋黑草" pitchFamily="2" charset="-122"/>
                <a:ea typeface="叶根友刀锋黑草" pitchFamily="2" charset="-122"/>
              </a:rPr>
              <a:t>请输入您的标题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8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bg>
      <p:bgPr>
        <a:gradFill rotWithShape="0">
          <a:gsLst>
            <a:gs pos="0">
              <a:srgbClr val="1E277D"/>
            </a:gs>
            <a:gs pos="100000">
              <a:srgbClr val="034373"/>
            </a:gs>
          </a:gsLst>
          <a:lin ang="270000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85" t="327" r="1" b="39958"/>
          <a:stretch>
            <a:fillRect/>
          </a:stretch>
        </p:blipFill>
        <p:spPr>
          <a:xfrm rot="10800000">
            <a:off x="139067" y="5231131"/>
            <a:ext cx="2581275" cy="1470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8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bg>
      <p:bgPr>
        <a:gradFill rotWithShape="0">
          <a:gsLst>
            <a:gs pos="0">
              <a:srgbClr val="1E277D"/>
            </a:gs>
            <a:gs pos="100000">
              <a:srgbClr val="034373"/>
            </a:gs>
          </a:gsLst>
          <a:lin ang="270000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文本框 1"/>
          <p:cNvSpPr txBox="1"/>
          <p:nvPr userDrawn="1"/>
        </p:nvSpPr>
        <p:spPr>
          <a:xfrm>
            <a:off x="368300" y="244475"/>
            <a:ext cx="3382963" cy="755650"/>
          </a:xfrm>
          <a:prstGeom prst="rect">
            <a:avLst/>
          </a:prstGeom>
          <a:noFill/>
          <a:ln w="9525">
            <a:noFill/>
          </a:ln>
        </p:spPr>
        <p:txBody>
          <a:bodyPr wrap="none" lIns="91513" tIns="45756" rIns="91513" bIns="45756" anchor="ctr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3600" dirty="0">
                <a:solidFill>
                  <a:srgbClr val="00003D"/>
                </a:solidFill>
                <a:latin typeface="叶根友刀锋黑草" pitchFamily="2" charset="-122"/>
                <a:ea typeface="叶根友刀锋黑草" pitchFamily="2" charset="-122"/>
              </a:rPr>
              <a:t>请输入您的标题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8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8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gradFill rotWithShape="0">
          <a:gsLst>
            <a:gs pos="0">
              <a:srgbClr val="1E277D"/>
            </a:gs>
            <a:gs pos="100000">
              <a:srgbClr val="034373"/>
            </a:gs>
          </a:gsLst>
          <a:lin ang="270000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5" y="1588"/>
            <a:ext cx="12187238" cy="68564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8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1E277D"/>
            </a:gs>
            <a:gs pos="100000">
              <a:srgbClr val="034373"/>
            </a:gs>
          </a:gsLst>
          <a:lin ang="270000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 xmlns:p14="http://schemas.microsoft.com/office/powerpoint/2010/main">
    <mc:Choice Requires="p14">
      <p:transition spd="slow" p14:dur="898">
        <p14:warp dir="in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503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503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6435" indent="-228600" algn="l" defTabSz="9150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635" indent="-228600" algn="l" defTabSz="9150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2105" indent="-228600" algn="l" defTabSz="9150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2059305" indent="-228600" algn="l" defTabSz="9150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516505" indent="-228600" algn="l" defTabSz="9150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974340" indent="-228600" algn="l" defTabSz="9150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431540" indent="-228600" algn="l" defTabSz="9150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889375" indent="-228600" algn="l" defTabSz="9150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503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503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915035" algn="l" defTabSz="91503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3pPr>
      <a:lvl4pPr marL="1372235" algn="l" defTabSz="91503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1830705" algn="l" defTabSz="91503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287905" algn="l" defTabSz="91503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745740" algn="l" defTabSz="91503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202940" algn="l" defTabSz="91503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660140" algn="l" defTabSz="91503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lstStyle/>
          <a:p>
            <a:pPr lvl="0"/>
            <a:r>
              <a:rPr lang="zh-CN" altLang="en-US"/>
              <a:t>单击此处编辑母版标题样式</a:t>
            </a:r>
            <a:endParaRPr lang="en-US" altLang="zh-CN" dirty="0"/>
          </a:p>
        </p:txBody>
      </p:sp>
      <p:sp>
        <p:nvSpPr>
          <p:cNvPr id="2051" name="Text Placeholder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-22860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  <a:endParaRPr lang="en-US" altLang="zh-C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3C2DD16D-63B5-4F0E-9AE2-7A8064D55709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2020/6/27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0347F21E-FE76-4E28-A5CE-5B9C9B887E07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mc:AlternateContent xmlns:mc="http://schemas.openxmlformats.org/markup-compatibility/2006" xmlns:p14="http://schemas.microsoft.com/office/powerpoint/2010/main">
    <mc:Choice Requires="p14">
      <p:transition spd="slow" p14:dur="898">
        <p14:warp dir="in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lstStyle/>
          <a:p>
            <a:pPr lvl="0"/>
            <a:r>
              <a:rPr lang="zh-CN" altLang="en-US"/>
              <a:t>单击此处编辑母版标题样式</a:t>
            </a:r>
            <a:endParaRPr lang="en-US" altLang="zh-CN" dirty="0"/>
          </a:p>
        </p:txBody>
      </p:sp>
      <p:sp>
        <p:nvSpPr>
          <p:cNvPr id="3075" name="Text Placeholder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-22860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  <a:endParaRPr lang="en-US" altLang="zh-C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3C2DD16D-63B5-4F0E-9AE2-7A8064D55709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2020/6/27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0347F21E-FE76-4E28-A5CE-5B9C9B887E07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898">
        <p14:warp dir="in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0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&#20108;&#21147;&#24179;&#34913;&#30340;&#26465;&#20214;.swf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标题 6"/>
          <p:cNvSpPr txBox="1"/>
          <p:nvPr/>
        </p:nvSpPr>
        <p:spPr>
          <a:xfrm>
            <a:off x="3043937" y="3020081"/>
            <a:ext cx="5953125" cy="11430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algn="ctr">
              <a:lnSpc>
                <a:spcPct val="90000"/>
              </a:lnSpc>
            </a:pPr>
            <a:r>
              <a:rPr lang="zh-CN" altLang="zh-CN" sz="7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二力平衡</a:t>
            </a:r>
          </a:p>
        </p:txBody>
      </p:sp>
      <p:sp>
        <p:nvSpPr>
          <p:cNvPr id="3" name="副标题 2"/>
          <p:cNvSpPr txBox="1"/>
          <p:nvPr/>
        </p:nvSpPr>
        <p:spPr>
          <a:xfrm>
            <a:off x="3043937" y="758651"/>
            <a:ext cx="5622925" cy="885825"/>
          </a:xfrm>
          <a:prstGeom prst="rect">
            <a:avLst/>
          </a:prstGeom>
        </p:spPr>
        <p:txBody>
          <a:bodyPr vert="horz" lIns="121917" tIns="60959" rIns="121917" bIns="60959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0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2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4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buFont typeface="Arial" panose="020B0604020202020204" pitchFamily="34" charset="0"/>
              <a:buNone/>
            </a:pPr>
            <a:r>
              <a:rPr lang="zh-CN" altLang="en-US" sz="4265" strike="noStrike" noProof="1">
                <a:solidFill>
                  <a:prstClr val="white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八年级 物理</a:t>
            </a:r>
            <a:endParaRPr lang="en-US" altLang="zh-CN" sz="4265" strike="noStrike" noProof="1">
              <a:solidFill>
                <a:prstClr val="white">
                  <a:lumMod val="95000"/>
                </a:prst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8">
        <p14:warp dir="i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319655" y="1340485"/>
            <a:ext cx="3512820" cy="56070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cs"/>
                <a:sym typeface="+mn-ea"/>
              </a:rPr>
              <a:t>实验方案评估：</a:t>
            </a:r>
            <a:endParaRPr kumimoji="0" lang="zh-CN" altLang="en-US" sz="2400" b="0" i="0" u="none" strike="noStrike" kern="1200" cap="none" spc="0" normalizeH="0" baseline="0" noProof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黑体" panose="02010609060101010101" charset="-122"/>
              <a:ea typeface="黑体" panose="02010609060101010101" charset="-122"/>
              <a:cs typeface="+mn-cs"/>
              <a:sym typeface="+mn-ea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157413" y="3321050"/>
            <a:ext cx="2501900" cy="16922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  <a:sym typeface="+mn-ea"/>
              </a:rPr>
              <a:t>小车与木板之间存在摩擦力，对实验结果有影响，另外在同一物体上如何进行验证</a:t>
            </a:r>
          </a:p>
        </p:txBody>
      </p:sp>
      <p:pic>
        <p:nvPicPr>
          <p:cNvPr id="2" name="图片 1" descr="图片1_副本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8638" y="1901825"/>
            <a:ext cx="3698875" cy="343217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" name="直接连接符 2"/>
          <p:cNvCxnSpPr/>
          <p:nvPr/>
        </p:nvCxnSpPr>
        <p:spPr>
          <a:xfrm>
            <a:off x="2811463" y="2443163"/>
            <a:ext cx="1565275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2703513" y="2281238"/>
            <a:ext cx="107950" cy="16192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5" name="直接连接符 4"/>
          <p:cNvCxnSpPr/>
          <p:nvPr/>
        </p:nvCxnSpPr>
        <p:spPr>
          <a:xfrm flipH="1">
            <a:off x="4376738" y="2281238"/>
            <a:ext cx="107950" cy="16192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sp>
        <p:nvSpPr>
          <p:cNvPr id="21" name="椭圆 20"/>
          <p:cNvSpPr/>
          <p:nvPr/>
        </p:nvSpPr>
        <p:spPr>
          <a:xfrm>
            <a:off x="2649538" y="2227263"/>
            <a:ext cx="107950" cy="53975"/>
          </a:xfrm>
          <a:prstGeom prst="ellipse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黑体" panose="02010609060101010101" charset="-122"/>
              <a:cs typeface="+mn-cs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4430713" y="2227263"/>
            <a:ext cx="107950" cy="53975"/>
          </a:xfrm>
          <a:prstGeom prst="ellipse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黑体" panose="02010609060101010101" charset="-122"/>
              <a:cs typeface="+mn-cs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351213" y="2173288"/>
            <a:ext cx="485775" cy="188913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黑体" panose="02010609060101010101" charset="-122"/>
              <a:cs typeface="+mn-cs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3459163" y="2335213"/>
            <a:ext cx="107950" cy="107950"/>
          </a:xfrm>
          <a:prstGeom prst="ellipse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黑体" panose="02010609060101010101" charset="-122"/>
              <a:cs typeface="+mn-cs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621088" y="2335213"/>
            <a:ext cx="107950" cy="107950"/>
          </a:xfrm>
          <a:prstGeom prst="ellipse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黑体" panose="02010609060101010101" charset="-122"/>
              <a:cs typeface="+mn-cs"/>
            </a:endParaRPr>
          </a:p>
        </p:txBody>
      </p:sp>
      <p:cxnSp>
        <p:nvCxnSpPr>
          <p:cNvPr id="26" name="直接连接符 25"/>
          <p:cNvCxnSpPr>
            <a:endCxn id="22" idx="0"/>
          </p:cNvCxnSpPr>
          <p:nvPr/>
        </p:nvCxnSpPr>
        <p:spPr>
          <a:xfrm flipV="1">
            <a:off x="3836988" y="2227263"/>
            <a:ext cx="647700" cy="4763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27" name="直接连接符 26"/>
          <p:cNvCxnSpPr>
            <a:stCxn id="21" idx="0"/>
            <a:endCxn id="22" idx="0"/>
          </p:cNvCxnSpPr>
          <p:nvPr/>
        </p:nvCxnSpPr>
        <p:spPr>
          <a:xfrm>
            <a:off x="2703513" y="2227263"/>
            <a:ext cx="6477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28" name="直接连接符 27"/>
          <p:cNvCxnSpPr>
            <a:stCxn id="21" idx="2"/>
            <a:endCxn id="22" idx="0"/>
          </p:cNvCxnSpPr>
          <p:nvPr/>
        </p:nvCxnSpPr>
        <p:spPr>
          <a:xfrm>
            <a:off x="2649538" y="2254250"/>
            <a:ext cx="0" cy="56673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29" name="直接连接符 28"/>
          <p:cNvCxnSpPr>
            <a:stCxn id="21" idx="2"/>
            <a:endCxn id="22" idx="0"/>
          </p:cNvCxnSpPr>
          <p:nvPr/>
        </p:nvCxnSpPr>
        <p:spPr>
          <a:xfrm>
            <a:off x="4538663" y="2227263"/>
            <a:ext cx="0" cy="56673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sp>
        <p:nvSpPr>
          <p:cNvPr id="38" name="矩形 37"/>
          <p:cNvSpPr/>
          <p:nvPr/>
        </p:nvSpPr>
        <p:spPr>
          <a:xfrm>
            <a:off x="2593975" y="2820988"/>
            <a:ext cx="109538" cy="539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黑体" panose="02010609060101010101" charset="-122"/>
              <a:cs typeface="+mn-cs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4484688" y="2820988"/>
            <a:ext cx="107950" cy="539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黑体" panose="02010609060101010101" charset="-122"/>
              <a:cs typeface="+mn-cs"/>
            </a:endParaRPr>
          </a:p>
        </p:txBody>
      </p:sp>
      <p:sp>
        <p:nvSpPr>
          <p:cNvPr id="40" name="燕尾形箭头 39"/>
          <p:cNvSpPr/>
          <p:nvPr/>
        </p:nvSpPr>
        <p:spPr>
          <a:xfrm>
            <a:off x="4983163" y="3179763"/>
            <a:ext cx="1573213" cy="781050"/>
          </a:xfrm>
          <a:prstGeom prst="notchedRightArrow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 fontAlgn="auto"/>
            <a:endParaRPr lang="zh-CN" altLang="en-US" strike="noStrike" noProof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8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bldLvl="0" animBg="1"/>
      <p:bldP spid="40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134" y="724533"/>
            <a:ext cx="7907212" cy="4171000"/>
          </a:xfrm>
          <a:prstGeom prst="flowChartTerminator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157848" y="5020327"/>
            <a:ext cx="3855720" cy="70675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fontAlgn="auto"/>
            <a:r>
              <a:rPr lang="zh-CN" altLang="en-US" sz="4000" b="1" strike="noStrike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黑体" panose="02010609060101010101" charset="-122"/>
                <a:ea typeface="黑体" panose="02010609060101010101" charset="-122"/>
                <a:cs typeface="+mn-cs"/>
              </a:rPr>
              <a:t>两力等大</a:t>
            </a:r>
          </a:p>
        </p:txBody>
      </p:sp>
      <p:sp>
        <p:nvSpPr>
          <p:cNvPr id="2" name="矩形 1"/>
          <p:cNvSpPr/>
          <p:nvPr/>
        </p:nvSpPr>
        <p:spPr>
          <a:xfrm>
            <a:off x="241300" y="601663"/>
            <a:ext cx="1809750" cy="7477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en-US" sz="4265" strike="noStrike" noProof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实验一</a:t>
            </a:r>
            <a:endParaRPr lang="zh-CN" altLang="en-US" sz="4265" strike="noStrike" noProof="1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8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4"/>
          <p:cNvPicPr>
            <a:picLocks noChangeAspect="1"/>
          </p:cNvPicPr>
          <p:nvPr/>
        </p:nvPicPr>
        <p:blipFill>
          <a:blip r:embed="rId2"/>
          <a:srcRect l="11406" t="14305" r="9045" b="9052"/>
          <a:stretch>
            <a:fillRect/>
          </a:stretch>
        </p:blipFill>
        <p:spPr>
          <a:xfrm>
            <a:off x="8148638" y="4733925"/>
            <a:ext cx="2571750" cy="1858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62" name="Text Box 7"/>
          <p:cNvSpPr txBox="1"/>
          <p:nvPr/>
        </p:nvSpPr>
        <p:spPr>
          <a:xfrm>
            <a:off x="263525" y="2201863"/>
            <a:ext cx="4595813" cy="28606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dirty="0">
                <a:solidFill>
                  <a:schemeClr val="bg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如图，在两边的绳套上挂等质量的钩码，将</a:t>
            </a:r>
            <a:r>
              <a:rPr lang="zh-CN" altLang="en-US" sz="24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硬纸片</a:t>
            </a:r>
            <a:r>
              <a:rPr lang="zh-CN" altLang="en-US" sz="2400" dirty="0">
                <a:solidFill>
                  <a:schemeClr val="bg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稍向下移动，使两个拉力的方向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楷体_GB2312" panose="02010609030101010101" pitchFamily="49" charset="-122"/>
                <a:sym typeface="宋体" panose="02010600030101010101" pitchFamily="2" charset="-122"/>
              </a:rPr>
              <a:t>并不相反。放开</a:t>
            </a:r>
            <a:r>
              <a:rPr lang="zh-CN" altLang="en-US" sz="24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硬纸片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楷体_GB2312" panose="02010609030101010101" pitchFamily="49" charset="-122"/>
                <a:sym typeface="宋体" panose="02010600030101010101" pitchFamily="2" charset="-122"/>
              </a:rPr>
              <a:t>，</a:t>
            </a:r>
            <a:r>
              <a:rPr lang="zh-CN" altLang="en-US" sz="24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硬纸片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楷体_GB2312" panose="02010609030101010101" pitchFamily="49" charset="-122"/>
                <a:sym typeface="宋体" panose="02010600030101010101" pitchFamily="2" charset="-122"/>
              </a:rPr>
              <a:t>将</a:t>
            </a:r>
            <a:r>
              <a:rPr lang="zh-CN" altLang="en-US" sz="2400" u="sng" dirty="0">
                <a:solidFill>
                  <a:schemeClr val="bg1"/>
                </a:solidFill>
                <a:latin typeface="Arial" panose="020B0604020202020204" pitchFamily="34" charset="0"/>
                <a:ea typeface="楷体_GB2312" panose="02010609030101010101" pitchFamily="49" charset="-122"/>
                <a:sym typeface="宋体" panose="02010600030101010101" pitchFamily="2" charset="-122"/>
              </a:rPr>
              <a:t>                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楷体_GB2312" panose="02010609030101010101" pitchFamily="49" charset="-122"/>
                <a:sym typeface="宋体" panose="02010600030101010101" pitchFamily="2" charset="-122"/>
              </a:rPr>
              <a:t>。待</a:t>
            </a:r>
            <a:r>
              <a:rPr lang="zh-CN" altLang="en-US" sz="24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硬纸片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楷体_GB2312" panose="02010609030101010101" pitchFamily="49" charset="-122"/>
                <a:sym typeface="宋体" panose="02010600030101010101" pitchFamily="2" charset="-122"/>
              </a:rPr>
              <a:t>静止时，两个拉力的方向</a:t>
            </a:r>
            <a:r>
              <a:rPr lang="zh-CN" altLang="en-US" sz="2400" u="sng" dirty="0">
                <a:solidFill>
                  <a:schemeClr val="bg1"/>
                </a:solidFill>
                <a:latin typeface="Arial" panose="020B0604020202020204" pitchFamily="34" charset="0"/>
                <a:ea typeface="楷体_GB2312" panose="02010609030101010101" pitchFamily="49" charset="-122"/>
                <a:sym typeface="宋体" panose="02010600030101010101" pitchFamily="2" charset="-122"/>
              </a:rPr>
              <a:t>            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楷体_GB2312" panose="02010609030101010101" pitchFamily="49" charset="-122"/>
                <a:sym typeface="宋体" panose="02010600030101010101" pitchFamily="2" charset="-122"/>
              </a:rPr>
              <a:t>。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ea typeface="楷体_GB2312" panose="02010609030101010101" pitchFamily="49" charset="-122"/>
            </a:endParaRPr>
          </a:p>
          <a:p>
            <a:pPr>
              <a:spcBef>
                <a:spcPct val="50000"/>
              </a:spcBef>
            </a:pP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ea typeface="楷体_GB2312" panose="02010609030101010101" pitchFamily="49" charset="-122"/>
            </a:endParaRPr>
          </a:p>
        </p:txBody>
      </p:sp>
      <p:sp>
        <p:nvSpPr>
          <p:cNvPr id="40963" name="Text Box 11"/>
          <p:cNvSpPr txBox="1"/>
          <p:nvPr/>
        </p:nvSpPr>
        <p:spPr>
          <a:xfrm>
            <a:off x="2514600" y="5062538"/>
            <a:ext cx="5048250" cy="8302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dirty="0">
                <a:solidFill>
                  <a:schemeClr val="bg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由此又可以得到：要使两个力相互平衡，两个力的方向必须</a:t>
            </a:r>
            <a:r>
              <a:rPr lang="zh-CN" altLang="en-US" sz="2400" u="sng" dirty="0">
                <a:solidFill>
                  <a:schemeClr val="bg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    </a:t>
            </a:r>
            <a:r>
              <a:rPr lang="zh-CN" altLang="en-US" sz="2400" dirty="0">
                <a:solidFill>
                  <a:schemeClr val="bg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。</a:t>
            </a:r>
          </a:p>
        </p:txBody>
      </p:sp>
      <p:sp>
        <p:nvSpPr>
          <p:cNvPr id="6" name="Text Box 12"/>
          <p:cNvSpPr txBox="1"/>
          <p:nvPr/>
        </p:nvSpPr>
        <p:spPr>
          <a:xfrm>
            <a:off x="608965" y="4008438"/>
            <a:ext cx="112712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fontAlgn="auto">
              <a:spcBef>
                <a:spcPct val="50000"/>
              </a:spcBef>
              <a:buClrTx/>
              <a:buSzTx/>
              <a:buFontTx/>
            </a:pPr>
            <a:r>
              <a:rPr lang="zh-CN" altLang="en-US" sz="2400" noProof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相反</a:t>
            </a:r>
            <a:endParaRPr lang="zh-CN" altLang="en-US" sz="2400" noProof="1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Text Box 13"/>
          <p:cNvSpPr txBox="1"/>
          <p:nvPr/>
        </p:nvSpPr>
        <p:spPr>
          <a:xfrm>
            <a:off x="5940425" y="5432425"/>
            <a:ext cx="1077913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fontAlgn="auto">
              <a:spcBef>
                <a:spcPct val="50000"/>
              </a:spcBef>
              <a:buClrTx/>
              <a:buSzTx/>
              <a:buFontTx/>
            </a:pPr>
            <a:r>
              <a:rPr lang="zh-CN" altLang="en-US" sz="2400" noProof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相反</a:t>
            </a:r>
            <a:endParaRPr lang="zh-CN" altLang="en-US" sz="2400" noProof="1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Text Box 14"/>
          <p:cNvSpPr txBox="1"/>
          <p:nvPr/>
        </p:nvSpPr>
        <p:spPr>
          <a:xfrm>
            <a:off x="3157538" y="3198813"/>
            <a:ext cx="1457325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向上移动</a:t>
            </a:r>
          </a:p>
        </p:txBody>
      </p:sp>
      <p:sp>
        <p:nvSpPr>
          <p:cNvPr id="2" name="矩形 1"/>
          <p:cNvSpPr/>
          <p:nvPr/>
        </p:nvSpPr>
        <p:spPr>
          <a:xfrm>
            <a:off x="241300" y="601663"/>
            <a:ext cx="1809750" cy="7477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en-US" sz="4265" strike="noStrike" noProof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实验二</a:t>
            </a:r>
            <a:endParaRPr lang="zh-CN" altLang="en-US" sz="4265" strike="noStrike" noProof="1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8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4"/>
          <p:cNvPicPr>
            <a:picLocks noChangeAspect="1"/>
          </p:cNvPicPr>
          <p:nvPr/>
        </p:nvPicPr>
        <p:blipFill>
          <a:blip r:embed="rId4"/>
          <a:srcRect l="11205" t="2823" r="13768" b="20773"/>
          <a:stretch>
            <a:fillRect/>
          </a:stretch>
        </p:blipFill>
        <p:spPr>
          <a:xfrm>
            <a:off x="7980363" y="4346575"/>
            <a:ext cx="3024187" cy="2308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986" name="Text Box 7"/>
          <p:cNvSpPr txBox="1"/>
          <p:nvPr/>
        </p:nvSpPr>
        <p:spPr>
          <a:xfrm>
            <a:off x="206375" y="1866900"/>
            <a:ext cx="5957888" cy="28606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dirty="0">
                <a:solidFill>
                  <a:schemeClr val="bg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如图，在两边的绳套上挂等质量的钩码。并将</a:t>
            </a:r>
            <a:r>
              <a:rPr lang="zh-CN" altLang="en-US" sz="24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硬纸片</a:t>
            </a:r>
            <a:r>
              <a:rPr lang="zh-CN" altLang="en-US" sz="2400" dirty="0">
                <a:solidFill>
                  <a:schemeClr val="bg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扭转一个角度，使拉</a:t>
            </a:r>
            <a:r>
              <a:rPr lang="zh-CN" altLang="en-US" sz="24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硬纸片</a:t>
            </a:r>
            <a:r>
              <a:rPr lang="zh-CN" altLang="en-US" sz="2400" dirty="0">
                <a:solidFill>
                  <a:schemeClr val="bg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的细绳相互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楷体_GB2312" panose="02010609030101010101" pitchFamily="49" charset="-122"/>
                <a:sym typeface="宋体" panose="02010600030101010101" pitchFamily="2" charset="-122"/>
              </a:rPr>
              <a:t>平行，但不在同一直线上。放开</a:t>
            </a:r>
            <a:r>
              <a:rPr lang="zh-CN" altLang="en-US" sz="24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硬纸片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楷体_GB2312" panose="02010609030101010101" pitchFamily="49" charset="-122"/>
                <a:sym typeface="宋体" panose="02010600030101010101" pitchFamily="2" charset="-122"/>
              </a:rPr>
              <a:t>，</a:t>
            </a:r>
            <a:r>
              <a:rPr lang="zh-CN" altLang="en-US" sz="24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硬纸片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楷体_GB2312" panose="02010609030101010101" pitchFamily="49" charset="-122"/>
                <a:sym typeface="宋体" panose="02010600030101010101" pitchFamily="2" charset="-122"/>
              </a:rPr>
              <a:t>将</a:t>
            </a:r>
            <a:r>
              <a:rPr lang="zh-CN" altLang="en-US" sz="2400" u="sng" dirty="0">
                <a:solidFill>
                  <a:schemeClr val="bg1"/>
                </a:solidFill>
                <a:latin typeface="Arial" panose="020B0604020202020204" pitchFamily="34" charset="0"/>
                <a:ea typeface="楷体_GB2312" panose="02010609030101010101" pitchFamily="49" charset="-122"/>
                <a:sym typeface="宋体" panose="02010600030101010101" pitchFamily="2" charset="-122"/>
              </a:rPr>
              <a:t>             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楷体_GB2312" panose="02010609030101010101" pitchFamily="49" charset="-122"/>
                <a:sym typeface="宋体" panose="02010600030101010101" pitchFamily="2" charset="-122"/>
              </a:rPr>
              <a:t>。待</a:t>
            </a:r>
            <a:r>
              <a:rPr lang="zh-CN" altLang="en-US" sz="24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硬纸片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楷体_GB2312" panose="02010609030101010101" pitchFamily="49" charset="-122"/>
                <a:sym typeface="宋体" panose="02010600030101010101" pitchFamily="2" charset="-122"/>
              </a:rPr>
              <a:t>静止后，两边的细绳</a:t>
            </a:r>
            <a:r>
              <a:rPr lang="zh-CN" altLang="en-US" sz="2400" u="sng" dirty="0">
                <a:solidFill>
                  <a:schemeClr val="bg1"/>
                </a:solidFill>
                <a:latin typeface="Arial" panose="020B0604020202020204" pitchFamily="34" charset="0"/>
                <a:ea typeface="楷体_GB2312" panose="02010609030101010101" pitchFamily="49" charset="-122"/>
                <a:sym typeface="宋体" panose="02010600030101010101" pitchFamily="2" charset="-122"/>
              </a:rPr>
              <a:t> 	  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楷体_GB2312" panose="02010609030101010101" pitchFamily="49" charset="-122"/>
                <a:sym typeface="宋体" panose="02010600030101010101" pitchFamily="2" charset="-122"/>
              </a:rPr>
              <a:t>（在，不在）同一直线上。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ea typeface="楷体_GB2312" panose="02010609030101010101" pitchFamily="49" charset="-122"/>
            </a:endParaRPr>
          </a:p>
          <a:p>
            <a:pPr>
              <a:spcBef>
                <a:spcPct val="50000"/>
              </a:spcBef>
            </a:pP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ea typeface="楷体_GB2312" panose="02010609030101010101" pitchFamily="49" charset="-122"/>
            </a:endParaRPr>
          </a:p>
        </p:txBody>
      </p:sp>
      <p:sp>
        <p:nvSpPr>
          <p:cNvPr id="41987" name="Text Box 12"/>
          <p:cNvSpPr txBox="1"/>
          <p:nvPr/>
        </p:nvSpPr>
        <p:spPr>
          <a:xfrm>
            <a:off x="2406650" y="4894263"/>
            <a:ext cx="5075238" cy="8302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楷体_GB2312" panose="02010609030101010101" pitchFamily="49" charset="-122"/>
              </a:rPr>
              <a:t>由此我们可以知道：要使两个力相互平衡，两个力必须在</a:t>
            </a:r>
            <a:r>
              <a:rPr lang="zh-CN" altLang="en-US" sz="2400" u="sng" dirty="0">
                <a:solidFill>
                  <a:schemeClr val="bg1"/>
                </a:solidFill>
                <a:latin typeface="Arial" panose="020B0604020202020204" pitchFamily="34" charset="0"/>
                <a:ea typeface="楷体_GB2312" panose="02010609030101010101" pitchFamily="49" charset="-122"/>
              </a:rPr>
              <a:t>                      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楷体_GB2312" panose="02010609030101010101" pitchFamily="49" charset="-122"/>
              </a:rPr>
              <a:t>。</a:t>
            </a:r>
          </a:p>
        </p:txBody>
      </p:sp>
      <p:sp>
        <p:nvSpPr>
          <p:cNvPr id="26637" name="Text Box 13"/>
          <p:cNvSpPr txBox="1"/>
          <p:nvPr/>
        </p:nvSpPr>
        <p:spPr>
          <a:xfrm>
            <a:off x="2686050" y="2952750"/>
            <a:ext cx="1500188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dirty="0">
                <a:solidFill>
                  <a:srgbClr val="FFFF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转动</a:t>
            </a:r>
          </a:p>
        </p:txBody>
      </p:sp>
      <p:sp>
        <p:nvSpPr>
          <p:cNvPr id="26638" name="Text Box 14"/>
          <p:cNvSpPr txBox="1"/>
          <p:nvPr/>
        </p:nvSpPr>
        <p:spPr>
          <a:xfrm>
            <a:off x="2686050" y="3413125"/>
            <a:ext cx="48577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dirty="0">
                <a:solidFill>
                  <a:srgbClr val="FFFF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在</a:t>
            </a:r>
          </a:p>
        </p:txBody>
      </p:sp>
      <p:sp>
        <p:nvSpPr>
          <p:cNvPr id="26639" name="Text Box 15"/>
          <p:cNvSpPr txBox="1"/>
          <p:nvPr/>
        </p:nvSpPr>
        <p:spPr>
          <a:xfrm>
            <a:off x="5284788" y="5264150"/>
            <a:ext cx="199707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dirty="0">
                <a:solidFill>
                  <a:srgbClr val="FFFF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同一直线上</a:t>
            </a:r>
          </a:p>
        </p:txBody>
      </p:sp>
      <p:sp>
        <p:nvSpPr>
          <p:cNvPr id="3" name="矩形 2"/>
          <p:cNvSpPr/>
          <p:nvPr/>
        </p:nvSpPr>
        <p:spPr>
          <a:xfrm>
            <a:off x="241300" y="601663"/>
            <a:ext cx="1809750" cy="7477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en-US" sz="4265" strike="noStrike" noProof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实验三</a:t>
            </a:r>
            <a:endParaRPr lang="zh-CN" altLang="en-US" sz="4265" strike="noStrike" noProof="1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同一直线上 (2)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94450" y="0"/>
            <a:ext cx="5797550" cy="35515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8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6637" grpId="0"/>
      <p:bldP spid="26638" grpId="0"/>
      <p:bldP spid="266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553450" y="1049338"/>
            <a:ext cx="1179513" cy="5343525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 anchor="t">
            <a:spAutoFit/>
          </a:bodyPr>
          <a:lstStyle/>
          <a:p>
            <a:pPr algn="l" fontAlgn="auto">
              <a:buClrTx/>
              <a:buSzTx/>
              <a:buFontTx/>
            </a:pPr>
            <a:r>
              <a:rPr lang="zh-CN" altLang="en-US" sz="4265" strike="noStrike" noProof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作用于同一物体上</a:t>
            </a:r>
          </a:p>
        </p:txBody>
      </p:sp>
      <p:sp>
        <p:nvSpPr>
          <p:cNvPr id="2" name="矩形 1"/>
          <p:cNvSpPr/>
          <p:nvPr/>
        </p:nvSpPr>
        <p:spPr>
          <a:xfrm>
            <a:off x="241300" y="601663"/>
            <a:ext cx="1809750" cy="7477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en-US" sz="4265" strike="noStrike" noProof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实验四</a:t>
            </a:r>
            <a:endParaRPr lang="zh-CN" altLang="en-US" sz="4265" strike="noStrike" noProof="1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8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文本框 1"/>
          <p:cNvSpPr txBox="1"/>
          <p:nvPr/>
        </p:nvSpPr>
        <p:spPr>
          <a:xfrm>
            <a:off x="512763" y="1830388"/>
            <a:ext cx="11476037" cy="175418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6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微软雅黑" panose="020B0503020204020204" pitchFamily="34" charset="-122"/>
              </a:rPr>
              <a:t>作用在</a:t>
            </a:r>
            <a:r>
              <a:rPr lang="zh-CN" altLang="en-US" sz="36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sym typeface="微软雅黑" panose="020B0503020204020204" pitchFamily="34" charset="-122"/>
              </a:rPr>
              <a:t>同一物体</a:t>
            </a:r>
            <a:r>
              <a:rPr lang="zh-CN" altLang="en-US" sz="36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微软雅黑" panose="020B0503020204020204" pitchFamily="34" charset="-122"/>
              </a:rPr>
              <a:t>上的两个力，如果</a:t>
            </a:r>
            <a:r>
              <a:rPr lang="zh-CN" altLang="en-US" sz="36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sym typeface="微软雅黑" panose="020B0503020204020204" pitchFamily="34" charset="-122"/>
              </a:rPr>
              <a:t>大小相等、方向相反</a:t>
            </a:r>
            <a:r>
              <a:rPr lang="zh-CN" altLang="en-US" sz="36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微软雅黑" panose="020B0503020204020204" pitchFamily="34" charset="-122"/>
              </a:rPr>
              <a:t>，并且在</a:t>
            </a:r>
            <a:r>
              <a:rPr lang="zh-CN" altLang="en-US" sz="36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sym typeface="微软雅黑" panose="020B0503020204020204" pitchFamily="34" charset="-122"/>
              </a:rPr>
              <a:t>同一条直线</a:t>
            </a:r>
            <a:r>
              <a:rPr lang="zh-CN" altLang="en-US" sz="36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微软雅黑" panose="020B0503020204020204" pitchFamily="34" charset="-122"/>
              </a:rPr>
              <a:t>上，这两个力就彼此平衡。</a:t>
            </a:r>
          </a:p>
        </p:txBody>
      </p:sp>
      <p:sp>
        <p:nvSpPr>
          <p:cNvPr id="5" name="矩形 4"/>
          <p:cNvSpPr/>
          <p:nvPr/>
        </p:nvSpPr>
        <p:spPr>
          <a:xfrm>
            <a:off x="0" y="906463"/>
            <a:ext cx="2352675" cy="7477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en-US" sz="4265" strike="noStrike" noProof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实验结论</a:t>
            </a:r>
            <a:endParaRPr lang="zh-CN" altLang="en-US" sz="4265" strike="noStrike" noProof="1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4035" name="文本框 5"/>
          <p:cNvSpPr txBox="1"/>
          <p:nvPr/>
        </p:nvSpPr>
        <p:spPr>
          <a:xfrm>
            <a:off x="2833688" y="4321175"/>
            <a:ext cx="4652962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320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同体、等大、反向、共线 </a:t>
            </a:r>
            <a:r>
              <a:rPr lang="zh-CN" altLang="en-US" sz="3200"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>
                <a:latin typeface="Arial" panose="020B0604020202020204" pitchFamily="34" charset="0"/>
                <a:ea typeface="微软雅黑" panose="020B0503020204020204" pitchFamily="34" charset="-122"/>
              </a:rPr>
              <a:t>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8">
        <p14:warp dir="in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9"/>
          <p:cNvSpPr>
            <a:spLocks noChangeArrowheads="1"/>
          </p:cNvSpPr>
          <p:nvPr/>
        </p:nvSpPr>
        <p:spPr bwMode="auto">
          <a:xfrm>
            <a:off x="0" y="763588"/>
            <a:ext cx="969963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6400" b="0" i="0" u="none" strike="noStrike" cap="none" normalizeH="0" baseline="0" noProof="1">
                <a:ln>
                  <a:noFill/>
                </a:ln>
                <a:solidFill>
                  <a:srgbClr val="FFFFFF"/>
                </a:solidFill>
                <a:effectLst/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</a:rPr>
              <a:t>0</a:t>
            </a:r>
            <a:r>
              <a:rPr kumimoji="0" lang="en-US" sz="6400" b="0" i="0" u="none" strike="noStrike" cap="none" normalizeH="0" baseline="0" noProof="1">
                <a:ln>
                  <a:noFill/>
                </a:ln>
                <a:solidFill>
                  <a:srgbClr val="FFFFFF"/>
                </a:solidFill>
                <a:effectLst/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</a:rPr>
              <a:t>3</a:t>
            </a:r>
            <a:endParaRPr kumimoji="0" lang="en-US" sz="1335" b="0" i="0" u="none" strike="noStrike" cap="none" normalizeH="0" baseline="0" noProof="1">
              <a:ln>
                <a:noFill/>
              </a:ln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</a:endParaRPr>
          </a:p>
        </p:txBody>
      </p:sp>
      <p:sp>
        <p:nvSpPr>
          <p:cNvPr id="36" name="Rectangle 39"/>
          <p:cNvSpPr>
            <a:spLocks noChangeArrowheads="1"/>
          </p:cNvSpPr>
          <p:nvPr/>
        </p:nvSpPr>
        <p:spPr bwMode="auto">
          <a:xfrm>
            <a:off x="969963" y="895350"/>
            <a:ext cx="5589588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l" defTabSz="686435" fontAlgn="auto">
              <a:buClrTx/>
              <a:buSzTx/>
              <a:buFontTx/>
              <a:buNone/>
            </a:pPr>
            <a:r>
              <a:rPr lang="zh-CN" altLang="en-US" sz="4265" strike="noStrike" noProof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二力平衡条件的应用</a:t>
            </a:r>
            <a:endParaRPr lang="zh-CN" altLang="en-US" sz="4265" strike="noStrike" noProof="1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sz="6000" strike="noStrike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Picture 12" descr="5"/>
          <p:cNvPicPr>
            <a:picLocks noChangeAspect="1"/>
          </p:cNvPicPr>
          <p:nvPr/>
        </p:nvPicPr>
        <p:blipFill>
          <a:blip r:embed="rId2"/>
          <a:srcRect b="26563"/>
          <a:stretch>
            <a:fillRect/>
          </a:stretch>
        </p:blipFill>
        <p:spPr>
          <a:xfrm>
            <a:off x="1311275" y="1665288"/>
            <a:ext cx="909638" cy="3357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084" name="Oval 19"/>
          <p:cNvSpPr/>
          <p:nvPr/>
        </p:nvSpPr>
        <p:spPr>
          <a:xfrm>
            <a:off x="1704975" y="4751388"/>
            <a:ext cx="109538" cy="107950"/>
          </a:xfrm>
          <a:prstGeom prst="ellipse">
            <a:avLst/>
          </a:prstGeom>
          <a:solidFill>
            <a:schemeClr val="tx2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4" name="组合 23"/>
          <p:cNvGrpSpPr/>
          <p:nvPr/>
        </p:nvGrpSpPr>
        <p:grpSpPr>
          <a:xfrm>
            <a:off x="1770063" y="3563938"/>
            <a:ext cx="527050" cy="1260475"/>
            <a:chOff x="1960150" y="3596527"/>
            <a:chExt cx="527463" cy="1260000"/>
          </a:xfrm>
        </p:grpSpPr>
        <p:sp>
          <p:nvSpPr>
            <p:cNvPr id="46086" name="Line 24"/>
            <p:cNvSpPr/>
            <p:nvPr/>
          </p:nvSpPr>
          <p:spPr>
            <a:xfrm flipV="1">
              <a:off x="1960150" y="3596527"/>
              <a:ext cx="0" cy="1260000"/>
            </a:xfrm>
            <a:prstGeom prst="line">
              <a:avLst/>
            </a:prstGeom>
            <a:ln w="38100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lg" len="lg"/>
            </a:ln>
          </p:spPr>
        </p:sp>
        <p:sp>
          <p:nvSpPr>
            <p:cNvPr id="46087" name="Text Box 25"/>
            <p:cNvSpPr txBox="1"/>
            <p:nvPr/>
          </p:nvSpPr>
          <p:spPr>
            <a:xfrm>
              <a:off x="2030413" y="3759126"/>
              <a:ext cx="457200" cy="46020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 i="1" dirty="0">
                  <a:solidFill>
                    <a:srgbClr val="FFFF00"/>
                  </a:solidFill>
                  <a:latin typeface="Times New Roman" panose="02020603050405020304" charset="0"/>
                  <a:ea typeface="微软雅黑" panose="020B0503020204020204" pitchFamily="34" charset="-122"/>
                </a:rPr>
                <a:t>F</a:t>
              </a:r>
            </a:p>
          </p:txBody>
        </p:sp>
      </p:grpSp>
      <p:sp>
        <p:nvSpPr>
          <p:cNvPr id="14" name="TextBox 21"/>
          <p:cNvSpPr txBox="1"/>
          <p:nvPr/>
        </p:nvSpPr>
        <p:spPr>
          <a:xfrm>
            <a:off x="6007100" y="2830513"/>
            <a:ext cx="552450" cy="1920875"/>
          </a:xfrm>
          <a:prstGeom prst="rect">
            <a:avLst/>
          </a:prstGeom>
          <a:noFill/>
          <a:ln w="9525">
            <a:noFill/>
          </a:ln>
        </p:spPr>
        <p:txBody>
          <a:bodyPr vert="eaVert" wrap="none" anchor="t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二力平衡条件</a:t>
            </a:r>
          </a:p>
        </p:txBody>
      </p:sp>
      <p:grpSp>
        <p:nvGrpSpPr>
          <p:cNvPr id="16" name="组合 24"/>
          <p:cNvGrpSpPr/>
          <p:nvPr/>
        </p:nvGrpSpPr>
        <p:grpSpPr>
          <a:xfrm>
            <a:off x="1770063" y="4832350"/>
            <a:ext cx="523875" cy="1328738"/>
            <a:chOff x="1960150" y="4865688"/>
            <a:chExt cx="523618" cy="1327668"/>
          </a:xfrm>
        </p:grpSpPr>
        <p:sp>
          <p:nvSpPr>
            <p:cNvPr id="46090" name="Line 21"/>
            <p:cNvSpPr/>
            <p:nvPr/>
          </p:nvSpPr>
          <p:spPr>
            <a:xfrm>
              <a:off x="1960150" y="4865688"/>
              <a:ext cx="0" cy="1260000"/>
            </a:xfrm>
            <a:prstGeom prst="line">
              <a:avLst/>
            </a:prstGeom>
            <a:ln w="38100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lg" len="lg"/>
            </a:ln>
          </p:spPr>
        </p:sp>
        <p:sp>
          <p:nvSpPr>
            <p:cNvPr id="46091" name="Text Box 22"/>
            <p:cNvSpPr txBox="1"/>
            <p:nvPr/>
          </p:nvSpPr>
          <p:spPr>
            <a:xfrm>
              <a:off x="2030413" y="5733256"/>
              <a:ext cx="453355" cy="4601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 i="1" dirty="0">
                  <a:solidFill>
                    <a:srgbClr val="FFFF00"/>
                  </a:solidFill>
                  <a:latin typeface="Times New Roman" panose="02020603050405020304" charset="0"/>
                  <a:ea typeface="微软雅黑" panose="020B0503020204020204" pitchFamily="34" charset="-122"/>
                </a:rPr>
                <a:t>G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969125" y="1689100"/>
            <a:ext cx="5035550" cy="4554538"/>
            <a:chOff x="9992" y="3488"/>
            <a:chExt cx="7784" cy="7173"/>
          </a:xfrm>
        </p:grpSpPr>
        <p:grpSp>
          <p:nvGrpSpPr>
            <p:cNvPr id="46093" name="组合 21"/>
            <p:cNvGrpSpPr/>
            <p:nvPr/>
          </p:nvGrpSpPr>
          <p:grpSpPr>
            <a:xfrm>
              <a:off x="10777" y="3488"/>
              <a:ext cx="1937" cy="5008"/>
              <a:chOff x="1493564" y="2071678"/>
              <a:chExt cx="1151234" cy="3795713"/>
            </a:xfrm>
          </p:grpSpPr>
          <p:sp>
            <p:nvSpPr>
              <p:cNvPr id="46094" name="Rectangle 20"/>
              <p:cNvSpPr/>
              <p:nvPr/>
            </p:nvSpPr>
            <p:spPr>
              <a:xfrm>
                <a:off x="1493564" y="3440103"/>
                <a:ext cx="1008063" cy="719137"/>
              </a:xfrm>
              <a:prstGeom prst="rect">
                <a:avLst/>
              </a:prstGeom>
              <a:noFill/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zh-CN" dirty="0">
                  <a:latin typeface="Tahoma" panose="020B0604030504040204" pitchFamily="34" charset="0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46095" name="Group 21"/>
              <p:cNvGrpSpPr/>
              <p:nvPr/>
            </p:nvGrpSpPr>
            <p:grpSpPr>
              <a:xfrm>
                <a:off x="2011386" y="2071678"/>
                <a:ext cx="633412" cy="1714500"/>
                <a:chOff x="1302" y="1661"/>
                <a:chExt cx="399" cy="1080"/>
              </a:xfrm>
            </p:grpSpPr>
            <p:sp>
              <p:nvSpPr>
                <p:cNvPr id="46096" name="Line 22"/>
                <p:cNvSpPr/>
                <p:nvPr/>
              </p:nvSpPr>
              <p:spPr>
                <a:xfrm flipV="1">
                  <a:off x="1302" y="1706"/>
                  <a:ext cx="8" cy="1035"/>
                </a:xfrm>
                <a:prstGeom prst="line">
                  <a:avLst/>
                </a:prstGeom>
                <a:ln w="57150" cap="flat" cmpd="sng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stealth" w="lg" len="lg"/>
                </a:ln>
              </p:spPr>
            </p:sp>
            <p:sp>
              <p:nvSpPr>
                <p:cNvPr id="46097" name="Text Box 23"/>
                <p:cNvSpPr txBox="1"/>
                <p:nvPr/>
              </p:nvSpPr>
              <p:spPr>
                <a:xfrm>
                  <a:off x="1383" y="1661"/>
                  <a:ext cx="318" cy="48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>
                  <a:spAutoFit/>
                </a:bodyPr>
                <a:lstStyle/>
                <a:p>
                  <a:r>
                    <a:rPr lang="zh-CN" altLang="en-US" sz="3600" i="1" dirty="0">
                      <a:solidFill>
                        <a:srgbClr val="FFFF00"/>
                      </a:solidFill>
                      <a:latin typeface="Calibri" panose="020F0502020204030204" pitchFamily="34" charset="0"/>
                      <a:ea typeface="微软雅黑" panose="020B0503020204020204" pitchFamily="34" charset="-122"/>
                    </a:rPr>
                    <a:t>Ｆ</a:t>
                  </a:r>
                </a:p>
              </p:txBody>
            </p:sp>
          </p:grpSp>
          <p:grpSp>
            <p:nvGrpSpPr>
              <p:cNvPr id="46098" name="Group 24"/>
              <p:cNvGrpSpPr/>
              <p:nvPr/>
            </p:nvGrpSpPr>
            <p:grpSpPr>
              <a:xfrm>
                <a:off x="1939948" y="3727440"/>
                <a:ext cx="504825" cy="2139951"/>
                <a:chOff x="1383" y="2704"/>
                <a:chExt cx="318" cy="1348"/>
              </a:xfrm>
            </p:grpSpPr>
            <p:grpSp>
              <p:nvGrpSpPr>
                <p:cNvPr id="46099" name="Group 25"/>
                <p:cNvGrpSpPr/>
                <p:nvPr/>
              </p:nvGrpSpPr>
              <p:grpSpPr>
                <a:xfrm>
                  <a:off x="1383" y="2750"/>
                  <a:ext cx="318" cy="1302"/>
                  <a:chOff x="1383" y="2750"/>
                  <a:chExt cx="318" cy="1302"/>
                </a:xfrm>
              </p:grpSpPr>
              <p:sp>
                <p:nvSpPr>
                  <p:cNvPr id="46100" name="Line 26"/>
                  <p:cNvSpPr/>
                  <p:nvPr/>
                </p:nvSpPr>
                <p:spPr>
                  <a:xfrm>
                    <a:off x="1429" y="2750"/>
                    <a:ext cx="0" cy="1088"/>
                  </a:xfrm>
                  <a:prstGeom prst="line">
                    <a:avLst/>
                  </a:prstGeom>
                  <a:ln w="57150" cap="flat" cmpd="sng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6101" name="Text Box 27"/>
                  <p:cNvSpPr txBox="1"/>
                  <p:nvPr/>
                </p:nvSpPr>
                <p:spPr>
                  <a:xfrm>
                    <a:off x="1383" y="3567"/>
                    <a:ext cx="318" cy="485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>
                    <a:spAutoFit/>
                  </a:bodyPr>
                  <a:lstStyle/>
                  <a:p>
                    <a:r>
                      <a:rPr lang="zh-CN" altLang="en-US" sz="3600" i="1" dirty="0">
                        <a:solidFill>
                          <a:srgbClr val="FFFF00"/>
                        </a:solidFill>
                        <a:latin typeface="Calibri" panose="020F0502020204030204" pitchFamily="34" charset="0"/>
                        <a:ea typeface="微软雅黑" panose="020B0503020204020204" pitchFamily="34" charset="-122"/>
                      </a:rPr>
                      <a:t>Ｇ</a:t>
                    </a:r>
                  </a:p>
                </p:txBody>
              </p:sp>
            </p:grpSp>
            <p:sp>
              <p:nvSpPr>
                <p:cNvPr id="46102" name="Oval 28"/>
                <p:cNvSpPr/>
                <p:nvPr/>
              </p:nvSpPr>
              <p:spPr>
                <a:xfrm>
                  <a:off x="1383" y="2704"/>
                  <a:ext cx="91" cy="9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lang="zh-CN" altLang="zh-CN" dirty="0">
                    <a:latin typeface="Tahoma" panose="020B0604030504040204" pitchFamily="34" charset="0"/>
                    <a:ea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46103" name="Text Box 29"/>
            <p:cNvSpPr txBox="1"/>
            <p:nvPr/>
          </p:nvSpPr>
          <p:spPr>
            <a:xfrm>
              <a:off x="12790" y="5598"/>
              <a:ext cx="3502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32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向上匀速：</a:t>
              </a:r>
            </a:p>
          </p:txBody>
        </p:sp>
        <p:sp>
          <p:nvSpPr>
            <p:cNvPr id="46104" name="Text Box 30"/>
            <p:cNvSpPr txBox="1"/>
            <p:nvPr/>
          </p:nvSpPr>
          <p:spPr>
            <a:xfrm>
              <a:off x="15873" y="5656"/>
              <a:ext cx="1903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en-US" altLang="zh-CN" sz="3200" b="1" i="1" dirty="0">
                  <a:solidFill>
                    <a:srgbClr val="FFFF00"/>
                  </a:solidFill>
                  <a:latin typeface="黑体" panose="02010609060101010101" charset="-122"/>
                  <a:ea typeface="黑体" panose="02010609060101010101" charset="-122"/>
                </a:rPr>
                <a:t>F </a:t>
              </a:r>
              <a:r>
                <a:rPr lang="en-US" altLang="zh-CN" sz="3200" b="1" dirty="0">
                  <a:solidFill>
                    <a:srgbClr val="FFFF00"/>
                  </a:solidFill>
                  <a:latin typeface="黑体" panose="02010609060101010101" charset="-122"/>
                  <a:ea typeface="黑体" panose="02010609060101010101" charset="-122"/>
                </a:rPr>
                <a:t>= </a:t>
              </a:r>
              <a:r>
                <a:rPr lang="en-US" altLang="zh-CN" sz="3200" b="1" i="1" dirty="0">
                  <a:solidFill>
                    <a:srgbClr val="FFFF00"/>
                  </a:solidFill>
                  <a:latin typeface="黑体" panose="02010609060101010101" charset="-122"/>
                  <a:ea typeface="黑体" panose="02010609060101010101" charset="-122"/>
                </a:rPr>
                <a:t>G</a:t>
              </a:r>
            </a:p>
          </p:txBody>
        </p:sp>
        <p:sp>
          <p:nvSpPr>
            <p:cNvPr id="46105" name="Text Box 32"/>
            <p:cNvSpPr txBox="1"/>
            <p:nvPr/>
          </p:nvSpPr>
          <p:spPr>
            <a:xfrm>
              <a:off x="15873" y="6921"/>
              <a:ext cx="1903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en-US" altLang="zh-CN" sz="3200" b="1" i="1" dirty="0">
                  <a:solidFill>
                    <a:srgbClr val="FFFF00"/>
                  </a:solidFill>
                  <a:latin typeface="黑体" panose="02010609060101010101" charset="-122"/>
                  <a:ea typeface="黑体" panose="02010609060101010101" charset="-122"/>
                </a:rPr>
                <a:t>F </a:t>
              </a:r>
              <a:r>
                <a:rPr lang="en-US" altLang="zh-CN" sz="3200" b="1" dirty="0">
                  <a:solidFill>
                    <a:srgbClr val="FFFF00"/>
                  </a:solidFill>
                  <a:latin typeface="黑体" panose="02010609060101010101" charset="-122"/>
                  <a:ea typeface="黑体" panose="02010609060101010101" charset="-122"/>
                </a:rPr>
                <a:t>= </a:t>
              </a:r>
              <a:r>
                <a:rPr lang="en-US" altLang="zh-CN" sz="3200" b="1" i="1" dirty="0">
                  <a:solidFill>
                    <a:srgbClr val="FFFF00"/>
                  </a:solidFill>
                  <a:latin typeface="黑体" panose="02010609060101010101" charset="-122"/>
                  <a:ea typeface="黑体" panose="02010609060101010101" charset="-122"/>
                </a:rPr>
                <a:t>G</a:t>
              </a:r>
            </a:p>
          </p:txBody>
        </p:sp>
        <p:sp>
          <p:nvSpPr>
            <p:cNvPr id="46106" name="Text Box 33"/>
            <p:cNvSpPr txBox="1"/>
            <p:nvPr/>
          </p:nvSpPr>
          <p:spPr>
            <a:xfrm>
              <a:off x="13190" y="4126"/>
              <a:ext cx="2218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zh-CN" altLang="en-US" sz="32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静止：</a:t>
              </a:r>
            </a:p>
          </p:txBody>
        </p:sp>
        <p:sp>
          <p:nvSpPr>
            <p:cNvPr id="46107" name="Text Box 35"/>
            <p:cNvSpPr txBox="1"/>
            <p:nvPr/>
          </p:nvSpPr>
          <p:spPr>
            <a:xfrm>
              <a:off x="15433" y="4126"/>
              <a:ext cx="1903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en-US" altLang="zh-CN" sz="3200" b="1" i="1" dirty="0">
                  <a:solidFill>
                    <a:srgbClr val="FFFF00"/>
                  </a:solidFill>
                  <a:latin typeface="黑体" panose="02010609060101010101" charset="-122"/>
                  <a:ea typeface="黑体" panose="02010609060101010101" charset="-122"/>
                </a:rPr>
                <a:t>F </a:t>
              </a:r>
              <a:r>
                <a:rPr lang="en-US" altLang="zh-CN" sz="3200" b="1" dirty="0">
                  <a:solidFill>
                    <a:srgbClr val="FFFF00"/>
                  </a:solidFill>
                  <a:latin typeface="黑体" panose="02010609060101010101" charset="-122"/>
                  <a:ea typeface="黑体" panose="02010609060101010101" charset="-122"/>
                </a:rPr>
                <a:t>= </a:t>
              </a:r>
              <a:r>
                <a:rPr lang="en-US" altLang="zh-CN" sz="3200" b="1" i="1" dirty="0">
                  <a:solidFill>
                    <a:srgbClr val="FFFF00"/>
                  </a:solidFill>
                  <a:latin typeface="黑体" panose="02010609060101010101" charset="-122"/>
                  <a:ea typeface="黑体" panose="02010609060101010101" charset="-122"/>
                </a:rPr>
                <a:t>G</a:t>
              </a:r>
            </a:p>
          </p:txBody>
        </p:sp>
        <p:sp>
          <p:nvSpPr>
            <p:cNvPr id="25" name="TextBox 22"/>
            <p:cNvSpPr txBox="1"/>
            <p:nvPr/>
          </p:nvSpPr>
          <p:spPr>
            <a:xfrm>
              <a:off x="9992" y="8966"/>
              <a:ext cx="5086" cy="1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 marL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cs"/>
                </a:rPr>
                <a:t>一个物体只受拉力和重力的作用</a:t>
              </a:r>
            </a:p>
          </p:txBody>
        </p:sp>
        <p:sp>
          <p:nvSpPr>
            <p:cNvPr id="46109" name="Text Box 29"/>
            <p:cNvSpPr txBox="1"/>
            <p:nvPr/>
          </p:nvSpPr>
          <p:spPr>
            <a:xfrm>
              <a:off x="12765" y="6870"/>
              <a:ext cx="3502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32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向下匀速：</a:t>
              </a: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2590800" y="1965325"/>
            <a:ext cx="201930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R="0" algn="ctr" defTabSz="914400" fontAlgn="auto">
              <a:buClrTx/>
              <a:buSzTx/>
              <a:buFontTx/>
              <a:defRPr/>
            </a:pPr>
            <a:r>
              <a:rPr lang="zh-CN" altLang="en-US" sz="2400" b="1" noProof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cs"/>
                <a:sym typeface="+mn-ea"/>
              </a:rPr>
              <a:t>已知物体状态</a:t>
            </a:r>
            <a:endParaRPr lang="zh-CN" altLang="en-US" sz="2400" b="1" noProof="1" smtClean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90800" y="2662238"/>
            <a:ext cx="2011363" cy="5334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2400" noProof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cs"/>
                <a:sym typeface="+mn-ea"/>
              </a:rPr>
              <a:t>已知物体受力</a:t>
            </a:r>
            <a:endParaRPr lang="zh-CN" altLang="en-US" sz="2400" noProof="1" smtClean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719388" y="3648075"/>
            <a:ext cx="1554163" cy="423863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20000"/>
              </a:lnSpc>
              <a:buClrTx/>
              <a:buSzTx/>
              <a:buFontTx/>
            </a:pPr>
            <a:r>
              <a:rPr lang="zh-CN" altLang="en-US" sz="2400" noProof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cs"/>
                <a:sym typeface="+mn-ea"/>
              </a:rPr>
              <a:t>已知拉力大小</a:t>
            </a:r>
            <a:endParaRPr lang="zh-CN" altLang="en-US" sz="2400" noProof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422650" y="4824413"/>
            <a:ext cx="1325563" cy="423863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b="1" noProof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求重力大小</a:t>
            </a:r>
            <a:endParaRPr lang="zh-CN" altLang="en-US" noProof="1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8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  <p:bldP spid="6" grpId="0"/>
      <p:bldP spid="10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4" name="组合 27670"/>
          <p:cNvGrpSpPr/>
          <p:nvPr/>
        </p:nvGrpSpPr>
        <p:grpSpPr>
          <a:xfrm>
            <a:off x="4237038" y="20638"/>
            <a:ext cx="1579562" cy="4156075"/>
            <a:chOff x="450" y="13"/>
            <a:chExt cx="995" cy="2618"/>
          </a:xfrm>
        </p:grpSpPr>
        <p:sp>
          <p:nvSpPr>
            <p:cNvPr id="47106" name="Rectangle 16"/>
            <p:cNvSpPr/>
            <p:nvPr/>
          </p:nvSpPr>
          <p:spPr>
            <a:xfrm>
              <a:off x="450" y="1369"/>
              <a:ext cx="545" cy="389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zh-CN" sz="2800" dirty="0">
                <a:latin typeface="宋体" panose="02010600030101010101" pitchFamily="2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7107" name="组合 27669"/>
            <p:cNvGrpSpPr/>
            <p:nvPr/>
          </p:nvGrpSpPr>
          <p:grpSpPr>
            <a:xfrm>
              <a:off x="722" y="13"/>
              <a:ext cx="723" cy="1544"/>
              <a:chOff x="722" y="13"/>
              <a:chExt cx="723" cy="1544"/>
            </a:xfrm>
          </p:grpSpPr>
          <p:sp>
            <p:nvSpPr>
              <p:cNvPr id="47108" name="Line 18"/>
              <p:cNvSpPr/>
              <p:nvPr/>
            </p:nvSpPr>
            <p:spPr>
              <a:xfrm flipV="1">
                <a:off x="722" y="13"/>
                <a:ext cx="12" cy="1544"/>
              </a:xfrm>
              <a:prstGeom prst="line">
                <a:avLst/>
              </a:prstGeom>
              <a:ln w="57150" cap="flat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stealth" w="lg" len="lg"/>
              </a:ln>
            </p:spPr>
          </p:sp>
          <p:sp>
            <p:nvSpPr>
              <p:cNvPr id="47109" name="Text Box 19"/>
              <p:cNvSpPr txBox="1"/>
              <p:nvPr/>
            </p:nvSpPr>
            <p:spPr>
              <a:xfrm>
                <a:off x="761" y="73"/>
                <a:ext cx="684" cy="32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r>
                  <a:rPr lang="zh-CN" altLang="en-US" sz="2800" b="1" i="1" dirty="0">
                    <a:solidFill>
                      <a:srgbClr val="FFFF00"/>
                    </a:solidFill>
                    <a:latin typeface="宋体" panose="02010600030101010101" pitchFamily="2" charset="-122"/>
                    <a:ea typeface="微软雅黑" panose="020B0503020204020204" pitchFamily="34" charset="-122"/>
                  </a:rPr>
                  <a:t>Ｆ</a:t>
                </a:r>
                <a:r>
                  <a:rPr lang="zh-CN" altLang="en-US" sz="2800" b="1" i="1" baseline="-25000" dirty="0">
                    <a:solidFill>
                      <a:srgbClr val="FFFF00"/>
                    </a:solidFill>
                    <a:latin typeface="宋体" panose="02010600030101010101" pitchFamily="2" charset="-122"/>
                    <a:ea typeface="微软雅黑" panose="020B0503020204020204" pitchFamily="34" charset="-122"/>
                  </a:rPr>
                  <a:t>拉</a:t>
                </a:r>
              </a:p>
            </p:txBody>
          </p:sp>
        </p:grpSp>
        <p:grpSp>
          <p:nvGrpSpPr>
            <p:cNvPr id="47110" name="Group 20"/>
            <p:cNvGrpSpPr/>
            <p:nvPr/>
          </p:nvGrpSpPr>
          <p:grpSpPr>
            <a:xfrm>
              <a:off x="683" y="1525"/>
              <a:ext cx="273" cy="1106"/>
              <a:chOff x="1383" y="2704"/>
              <a:chExt cx="318" cy="1290"/>
            </a:xfrm>
          </p:grpSpPr>
          <p:grpSp>
            <p:nvGrpSpPr>
              <p:cNvPr id="47111" name="Group 21"/>
              <p:cNvGrpSpPr/>
              <p:nvPr/>
            </p:nvGrpSpPr>
            <p:grpSpPr>
              <a:xfrm>
                <a:off x="1383" y="2750"/>
                <a:ext cx="318" cy="1244"/>
                <a:chOff x="1383" y="2750"/>
                <a:chExt cx="318" cy="1244"/>
              </a:xfrm>
            </p:grpSpPr>
            <p:sp>
              <p:nvSpPr>
                <p:cNvPr id="47112" name="Line 22"/>
                <p:cNvSpPr/>
                <p:nvPr/>
              </p:nvSpPr>
              <p:spPr>
                <a:xfrm>
                  <a:off x="1429" y="2750"/>
                  <a:ext cx="0" cy="1088"/>
                </a:xfrm>
                <a:prstGeom prst="line">
                  <a:avLst/>
                </a:prstGeom>
                <a:ln w="57150" cap="flat" cmpd="sng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stealth" w="lg" len="lg"/>
                </a:ln>
              </p:spPr>
            </p:sp>
            <p:sp>
              <p:nvSpPr>
                <p:cNvPr id="47113" name="Text Box 23"/>
                <p:cNvSpPr txBox="1"/>
                <p:nvPr/>
              </p:nvSpPr>
              <p:spPr>
                <a:xfrm>
                  <a:off x="1383" y="3565"/>
                  <a:ext cx="318" cy="429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>
                  <a:spAutoFit/>
                </a:bodyPr>
                <a:lstStyle/>
                <a:p>
                  <a:r>
                    <a:rPr lang="zh-CN" altLang="en-US" sz="3200" b="1" i="1" dirty="0">
                      <a:solidFill>
                        <a:srgbClr val="FFFF00"/>
                      </a:solidFill>
                      <a:latin typeface="宋体" panose="02010600030101010101" pitchFamily="2" charset="-122"/>
                      <a:ea typeface="微软雅黑" panose="020B0503020204020204" pitchFamily="34" charset="-122"/>
                    </a:rPr>
                    <a:t>Ｇ</a:t>
                  </a:r>
                </a:p>
              </p:txBody>
            </p:sp>
          </p:grpSp>
          <p:sp>
            <p:nvSpPr>
              <p:cNvPr id="47114" name="Oval 24"/>
              <p:cNvSpPr/>
              <p:nvPr/>
            </p:nvSpPr>
            <p:spPr>
              <a:xfrm>
                <a:off x="1383" y="2704"/>
                <a:ext cx="91" cy="90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zh-CN" sz="2800" dirty="0">
                  <a:latin typeface="宋体" panose="02010600030101010101" pitchFamily="2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18" name="Text Box 34"/>
          <p:cNvSpPr txBox="1"/>
          <p:nvPr/>
        </p:nvSpPr>
        <p:spPr>
          <a:xfrm>
            <a:off x="4962525" y="1165225"/>
            <a:ext cx="2947988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 i="1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F </a:t>
            </a:r>
            <a:r>
              <a:rPr lang="zh-CN" altLang="en-US" sz="3200" b="1" i="1" baseline="-250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拉</a:t>
            </a:r>
            <a:r>
              <a:rPr lang="zh-CN" altLang="en-US" sz="3200" b="1" i="1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en-US" sz="3200" b="1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＞ </a:t>
            </a:r>
            <a:r>
              <a:rPr lang="en-US" altLang="zh-CN" sz="3200" b="1" i="1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G</a:t>
            </a:r>
          </a:p>
        </p:txBody>
      </p:sp>
      <p:sp>
        <p:nvSpPr>
          <p:cNvPr id="20" name="Rectangle 39"/>
          <p:cNvSpPr>
            <a:spLocks noChangeArrowheads="1"/>
          </p:cNvSpPr>
          <p:nvPr/>
        </p:nvSpPr>
        <p:spPr bwMode="auto">
          <a:xfrm>
            <a:off x="2389188" y="5972175"/>
            <a:ext cx="9802813" cy="606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运动状态改变，一定有力作用在物体上，并且是不平衡的力。</a:t>
            </a:r>
          </a:p>
        </p:txBody>
      </p:sp>
      <p:sp>
        <p:nvSpPr>
          <p:cNvPr id="23" name="Text Box 35"/>
          <p:cNvSpPr txBox="1"/>
          <p:nvPr/>
        </p:nvSpPr>
        <p:spPr>
          <a:xfrm>
            <a:off x="8280400" y="3965575"/>
            <a:ext cx="31877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 i="1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F</a:t>
            </a:r>
            <a:r>
              <a:rPr lang="zh-CN" altLang="zh-CN" sz="3200" b="1" i="1" baseline="-250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拉</a:t>
            </a:r>
            <a:r>
              <a:rPr lang="en-US" altLang="zh-CN" sz="3200" b="1" i="1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en-US" sz="3200" b="1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＜ </a:t>
            </a:r>
            <a:r>
              <a:rPr lang="en-US" altLang="zh-CN" sz="3200" b="1" i="1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G</a:t>
            </a:r>
          </a:p>
        </p:txBody>
      </p:sp>
      <p:sp>
        <p:nvSpPr>
          <p:cNvPr id="2" name="矩形 1"/>
          <p:cNvSpPr/>
          <p:nvPr/>
        </p:nvSpPr>
        <p:spPr>
          <a:xfrm>
            <a:off x="226059" y="2394584"/>
            <a:ext cx="3840479" cy="119887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265" i="0" u="none" strike="noStrike" kern="1200" cap="none" spc="0" normalizeH="0" baseline="0" noProof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向上加速</a:t>
            </a:r>
            <a:endParaRPr kumimoji="0" lang="zh-CN" altLang="en-US" sz="7200" b="1" i="0" u="none" strike="noStrike" kern="1200" cap="none" spc="0" normalizeH="0" baseline="0" noProof="1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53059" y="3832859"/>
            <a:ext cx="3840479" cy="119887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265" i="0" u="none" strike="noStrike" kern="1200" cap="none" spc="0" normalizeH="0" baseline="0" noProof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向下加速</a:t>
            </a:r>
            <a:endParaRPr kumimoji="0" lang="zh-CN" altLang="en-US" sz="7200" b="1" i="0" u="none" strike="noStrike" kern="1200" cap="none" spc="0" normalizeH="0" baseline="0" noProof="1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" name="组合 27670"/>
          <p:cNvGrpSpPr/>
          <p:nvPr/>
        </p:nvGrpSpPr>
        <p:grpSpPr>
          <a:xfrm>
            <a:off x="7416800" y="547688"/>
            <a:ext cx="2109788" cy="5424487"/>
            <a:chOff x="450" y="23"/>
            <a:chExt cx="1329" cy="3416"/>
          </a:xfrm>
        </p:grpSpPr>
        <p:sp>
          <p:nvSpPr>
            <p:cNvPr id="47121" name="Rectangle 16"/>
            <p:cNvSpPr/>
            <p:nvPr/>
          </p:nvSpPr>
          <p:spPr>
            <a:xfrm>
              <a:off x="450" y="1369"/>
              <a:ext cx="545" cy="389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zh-CN" sz="2800" dirty="0">
                <a:latin typeface="宋体" panose="02010600030101010101" pitchFamily="2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7122" name="组合 27669"/>
            <p:cNvGrpSpPr/>
            <p:nvPr/>
          </p:nvGrpSpPr>
          <p:grpSpPr>
            <a:xfrm>
              <a:off x="722" y="23"/>
              <a:ext cx="1057" cy="1544"/>
              <a:chOff x="722" y="23"/>
              <a:chExt cx="1057" cy="1544"/>
            </a:xfrm>
          </p:grpSpPr>
          <p:sp>
            <p:nvSpPr>
              <p:cNvPr id="47123" name="Line 18"/>
              <p:cNvSpPr/>
              <p:nvPr/>
            </p:nvSpPr>
            <p:spPr>
              <a:xfrm flipV="1">
                <a:off x="722" y="23"/>
                <a:ext cx="12" cy="1544"/>
              </a:xfrm>
              <a:prstGeom prst="line">
                <a:avLst/>
              </a:prstGeom>
              <a:ln w="57150" cap="flat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stealth" w="lg" len="lg"/>
              </a:ln>
            </p:spPr>
          </p:sp>
          <p:sp>
            <p:nvSpPr>
              <p:cNvPr id="47124" name="Text Box 19"/>
              <p:cNvSpPr txBox="1"/>
              <p:nvPr/>
            </p:nvSpPr>
            <p:spPr>
              <a:xfrm>
                <a:off x="761" y="83"/>
                <a:ext cx="1018" cy="36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r>
                  <a:rPr lang="en-US" altLang="zh-CN" sz="3200" b="1" i="1" dirty="0">
                    <a:solidFill>
                      <a:srgbClr val="FFFF00"/>
                    </a:solidFill>
                    <a:latin typeface="黑体" panose="02010609060101010101" charset="-122"/>
                    <a:ea typeface="黑体" panose="02010609060101010101" charset="-122"/>
                  </a:rPr>
                  <a:t>F </a:t>
                </a:r>
                <a:r>
                  <a:rPr lang="zh-CN" altLang="en-US" sz="3200" b="1" i="1" baseline="-25000" dirty="0">
                    <a:solidFill>
                      <a:srgbClr val="FFFF00"/>
                    </a:solidFill>
                    <a:latin typeface="黑体" panose="02010609060101010101" charset="-122"/>
                    <a:ea typeface="黑体" panose="02010609060101010101" charset="-122"/>
                  </a:rPr>
                  <a:t>拉</a:t>
                </a:r>
                <a:endParaRPr lang="zh-CN" altLang="en-US" sz="2800" b="1" i="1" baseline="-25000" dirty="0">
                  <a:latin typeface="宋体" panose="02010600030101010101" pitchFamily="2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7125" name="Group 20"/>
            <p:cNvGrpSpPr/>
            <p:nvPr/>
          </p:nvGrpSpPr>
          <p:grpSpPr>
            <a:xfrm>
              <a:off x="683" y="1525"/>
              <a:ext cx="486" cy="1914"/>
              <a:chOff x="1383" y="2704"/>
              <a:chExt cx="566" cy="2233"/>
            </a:xfrm>
          </p:grpSpPr>
          <p:grpSp>
            <p:nvGrpSpPr>
              <p:cNvPr id="47126" name="Group 21"/>
              <p:cNvGrpSpPr/>
              <p:nvPr/>
            </p:nvGrpSpPr>
            <p:grpSpPr>
              <a:xfrm>
                <a:off x="1429" y="2750"/>
                <a:ext cx="520" cy="2187"/>
                <a:chOff x="1429" y="2750"/>
                <a:chExt cx="520" cy="2187"/>
              </a:xfrm>
            </p:grpSpPr>
            <p:sp>
              <p:nvSpPr>
                <p:cNvPr id="47127" name="Line 22"/>
                <p:cNvSpPr/>
                <p:nvPr/>
              </p:nvSpPr>
              <p:spPr>
                <a:xfrm>
                  <a:off x="1429" y="2750"/>
                  <a:ext cx="13" cy="2187"/>
                </a:xfrm>
                <a:prstGeom prst="line">
                  <a:avLst/>
                </a:prstGeom>
                <a:ln w="57150" cap="flat" cmpd="sng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stealth" w="lg" len="lg"/>
                </a:ln>
              </p:spPr>
            </p:sp>
            <p:sp>
              <p:nvSpPr>
                <p:cNvPr id="47128" name="Text Box 23"/>
                <p:cNvSpPr txBox="1"/>
                <p:nvPr/>
              </p:nvSpPr>
              <p:spPr>
                <a:xfrm>
                  <a:off x="1631" y="4338"/>
                  <a:ext cx="318" cy="429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>
                  <a:spAutoFit/>
                </a:bodyPr>
                <a:lstStyle/>
                <a:p>
                  <a:r>
                    <a:rPr lang="zh-CN" altLang="en-US" sz="3200" b="1" i="1" dirty="0">
                      <a:solidFill>
                        <a:srgbClr val="FFFF00"/>
                      </a:solidFill>
                      <a:latin typeface="宋体" panose="02010600030101010101" pitchFamily="2" charset="-122"/>
                      <a:ea typeface="微软雅黑" panose="020B0503020204020204" pitchFamily="34" charset="-122"/>
                    </a:rPr>
                    <a:t>Ｇ</a:t>
                  </a:r>
                </a:p>
              </p:txBody>
            </p:sp>
          </p:grpSp>
          <p:sp>
            <p:nvSpPr>
              <p:cNvPr id="47129" name="Oval 24"/>
              <p:cNvSpPr/>
              <p:nvPr/>
            </p:nvSpPr>
            <p:spPr>
              <a:xfrm>
                <a:off x="1383" y="2704"/>
                <a:ext cx="91" cy="90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zh-CN" sz="2800" dirty="0">
                  <a:latin typeface="宋体" panose="02010600030101010101" pitchFamily="2" charset="-122"/>
                  <a:ea typeface="微软雅黑" panose="020B0503020204020204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8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bldLvl="0" animBg="1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6"/>
          <p:cNvSpPr/>
          <p:nvPr/>
        </p:nvSpPr>
        <p:spPr>
          <a:xfrm>
            <a:off x="2138363" y="1397000"/>
            <a:ext cx="9972675" cy="706438"/>
          </a:xfrm>
          <a:prstGeom prst="rect">
            <a:avLst/>
          </a:prstGeom>
          <a:noFill/>
          <a:ln w="19050">
            <a:noFill/>
          </a:ln>
        </p:spPr>
        <p:txBody>
          <a:bodyPr anchor="t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根据物体的</a:t>
            </a:r>
            <a:r>
              <a:rPr lang="zh-CN" altLang="en-US" sz="4000" b="1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rPr>
              <a:t>运动状态</a:t>
            </a:r>
            <a:r>
              <a:rPr lang="zh-CN" altLang="en-US" sz="40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来判断物体的</a:t>
            </a:r>
            <a:r>
              <a:rPr lang="zh-CN" altLang="en-US" sz="4000" b="1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rPr>
              <a:t>受力情况</a:t>
            </a:r>
          </a:p>
        </p:txBody>
      </p:sp>
      <p:sp>
        <p:nvSpPr>
          <p:cNvPr id="61444" name="Rectangle 16"/>
          <p:cNvSpPr/>
          <p:nvPr/>
        </p:nvSpPr>
        <p:spPr>
          <a:xfrm>
            <a:off x="8678863" y="2881313"/>
            <a:ext cx="2632075" cy="584200"/>
          </a:xfrm>
          <a:prstGeom prst="rect">
            <a:avLst/>
          </a:prstGeom>
          <a:noFill/>
          <a:ln w="19050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物体受平衡力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13025" y="2389188"/>
            <a:ext cx="3449638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静止状态</a:t>
            </a:r>
            <a:endParaRPr kumimoji="0" lang="en-US" altLang="zh-CN" sz="32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或</a:t>
            </a:r>
            <a:endParaRPr kumimoji="0" lang="en-US" altLang="zh-CN" sz="32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匀速直线运动状态</a:t>
            </a:r>
          </a:p>
        </p:txBody>
      </p:sp>
      <p:sp>
        <p:nvSpPr>
          <p:cNvPr id="61448" name="直接连接符 61447"/>
          <p:cNvSpPr/>
          <p:nvPr/>
        </p:nvSpPr>
        <p:spPr>
          <a:xfrm>
            <a:off x="6408738" y="3173413"/>
            <a:ext cx="2027237" cy="1587"/>
          </a:xfrm>
          <a:prstGeom prst="line">
            <a:avLst/>
          </a:prstGeom>
          <a:ln w="79375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61450" name="Rectangle 16"/>
          <p:cNvSpPr/>
          <p:nvPr/>
        </p:nvSpPr>
        <p:spPr>
          <a:xfrm>
            <a:off x="7793038" y="4506913"/>
            <a:ext cx="3041650" cy="584200"/>
          </a:xfrm>
          <a:prstGeom prst="rect">
            <a:avLst/>
          </a:prstGeom>
          <a:noFill/>
          <a:ln w="19050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物体受非平衡力</a:t>
            </a:r>
          </a:p>
        </p:txBody>
      </p:sp>
      <p:sp>
        <p:nvSpPr>
          <p:cNvPr id="61452" name="直接连接符 61451"/>
          <p:cNvSpPr/>
          <p:nvPr/>
        </p:nvSpPr>
        <p:spPr>
          <a:xfrm>
            <a:off x="5064125" y="4799013"/>
            <a:ext cx="2424113" cy="0"/>
          </a:xfrm>
          <a:prstGeom prst="line">
            <a:avLst/>
          </a:prstGeom>
          <a:ln w="79375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2" name="TextBox 18"/>
          <p:cNvSpPr txBox="1"/>
          <p:nvPr/>
        </p:nvSpPr>
        <p:spPr>
          <a:xfrm>
            <a:off x="3041650" y="4506913"/>
            <a:ext cx="1816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变速运动</a:t>
            </a:r>
          </a:p>
        </p:txBody>
      </p:sp>
      <p:sp>
        <p:nvSpPr>
          <p:cNvPr id="3" name="流程图: 过程 2"/>
          <p:cNvSpPr/>
          <p:nvPr/>
        </p:nvSpPr>
        <p:spPr>
          <a:xfrm>
            <a:off x="228600" y="5251450"/>
            <a:ext cx="2219325" cy="1606550"/>
          </a:xfrm>
          <a:prstGeom prst="flowChartProcess">
            <a:avLst/>
          </a:prstGeom>
          <a:solidFill>
            <a:srgbClr val="1B3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4" name="矩形 3"/>
          <p:cNvSpPr/>
          <p:nvPr/>
        </p:nvSpPr>
        <p:spPr>
          <a:xfrm>
            <a:off x="153988" y="817563"/>
            <a:ext cx="2351088" cy="7477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4265" strike="noStrike" noProof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小结一：</a:t>
            </a:r>
            <a:endParaRPr lang="zh-CN" altLang="zh-CN" sz="4265" strike="noStrike" noProof="1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8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4" grpId="0"/>
      <p:bldP spid="19" grpId="0" bldLvl="0" animBg="1"/>
      <p:bldP spid="2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873375" y="503238"/>
            <a:ext cx="4000500" cy="9779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一辆小车受到</a:t>
            </a:r>
            <a:r>
              <a:rPr kumimoji="0" lang="en-US" altLang="zh-CN" sz="240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50N</a:t>
            </a:r>
            <a:r>
              <a:rPr kumimoji="0" lang="zh-CN" altLang="en-US" sz="240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的拉力和</a:t>
            </a:r>
            <a:r>
              <a:rPr kumimoji="0" lang="en-US" altLang="zh-CN" sz="240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50N</a:t>
            </a:r>
            <a:r>
              <a:rPr kumimoji="0" lang="zh-CN" altLang="en-US" sz="240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的阻力，车怎样运动？</a:t>
            </a:r>
          </a:p>
        </p:txBody>
      </p:sp>
      <p:pic>
        <p:nvPicPr>
          <p:cNvPr id="4915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825" y="2811463"/>
            <a:ext cx="2571750" cy="1314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9155" name="Line 5"/>
          <p:cNvSpPr/>
          <p:nvPr/>
        </p:nvSpPr>
        <p:spPr>
          <a:xfrm flipH="1">
            <a:off x="4084638" y="2909888"/>
            <a:ext cx="457200" cy="0"/>
          </a:xfrm>
          <a:prstGeom prst="line">
            <a:avLst/>
          </a:prstGeom>
          <a:ln w="15875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</p:spPr>
      </p:sp>
      <p:sp>
        <p:nvSpPr>
          <p:cNvPr id="49156" name="Text Box 6"/>
          <p:cNvSpPr txBox="1"/>
          <p:nvPr/>
        </p:nvSpPr>
        <p:spPr>
          <a:xfrm>
            <a:off x="4211638" y="2438400"/>
            <a:ext cx="533400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 dirty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v</a:t>
            </a:r>
          </a:p>
        </p:txBody>
      </p:sp>
      <p:sp>
        <p:nvSpPr>
          <p:cNvPr id="49157" name="Oval 9"/>
          <p:cNvSpPr/>
          <p:nvPr/>
        </p:nvSpPr>
        <p:spPr>
          <a:xfrm>
            <a:off x="4922838" y="3354388"/>
            <a:ext cx="152400" cy="152400"/>
          </a:xfrm>
          <a:prstGeom prst="ellipse">
            <a:avLst/>
          </a:prstGeom>
          <a:solidFill>
            <a:srgbClr val="CC00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2574925" y="3200400"/>
            <a:ext cx="2425700" cy="460375"/>
            <a:chOff x="4004" y="7248"/>
            <a:chExt cx="3820" cy="724"/>
          </a:xfrm>
        </p:grpSpPr>
        <p:sp>
          <p:nvSpPr>
            <p:cNvPr id="49159" name="Line 17"/>
            <p:cNvSpPr/>
            <p:nvPr/>
          </p:nvSpPr>
          <p:spPr>
            <a:xfrm flipH="1">
              <a:off x="6144" y="7611"/>
              <a:ext cx="1680" cy="0"/>
            </a:xfrm>
            <a:prstGeom prst="line">
              <a:avLst/>
            </a:prstGeom>
            <a:ln w="25400" cap="flat" cmpd="sng">
              <a:solidFill>
                <a:srgbClr val="003366"/>
              </a:solidFill>
              <a:prstDash val="solid"/>
              <a:round/>
              <a:headEnd type="none" w="med" len="med"/>
              <a:tailEnd type="triangle" w="lg" len="lg"/>
            </a:ln>
          </p:spPr>
        </p:sp>
        <p:sp>
          <p:nvSpPr>
            <p:cNvPr id="49160" name="Text Box 18"/>
            <p:cNvSpPr txBox="1"/>
            <p:nvPr/>
          </p:nvSpPr>
          <p:spPr>
            <a:xfrm>
              <a:off x="4004" y="7248"/>
              <a:ext cx="2317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 i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F</a:t>
              </a:r>
              <a:r>
                <a:rPr lang="en-US" altLang="zh-CN" sz="2400" b="1" baseline="-25000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r>
                <a:rPr lang="en-US" altLang="zh-CN" sz="2400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=50 N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053013" y="3109913"/>
            <a:ext cx="2736850" cy="460375"/>
            <a:chOff x="7824" y="7106"/>
            <a:chExt cx="4311" cy="725"/>
          </a:xfrm>
        </p:grpSpPr>
        <p:sp>
          <p:nvSpPr>
            <p:cNvPr id="49162" name="Line 20"/>
            <p:cNvSpPr/>
            <p:nvPr/>
          </p:nvSpPr>
          <p:spPr>
            <a:xfrm>
              <a:off x="7824" y="7611"/>
              <a:ext cx="1680" cy="0"/>
            </a:xfrm>
            <a:prstGeom prst="line">
              <a:avLst/>
            </a:prstGeom>
            <a:ln w="25400" cap="flat" cmpd="sng">
              <a:solidFill>
                <a:srgbClr val="003366"/>
              </a:solidFill>
              <a:prstDash val="solid"/>
              <a:round/>
              <a:headEnd type="none" w="med" len="med"/>
              <a:tailEnd type="triangle" w="lg" len="lg"/>
            </a:ln>
          </p:spPr>
        </p:sp>
        <p:sp>
          <p:nvSpPr>
            <p:cNvPr id="49163" name="Text Box 21"/>
            <p:cNvSpPr txBox="1"/>
            <p:nvPr/>
          </p:nvSpPr>
          <p:spPr>
            <a:xfrm>
              <a:off x="9690" y="7106"/>
              <a:ext cx="2445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 i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F</a:t>
              </a:r>
              <a:r>
                <a:rPr lang="en-US" altLang="zh-CN" sz="2400" b="1" baseline="-25000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en-US" altLang="zh-CN" sz="2400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=50 N</a:t>
              </a:r>
            </a:p>
          </p:txBody>
        </p:sp>
      </p:grpSp>
      <p:sp>
        <p:nvSpPr>
          <p:cNvPr id="17" name="TextBox 29"/>
          <p:cNvSpPr txBox="1"/>
          <p:nvPr/>
        </p:nvSpPr>
        <p:spPr>
          <a:xfrm>
            <a:off x="7351713" y="403225"/>
            <a:ext cx="2012950" cy="460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+mn-ea"/>
                <a:cs typeface="+mn-cs"/>
              </a:rPr>
              <a:t>已知物体受力</a:t>
            </a:r>
          </a:p>
        </p:txBody>
      </p:sp>
      <p:sp>
        <p:nvSpPr>
          <p:cNvPr id="18" name="下箭头 17"/>
          <p:cNvSpPr/>
          <p:nvPr/>
        </p:nvSpPr>
        <p:spPr>
          <a:xfrm>
            <a:off x="8208963" y="1147763"/>
            <a:ext cx="500063" cy="2357438"/>
          </a:xfrm>
          <a:prstGeom prst="downArrow">
            <a:avLst>
              <a:gd name="adj1" fmla="val 41688"/>
              <a:gd name="adj2" fmla="val 31818"/>
            </a:avLst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pitchFamily="34" charset="-122"/>
              <a:ea typeface="+mn-ea"/>
              <a:cs typeface="+mn-cs"/>
            </a:endParaRPr>
          </a:p>
        </p:txBody>
      </p:sp>
      <p:sp>
        <p:nvSpPr>
          <p:cNvPr id="19" name="TextBox 31"/>
          <p:cNvSpPr txBox="1"/>
          <p:nvPr/>
        </p:nvSpPr>
        <p:spPr>
          <a:xfrm>
            <a:off x="8845550" y="1189038"/>
            <a:ext cx="550863" cy="1920875"/>
          </a:xfrm>
          <a:prstGeom prst="rect">
            <a:avLst/>
          </a:prstGeom>
          <a:noFill/>
          <a:ln w="9525">
            <a:noFill/>
          </a:ln>
        </p:spPr>
        <p:txBody>
          <a:bodyPr vert="eaVert" wrap="none" anchor="t">
            <a:spAutoFit/>
          </a:bodyPr>
          <a:lstStyle/>
          <a:p>
            <a:r>
              <a:rPr lang="zh-CN" altLang="en-US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二力平衡条件</a:t>
            </a:r>
          </a:p>
        </p:txBody>
      </p:sp>
      <p:sp>
        <p:nvSpPr>
          <p:cNvPr id="20" name="TextBox 32"/>
          <p:cNvSpPr txBox="1"/>
          <p:nvPr/>
        </p:nvSpPr>
        <p:spPr>
          <a:xfrm>
            <a:off x="7280275" y="3665538"/>
            <a:ext cx="2012950" cy="460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+mn-ea"/>
                <a:cs typeface="+mn-cs"/>
              </a:rPr>
              <a:t>物体运动状态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574925" y="4591050"/>
            <a:ext cx="8842375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defTabSz="914400" fontAlgn="auto">
              <a:lnSpc>
                <a:spcPct val="120000"/>
              </a:lnSpc>
              <a:buClrTx/>
              <a:buSzTx/>
              <a:buFontTx/>
              <a:defRPr/>
            </a:pPr>
            <a:r>
              <a:rPr lang="zh-CN" altLang="en-US" sz="2400" noProof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小车受到水平向左50 N的拉力和水平</a:t>
            </a:r>
            <a:r>
              <a:rPr lang="zh-CN" altLang="en-US" sz="2400" noProof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向右30 N</a:t>
            </a:r>
            <a:r>
              <a:rPr lang="zh-CN" altLang="en-US" sz="2400" noProof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的阻力，受力后车会怎样运动？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340725" y="5675313"/>
            <a:ext cx="3448050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buSzTx/>
            </a:pPr>
            <a:r>
              <a:rPr lang="zh-CN" altLang="en-US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小车向左加速运动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8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8" grpId="0" bldLvl="0" animBg="1"/>
      <p:bldP spid="19" grpId="0"/>
      <p:bldP spid="20" grpId="0" bldLvl="0" animBg="1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直線接點 35"/>
          <p:cNvCxnSpPr/>
          <p:nvPr/>
        </p:nvCxnSpPr>
        <p:spPr>
          <a:xfrm flipV="1">
            <a:off x="1197437" y="3338381"/>
            <a:ext cx="4059939" cy="1"/>
          </a:xfrm>
          <a:prstGeom prst="line">
            <a:avLst/>
          </a:prstGeom>
          <a:noFill/>
          <a:ln w="19050" cap="flat" cmpd="sng" algn="ctr">
            <a:solidFill>
              <a:schemeClr val="bg1">
                <a:alpha val="30000"/>
              </a:schemeClr>
            </a:solidFill>
            <a:prstDash val="solid"/>
          </a:ln>
          <a:effectLst/>
          <a:scene3d>
            <a:camera prst="orthographicFront"/>
            <a:lightRig rig="chilly" dir="t">
              <a:rot lat="0" lon="0" rev="10200000"/>
            </a:lightRig>
          </a:scene3d>
          <a:sp3d>
            <a:bevelT w="152400" h="50800" prst="softRound"/>
          </a:sp3d>
        </p:spPr>
      </p:cxnSp>
      <p:sp>
        <p:nvSpPr>
          <p:cNvPr id="49" name="文本框 35"/>
          <p:cNvSpPr txBox="1"/>
          <p:nvPr/>
        </p:nvSpPr>
        <p:spPr>
          <a:xfrm>
            <a:off x="1856740" y="2339340"/>
            <a:ext cx="8768079" cy="26460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412750" fontAlgn="auto">
              <a:lnSpc>
                <a:spcPts val="4500"/>
              </a:lnSpc>
              <a:spcBef>
                <a:spcPct val="20000"/>
              </a:spcBef>
              <a:buClrTx/>
              <a:buSzPct val="50000"/>
              <a:buFontTx/>
              <a:defRPr>
                <a:solidFill>
                  <a:srgbClr val="FFFFFF"/>
                </a:solidFill>
              </a:defRPr>
            </a:pPr>
            <a:r>
              <a:rPr lang="en-US" altLang="zh-CN" sz="2665" noProof="1">
                <a:solidFill>
                  <a:srgbClr val="F9FBFA"/>
                </a:solidFill>
                <a:latin typeface="+mn-lt"/>
                <a:ea typeface="+mn-ea"/>
                <a:cs typeface="宋体" panose="02010600030101010101" pitchFamily="2" charset="-122"/>
                <a:sym typeface="+mn-ea"/>
              </a:rPr>
              <a:t>1、物体的状态不变包含哪两种状态?</a:t>
            </a:r>
            <a:endParaRPr lang="en-US" altLang="zh-CN" sz="2665" noProof="1">
              <a:solidFill>
                <a:srgbClr val="F9FBFA"/>
              </a:solidFill>
              <a:cs typeface="宋体" panose="02010600030101010101" pitchFamily="2" charset="-122"/>
              <a:sym typeface="+mn-ea"/>
            </a:endParaRPr>
          </a:p>
          <a:p>
            <a:pPr defTabSz="412750" fontAlgn="auto">
              <a:lnSpc>
                <a:spcPts val="4500"/>
              </a:lnSpc>
              <a:spcBef>
                <a:spcPct val="20000"/>
              </a:spcBef>
              <a:buClrTx/>
              <a:buSzPct val="50000"/>
              <a:buFontTx/>
              <a:defRPr>
                <a:solidFill>
                  <a:srgbClr val="FFFFFF"/>
                </a:solidFill>
              </a:defRPr>
            </a:pPr>
            <a:endParaRPr lang="en-US" altLang="zh-CN" sz="2665" noProof="1">
              <a:solidFill>
                <a:srgbClr val="F9FBFA"/>
              </a:solidFill>
              <a:cs typeface="宋体" panose="02010600030101010101" pitchFamily="2" charset="-122"/>
              <a:sym typeface="+mn-ea"/>
            </a:endParaRPr>
          </a:p>
          <a:p>
            <a:pPr defTabSz="412750" fontAlgn="auto">
              <a:lnSpc>
                <a:spcPts val="4500"/>
              </a:lnSpc>
              <a:spcBef>
                <a:spcPct val="20000"/>
              </a:spcBef>
              <a:buClrTx/>
              <a:buSzPct val="50000"/>
              <a:buFontTx/>
              <a:defRPr>
                <a:solidFill>
                  <a:srgbClr val="FFFFFF"/>
                </a:solidFill>
              </a:defRPr>
            </a:pPr>
            <a:r>
              <a:rPr lang="en-US" altLang="zh-CN" sz="2665" noProof="1">
                <a:solidFill>
                  <a:srgbClr val="F9FBFA"/>
                </a:solidFill>
                <a:latin typeface="+mn-lt"/>
                <a:ea typeface="+mn-ea"/>
                <a:cs typeface="宋体" panose="02010600030101010101" pitchFamily="2" charset="-122"/>
                <a:sym typeface="+mn-ea"/>
              </a:rPr>
              <a:t>2、牛顿第一定律的内容是什么?</a:t>
            </a:r>
            <a:endParaRPr lang="en-US" altLang="zh-CN" sz="2665" noProof="1">
              <a:solidFill>
                <a:srgbClr val="F9FBFA"/>
              </a:solidFill>
              <a:cs typeface="宋体" panose="02010600030101010101" pitchFamily="2" charset="-122"/>
            </a:endParaRPr>
          </a:p>
          <a:p>
            <a:pPr defTabSz="412750" fontAlgn="auto">
              <a:lnSpc>
                <a:spcPts val="4500"/>
              </a:lnSpc>
              <a:spcBef>
                <a:spcPct val="20000"/>
              </a:spcBef>
              <a:buClrTx/>
              <a:buSzPct val="50000"/>
              <a:buFontTx/>
              <a:defRPr>
                <a:solidFill>
                  <a:srgbClr val="FFFFFF"/>
                </a:solidFill>
              </a:defRPr>
            </a:pPr>
            <a:endParaRPr lang="en-US" altLang="zh-CN" sz="2665" noProof="1">
              <a:solidFill>
                <a:srgbClr val="F9FBFA"/>
              </a:solidFill>
              <a:cs typeface="宋体" panose="02010600030101010101" pitchFamily="2" charset="-122"/>
            </a:endParaRPr>
          </a:p>
        </p:txBody>
      </p:sp>
      <p:sp>
        <p:nvSpPr>
          <p:cNvPr id="50" name="文本框 25"/>
          <p:cNvSpPr txBox="1"/>
          <p:nvPr/>
        </p:nvSpPr>
        <p:spPr>
          <a:xfrm>
            <a:off x="1959327" y="1201152"/>
            <a:ext cx="3906627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/>
            <a:r>
              <a:rPr lang="zh-CN" altLang="en-US" sz="4265" noProof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+mn-cs"/>
                <a:sym typeface="+mn-ea"/>
              </a:rPr>
              <a:t>温故而知新</a:t>
            </a:r>
            <a:endParaRPr lang="zh-CN" altLang="en-US" sz="4265" noProof="1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fontAlgn="auto"/>
            <a:endParaRPr lang="zh-CN" altLang="en-US" sz="3200" b="1" noProof="1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latin typeface="Times New Roman" panose="02020603050405020304" charset="0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8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8" name="Rectangle 16"/>
          <p:cNvSpPr/>
          <p:nvPr/>
        </p:nvSpPr>
        <p:spPr>
          <a:xfrm>
            <a:off x="2679700" y="2438400"/>
            <a:ext cx="1420813" cy="1076325"/>
          </a:xfrm>
          <a:prstGeom prst="rect">
            <a:avLst/>
          </a:prstGeom>
          <a:noFill/>
          <a:ln w="19050">
            <a:noFill/>
          </a:ln>
        </p:spPr>
        <p:txBody>
          <a:bodyPr anchor="t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物体受</a:t>
            </a:r>
          </a:p>
          <a:p>
            <a:r>
              <a:rPr lang="zh-CN" altLang="en-US" sz="32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平衡力</a:t>
            </a:r>
          </a:p>
        </p:txBody>
      </p:sp>
      <p:sp>
        <p:nvSpPr>
          <p:cNvPr id="59399" name="Text Box 18"/>
          <p:cNvSpPr txBox="1"/>
          <p:nvPr/>
        </p:nvSpPr>
        <p:spPr>
          <a:xfrm>
            <a:off x="5076825" y="2259013"/>
            <a:ext cx="1903413" cy="10763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运动状态</a:t>
            </a:r>
            <a:r>
              <a:rPr lang="zh-CN" altLang="en-US" sz="3200" b="1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不改变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21575" y="2124075"/>
            <a:ext cx="3449638" cy="1568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marL="0" marR="0" lvl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</a:pPr>
            <a:r>
              <a:rPr kumimoji="0" lang="zh-CN" altLang="en-US" sz="3200" b="1" i="0" u="none" strike="noStrike" kern="1200" cap="none" spc="0" normalizeH="0" baseline="0" noProof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静止状态</a:t>
            </a:r>
          </a:p>
          <a:p>
            <a:pPr marL="0" marR="0" lvl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</a:pPr>
            <a:r>
              <a:rPr kumimoji="0" lang="zh-CN" altLang="en-US" sz="3200" b="1" i="0" u="none" strike="noStrike" kern="1200" cap="none" spc="0" normalizeH="0" baseline="0" noProof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或</a:t>
            </a:r>
          </a:p>
          <a:p>
            <a:pPr marL="0" marR="0" lvl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</a:pPr>
            <a:r>
              <a:rPr kumimoji="0" lang="zh-CN" altLang="en-US" sz="3200" b="1" i="0" u="none" strike="noStrike" kern="1200" cap="none" spc="0" normalizeH="0" baseline="0" noProof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匀速直线运动状态</a:t>
            </a:r>
          </a:p>
        </p:txBody>
      </p:sp>
      <p:sp>
        <p:nvSpPr>
          <p:cNvPr id="59409" name="直接连接符 59408"/>
          <p:cNvSpPr/>
          <p:nvPr/>
        </p:nvSpPr>
        <p:spPr>
          <a:xfrm>
            <a:off x="4191000" y="2976563"/>
            <a:ext cx="765175" cy="0"/>
          </a:xfrm>
          <a:prstGeom prst="line">
            <a:avLst/>
          </a:prstGeom>
          <a:ln w="79375" cap="flat" cmpd="sng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59410" name="直接连接符 59409"/>
          <p:cNvSpPr/>
          <p:nvPr/>
        </p:nvSpPr>
        <p:spPr>
          <a:xfrm>
            <a:off x="6621463" y="2976563"/>
            <a:ext cx="765175" cy="0"/>
          </a:xfrm>
          <a:prstGeom prst="line">
            <a:avLst/>
          </a:prstGeom>
          <a:ln w="79375" cap="flat" cmpd="sng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59411" name="直接连接符 59410"/>
          <p:cNvSpPr/>
          <p:nvPr/>
        </p:nvSpPr>
        <p:spPr>
          <a:xfrm>
            <a:off x="4391025" y="4002088"/>
            <a:ext cx="765175" cy="0"/>
          </a:xfrm>
          <a:prstGeom prst="line">
            <a:avLst/>
          </a:prstGeom>
          <a:ln w="79375" cap="flat" cmpd="sng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59412" name="Rectangle 16"/>
          <p:cNvSpPr/>
          <p:nvPr/>
        </p:nvSpPr>
        <p:spPr>
          <a:xfrm>
            <a:off x="2517775" y="3556000"/>
            <a:ext cx="1849438" cy="1076325"/>
          </a:xfrm>
          <a:prstGeom prst="rect">
            <a:avLst/>
          </a:prstGeom>
          <a:noFill/>
          <a:ln w="19050">
            <a:noFill/>
          </a:ln>
        </p:spPr>
        <p:txBody>
          <a:bodyPr anchor="t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物体受</a:t>
            </a:r>
          </a:p>
          <a:p>
            <a:r>
              <a:rPr lang="zh-CN" altLang="en-US" sz="32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非平衡力</a:t>
            </a:r>
          </a:p>
        </p:txBody>
      </p:sp>
      <p:sp>
        <p:nvSpPr>
          <p:cNvPr id="59413" name="Text Box 18"/>
          <p:cNvSpPr txBox="1"/>
          <p:nvPr/>
        </p:nvSpPr>
        <p:spPr>
          <a:xfrm>
            <a:off x="5411788" y="3506788"/>
            <a:ext cx="1709737" cy="10763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运动状态</a:t>
            </a:r>
            <a:r>
              <a:rPr lang="zh-CN" altLang="en-US" sz="3200" b="1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改变</a:t>
            </a:r>
          </a:p>
        </p:txBody>
      </p:sp>
      <p:sp>
        <p:nvSpPr>
          <p:cNvPr id="59414" name="直接连接符 59413"/>
          <p:cNvSpPr/>
          <p:nvPr/>
        </p:nvSpPr>
        <p:spPr>
          <a:xfrm>
            <a:off x="7046913" y="4002088"/>
            <a:ext cx="765175" cy="0"/>
          </a:xfrm>
          <a:prstGeom prst="line">
            <a:avLst/>
          </a:prstGeom>
          <a:ln w="79375" cap="flat" cmpd="sng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2" name="TextBox 18"/>
          <p:cNvSpPr txBox="1"/>
          <p:nvPr/>
        </p:nvSpPr>
        <p:spPr>
          <a:xfrm>
            <a:off x="8110538" y="3732213"/>
            <a:ext cx="1816100" cy="58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marL="0" marR="0" lvl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</a:pPr>
            <a:r>
              <a:rPr kumimoji="0" lang="zh-CN" altLang="en-US" sz="3200" b="1" i="0" u="none" strike="noStrike" kern="1200" cap="none" spc="0" normalizeH="0" baseline="0" noProof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变速运动</a:t>
            </a:r>
          </a:p>
        </p:txBody>
      </p:sp>
      <p:sp>
        <p:nvSpPr>
          <p:cNvPr id="33804" name="文本框 7"/>
          <p:cNvSpPr txBox="1"/>
          <p:nvPr/>
        </p:nvSpPr>
        <p:spPr>
          <a:xfrm>
            <a:off x="1484313" y="1552575"/>
            <a:ext cx="10172700" cy="7064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  <a:buClrTx/>
              <a:buSzTx/>
            </a:pPr>
            <a:r>
              <a:rPr lang="zh-CN" altLang="en-US" sz="3200" b="1" baseline="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rPr>
              <a:t>根据物体的受力情况，判断物体的运动状态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9006840" y="4345305"/>
            <a:ext cx="276796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3200" b="1" baseline="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力较大的方向做加速运动</a:t>
            </a:r>
          </a:p>
        </p:txBody>
      </p:sp>
      <p:sp>
        <p:nvSpPr>
          <p:cNvPr id="5" name="流程图: 可选过程 4"/>
          <p:cNvSpPr/>
          <p:nvPr/>
        </p:nvSpPr>
        <p:spPr>
          <a:xfrm>
            <a:off x="176213" y="5168900"/>
            <a:ext cx="2363788" cy="1689100"/>
          </a:xfrm>
          <a:prstGeom prst="flowChartAlternateProcess">
            <a:avLst/>
          </a:prstGeom>
          <a:solidFill>
            <a:srgbClr val="1B3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6" name="矩形 5"/>
          <p:cNvSpPr/>
          <p:nvPr/>
        </p:nvSpPr>
        <p:spPr>
          <a:xfrm>
            <a:off x="153988" y="817563"/>
            <a:ext cx="2351088" cy="7477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4265" strike="noStrike" noProof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小结二：</a:t>
            </a:r>
            <a:endParaRPr lang="zh-CN" altLang="zh-CN" sz="4265" strike="noStrike" noProof="1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623435" y="5586730"/>
            <a:ext cx="476186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zh-CN" sz="3200" b="1" baseline="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思考：什么情况下物体会做减速运动呢？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8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9" grpId="0"/>
      <p:bldP spid="19" grpId="0" bldLvl="0" animBg="1"/>
      <p:bldP spid="59412" grpId="0"/>
      <p:bldP spid="59413" grpId="0"/>
      <p:bldP spid="2" grpId="0" bldLvl="0" animBg="1"/>
      <p:bldP spid="33804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361113" y="1851025"/>
            <a:ext cx="5324475" cy="5826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rPr>
              <a:t>同体、等大、反向、共线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737350" y="893763"/>
            <a:ext cx="4926013" cy="7064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40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平衡力</a:t>
            </a:r>
            <a:r>
              <a:rPr lang="zh-CN" altLang="en-US" sz="40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四个条件</a:t>
            </a:r>
            <a:r>
              <a:rPr lang="zh-CN" altLang="en-US" sz="4000" dirty="0">
                <a:latin typeface="黑体" panose="02010609060101010101" charset="-122"/>
                <a:ea typeface="黑体" panose="02010609060101010101" charset="-122"/>
              </a:rPr>
              <a:t>：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957888" y="3074988"/>
            <a:ext cx="5110162" cy="70675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fontAlgn="auto"/>
            <a:r>
              <a:rPr lang="zh-CN" altLang="en-US" sz="4000" noProof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相互作用力</a:t>
            </a:r>
            <a:r>
              <a:rPr lang="zh-CN" altLang="en-US" sz="4000" noProof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cs"/>
                <a:sym typeface="宋体" panose="02010600030101010101" pitchFamily="2" charset="-122"/>
              </a:rPr>
              <a:t>四个条件：</a:t>
            </a:r>
            <a:endParaRPr lang="zh-CN" altLang="en-US" sz="4000" noProof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542088" y="4227513"/>
            <a:ext cx="4818062" cy="584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rPr>
              <a:t>异体、等大、反向、共线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957888" y="6027738"/>
            <a:ext cx="7143750" cy="584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区别：是否作用在同一物体上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8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5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1343025" y="2027238"/>
            <a:ext cx="2428875" cy="43021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r>
              <a:rPr lang="zh-CN" altLang="zh-CN" sz="28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大小相等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138238" y="3309938"/>
            <a:ext cx="2427287" cy="43021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方向相反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36563" y="4548188"/>
            <a:ext cx="3449637" cy="43021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作用在同一条直线上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594860" y="2027592"/>
            <a:ext cx="2156262" cy="4305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defTabSz="914400" fontAlgn="auto">
              <a:buClrTx/>
              <a:buSzTx/>
              <a:buFontTx/>
            </a:pPr>
            <a:r>
              <a:rPr lang="zh-CN" altLang="zh-CN" sz="2800" noProof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作用点</a:t>
            </a:r>
            <a:endParaRPr lang="zh-CN" altLang="zh-CN" sz="2800" noProof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340725" y="3342005"/>
            <a:ext cx="2664460" cy="4305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defTabSz="914400" fontAlgn="auto">
              <a:buClrTx/>
              <a:buSzTx/>
              <a:buFontTx/>
            </a:pPr>
            <a:r>
              <a:rPr lang="zh-CN" altLang="zh-CN" sz="2800" noProof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作用效果</a:t>
            </a:r>
            <a:endParaRPr lang="zh-CN" altLang="zh-CN" sz="2800" noProof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594860" y="4355657"/>
            <a:ext cx="2156262" cy="4305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defTabSz="914400" fontAlgn="auto">
              <a:buClrTx/>
              <a:buSzTx/>
              <a:buFontTx/>
            </a:pPr>
            <a:r>
              <a:rPr lang="zh-CN" altLang="zh-CN" sz="2800" noProof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存在性</a:t>
            </a:r>
            <a:endParaRPr lang="zh-CN" altLang="zh-CN" sz="2800" noProof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4514" name="标题 54273"/>
          <p:cNvSpPr>
            <a:spLocks noGrp="1"/>
          </p:cNvSpPr>
          <p:nvPr/>
        </p:nvSpPr>
        <p:spPr>
          <a:xfrm>
            <a:off x="2521585" y="890905"/>
            <a:ext cx="8229600" cy="768350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l" defTabSz="686435" eaLnBrk="1" fontAlgn="auto" hangingPunct="1">
              <a:buClrTx/>
              <a:buSzTx/>
              <a:buFontTx/>
            </a:pPr>
            <a:r>
              <a:rPr lang="zh-CN" altLang="en-US" sz="4265" strike="noStrike" noProof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一对平衡力和相互作用力的比较</a:t>
            </a:r>
          </a:p>
        </p:txBody>
      </p:sp>
      <p:pic>
        <p:nvPicPr>
          <p:cNvPr id="74784" name="图片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3325" y="3125788"/>
            <a:ext cx="1214438" cy="7159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4327" name="组合 54326"/>
          <p:cNvGrpSpPr/>
          <p:nvPr/>
        </p:nvGrpSpPr>
        <p:grpSpPr>
          <a:xfrm>
            <a:off x="4305300" y="3441700"/>
            <a:ext cx="838200" cy="1193800"/>
            <a:chOff x="3648" y="3552"/>
            <a:chExt cx="528" cy="752"/>
          </a:xfrm>
        </p:grpSpPr>
        <p:grpSp>
          <p:nvGrpSpPr>
            <p:cNvPr id="52234" name="组合 54327"/>
            <p:cNvGrpSpPr/>
            <p:nvPr/>
          </p:nvGrpSpPr>
          <p:grpSpPr>
            <a:xfrm>
              <a:off x="3648" y="3552"/>
              <a:ext cx="96" cy="576"/>
              <a:chOff x="3648" y="3552"/>
              <a:chExt cx="96" cy="576"/>
            </a:xfrm>
          </p:grpSpPr>
          <p:sp>
            <p:nvSpPr>
              <p:cNvPr id="52235" name="椭圆 54328"/>
              <p:cNvSpPr/>
              <p:nvPr>
                <p:custDataLst>
                  <p:tags r:id="rId2"/>
                </p:custDataLst>
              </p:nvPr>
            </p:nvSpPr>
            <p:spPr>
              <a:xfrm>
                <a:off x="3648" y="3552"/>
                <a:ext cx="96" cy="96"/>
              </a:xfrm>
              <a:prstGeom prst="ellipse">
                <a:avLst/>
              </a:prstGeom>
              <a:solidFill>
                <a:srgbClr val="CC0000"/>
              </a:solidFill>
              <a:ln w="222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236" name="直接连接符 54329"/>
              <p:cNvSpPr/>
              <p:nvPr>
                <p:custDataLst>
                  <p:tags r:id="rId3"/>
                </p:custDataLst>
              </p:nvPr>
            </p:nvSpPr>
            <p:spPr>
              <a:xfrm>
                <a:off x="3696" y="3600"/>
                <a:ext cx="0" cy="528"/>
              </a:xfrm>
              <a:prstGeom prst="line">
                <a:avLst/>
              </a:prstGeom>
              <a:ln w="38100" cap="flat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</p:grpSp>
        <p:sp>
          <p:nvSpPr>
            <p:cNvPr id="52237" name="文本框 54330"/>
            <p:cNvSpPr txBox="1"/>
            <p:nvPr>
              <p:custDataLst>
                <p:tags r:id="rId1"/>
              </p:custDataLst>
            </p:nvPr>
          </p:nvSpPr>
          <p:spPr>
            <a:xfrm>
              <a:off x="3792" y="3936"/>
              <a:ext cx="384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200" dirty="0">
                  <a:solidFill>
                    <a:srgbClr val="FFFF00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G</a:t>
              </a:r>
            </a:p>
          </p:txBody>
        </p:sp>
      </p:grpSp>
      <p:grpSp>
        <p:nvGrpSpPr>
          <p:cNvPr id="54332" name="组合 54331"/>
          <p:cNvGrpSpPr/>
          <p:nvPr/>
        </p:nvGrpSpPr>
        <p:grpSpPr>
          <a:xfrm>
            <a:off x="4381500" y="2220913"/>
            <a:ext cx="838200" cy="1295400"/>
            <a:chOff x="4080" y="2256"/>
            <a:chExt cx="528" cy="816"/>
          </a:xfrm>
        </p:grpSpPr>
        <p:sp>
          <p:nvSpPr>
            <p:cNvPr id="52239" name="直接连接符 54332"/>
            <p:cNvSpPr/>
            <p:nvPr/>
          </p:nvSpPr>
          <p:spPr>
            <a:xfrm flipV="1">
              <a:off x="4080" y="2448"/>
              <a:ext cx="0" cy="624"/>
            </a:xfrm>
            <a:prstGeom prst="line">
              <a:avLst/>
            </a:prstGeom>
            <a:ln w="34925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lg" len="lg"/>
            </a:ln>
          </p:spPr>
        </p:sp>
        <p:sp>
          <p:nvSpPr>
            <p:cNvPr id="52240" name="文本框 54333"/>
            <p:cNvSpPr txBox="1"/>
            <p:nvPr/>
          </p:nvSpPr>
          <p:spPr>
            <a:xfrm>
              <a:off x="4176" y="2256"/>
              <a:ext cx="432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200" dirty="0">
                  <a:solidFill>
                    <a:srgbClr val="FFFF00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F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715125" y="3768725"/>
            <a:ext cx="1270000" cy="990600"/>
            <a:chOff x="13325" y="4715"/>
            <a:chExt cx="2000" cy="1560"/>
          </a:xfrm>
        </p:grpSpPr>
        <p:sp>
          <p:nvSpPr>
            <p:cNvPr id="52242" name="直接连接符 54337"/>
            <p:cNvSpPr/>
            <p:nvPr/>
          </p:nvSpPr>
          <p:spPr>
            <a:xfrm rot="-10800000" flipV="1">
              <a:off x="13325" y="4715"/>
              <a:ext cx="0" cy="1560"/>
            </a:xfrm>
            <a:prstGeom prst="line">
              <a:avLst/>
            </a:prstGeom>
            <a:ln w="34925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lg" len="lg"/>
            </a:ln>
          </p:spPr>
        </p:sp>
        <p:sp>
          <p:nvSpPr>
            <p:cNvPr id="52243" name="文本框 54338"/>
            <p:cNvSpPr txBox="1"/>
            <p:nvPr/>
          </p:nvSpPr>
          <p:spPr>
            <a:xfrm>
              <a:off x="13535" y="5405"/>
              <a:ext cx="179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dirty="0">
                  <a:solidFill>
                    <a:srgbClr val="FFFF00"/>
                  </a:solidFill>
                  <a:latin typeface="黑体" panose="02010609060101010101" charset="-122"/>
                  <a:ea typeface="黑体" panose="02010609060101010101" charset="-122"/>
                </a:rPr>
                <a:t>F</a:t>
              </a:r>
              <a:r>
                <a:rPr lang="zh-CN" altLang="en-US" sz="2400" baseline="-25000" dirty="0">
                  <a:solidFill>
                    <a:srgbClr val="FFFF00"/>
                  </a:solidFill>
                  <a:latin typeface="黑体" panose="02010609060101010101" charset="-122"/>
                  <a:ea typeface="黑体" panose="02010609060101010101" charset="-122"/>
                </a:rPr>
                <a:t>压力</a:t>
              </a:r>
            </a:p>
          </p:txBody>
        </p:sp>
      </p:grpSp>
      <p:pic>
        <p:nvPicPr>
          <p:cNvPr id="12" name="图片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7113" y="3114675"/>
            <a:ext cx="1214437" cy="7159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" name="组合 5"/>
          <p:cNvGrpSpPr/>
          <p:nvPr/>
        </p:nvGrpSpPr>
        <p:grpSpPr>
          <a:xfrm>
            <a:off x="6715125" y="2293938"/>
            <a:ext cx="1614488" cy="1069975"/>
            <a:chOff x="13328" y="2428"/>
            <a:chExt cx="2542" cy="1685"/>
          </a:xfrm>
        </p:grpSpPr>
        <p:sp>
          <p:nvSpPr>
            <p:cNvPr id="52246" name="直接连接符 54335"/>
            <p:cNvSpPr/>
            <p:nvPr/>
          </p:nvSpPr>
          <p:spPr>
            <a:xfrm flipV="1">
              <a:off x="13328" y="2553"/>
              <a:ext cx="0" cy="1560"/>
            </a:xfrm>
            <a:prstGeom prst="line">
              <a:avLst/>
            </a:prstGeom>
            <a:ln w="34925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lg" len="lg"/>
            </a:ln>
          </p:spPr>
        </p:sp>
        <p:sp>
          <p:nvSpPr>
            <p:cNvPr id="52247" name="文本框 54336"/>
            <p:cNvSpPr txBox="1"/>
            <p:nvPr/>
          </p:nvSpPr>
          <p:spPr>
            <a:xfrm>
              <a:off x="13725" y="2428"/>
              <a:ext cx="2145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dirty="0">
                  <a:solidFill>
                    <a:srgbClr val="FFFF00"/>
                  </a:solidFill>
                  <a:latin typeface="Arial" panose="020B0604020202020204" pitchFamily="34" charset="0"/>
                  <a:ea typeface="黑体" panose="02010609060101010101" charset="-122"/>
                </a:rPr>
                <a:t>F</a:t>
              </a:r>
              <a:r>
                <a:rPr lang="zh-CN" altLang="en-US" sz="2400" baseline="-25000" dirty="0">
                  <a:solidFill>
                    <a:srgbClr val="FFFF00"/>
                  </a:solidFill>
                  <a:latin typeface="Arial" panose="020B0604020202020204" pitchFamily="34" charset="0"/>
                  <a:ea typeface="黑体" panose="02010609060101010101" charset="-122"/>
                </a:rPr>
                <a:t>支持力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8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8SL2.eps" descr="id:2147510691;FounderCES"/>
          <p:cNvPicPr>
            <a:picLocks noChangeAspect="1"/>
          </p:cNvPicPr>
          <p:nvPr/>
        </p:nvPicPr>
        <p:blipFill>
          <a:blip r:embed="rId2"/>
          <a:srcRect l="12378" r="12808"/>
          <a:stretch>
            <a:fillRect/>
          </a:stretch>
        </p:blipFill>
        <p:spPr>
          <a:xfrm>
            <a:off x="2678113" y="855663"/>
            <a:ext cx="9318625" cy="57007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744219" y="1411605"/>
            <a:ext cx="1290320" cy="3749040"/>
          </a:xfrm>
          <a:prstGeom prst="rect">
            <a:avLst/>
          </a:prstGeom>
          <a:noFill/>
          <a:ln>
            <a:noFill/>
          </a:ln>
        </p:spPr>
        <p:txBody>
          <a:bodyPr vert="eaVert" wrap="none" rtlCol="0" anchor="t">
            <a:spAutoFit/>
          </a:bodyPr>
          <a:lstStyle/>
          <a:p>
            <a:pPr algn="ctr" fontAlgn="auto"/>
            <a:r>
              <a:rPr lang="zh-CN" altLang="en-US" sz="7200" strike="noStrike" noProof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/>
                <a:latin typeface="黑体" panose="02010609060101010101" charset="-122"/>
                <a:ea typeface="黑体" panose="02010609060101010101" charset="-122"/>
                <a:cs typeface="+mn-cs"/>
              </a:rPr>
              <a:t>知识网络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8">
        <p14:warp dir="in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 Box 7"/>
          <p:cNvSpPr txBox="1"/>
          <p:nvPr/>
        </p:nvSpPr>
        <p:spPr>
          <a:xfrm>
            <a:off x="2063750" y="1439863"/>
            <a:ext cx="8604250" cy="6445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例</a:t>
            </a:r>
            <a:r>
              <a: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：下列情况，能表示二力平衡的是（        ）</a:t>
            </a:r>
          </a:p>
        </p:txBody>
      </p:sp>
      <p:grpSp>
        <p:nvGrpSpPr>
          <p:cNvPr id="56322" name="Group 33"/>
          <p:cNvGrpSpPr/>
          <p:nvPr/>
        </p:nvGrpSpPr>
        <p:grpSpPr>
          <a:xfrm>
            <a:off x="2711450" y="2376488"/>
            <a:ext cx="2955925" cy="1443037"/>
            <a:chOff x="248" y="845"/>
            <a:chExt cx="1862" cy="909"/>
          </a:xfrm>
        </p:grpSpPr>
        <p:grpSp>
          <p:nvGrpSpPr>
            <p:cNvPr id="56323" name="Group 24"/>
            <p:cNvGrpSpPr/>
            <p:nvPr/>
          </p:nvGrpSpPr>
          <p:grpSpPr>
            <a:xfrm>
              <a:off x="431" y="1071"/>
              <a:ext cx="1405" cy="454"/>
              <a:chOff x="431" y="1207"/>
              <a:chExt cx="1405" cy="454"/>
            </a:xfrm>
          </p:grpSpPr>
          <p:sp>
            <p:nvSpPr>
              <p:cNvPr id="56324" name="Rectangle 15" descr="栎木"/>
              <p:cNvSpPr/>
              <p:nvPr/>
            </p:nvSpPr>
            <p:spPr>
              <a:xfrm>
                <a:off x="839" y="1207"/>
                <a:ext cx="635" cy="454"/>
              </a:xfrm>
              <a:prstGeom prst="rect">
                <a:avLst/>
              </a:prstGeom>
              <a:blipFill rotWithShape="1">
                <a:blip r:embed="rId2"/>
              </a:blipFill>
              <a:ln w="9525">
                <a:noFill/>
              </a:ln>
            </p:spPr>
            <p:txBody>
              <a:bodyPr wrap="none" anchor="ctr"/>
              <a:lstStyle/>
              <a:p>
                <a:endParaRPr lang="zh-CN" altLang="en-US" sz="3200" dirty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6325" name="Oval 19"/>
              <p:cNvSpPr/>
              <p:nvPr/>
            </p:nvSpPr>
            <p:spPr>
              <a:xfrm>
                <a:off x="884" y="1525"/>
                <a:ext cx="68" cy="68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3200" dirty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6326" name="Oval 20"/>
              <p:cNvSpPr/>
              <p:nvPr/>
            </p:nvSpPr>
            <p:spPr>
              <a:xfrm>
                <a:off x="1338" y="1276"/>
                <a:ext cx="68" cy="68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3200" dirty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6327" name="Line 21"/>
              <p:cNvSpPr/>
              <p:nvPr/>
            </p:nvSpPr>
            <p:spPr>
              <a:xfrm>
                <a:off x="1383" y="1298"/>
                <a:ext cx="453" cy="0"/>
              </a:xfrm>
              <a:prstGeom prst="line">
                <a:avLst/>
              </a:prstGeom>
              <a:ln w="254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med" len="lg"/>
              </a:ln>
            </p:spPr>
          </p:sp>
          <p:sp>
            <p:nvSpPr>
              <p:cNvPr id="56328" name="Line 23"/>
              <p:cNvSpPr/>
              <p:nvPr/>
            </p:nvSpPr>
            <p:spPr>
              <a:xfrm>
                <a:off x="431" y="1552"/>
                <a:ext cx="453" cy="0"/>
              </a:xfrm>
              <a:prstGeom prst="line">
                <a:avLst/>
              </a:prstGeom>
              <a:ln w="25400" cap="flat" cmpd="sng">
                <a:solidFill>
                  <a:schemeClr val="tx1"/>
                </a:solidFill>
                <a:prstDash val="solid"/>
                <a:round/>
                <a:headEnd type="stealth" w="lg" len="lg"/>
                <a:tailEnd type="none" w="med" len="lg"/>
              </a:ln>
            </p:spPr>
          </p:sp>
        </p:grpSp>
        <p:sp>
          <p:nvSpPr>
            <p:cNvPr id="56329" name="Text Box 31"/>
            <p:cNvSpPr txBox="1"/>
            <p:nvPr/>
          </p:nvSpPr>
          <p:spPr>
            <a:xfrm>
              <a:off x="248" y="1425"/>
              <a:ext cx="545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3</a:t>
              </a:r>
              <a:r>
                <a:rPr lang="zh-CN" altLang="en-US" sz="2800" dirty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牛</a:t>
              </a:r>
            </a:p>
          </p:txBody>
        </p:sp>
        <p:sp>
          <p:nvSpPr>
            <p:cNvPr id="56330" name="Text Box 32"/>
            <p:cNvSpPr txBox="1"/>
            <p:nvPr/>
          </p:nvSpPr>
          <p:spPr>
            <a:xfrm>
              <a:off x="1565" y="845"/>
              <a:ext cx="545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3</a:t>
              </a:r>
              <a:r>
                <a:rPr lang="zh-CN" altLang="en-US" sz="2800" dirty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牛</a:t>
              </a:r>
            </a:p>
          </p:txBody>
        </p:sp>
      </p:grpSp>
      <p:sp>
        <p:nvSpPr>
          <p:cNvPr id="56331" name="Rectangle 26" descr="栎木"/>
          <p:cNvSpPr/>
          <p:nvPr/>
        </p:nvSpPr>
        <p:spPr>
          <a:xfrm>
            <a:off x="7824788" y="3024188"/>
            <a:ext cx="1008062" cy="720725"/>
          </a:xfrm>
          <a:prstGeom prst="rect">
            <a:avLst/>
          </a:prstGeom>
          <a:blipFill rotWithShape="1">
            <a:blip r:embed="rId2"/>
          </a:blipFill>
          <a:ln w="9525">
            <a:noFill/>
          </a:ln>
        </p:spPr>
        <p:txBody>
          <a:bodyPr wrap="none" anchor="ctr"/>
          <a:lstStyle/>
          <a:p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6332" name="Oval 28"/>
          <p:cNvSpPr/>
          <p:nvPr/>
        </p:nvSpPr>
        <p:spPr>
          <a:xfrm>
            <a:off x="8112125" y="3311525"/>
            <a:ext cx="107950" cy="107950"/>
          </a:xfrm>
          <a:prstGeom prst="ellipse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6333" name="Line 29"/>
          <p:cNvSpPr/>
          <p:nvPr/>
        </p:nvSpPr>
        <p:spPr>
          <a:xfrm>
            <a:off x="8183563" y="3384550"/>
            <a:ext cx="1081087" cy="0"/>
          </a:xfrm>
          <a:prstGeom prst="line">
            <a:avLst/>
          </a:prstGeom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stealth" w="med" len="lg"/>
          </a:ln>
        </p:spPr>
      </p:sp>
      <p:sp>
        <p:nvSpPr>
          <p:cNvPr id="56334" name="Line 30"/>
          <p:cNvSpPr/>
          <p:nvPr/>
        </p:nvSpPr>
        <p:spPr>
          <a:xfrm>
            <a:off x="7391400" y="3384550"/>
            <a:ext cx="719138" cy="0"/>
          </a:xfrm>
          <a:prstGeom prst="line">
            <a:avLst/>
          </a:prstGeom>
          <a:ln w="25400" cap="flat" cmpd="sng">
            <a:solidFill>
              <a:schemeClr val="tx1"/>
            </a:solidFill>
            <a:prstDash val="solid"/>
            <a:round/>
            <a:headEnd type="stealth" w="lg" len="lg"/>
            <a:tailEnd type="none" w="med" len="lg"/>
          </a:ln>
        </p:spPr>
      </p:sp>
      <p:sp>
        <p:nvSpPr>
          <p:cNvPr id="56335" name="Rectangle 35"/>
          <p:cNvSpPr/>
          <p:nvPr/>
        </p:nvSpPr>
        <p:spPr>
          <a:xfrm>
            <a:off x="6600825" y="3095625"/>
            <a:ext cx="736600" cy="52228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8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3</a:t>
            </a:r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牛</a:t>
            </a:r>
          </a:p>
        </p:txBody>
      </p:sp>
      <p:sp>
        <p:nvSpPr>
          <p:cNvPr id="56336" name="Rectangle 36"/>
          <p:cNvSpPr/>
          <p:nvPr/>
        </p:nvSpPr>
        <p:spPr>
          <a:xfrm>
            <a:off x="9264650" y="3240088"/>
            <a:ext cx="736600" cy="52228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8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4</a:t>
            </a:r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牛</a:t>
            </a:r>
          </a:p>
        </p:txBody>
      </p:sp>
      <p:grpSp>
        <p:nvGrpSpPr>
          <p:cNvPr id="56337" name="Group 45"/>
          <p:cNvGrpSpPr/>
          <p:nvPr/>
        </p:nvGrpSpPr>
        <p:grpSpPr>
          <a:xfrm>
            <a:off x="2711450" y="4824413"/>
            <a:ext cx="2844800" cy="720725"/>
            <a:chOff x="373" y="2296"/>
            <a:chExt cx="1792" cy="454"/>
          </a:xfrm>
        </p:grpSpPr>
        <p:sp>
          <p:nvSpPr>
            <p:cNvPr id="56338" name="Rectangle 34" descr="栎木"/>
            <p:cNvSpPr/>
            <p:nvPr/>
          </p:nvSpPr>
          <p:spPr>
            <a:xfrm>
              <a:off x="975" y="2296"/>
              <a:ext cx="635" cy="454"/>
            </a:xfrm>
            <a:prstGeom prst="rect">
              <a:avLst/>
            </a:prstGeom>
            <a:blipFill rotWithShape="1">
              <a:blip r:embed="rId2"/>
            </a:blipFill>
            <a:ln w="9525">
              <a:noFill/>
            </a:ln>
          </p:spPr>
          <p:txBody>
            <a:bodyPr wrap="none" anchor="ctr"/>
            <a:lstStyle/>
            <a:p>
              <a:endPara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6339" name="Oval 16"/>
            <p:cNvSpPr/>
            <p:nvPr/>
          </p:nvSpPr>
          <p:spPr>
            <a:xfrm>
              <a:off x="1247" y="2500"/>
              <a:ext cx="68" cy="68"/>
            </a:xfrm>
            <a:prstGeom prst="ellipse">
              <a:avLst/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6340" name="Line 41"/>
            <p:cNvSpPr/>
            <p:nvPr/>
          </p:nvSpPr>
          <p:spPr>
            <a:xfrm>
              <a:off x="1292" y="2523"/>
              <a:ext cx="453" cy="0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</p:spPr>
        </p:sp>
        <p:sp>
          <p:nvSpPr>
            <p:cNvPr id="56341" name="Line 42"/>
            <p:cNvSpPr/>
            <p:nvPr/>
          </p:nvSpPr>
          <p:spPr>
            <a:xfrm>
              <a:off x="793" y="2523"/>
              <a:ext cx="453" cy="0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round/>
              <a:headEnd type="stealth" w="lg" len="lg"/>
              <a:tailEnd type="none" w="lg" len="lg"/>
            </a:ln>
          </p:spPr>
        </p:sp>
        <p:sp>
          <p:nvSpPr>
            <p:cNvPr id="56342" name="Rectangle 43"/>
            <p:cNvSpPr/>
            <p:nvPr/>
          </p:nvSpPr>
          <p:spPr>
            <a:xfrm>
              <a:off x="1701" y="2372"/>
              <a:ext cx="464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280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3</a:t>
              </a:r>
              <a:r>
                <a:rPr lang="zh-CN" altLang="en-US" sz="2800" dirty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牛</a:t>
              </a:r>
            </a:p>
          </p:txBody>
        </p:sp>
        <p:sp>
          <p:nvSpPr>
            <p:cNvPr id="56343" name="Rectangle 44"/>
            <p:cNvSpPr/>
            <p:nvPr/>
          </p:nvSpPr>
          <p:spPr>
            <a:xfrm>
              <a:off x="373" y="2377"/>
              <a:ext cx="464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280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3</a:t>
              </a:r>
              <a:r>
                <a:rPr lang="zh-CN" altLang="en-US" sz="2800" dirty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牛</a:t>
              </a:r>
            </a:p>
          </p:txBody>
        </p:sp>
      </p:grpSp>
      <p:grpSp>
        <p:nvGrpSpPr>
          <p:cNvPr id="56344" name="Group 51"/>
          <p:cNvGrpSpPr/>
          <p:nvPr/>
        </p:nvGrpSpPr>
        <p:grpSpPr>
          <a:xfrm>
            <a:off x="7158038" y="4464050"/>
            <a:ext cx="2609850" cy="1011238"/>
            <a:chOff x="2686" y="2160"/>
            <a:chExt cx="1644" cy="637"/>
          </a:xfrm>
        </p:grpSpPr>
        <p:sp>
          <p:nvSpPr>
            <p:cNvPr id="56345" name="Rectangle 40" descr="栎木"/>
            <p:cNvSpPr/>
            <p:nvPr/>
          </p:nvSpPr>
          <p:spPr>
            <a:xfrm>
              <a:off x="3560" y="2251"/>
              <a:ext cx="227" cy="454"/>
            </a:xfrm>
            <a:prstGeom prst="rect">
              <a:avLst/>
            </a:prstGeom>
            <a:blipFill rotWithShape="1">
              <a:blip r:embed="rId2"/>
            </a:blipFill>
            <a:ln w="9525">
              <a:noFill/>
            </a:ln>
          </p:spPr>
          <p:txBody>
            <a:bodyPr wrap="none" anchor="ctr"/>
            <a:lstStyle/>
            <a:p>
              <a:endPara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6346" name="Rectangle 39" descr="栎木"/>
            <p:cNvSpPr/>
            <p:nvPr/>
          </p:nvSpPr>
          <p:spPr>
            <a:xfrm>
              <a:off x="3243" y="2251"/>
              <a:ext cx="227" cy="454"/>
            </a:xfrm>
            <a:prstGeom prst="rect">
              <a:avLst/>
            </a:prstGeom>
            <a:blipFill rotWithShape="1">
              <a:blip r:embed="rId2"/>
            </a:blipFill>
            <a:ln w="9525">
              <a:noFill/>
            </a:ln>
          </p:spPr>
          <p:txBody>
            <a:bodyPr wrap="none" anchor="ctr"/>
            <a:lstStyle/>
            <a:p>
              <a:endPara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6347" name="Oval 17"/>
            <p:cNvSpPr/>
            <p:nvPr/>
          </p:nvSpPr>
          <p:spPr>
            <a:xfrm>
              <a:off x="3334" y="2455"/>
              <a:ext cx="68" cy="68"/>
            </a:xfrm>
            <a:prstGeom prst="ellipse">
              <a:avLst/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6348" name="Oval 27"/>
            <p:cNvSpPr/>
            <p:nvPr/>
          </p:nvSpPr>
          <p:spPr>
            <a:xfrm>
              <a:off x="3628" y="2455"/>
              <a:ext cx="68" cy="68"/>
            </a:xfrm>
            <a:prstGeom prst="ellipse">
              <a:avLst/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6349" name="Rectangle 46"/>
            <p:cNvSpPr/>
            <p:nvPr/>
          </p:nvSpPr>
          <p:spPr>
            <a:xfrm>
              <a:off x="3866" y="2160"/>
              <a:ext cx="464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280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3</a:t>
              </a:r>
              <a:r>
                <a:rPr lang="zh-CN" altLang="en-US" sz="2800" dirty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牛</a:t>
              </a:r>
            </a:p>
          </p:txBody>
        </p:sp>
        <p:sp>
          <p:nvSpPr>
            <p:cNvPr id="56350" name="Rectangle 47"/>
            <p:cNvSpPr/>
            <p:nvPr/>
          </p:nvSpPr>
          <p:spPr>
            <a:xfrm>
              <a:off x="2686" y="2468"/>
              <a:ext cx="464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280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3</a:t>
              </a:r>
              <a:r>
                <a:rPr lang="zh-CN" altLang="en-US" sz="2800" dirty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牛</a:t>
              </a:r>
            </a:p>
          </p:txBody>
        </p:sp>
        <p:sp>
          <p:nvSpPr>
            <p:cNvPr id="56351" name="Line 48"/>
            <p:cNvSpPr/>
            <p:nvPr/>
          </p:nvSpPr>
          <p:spPr>
            <a:xfrm>
              <a:off x="3696" y="2478"/>
              <a:ext cx="453" cy="0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</p:spPr>
        </p:sp>
        <p:sp>
          <p:nvSpPr>
            <p:cNvPr id="56352" name="Line 49"/>
            <p:cNvSpPr/>
            <p:nvPr/>
          </p:nvSpPr>
          <p:spPr>
            <a:xfrm>
              <a:off x="2880" y="2478"/>
              <a:ext cx="453" cy="0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round/>
              <a:headEnd type="stealth" w="lg" len="lg"/>
              <a:tailEnd type="none" w="lg" len="lg"/>
            </a:ln>
          </p:spPr>
        </p:sp>
      </p:grpSp>
      <p:sp>
        <p:nvSpPr>
          <p:cNvPr id="56353" name="Text Box 61"/>
          <p:cNvSpPr txBox="1"/>
          <p:nvPr/>
        </p:nvSpPr>
        <p:spPr>
          <a:xfrm>
            <a:off x="3863975" y="3744913"/>
            <a:ext cx="504825" cy="6445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</a:rPr>
              <a:t>A</a:t>
            </a:r>
          </a:p>
        </p:txBody>
      </p:sp>
      <p:sp>
        <p:nvSpPr>
          <p:cNvPr id="56354" name="Text Box 62"/>
          <p:cNvSpPr txBox="1"/>
          <p:nvPr/>
        </p:nvSpPr>
        <p:spPr>
          <a:xfrm>
            <a:off x="8112125" y="3887788"/>
            <a:ext cx="504825" cy="6445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</a:rPr>
              <a:t>B</a:t>
            </a:r>
          </a:p>
        </p:txBody>
      </p:sp>
      <p:sp>
        <p:nvSpPr>
          <p:cNvPr id="56355" name="Text Box 63"/>
          <p:cNvSpPr txBox="1"/>
          <p:nvPr/>
        </p:nvSpPr>
        <p:spPr>
          <a:xfrm>
            <a:off x="3935413" y="5545138"/>
            <a:ext cx="504825" cy="6445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</a:rPr>
              <a:t>C</a:t>
            </a:r>
          </a:p>
        </p:txBody>
      </p:sp>
      <p:sp>
        <p:nvSpPr>
          <p:cNvPr id="56356" name="Text Box 64"/>
          <p:cNvSpPr txBox="1"/>
          <p:nvPr/>
        </p:nvSpPr>
        <p:spPr>
          <a:xfrm>
            <a:off x="8112125" y="5616575"/>
            <a:ext cx="504825" cy="6445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</a:rPr>
              <a:t>D</a:t>
            </a:r>
          </a:p>
        </p:txBody>
      </p:sp>
      <p:sp>
        <p:nvSpPr>
          <p:cNvPr id="5186" name="Text Box 66"/>
          <p:cNvSpPr txBox="1"/>
          <p:nvPr/>
        </p:nvSpPr>
        <p:spPr>
          <a:xfrm>
            <a:off x="9264650" y="1501775"/>
            <a:ext cx="503238" cy="6445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  <a:scene3d>
              <a:camera prst="orthographicFront"/>
              <a:lightRig rig="threePt" dir="t"/>
            </a:scene3d>
          </a:bodyPr>
          <a:lstStyle/>
          <a:p>
            <a:pPr fontAlgn="auto">
              <a:spcBef>
                <a:spcPct val="50000"/>
              </a:spcBef>
            </a:pPr>
            <a:r>
              <a:rPr lang="en-US" altLang="zh-CN" sz="3600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C</a:t>
            </a:r>
          </a:p>
        </p:txBody>
      </p:sp>
      <p:sp>
        <p:nvSpPr>
          <p:cNvPr id="3" name="矩形 2"/>
          <p:cNvSpPr/>
          <p:nvPr/>
        </p:nvSpPr>
        <p:spPr>
          <a:xfrm>
            <a:off x="0" y="692150"/>
            <a:ext cx="3978910" cy="7480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en-US" sz="4265" strike="noStrike" noProof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试试大家的眼力</a:t>
            </a:r>
            <a:endParaRPr lang="zh-CN" altLang="en-US" sz="4265" strike="noStrike" noProof="1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8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8202.eps" descr="id:2147510499;FounderCES"/>
          <p:cNvPicPr>
            <a:picLocks noChangeAspect="1"/>
          </p:cNvPicPr>
          <p:nvPr/>
        </p:nvPicPr>
        <p:blipFill rotWithShape="1">
          <a:blip r:embed="rId2"/>
          <a:srcRect r="54933" b="43191"/>
          <a:stretch>
            <a:fillRect/>
          </a:stretch>
        </p:blipFill>
        <p:spPr>
          <a:xfrm>
            <a:off x="219268" y="2894036"/>
            <a:ext cx="2405949" cy="2038352"/>
          </a:xfrm>
          <a:prstGeom prst="rect">
            <a:avLst/>
          </a:prstGeom>
        </p:spPr>
      </p:pic>
      <p:sp>
        <p:nvSpPr>
          <p:cNvPr id="102" name="文本框 101"/>
          <p:cNvSpPr txBox="1"/>
          <p:nvPr/>
        </p:nvSpPr>
        <p:spPr>
          <a:xfrm>
            <a:off x="631768" y="1093555"/>
            <a:ext cx="1092916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3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1.</a:t>
            </a:r>
            <a:r>
              <a:rPr lang="zh-CN" sz="3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如图所示的情景中</a:t>
            </a:r>
            <a:r>
              <a:rPr lang="zh-CN" altLang="en-US" sz="3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</a:t>
            </a:r>
            <a:r>
              <a:rPr lang="zh-CN" sz="3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二力彼此平衡的是(　　)</a:t>
            </a:r>
            <a:endParaRPr lang="zh-CN" altLang="en-US" sz="32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350529" y="1344349"/>
            <a:ext cx="476250" cy="7118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D</a:t>
            </a:r>
          </a:p>
        </p:txBody>
      </p:sp>
      <p:pic>
        <p:nvPicPr>
          <p:cNvPr id="31" name="8202.eps" descr="id:2147510499;FounderCES"/>
          <p:cNvPicPr>
            <a:picLocks noChangeAspect="1"/>
          </p:cNvPicPr>
          <p:nvPr/>
        </p:nvPicPr>
        <p:blipFill rotWithShape="1">
          <a:blip r:embed="rId2"/>
          <a:srcRect l="58967" b="42037"/>
          <a:stretch>
            <a:fillRect/>
          </a:stretch>
        </p:blipFill>
        <p:spPr>
          <a:xfrm>
            <a:off x="2924412" y="2574561"/>
            <a:ext cx="2483917" cy="2358225"/>
          </a:xfrm>
          <a:prstGeom prst="rect">
            <a:avLst/>
          </a:prstGeom>
        </p:spPr>
      </p:pic>
      <p:pic>
        <p:nvPicPr>
          <p:cNvPr id="32" name="8202.eps" descr="id:2147510499;FounderCES"/>
          <p:cNvPicPr>
            <a:picLocks noChangeAspect="1"/>
          </p:cNvPicPr>
          <p:nvPr/>
        </p:nvPicPr>
        <p:blipFill rotWithShape="1">
          <a:blip r:embed="rId2"/>
          <a:srcRect t="56531" r="54189"/>
          <a:stretch>
            <a:fillRect/>
          </a:stretch>
        </p:blipFill>
        <p:spPr>
          <a:xfrm>
            <a:off x="5523308" y="3152518"/>
            <a:ext cx="2878304" cy="1835560"/>
          </a:xfrm>
          <a:prstGeom prst="rect">
            <a:avLst/>
          </a:prstGeom>
        </p:spPr>
      </p:pic>
      <p:pic>
        <p:nvPicPr>
          <p:cNvPr id="33" name="8202.eps" descr="id:2147510499;FounderCES"/>
          <p:cNvPicPr>
            <a:picLocks noChangeAspect="1"/>
          </p:cNvPicPr>
          <p:nvPr/>
        </p:nvPicPr>
        <p:blipFill rotWithShape="1">
          <a:blip r:embed="rId2"/>
          <a:srcRect l="53539" t="57526"/>
          <a:stretch>
            <a:fillRect/>
          </a:stretch>
        </p:blipFill>
        <p:spPr>
          <a:xfrm>
            <a:off x="8556146" y="3152979"/>
            <a:ext cx="3005087" cy="184639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913505" y="5415280"/>
            <a:ext cx="3688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反向、等大、同体 、共线</a:t>
            </a:r>
          </a:p>
        </p:txBody>
      </p:sp>
      <p:sp>
        <p:nvSpPr>
          <p:cNvPr id="2" name="矩形 1"/>
          <p:cNvSpPr/>
          <p:nvPr/>
        </p:nvSpPr>
        <p:spPr>
          <a:xfrm>
            <a:off x="512445" y="596265"/>
            <a:ext cx="2894330" cy="7480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en-US" sz="4265" strike="noStrike" noProof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基础巩固题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8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12445" y="596265"/>
            <a:ext cx="2894330" cy="7480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en-US" sz="4265" strike="noStrike" noProof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基础巩固题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512445" y="1344260"/>
            <a:ext cx="11330940" cy="18630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20000"/>
              </a:lnSpc>
            </a:pPr>
            <a:r>
              <a:rPr lang="en-US" altLang="zh-CN" sz="3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2. 如图所示的A、B、C、D分别是用照相机拍摄(每0.1s拍摄一次)的小球在四种不同运动状态下的照片，其中小球受到平衡力作用的是</a:t>
            </a:r>
            <a:r>
              <a:rPr 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</a:rPr>
              <a:t> </a:t>
            </a:r>
            <a:r>
              <a:rPr lang="en-US" altLang="zh-CN" sz="3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</a:t>
            </a:r>
            <a:r>
              <a:rPr 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</a:rPr>
              <a:t>　　</a:t>
            </a:r>
            <a:r>
              <a:rPr lang="en-US" altLang="zh-CN" sz="3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)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cs typeface="Times New Roman" panose="02020603050405020304" charset="0"/>
            </a:endParaRPr>
          </a:p>
        </p:txBody>
      </p:sp>
      <p:pic>
        <p:nvPicPr>
          <p:cNvPr id="361" name="8201.eps" descr="id:2147510417;FounderC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435" y="3412939"/>
            <a:ext cx="4596765" cy="2625725"/>
          </a:xfrm>
          <a:prstGeom prst="rect">
            <a:avLst/>
          </a:prstGeom>
        </p:spPr>
      </p:pic>
      <p:pic>
        <p:nvPicPr>
          <p:cNvPr id="362" name="8201A.eps" descr="id:2147510424;FounderC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058" y="3413131"/>
            <a:ext cx="4615180" cy="26257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118168" y="2410089"/>
            <a:ext cx="454025" cy="7118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B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8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4790" y="1266190"/>
            <a:ext cx="9265285" cy="3815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3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3. 将一本物理书放在水平桌面上静止时，下列选项中的两个力相互平衡的是（　　）</a:t>
            </a:r>
          </a:p>
          <a:p>
            <a:pPr fontAlgn="auto">
              <a:lnSpc>
                <a:spcPts val="4840"/>
              </a:lnSpc>
            </a:pPr>
            <a:r>
              <a:rPr lang="en-US" altLang="zh-CN" sz="3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 A．书的重力与书对桌面的压力 </a:t>
            </a:r>
          </a:p>
          <a:p>
            <a:pPr fontAlgn="auto">
              <a:lnSpc>
                <a:spcPts val="4840"/>
              </a:lnSpc>
            </a:pPr>
            <a:r>
              <a:rPr lang="en-US" altLang="zh-CN" sz="3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 B．书的重力与桌面对书的支持力 </a:t>
            </a:r>
          </a:p>
          <a:p>
            <a:pPr fontAlgn="auto">
              <a:lnSpc>
                <a:spcPts val="4840"/>
              </a:lnSpc>
            </a:pPr>
            <a:r>
              <a:rPr lang="en-US" altLang="zh-CN" sz="3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 C．书对桌面的压力与桌面对书的支持力 </a:t>
            </a:r>
          </a:p>
          <a:p>
            <a:pPr fontAlgn="auto">
              <a:lnSpc>
                <a:spcPts val="4840"/>
              </a:lnSpc>
            </a:pPr>
            <a:r>
              <a:rPr lang="en-US" altLang="zh-CN" sz="3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 D．书对桌面的压力与课桌的重力 </a:t>
            </a:r>
          </a:p>
        </p:txBody>
      </p:sp>
      <p:sp>
        <p:nvSpPr>
          <p:cNvPr id="6" name="文本框 5"/>
          <p:cNvSpPr txBox="1"/>
          <p:nvPr/>
        </p:nvSpPr>
        <p:spPr>
          <a:xfrm flipH="1">
            <a:off x="5796915" y="1996440"/>
            <a:ext cx="2341245" cy="7118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3200" b="1">
                <a:solidFill>
                  <a:srgbClr val="FFFF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B</a:t>
            </a:r>
          </a:p>
        </p:txBody>
      </p:sp>
      <p:sp>
        <p:nvSpPr>
          <p:cNvPr id="3" name="矩形 2"/>
          <p:cNvSpPr/>
          <p:nvPr/>
        </p:nvSpPr>
        <p:spPr>
          <a:xfrm>
            <a:off x="512445" y="596265"/>
            <a:ext cx="2894330" cy="7480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en-US" sz="4265" strike="noStrike" noProof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基础巩固题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8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文本框 101"/>
          <p:cNvSpPr txBox="1"/>
          <p:nvPr/>
        </p:nvSpPr>
        <p:spPr>
          <a:xfrm>
            <a:off x="386715" y="1529080"/>
            <a:ext cx="944181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 fontAlgn="auto">
              <a:lnSpc>
                <a:spcPts val="4840"/>
              </a:lnSpc>
              <a:buClrTx/>
              <a:buSzTx/>
              <a:buNone/>
            </a:pPr>
            <a:r>
              <a:rPr lang="en-US" altLang="zh-CN" sz="3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4. 如图所示，用细线拉着木块在水平面上做匀速直线运动，下列说法正确的是 (　　)</a:t>
            </a:r>
          </a:p>
        </p:txBody>
      </p:sp>
      <p:sp>
        <p:nvSpPr>
          <p:cNvPr id="103" name="文本框 102"/>
          <p:cNvSpPr txBox="1"/>
          <p:nvPr/>
        </p:nvSpPr>
        <p:spPr>
          <a:xfrm>
            <a:off x="128905" y="3042920"/>
            <a:ext cx="12410440" cy="25736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 fontAlgn="auto">
              <a:lnSpc>
                <a:spcPts val="4840"/>
              </a:lnSpc>
              <a:buClrTx/>
              <a:buSzTx/>
              <a:buFontTx/>
            </a:pPr>
            <a:r>
              <a:rPr lang="en-US" altLang="zh-CN" sz="3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A. 木块受到的摩擦力和细线对木块的拉力是一对平衡力</a:t>
            </a:r>
          </a:p>
          <a:p>
            <a:pPr algn="l" fontAlgn="auto">
              <a:lnSpc>
                <a:spcPts val="4840"/>
              </a:lnSpc>
              <a:buClrTx/>
              <a:buSzTx/>
              <a:buFontTx/>
            </a:pPr>
            <a:r>
              <a:rPr lang="en-US" altLang="zh-CN" sz="3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B. 木块对细线的拉力和细线对木块的拉力是一对平衡力</a:t>
            </a:r>
          </a:p>
          <a:p>
            <a:pPr algn="l" fontAlgn="auto">
              <a:lnSpc>
                <a:spcPts val="4840"/>
              </a:lnSpc>
              <a:buClrTx/>
              <a:buSzTx/>
              <a:buFontTx/>
            </a:pPr>
            <a:r>
              <a:rPr lang="en-US" altLang="zh-CN" sz="3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C. 木块对水平面的压力和水平面对木块的支持力是一对相互作用力</a:t>
            </a:r>
          </a:p>
          <a:p>
            <a:pPr algn="l" fontAlgn="auto">
              <a:lnSpc>
                <a:spcPts val="4840"/>
              </a:lnSpc>
              <a:buClrTx/>
              <a:buSzTx/>
              <a:buFontTx/>
            </a:pPr>
            <a:r>
              <a:rPr lang="en-US" altLang="zh-CN" sz="3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D. 木块对细线的拉力和手对细线的拉力是一对相互作用力</a:t>
            </a:r>
          </a:p>
        </p:txBody>
      </p:sp>
      <p:pic>
        <p:nvPicPr>
          <p:cNvPr id="372" name="人补八05.EPS" descr="id:2147510513;FounderC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5672" y="160271"/>
            <a:ext cx="4344181" cy="118455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078600" y="2272408"/>
            <a:ext cx="476250" cy="7118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fontAlgn="auto">
              <a:lnSpc>
                <a:spcPts val="4840"/>
              </a:lnSpc>
            </a:pP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C</a:t>
            </a:r>
          </a:p>
        </p:txBody>
      </p:sp>
      <p:sp>
        <p:nvSpPr>
          <p:cNvPr id="3" name="矩形 2"/>
          <p:cNvSpPr/>
          <p:nvPr/>
        </p:nvSpPr>
        <p:spPr>
          <a:xfrm>
            <a:off x="512445" y="596265"/>
            <a:ext cx="2894330" cy="7480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en-US" sz="4265" strike="noStrike" noProof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基础巩固题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8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对象 5"/>
          <p:cNvGraphicFramePr/>
          <p:nvPr/>
        </p:nvGraphicFramePr>
        <p:xfrm>
          <a:off x="9219565" y="288290"/>
          <a:ext cx="2993390" cy="16109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r:id="rId3" imgW="2990850" imgH="1514475" progId="Paint.Picture">
                  <p:embed/>
                </p:oleObj>
              </mc:Choice>
              <mc:Fallback>
                <p:oleObj r:id="rId3" imgW="2990850" imgH="1514475" progId="Paint.Picture">
                  <p:embed/>
                  <p:pic>
                    <p:nvPicPr>
                      <p:cNvPr id="0" name="图片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19565" y="288290"/>
                        <a:ext cx="2993390" cy="16109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4155463" y="2715693"/>
            <a:ext cx="45402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 b="1" dirty="0">
                <a:solidFill>
                  <a:srgbClr val="FFFF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B</a:t>
            </a:r>
          </a:p>
        </p:txBody>
      </p:sp>
      <p:sp>
        <p:nvSpPr>
          <p:cNvPr id="29" name="直接连接符 28"/>
          <p:cNvSpPr/>
          <p:nvPr/>
        </p:nvSpPr>
        <p:spPr>
          <a:xfrm flipH="1" flipV="1">
            <a:off x="10710169" y="164254"/>
            <a:ext cx="3969" cy="827881"/>
          </a:xfrm>
          <a:prstGeom prst="line">
            <a:avLst/>
          </a:prstGeom>
          <a:ln w="38100" cap="flat" cmpd="sng">
            <a:solidFill>
              <a:srgbClr val="FFFF00"/>
            </a:solidFill>
            <a:prstDash val="solid"/>
            <a:headEnd type="none" w="med" len="med"/>
            <a:tailEnd type="stealth" w="lg" len="lg"/>
          </a:ln>
        </p:spPr>
      </p:sp>
      <p:sp>
        <p:nvSpPr>
          <p:cNvPr id="30" name="直接连接符 29"/>
          <p:cNvSpPr/>
          <p:nvPr/>
        </p:nvSpPr>
        <p:spPr>
          <a:xfrm>
            <a:off x="10713714" y="992454"/>
            <a:ext cx="4233" cy="906463"/>
          </a:xfrm>
          <a:prstGeom prst="line">
            <a:avLst/>
          </a:prstGeom>
          <a:ln w="38100" cap="flat" cmpd="sng">
            <a:solidFill>
              <a:srgbClr val="FFFF00"/>
            </a:solidFill>
            <a:prstDash val="solid"/>
            <a:headEnd type="oval" w="med" len="med"/>
            <a:tailEnd type="stealth" w="lg" len="lg"/>
          </a:ln>
        </p:spPr>
      </p:sp>
      <p:sp>
        <p:nvSpPr>
          <p:cNvPr id="31" name="文本框 30"/>
          <p:cNvSpPr txBox="1"/>
          <p:nvPr/>
        </p:nvSpPr>
        <p:spPr>
          <a:xfrm>
            <a:off x="10871835" y="164203"/>
            <a:ext cx="5486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4000" dirty="0">
                <a:solidFill>
                  <a:srgbClr val="FFFF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11002645" y="1344456"/>
            <a:ext cx="576263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3600" dirty="0">
                <a:solidFill>
                  <a:srgbClr val="FFFF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G</a:t>
            </a:r>
          </a:p>
        </p:txBody>
      </p:sp>
      <p:sp>
        <p:nvSpPr>
          <p:cNvPr id="4" name="矩形 3"/>
          <p:cNvSpPr/>
          <p:nvPr/>
        </p:nvSpPr>
        <p:spPr>
          <a:xfrm>
            <a:off x="512445" y="596265"/>
            <a:ext cx="2894330" cy="7480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en-US" sz="4265" strike="noStrike" noProof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基础巩固题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91465" y="1989455"/>
            <a:ext cx="11129010" cy="3815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auto">
              <a:lnSpc>
                <a:spcPts val="4840"/>
              </a:lnSpc>
              <a:buClrTx/>
              <a:buSzTx/>
              <a:buFontTx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5. 小华同学在科技馆观摩自行车走钢丝表演后回家做了一个模型，如图所示，下列说法正确的是  （　　）</a:t>
            </a:r>
            <a:endParaRPr lang="en-US" altLang="zh-CN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fontAlgn="auto">
              <a:lnSpc>
                <a:spcPts val="4840"/>
              </a:lnSpc>
              <a:buClrTx/>
              <a:buSzTx/>
              <a:buFontTx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A．自行车的重力与钢丝对自行车的支持力是一对平衡力 </a:t>
            </a:r>
            <a:endParaRPr lang="en-US" altLang="zh-CN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fontAlgn="auto">
              <a:lnSpc>
                <a:spcPts val="4840"/>
              </a:lnSpc>
              <a:buClrTx/>
              <a:buSzTx/>
              <a:buFontTx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B．自行车和所挂物体总重力与钢丝对自行车的支持力是一对平衡力 </a:t>
            </a:r>
            <a:endParaRPr lang="en-US" altLang="zh-CN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fontAlgn="auto">
              <a:lnSpc>
                <a:spcPts val="4840"/>
              </a:lnSpc>
              <a:buClrTx/>
              <a:buSzTx/>
              <a:buFont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C．自行车对钢丝的压力与钢丝对自行车的支持力是一对平衡力 </a:t>
            </a:r>
            <a:endParaRPr lang="en-US" altLang="zh-CN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fontAlgn="auto">
              <a:lnSpc>
                <a:spcPts val="4840"/>
              </a:lnSpc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D．自行车对绳的拉力与钩码的重力是一对平衡力 </a:t>
            </a:r>
            <a:endParaRPr lang="en-US" altLang="zh-CN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8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1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04838" y="792163"/>
            <a:ext cx="8993188" cy="37884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b="1" noProof="1">
                <a:solidFill>
                  <a:schemeClr val="bg1">
                    <a:lumMod val="8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+mn-cs"/>
                <a:sym typeface="宋体" panose="02010600030101010101" pitchFamily="2" charset="-122"/>
              </a:rPr>
              <a:t>    </a:t>
            </a:r>
            <a:r>
              <a:rPr lang="en-US" altLang="zh-CN" sz="2665" noProof="1">
                <a:solidFill>
                  <a:srgbClr val="F9FBFA"/>
                </a:solidFill>
                <a:latin typeface="+mn-lt"/>
                <a:ea typeface="+mn-ea"/>
                <a:cs typeface="宋体" panose="02010600030101010101" pitchFamily="2" charset="-122"/>
                <a:sym typeface="宋体" panose="02010600030101010101" pitchFamily="2" charset="-122"/>
              </a:rPr>
              <a:t>牛顿第一定律告诉我们：物体不受力时将保持静止或匀速直线运动状态。</a:t>
            </a:r>
            <a:endParaRPr lang="en-US" altLang="zh-CN" sz="2665" noProof="1">
              <a:solidFill>
                <a:srgbClr val="F9FBFA"/>
              </a:solidFill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665" noProof="1">
                <a:solidFill>
                  <a:srgbClr val="F9FBFA"/>
                </a:solidFill>
                <a:latin typeface="+mn-lt"/>
                <a:ea typeface="+mn-ea"/>
                <a:cs typeface="宋体" panose="02010600030101010101" pitchFamily="2" charset="-122"/>
                <a:sym typeface="宋体" panose="02010600030101010101" pitchFamily="2" charset="-122"/>
              </a:rPr>
              <a:t>    但我们周围的物体都受到力的作用，不受力的物体是不存在的。物体在力的作用下也会保持</a:t>
            </a:r>
            <a:r>
              <a:rPr lang="zh-CN" altLang="zh-CN" sz="2665" noProof="1">
                <a:solidFill>
                  <a:srgbClr val="F9FBFA"/>
                </a:solidFill>
                <a:latin typeface="+mn-lt"/>
                <a:ea typeface="+mn-ea"/>
                <a:cs typeface="宋体" panose="02010600030101010101" pitchFamily="2" charset="-122"/>
                <a:sym typeface="宋体" panose="02010600030101010101" pitchFamily="2" charset="-122"/>
              </a:rPr>
              <a:t>其</a:t>
            </a:r>
            <a:r>
              <a:rPr lang="en-US" altLang="zh-CN" sz="2665" noProof="1">
                <a:solidFill>
                  <a:srgbClr val="F9FBFA"/>
                </a:solidFill>
                <a:latin typeface="+mn-lt"/>
                <a:ea typeface="+mn-ea"/>
                <a:cs typeface="宋体" panose="02010600030101010101" pitchFamily="2" charset="-122"/>
                <a:sym typeface="宋体" panose="02010600030101010101" pitchFamily="2" charset="-122"/>
              </a:rPr>
              <a:t>状态不变</a:t>
            </a:r>
            <a:r>
              <a:rPr lang="en-US" altLang="zh-CN" sz="2665" noProof="1">
                <a:solidFill>
                  <a:srgbClr val="F9FBFA"/>
                </a:solidFill>
                <a:latin typeface="+mn-lt"/>
                <a:ea typeface="+mn-ea"/>
                <a:cs typeface="宋体" panose="02010600030101010101" pitchFamily="2" charset="-122"/>
                <a:sym typeface="+mn-ea"/>
              </a:rPr>
              <a:t>,</a:t>
            </a:r>
            <a:r>
              <a:rPr lang="en-US" altLang="zh-CN" sz="2665" noProof="1">
                <a:solidFill>
                  <a:srgbClr val="F9FBFA"/>
                </a:solidFill>
                <a:latin typeface="+mn-lt"/>
                <a:ea typeface="+mn-ea"/>
                <a:cs typeface="宋体" panose="02010600030101010101" pitchFamily="2" charset="-122"/>
                <a:sym typeface="宋体" panose="02010600030101010101" pitchFamily="2" charset="-122"/>
              </a:rPr>
              <a:t>比如吊在天花板上的电灯</a:t>
            </a:r>
            <a:r>
              <a:rPr lang="en-US" altLang="zh-CN" sz="2665" noProof="1">
                <a:solidFill>
                  <a:srgbClr val="F9FBFA"/>
                </a:solidFill>
                <a:latin typeface="+mn-lt"/>
                <a:ea typeface="+mn-ea"/>
                <a:cs typeface="宋体" panose="02010600030101010101" pitchFamily="2" charset="-122"/>
                <a:sym typeface="+mn-ea"/>
              </a:rPr>
              <a:t>,</a:t>
            </a:r>
            <a:r>
              <a:rPr lang="en-US" altLang="zh-CN" sz="2665" noProof="1">
                <a:solidFill>
                  <a:srgbClr val="F9FBFA"/>
                </a:solidFill>
                <a:latin typeface="+mn-lt"/>
                <a:ea typeface="+mn-ea"/>
                <a:cs typeface="宋体" panose="02010600030101010101" pitchFamily="2" charset="-122"/>
                <a:sym typeface="宋体" panose="02010600030101010101" pitchFamily="2" charset="-122"/>
              </a:rPr>
              <a:t>静止于桌面上的花瓶，在平直轨道上匀速行驶的列车</a:t>
            </a:r>
            <a:r>
              <a:rPr lang="en-US" altLang="zh-CN" sz="2665" noProof="1">
                <a:solidFill>
                  <a:srgbClr val="F9FBFA"/>
                </a:solidFill>
                <a:latin typeface="+mn-lt"/>
                <a:ea typeface="+mn-ea"/>
                <a:cs typeface="宋体" panose="02010600030101010101" pitchFamily="2" charset="-122"/>
                <a:sym typeface="+mn-ea"/>
              </a:rPr>
              <a:t>,</a:t>
            </a:r>
            <a:r>
              <a:rPr lang="en-US" altLang="zh-CN" sz="2665" noProof="1">
                <a:solidFill>
                  <a:srgbClr val="F9FBFA"/>
                </a:solidFill>
                <a:latin typeface="+mn-lt"/>
                <a:ea typeface="+mn-ea"/>
                <a:cs typeface="宋体" panose="02010600030101010101" pitchFamily="2" charset="-122"/>
                <a:sym typeface="宋体" panose="02010600030101010101" pitchFamily="2" charset="-122"/>
              </a:rPr>
              <a:t>这要怎么解释呢</a:t>
            </a:r>
            <a:r>
              <a:rPr lang="en-US" altLang="zh-CN" sz="2665" noProof="1">
                <a:solidFill>
                  <a:srgbClr val="F9FBFA"/>
                </a:solidFill>
                <a:latin typeface="+mn-lt"/>
                <a:ea typeface="+mn-ea"/>
                <a:cs typeface="宋体" panose="02010600030101010101" pitchFamily="2" charset="-122"/>
                <a:sym typeface="+mn-ea"/>
              </a:rPr>
              <a:t>?</a:t>
            </a:r>
            <a:endParaRPr lang="en-US" altLang="zh-CN" sz="2665" noProof="1">
              <a:solidFill>
                <a:srgbClr val="F9FBFA"/>
              </a:solidFill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30722" name="Picture 2" descr="G:\resource\8x82\jpg\02004001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929563" y="4381500"/>
            <a:ext cx="3686175" cy="21971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8">
        <p14:warp dir="in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文本框 1"/>
          <p:cNvSpPr txBox="1"/>
          <p:nvPr/>
        </p:nvSpPr>
        <p:spPr>
          <a:xfrm>
            <a:off x="-166687" y="1485900"/>
            <a:ext cx="12041187" cy="53101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例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</a:rPr>
              <a:t>1     </a:t>
            </a:r>
            <a:r>
              <a:rPr lang="zh-CN" altLang="en-US" sz="3200" b="1" dirty="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</a:rPr>
              <a:t>下列情景中，处于平衡状态的是（　　）</a:t>
            </a:r>
          </a:p>
          <a:p>
            <a:endParaRPr lang="zh-CN" altLang="en-US" sz="3200" b="1" dirty="0">
              <a:solidFill>
                <a:schemeClr val="bg1"/>
              </a:solidFill>
              <a:latin typeface="Times New Roman" panose="02020603050405020304" charset="0"/>
              <a:ea typeface="楷体" panose="02010609060101010101" charset="-122"/>
            </a:endParaRPr>
          </a:p>
          <a:p>
            <a:endParaRPr lang="zh-CN" altLang="en-US" sz="3200" b="1" dirty="0">
              <a:solidFill>
                <a:schemeClr val="bg1"/>
              </a:solidFill>
              <a:latin typeface="Times New Roman" panose="02020603050405020304" charset="0"/>
              <a:ea typeface="楷体" panose="02010609060101010101" charset="-122"/>
            </a:endParaRPr>
          </a:p>
          <a:p>
            <a:endParaRPr lang="zh-CN" altLang="en-US" sz="3200" b="1" dirty="0">
              <a:solidFill>
                <a:schemeClr val="bg1"/>
              </a:solidFill>
              <a:latin typeface="Times New Roman" panose="02020603050405020304" charset="0"/>
              <a:ea typeface="楷体" panose="02010609060101010101" charset="-122"/>
            </a:endParaRPr>
          </a:p>
          <a:p>
            <a:endParaRPr lang="zh-CN" altLang="en-US" sz="3200" b="1" dirty="0">
              <a:solidFill>
                <a:schemeClr val="bg1"/>
              </a:solidFill>
              <a:latin typeface="Times New Roman" panose="02020603050405020304" charset="0"/>
              <a:ea typeface="楷体" panose="02010609060101010101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</a:rPr>
              <a:t>     A．绕地球匀速运行的卫星        </a:t>
            </a:r>
          </a:p>
          <a:p>
            <a:pPr>
              <a:lnSpc>
                <a:spcPct val="14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</a:rPr>
              <a:t>     B．加速追赶猎物的猎豹 </a:t>
            </a:r>
          </a:p>
          <a:p>
            <a:pPr>
              <a:lnSpc>
                <a:spcPct val="14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</a:rPr>
              <a:t>     C．下落的皮球                  </a:t>
            </a:r>
          </a:p>
          <a:p>
            <a:pPr>
              <a:lnSpc>
                <a:spcPct val="14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</a:rPr>
              <a:t>     D．匀速下降的跳伞运动员 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9488488" y="1485900"/>
            <a:ext cx="4445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  <a:scene3d>
              <a:camera prst="orthographicFront"/>
              <a:lightRig rig="threePt" dir="t"/>
            </a:scene3d>
          </a:bodyPr>
          <a:lstStyle/>
          <a:p>
            <a:pPr fontAlgn="auto">
              <a:buClrTx/>
              <a:buSzTx/>
              <a:buFontTx/>
            </a:pPr>
            <a:r>
              <a:rPr lang="zh-CN" altLang="en-US" sz="4265" noProof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+mn-cs"/>
                <a:sym typeface="宋体" panose="02010600030101010101" pitchFamily="2" charset="-122"/>
              </a:rPr>
              <a:t>D</a:t>
            </a:r>
            <a:endParaRPr lang="zh-CN" altLang="en-US" sz="4265" noProof="1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  <a:sym typeface="宋体" panose="02010600030101010101" pitchFamily="2" charset="-122"/>
            </a:endParaRPr>
          </a:p>
        </p:txBody>
      </p:sp>
      <p:pic>
        <p:nvPicPr>
          <p:cNvPr id="57347" name="图片 2" descr="t0184ac999de73fd6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663" y="2216150"/>
            <a:ext cx="2235200" cy="1677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48" name="图片 3" descr="u=2056847363,42747864&amp;fm=214&amp;gp=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900" y="2216150"/>
            <a:ext cx="2335213" cy="1677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49" name="图片 4" descr="01534f59736908a8012193a3267ac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9675" y="2216150"/>
            <a:ext cx="2300288" cy="1677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50" name="图片 5"/>
          <p:cNvPicPr>
            <a:picLocks noChangeAspect="1"/>
          </p:cNvPicPr>
          <p:nvPr/>
        </p:nvPicPr>
        <p:blipFill>
          <a:blip r:embed="rId6"/>
          <a:srcRect l="16475" b="5898"/>
          <a:stretch>
            <a:fillRect/>
          </a:stretch>
        </p:blipFill>
        <p:spPr>
          <a:xfrm>
            <a:off x="9220200" y="2216150"/>
            <a:ext cx="2328863" cy="16779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4613275" y="254000"/>
            <a:ext cx="2351088" cy="749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en-US" sz="4265" strike="noStrike" noProof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链接中考</a:t>
            </a:r>
            <a:endParaRPr lang="zh-CN" altLang="en-US" sz="4265" strike="noStrike" noProof="1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8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4663" y="3692525"/>
            <a:ext cx="3044825" cy="2949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9394" name="文本框 2"/>
          <p:cNvSpPr txBox="1"/>
          <p:nvPr/>
        </p:nvSpPr>
        <p:spPr>
          <a:xfrm>
            <a:off x="207963" y="1296988"/>
            <a:ext cx="10764837" cy="44005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例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</a:rPr>
              <a:t>2 </a:t>
            </a:r>
            <a:r>
              <a:rPr lang="zh-CN" altLang="en-US" sz="2800" b="1" dirty="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</a:rPr>
              <a:t>（2018•宿迁）如图所示，在“探究二力平衡的条件”实验中。</a:t>
            </a:r>
          </a:p>
          <a:p>
            <a:r>
              <a:rPr lang="zh-CN" altLang="en-US" sz="2800" b="1" dirty="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</a:rPr>
              <a:t>（1）实验中定滑轮的作用是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</a:rPr>
              <a:t>_________________</a:t>
            </a:r>
            <a:r>
              <a:rPr lang="zh-CN" altLang="en-US" sz="2800" b="1" dirty="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</a:rPr>
              <a:t>；</a:t>
            </a:r>
          </a:p>
          <a:p>
            <a:r>
              <a:rPr lang="zh-CN" altLang="en-US" sz="2800" b="1" dirty="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</a:rPr>
              <a:t>（2）选择轻质卡片的目的是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</a:rPr>
              <a:t>________________________________</a:t>
            </a:r>
            <a:r>
              <a:rPr lang="zh-CN" altLang="en-US" sz="2800" b="1" dirty="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</a:rPr>
              <a:t>；</a:t>
            </a:r>
          </a:p>
          <a:p>
            <a:r>
              <a:rPr lang="zh-CN" altLang="en-US" sz="2800" b="1" dirty="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</a:rPr>
              <a:t>（3）用手将卡片转过一个角度，使卡片受到的大小相等、方向相反的两个拉力不在同一条直线上，然后由静止释放卡片，根据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</a:rPr>
              <a:t>____</a:t>
            </a:r>
            <a:r>
              <a:rPr lang="zh-CN" altLang="en-US" sz="2800" b="1" dirty="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</a:rPr>
              <a:t>（选填字母）状态，能够说明这两个</a:t>
            </a:r>
            <a:endParaRPr lang="en-US" altLang="zh-CN" sz="2800" b="1" dirty="0">
              <a:solidFill>
                <a:schemeClr val="bg1"/>
              </a:solidFill>
              <a:latin typeface="Times New Roman" panose="02020603050405020304" charset="0"/>
              <a:ea typeface="楷体" panose="02010609060101010101" charset="-122"/>
            </a:endParaRPr>
          </a:p>
          <a:p>
            <a:r>
              <a:rPr lang="zh-CN" altLang="en-US" sz="2800" b="1" dirty="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</a:rPr>
              <a:t>拉力不是一对平衡力。</a:t>
            </a:r>
          </a:p>
          <a:p>
            <a:r>
              <a:rPr lang="zh-CN" altLang="en-US" sz="2800" b="1" dirty="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</a:rPr>
              <a:t>A．松手前卡片静止   </a:t>
            </a:r>
          </a:p>
          <a:p>
            <a:r>
              <a:rPr lang="zh-CN" altLang="en-US" sz="2800" b="1" dirty="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</a:rPr>
              <a:t>B．松手瞬间卡片旋转   </a:t>
            </a:r>
          </a:p>
          <a:p>
            <a:r>
              <a:rPr lang="zh-CN" altLang="en-US" sz="2800" b="1" dirty="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</a:rPr>
              <a:t>C．松手后卡片达到静止</a:t>
            </a:r>
            <a:endParaRPr lang="zh-CN" altLang="en-US" sz="2800" b="1" baseline="-25000" dirty="0">
              <a:solidFill>
                <a:schemeClr val="bg1"/>
              </a:solidFill>
              <a:latin typeface="Times New Roman" panose="02020603050405020304" charset="0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937125" y="1628775"/>
            <a:ext cx="2316163" cy="52228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8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rPr>
              <a:t>改变力的方向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832350" y="2151063"/>
            <a:ext cx="6307138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8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rPr>
              <a:t>消除或忽略卡片重力对实验的影响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9715500" y="3001963"/>
            <a:ext cx="454025" cy="58356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  <a:scene3d>
              <a:camera prst="orthographicFront"/>
              <a:lightRig rig="threePt" dir="t"/>
            </a:scene3d>
          </a:bodyPr>
          <a:lstStyle/>
          <a:p>
            <a:pPr fontAlgn="auto">
              <a:buClrTx/>
              <a:buSzTx/>
              <a:buFontTx/>
            </a:pPr>
            <a:r>
              <a:rPr lang="zh-CN" altLang="en-US" sz="2800" noProof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+mn-cs"/>
                <a:sym typeface="宋体" panose="02010600030101010101" pitchFamily="2" charset="-122"/>
              </a:rPr>
              <a:t>B</a:t>
            </a:r>
          </a:p>
        </p:txBody>
      </p:sp>
      <p:sp>
        <p:nvSpPr>
          <p:cNvPr id="3" name="矩形 2"/>
          <p:cNvSpPr/>
          <p:nvPr/>
        </p:nvSpPr>
        <p:spPr>
          <a:xfrm>
            <a:off x="4678363" y="460375"/>
            <a:ext cx="2351088" cy="7477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en-US" sz="4265" strike="noStrike" noProof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链接中考</a:t>
            </a:r>
            <a:endParaRPr lang="zh-CN" altLang="en-US" sz="4265" strike="noStrike" noProof="1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8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15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938" y="4016375"/>
            <a:ext cx="2571750" cy="1314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42" name="文本框 1"/>
          <p:cNvSpPr txBox="1"/>
          <p:nvPr/>
        </p:nvSpPr>
        <p:spPr>
          <a:xfrm>
            <a:off x="107950" y="1246188"/>
            <a:ext cx="11866563" cy="52625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例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</a:rPr>
              <a:t>3 </a:t>
            </a:r>
            <a:r>
              <a:rPr lang="zh-CN" altLang="en-US" sz="32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（</a:t>
            </a:r>
            <a:r>
              <a:rPr lang="zh-CN" altLang="en-US" sz="3200" b="1" dirty="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</a:rPr>
              <a:t>2018</a:t>
            </a:r>
            <a:r>
              <a:rPr lang="zh-CN" altLang="en-US" sz="32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•桂林）骑自行车出行郊游，是一种时尚、环保的</a:t>
            </a: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生活方式。当我们在平直路面上匀速向前骑行时，以下说法</a:t>
            </a: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正确的（　　）</a:t>
            </a: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</a:rPr>
              <a:t>A</a:t>
            </a:r>
            <a:r>
              <a:rPr lang="zh-CN" altLang="en-US" sz="32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．若自行车停下，惯性就消失了 </a:t>
            </a: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</a:rPr>
              <a:t>B</a:t>
            </a:r>
            <a:r>
              <a:rPr lang="zh-CN" altLang="en-US" sz="32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．自行车受到的动力大于自行车受到的阻力 </a:t>
            </a: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</a:rPr>
              <a:t>C</a:t>
            </a:r>
            <a:r>
              <a:rPr lang="zh-CN" altLang="en-US" sz="32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．路面受到的压力与人受到的支持力是一对平衡力 </a:t>
            </a: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</a:rPr>
              <a:t>D</a:t>
            </a:r>
            <a:r>
              <a:rPr lang="zh-CN" altLang="en-US" sz="3200" b="1" dirty="0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</a:rPr>
              <a:t>．</a:t>
            </a:r>
            <a:r>
              <a:rPr lang="zh-CN" altLang="en-US" sz="32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人和车受到的重力与地面对人和车的支持力是一对平衡力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944688" y="2767013"/>
            <a:ext cx="444500" cy="582614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fontAlgn="auto"/>
            <a:r>
              <a:rPr lang="en-US" altLang="zh-CN" sz="3200" b="1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D</a:t>
            </a:r>
          </a:p>
        </p:txBody>
      </p:sp>
      <p:sp>
        <p:nvSpPr>
          <p:cNvPr id="29717" name="Line 5"/>
          <p:cNvSpPr/>
          <p:nvPr/>
        </p:nvSpPr>
        <p:spPr>
          <a:xfrm flipH="1">
            <a:off x="9583738" y="4092575"/>
            <a:ext cx="457200" cy="0"/>
          </a:xfrm>
          <a:prstGeom prst="line">
            <a:avLst/>
          </a:prstGeom>
          <a:ln w="15875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</p:spPr>
      </p:sp>
      <p:sp>
        <p:nvSpPr>
          <p:cNvPr id="29718" name="Text Box 6"/>
          <p:cNvSpPr txBox="1"/>
          <p:nvPr/>
        </p:nvSpPr>
        <p:spPr>
          <a:xfrm>
            <a:off x="9710738" y="3621088"/>
            <a:ext cx="533400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</a:rPr>
              <a:t>v</a:t>
            </a:r>
          </a:p>
        </p:txBody>
      </p:sp>
      <p:sp>
        <p:nvSpPr>
          <p:cNvPr id="29704" name="Oval 9"/>
          <p:cNvSpPr/>
          <p:nvPr/>
        </p:nvSpPr>
        <p:spPr>
          <a:xfrm>
            <a:off x="10421938" y="4537075"/>
            <a:ext cx="152400" cy="152400"/>
          </a:xfrm>
          <a:prstGeom prst="ellipse">
            <a:avLst/>
          </a:prstGeom>
          <a:solidFill>
            <a:srgbClr val="CC00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dirty="0">
              <a:solidFill>
                <a:schemeClr val="bg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grpSp>
        <p:nvGrpSpPr>
          <p:cNvPr id="29705" name="Group 10"/>
          <p:cNvGrpSpPr/>
          <p:nvPr/>
        </p:nvGrpSpPr>
        <p:grpSpPr>
          <a:xfrm>
            <a:off x="10498138" y="4583113"/>
            <a:ext cx="533400" cy="1209675"/>
            <a:chOff x="4128" y="2544"/>
            <a:chExt cx="336" cy="762"/>
          </a:xfrm>
        </p:grpSpPr>
        <p:sp>
          <p:nvSpPr>
            <p:cNvPr id="61448" name="Line 11"/>
            <p:cNvSpPr/>
            <p:nvPr/>
          </p:nvSpPr>
          <p:spPr>
            <a:xfrm>
              <a:off x="4128" y="2544"/>
              <a:ext cx="0" cy="762"/>
            </a:xfrm>
            <a:prstGeom prst="line">
              <a:avLst/>
            </a:prstGeom>
            <a:ln w="28575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lg" len="lg"/>
            </a:ln>
          </p:spPr>
        </p:sp>
        <p:sp>
          <p:nvSpPr>
            <p:cNvPr id="61449" name="Text Box 12"/>
            <p:cNvSpPr txBox="1"/>
            <p:nvPr/>
          </p:nvSpPr>
          <p:spPr>
            <a:xfrm>
              <a:off x="4176" y="2928"/>
              <a:ext cx="288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 i="1">
                  <a:solidFill>
                    <a:schemeClr val="bg1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G</a:t>
              </a:r>
            </a:p>
          </p:txBody>
        </p:sp>
      </p:grpSp>
      <p:grpSp>
        <p:nvGrpSpPr>
          <p:cNvPr id="29706" name="Group 13"/>
          <p:cNvGrpSpPr/>
          <p:nvPr/>
        </p:nvGrpSpPr>
        <p:grpSpPr>
          <a:xfrm>
            <a:off x="10498138" y="3351213"/>
            <a:ext cx="685800" cy="1262062"/>
            <a:chOff x="4128" y="1749"/>
            <a:chExt cx="432" cy="795"/>
          </a:xfrm>
        </p:grpSpPr>
        <p:sp>
          <p:nvSpPr>
            <p:cNvPr id="61451" name="Line 14"/>
            <p:cNvSpPr/>
            <p:nvPr/>
          </p:nvSpPr>
          <p:spPr>
            <a:xfrm flipV="1">
              <a:off x="4128" y="1749"/>
              <a:ext cx="0" cy="795"/>
            </a:xfrm>
            <a:prstGeom prst="line">
              <a:avLst/>
            </a:prstGeom>
            <a:ln w="28575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lg" len="lg"/>
            </a:ln>
          </p:spPr>
        </p:sp>
        <p:sp>
          <p:nvSpPr>
            <p:cNvPr id="61452" name="Text Box 15"/>
            <p:cNvSpPr txBox="1"/>
            <p:nvPr/>
          </p:nvSpPr>
          <p:spPr>
            <a:xfrm>
              <a:off x="4176" y="1872"/>
              <a:ext cx="384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 i="1">
                  <a:solidFill>
                    <a:schemeClr val="bg1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N</a:t>
              </a:r>
            </a:p>
          </p:txBody>
        </p:sp>
      </p:grpSp>
      <p:sp>
        <p:nvSpPr>
          <p:cNvPr id="29707" name="Line 17"/>
          <p:cNvSpPr/>
          <p:nvPr/>
        </p:nvSpPr>
        <p:spPr>
          <a:xfrm flipH="1">
            <a:off x="9931400" y="4613275"/>
            <a:ext cx="566738" cy="0"/>
          </a:xfrm>
          <a:prstGeom prst="line">
            <a:avLst/>
          </a:prstGeom>
          <a:ln w="25400" cap="flat" cmpd="sng">
            <a:solidFill>
              <a:srgbClr val="003366"/>
            </a:solidFill>
            <a:prstDash val="solid"/>
            <a:round/>
            <a:headEnd type="none" w="med" len="med"/>
            <a:tailEnd type="triangle" w="lg" len="lg"/>
          </a:ln>
        </p:spPr>
      </p:sp>
      <p:sp>
        <p:nvSpPr>
          <p:cNvPr id="29709" name="Line 20"/>
          <p:cNvSpPr/>
          <p:nvPr/>
        </p:nvSpPr>
        <p:spPr>
          <a:xfrm>
            <a:off x="10498138" y="4613275"/>
            <a:ext cx="533400" cy="0"/>
          </a:xfrm>
          <a:prstGeom prst="line">
            <a:avLst/>
          </a:prstGeom>
          <a:ln w="25400" cap="flat" cmpd="sng">
            <a:solidFill>
              <a:srgbClr val="003366"/>
            </a:solidFill>
            <a:prstDash val="solid"/>
            <a:round/>
            <a:headEnd type="none" w="med" len="med"/>
            <a:tailEnd type="triangle" w="lg" len="lg"/>
          </a:ln>
        </p:spPr>
      </p:sp>
      <p:sp>
        <p:nvSpPr>
          <p:cNvPr id="29708" name="Text Box 18"/>
          <p:cNvSpPr txBox="1"/>
          <p:nvPr/>
        </p:nvSpPr>
        <p:spPr>
          <a:xfrm>
            <a:off x="9374188" y="4367213"/>
            <a:ext cx="403225" cy="49053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600" b="1" i="1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</a:rPr>
              <a:t>F</a:t>
            </a:r>
          </a:p>
        </p:txBody>
      </p:sp>
      <p:sp>
        <p:nvSpPr>
          <p:cNvPr id="9" name="Text Box 18"/>
          <p:cNvSpPr txBox="1"/>
          <p:nvPr/>
        </p:nvSpPr>
        <p:spPr>
          <a:xfrm>
            <a:off x="11031538" y="4308475"/>
            <a:ext cx="403225" cy="4921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600" b="1" i="1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</a:rPr>
              <a:t>f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273050" y="5715000"/>
            <a:ext cx="442913" cy="99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fontAlgn="auto"/>
            <a:r>
              <a:rPr lang="zh-CN" altLang="en-US" sz="5865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+mn-lt"/>
                <a:ea typeface="+mn-ea"/>
                <a:cs typeface="+mn-cs"/>
              </a:rPr>
              <a:t>√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296863" y="4176713"/>
            <a:ext cx="927100" cy="99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fontAlgn="auto"/>
            <a:r>
              <a:rPr lang="zh-CN" altLang="en-US" sz="5865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+mn-lt"/>
                <a:ea typeface="+mn-ea"/>
                <a:cs typeface="+mn-cs"/>
                <a:sym typeface="+mn-ea"/>
              </a:rPr>
              <a:t>×</a:t>
            </a:r>
          </a:p>
        </p:txBody>
      </p:sp>
      <p:sp>
        <p:nvSpPr>
          <p:cNvPr id="2" name="矩形 1"/>
          <p:cNvSpPr/>
          <p:nvPr/>
        </p:nvSpPr>
        <p:spPr>
          <a:xfrm>
            <a:off x="4725988" y="498475"/>
            <a:ext cx="2351088" cy="7477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en-US" sz="4265" strike="noStrike" noProof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链接中考</a:t>
            </a:r>
            <a:endParaRPr lang="zh-CN" altLang="en-US" sz="4265" strike="noStrike" noProof="1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8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9718" grpId="0"/>
      <p:bldP spid="29704" grpId="0" bldLvl="0" animBg="1"/>
      <p:bldP spid="29708" grpId="0"/>
      <p:bldP spid="9" grpId="0"/>
      <p:bldP spid="33" grpId="0"/>
      <p:bldP spid="3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文本框 102"/>
          <p:cNvSpPr txBox="1"/>
          <p:nvPr/>
        </p:nvSpPr>
        <p:spPr>
          <a:xfrm>
            <a:off x="28575" y="1381125"/>
            <a:ext cx="11496675" cy="952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zh-CN" sz="28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在探究“二力平衡的条件”的实验中</a:t>
            </a:r>
            <a:r>
              <a:rPr lang="en-US" altLang="zh-CN" sz="28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,</a:t>
            </a:r>
            <a:r>
              <a:rPr lang="zh-CN" altLang="zh-CN" sz="28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小刚同学采用的实验装置如图甲所示</a:t>
            </a:r>
            <a:r>
              <a:rPr lang="en-US" altLang="zh-CN" sz="28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,</a:t>
            </a:r>
            <a:r>
              <a:rPr lang="zh-CN" altLang="zh-CN" sz="28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小华同学采用的实验装置如图乙所示。</a:t>
            </a:r>
          </a:p>
        </p:txBody>
      </p:sp>
      <p:sp>
        <p:nvSpPr>
          <p:cNvPr id="104" name="文本框 103"/>
          <p:cNvSpPr txBox="1"/>
          <p:nvPr/>
        </p:nvSpPr>
        <p:spPr>
          <a:xfrm>
            <a:off x="142875" y="4341813"/>
            <a:ext cx="11657013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auto"/>
            <a:r>
              <a:rPr lang="en-US" sz="2400" noProof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(1)</a:t>
            </a:r>
            <a:r>
              <a:rPr lang="zh-CN" sz="2400" noProof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当物体处于静止状态或</a:t>
            </a:r>
            <a:r>
              <a:rPr lang="en-US" altLang="zh-CN" sz="2400" u="sng" noProof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____________    </a:t>
            </a:r>
            <a:r>
              <a:rPr lang="zh-CN" sz="2400" noProof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状态时</a:t>
            </a:r>
            <a:r>
              <a:rPr lang="en-US" sz="2400" noProof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,</a:t>
            </a:r>
            <a:r>
              <a:rPr lang="zh-CN" sz="2400" noProof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它受到的力是相互平衡的。</a:t>
            </a:r>
            <a:r>
              <a:rPr lang="en-US" sz="2400" noProof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</a:p>
          <a:p>
            <a:pPr fontAlgn="auto"/>
            <a:r>
              <a:rPr lang="en-US" sz="2400" noProof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(2)</a:t>
            </a:r>
            <a:r>
              <a:rPr lang="zh-CN" sz="2400" noProof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这两个实验装置中</a:t>
            </a:r>
            <a:r>
              <a:rPr lang="en-US" sz="2400" noProof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,</a:t>
            </a:r>
            <a:r>
              <a:rPr lang="zh-CN" sz="2400" noProof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你认为装置</a:t>
            </a:r>
            <a:r>
              <a:rPr lang="en-US" altLang="zh-CN" sz="2400" u="sng" noProof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_______</a:t>
            </a:r>
            <a:r>
              <a:rPr lang="en-US" sz="2400" noProof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</a:t>
            </a:r>
            <a:r>
              <a:rPr lang="zh-CN" sz="2400" noProof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选填“甲”或“乙”</a:t>
            </a:r>
            <a:r>
              <a:rPr lang="en-US" sz="2400" noProof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)</a:t>
            </a:r>
            <a:r>
              <a:rPr lang="zh-CN" sz="2400" noProof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更科学。</a:t>
            </a:r>
            <a:r>
              <a:rPr lang="en-US" sz="2400" noProof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</a:p>
          <a:p>
            <a:pPr fontAlgn="auto"/>
            <a:r>
              <a:rPr lang="en-US" sz="2400" noProof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(3)</a:t>
            </a:r>
            <a:r>
              <a:rPr lang="zh-CN" sz="2400" noProof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在装置乙中</a:t>
            </a:r>
            <a:r>
              <a:rPr lang="en-US" sz="2400" noProof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,</a:t>
            </a:r>
            <a:r>
              <a:rPr lang="zh-CN" sz="2400" noProof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将小车旋转一定角度</a:t>
            </a:r>
            <a:r>
              <a:rPr lang="en-US" sz="2400" noProof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,</a:t>
            </a:r>
            <a:r>
              <a:rPr lang="zh-CN" sz="2400" noProof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松手后</a:t>
            </a:r>
            <a:r>
              <a:rPr lang="en-US" sz="2400" noProof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,</a:t>
            </a:r>
            <a:r>
              <a:rPr lang="zh-CN" sz="2400" noProof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发现小车旋转后又恢复原状。这说明两个力必须作用在同一</a:t>
            </a:r>
            <a:r>
              <a:rPr lang="en-US" altLang="zh-CN" sz="2400" u="sng" noProof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__________</a:t>
            </a:r>
            <a:r>
              <a:rPr lang="en-US" sz="2400" noProof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</a:t>
            </a:r>
            <a:r>
              <a:rPr lang="zh-CN" sz="2400" noProof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选填“物体”或“直线”</a:t>
            </a:r>
            <a:r>
              <a:rPr lang="en-US" sz="2400" noProof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)</a:t>
            </a:r>
            <a:r>
              <a:rPr lang="zh-CN" sz="2400" noProof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上</a:t>
            </a:r>
            <a:r>
              <a:rPr lang="en-US" sz="2400" noProof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,</a:t>
            </a:r>
            <a:r>
              <a:rPr lang="zh-CN" sz="2400" noProof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物体才能平衡。</a:t>
            </a:r>
            <a:r>
              <a:rPr lang="en-US" sz="2400" noProof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en-US" altLang="en-US" sz="2400" noProof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63491" name="图8-2-20.EPS" descr="id:2147510791;FounderC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625" y="2319338"/>
            <a:ext cx="6767513" cy="1949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3671888" y="4341813"/>
            <a:ext cx="20116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  <a:scene3d>
              <a:camera prst="orthographicFront"/>
              <a:lightRig rig="threePt" dir="t"/>
            </a:scene3d>
          </a:bodyPr>
          <a:lstStyle/>
          <a:p>
            <a:pPr fontAlgn="auto">
              <a:buClrTx/>
              <a:buSzTx/>
              <a:buFontTx/>
            </a:pPr>
            <a:r>
              <a:rPr lang="zh-CN" altLang="en-US" sz="2400" noProof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+mn-cs"/>
                <a:sym typeface="宋体" panose="02010600030101010101" pitchFamily="2" charset="-122"/>
              </a:rPr>
              <a:t>匀速直线运动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972050" y="4746625"/>
            <a:ext cx="54038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  <a:scene3d>
              <a:camera prst="orthographicFront"/>
              <a:lightRig rig="threePt" dir="t"/>
            </a:scene3d>
          </a:bodyPr>
          <a:lstStyle/>
          <a:p>
            <a:pPr fontAlgn="auto"/>
            <a:r>
              <a:rPr lang="zh-CN" altLang="en-US" sz="2400" noProof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+mn-cs"/>
                <a:sym typeface="宋体" panose="02010600030101010101" pitchFamily="2" charset="-122"/>
              </a:rPr>
              <a:t>乙</a:t>
            </a:r>
            <a:endParaRPr lang="zh-CN" altLang="en-US" sz="2800" b="1" noProof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楷体" panose="02010609060101010101" charset="-122"/>
              <a:ea typeface="楷体" panose="02010609060101010101" charset="-122"/>
              <a:sym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68028" y="5387975"/>
            <a:ext cx="89789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  <a:scene3d>
              <a:camera prst="orthographicFront"/>
              <a:lightRig rig="threePt" dir="t"/>
            </a:scene3d>
          </a:bodyPr>
          <a:lstStyle/>
          <a:p>
            <a:pPr fontAlgn="auto"/>
            <a:r>
              <a:rPr lang="zh-CN" altLang="en-US" sz="2400" noProof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+mn-cs"/>
                <a:sym typeface="宋体" panose="02010600030101010101" pitchFamily="2" charset="-122"/>
              </a:rPr>
              <a:t>直线</a:t>
            </a:r>
            <a:endParaRPr lang="zh-CN" altLang="en-US" sz="2800" b="1" noProof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楷体" panose="02010609060101010101" charset="-122"/>
              <a:ea typeface="楷体" panose="02010609060101010101" charset="-122"/>
              <a:sym typeface="宋体" panose="0201060003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24375" y="633413"/>
            <a:ext cx="2894013" cy="7477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en-US" sz="4265" strike="noStrike" noProof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能力提升题</a:t>
            </a:r>
            <a:endParaRPr lang="zh-CN" altLang="en-US" sz="4265" strike="noStrike" noProof="1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8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2032000" y="1682750"/>
            <a:ext cx="8091488" cy="520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defRPr sz="1800">
                <a:solidFill>
                  <a:srgbClr val="000000"/>
                </a:solidFill>
                <a:uFillTx/>
              </a:defRPr>
            </a:pPr>
            <a:r>
              <a:rPr lang="en-US" altLang="zh-CN" sz="2800" strike="noStrike" noProof="1">
                <a:solidFill>
                  <a:schemeClr val="bg1">
                    <a:lumMod val="95000"/>
                  </a:schemeClr>
                </a:solidFill>
                <a:uFill>
                  <a:solidFill>
                    <a:srgbClr val="595959"/>
                  </a:solidFill>
                </a:u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lt"/>
              </a:rPr>
              <a:t>1</a:t>
            </a:r>
            <a:r>
              <a:rPr lang="zh-CN" altLang="zh-CN" sz="2800" b="1" strike="noStrike" noProof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lt"/>
              </a:rPr>
              <a:t>、梳理本节的知识网络，建立自己的思维导图</a:t>
            </a:r>
            <a:endParaRPr lang="zh-CN" altLang="zh-CN" sz="2800" b="1" strike="noStrike" noProof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032000" y="2571750"/>
            <a:ext cx="6530975" cy="520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00000"/>
              </a:lnSpc>
              <a:buClrTx/>
              <a:buSzTx/>
              <a:buFontTx/>
              <a:defRPr sz="1800">
                <a:solidFill>
                  <a:srgbClr val="000000"/>
                </a:solidFill>
                <a:uFillTx/>
              </a:defRPr>
            </a:pPr>
            <a:r>
              <a:rPr lang="en-US" altLang="zh-CN" sz="2800" strike="noStrike" noProof="1">
                <a:solidFill>
                  <a:schemeClr val="bg1">
                    <a:lumMod val="95000"/>
                  </a:schemeClr>
                </a:solidFill>
                <a:uFill>
                  <a:solidFill>
                    <a:srgbClr val="595959"/>
                  </a:solidFill>
                </a:u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2、完成课后“动手动脑学物理”练习</a:t>
            </a:r>
          </a:p>
        </p:txBody>
      </p:sp>
      <p:sp>
        <p:nvSpPr>
          <p:cNvPr id="15" name="矩形 14"/>
          <p:cNvSpPr/>
          <p:nvPr/>
        </p:nvSpPr>
        <p:spPr>
          <a:xfrm>
            <a:off x="1630363" y="3589338"/>
            <a:ext cx="4311650" cy="522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00000"/>
              </a:lnSpc>
              <a:buClrTx/>
              <a:buSzTx/>
              <a:buFontTx/>
              <a:defRPr sz="1800">
                <a:solidFill>
                  <a:srgbClr val="000000"/>
                </a:solidFill>
                <a:uFillTx/>
              </a:defRPr>
            </a:pPr>
            <a:r>
              <a:rPr lang="en-US" altLang="zh-CN" sz="2800" strike="noStrike" noProof="1">
                <a:solidFill>
                  <a:schemeClr val="bg1">
                    <a:lumMod val="95000"/>
                  </a:schemeClr>
                </a:solidFill>
                <a:uFill>
                  <a:solidFill>
                    <a:srgbClr val="595959"/>
                  </a:solidFill>
                </a:u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3、配套试题检测</a:t>
            </a:r>
          </a:p>
        </p:txBody>
      </p:sp>
      <p:sp>
        <p:nvSpPr>
          <p:cNvPr id="17" name="矩形 16"/>
          <p:cNvSpPr/>
          <p:nvPr/>
        </p:nvSpPr>
        <p:spPr>
          <a:xfrm>
            <a:off x="2032000" y="4633913"/>
            <a:ext cx="6727825" cy="522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buClrTx/>
              <a:buSzTx/>
              <a:buFontTx/>
              <a:defRPr sz="1800">
                <a:solidFill>
                  <a:srgbClr val="000000"/>
                </a:solidFill>
                <a:uFillTx/>
              </a:defRPr>
            </a:pPr>
            <a:r>
              <a:rPr lang="en-US" altLang="zh-CN" sz="2800" strike="noStrike" noProof="1">
                <a:solidFill>
                  <a:schemeClr val="bg1">
                    <a:lumMod val="95000"/>
                  </a:schemeClr>
                </a:solidFill>
                <a:uFill>
                  <a:solidFill>
                    <a:srgbClr val="595959"/>
                  </a:solidFill>
                </a:u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lt"/>
              </a:rPr>
              <a:t>4、动手自制本身不能静止直立的物体</a:t>
            </a:r>
            <a:endParaRPr lang="en-US" altLang="zh-CN" sz="2800" strike="noStrike" noProof="1">
              <a:solidFill>
                <a:schemeClr val="bg1">
                  <a:lumMod val="95000"/>
                </a:schemeClr>
              </a:solidFill>
              <a:uFill>
                <a:solidFill>
                  <a:srgbClr val="595959"/>
                </a:solidFill>
              </a:u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9538" y="696913"/>
            <a:ext cx="2352675" cy="7477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en-US" sz="4265" strike="noStrike" noProof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课后作业</a:t>
            </a:r>
            <a:endParaRPr lang="zh-CN" altLang="en-US" sz="4265" strike="noStrike" noProof="1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8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9"/>
          <p:cNvSpPr>
            <a:spLocks noChangeArrowheads="1"/>
          </p:cNvSpPr>
          <p:nvPr/>
        </p:nvSpPr>
        <p:spPr bwMode="auto">
          <a:xfrm>
            <a:off x="0" y="763588"/>
            <a:ext cx="969963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6400" b="0" i="0" u="none" strike="noStrike" cap="none" normalizeH="0" baseline="0" noProof="1">
                <a:ln>
                  <a:noFill/>
                </a:ln>
                <a:solidFill>
                  <a:srgbClr val="FFFFFF"/>
                </a:solidFill>
                <a:effectLst/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</a:rPr>
              <a:t>01</a:t>
            </a:r>
            <a:endParaRPr kumimoji="0" lang="zh-CN" altLang="zh-CN" sz="1335" b="0" i="0" u="none" strike="noStrike" cap="none" normalizeH="0" baseline="0" noProof="1">
              <a:ln>
                <a:noFill/>
              </a:ln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</a:endParaRPr>
          </a:p>
        </p:txBody>
      </p:sp>
      <p:sp>
        <p:nvSpPr>
          <p:cNvPr id="36" name="Rectangle 39"/>
          <p:cNvSpPr>
            <a:spLocks noChangeArrowheads="1"/>
          </p:cNvSpPr>
          <p:nvPr/>
        </p:nvSpPr>
        <p:spPr bwMode="auto">
          <a:xfrm>
            <a:off x="969963" y="895350"/>
            <a:ext cx="5589588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l" fontAlgn="auto">
              <a:buClrTx/>
              <a:buSzTx/>
              <a:buFontTx/>
              <a:buNone/>
            </a:pPr>
            <a:r>
              <a:rPr lang="zh-CN" altLang="en-US" sz="4265" strike="noStrike" noProof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平衡力和平衡态</a:t>
            </a:r>
            <a:endParaRPr lang="zh-CN" altLang="en-US" sz="4265" strike="noStrike" noProof="1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sz="6000" strike="noStrike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475" y="2282825"/>
            <a:ext cx="1606550" cy="1577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22" name="椭圆 13321"/>
          <p:cNvSpPr/>
          <p:nvPr/>
        </p:nvSpPr>
        <p:spPr>
          <a:xfrm>
            <a:off x="2979738" y="3114675"/>
            <a:ext cx="109538" cy="107950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rgbClr val="00FF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fontAlgn="auto"/>
            <a:endParaRPr lang="zh-CN" altLang="en-US" sz="1350" b="1" strike="noStrike" noProof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323" name="直接连接符 13322"/>
          <p:cNvSpPr/>
          <p:nvPr/>
        </p:nvSpPr>
        <p:spPr>
          <a:xfrm flipV="1">
            <a:off x="3036888" y="2189163"/>
            <a:ext cx="0" cy="987425"/>
          </a:xfrm>
          <a:prstGeom prst="line">
            <a:avLst/>
          </a:prstGeom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stealth" w="lg" len="lg"/>
          </a:ln>
        </p:spPr>
      </p:sp>
      <p:sp>
        <p:nvSpPr>
          <p:cNvPr id="13324" name="直接连接符 13323"/>
          <p:cNvSpPr/>
          <p:nvPr/>
        </p:nvSpPr>
        <p:spPr>
          <a:xfrm flipH="1">
            <a:off x="3033713" y="3176588"/>
            <a:ext cx="3175" cy="996950"/>
          </a:xfrm>
          <a:prstGeom prst="line">
            <a:avLst/>
          </a:prstGeom>
          <a:ln w="38100" cap="flat" cmpd="sng">
            <a:solidFill>
              <a:srgbClr val="FFFF00"/>
            </a:solidFill>
            <a:prstDash val="solid"/>
            <a:round/>
            <a:headEnd type="oval" w="med" len="med"/>
            <a:tailEnd type="stealth" w="lg" len="lg"/>
          </a:ln>
        </p:spPr>
      </p:sp>
      <p:sp>
        <p:nvSpPr>
          <p:cNvPr id="13325" name="文本框 13324"/>
          <p:cNvSpPr txBox="1"/>
          <p:nvPr/>
        </p:nvSpPr>
        <p:spPr>
          <a:xfrm>
            <a:off x="3119438" y="1862138"/>
            <a:ext cx="863600" cy="5540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000" b="1" i="1" dirty="0">
                <a:solidFill>
                  <a:srgbClr val="FFFF00"/>
                </a:solidFill>
                <a:latin typeface="Times New Roman" panose="02020603050405020304" charset="0"/>
                <a:ea typeface="宋体" panose="02010600030101010101" pitchFamily="2" charset="-122"/>
              </a:rPr>
              <a:t>F</a:t>
            </a:r>
          </a:p>
        </p:txBody>
      </p:sp>
      <p:sp>
        <p:nvSpPr>
          <p:cNvPr id="13326" name="文本框 13325"/>
          <p:cNvSpPr txBox="1"/>
          <p:nvPr/>
        </p:nvSpPr>
        <p:spPr>
          <a:xfrm>
            <a:off x="3119438" y="3959225"/>
            <a:ext cx="431800" cy="5064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700" b="1" i="1" dirty="0">
                <a:solidFill>
                  <a:srgbClr val="FFFF00"/>
                </a:solidFill>
                <a:latin typeface="Times New Roman" panose="02020603050405020304" charset="0"/>
                <a:ea typeface="宋体" panose="02010600030101010101" pitchFamily="2" charset="-122"/>
              </a:rPr>
              <a:t>G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r="17924"/>
          <a:stretch>
            <a:fillRect/>
          </a:stretch>
        </p:blipFill>
        <p:spPr>
          <a:xfrm>
            <a:off x="4938713" y="2416175"/>
            <a:ext cx="1858962" cy="1504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椭圆 15"/>
          <p:cNvSpPr/>
          <p:nvPr/>
        </p:nvSpPr>
        <p:spPr>
          <a:xfrm>
            <a:off x="5934075" y="3032125"/>
            <a:ext cx="107950" cy="109538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rgbClr val="00FF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fontAlgn="auto"/>
            <a:endParaRPr lang="zh-CN" altLang="en-US" sz="1350" b="1" strike="noStrike" noProof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直接连接符 16"/>
          <p:cNvSpPr/>
          <p:nvPr/>
        </p:nvSpPr>
        <p:spPr>
          <a:xfrm flipH="1" flipV="1">
            <a:off x="5988050" y="2189163"/>
            <a:ext cx="3175" cy="887412"/>
          </a:xfrm>
          <a:prstGeom prst="line">
            <a:avLst/>
          </a:prstGeom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stealth" w="lg" len="lg"/>
          </a:ln>
        </p:spPr>
      </p:sp>
      <p:sp>
        <p:nvSpPr>
          <p:cNvPr id="18" name="直接连接符 17"/>
          <p:cNvSpPr/>
          <p:nvPr/>
        </p:nvSpPr>
        <p:spPr>
          <a:xfrm>
            <a:off x="5991225" y="3076575"/>
            <a:ext cx="0" cy="947738"/>
          </a:xfrm>
          <a:prstGeom prst="line">
            <a:avLst/>
          </a:prstGeom>
          <a:ln w="38100" cap="flat" cmpd="sng">
            <a:solidFill>
              <a:srgbClr val="FFFF00"/>
            </a:solidFill>
            <a:prstDash val="solid"/>
            <a:round/>
            <a:headEnd type="oval" w="med" len="med"/>
            <a:tailEnd type="stealth" w="lg" len="lg"/>
          </a:ln>
        </p:spPr>
      </p:sp>
      <p:sp>
        <p:nvSpPr>
          <p:cNvPr id="19" name="文本框 18"/>
          <p:cNvSpPr txBox="1"/>
          <p:nvPr/>
        </p:nvSpPr>
        <p:spPr>
          <a:xfrm>
            <a:off x="6045200" y="1901825"/>
            <a:ext cx="863600" cy="5524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000" b="1" i="1" dirty="0">
                <a:solidFill>
                  <a:srgbClr val="FFFF00"/>
                </a:solidFill>
                <a:latin typeface="Times New Roman" panose="02020603050405020304" charset="0"/>
                <a:ea typeface="宋体" panose="02010600030101010101" pitchFamily="2" charset="-122"/>
              </a:rPr>
              <a:t>F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6126163" y="3659188"/>
            <a:ext cx="433387" cy="5080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700" b="1" i="1" dirty="0">
                <a:solidFill>
                  <a:srgbClr val="FFFF00"/>
                </a:solidFill>
                <a:latin typeface="Times New Roman" panose="02020603050405020304" charset="0"/>
                <a:ea typeface="宋体" panose="02010600030101010101" pitchFamily="2" charset="-122"/>
              </a:rPr>
              <a:t>G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rcRect t="9375" r="41600" b="11932"/>
          <a:stretch>
            <a:fillRect/>
          </a:stretch>
        </p:blipFill>
        <p:spPr>
          <a:xfrm>
            <a:off x="7885113" y="2178050"/>
            <a:ext cx="1562100" cy="1481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椭圆 2"/>
          <p:cNvSpPr/>
          <p:nvPr/>
        </p:nvSpPr>
        <p:spPr>
          <a:xfrm>
            <a:off x="9175750" y="3017838"/>
            <a:ext cx="109538" cy="107950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rgbClr val="00FF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fontAlgn="auto"/>
            <a:endParaRPr lang="zh-CN" altLang="en-US" sz="1350" b="1" strike="noStrike" noProof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直接连接符 3"/>
          <p:cNvSpPr/>
          <p:nvPr/>
        </p:nvSpPr>
        <p:spPr>
          <a:xfrm flipV="1">
            <a:off x="9232900" y="2106613"/>
            <a:ext cx="0" cy="973137"/>
          </a:xfrm>
          <a:prstGeom prst="line">
            <a:avLst/>
          </a:prstGeom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stealth" w="lg" len="lg"/>
          </a:ln>
        </p:spPr>
      </p:sp>
      <p:sp>
        <p:nvSpPr>
          <p:cNvPr id="5" name="直接连接符 4"/>
          <p:cNvSpPr/>
          <p:nvPr/>
        </p:nvSpPr>
        <p:spPr>
          <a:xfrm>
            <a:off x="9232900" y="3079750"/>
            <a:ext cx="0" cy="944563"/>
          </a:xfrm>
          <a:prstGeom prst="line">
            <a:avLst/>
          </a:prstGeom>
          <a:ln w="38100" cap="flat" cmpd="sng">
            <a:solidFill>
              <a:srgbClr val="FFFF00"/>
            </a:solidFill>
            <a:prstDash val="solid"/>
            <a:round/>
            <a:headEnd type="oval" w="med" len="med"/>
            <a:tailEnd type="stealth" w="lg" len="lg"/>
          </a:ln>
        </p:spPr>
      </p:sp>
      <p:sp>
        <p:nvSpPr>
          <p:cNvPr id="6" name="文本框 5"/>
          <p:cNvSpPr txBox="1"/>
          <p:nvPr/>
        </p:nvSpPr>
        <p:spPr>
          <a:xfrm>
            <a:off x="9280525" y="1863725"/>
            <a:ext cx="865188" cy="5524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000" b="1" i="1">
                <a:solidFill>
                  <a:srgbClr val="FFFF00"/>
                </a:solidFill>
                <a:latin typeface="Times New Roman" panose="02020603050405020304" charset="0"/>
                <a:ea typeface="宋体" panose="02010600030101010101" pitchFamily="2" charset="-122"/>
              </a:rPr>
              <a:t>F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9447213" y="3667125"/>
            <a:ext cx="431800" cy="5064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700" b="1" i="1">
                <a:solidFill>
                  <a:srgbClr val="FFFF00"/>
                </a:solidFill>
                <a:latin typeface="Times New Roman" panose="02020603050405020304" charset="0"/>
                <a:ea typeface="宋体" panose="02010600030101010101" pitchFamily="2" charset="-122"/>
              </a:rPr>
              <a:t>G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366963" y="4565650"/>
            <a:ext cx="1743075" cy="3984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0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静止的茶杯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938713" y="4562475"/>
            <a:ext cx="2455862" cy="4000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静止的杂技演员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004175" y="4565650"/>
            <a:ext cx="2457450" cy="3984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匀速升高的货物</a:t>
            </a:r>
          </a:p>
        </p:txBody>
      </p:sp>
      <p:sp>
        <p:nvSpPr>
          <p:cNvPr id="36892" name="矩形 2"/>
          <p:cNvSpPr/>
          <p:nvPr/>
        </p:nvSpPr>
        <p:spPr>
          <a:xfrm>
            <a:off x="3407727" y="1604328"/>
            <a:ext cx="587248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/>
            <a:r>
              <a:rPr lang="zh-CN" altLang="en-US" sz="3200" strike="noStrike" noProof="1">
                <a:solidFill>
                  <a:schemeClr val="bg1"/>
                </a:solidFill>
                <a:effectLst/>
                <a:latin typeface="黑体" panose="02010609060101010101" charset="-122"/>
                <a:ea typeface="黑体" panose="02010609060101010101" charset="-122"/>
                <a:cs typeface="+mn-cs"/>
              </a:rPr>
              <a:t>试一试：</a:t>
            </a:r>
            <a:r>
              <a:rPr lang="zh-CN" altLang="en-US" sz="3200" strike="noStrike" noProof="1">
                <a:solidFill>
                  <a:schemeClr val="bg1"/>
                </a:solidFill>
                <a:effectLst/>
                <a:latin typeface="楷体" panose="02010609060101010101" charset="-122"/>
                <a:ea typeface="楷体" panose="02010609060101010101" charset="-122"/>
                <a:cs typeface="+mn-cs"/>
              </a:rPr>
              <a:t>分析下列物体的受力。</a:t>
            </a:r>
            <a:endParaRPr lang="zh-CN" altLang="en-US" sz="3200" strike="noStrike" noProof="1">
              <a:solidFill>
                <a:schemeClr val="bg1"/>
              </a:solidFill>
              <a:effectLst/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422775" y="5586413"/>
            <a:ext cx="3611880" cy="42354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这些物体受力但其状态保持不变。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8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5" grpId="0"/>
      <p:bldP spid="13326" grpId="0"/>
      <p:bldP spid="19" grpId="0"/>
      <p:bldP spid="21" grpId="0"/>
      <p:bldP spid="6" grpId="0"/>
      <p:bldP spid="7" grpId="0"/>
      <p:bldP spid="8" grpId="0" bldLvl="0"/>
      <p:bldP spid="9" grpId="0" bldLvl="0"/>
      <p:bldP spid="10" grpId="0" bldLvl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175" y="1635125"/>
            <a:ext cx="2190750" cy="2143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7575" y="1635125"/>
            <a:ext cx="2266950" cy="2228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1" name="矩形 2"/>
          <p:cNvSpPr/>
          <p:nvPr/>
        </p:nvSpPr>
        <p:spPr>
          <a:xfrm>
            <a:off x="4094163" y="973138"/>
            <a:ext cx="446722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试一试：分析下列物体的受力。</a:t>
            </a:r>
          </a:p>
        </p:txBody>
      </p:sp>
      <p:sp>
        <p:nvSpPr>
          <p:cNvPr id="32772" name="椭圆 28"/>
          <p:cNvSpPr/>
          <p:nvPr/>
        </p:nvSpPr>
        <p:spPr>
          <a:xfrm rot="5282934">
            <a:off x="3151188" y="2578100"/>
            <a:ext cx="79375" cy="76200"/>
          </a:xfrm>
          <a:prstGeom prst="ellipse">
            <a:avLst/>
          </a:prstGeom>
          <a:noFill/>
          <a:ln w="952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 sz="2400" b="1" i="1">
              <a:solidFill>
                <a:srgbClr val="FFFF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2773" name="直接连接符 27"/>
          <p:cNvSpPr/>
          <p:nvPr/>
        </p:nvSpPr>
        <p:spPr>
          <a:xfrm rot="5282934" flipH="1" flipV="1">
            <a:off x="3319463" y="2251075"/>
            <a:ext cx="239712" cy="528638"/>
          </a:xfrm>
          <a:prstGeom prst="line">
            <a:avLst/>
          </a:prstGeom>
          <a:ln w="34925" cap="flat" cmpd="sng">
            <a:solidFill>
              <a:srgbClr val="FFFF00"/>
            </a:solidFill>
            <a:prstDash val="solid"/>
            <a:miter/>
            <a:headEnd type="none" w="med" len="med"/>
            <a:tailEnd type="triangle" w="med" len="med"/>
          </a:ln>
        </p:spPr>
      </p:sp>
      <p:sp>
        <p:nvSpPr>
          <p:cNvPr id="32774" name="文本框 29"/>
          <p:cNvSpPr txBox="1"/>
          <p:nvPr/>
        </p:nvSpPr>
        <p:spPr>
          <a:xfrm rot="-117066">
            <a:off x="3665538" y="2273300"/>
            <a:ext cx="31432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solidFill>
                  <a:srgbClr val="FFFF00"/>
                </a:solidFill>
                <a:latin typeface="Times New Roman" panose="02020603050405020304" charset="0"/>
                <a:ea typeface="宋体" panose="02010600030101010101" pitchFamily="2" charset="-122"/>
              </a:rPr>
              <a:t>F</a:t>
            </a:r>
            <a:endParaRPr lang="en-US" altLang="zh-CN" sz="2400" b="1" i="1" baseline="-25000">
              <a:solidFill>
                <a:srgbClr val="FFFF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grpSp>
        <p:nvGrpSpPr>
          <p:cNvPr id="32775" name="组合 11"/>
          <p:cNvGrpSpPr/>
          <p:nvPr/>
        </p:nvGrpSpPr>
        <p:grpSpPr>
          <a:xfrm>
            <a:off x="2887663" y="1728788"/>
            <a:ext cx="793750" cy="1008062"/>
            <a:chOff x="7727" y="2609"/>
            <a:chExt cx="1517" cy="1862"/>
          </a:xfrm>
        </p:grpSpPr>
        <p:sp>
          <p:nvSpPr>
            <p:cNvPr id="32776" name="文本框 23"/>
            <p:cNvSpPr txBox="1"/>
            <p:nvPr/>
          </p:nvSpPr>
          <p:spPr>
            <a:xfrm>
              <a:off x="7867" y="2609"/>
              <a:ext cx="1377" cy="85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 i="1">
                  <a:solidFill>
                    <a:srgbClr val="FFFF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F</a:t>
              </a:r>
              <a:r>
                <a:rPr lang="zh-CN" altLang="en-US" sz="2400" b="1" baseline="-25000" dirty="0">
                  <a:solidFill>
                    <a:srgbClr val="FFFF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支</a:t>
              </a:r>
            </a:p>
          </p:txBody>
        </p:sp>
        <p:sp>
          <p:nvSpPr>
            <p:cNvPr id="32777" name="直接连接符 21"/>
            <p:cNvSpPr/>
            <p:nvPr/>
          </p:nvSpPr>
          <p:spPr>
            <a:xfrm flipH="1" flipV="1">
              <a:off x="7727" y="3046"/>
              <a:ext cx="630" cy="1425"/>
            </a:xfrm>
            <a:prstGeom prst="line">
              <a:avLst/>
            </a:prstGeom>
            <a:ln w="34925" cap="flat" cmpd="sng">
              <a:solidFill>
                <a:srgbClr val="FFFF00"/>
              </a:solidFill>
              <a:prstDash val="solid"/>
              <a:miter/>
              <a:headEnd type="none" w="med" len="med"/>
              <a:tailEnd type="triangle" w="med" len="med"/>
            </a:ln>
          </p:spPr>
        </p:sp>
      </p:grpSp>
      <p:grpSp>
        <p:nvGrpSpPr>
          <p:cNvPr id="32778" name="组合 12"/>
          <p:cNvGrpSpPr/>
          <p:nvPr/>
        </p:nvGrpSpPr>
        <p:grpSpPr>
          <a:xfrm>
            <a:off x="3189288" y="2614613"/>
            <a:ext cx="355600" cy="1089025"/>
            <a:chOff x="8357" y="4471"/>
            <a:chExt cx="680" cy="2006"/>
          </a:xfrm>
        </p:grpSpPr>
        <p:sp>
          <p:nvSpPr>
            <p:cNvPr id="32779" name="文本框 20"/>
            <p:cNvSpPr txBox="1"/>
            <p:nvPr/>
          </p:nvSpPr>
          <p:spPr>
            <a:xfrm>
              <a:off x="8392" y="5629"/>
              <a:ext cx="645" cy="848"/>
            </a:xfrm>
            <a:prstGeom prst="rect">
              <a:avLst/>
            </a:prstGeom>
            <a:noFill/>
            <a:ln w="952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 i="1">
                  <a:solidFill>
                    <a:srgbClr val="FFFF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G</a:t>
              </a:r>
            </a:p>
          </p:txBody>
        </p:sp>
        <p:sp>
          <p:nvSpPr>
            <p:cNvPr id="32780" name="直接连接符 19"/>
            <p:cNvSpPr/>
            <p:nvPr/>
          </p:nvSpPr>
          <p:spPr>
            <a:xfrm>
              <a:off x="8357" y="4471"/>
              <a:ext cx="45" cy="1920"/>
            </a:xfrm>
            <a:prstGeom prst="line">
              <a:avLst/>
            </a:prstGeom>
            <a:ln w="34925" cap="flat" cmpd="sng">
              <a:solidFill>
                <a:srgbClr val="FFFF00"/>
              </a:solidFill>
              <a:prstDash val="solid"/>
              <a:miter/>
              <a:headEnd type="none" w="med" len="med"/>
              <a:tailEnd type="triangle" w="med" len="med"/>
            </a:ln>
          </p:spPr>
        </p:sp>
      </p:grpSp>
      <p:sp>
        <p:nvSpPr>
          <p:cNvPr id="32781" name="椭圆 19"/>
          <p:cNvSpPr/>
          <p:nvPr/>
        </p:nvSpPr>
        <p:spPr>
          <a:xfrm rot="5282934">
            <a:off x="5991225" y="3273425"/>
            <a:ext cx="69850" cy="69850"/>
          </a:xfrm>
          <a:prstGeom prst="ellipse">
            <a:avLst/>
          </a:prstGeom>
          <a:noFill/>
          <a:ln w="952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 sz="2400" b="1" i="1">
              <a:solidFill>
                <a:srgbClr val="FFFF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grpSp>
        <p:nvGrpSpPr>
          <p:cNvPr id="32782" name="组合 21"/>
          <p:cNvGrpSpPr/>
          <p:nvPr/>
        </p:nvGrpSpPr>
        <p:grpSpPr>
          <a:xfrm>
            <a:off x="6046788" y="2851150"/>
            <a:ext cx="790575" cy="460375"/>
            <a:chOff x="14795" y="5461"/>
            <a:chExt cx="1660" cy="967"/>
          </a:xfrm>
        </p:grpSpPr>
        <p:sp>
          <p:nvSpPr>
            <p:cNvPr id="32783" name="直接连接符 8"/>
            <p:cNvSpPr/>
            <p:nvPr/>
          </p:nvSpPr>
          <p:spPr>
            <a:xfrm rot="5282934" flipV="1">
              <a:off x="15411" y="5745"/>
              <a:ext cx="35" cy="1280"/>
            </a:xfrm>
            <a:prstGeom prst="line">
              <a:avLst/>
            </a:prstGeom>
            <a:ln w="34925" cap="flat" cmpd="sng">
              <a:solidFill>
                <a:srgbClr val="FFFF00"/>
              </a:solidFill>
              <a:prstDash val="solid"/>
              <a:miter/>
              <a:headEnd type="none" w="med" len="med"/>
              <a:tailEnd type="triangle" w="med" len="med"/>
            </a:ln>
          </p:spPr>
        </p:sp>
        <p:sp>
          <p:nvSpPr>
            <p:cNvPr id="32784" name="文本框 9"/>
            <p:cNvSpPr txBox="1"/>
            <p:nvPr/>
          </p:nvSpPr>
          <p:spPr>
            <a:xfrm rot="-117066">
              <a:off x="15852" y="5461"/>
              <a:ext cx="603" cy="967"/>
            </a:xfrm>
            <a:prstGeom prst="rect">
              <a:avLst/>
            </a:prstGeom>
            <a:noFill/>
            <a:ln w="952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 i="1">
                  <a:solidFill>
                    <a:srgbClr val="FFFF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F</a:t>
              </a:r>
              <a:endParaRPr lang="en-US" altLang="zh-CN" sz="2400" b="1" i="1" baseline="-25000">
                <a:solidFill>
                  <a:srgbClr val="FFFF00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</p:grpSp>
      <p:sp>
        <p:nvSpPr>
          <p:cNvPr id="32785" name="文本框 23"/>
          <p:cNvSpPr txBox="1"/>
          <p:nvPr/>
        </p:nvSpPr>
        <p:spPr>
          <a:xfrm>
            <a:off x="6043613" y="3863975"/>
            <a:ext cx="306387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solidFill>
                  <a:srgbClr val="FFFF00"/>
                </a:solidFill>
                <a:latin typeface="Times New Roman" panose="02020603050405020304" charset="0"/>
                <a:ea typeface="宋体" panose="02010600030101010101" pitchFamily="2" charset="-122"/>
              </a:rPr>
              <a:t>G</a:t>
            </a:r>
          </a:p>
        </p:txBody>
      </p:sp>
      <p:sp>
        <p:nvSpPr>
          <p:cNvPr id="32786" name="文本框 24"/>
          <p:cNvSpPr txBox="1"/>
          <p:nvPr/>
        </p:nvSpPr>
        <p:spPr>
          <a:xfrm>
            <a:off x="6010275" y="2425700"/>
            <a:ext cx="814388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solidFill>
                  <a:srgbClr val="FFFF00"/>
                </a:solidFill>
                <a:latin typeface="Times New Roman" panose="02020603050405020304" charset="0"/>
                <a:ea typeface="宋体" panose="02010600030101010101" pitchFamily="2" charset="-122"/>
              </a:rPr>
              <a:t>F</a:t>
            </a:r>
            <a:r>
              <a:rPr lang="zh-CN" altLang="en-US" sz="2400" b="1" i="1" baseline="-25000">
                <a:solidFill>
                  <a:srgbClr val="FFFF00"/>
                </a:solidFill>
                <a:latin typeface="Times New Roman" panose="02020603050405020304" charset="0"/>
                <a:ea typeface="宋体" panose="02010600030101010101" pitchFamily="2" charset="-122"/>
              </a:rPr>
              <a:t>拉</a:t>
            </a:r>
            <a:endParaRPr lang="zh-CN" altLang="en-US" sz="2400" b="1" i="1" baseline="-25000" dirty="0">
              <a:solidFill>
                <a:srgbClr val="FFFF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2787" name="直接连接符 30"/>
          <p:cNvSpPr/>
          <p:nvPr/>
        </p:nvSpPr>
        <p:spPr>
          <a:xfrm flipH="1" flipV="1">
            <a:off x="5824538" y="2525713"/>
            <a:ext cx="201612" cy="785812"/>
          </a:xfrm>
          <a:prstGeom prst="line">
            <a:avLst/>
          </a:prstGeom>
          <a:ln w="34925" cap="flat" cmpd="sng">
            <a:solidFill>
              <a:srgbClr val="FFFF00"/>
            </a:solidFill>
            <a:prstDash val="solid"/>
            <a:miter/>
            <a:headEnd type="none" w="med" len="med"/>
            <a:tailEnd type="triangle" w="med" len="med"/>
          </a:ln>
        </p:spPr>
      </p:sp>
      <p:sp>
        <p:nvSpPr>
          <p:cNvPr id="32788" name="直接连接符 31"/>
          <p:cNvSpPr/>
          <p:nvPr/>
        </p:nvSpPr>
        <p:spPr>
          <a:xfrm flipH="1">
            <a:off x="6026150" y="3311525"/>
            <a:ext cx="0" cy="1033463"/>
          </a:xfrm>
          <a:prstGeom prst="line">
            <a:avLst/>
          </a:prstGeom>
          <a:ln w="34925" cap="flat" cmpd="sng">
            <a:solidFill>
              <a:srgbClr val="FFFF00"/>
            </a:solidFill>
            <a:prstDash val="solid"/>
            <a:miter/>
            <a:headEnd type="none" w="med" len="med"/>
            <a:tailEnd type="triangle" w="med" len="med"/>
          </a:ln>
        </p:spPr>
      </p:sp>
      <p:sp>
        <p:nvSpPr>
          <p:cNvPr id="32789" name="文本框 37"/>
          <p:cNvSpPr txBox="1"/>
          <p:nvPr/>
        </p:nvSpPr>
        <p:spPr>
          <a:xfrm>
            <a:off x="2420938" y="4441825"/>
            <a:ext cx="1911350" cy="3984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静止的小球</a:t>
            </a:r>
          </a:p>
        </p:txBody>
      </p:sp>
      <p:sp>
        <p:nvSpPr>
          <p:cNvPr id="32790" name="文本框 38"/>
          <p:cNvSpPr txBox="1"/>
          <p:nvPr/>
        </p:nvSpPr>
        <p:spPr>
          <a:xfrm>
            <a:off x="5081588" y="4545013"/>
            <a:ext cx="1743075" cy="3984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静止的小球</a:t>
            </a:r>
          </a:p>
        </p:txBody>
      </p:sp>
      <p:sp>
        <p:nvSpPr>
          <p:cNvPr id="32791" name="文本框 39"/>
          <p:cNvSpPr txBox="1"/>
          <p:nvPr/>
        </p:nvSpPr>
        <p:spPr>
          <a:xfrm>
            <a:off x="7802563" y="4441825"/>
            <a:ext cx="2346325" cy="3984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匀速行驶的汽车</a:t>
            </a:r>
          </a:p>
        </p:txBody>
      </p:sp>
      <p:grpSp>
        <p:nvGrpSpPr>
          <p:cNvPr id="32792" name="组合 6"/>
          <p:cNvGrpSpPr/>
          <p:nvPr/>
        </p:nvGrpSpPr>
        <p:grpSpPr>
          <a:xfrm>
            <a:off x="7802563" y="2593975"/>
            <a:ext cx="1922462" cy="722313"/>
            <a:chOff x="-36" y="-56"/>
            <a:chExt cx="1150" cy="455"/>
          </a:xfrm>
        </p:grpSpPr>
        <p:pic>
          <p:nvPicPr>
            <p:cNvPr id="32793" name="图片 3" descr="A:\未定标题3.g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6" y="-56"/>
              <a:ext cx="1150" cy="4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2794" name="椭圆 5"/>
            <p:cNvSpPr/>
            <p:nvPr/>
          </p:nvSpPr>
          <p:spPr>
            <a:xfrm>
              <a:off x="450" y="144"/>
              <a:ext cx="48" cy="48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32795" name="文本框 6"/>
          <p:cNvSpPr txBox="1"/>
          <p:nvPr/>
        </p:nvSpPr>
        <p:spPr>
          <a:xfrm>
            <a:off x="8304213" y="3519488"/>
            <a:ext cx="457200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solidFill>
                  <a:srgbClr val="FFFF00"/>
                </a:solidFill>
                <a:latin typeface="Times New Roman" panose="02020603050405020304" charset="0"/>
                <a:ea typeface="宋体" panose="02010600030101010101" pitchFamily="2" charset="-122"/>
              </a:rPr>
              <a:t>G</a:t>
            </a:r>
          </a:p>
        </p:txBody>
      </p:sp>
      <p:sp>
        <p:nvSpPr>
          <p:cNvPr id="32796" name="文本框 7"/>
          <p:cNvSpPr txBox="1"/>
          <p:nvPr/>
        </p:nvSpPr>
        <p:spPr>
          <a:xfrm>
            <a:off x="8696325" y="2003425"/>
            <a:ext cx="6223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solidFill>
                  <a:srgbClr val="FFFF00"/>
                </a:solidFill>
                <a:latin typeface="Times New Roman" panose="02020603050405020304" charset="0"/>
                <a:ea typeface="宋体" panose="02010600030101010101" pitchFamily="2" charset="-122"/>
              </a:rPr>
              <a:t>F</a:t>
            </a:r>
            <a:r>
              <a:rPr lang="zh-CN" altLang="en-US" sz="2400" b="1" baseline="-25000" dirty="0">
                <a:solidFill>
                  <a:srgbClr val="FFFF00"/>
                </a:solidFill>
                <a:latin typeface="Times New Roman" panose="02020603050405020304" charset="0"/>
                <a:ea typeface="宋体" panose="02010600030101010101" pitchFamily="2" charset="-122"/>
              </a:rPr>
              <a:t>支</a:t>
            </a:r>
          </a:p>
        </p:txBody>
      </p:sp>
      <p:sp>
        <p:nvSpPr>
          <p:cNvPr id="32797" name="文本框 8"/>
          <p:cNvSpPr txBox="1"/>
          <p:nvPr/>
        </p:nvSpPr>
        <p:spPr>
          <a:xfrm>
            <a:off x="7756525" y="2889250"/>
            <a:ext cx="5969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solidFill>
                  <a:srgbClr val="FFFF00"/>
                </a:solidFill>
                <a:latin typeface="Times New Roman" panose="02020603050405020304" charset="0"/>
                <a:ea typeface="宋体" panose="02010600030101010101" pitchFamily="2" charset="-122"/>
              </a:rPr>
              <a:t>F</a:t>
            </a:r>
            <a:r>
              <a:rPr lang="zh-CN" altLang="en-US" sz="2400" b="1" baseline="-25000" dirty="0">
                <a:solidFill>
                  <a:srgbClr val="FFFF00"/>
                </a:solidFill>
                <a:latin typeface="Times New Roman" panose="02020603050405020304" charset="0"/>
                <a:ea typeface="宋体" panose="02010600030101010101" pitchFamily="2" charset="-122"/>
              </a:rPr>
              <a:t>牵</a:t>
            </a:r>
          </a:p>
        </p:txBody>
      </p:sp>
      <p:sp>
        <p:nvSpPr>
          <p:cNvPr id="32798" name="文本框 9"/>
          <p:cNvSpPr txBox="1"/>
          <p:nvPr/>
        </p:nvSpPr>
        <p:spPr>
          <a:xfrm rot="-117066">
            <a:off x="9218613" y="2724150"/>
            <a:ext cx="287337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solidFill>
                  <a:srgbClr val="FFFF00"/>
                </a:solidFill>
                <a:latin typeface="Times New Roman" panose="02020603050405020304" charset="0"/>
                <a:ea typeface="宋体" panose="02010600030101010101" pitchFamily="2" charset="-122"/>
              </a:rPr>
              <a:t>f</a:t>
            </a:r>
            <a:endParaRPr lang="en-US" altLang="zh-CN" sz="2400" b="1" i="1" baseline="-25000">
              <a:solidFill>
                <a:srgbClr val="FFFF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2799" name="椭圆 14"/>
          <p:cNvSpPr/>
          <p:nvPr/>
        </p:nvSpPr>
        <p:spPr>
          <a:xfrm rot="5282934">
            <a:off x="8637588" y="2978150"/>
            <a:ext cx="57150" cy="57150"/>
          </a:xfrm>
          <a:prstGeom prst="ellipse">
            <a:avLst/>
          </a:prstGeom>
          <a:noFill/>
          <a:ln w="952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 sz="2400" b="1" i="1">
              <a:solidFill>
                <a:srgbClr val="FFFF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2800" name="直接连接符 15"/>
          <p:cNvSpPr/>
          <p:nvPr/>
        </p:nvSpPr>
        <p:spPr>
          <a:xfrm>
            <a:off x="8666163" y="2987675"/>
            <a:ext cx="0" cy="914400"/>
          </a:xfrm>
          <a:prstGeom prst="line">
            <a:avLst/>
          </a:prstGeom>
          <a:ln w="34925" cap="flat" cmpd="sng">
            <a:solidFill>
              <a:srgbClr val="FFFF00"/>
            </a:solidFill>
            <a:prstDash val="solid"/>
            <a:miter/>
            <a:headEnd type="none" w="med" len="med"/>
            <a:tailEnd type="triangle" w="med" len="med"/>
          </a:ln>
        </p:spPr>
      </p:sp>
      <p:sp>
        <p:nvSpPr>
          <p:cNvPr id="32801" name="直接连接符 16"/>
          <p:cNvSpPr/>
          <p:nvPr/>
        </p:nvSpPr>
        <p:spPr>
          <a:xfrm flipV="1">
            <a:off x="8666163" y="2139950"/>
            <a:ext cx="0" cy="850900"/>
          </a:xfrm>
          <a:prstGeom prst="line">
            <a:avLst/>
          </a:prstGeom>
          <a:ln w="34925" cap="flat" cmpd="sng">
            <a:solidFill>
              <a:srgbClr val="FFFF00"/>
            </a:solidFill>
            <a:prstDash val="solid"/>
            <a:miter/>
            <a:headEnd type="none" w="med" len="med"/>
            <a:tailEnd type="triangle" w="med" len="med"/>
          </a:ln>
        </p:spPr>
      </p:sp>
      <p:sp>
        <p:nvSpPr>
          <p:cNvPr id="32802" name="直接连接符 17"/>
          <p:cNvSpPr/>
          <p:nvPr/>
        </p:nvSpPr>
        <p:spPr>
          <a:xfrm rot="5282934" flipV="1">
            <a:off x="8918575" y="2746375"/>
            <a:ext cx="6350" cy="511175"/>
          </a:xfrm>
          <a:prstGeom prst="line">
            <a:avLst/>
          </a:prstGeom>
          <a:ln w="34925" cap="flat" cmpd="sng">
            <a:solidFill>
              <a:srgbClr val="FFFF00"/>
            </a:solidFill>
            <a:prstDash val="solid"/>
            <a:miter/>
            <a:headEnd type="none" w="med" len="med"/>
            <a:tailEnd type="triangle" w="med" len="med"/>
          </a:ln>
        </p:spPr>
      </p:sp>
      <p:sp>
        <p:nvSpPr>
          <p:cNvPr id="32803" name="直接连接符 18"/>
          <p:cNvSpPr/>
          <p:nvPr/>
        </p:nvSpPr>
        <p:spPr>
          <a:xfrm rot="5400000">
            <a:off x="8396288" y="2736850"/>
            <a:ext cx="0" cy="534988"/>
          </a:xfrm>
          <a:prstGeom prst="line">
            <a:avLst/>
          </a:prstGeom>
          <a:ln w="34925" cap="flat" cmpd="sng">
            <a:solidFill>
              <a:srgbClr val="FFFF00"/>
            </a:solidFill>
            <a:prstDash val="solid"/>
            <a:miter/>
            <a:headEnd type="none" w="med" len="med"/>
            <a:tailEnd type="triangl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8">
        <p14:warp dir="i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2"/>
          <p:cNvSpPr txBox="1"/>
          <p:nvPr/>
        </p:nvSpPr>
        <p:spPr>
          <a:xfrm>
            <a:off x="1581150" y="1357313"/>
            <a:ext cx="9848850" cy="52228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buSzTx/>
            </a:pPr>
            <a:r>
              <a:rPr lang="zh-CN" altLang="en-US" sz="2800" baseline="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物体受到几个力作用时，保持静止状态或匀速直线运动状态。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365500" y="1998663"/>
            <a:ext cx="1289050" cy="3984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0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平衡力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526338" y="1998663"/>
            <a:ext cx="1508125" cy="3984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平衡状态</a:t>
            </a:r>
          </a:p>
        </p:txBody>
      </p:sp>
      <p:sp>
        <p:nvSpPr>
          <p:cNvPr id="10" name="左右箭头 9"/>
          <p:cNvSpPr/>
          <p:nvPr/>
        </p:nvSpPr>
        <p:spPr>
          <a:xfrm>
            <a:off x="4824413" y="2051050"/>
            <a:ext cx="2278063" cy="295275"/>
          </a:xfrm>
          <a:prstGeom prst="leftRightArrow">
            <a:avLst/>
          </a:prstGeom>
          <a:solidFill>
            <a:schemeClr val="lt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14" name="矩形 13"/>
          <p:cNvSpPr/>
          <p:nvPr/>
        </p:nvSpPr>
        <p:spPr>
          <a:xfrm>
            <a:off x="3365500" y="2990850"/>
            <a:ext cx="1458913" cy="4000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只受两个力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207250" y="4146550"/>
            <a:ext cx="274002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实质-------物体的状态不发生改变</a:t>
            </a:r>
          </a:p>
        </p:txBody>
      </p:sp>
      <p:sp>
        <p:nvSpPr>
          <p:cNvPr id="8" name="文本框 25"/>
          <p:cNvSpPr txBox="1"/>
          <p:nvPr/>
        </p:nvSpPr>
        <p:spPr>
          <a:xfrm>
            <a:off x="6815138" y="2928938"/>
            <a:ext cx="3906838" cy="584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/>
            <a:r>
              <a:rPr lang="zh-CN" altLang="en-US" sz="4265" noProof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二力平衡</a:t>
            </a:r>
            <a:endParaRPr lang="zh-CN" altLang="en-US" sz="4265" noProof="1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8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9" grpId="0" bldLvl="0" animBg="1"/>
      <p:bldP spid="10" grpId="0" bldLvl="0" animBg="1"/>
      <p:bldP spid="14" grpId="0" bldLvl="0" animBg="1"/>
      <p:bldP spid="4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标题 5"/>
          <p:cNvSpPr txBox="1"/>
          <p:nvPr/>
        </p:nvSpPr>
        <p:spPr>
          <a:xfrm>
            <a:off x="296863" y="798513"/>
            <a:ext cx="9836150" cy="698500"/>
          </a:xfrm>
          <a:prstGeom prst="rect">
            <a:avLst/>
          </a:prstGeom>
        </p:spPr>
        <p:txBody>
          <a:bodyPr/>
          <a:lstStyle/>
          <a:p>
            <a:pPr marR="0" algn="ctr" defTabSz="914400" fontAlgn="auto">
              <a:buClrTx/>
              <a:buSzTx/>
              <a:buFontTx/>
              <a:defRPr/>
            </a:pPr>
            <a:r>
              <a:rPr kumimoji="0" lang="zh-CN" altLang="en-US" sz="4265" cap="none" spc="0" normalizeH="0" baseline="0" noProof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+mn-cs"/>
                <a:sym typeface="+mn-ea"/>
              </a:rPr>
              <a:t>思考：这两个力需要满足什么条件呢？</a:t>
            </a:r>
            <a:endParaRPr kumimoji="0" lang="zh-CN" altLang="en-US" sz="4265" cap="none" spc="0" normalizeH="0" baseline="0" noProof="1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34818" name="圆角矩形 22"/>
          <p:cNvSpPr/>
          <p:nvPr/>
        </p:nvSpPr>
        <p:spPr>
          <a:xfrm>
            <a:off x="2381250" y="1922463"/>
            <a:ext cx="911225" cy="4078287"/>
          </a:xfrm>
          <a:prstGeom prst="roundRect">
            <a:avLst>
              <a:gd name="adj" fmla="val 24977"/>
            </a:avLst>
          </a:prstGeom>
          <a:noFill/>
          <a:ln w="9525">
            <a:noFill/>
          </a:ln>
        </p:spPr>
        <p:txBody>
          <a:bodyPr anchor="t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影响</a:t>
            </a:r>
            <a:endParaRPr lang="en-US" altLang="zh-CN" sz="24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力的</a:t>
            </a:r>
            <a:endParaRPr lang="en-US" altLang="zh-CN" sz="24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作用</a:t>
            </a:r>
            <a:endParaRPr lang="en-US" altLang="zh-CN" sz="24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效果</a:t>
            </a:r>
            <a:endParaRPr lang="en-US" altLang="zh-CN" sz="24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的</a:t>
            </a:r>
            <a:endParaRPr lang="en-US" altLang="zh-CN" sz="24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因素</a:t>
            </a:r>
          </a:p>
        </p:txBody>
      </p:sp>
      <p:sp>
        <p:nvSpPr>
          <p:cNvPr id="25" name="左大括号 24"/>
          <p:cNvSpPr/>
          <p:nvPr/>
        </p:nvSpPr>
        <p:spPr>
          <a:xfrm>
            <a:off x="3506788" y="2732088"/>
            <a:ext cx="266700" cy="2305050"/>
          </a:xfrm>
          <a:prstGeom prst="leftBrace">
            <a:avLst>
              <a:gd name="adj1" fmla="val 58010"/>
              <a:gd name="adj2" fmla="val 50000"/>
            </a:avLst>
          </a:prstGeom>
          <a:noFill/>
          <a:ln w="38100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fontAlgn="auto"/>
            <a:endParaRPr lang="zh-CN" altLang="en-US" sz="1350" strike="noStrike" noProof="1">
              <a:latin typeface="Arial" panose="020B0604020202020204" pitchFamily="34" charset="0"/>
            </a:endParaRPr>
          </a:p>
        </p:txBody>
      </p:sp>
      <p:sp>
        <p:nvSpPr>
          <p:cNvPr id="26" name="圆角矩形 25"/>
          <p:cNvSpPr/>
          <p:nvPr/>
        </p:nvSpPr>
        <p:spPr>
          <a:xfrm>
            <a:off x="3941763" y="2273300"/>
            <a:ext cx="1331912" cy="965200"/>
          </a:xfrm>
          <a:prstGeom prst="roundRect">
            <a:avLst>
              <a:gd name="adj" fmla="val 24977"/>
            </a:avLst>
          </a:prstGeom>
          <a:noFill/>
          <a:ln w="9525">
            <a:noFill/>
          </a:ln>
        </p:spPr>
        <p:txBody>
          <a:bodyPr anchor="t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力的</a:t>
            </a:r>
            <a:endParaRPr lang="en-US" altLang="zh-CN" sz="24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大小</a:t>
            </a:r>
          </a:p>
        </p:txBody>
      </p:sp>
      <p:sp>
        <p:nvSpPr>
          <p:cNvPr id="27" name="圆角矩形 26"/>
          <p:cNvSpPr/>
          <p:nvPr/>
        </p:nvSpPr>
        <p:spPr>
          <a:xfrm>
            <a:off x="3941763" y="3429000"/>
            <a:ext cx="1439862" cy="965200"/>
          </a:xfrm>
          <a:prstGeom prst="roundRect">
            <a:avLst>
              <a:gd name="adj" fmla="val 24977"/>
            </a:avLst>
          </a:prstGeom>
          <a:noFill/>
          <a:ln w="9525">
            <a:noFill/>
          </a:ln>
        </p:spPr>
        <p:txBody>
          <a:bodyPr anchor="t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力的</a:t>
            </a:r>
            <a:endParaRPr lang="en-US" altLang="zh-CN" sz="24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方向</a:t>
            </a:r>
          </a:p>
        </p:txBody>
      </p:sp>
      <p:sp>
        <p:nvSpPr>
          <p:cNvPr id="28" name="圆角矩形 27"/>
          <p:cNvSpPr/>
          <p:nvPr/>
        </p:nvSpPr>
        <p:spPr>
          <a:xfrm>
            <a:off x="3941763" y="4554538"/>
            <a:ext cx="1333500" cy="963612"/>
          </a:xfrm>
          <a:prstGeom prst="roundRect">
            <a:avLst>
              <a:gd name="adj" fmla="val 24977"/>
            </a:avLst>
          </a:prstGeom>
          <a:noFill/>
          <a:ln w="9525">
            <a:noFill/>
          </a:ln>
        </p:spPr>
        <p:txBody>
          <a:bodyPr anchor="t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力的</a:t>
            </a:r>
            <a:endParaRPr lang="en-US" altLang="zh-CN" sz="24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作用点</a:t>
            </a:r>
          </a:p>
        </p:txBody>
      </p:sp>
      <p:sp>
        <p:nvSpPr>
          <p:cNvPr id="29" name="左大括号 28"/>
          <p:cNvSpPr/>
          <p:nvPr/>
        </p:nvSpPr>
        <p:spPr>
          <a:xfrm flipH="1">
            <a:off x="5381625" y="2732088"/>
            <a:ext cx="322263" cy="2305050"/>
          </a:xfrm>
          <a:prstGeom prst="leftBrace">
            <a:avLst>
              <a:gd name="adj1" fmla="val 58030"/>
              <a:gd name="adj2" fmla="val 50000"/>
            </a:avLst>
          </a:prstGeom>
          <a:noFill/>
          <a:ln w="38100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fontAlgn="auto"/>
            <a:endParaRPr lang="zh-CN" altLang="en-US" sz="1350" strike="noStrike" noProof="1">
              <a:latin typeface="Arial" panose="020B0604020202020204" pitchFamily="34" charset="0"/>
            </a:endParaRPr>
          </a:p>
        </p:txBody>
      </p:sp>
      <p:sp>
        <p:nvSpPr>
          <p:cNvPr id="30" name="圆角矩形 29"/>
          <p:cNvSpPr/>
          <p:nvPr/>
        </p:nvSpPr>
        <p:spPr bwMode="auto">
          <a:xfrm>
            <a:off x="5864225" y="1847850"/>
            <a:ext cx="909638" cy="4264025"/>
          </a:xfrm>
          <a:prstGeom prst="roundRect">
            <a:avLst>
              <a:gd name="adj" fmla="val 24979"/>
            </a:avLst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  <a:sym typeface="+mn-ea"/>
              </a:rPr>
              <a:t>可以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  <a:sym typeface="+mn-ea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  <a:sym typeface="+mn-ea"/>
              </a:rPr>
              <a:t>从这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  <a:sym typeface="+mn-ea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  <a:sym typeface="+mn-ea"/>
              </a:rPr>
              <a:t>三个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  <a:sym typeface="+mn-ea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  <a:sym typeface="+mn-ea"/>
              </a:rPr>
              <a:t>因素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  <a:sym typeface="+mn-ea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  <a:sym typeface="+mn-ea"/>
              </a:rPr>
              <a:t>来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  <a:sym typeface="+mn-ea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  <a:sym typeface="+mn-ea"/>
              </a:rPr>
              <a:t>考虑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10388" y="2498725"/>
            <a:ext cx="3997325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两个力的大小可能相等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10388" y="3111500"/>
            <a:ext cx="3222625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两个力方向可能相反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10388" y="3749675"/>
            <a:ext cx="4735512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两个力可能要作用在同一条直线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10388" y="4340225"/>
            <a:ext cx="5022850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两个力可能要作用在同一个作用点</a:t>
            </a:r>
          </a:p>
        </p:txBody>
      </p:sp>
      <p:sp>
        <p:nvSpPr>
          <p:cNvPr id="9" name="矩形 8"/>
          <p:cNvSpPr/>
          <p:nvPr/>
        </p:nvSpPr>
        <p:spPr>
          <a:xfrm>
            <a:off x="7015163" y="1847850"/>
            <a:ext cx="2479675" cy="560388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lstStyle/>
          <a:p>
            <a:pPr algn="ctr">
              <a:buClrTx/>
              <a:buSzTx/>
            </a:pPr>
            <a:r>
              <a:rPr lang="zh-CN" altLang="en-US" sz="3200" baseline="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微软雅黑" panose="020B0503020204020204" pitchFamily="34" charset="-122"/>
              </a:rPr>
              <a:t>猜想：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8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8" grpId="0"/>
      <p:bldP spid="10" grpId="0"/>
      <p:bldP spid="11" grpId="0"/>
      <p:bldP spid="12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Box 2"/>
          <p:cNvSpPr txBox="1"/>
          <p:nvPr/>
        </p:nvSpPr>
        <p:spPr>
          <a:xfrm>
            <a:off x="1543050" y="1643063"/>
            <a:ext cx="8305800" cy="152971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dirty="0">
                <a:latin typeface="Times New Roman" panose="02020603050405020304" charset="0"/>
                <a:ea typeface="楷体" panose="02010609060101010101" charset="-122"/>
              </a:rPr>
              <a:t>         </a:t>
            </a:r>
            <a:r>
              <a:rPr lang="zh-CN" altLang="en-US" sz="2400" b="1" dirty="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</a:rPr>
              <a:t>把小车放在水平木板上，向挂在小车两端的托盘里加砝码。观察小车在什么条件下会保持状态不变。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charset="0"/>
              <a:ea typeface="楷体" panose="02010609060101010101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400" b="1" dirty="0">
                <a:latin typeface="Times New Roman" panose="02020603050405020304" charset="0"/>
                <a:ea typeface="楷体" panose="02010609060101010101" charset="-122"/>
              </a:rPr>
              <a:t>        </a:t>
            </a:r>
            <a:endParaRPr lang="zh-CN" altLang="en-US" sz="2400" b="1" dirty="0">
              <a:latin typeface="Times New Roman" panose="02020603050405020304" charset="0"/>
              <a:ea typeface="楷体" panose="02010609060101010101" charset="-122"/>
            </a:endParaRPr>
          </a:p>
        </p:txBody>
      </p:sp>
      <p:pic>
        <p:nvPicPr>
          <p:cNvPr id="35842" name="Picture 2" descr="G:\resource\8x82\jpg\02004002.jp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4040" y="3045169"/>
            <a:ext cx="5406227" cy="31663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" name="Rectangle 39"/>
          <p:cNvSpPr>
            <a:spLocks noChangeArrowheads="1"/>
          </p:cNvSpPr>
          <p:nvPr/>
        </p:nvSpPr>
        <p:spPr bwMode="auto">
          <a:xfrm>
            <a:off x="0" y="842963"/>
            <a:ext cx="969963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6400" b="0" i="0" u="none" strike="noStrike" cap="none" normalizeH="0" baseline="0" noProof="1">
                <a:ln>
                  <a:noFill/>
                </a:ln>
                <a:solidFill>
                  <a:srgbClr val="FFFFFF"/>
                </a:solidFill>
                <a:effectLst/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</a:rPr>
              <a:t>0</a:t>
            </a:r>
            <a:r>
              <a:rPr kumimoji="0" lang="en-US" sz="6400" b="0" i="0" u="none" strike="noStrike" cap="none" normalizeH="0" baseline="0" noProof="1">
                <a:ln>
                  <a:noFill/>
                </a:ln>
                <a:solidFill>
                  <a:srgbClr val="FFFFFF"/>
                </a:solidFill>
                <a:effectLst/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</a:rPr>
              <a:t>2</a:t>
            </a:r>
            <a:endParaRPr kumimoji="0" lang="en-US" sz="1335" b="0" i="0" u="none" strike="noStrike" cap="none" normalizeH="0" baseline="0" noProof="1">
              <a:ln>
                <a:noFill/>
              </a:ln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</a:endParaRPr>
          </a:p>
        </p:txBody>
      </p:sp>
      <p:sp>
        <p:nvSpPr>
          <p:cNvPr id="36" name="Rectangle 39"/>
          <p:cNvSpPr>
            <a:spLocks noChangeArrowheads="1"/>
          </p:cNvSpPr>
          <p:nvPr/>
        </p:nvSpPr>
        <p:spPr bwMode="auto">
          <a:xfrm>
            <a:off x="1226185" y="843280"/>
            <a:ext cx="5589270" cy="73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4265" strike="noStrike" noProof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二力平衡的条件</a:t>
            </a:r>
            <a:endParaRPr lang="zh-CN" sz="3200" b="1" strike="noStrike" noProof="1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8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矩形 1"/>
          <p:cNvSpPr/>
          <p:nvPr/>
        </p:nvSpPr>
        <p:spPr>
          <a:xfrm>
            <a:off x="2990850" y="868363"/>
            <a:ext cx="6278563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把实验现象记录在下面的表格中。</a:t>
            </a:r>
          </a:p>
        </p:txBody>
      </p:sp>
      <p:graphicFrame>
        <p:nvGraphicFramePr>
          <p:cNvPr id="3" name="Group 99"/>
          <p:cNvGraphicFramePr>
            <a:graphicFrameLocks noGrp="1"/>
          </p:cNvGraphicFramePr>
          <p:nvPr/>
        </p:nvGraphicFramePr>
        <p:xfrm>
          <a:off x="2211388" y="2212975"/>
          <a:ext cx="7336155" cy="3187498"/>
        </p:xfrm>
        <a:graphic>
          <a:graphicData uri="http://schemas.openxmlformats.org/drawingml/2006/table">
            <a:tbl>
              <a:tblPr/>
              <a:tblGrid>
                <a:gridCol w="1260475"/>
                <a:gridCol w="1395730"/>
                <a:gridCol w="3060700"/>
                <a:gridCol w="1619250"/>
              </a:tblGrid>
              <a:tr h="537578">
                <a:tc gridSpan="3">
                  <a:txBody>
                    <a:bodyPr/>
                    <a:lstStyle/>
                    <a:p>
                      <a:pPr marL="0" marR="0" lvl="0" algn="l" defTabSz="914400" rtl="0" eaLnBrk="1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 dirty="0">
                          <a:solidFill>
                            <a:schemeClr val="bg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小车在水平方向所受二力的情况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algn="l" defTabSz="914400" rtl="0" eaLnBrk="1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 dirty="0">
                          <a:solidFill>
                            <a:schemeClr val="bg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运动状态是否改变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9920">
                <a:tc>
                  <a:txBody>
                    <a:bodyPr/>
                    <a:lstStyle/>
                    <a:p>
                      <a:pPr marL="0" marR="0" lvl="0" algn="l" defTabSz="914400" rtl="0" eaLnBrk="1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 dirty="0">
                          <a:solidFill>
                            <a:schemeClr val="bg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大小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l" defTabSz="914400" rtl="0" eaLnBrk="1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 dirty="0">
                          <a:solidFill>
                            <a:schemeClr val="bg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方向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l" defTabSz="914400" rtl="0" eaLnBrk="1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 dirty="0">
                          <a:solidFill>
                            <a:schemeClr val="bg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是否在一条直线上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635000">
                <a:tc>
                  <a:txBody>
                    <a:bodyPr/>
                    <a:lstStyle/>
                    <a:p>
                      <a:pPr marL="0" marR="0" lvl="0" algn="l" defTabSz="914400" rtl="0" eaLnBrk="1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 dirty="0">
                          <a:solidFill>
                            <a:schemeClr val="bg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不相等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l" defTabSz="914400" rtl="0" eaLnBrk="1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 dirty="0">
                        <a:solidFill>
                          <a:schemeClr val="bg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l" defTabSz="914400" rtl="0" eaLnBrk="1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 dirty="0">
                        <a:solidFill>
                          <a:schemeClr val="bg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l" defTabSz="914400" rtl="0" eaLnBrk="1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 dirty="0">
                        <a:solidFill>
                          <a:schemeClr val="bg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3413">
                <a:tc>
                  <a:txBody>
                    <a:bodyPr/>
                    <a:lstStyle/>
                    <a:p>
                      <a:pPr marL="0" marR="0" lvl="0" algn="l" defTabSz="914400" rtl="0" eaLnBrk="1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 dirty="0">
                          <a:solidFill>
                            <a:schemeClr val="bg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相等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l" defTabSz="914400" rtl="0" eaLnBrk="1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 dirty="0">
                        <a:solidFill>
                          <a:schemeClr val="bg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l" defTabSz="914400" rtl="0" eaLnBrk="1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 dirty="0">
                        <a:solidFill>
                          <a:schemeClr val="bg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l" defTabSz="914400" rtl="0" eaLnBrk="1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 dirty="0">
                        <a:solidFill>
                          <a:schemeClr val="bg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1587">
                <a:tc>
                  <a:txBody>
                    <a:bodyPr/>
                    <a:lstStyle/>
                    <a:p>
                      <a:pPr marL="0" marR="0" lvl="0" algn="l" defTabSz="914400" rtl="0" eaLnBrk="1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 dirty="0">
                          <a:solidFill>
                            <a:schemeClr val="bg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相等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l" defTabSz="914400" rtl="0" eaLnBrk="1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 dirty="0">
                        <a:solidFill>
                          <a:schemeClr val="bg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l" defTabSz="914400" rtl="0" eaLnBrk="1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 dirty="0">
                        <a:solidFill>
                          <a:schemeClr val="bg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l" defTabSz="914400" rtl="0" eaLnBrk="1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 dirty="0">
                        <a:solidFill>
                          <a:schemeClr val="bg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3039" name="矩形 4"/>
          <p:cNvSpPr/>
          <p:nvPr/>
        </p:nvSpPr>
        <p:spPr>
          <a:xfrm>
            <a:off x="3803491" y="3508375"/>
            <a:ext cx="7924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ct val="20000"/>
              </a:spcBef>
            </a:pPr>
            <a:r>
              <a:rPr lang="zh-CN" altLang="en-US" sz="2400" strike="noStrike" noProof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相反</a:t>
            </a:r>
            <a:endParaRPr lang="zh-CN" altLang="en-US" sz="2400" strike="noStrike" noProof="1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6896" name="矩形 5"/>
          <p:cNvSpPr/>
          <p:nvPr/>
        </p:nvSpPr>
        <p:spPr>
          <a:xfrm>
            <a:off x="3803650" y="4095750"/>
            <a:ext cx="792163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CN" altLang="en-US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相反</a:t>
            </a:r>
          </a:p>
        </p:txBody>
      </p:sp>
      <p:sp>
        <p:nvSpPr>
          <p:cNvPr id="36897" name="矩形 6"/>
          <p:cNvSpPr/>
          <p:nvPr/>
        </p:nvSpPr>
        <p:spPr>
          <a:xfrm>
            <a:off x="3644900" y="4608513"/>
            <a:ext cx="1109663" cy="8302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CN" altLang="en-US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成一定角度</a:t>
            </a:r>
          </a:p>
        </p:txBody>
      </p:sp>
      <p:sp>
        <p:nvSpPr>
          <p:cNvPr id="36898" name="矩形 7"/>
          <p:cNvSpPr/>
          <p:nvPr/>
        </p:nvSpPr>
        <p:spPr>
          <a:xfrm>
            <a:off x="5214938" y="3500438"/>
            <a:ext cx="2316162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CN" altLang="en-US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在同一条直线上</a:t>
            </a:r>
          </a:p>
        </p:txBody>
      </p:sp>
      <p:sp>
        <p:nvSpPr>
          <p:cNvPr id="36899" name="矩形 8"/>
          <p:cNvSpPr/>
          <p:nvPr/>
        </p:nvSpPr>
        <p:spPr>
          <a:xfrm>
            <a:off x="5230813" y="4156075"/>
            <a:ext cx="2316162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CN" altLang="en-US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在同一条直线上</a:t>
            </a:r>
          </a:p>
        </p:txBody>
      </p:sp>
      <p:sp>
        <p:nvSpPr>
          <p:cNvPr id="36900" name="矩形 9"/>
          <p:cNvSpPr/>
          <p:nvPr/>
        </p:nvSpPr>
        <p:spPr>
          <a:xfrm>
            <a:off x="5106988" y="4792663"/>
            <a:ext cx="2620962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CN" altLang="en-US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不在同一条直线上</a:t>
            </a:r>
          </a:p>
        </p:txBody>
      </p:sp>
      <p:sp>
        <p:nvSpPr>
          <p:cNvPr id="36901" name="矩形 10"/>
          <p:cNvSpPr/>
          <p:nvPr/>
        </p:nvSpPr>
        <p:spPr>
          <a:xfrm>
            <a:off x="8324850" y="3500438"/>
            <a:ext cx="79375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CN" altLang="en-US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改变</a:t>
            </a:r>
          </a:p>
        </p:txBody>
      </p:sp>
      <p:sp>
        <p:nvSpPr>
          <p:cNvPr id="36902" name="矩形 11"/>
          <p:cNvSpPr/>
          <p:nvPr/>
        </p:nvSpPr>
        <p:spPr>
          <a:xfrm>
            <a:off x="8172450" y="4129088"/>
            <a:ext cx="109855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CN" altLang="en-US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不改变</a:t>
            </a:r>
          </a:p>
        </p:txBody>
      </p:sp>
      <p:sp>
        <p:nvSpPr>
          <p:cNvPr id="36903" name="矩形 12"/>
          <p:cNvSpPr/>
          <p:nvPr/>
        </p:nvSpPr>
        <p:spPr>
          <a:xfrm>
            <a:off x="8359775" y="4802188"/>
            <a:ext cx="792163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CN" altLang="en-US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改变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8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007565428"/>
  <p:tag name="KSO_WM_UNIT_PLACING_PICTURE_USER_VIEWPORT" val="{&quot;height&quot;:3460,&quot;width&quot;:580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7362325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7362298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73623116"/>
</p:tagLst>
</file>

<file path=ppt/theme/theme1.xml><?xml version="1.0" encoding="utf-8"?>
<a:theme xmlns:a="http://schemas.openxmlformats.org/drawingml/2006/main" name=".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267C"/>
      </a:accent1>
      <a:accent2>
        <a:srgbClr val="84848F"/>
      </a:accent2>
      <a:accent3>
        <a:srgbClr val="4B4A5A"/>
      </a:accent3>
      <a:accent4>
        <a:srgbClr val="1D267C"/>
      </a:accent4>
      <a:accent5>
        <a:srgbClr val="84848F"/>
      </a:accent5>
      <a:accent6>
        <a:srgbClr val="4B4A5A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彩色粉笔纹理">
      <a:dk1>
        <a:srgbClr val="000000"/>
      </a:dk1>
      <a:lt1>
        <a:srgbClr val="FFFFFF"/>
      </a:lt1>
      <a:dk2>
        <a:srgbClr val="44546A"/>
      </a:dk2>
      <a:lt2>
        <a:srgbClr val="86B300"/>
      </a:lt2>
      <a:accent1>
        <a:srgbClr val="FFA9F8"/>
      </a:accent1>
      <a:accent2>
        <a:srgbClr val="FC838C"/>
      </a:accent2>
      <a:accent3>
        <a:srgbClr val="FBAA67"/>
      </a:accent3>
      <a:accent4>
        <a:srgbClr val="FBFA9A"/>
      </a:accent4>
      <a:accent5>
        <a:srgbClr val="8AE0D4"/>
      </a:accent5>
      <a:accent6>
        <a:srgbClr val="95D4F6"/>
      </a:accent6>
      <a:hlink>
        <a:srgbClr val="BB0A0B"/>
      </a:hlink>
      <a:folHlink>
        <a:srgbClr val="BB0A0B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彩色粉笔纹理">
      <a:dk1>
        <a:srgbClr val="000000"/>
      </a:dk1>
      <a:lt1>
        <a:srgbClr val="FFFFFF"/>
      </a:lt1>
      <a:dk2>
        <a:srgbClr val="44546A"/>
      </a:dk2>
      <a:lt2>
        <a:srgbClr val="86B300"/>
      </a:lt2>
      <a:accent1>
        <a:srgbClr val="FFA9F8"/>
      </a:accent1>
      <a:accent2>
        <a:srgbClr val="FC838C"/>
      </a:accent2>
      <a:accent3>
        <a:srgbClr val="FBAA67"/>
      </a:accent3>
      <a:accent4>
        <a:srgbClr val="FBFA9A"/>
      </a:accent4>
      <a:accent5>
        <a:srgbClr val="8AE0D4"/>
      </a:accent5>
      <a:accent6>
        <a:srgbClr val="95D4F6"/>
      </a:accent6>
      <a:hlink>
        <a:srgbClr val="BB0A0B"/>
      </a:hlink>
      <a:folHlink>
        <a:srgbClr val="BB0A0B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2118</Words>
  <Application>Microsoft Office PowerPoint</Application>
  <PresentationFormat>自定义</PresentationFormat>
  <Paragraphs>290</Paragraphs>
  <Slides>34</Slides>
  <Notes>9</Notes>
  <HiddenSlides>0</HiddenSlides>
  <MMClips>1</MMClips>
  <ScaleCrop>false</ScaleCrop>
  <HeadingPairs>
    <vt:vector size="6" baseType="variant">
      <vt:variant>
        <vt:lpstr>主题</vt:lpstr>
      </vt:variant>
      <vt:variant>
        <vt:i4>3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38" baseType="lpstr">
      <vt:lpstr>.</vt:lpstr>
      <vt:lpstr>1_Office 主题</vt:lpstr>
      <vt:lpstr>2_Office 主题</vt:lpstr>
      <vt:lpstr>Bitmap Image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User</cp:lastModifiedBy>
  <cp:revision>2</cp:revision>
  <dcterms:created xsi:type="dcterms:W3CDTF">2019-06-19T02:08:00Z</dcterms:created>
  <dcterms:modified xsi:type="dcterms:W3CDTF">2020-06-27T13:30:03Z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2052-11.1.0.9662</vt:lpwstr>
  </property>
</Properties>
</file>