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1394" r:id="rId2"/>
    <p:sldId id="1362" r:id="rId3"/>
    <p:sldId id="1373" r:id="rId4"/>
    <p:sldId id="1367" r:id="rId5"/>
    <p:sldId id="1368" r:id="rId6"/>
    <p:sldId id="1371" r:id="rId7"/>
    <p:sldId id="1377" r:id="rId8"/>
    <p:sldId id="1339" r:id="rId9"/>
    <p:sldId id="1343" r:id="rId10"/>
    <p:sldId id="1337" r:id="rId11"/>
    <p:sldId id="1372" r:id="rId12"/>
    <p:sldId id="1378" r:id="rId13"/>
    <p:sldId id="1382" r:id="rId14"/>
    <p:sldId id="1381" r:id="rId15"/>
    <p:sldId id="1380" r:id="rId16"/>
    <p:sldId id="1383" r:id="rId17"/>
    <p:sldId id="1385" r:id="rId18"/>
    <p:sldId id="1390" r:id="rId19"/>
    <p:sldId id="1336" r:id="rId20"/>
    <p:sldId id="1364" r:id="rId21"/>
    <p:sldId id="1391" r:id="rId22"/>
    <p:sldId id="1410" r:id="rId23"/>
    <p:sldId id="1399" r:id="rId24"/>
    <p:sldId id="1413" r:id="rId25"/>
    <p:sldId id="1354" r:id="rId26"/>
    <p:sldId id="1411" r:id="rId27"/>
    <p:sldId id="1407" r:id="rId28"/>
    <p:sldId id="1348" r:id="rId29"/>
    <p:sldId id="1408" r:id="rId30"/>
    <p:sldId id="1418" r:id="rId31"/>
    <p:sldId id="1419" r:id="rId32"/>
    <p:sldId id="1425" r:id="rId33"/>
    <p:sldId id="1429" r:id="rId34"/>
    <p:sldId id="1428" r:id="rId35"/>
    <p:sldId id="1432" r:id="rId36"/>
    <p:sldId id="1395" r:id="rId37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6435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9335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2870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5770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9305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2205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5105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6600"/>
    <a:srgbClr val="99FF33"/>
    <a:srgbClr val="FFFFFF"/>
    <a:srgbClr val="00A44A"/>
    <a:srgbClr val="E3E1E1"/>
    <a:srgbClr val="69C63A"/>
    <a:srgbClr val="33CC33"/>
    <a:srgbClr val="00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4" autoAdjust="0"/>
    <p:restoredTop sz="97588" autoAdjust="0"/>
  </p:normalViewPr>
  <p:slideViewPr>
    <p:cSldViewPr snapToGrid="0" showGuides="1">
      <p:cViewPr>
        <p:scale>
          <a:sx n="66" d="100"/>
          <a:sy n="66" d="100"/>
        </p:scale>
        <p:origin x="-2388" y="-1086"/>
      </p:cViewPr>
      <p:guideLst>
        <p:guide orient="horz" pos="132"/>
        <p:guide orient="horz" pos="4097"/>
        <p:guide orient="horz" pos="420"/>
        <p:guide orient="horz" pos="932"/>
        <p:guide orient="horz" pos="3944"/>
        <p:guide pos="256"/>
        <p:guide pos="73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6435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9335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2870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5770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9305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2205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5105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1CCBA09-C10E-4831-AA44-58087B11FFF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9293860" y="211456"/>
            <a:ext cx="2602231" cy="148272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9589769" y="147956"/>
            <a:ext cx="2602231" cy="1482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 rot="10800000">
            <a:off x="139067" y="5231131"/>
            <a:ext cx="2581275" cy="147066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4014470" y="33655"/>
            <a:ext cx="3855720" cy="21971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68301" y="244477"/>
            <a:ext cx="3383280" cy="755650"/>
          </a:xfrm>
          <a:prstGeom prst="rect">
            <a:avLst/>
          </a:prstGeom>
          <a:noFill/>
        </p:spPr>
        <p:txBody>
          <a:bodyPr wrap="none" lIns="91513" tIns="45756" rIns="91513" bIns="45756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0" dirty="0">
                <a:solidFill>
                  <a:srgbClr val="00003D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请输入您的标题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 rot="10800000">
            <a:off x="139067" y="5231131"/>
            <a:ext cx="2581275" cy="147066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68301" y="244477"/>
            <a:ext cx="3383280" cy="755650"/>
          </a:xfrm>
          <a:prstGeom prst="rect">
            <a:avLst/>
          </a:prstGeom>
          <a:noFill/>
        </p:spPr>
        <p:txBody>
          <a:bodyPr wrap="none" lIns="91513" tIns="45756" rIns="91513" bIns="45756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0" dirty="0">
                <a:solidFill>
                  <a:srgbClr val="00003D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请输入您的标题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" y="795"/>
            <a:ext cx="12187065" cy="685720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1E277D"/>
            </a:gs>
            <a:gs pos="100000">
              <a:srgbClr val="03437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xStyles>
    <p:titleStyle>
      <a:lvl1pPr algn="l" defTabSz="9150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503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64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6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1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93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65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434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3154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937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503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223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3070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790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57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29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601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NULL" TargetMode="Externa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NULL" TargetMode="Externa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6"/>
          <p:cNvSpPr txBox="1"/>
          <p:nvPr/>
        </p:nvSpPr>
        <p:spPr>
          <a:xfrm>
            <a:off x="2382156" y="2429744"/>
            <a:ext cx="8590643" cy="8092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5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第十章  </a:t>
            </a:r>
            <a:r>
              <a:rPr lang="en-US" altLang="zh-CN" sz="54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sz="54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浮力</a:t>
            </a:r>
            <a:r>
              <a:rPr lang="en-US" altLang="zh-CN" sz="54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lang="zh-CN" altLang="en-US" sz="54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章复习</a:t>
            </a:r>
          </a:p>
        </p:txBody>
      </p:sp>
      <p:sp>
        <p:nvSpPr>
          <p:cNvPr id="3" name="副标题 2"/>
          <p:cNvSpPr txBox="1"/>
          <p:nvPr/>
        </p:nvSpPr>
        <p:spPr>
          <a:xfrm>
            <a:off x="3284764" y="544857"/>
            <a:ext cx="5622471" cy="884977"/>
          </a:xfrm>
          <a:prstGeom prst="rect">
            <a:avLst/>
          </a:prstGeom>
        </p:spPr>
        <p:txBody>
          <a:bodyPr vert="horz" lIns="121917" tIns="60959" rIns="121917" bIns="6095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0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zh-CN" altLang="en-US" sz="4000" dirty="0" smtClean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人教版  八年级下册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物理八年级下册（电子课本2013版）-图片\0057.jpg"/>
          <p:cNvPicPr>
            <a:picLocks noChangeAspect="1" noChangeArrowheads="1"/>
          </p:cNvPicPr>
          <p:nvPr/>
        </p:nvPicPr>
        <p:blipFill>
          <a:blip r:embed="rId3" cstate="print"/>
          <a:srcRect l="7193" t="53865" r="10262" b="10938"/>
          <a:stretch>
            <a:fillRect/>
          </a:stretch>
        </p:blipFill>
        <p:spPr bwMode="auto">
          <a:xfrm>
            <a:off x="406408" y="3091543"/>
            <a:ext cx="5483575" cy="3272971"/>
          </a:xfrm>
          <a:prstGeom prst="rect">
            <a:avLst/>
          </a:prstGeom>
          <a:noFill/>
        </p:spPr>
      </p:pic>
      <p:cxnSp>
        <p:nvCxnSpPr>
          <p:cNvPr id="5" name="AutoShape 101"/>
          <p:cNvCxnSpPr>
            <a:cxnSpLocks noChangeShapeType="1"/>
          </p:cNvCxnSpPr>
          <p:nvPr/>
        </p:nvCxnSpPr>
        <p:spPr bwMode="auto">
          <a:xfrm flipV="1">
            <a:off x="7197124" y="886265"/>
            <a:ext cx="610445" cy="3384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tailEnd type="triangle" w="med" len="med"/>
          </a:ln>
          <a:effectLst/>
        </p:spPr>
      </p:cxn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975426" y="575478"/>
            <a:ext cx="3616352" cy="1533600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altLang="zh-CN" sz="4000" b="1" spc="150" dirty="0" smtClean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  <a:p>
            <a:pPr algn="ctr"/>
            <a:endParaRPr lang="zh-CN" altLang="en-US" sz="40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032414" y="609791"/>
            <a:ext cx="3565400" cy="14588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30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rPr>
              <a:t>阿基米德原理</a:t>
            </a:r>
            <a:endParaRPr lang="en-US" altLang="zh-CN" sz="3000" b="1" spc="150" dirty="0" smtClean="0">
              <a:ln w="11430"/>
              <a:solidFill>
                <a:srgbClr val="FF0000"/>
              </a:solidFill>
              <a:latin typeface="微软雅黑" panose="020B0503020204020204" charset="-122"/>
              <a:cs typeface="楷体_GB2312" panose="02010609030101010101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24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rPr>
              <a:t> （浮力大小跟排开液体</a:t>
            </a:r>
            <a:endParaRPr lang="en-US" altLang="zh-CN" sz="2400" b="1" spc="150" dirty="0" smtClean="0">
              <a:ln w="11430"/>
              <a:solidFill>
                <a:srgbClr val="FF0000"/>
              </a:solidFill>
              <a:latin typeface="微软雅黑" panose="020B0503020204020204" charset="-122"/>
              <a:cs typeface="楷体_GB2312" panose="02010609030101010101" charset="-122"/>
            </a:endParaRPr>
          </a:p>
          <a:p>
            <a:pPr lvl="0"/>
            <a:r>
              <a:rPr lang="en-US" altLang="zh-CN" sz="24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rPr>
              <a:t>    </a:t>
            </a:r>
            <a:r>
              <a:rPr lang="zh-CN" altLang="en-US" sz="24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rPr>
              <a:t>所受重力的关系）</a:t>
            </a:r>
            <a:endParaRPr lang="en-US" altLang="zh-CN" sz="2400" b="1" spc="150" dirty="0" smtClean="0">
              <a:ln w="11430"/>
              <a:solidFill>
                <a:srgbClr val="FF0000"/>
              </a:solidFill>
              <a:latin typeface="微软雅黑" panose="020B0503020204020204" charset="-122"/>
              <a:cs typeface="楷体_GB2312" panose="02010609030101010101" charset="-122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449528" y="684906"/>
            <a:ext cx="1976037" cy="576000"/>
            <a:chOff x="613297" y="4629106"/>
            <a:chExt cx="2315615" cy="971752"/>
          </a:xfrm>
        </p:grpSpPr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613297" y="4629106"/>
              <a:ext cx="2315615" cy="971752"/>
            </a:xfrm>
            <a:prstGeom prst="rect">
              <a:avLst/>
            </a:prstGeom>
            <a:solidFill>
              <a:srgbClr val="F3F3F3"/>
            </a:solidFill>
            <a:ln w="9525">
              <a:solidFill>
                <a:srgbClr val="FFFFFF"/>
              </a:solidFill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endParaRPr lang="en-US" altLang="zh-CN" sz="40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  <a:p>
              <a:pPr algn="ctr"/>
              <a:endParaRPr lang="zh-CN" altLang="en-US" sz="4000" b="1" spc="150" dirty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19403" y="4645911"/>
              <a:ext cx="2109905" cy="9346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3000" b="1" spc="150" dirty="0" smtClean="0">
                  <a:ln w="11430"/>
                  <a:solidFill>
                    <a:srgbClr val="FF0000"/>
                  </a:solidFill>
                  <a:latin typeface="微软雅黑" panose="020B0503020204020204" charset="-122"/>
                  <a:cs typeface="楷体_GB2312" panose="02010609030101010101" charset="-122"/>
                </a:rPr>
                <a:t>探究浮力</a:t>
              </a:r>
              <a:endParaRPr lang="en-US" altLang="zh-CN" sz="30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endParaRPr>
            </a:p>
          </p:txBody>
        </p:sp>
      </p:grpSp>
      <p:cxnSp>
        <p:nvCxnSpPr>
          <p:cNvPr id="12" name="AutoShape 101"/>
          <p:cNvCxnSpPr>
            <a:cxnSpLocks noChangeShapeType="1"/>
          </p:cNvCxnSpPr>
          <p:nvPr/>
        </p:nvCxnSpPr>
        <p:spPr bwMode="auto">
          <a:xfrm>
            <a:off x="2486164" y="942806"/>
            <a:ext cx="584582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tailEnd type="triangle" w="med" len="med"/>
          </a:ln>
          <a:effectLst/>
        </p:spPr>
      </p:cxnSp>
      <p:grpSp>
        <p:nvGrpSpPr>
          <p:cNvPr id="13" name="组合 6"/>
          <p:cNvGrpSpPr/>
          <p:nvPr/>
        </p:nvGrpSpPr>
        <p:grpSpPr>
          <a:xfrm>
            <a:off x="3099470" y="643963"/>
            <a:ext cx="4038309" cy="576000"/>
            <a:chOff x="613297" y="4629106"/>
            <a:chExt cx="5358997" cy="971752"/>
          </a:xfrm>
        </p:grpSpPr>
        <p:sp>
          <p:nvSpPr>
            <p:cNvPr id="14" name="TextBox 5"/>
            <p:cNvSpPr txBox="1">
              <a:spLocks noChangeArrowheads="1"/>
            </p:cNvSpPr>
            <p:nvPr/>
          </p:nvSpPr>
          <p:spPr bwMode="auto">
            <a:xfrm>
              <a:off x="613297" y="4629106"/>
              <a:ext cx="5358997" cy="971752"/>
            </a:xfrm>
            <a:prstGeom prst="rect">
              <a:avLst/>
            </a:prstGeom>
            <a:solidFill>
              <a:srgbClr val="F3F3F3"/>
            </a:solidFill>
            <a:ln w="9525">
              <a:solidFill>
                <a:srgbClr val="FFFFFF"/>
              </a:solidFill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endParaRPr lang="en-US" altLang="zh-CN" sz="40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  <a:p>
              <a:pPr algn="ctr"/>
              <a:endParaRPr lang="zh-CN" altLang="en-US" sz="4000" b="1" spc="150" dirty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181563" y="4645911"/>
              <a:ext cx="4212522" cy="9346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3000" b="1" spc="150" dirty="0" smtClean="0">
                  <a:ln w="11430"/>
                  <a:solidFill>
                    <a:srgbClr val="FF0000"/>
                  </a:solidFill>
                  <a:latin typeface="微软雅黑" panose="020B0503020204020204" charset="-122"/>
                  <a:cs typeface="楷体_GB2312" panose="02010609030101010101" charset="-122"/>
                </a:rPr>
                <a:t>影响浮力大小的因素</a:t>
              </a:r>
              <a:endParaRPr lang="en-US" altLang="zh-CN" sz="30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endParaRPr>
            </a:p>
          </p:txBody>
        </p:sp>
      </p:grpSp>
      <p:pic>
        <p:nvPicPr>
          <p:cNvPr id="16" name="Picture 2" descr="C:\Users\Administrator\Desktop\物理八年级下册（电子课本2013版）-图片\0058.jpg"/>
          <p:cNvPicPr>
            <a:picLocks noChangeAspect="1" noChangeArrowheads="1"/>
          </p:cNvPicPr>
          <p:nvPr/>
        </p:nvPicPr>
        <p:blipFill>
          <a:blip r:embed="rId4" cstate="print"/>
          <a:srcRect l="12040" t="16822" r="7562" b="63477"/>
          <a:stretch>
            <a:fillRect/>
          </a:stretch>
        </p:blipFill>
        <p:spPr bwMode="auto">
          <a:xfrm>
            <a:off x="6119339" y="4330734"/>
            <a:ext cx="5738833" cy="1968465"/>
          </a:xfrm>
          <a:prstGeom prst="rect">
            <a:avLst/>
          </a:prstGeom>
          <a:noFill/>
        </p:spPr>
      </p:pic>
      <p:sp>
        <p:nvSpPr>
          <p:cNvPr id="19" name="矩形 18"/>
          <p:cNvSpPr/>
          <p:nvPr/>
        </p:nvSpPr>
        <p:spPr>
          <a:xfrm>
            <a:off x="1982133" y="3057398"/>
            <a:ext cx="2254143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kumimoji="1" lang="en-US" altLang="zh-CN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3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浮</a:t>
            </a:r>
            <a:r>
              <a:rPr kumimoji="1"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  </a:t>
            </a:r>
            <a:r>
              <a:rPr kumimoji="1" lang="en-US" altLang="zh-CN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kumimoji="1" lang="zh-CN" altLang="en-US" sz="3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排</a:t>
            </a:r>
            <a:r>
              <a:rPr kumimoji="1"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6347" y="4273871"/>
            <a:ext cx="364202" cy="540725"/>
          </a:xfrm>
          <a:prstGeom prst="rect">
            <a:avLst/>
          </a:prstGeom>
          <a:solidFill>
            <a:srgbClr val="FF0000"/>
          </a:solidFill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endParaRPr lang="zh-CN" altLang="en-US" sz="28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82804" y="4273871"/>
            <a:ext cx="364202" cy="540725"/>
          </a:xfrm>
          <a:prstGeom prst="rect">
            <a:avLst/>
          </a:prstGeom>
          <a:solidFill>
            <a:srgbClr val="FF0000"/>
          </a:solidFill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endParaRPr lang="zh-CN" altLang="en-US" sz="28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76176" y="4302899"/>
            <a:ext cx="364202" cy="540725"/>
          </a:xfrm>
          <a:prstGeom prst="rect">
            <a:avLst/>
          </a:prstGeom>
          <a:solidFill>
            <a:srgbClr val="FF0000"/>
          </a:solidFill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  <a:endParaRPr lang="zh-CN" altLang="en-US" sz="28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25" name="直接箭头连接符 24"/>
          <p:cNvCxnSpPr>
            <a:stCxn id="20" idx="0"/>
          </p:cNvCxnSpPr>
          <p:nvPr/>
        </p:nvCxnSpPr>
        <p:spPr>
          <a:xfrm flipV="1">
            <a:off x="1038448" y="3672114"/>
            <a:ext cx="1080638" cy="60175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V="1">
            <a:off x="2293935" y="3701143"/>
            <a:ext cx="28351" cy="5654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H="1" flipV="1">
            <a:off x="3541486" y="3686630"/>
            <a:ext cx="43543" cy="566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H="1" flipV="1">
            <a:off x="3759200" y="3715657"/>
            <a:ext cx="1089250" cy="5364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形标注 33"/>
          <p:cNvSpPr/>
          <p:nvPr/>
        </p:nvSpPr>
        <p:spPr>
          <a:xfrm>
            <a:off x="7300686" y="2917371"/>
            <a:ext cx="3236686" cy="783772"/>
          </a:xfrm>
          <a:prstGeom prst="wedgeEllipseCallout">
            <a:avLst>
              <a:gd name="adj1" fmla="val -178772"/>
              <a:gd name="adj2" fmla="val 239131"/>
            </a:avLst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7576456" y="2964900"/>
            <a:ext cx="3265715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溢水杯的使用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96410" y="1736597"/>
            <a:ext cx="73661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/>
              </a:rPr>
              <a:t>经历实验过程做到“四会”：</a:t>
            </a:r>
            <a:endParaRPr lang="en-US" altLang="zh-CN" sz="280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/>
            </a:endParaRPr>
          </a:p>
          <a:p>
            <a:r>
              <a:rPr lang="en-US" altLang="zh-CN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/>
              </a:rPr>
              <a:t>          </a:t>
            </a:r>
            <a:r>
              <a:rPr lang="zh-CN" altLang="zh-CN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/>
              </a:rPr>
              <a:t>会操作、会记录、会分析、会论证</a:t>
            </a:r>
            <a:endParaRPr lang="zh-CN" altLang="en-US" sz="28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6299200" y="4949371"/>
            <a:ext cx="362856" cy="12191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5043719" y="4244842"/>
            <a:ext cx="364202" cy="540725"/>
          </a:xfrm>
          <a:prstGeom prst="rect">
            <a:avLst/>
          </a:prstGeom>
          <a:solidFill>
            <a:srgbClr val="FF0000"/>
          </a:solidFill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endParaRPr lang="zh-CN" altLang="en-US" sz="28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/>
      <p:bldP spid="19" grpId="0"/>
      <p:bldP spid="20" grpId="0" animBg="1"/>
      <p:bldP spid="22" grpId="0" animBg="1"/>
      <p:bldP spid="23" grpId="0" animBg="1"/>
      <p:bldP spid="36" grpId="0"/>
      <p:bldP spid="37" grpId="0"/>
      <p:bldP spid="55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AutoShape 101"/>
          <p:cNvCxnSpPr>
            <a:cxnSpLocks noChangeShapeType="1"/>
          </p:cNvCxnSpPr>
          <p:nvPr/>
        </p:nvCxnSpPr>
        <p:spPr bwMode="auto">
          <a:xfrm flipV="1">
            <a:off x="7197124" y="886265"/>
            <a:ext cx="610445" cy="3384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tailEnd type="triangle" w="med" len="med"/>
          </a:ln>
          <a:effectLst/>
        </p:spPr>
      </p:cxn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7975426" y="575478"/>
            <a:ext cx="3616352" cy="1533600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altLang="zh-CN" sz="4000" b="1" spc="150" dirty="0" smtClean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  <a:p>
            <a:pPr algn="ctr"/>
            <a:endParaRPr lang="zh-CN" altLang="en-US" sz="40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32414" y="609791"/>
            <a:ext cx="3565400" cy="14588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30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rPr>
              <a:t>阿基米德原理</a:t>
            </a:r>
            <a:endParaRPr lang="en-US" altLang="zh-CN" sz="3000" b="1" spc="150" dirty="0" smtClean="0">
              <a:ln w="11430"/>
              <a:solidFill>
                <a:srgbClr val="FF0000"/>
              </a:solidFill>
              <a:latin typeface="微软雅黑" panose="020B0503020204020204" charset="-122"/>
              <a:cs typeface="楷体_GB2312" panose="02010609030101010101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24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rPr>
              <a:t> （浮力大小跟排开液体</a:t>
            </a:r>
            <a:endParaRPr lang="en-US" altLang="zh-CN" sz="2400" b="1" spc="150" dirty="0" smtClean="0">
              <a:ln w="11430"/>
              <a:solidFill>
                <a:srgbClr val="FF0000"/>
              </a:solidFill>
              <a:latin typeface="微软雅黑" panose="020B0503020204020204" charset="-122"/>
              <a:cs typeface="楷体_GB2312" panose="02010609030101010101" charset="-122"/>
            </a:endParaRPr>
          </a:p>
          <a:p>
            <a:pPr lvl="0"/>
            <a:r>
              <a:rPr lang="en-US" altLang="zh-CN" sz="24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rPr>
              <a:t>    </a:t>
            </a:r>
            <a:r>
              <a:rPr lang="zh-CN" altLang="en-US" sz="24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rPr>
              <a:t>所受重力的关系）</a:t>
            </a:r>
            <a:endParaRPr lang="en-US" altLang="zh-CN" sz="2400" b="1" spc="150" dirty="0" smtClean="0">
              <a:ln w="11430"/>
              <a:solidFill>
                <a:srgbClr val="FF0000"/>
              </a:solidFill>
              <a:latin typeface="微软雅黑" panose="020B0503020204020204" charset="-122"/>
              <a:cs typeface="楷体_GB2312" panose="02010609030101010101" charset="-122"/>
            </a:endParaRPr>
          </a:p>
        </p:txBody>
      </p:sp>
      <p:grpSp>
        <p:nvGrpSpPr>
          <p:cNvPr id="10" name="组合 6"/>
          <p:cNvGrpSpPr/>
          <p:nvPr/>
        </p:nvGrpSpPr>
        <p:grpSpPr>
          <a:xfrm>
            <a:off x="449528" y="684906"/>
            <a:ext cx="1976037" cy="576000"/>
            <a:chOff x="613297" y="4629106"/>
            <a:chExt cx="2315615" cy="971752"/>
          </a:xfrm>
        </p:grpSpPr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613297" y="4629106"/>
              <a:ext cx="2315615" cy="971752"/>
            </a:xfrm>
            <a:prstGeom prst="rect">
              <a:avLst/>
            </a:prstGeom>
            <a:solidFill>
              <a:srgbClr val="F3F3F3"/>
            </a:solidFill>
            <a:ln w="9525">
              <a:solidFill>
                <a:srgbClr val="FFFFFF"/>
              </a:solidFill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endParaRPr lang="en-US" altLang="zh-CN" sz="40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  <a:p>
              <a:pPr algn="ctr"/>
              <a:endParaRPr lang="zh-CN" altLang="en-US" sz="4000" b="1" spc="150" dirty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19403" y="4645911"/>
              <a:ext cx="2109905" cy="9346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3000" b="1" spc="150" dirty="0" smtClean="0">
                  <a:ln w="11430"/>
                  <a:solidFill>
                    <a:srgbClr val="FF0000"/>
                  </a:solidFill>
                  <a:latin typeface="微软雅黑" panose="020B0503020204020204" charset="-122"/>
                  <a:cs typeface="楷体_GB2312" panose="02010609030101010101" charset="-122"/>
                </a:rPr>
                <a:t>探究浮力</a:t>
              </a:r>
              <a:endParaRPr lang="en-US" altLang="zh-CN" sz="30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endParaRPr>
            </a:p>
          </p:txBody>
        </p:sp>
      </p:grpSp>
      <p:cxnSp>
        <p:nvCxnSpPr>
          <p:cNvPr id="13" name="AutoShape 101"/>
          <p:cNvCxnSpPr>
            <a:cxnSpLocks noChangeShapeType="1"/>
          </p:cNvCxnSpPr>
          <p:nvPr/>
        </p:nvCxnSpPr>
        <p:spPr bwMode="auto">
          <a:xfrm>
            <a:off x="2486164" y="942806"/>
            <a:ext cx="584582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tailEnd type="triangle" w="med" len="med"/>
          </a:ln>
          <a:effectLst/>
        </p:spPr>
      </p:cxnSp>
      <p:grpSp>
        <p:nvGrpSpPr>
          <p:cNvPr id="14" name="组合 6"/>
          <p:cNvGrpSpPr/>
          <p:nvPr/>
        </p:nvGrpSpPr>
        <p:grpSpPr>
          <a:xfrm>
            <a:off x="3099470" y="643963"/>
            <a:ext cx="4038309" cy="576000"/>
            <a:chOff x="613297" y="4629106"/>
            <a:chExt cx="5358997" cy="971752"/>
          </a:xfrm>
        </p:grpSpPr>
        <p:sp>
          <p:nvSpPr>
            <p:cNvPr id="15" name="TextBox 5"/>
            <p:cNvSpPr txBox="1">
              <a:spLocks noChangeArrowheads="1"/>
            </p:cNvSpPr>
            <p:nvPr/>
          </p:nvSpPr>
          <p:spPr bwMode="auto">
            <a:xfrm>
              <a:off x="613297" y="4629106"/>
              <a:ext cx="5358997" cy="971752"/>
            </a:xfrm>
            <a:prstGeom prst="rect">
              <a:avLst/>
            </a:prstGeom>
            <a:solidFill>
              <a:srgbClr val="F3F3F3"/>
            </a:solidFill>
            <a:ln w="9525">
              <a:solidFill>
                <a:srgbClr val="FFFFFF"/>
              </a:solidFill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endParaRPr lang="en-US" altLang="zh-CN" sz="40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  <a:p>
              <a:pPr algn="ctr"/>
              <a:endParaRPr lang="zh-CN" altLang="en-US" sz="4000" b="1" spc="150" dirty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181563" y="4645911"/>
              <a:ext cx="4212522" cy="9346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3000" b="1" spc="150" dirty="0" smtClean="0">
                  <a:ln w="11430"/>
                  <a:solidFill>
                    <a:srgbClr val="FF0000"/>
                  </a:solidFill>
                  <a:latin typeface="微软雅黑" panose="020B0503020204020204" charset="-122"/>
                  <a:cs typeface="楷体_GB2312" panose="02010609030101010101" charset="-122"/>
                </a:rPr>
                <a:t>影响浮力大小的因素</a:t>
              </a:r>
              <a:endParaRPr lang="en-US" altLang="zh-CN" sz="30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05173" y="2348391"/>
            <a:ext cx="11106256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阿基米德原理：浸在液体中的物体受到向上的浮力，浮力的大小等于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             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物体排开液体所受的重力。</a:t>
            </a:r>
            <a:r>
              <a:rPr kumimoji="1"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表达式：</a:t>
            </a:r>
            <a:r>
              <a:rPr kumimoji="1" lang="en-US" altLang="zh-CN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28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浮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  </a:t>
            </a:r>
            <a:r>
              <a:rPr kumimoji="1" lang="en-US" altLang="zh-CN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kumimoji="1" lang="zh-CN" altLang="en-US" sz="28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排</a:t>
            </a:r>
            <a:r>
              <a:rPr kumimoji="1"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913899" y="3275112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＜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1499496" y="1576945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原理会复述、公式会应用</a:t>
            </a:r>
            <a:endParaRPr lang="zh-CN" altLang="en-US" sz="28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9667" y="3501106"/>
            <a:ext cx="11524336" cy="333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）推导式   </a:t>
            </a:r>
            <a:r>
              <a:rPr kumimoji="1" lang="en-US" altLang="zh-CN" sz="28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28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浮</a:t>
            </a:r>
            <a:r>
              <a:rPr kumimoji="1" lang="zh-CN" alt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  </a:t>
            </a:r>
            <a:r>
              <a:rPr kumimoji="1" lang="en-US" altLang="zh-CN" sz="28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kumimoji="1" lang="zh-CN" altLang="en-US" sz="28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排 </a:t>
            </a:r>
            <a:r>
              <a:rPr kumimoji="1" lang="zh-CN" alt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 </a:t>
            </a:r>
            <a:r>
              <a:rPr kumimoji="1" lang="en-US" altLang="zh-CN" sz="28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</a:t>
            </a:r>
            <a:r>
              <a:rPr kumimoji="1" lang="zh-CN" altLang="en-US" sz="28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排</a:t>
            </a:r>
            <a:r>
              <a:rPr kumimoji="1" lang="zh-CN" altLang="en-US" sz="2800" i="1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kumimoji="1" lang="zh-CN" alt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1" lang="en-US" altLang="zh-CN" sz="28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1" lang="el-GR" altLang="zh-CN" sz="28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ρ</a:t>
            </a:r>
            <a:r>
              <a:rPr kumimoji="1" lang="zh-CN" altLang="en-US" sz="28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液</a:t>
            </a:r>
            <a:r>
              <a:rPr kumimoji="1" lang="zh-CN" altLang="en-US" sz="2800" i="1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i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gV</a:t>
            </a:r>
            <a:r>
              <a:rPr kumimoji="1" lang="zh-CN" altLang="en-US" sz="28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排</a:t>
            </a:r>
            <a:endParaRPr kumimoji="1" lang="en-US" altLang="zh-CN" sz="2800" dirty="0" smtClean="0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r>
              <a:rPr kumimoji="1" lang="en-US" altLang="zh-CN" sz="28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V</a:t>
            </a:r>
            <a:r>
              <a:rPr kumimoji="1" lang="zh-CN" altLang="en-US" sz="28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排</a:t>
            </a:r>
            <a:r>
              <a:rPr kumimoji="1" lang="zh-CN" alt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1" lang="en-US" altLang="zh-CN" sz="28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V</a:t>
            </a:r>
            <a:r>
              <a:rPr kumimoji="1" lang="zh-CN" altLang="en-US" sz="28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物浸</a:t>
            </a:r>
            <a:r>
              <a:rPr kumimoji="1" lang="zh-CN" altLang="en-US" sz="2800" i="1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</a:t>
            </a:r>
            <a:r>
              <a:rPr kumimoji="1" lang="zh-CN" alt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当物体浸没在液体中时：  </a:t>
            </a:r>
            <a:r>
              <a:rPr kumimoji="1" lang="en-US" altLang="zh-CN" sz="28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V</a:t>
            </a:r>
            <a:r>
              <a:rPr kumimoji="1" lang="zh-CN" altLang="en-US" sz="28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排</a:t>
            </a:r>
            <a:r>
              <a:rPr kumimoji="1" lang="zh-CN" alt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1" lang="en-US" altLang="zh-CN" sz="28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V</a:t>
            </a:r>
            <a:r>
              <a:rPr kumimoji="1" lang="zh-CN" altLang="en-US" sz="28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物</a:t>
            </a:r>
            <a:endParaRPr kumimoji="1" lang="en-US" altLang="zh-CN" sz="2800" baseline="-25000" dirty="0" smtClean="0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kumimoji="1" lang="en-US" altLang="zh-CN" sz="2800" i="1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                      </a:t>
            </a:r>
            <a:r>
              <a:rPr kumimoji="1" lang="zh-CN" alt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当物体部分浸在液体中时：  </a:t>
            </a:r>
            <a:r>
              <a:rPr kumimoji="1" lang="en-US" altLang="zh-CN" sz="28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V</a:t>
            </a:r>
            <a:r>
              <a:rPr kumimoji="1" lang="zh-CN" altLang="en-US" sz="28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排</a:t>
            </a:r>
            <a:r>
              <a:rPr kumimoji="1" lang="zh-CN" alt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＜</a:t>
            </a:r>
            <a:r>
              <a:rPr kumimoji="1" lang="en-US" altLang="zh-CN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V</a:t>
            </a:r>
            <a:r>
              <a:rPr kumimoji="1" lang="zh-CN" altLang="en-US" sz="28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物</a:t>
            </a:r>
            <a:endParaRPr kumimoji="1" lang="en-US" altLang="zh-CN" sz="2800" dirty="0" smtClean="0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1" lang="zh-CN" alt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）原理也适用于气体    </a:t>
            </a:r>
            <a:r>
              <a:rPr kumimoji="1" lang="en-US" altLang="zh-CN" sz="28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28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浮</a:t>
            </a:r>
            <a:r>
              <a:rPr kumimoji="1" lang="zh-CN" alt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  </a:t>
            </a:r>
            <a:r>
              <a:rPr kumimoji="1" lang="en-US" altLang="zh-CN" sz="28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kumimoji="1" lang="zh-CN" altLang="en-US" sz="28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排 </a:t>
            </a:r>
            <a:r>
              <a:rPr kumimoji="1" lang="zh-CN" alt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 </a:t>
            </a:r>
            <a:r>
              <a:rPr kumimoji="1" lang="en-US" altLang="zh-CN" sz="28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</a:t>
            </a:r>
            <a:r>
              <a:rPr kumimoji="1" lang="zh-CN" altLang="en-US" sz="28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排</a:t>
            </a:r>
            <a:r>
              <a:rPr kumimoji="1" lang="zh-CN" altLang="en-US" sz="2800" i="1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kumimoji="1" lang="zh-CN" alt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1" lang="en-US" altLang="zh-CN" sz="28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1" lang="el-GR" altLang="zh-CN" sz="28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ρ</a:t>
            </a:r>
            <a:r>
              <a:rPr kumimoji="1" lang="zh-CN" altLang="en-US" sz="28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气</a:t>
            </a:r>
            <a:r>
              <a:rPr kumimoji="1" lang="zh-CN" altLang="en-US" sz="2800" i="1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i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gV</a:t>
            </a:r>
            <a:r>
              <a:rPr kumimoji="1" lang="zh-CN" altLang="en-US" sz="28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排</a:t>
            </a:r>
            <a:endParaRPr kumimoji="1" lang="en-US" altLang="zh-CN" sz="2800" baseline="-25000" dirty="0" smtClean="0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kumimoji="1" lang="en-US" altLang="zh-CN" sz="2800" i="1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</a:t>
            </a:r>
            <a:r>
              <a:rPr kumimoji="1"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人在空气中受到的浮力约为：</a:t>
            </a:r>
            <a:r>
              <a:rPr kumimoji="1"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浮</a:t>
            </a:r>
            <a:r>
              <a:rPr kumimoji="1"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 </a:t>
            </a:r>
            <a:r>
              <a:rPr kumimoji="1"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kumimoji="1"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排 </a:t>
            </a:r>
            <a:r>
              <a:rPr kumimoji="1"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 </a:t>
            </a:r>
            <a:r>
              <a:rPr kumimoji="1" lang="el-GR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ρ</a:t>
            </a:r>
            <a:r>
              <a:rPr kumimoji="1"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空气</a:t>
            </a:r>
            <a:r>
              <a:rPr kumimoji="1" lang="zh-CN" altLang="en-US" sz="2400" i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gV</a:t>
            </a:r>
            <a:r>
              <a:rPr kumimoji="1"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排</a:t>
            </a:r>
            <a:r>
              <a:rPr kumimoji="1"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1" lang="el-GR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ρ</a:t>
            </a:r>
            <a:r>
              <a:rPr kumimoji="1"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空气 </a:t>
            </a:r>
            <a:r>
              <a:rPr kumimoji="1" lang="en-US" altLang="zh-CN" sz="2400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gV</a:t>
            </a:r>
            <a:r>
              <a:rPr kumimoji="1"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人</a:t>
            </a:r>
            <a:endParaRPr kumimoji="1" lang="en-US" altLang="zh-CN" sz="2400" baseline="-25000" dirty="0" smtClean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kumimoji="1" lang="en-US" altLang="zh-CN" sz="2400" i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                                                                                             </a:t>
            </a:r>
            <a:r>
              <a:rPr kumimoji="1"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 </a:t>
            </a:r>
            <a:r>
              <a:rPr kumimoji="1"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1.29 kg/m</a:t>
            </a:r>
            <a:r>
              <a:rPr kumimoji="1" lang="en-US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1"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×10N/kg ×0.05m</a:t>
            </a:r>
            <a:r>
              <a:rPr kumimoji="1" lang="en-US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1"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=0.645N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5"/>
          <p:cNvSpPr txBox="1">
            <a:spLocks noChangeArrowheads="1"/>
          </p:cNvSpPr>
          <p:nvPr/>
        </p:nvSpPr>
        <p:spPr bwMode="auto">
          <a:xfrm>
            <a:off x="272954" y="3141310"/>
            <a:ext cx="627797" cy="107721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u="none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浮力</a:t>
            </a:r>
            <a:endParaRPr lang="zh-CN" altLang="en-US" sz="3200" u="none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Text Box 76"/>
          <p:cNvSpPr txBox="1">
            <a:spLocks noChangeArrowheads="1"/>
          </p:cNvSpPr>
          <p:nvPr/>
        </p:nvSpPr>
        <p:spPr bwMode="auto">
          <a:xfrm>
            <a:off x="1884499" y="1173736"/>
            <a:ext cx="1650270" cy="5232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u="none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认识浮力</a:t>
            </a:r>
            <a:endParaRPr lang="zh-CN" altLang="en-US" sz="2800" u="none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Text Box 80"/>
          <p:cNvSpPr txBox="1">
            <a:spLocks noChangeArrowheads="1"/>
          </p:cNvSpPr>
          <p:nvPr/>
        </p:nvSpPr>
        <p:spPr bwMode="auto">
          <a:xfrm>
            <a:off x="4345296" y="380601"/>
            <a:ext cx="1470924" cy="5232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概  念</a:t>
            </a:r>
            <a:endParaRPr lang="zh-CN" altLang="en-US" sz="2800" u="none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Text Box 81"/>
          <p:cNvSpPr txBox="1">
            <a:spLocks noChangeArrowheads="1"/>
          </p:cNvSpPr>
          <p:nvPr/>
        </p:nvSpPr>
        <p:spPr bwMode="auto">
          <a:xfrm>
            <a:off x="4345296" y="1188082"/>
            <a:ext cx="1716584" cy="5232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u="none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产生原因</a:t>
            </a:r>
            <a:endParaRPr lang="zh-CN" altLang="en-US" sz="2800" u="none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Text Box 82"/>
          <p:cNvSpPr txBox="1">
            <a:spLocks noChangeArrowheads="1"/>
          </p:cNvSpPr>
          <p:nvPr/>
        </p:nvSpPr>
        <p:spPr bwMode="auto">
          <a:xfrm>
            <a:off x="4345296" y="1995563"/>
            <a:ext cx="1661993" cy="5232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基本测量</a:t>
            </a:r>
            <a:endParaRPr lang="zh-CN" altLang="en-US" sz="2800" u="none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7" name="AutoShape 100"/>
          <p:cNvCxnSpPr>
            <a:cxnSpLocks noChangeShapeType="1"/>
            <a:stCxn id="7" idx="3"/>
            <a:endCxn id="11" idx="1"/>
          </p:cNvCxnSpPr>
          <p:nvPr/>
        </p:nvCxnSpPr>
        <p:spPr bwMode="auto">
          <a:xfrm flipV="1">
            <a:off x="3534769" y="642211"/>
            <a:ext cx="810527" cy="79313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miter lim="800000"/>
            <a:tailEnd type="triangle" w="med" len="med"/>
          </a:ln>
          <a:effectLst/>
        </p:spPr>
      </p:cxnSp>
      <p:cxnSp>
        <p:nvCxnSpPr>
          <p:cNvPr id="19" name="AutoShape 103"/>
          <p:cNvCxnSpPr>
            <a:cxnSpLocks noChangeShapeType="1"/>
            <a:stCxn id="7" idx="3"/>
            <a:endCxn id="12" idx="1"/>
          </p:cNvCxnSpPr>
          <p:nvPr/>
        </p:nvCxnSpPr>
        <p:spPr bwMode="auto">
          <a:xfrm>
            <a:off x="3534769" y="1435346"/>
            <a:ext cx="810527" cy="14346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tailEnd type="triangle" w="med" len="med"/>
          </a:ln>
          <a:effectLst/>
        </p:spPr>
      </p:cxnSp>
      <p:cxnSp>
        <p:nvCxnSpPr>
          <p:cNvPr id="20" name="AutoShape 104"/>
          <p:cNvCxnSpPr>
            <a:cxnSpLocks noChangeShapeType="1"/>
            <a:stCxn id="7" idx="3"/>
            <a:endCxn id="13" idx="1"/>
          </p:cNvCxnSpPr>
          <p:nvPr/>
        </p:nvCxnSpPr>
        <p:spPr bwMode="auto">
          <a:xfrm>
            <a:off x="3534769" y="1435346"/>
            <a:ext cx="810527" cy="82182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miter lim="800000"/>
            <a:tailEnd type="triangle" w="med" len="med"/>
          </a:ln>
          <a:effectLst/>
        </p:spPr>
      </p:cxnSp>
      <p:sp>
        <p:nvSpPr>
          <p:cNvPr id="51" name="Text Box 76"/>
          <p:cNvSpPr txBox="1">
            <a:spLocks noChangeArrowheads="1"/>
          </p:cNvSpPr>
          <p:nvPr/>
        </p:nvSpPr>
        <p:spPr bwMode="auto">
          <a:xfrm>
            <a:off x="1927716" y="5679770"/>
            <a:ext cx="1650270" cy="5232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u="none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应用浮力</a:t>
            </a:r>
            <a:endParaRPr lang="zh-CN" altLang="en-US" sz="2800" u="none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2" name="Text Box 76"/>
          <p:cNvSpPr txBox="1">
            <a:spLocks noChangeArrowheads="1"/>
          </p:cNvSpPr>
          <p:nvPr/>
        </p:nvSpPr>
        <p:spPr bwMode="auto">
          <a:xfrm>
            <a:off x="1929991" y="3416517"/>
            <a:ext cx="1650270" cy="5232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探究</a:t>
            </a:r>
            <a:r>
              <a:rPr lang="zh-CN" altLang="en-US" sz="2800" u="none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浮力</a:t>
            </a:r>
            <a:endParaRPr lang="zh-CN" altLang="en-US" sz="2800" u="none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94" name="AutoShape 100"/>
          <p:cNvCxnSpPr>
            <a:cxnSpLocks noChangeShapeType="1"/>
            <a:stCxn id="5" idx="3"/>
            <a:endCxn id="7" idx="1"/>
          </p:cNvCxnSpPr>
          <p:nvPr/>
        </p:nvCxnSpPr>
        <p:spPr bwMode="auto">
          <a:xfrm flipV="1">
            <a:off x="900751" y="1435346"/>
            <a:ext cx="983748" cy="224457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miter lim="800000"/>
            <a:tailEnd type="triangle" w="med" len="med"/>
          </a:ln>
          <a:effectLst/>
        </p:spPr>
      </p:cxnSp>
      <p:cxnSp>
        <p:nvCxnSpPr>
          <p:cNvPr id="95" name="AutoShape 103"/>
          <p:cNvCxnSpPr>
            <a:cxnSpLocks noChangeShapeType="1"/>
            <a:stCxn id="5" idx="3"/>
            <a:endCxn id="52" idx="1"/>
          </p:cNvCxnSpPr>
          <p:nvPr/>
        </p:nvCxnSpPr>
        <p:spPr bwMode="auto">
          <a:xfrm flipV="1">
            <a:off x="900751" y="3678127"/>
            <a:ext cx="1029240" cy="1792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tailEnd type="triangle" w="med" len="med"/>
          </a:ln>
          <a:effectLst/>
        </p:spPr>
      </p:cxnSp>
      <p:cxnSp>
        <p:nvCxnSpPr>
          <p:cNvPr id="96" name="AutoShape 104"/>
          <p:cNvCxnSpPr>
            <a:cxnSpLocks noChangeShapeType="1"/>
            <a:stCxn id="5" idx="3"/>
            <a:endCxn id="51" idx="1"/>
          </p:cNvCxnSpPr>
          <p:nvPr/>
        </p:nvCxnSpPr>
        <p:spPr bwMode="auto">
          <a:xfrm>
            <a:off x="900751" y="3679919"/>
            <a:ext cx="1026965" cy="2261461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miter lim="800000"/>
            <a:tailEnd type="triangle" w="med" len="med"/>
          </a:ln>
          <a:effectLst/>
        </p:spPr>
      </p:cxnSp>
      <p:sp>
        <p:nvSpPr>
          <p:cNvPr id="132" name="Text Box 80"/>
          <p:cNvSpPr txBox="1">
            <a:spLocks noChangeArrowheads="1"/>
          </p:cNvSpPr>
          <p:nvPr/>
        </p:nvSpPr>
        <p:spPr bwMode="auto">
          <a:xfrm>
            <a:off x="4345295" y="2880456"/>
            <a:ext cx="3638645" cy="5232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spc="150" dirty="0" smtClean="0">
                <a:ln w="11430"/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楷体_GB2312" panose="02010609030101010101" charset="-122"/>
              </a:rPr>
              <a:t>大小跟哪些因素有关</a:t>
            </a:r>
            <a:endParaRPr lang="zh-CN" altLang="en-US" sz="2800" u="none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4" name="Text Box 82"/>
          <p:cNvSpPr txBox="1">
            <a:spLocks noChangeArrowheads="1"/>
          </p:cNvSpPr>
          <p:nvPr/>
        </p:nvSpPr>
        <p:spPr bwMode="auto">
          <a:xfrm>
            <a:off x="4345296" y="3676554"/>
            <a:ext cx="3010847" cy="126188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spc="150" dirty="0" smtClean="0">
                <a:ln w="11430"/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楷体_GB2312" panose="02010609030101010101" charset="-122"/>
              </a:rPr>
              <a:t>阿基米德原理</a:t>
            </a:r>
            <a:endParaRPr lang="en-US" altLang="zh-CN" sz="2800" spc="150" dirty="0" smtClean="0">
              <a:ln w="11430"/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楷体_GB2312" panose="02010609030101010101" charset="-122"/>
            </a:endParaRPr>
          </a:p>
          <a:p>
            <a:pPr lvl="0"/>
            <a:r>
              <a:rPr lang="en-US" altLang="zh-CN" sz="2400" spc="150" dirty="0" smtClean="0">
                <a:ln w="11430"/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楷体_GB2312" panose="02010609030101010101" charset="-122"/>
              </a:rPr>
              <a:t>(</a:t>
            </a:r>
            <a:r>
              <a:rPr lang="zh-CN" altLang="en-US" sz="2400" spc="150" dirty="0" smtClean="0">
                <a:ln w="11430"/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楷体_GB2312" panose="02010609030101010101" charset="-122"/>
              </a:rPr>
              <a:t>大小跟排开液体所受重力的关系</a:t>
            </a:r>
            <a:r>
              <a:rPr lang="en-US" altLang="zh-CN" sz="2400" spc="150" dirty="0" smtClean="0">
                <a:ln w="11430"/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楷体_GB2312" panose="02010609030101010101" charset="-122"/>
              </a:rPr>
              <a:t>)</a:t>
            </a:r>
          </a:p>
        </p:txBody>
      </p:sp>
      <p:cxnSp>
        <p:nvCxnSpPr>
          <p:cNvPr id="135" name="AutoShape 100"/>
          <p:cNvCxnSpPr>
            <a:cxnSpLocks noChangeShapeType="1"/>
            <a:stCxn id="52" idx="3"/>
            <a:endCxn id="132" idx="1"/>
          </p:cNvCxnSpPr>
          <p:nvPr/>
        </p:nvCxnSpPr>
        <p:spPr bwMode="auto">
          <a:xfrm flipV="1">
            <a:off x="3580261" y="3142066"/>
            <a:ext cx="765034" cy="536061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miter lim="800000"/>
            <a:tailEnd type="triangle" w="med" len="med"/>
          </a:ln>
          <a:effectLst/>
        </p:spPr>
      </p:cxnSp>
      <p:cxnSp>
        <p:nvCxnSpPr>
          <p:cNvPr id="137" name="AutoShape 104"/>
          <p:cNvCxnSpPr>
            <a:cxnSpLocks noChangeShapeType="1"/>
            <a:stCxn id="52" idx="3"/>
            <a:endCxn id="134" idx="1"/>
          </p:cNvCxnSpPr>
          <p:nvPr/>
        </p:nvCxnSpPr>
        <p:spPr bwMode="auto">
          <a:xfrm>
            <a:off x="3580261" y="3678127"/>
            <a:ext cx="765035" cy="629369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miter lim="800000"/>
            <a:tailEnd type="triangle" w="med" len="med"/>
          </a:ln>
          <a:effectLst/>
        </p:spPr>
      </p:cxnSp>
      <p:sp>
        <p:nvSpPr>
          <p:cNvPr id="151" name="Text Box 80"/>
          <p:cNvSpPr txBox="1">
            <a:spLocks noChangeArrowheads="1"/>
          </p:cNvSpPr>
          <p:nvPr/>
        </p:nvSpPr>
        <p:spPr bwMode="auto">
          <a:xfrm>
            <a:off x="4345296" y="5298417"/>
            <a:ext cx="2558196" cy="5232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spc="150" dirty="0" smtClean="0">
                <a:ln w="11430"/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楷体_GB2312" panose="02010609030101010101" charset="-122"/>
              </a:rPr>
              <a:t>物体浮沉条件</a:t>
            </a:r>
            <a:endParaRPr lang="en-US" altLang="zh-CN" sz="2800" spc="150" dirty="0" smtClean="0">
              <a:ln w="11430"/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楷体_GB2312" panose="02010609030101010101" charset="-122"/>
            </a:endParaRPr>
          </a:p>
        </p:txBody>
      </p:sp>
      <p:sp>
        <p:nvSpPr>
          <p:cNvPr id="152" name="Text Box 82"/>
          <p:cNvSpPr txBox="1">
            <a:spLocks noChangeArrowheads="1"/>
          </p:cNvSpPr>
          <p:nvPr/>
        </p:nvSpPr>
        <p:spPr bwMode="auto">
          <a:xfrm>
            <a:off x="4345296" y="6067220"/>
            <a:ext cx="1480025" cy="5232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spc="150" dirty="0" smtClean="0">
                <a:ln w="11430"/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楷体_GB2312" panose="02010609030101010101" charset="-122"/>
              </a:rPr>
              <a:t>应  用</a:t>
            </a:r>
            <a:endParaRPr lang="en-US" altLang="zh-CN" sz="2800" spc="150" dirty="0" smtClean="0">
              <a:ln w="11430"/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楷体_GB2312" panose="02010609030101010101" charset="-122"/>
            </a:endParaRPr>
          </a:p>
        </p:txBody>
      </p:sp>
      <p:cxnSp>
        <p:nvCxnSpPr>
          <p:cNvPr id="153" name="AutoShape 100"/>
          <p:cNvCxnSpPr>
            <a:cxnSpLocks noChangeShapeType="1"/>
            <a:stCxn id="51" idx="3"/>
            <a:endCxn id="151" idx="1"/>
          </p:cNvCxnSpPr>
          <p:nvPr/>
        </p:nvCxnSpPr>
        <p:spPr bwMode="auto">
          <a:xfrm flipV="1">
            <a:off x="3577986" y="5560027"/>
            <a:ext cx="767310" cy="38135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miter lim="800000"/>
            <a:tailEnd type="triangle" w="med" len="med"/>
          </a:ln>
          <a:effectLst/>
        </p:spPr>
      </p:cxnSp>
      <p:cxnSp>
        <p:nvCxnSpPr>
          <p:cNvPr id="154" name="AutoShape 104"/>
          <p:cNvCxnSpPr>
            <a:cxnSpLocks noChangeShapeType="1"/>
            <a:stCxn id="51" idx="3"/>
            <a:endCxn id="152" idx="1"/>
          </p:cNvCxnSpPr>
          <p:nvPr/>
        </p:nvCxnSpPr>
        <p:spPr bwMode="auto">
          <a:xfrm>
            <a:off x="3577986" y="5941380"/>
            <a:ext cx="767310" cy="38745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miter lim="800000"/>
            <a:tailEnd type="triangl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51" grpId="0" animBg="1"/>
      <p:bldP spid="1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449528" y="684906"/>
            <a:ext cx="1976037" cy="576000"/>
            <a:chOff x="613297" y="4629106"/>
            <a:chExt cx="2315615" cy="971752"/>
          </a:xfrm>
        </p:grpSpPr>
        <p:sp>
          <p:nvSpPr>
            <p:cNvPr id="17" name="TextBox 5"/>
            <p:cNvSpPr txBox="1">
              <a:spLocks noChangeArrowheads="1"/>
            </p:cNvSpPr>
            <p:nvPr/>
          </p:nvSpPr>
          <p:spPr bwMode="auto">
            <a:xfrm>
              <a:off x="613297" y="4629106"/>
              <a:ext cx="2315615" cy="971752"/>
            </a:xfrm>
            <a:prstGeom prst="rect">
              <a:avLst/>
            </a:prstGeom>
            <a:solidFill>
              <a:srgbClr val="F3F3F3"/>
            </a:solidFill>
            <a:ln w="9525">
              <a:solidFill>
                <a:srgbClr val="FFFFFF"/>
              </a:solidFill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endParaRPr lang="en-US" altLang="zh-CN" sz="40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  <a:p>
              <a:pPr algn="ctr"/>
              <a:endParaRPr lang="zh-CN" altLang="en-US" sz="4000" b="1" spc="150" dirty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19403" y="4645911"/>
              <a:ext cx="2109905" cy="9346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3000" b="1" spc="150" dirty="0" smtClean="0">
                  <a:ln w="11430"/>
                  <a:solidFill>
                    <a:srgbClr val="FF0000"/>
                  </a:solidFill>
                  <a:latin typeface="微软雅黑" panose="020B0503020204020204" charset="-122"/>
                  <a:cs typeface="楷体_GB2312" panose="02010609030101010101" charset="-122"/>
                </a:rPr>
                <a:t>应用浮力</a:t>
              </a:r>
              <a:endParaRPr lang="en-US" altLang="zh-CN" sz="30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endParaRPr>
            </a:p>
          </p:txBody>
        </p:sp>
      </p:grpSp>
      <p:cxnSp>
        <p:nvCxnSpPr>
          <p:cNvPr id="19" name="AutoShape 101"/>
          <p:cNvCxnSpPr>
            <a:cxnSpLocks noChangeShapeType="1"/>
          </p:cNvCxnSpPr>
          <p:nvPr/>
        </p:nvCxnSpPr>
        <p:spPr bwMode="auto">
          <a:xfrm>
            <a:off x="2486164" y="942806"/>
            <a:ext cx="584582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tailEnd type="triangle" w="med" len="med"/>
          </a:ln>
          <a:effectLst/>
        </p:spPr>
      </p:cxnSp>
      <p:grpSp>
        <p:nvGrpSpPr>
          <p:cNvPr id="3" name="组合 6"/>
          <p:cNvGrpSpPr/>
          <p:nvPr/>
        </p:nvGrpSpPr>
        <p:grpSpPr>
          <a:xfrm>
            <a:off x="3099470" y="643963"/>
            <a:ext cx="2923959" cy="576000"/>
            <a:chOff x="613297" y="4629106"/>
            <a:chExt cx="5358997" cy="971752"/>
          </a:xfrm>
        </p:grpSpPr>
        <p:sp>
          <p:nvSpPr>
            <p:cNvPr id="21" name="TextBox 5"/>
            <p:cNvSpPr txBox="1">
              <a:spLocks noChangeArrowheads="1"/>
            </p:cNvSpPr>
            <p:nvPr/>
          </p:nvSpPr>
          <p:spPr bwMode="auto">
            <a:xfrm>
              <a:off x="613297" y="4629106"/>
              <a:ext cx="5358997" cy="971752"/>
            </a:xfrm>
            <a:prstGeom prst="rect">
              <a:avLst/>
            </a:prstGeom>
            <a:solidFill>
              <a:srgbClr val="F3F3F3"/>
            </a:solidFill>
            <a:ln w="9525">
              <a:solidFill>
                <a:srgbClr val="FFFFFF"/>
              </a:solidFill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endParaRPr lang="en-US" altLang="zh-CN" sz="40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  <a:p>
              <a:pPr algn="ctr"/>
              <a:endParaRPr lang="zh-CN" altLang="en-US" sz="4000" b="1" spc="150" dirty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557096" y="4645911"/>
              <a:ext cx="3461460" cy="9346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3000" b="1" spc="150" dirty="0" smtClean="0">
                  <a:ln w="11430"/>
                  <a:solidFill>
                    <a:srgbClr val="FF0000"/>
                  </a:solidFill>
                  <a:latin typeface="微软雅黑" panose="020B0503020204020204" charset="-122"/>
                  <a:cs typeface="楷体_GB2312" panose="02010609030101010101" charset="-122"/>
                </a:rPr>
                <a:t>物体浮沉条件</a:t>
              </a:r>
              <a:endParaRPr lang="en-US" altLang="zh-CN" sz="30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endParaRPr>
            </a:p>
          </p:txBody>
        </p:sp>
      </p:grpSp>
      <p:pic>
        <p:nvPicPr>
          <p:cNvPr id="20" name="Picture 2" descr="C:\Users\Administrator\Desktop\物理八年级下册（电子课本2013版）-图片\0060.jpg"/>
          <p:cNvPicPr>
            <a:picLocks noChangeAspect="1" noChangeArrowheads="1"/>
          </p:cNvPicPr>
          <p:nvPr/>
        </p:nvPicPr>
        <p:blipFill>
          <a:blip r:embed="rId3" cstate="print"/>
          <a:srcRect l="63484" t="30897" r="5333" b="52433"/>
          <a:stretch>
            <a:fillRect/>
          </a:stretch>
        </p:blipFill>
        <p:spPr bwMode="auto">
          <a:xfrm>
            <a:off x="495202" y="2380329"/>
            <a:ext cx="3510743" cy="2627086"/>
          </a:xfrm>
          <a:prstGeom prst="rect">
            <a:avLst/>
          </a:prstGeom>
          <a:noFill/>
        </p:spPr>
      </p:pic>
      <p:graphicFrame>
        <p:nvGraphicFramePr>
          <p:cNvPr id="36" name="表格 35"/>
          <p:cNvGraphicFramePr>
            <a:graphicFrameLocks noGrp="1"/>
          </p:cNvGraphicFramePr>
          <p:nvPr/>
        </p:nvGraphicFramePr>
        <p:xfrm>
          <a:off x="4544275" y="1970062"/>
          <a:ext cx="7096184" cy="3663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411"/>
                <a:gridCol w="1524000"/>
                <a:gridCol w="1449298"/>
                <a:gridCol w="2382475"/>
              </a:tblGrid>
              <a:tr h="7334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物体</a:t>
                      </a:r>
                      <a:endParaRPr lang="en-US" altLang="zh-CN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浮沉情况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</a:tr>
              <a:tr h="99160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上浮</a:t>
                      </a:r>
                      <a:endParaRPr lang="en-US" altLang="zh-CN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zh-CN" sz="2400" i="1" baseline="-250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95276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悬浮</a:t>
                      </a:r>
                      <a:endParaRPr lang="en-US" altLang="zh-CN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</a:tr>
              <a:tr h="89663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下沉</a:t>
                      </a:r>
                      <a:endParaRPr lang="en-US" altLang="zh-CN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2" name="组合 6"/>
          <p:cNvGrpSpPr/>
          <p:nvPr/>
        </p:nvGrpSpPr>
        <p:grpSpPr>
          <a:xfrm>
            <a:off x="449528" y="684906"/>
            <a:ext cx="1976037" cy="576000"/>
            <a:chOff x="613297" y="4629106"/>
            <a:chExt cx="2315615" cy="971752"/>
          </a:xfrm>
        </p:grpSpPr>
        <p:sp>
          <p:nvSpPr>
            <p:cNvPr id="17" name="TextBox 5"/>
            <p:cNvSpPr txBox="1">
              <a:spLocks noChangeArrowheads="1"/>
            </p:cNvSpPr>
            <p:nvPr/>
          </p:nvSpPr>
          <p:spPr bwMode="auto">
            <a:xfrm>
              <a:off x="613297" y="4629106"/>
              <a:ext cx="2315615" cy="971752"/>
            </a:xfrm>
            <a:prstGeom prst="rect">
              <a:avLst/>
            </a:prstGeom>
            <a:solidFill>
              <a:srgbClr val="F3F3F3"/>
            </a:solidFill>
            <a:ln w="9525">
              <a:solidFill>
                <a:srgbClr val="FFFFFF"/>
              </a:solidFill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endParaRPr lang="en-US" altLang="zh-CN" sz="40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  <a:p>
              <a:pPr algn="ctr"/>
              <a:endParaRPr lang="zh-CN" altLang="en-US" sz="4000" b="1" spc="150" dirty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19403" y="4645911"/>
              <a:ext cx="2109905" cy="9346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3000" b="1" spc="150" dirty="0" smtClean="0">
                  <a:ln w="11430"/>
                  <a:solidFill>
                    <a:srgbClr val="FF0000"/>
                  </a:solidFill>
                  <a:latin typeface="微软雅黑" panose="020B0503020204020204" charset="-122"/>
                  <a:cs typeface="楷体_GB2312" panose="02010609030101010101" charset="-122"/>
                </a:rPr>
                <a:t>应用浮力</a:t>
              </a:r>
              <a:endParaRPr lang="en-US" altLang="zh-CN" sz="30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endParaRPr>
            </a:p>
          </p:txBody>
        </p:sp>
      </p:grpSp>
      <p:cxnSp>
        <p:nvCxnSpPr>
          <p:cNvPr id="19" name="AutoShape 101"/>
          <p:cNvCxnSpPr>
            <a:cxnSpLocks noChangeShapeType="1"/>
          </p:cNvCxnSpPr>
          <p:nvPr/>
        </p:nvCxnSpPr>
        <p:spPr bwMode="auto">
          <a:xfrm>
            <a:off x="2486164" y="942806"/>
            <a:ext cx="584582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tailEnd type="triangle" w="med" len="med"/>
          </a:ln>
          <a:effectLst/>
        </p:spPr>
      </p:cxnSp>
      <p:grpSp>
        <p:nvGrpSpPr>
          <p:cNvPr id="3" name="组合 6"/>
          <p:cNvGrpSpPr/>
          <p:nvPr/>
        </p:nvGrpSpPr>
        <p:grpSpPr>
          <a:xfrm>
            <a:off x="3099470" y="643963"/>
            <a:ext cx="2923959" cy="576000"/>
            <a:chOff x="613297" y="4629106"/>
            <a:chExt cx="5358997" cy="971752"/>
          </a:xfrm>
        </p:grpSpPr>
        <p:sp>
          <p:nvSpPr>
            <p:cNvPr id="21" name="TextBox 5"/>
            <p:cNvSpPr txBox="1">
              <a:spLocks noChangeArrowheads="1"/>
            </p:cNvSpPr>
            <p:nvPr/>
          </p:nvSpPr>
          <p:spPr bwMode="auto">
            <a:xfrm>
              <a:off x="613297" y="4629106"/>
              <a:ext cx="5358997" cy="971752"/>
            </a:xfrm>
            <a:prstGeom prst="rect">
              <a:avLst/>
            </a:prstGeom>
            <a:solidFill>
              <a:srgbClr val="F3F3F3"/>
            </a:solidFill>
            <a:ln w="9525">
              <a:solidFill>
                <a:srgbClr val="FFFFFF"/>
              </a:solidFill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endParaRPr lang="en-US" altLang="zh-CN" sz="40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  <a:p>
              <a:pPr algn="ctr"/>
              <a:endParaRPr lang="zh-CN" altLang="en-US" sz="4000" b="1" spc="150" dirty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557096" y="4645911"/>
              <a:ext cx="3461460" cy="9346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3000" b="1" spc="150" dirty="0" smtClean="0">
                  <a:ln w="11430"/>
                  <a:solidFill>
                    <a:srgbClr val="FF0000"/>
                  </a:solidFill>
                  <a:latin typeface="微软雅黑" panose="020B0503020204020204" charset="-122"/>
                  <a:cs typeface="楷体_GB2312" panose="02010609030101010101" charset="-122"/>
                </a:rPr>
                <a:t>物体浮沉条件</a:t>
              </a:r>
              <a:endParaRPr lang="en-US" altLang="zh-CN" sz="30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endParaRPr>
            </a:p>
          </p:txBody>
        </p:sp>
      </p:grpSp>
      <p:pic>
        <p:nvPicPr>
          <p:cNvPr id="20" name="Picture 2" descr="C:\Users\Administrator\Desktop\物理八年级下册（电子课本2013版）-图片\0060.jpg"/>
          <p:cNvPicPr>
            <a:picLocks noChangeAspect="1" noChangeArrowheads="1"/>
          </p:cNvPicPr>
          <p:nvPr/>
        </p:nvPicPr>
        <p:blipFill>
          <a:blip r:embed="rId4" cstate="print"/>
          <a:srcRect l="63484" t="30897" r="5333" b="52433"/>
          <a:stretch>
            <a:fillRect/>
          </a:stretch>
        </p:blipFill>
        <p:spPr bwMode="auto">
          <a:xfrm>
            <a:off x="495202" y="2380329"/>
            <a:ext cx="3510743" cy="2627086"/>
          </a:xfrm>
          <a:prstGeom prst="rect">
            <a:avLst/>
          </a:prstGeom>
          <a:noFill/>
        </p:spPr>
      </p:pic>
      <p:grpSp>
        <p:nvGrpSpPr>
          <p:cNvPr id="5" name="组合 35"/>
          <p:cNvGrpSpPr/>
          <p:nvPr/>
        </p:nvGrpSpPr>
        <p:grpSpPr>
          <a:xfrm>
            <a:off x="2330104" y="2476812"/>
            <a:ext cx="843577" cy="2816475"/>
            <a:chOff x="9601760" y="2244598"/>
            <a:chExt cx="843577" cy="2816475"/>
          </a:xfrm>
        </p:grpSpPr>
        <p:grpSp>
          <p:nvGrpSpPr>
            <p:cNvPr id="7" name="组合 23"/>
            <p:cNvGrpSpPr/>
            <p:nvPr/>
          </p:nvGrpSpPr>
          <p:grpSpPr>
            <a:xfrm>
              <a:off x="9601760" y="2293257"/>
              <a:ext cx="144016" cy="2554514"/>
              <a:chOff x="7308504" y="2641600"/>
              <a:chExt cx="144016" cy="2554514"/>
            </a:xfrm>
          </p:grpSpPr>
          <p:cxnSp>
            <p:nvCxnSpPr>
              <p:cNvPr id="29" name="直接箭头连接符 28"/>
              <p:cNvCxnSpPr/>
              <p:nvPr/>
            </p:nvCxnSpPr>
            <p:spPr>
              <a:xfrm flipV="1">
                <a:off x="7391816" y="2641600"/>
                <a:ext cx="10471" cy="128697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/>
              <p:cNvCxnSpPr/>
              <p:nvPr/>
            </p:nvCxnSpPr>
            <p:spPr>
              <a:xfrm flipH="1">
                <a:off x="7387773" y="3947227"/>
                <a:ext cx="6317" cy="124888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椭圆 27"/>
              <p:cNvSpPr/>
              <p:nvPr/>
            </p:nvSpPr>
            <p:spPr>
              <a:xfrm>
                <a:off x="7308504" y="3818487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9726973" y="4537853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zh-CN" altLang="en-US" sz="2800" dirty="0"/>
            </a:p>
          </p:txBody>
        </p:sp>
        <p:sp>
          <p:nvSpPr>
            <p:cNvPr id="35" name="矩形 34"/>
            <p:cNvSpPr/>
            <p:nvPr/>
          </p:nvSpPr>
          <p:spPr>
            <a:xfrm>
              <a:off x="9802212" y="2244598"/>
              <a:ext cx="6431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zh-CN" altLang="en-US" sz="2800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浮</a:t>
              </a:r>
              <a:endParaRPr lang="zh-CN" altLang="en-US" sz="2800" dirty="0"/>
            </a:p>
          </p:txBody>
        </p:sp>
      </p:grpSp>
      <p:grpSp>
        <p:nvGrpSpPr>
          <p:cNvPr id="8" name="组合 36"/>
          <p:cNvGrpSpPr/>
          <p:nvPr/>
        </p:nvGrpSpPr>
        <p:grpSpPr>
          <a:xfrm>
            <a:off x="1451990" y="2019612"/>
            <a:ext cx="800034" cy="2584246"/>
            <a:chOff x="9601760" y="2012369"/>
            <a:chExt cx="800034" cy="2584246"/>
          </a:xfrm>
        </p:grpSpPr>
        <p:grpSp>
          <p:nvGrpSpPr>
            <p:cNvPr id="9" name="组合 23"/>
            <p:cNvGrpSpPr/>
            <p:nvPr/>
          </p:nvGrpSpPr>
          <p:grpSpPr>
            <a:xfrm>
              <a:off x="9601760" y="2068060"/>
              <a:ext cx="144016" cy="2467654"/>
              <a:chOff x="7308504" y="2416403"/>
              <a:chExt cx="144016" cy="2467654"/>
            </a:xfrm>
          </p:grpSpPr>
          <p:cxnSp>
            <p:nvCxnSpPr>
              <p:cNvPr id="41" name="直接箭头连接符 40"/>
              <p:cNvCxnSpPr/>
              <p:nvPr/>
            </p:nvCxnSpPr>
            <p:spPr>
              <a:xfrm flipV="1">
                <a:off x="7391816" y="2416403"/>
                <a:ext cx="0" cy="151216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箭头连接符 41"/>
              <p:cNvCxnSpPr/>
              <p:nvPr/>
            </p:nvCxnSpPr>
            <p:spPr>
              <a:xfrm>
                <a:off x="7394091" y="3947227"/>
                <a:ext cx="938" cy="93683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椭圆 42"/>
              <p:cNvSpPr/>
              <p:nvPr/>
            </p:nvSpPr>
            <p:spPr>
              <a:xfrm>
                <a:off x="7308504" y="3818487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" name="矩形 38"/>
            <p:cNvSpPr/>
            <p:nvPr/>
          </p:nvSpPr>
          <p:spPr>
            <a:xfrm>
              <a:off x="9828573" y="4073395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zh-CN" altLang="en-US" sz="2800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9758669" y="2012369"/>
              <a:ext cx="6431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zh-CN" altLang="en-US" sz="2800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浮</a:t>
              </a:r>
              <a:endParaRPr lang="zh-CN" altLang="en-US" sz="2800" dirty="0"/>
            </a:p>
          </p:txBody>
        </p:sp>
      </p:grpSp>
      <p:grpSp>
        <p:nvGrpSpPr>
          <p:cNvPr id="10" name="组合 46"/>
          <p:cNvGrpSpPr/>
          <p:nvPr/>
        </p:nvGrpSpPr>
        <p:grpSpPr>
          <a:xfrm>
            <a:off x="3179190" y="3064640"/>
            <a:ext cx="858091" cy="2540704"/>
            <a:chOff x="9601760" y="2636483"/>
            <a:chExt cx="858091" cy="2540704"/>
          </a:xfrm>
        </p:grpSpPr>
        <p:grpSp>
          <p:nvGrpSpPr>
            <p:cNvPr id="11" name="组合 23"/>
            <p:cNvGrpSpPr/>
            <p:nvPr/>
          </p:nvGrpSpPr>
          <p:grpSpPr>
            <a:xfrm>
              <a:off x="9601760" y="2779486"/>
              <a:ext cx="144016" cy="2331566"/>
              <a:chOff x="7308504" y="3127829"/>
              <a:chExt cx="144016" cy="2331566"/>
            </a:xfrm>
          </p:grpSpPr>
          <p:cxnSp>
            <p:nvCxnSpPr>
              <p:cNvPr id="51" name="直接箭头连接符 50"/>
              <p:cNvCxnSpPr/>
              <p:nvPr/>
            </p:nvCxnSpPr>
            <p:spPr>
              <a:xfrm flipV="1">
                <a:off x="7391816" y="3127829"/>
                <a:ext cx="3213" cy="80074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箭头连接符 51"/>
              <p:cNvCxnSpPr/>
              <p:nvPr/>
            </p:nvCxnSpPr>
            <p:spPr>
              <a:xfrm>
                <a:off x="7394090" y="3947227"/>
                <a:ext cx="0" cy="151216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椭圆 52"/>
              <p:cNvSpPr/>
              <p:nvPr/>
            </p:nvSpPr>
            <p:spPr>
              <a:xfrm>
                <a:off x="7308504" y="3818487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9" name="矩形 48"/>
            <p:cNvSpPr/>
            <p:nvPr/>
          </p:nvSpPr>
          <p:spPr>
            <a:xfrm>
              <a:off x="9770516" y="4653967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zh-CN" altLang="en-US" sz="2800" dirty="0"/>
            </a:p>
          </p:txBody>
        </p:sp>
        <p:sp>
          <p:nvSpPr>
            <p:cNvPr id="50" name="矩形 49"/>
            <p:cNvSpPr/>
            <p:nvPr/>
          </p:nvSpPr>
          <p:spPr>
            <a:xfrm>
              <a:off x="9816726" y="2636483"/>
              <a:ext cx="6431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zh-CN" altLang="en-US" sz="2800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浮</a:t>
              </a:r>
              <a:endParaRPr lang="zh-CN" altLang="en-US" sz="2800" dirty="0"/>
            </a:p>
          </p:txBody>
        </p:sp>
      </p:grpSp>
      <p:graphicFrame>
        <p:nvGraphicFramePr>
          <p:cNvPr id="36" name="表格 35"/>
          <p:cNvGraphicFramePr>
            <a:graphicFrameLocks noGrp="1"/>
          </p:cNvGraphicFramePr>
          <p:nvPr/>
        </p:nvGraphicFramePr>
        <p:xfrm>
          <a:off x="4544275" y="1970062"/>
          <a:ext cx="7096184" cy="3663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411"/>
                <a:gridCol w="1524000"/>
                <a:gridCol w="1449298"/>
                <a:gridCol w="2382475"/>
              </a:tblGrid>
              <a:tr h="7334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物体</a:t>
                      </a:r>
                      <a:endParaRPr lang="en-US" altLang="zh-CN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浮沉情况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受力</a:t>
                      </a:r>
                      <a:endParaRPr lang="en-US" altLang="zh-CN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关系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</a:tr>
              <a:tr h="99160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上浮</a:t>
                      </a:r>
                      <a:endParaRPr lang="en-US" altLang="zh-CN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1" lang="zh-CN" altLang="en-US" sz="240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浮</a:t>
                      </a:r>
                      <a:r>
                        <a:rPr kumimoji="1" lang="zh-CN" altLang="en-US" sz="2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＞</a:t>
                      </a:r>
                      <a:r>
                        <a:rPr kumimoji="1" lang="zh-CN" altLang="en-U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物</a:t>
                      </a:r>
                      <a:endParaRPr lang="zh-CN" altLang="en-US" sz="2400" i="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zh-CN" sz="2400" i="1" baseline="-250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95276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悬浮</a:t>
                      </a:r>
                      <a:endParaRPr lang="en-US" altLang="zh-CN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1" lang="zh-CN" altLang="en-US" sz="240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浮</a:t>
                      </a:r>
                      <a:r>
                        <a:rPr kumimoji="1" lang="zh-CN" altLang="en-U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＝ </a:t>
                      </a:r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物</a:t>
                      </a:r>
                      <a:endParaRPr lang="zh-CN" altLang="en-US" sz="2400" i="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</a:tr>
              <a:tr h="89663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下沉</a:t>
                      </a:r>
                      <a:endParaRPr lang="en-US" altLang="zh-CN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1" lang="zh-CN" altLang="en-US" sz="240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浮</a:t>
                      </a:r>
                      <a:r>
                        <a:rPr kumimoji="1" lang="zh-CN" altLang="en-U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＜ </a:t>
                      </a:r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物</a:t>
                      </a:r>
                      <a:endParaRPr lang="zh-CN" altLang="en-US" sz="2400" i="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7" name="组合 6"/>
          <p:cNvGrpSpPr/>
          <p:nvPr/>
        </p:nvGrpSpPr>
        <p:grpSpPr>
          <a:xfrm>
            <a:off x="449528" y="684906"/>
            <a:ext cx="1976037" cy="576000"/>
            <a:chOff x="613297" y="4629106"/>
            <a:chExt cx="2315615" cy="971752"/>
          </a:xfrm>
        </p:grpSpPr>
        <p:sp>
          <p:nvSpPr>
            <p:cNvPr id="17" name="TextBox 5"/>
            <p:cNvSpPr txBox="1">
              <a:spLocks noChangeArrowheads="1"/>
            </p:cNvSpPr>
            <p:nvPr/>
          </p:nvSpPr>
          <p:spPr bwMode="auto">
            <a:xfrm>
              <a:off x="613297" y="4629106"/>
              <a:ext cx="2315615" cy="971752"/>
            </a:xfrm>
            <a:prstGeom prst="rect">
              <a:avLst/>
            </a:prstGeom>
            <a:solidFill>
              <a:srgbClr val="F3F3F3"/>
            </a:solidFill>
            <a:ln w="9525">
              <a:solidFill>
                <a:srgbClr val="FFFFFF"/>
              </a:solidFill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endParaRPr lang="en-US" altLang="zh-CN" sz="40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  <a:p>
              <a:pPr algn="ctr"/>
              <a:endParaRPr lang="zh-CN" altLang="en-US" sz="4000" b="1" spc="150" dirty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19403" y="4645911"/>
              <a:ext cx="2109905" cy="9346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3000" b="1" spc="150" dirty="0" smtClean="0">
                  <a:ln w="11430"/>
                  <a:solidFill>
                    <a:srgbClr val="FF0000"/>
                  </a:solidFill>
                  <a:latin typeface="微软雅黑" panose="020B0503020204020204" charset="-122"/>
                  <a:cs typeface="楷体_GB2312" panose="02010609030101010101" charset="-122"/>
                </a:rPr>
                <a:t>应用浮力</a:t>
              </a:r>
              <a:endParaRPr lang="en-US" altLang="zh-CN" sz="30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endParaRPr>
            </a:p>
          </p:txBody>
        </p:sp>
      </p:grpSp>
      <p:cxnSp>
        <p:nvCxnSpPr>
          <p:cNvPr id="19" name="AutoShape 101"/>
          <p:cNvCxnSpPr>
            <a:cxnSpLocks noChangeShapeType="1"/>
          </p:cNvCxnSpPr>
          <p:nvPr/>
        </p:nvCxnSpPr>
        <p:spPr bwMode="auto">
          <a:xfrm>
            <a:off x="2486164" y="942806"/>
            <a:ext cx="584582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tailEnd type="triangle" w="med" len="med"/>
          </a:ln>
          <a:effectLst/>
        </p:spPr>
      </p:cxnSp>
      <p:grpSp>
        <p:nvGrpSpPr>
          <p:cNvPr id="11" name="组合 6"/>
          <p:cNvGrpSpPr/>
          <p:nvPr/>
        </p:nvGrpSpPr>
        <p:grpSpPr>
          <a:xfrm>
            <a:off x="3099470" y="643963"/>
            <a:ext cx="2923959" cy="576000"/>
            <a:chOff x="613297" y="4629106"/>
            <a:chExt cx="5358997" cy="971752"/>
          </a:xfrm>
        </p:grpSpPr>
        <p:sp>
          <p:nvSpPr>
            <p:cNvPr id="21" name="TextBox 5"/>
            <p:cNvSpPr txBox="1">
              <a:spLocks noChangeArrowheads="1"/>
            </p:cNvSpPr>
            <p:nvPr/>
          </p:nvSpPr>
          <p:spPr bwMode="auto">
            <a:xfrm>
              <a:off x="613297" y="4629106"/>
              <a:ext cx="5358997" cy="971752"/>
            </a:xfrm>
            <a:prstGeom prst="rect">
              <a:avLst/>
            </a:prstGeom>
            <a:solidFill>
              <a:srgbClr val="F3F3F3"/>
            </a:solidFill>
            <a:ln w="9525">
              <a:solidFill>
                <a:srgbClr val="FFFFFF"/>
              </a:solidFill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endParaRPr lang="en-US" altLang="zh-CN" sz="40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  <a:p>
              <a:pPr algn="ctr"/>
              <a:endParaRPr lang="zh-CN" altLang="en-US" sz="4000" b="1" spc="150" dirty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557096" y="4645911"/>
              <a:ext cx="3461460" cy="9346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3000" b="1" spc="150" dirty="0" smtClean="0">
                  <a:ln w="11430"/>
                  <a:solidFill>
                    <a:srgbClr val="FF0000"/>
                  </a:solidFill>
                  <a:latin typeface="微软雅黑" panose="020B0503020204020204" charset="-122"/>
                  <a:cs typeface="楷体_GB2312" panose="02010609030101010101" charset="-122"/>
                </a:rPr>
                <a:t>物体浮沉条件</a:t>
              </a:r>
              <a:endParaRPr lang="en-US" altLang="zh-CN" sz="30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endParaRPr>
            </a:p>
          </p:txBody>
        </p:sp>
      </p:grpSp>
      <p:pic>
        <p:nvPicPr>
          <p:cNvPr id="20" name="Picture 2" descr="C:\Users\Administrator\Desktop\物理八年级下册（电子课本2013版）-图片\0060.jpg"/>
          <p:cNvPicPr>
            <a:picLocks noChangeAspect="1" noChangeArrowheads="1"/>
          </p:cNvPicPr>
          <p:nvPr/>
        </p:nvPicPr>
        <p:blipFill>
          <a:blip r:embed="rId4" cstate="print"/>
          <a:srcRect l="63484" t="30897" r="5333" b="52433"/>
          <a:stretch>
            <a:fillRect/>
          </a:stretch>
        </p:blipFill>
        <p:spPr bwMode="auto">
          <a:xfrm>
            <a:off x="495202" y="2380329"/>
            <a:ext cx="3510743" cy="2627086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394483" y="5434704"/>
            <a:ext cx="2131006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</a:t>
            </a: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</a:t>
            </a:r>
            <a:r>
              <a:rPr lang="el-GR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ρ</a:t>
            </a:r>
            <a:r>
              <a:rPr lang="zh-CN" altLang="en-US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物</a:t>
            </a:r>
            <a:r>
              <a:rPr lang="en-US" altLang="zh-CN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gV</a:t>
            </a:r>
            <a:r>
              <a:rPr lang="zh-CN" altLang="en-US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物</a:t>
            </a:r>
            <a:endParaRPr lang="zh-CN" altLang="en-US" sz="2800" baseline="-250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9136" y="6049828"/>
            <a:ext cx="212635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</a:t>
            </a:r>
            <a:r>
              <a:rPr lang="zh-CN" altLang="en-US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浮</a:t>
            </a: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</a:t>
            </a:r>
            <a:r>
              <a:rPr lang="el-GR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ρ</a:t>
            </a:r>
            <a:r>
              <a:rPr lang="zh-CN" altLang="en-US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液</a:t>
            </a:r>
            <a:r>
              <a:rPr lang="en-US" altLang="zh-CN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gV</a:t>
            </a:r>
            <a:r>
              <a:rPr lang="zh-CN" altLang="en-US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</a:t>
            </a:r>
            <a:endParaRPr lang="zh-CN" altLang="en-US" sz="2800" i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330104" y="2476812"/>
            <a:ext cx="843577" cy="2816475"/>
            <a:chOff x="9601760" y="2244598"/>
            <a:chExt cx="843577" cy="2816475"/>
          </a:xfrm>
        </p:grpSpPr>
        <p:grpSp>
          <p:nvGrpSpPr>
            <p:cNvPr id="24" name="组合 23"/>
            <p:cNvGrpSpPr/>
            <p:nvPr/>
          </p:nvGrpSpPr>
          <p:grpSpPr>
            <a:xfrm>
              <a:off x="9601760" y="2293257"/>
              <a:ext cx="144016" cy="2554514"/>
              <a:chOff x="7308504" y="2641600"/>
              <a:chExt cx="144016" cy="2554514"/>
            </a:xfrm>
          </p:grpSpPr>
          <p:cxnSp>
            <p:nvCxnSpPr>
              <p:cNvPr id="29" name="直接箭头连接符 28"/>
              <p:cNvCxnSpPr/>
              <p:nvPr/>
            </p:nvCxnSpPr>
            <p:spPr>
              <a:xfrm flipV="1">
                <a:off x="7391816" y="2641600"/>
                <a:ext cx="10471" cy="128697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/>
              <p:cNvCxnSpPr/>
              <p:nvPr/>
            </p:nvCxnSpPr>
            <p:spPr>
              <a:xfrm flipH="1">
                <a:off x="7387773" y="3947227"/>
                <a:ext cx="6317" cy="124888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椭圆 27"/>
              <p:cNvSpPr/>
              <p:nvPr/>
            </p:nvSpPr>
            <p:spPr>
              <a:xfrm>
                <a:off x="7308504" y="3818487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9726973" y="4537853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zh-CN" altLang="en-US" sz="2800" dirty="0"/>
            </a:p>
          </p:txBody>
        </p:sp>
        <p:sp>
          <p:nvSpPr>
            <p:cNvPr id="35" name="矩形 34"/>
            <p:cNvSpPr/>
            <p:nvPr/>
          </p:nvSpPr>
          <p:spPr>
            <a:xfrm>
              <a:off x="9802212" y="2244598"/>
              <a:ext cx="6431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zh-CN" altLang="en-US" sz="2800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浮</a:t>
              </a:r>
              <a:endParaRPr lang="zh-CN" altLang="en-US" sz="2800" dirty="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451990" y="2019612"/>
            <a:ext cx="800034" cy="2584246"/>
            <a:chOff x="9601760" y="2012369"/>
            <a:chExt cx="800034" cy="2584246"/>
          </a:xfrm>
        </p:grpSpPr>
        <p:grpSp>
          <p:nvGrpSpPr>
            <p:cNvPr id="38" name="组合 23"/>
            <p:cNvGrpSpPr/>
            <p:nvPr/>
          </p:nvGrpSpPr>
          <p:grpSpPr>
            <a:xfrm>
              <a:off x="9601760" y="2068060"/>
              <a:ext cx="144016" cy="2467654"/>
              <a:chOff x="7308504" y="2416403"/>
              <a:chExt cx="144016" cy="2467654"/>
            </a:xfrm>
          </p:grpSpPr>
          <p:cxnSp>
            <p:nvCxnSpPr>
              <p:cNvPr id="41" name="直接箭头连接符 40"/>
              <p:cNvCxnSpPr/>
              <p:nvPr/>
            </p:nvCxnSpPr>
            <p:spPr>
              <a:xfrm flipV="1">
                <a:off x="7391816" y="2416403"/>
                <a:ext cx="0" cy="151216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箭头连接符 41"/>
              <p:cNvCxnSpPr/>
              <p:nvPr/>
            </p:nvCxnSpPr>
            <p:spPr>
              <a:xfrm>
                <a:off x="7394091" y="3947227"/>
                <a:ext cx="938" cy="93683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椭圆 42"/>
              <p:cNvSpPr/>
              <p:nvPr/>
            </p:nvSpPr>
            <p:spPr>
              <a:xfrm>
                <a:off x="7308504" y="3818487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" name="矩形 38"/>
            <p:cNvSpPr/>
            <p:nvPr/>
          </p:nvSpPr>
          <p:spPr>
            <a:xfrm>
              <a:off x="9828573" y="4073395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zh-CN" altLang="en-US" sz="2800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9758669" y="2012369"/>
              <a:ext cx="6431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zh-CN" altLang="en-US" sz="2800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浮</a:t>
              </a:r>
              <a:endParaRPr lang="zh-CN" altLang="en-US" sz="2800" dirty="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179190" y="3064640"/>
            <a:ext cx="858091" cy="2540704"/>
            <a:chOff x="9601760" y="2636483"/>
            <a:chExt cx="858091" cy="2540704"/>
          </a:xfrm>
        </p:grpSpPr>
        <p:grpSp>
          <p:nvGrpSpPr>
            <p:cNvPr id="48" name="组合 23"/>
            <p:cNvGrpSpPr/>
            <p:nvPr/>
          </p:nvGrpSpPr>
          <p:grpSpPr>
            <a:xfrm>
              <a:off x="9601760" y="2779486"/>
              <a:ext cx="144016" cy="2331566"/>
              <a:chOff x="7308504" y="3127829"/>
              <a:chExt cx="144016" cy="2331566"/>
            </a:xfrm>
          </p:grpSpPr>
          <p:cxnSp>
            <p:nvCxnSpPr>
              <p:cNvPr id="51" name="直接箭头连接符 50"/>
              <p:cNvCxnSpPr/>
              <p:nvPr/>
            </p:nvCxnSpPr>
            <p:spPr>
              <a:xfrm flipV="1">
                <a:off x="7391816" y="3127829"/>
                <a:ext cx="3213" cy="80074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箭头连接符 51"/>
              <p:cNvCxnSpPr/>
              <p:nvPr/>
            </p:nvCxnSpPr>
            <p:spPr>
              <a:xfrm>
                <a:off x="7394090" y="3947227"/>
                <a:ext cx="0" cy="151216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椭圆 52"/>
              <p:cNvSpPr/>
              <p:nvPr/>
            </p:nvSpPr>
            <p:spPr>
              <a:xfrm>
                <a:off x="7308504" y="3818487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9" name="矩形 48"/>
            <p:cNvSpPr/>
            <p:nvPr/>
          </p:nvSpPr>
          <p:spPr>
            <a:xfrm>
              <a:off x="9770516" y="4653967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zh-CN" altLang="en-US" sz="2800" dirty="0"/>
            </a:p>
          </p:txBody>
        </p:sp>
        <p:sp>
          <p:nvSpPr>
            <p:cNvPr id="50" name="矩形 49"/>
            <p:cNvSpPr/>
            <p:nvPr/>
          </p:nvSpPr>
          <p:spPr>
            <a:xfrm>
              <a:off x="9816726" y="2636483"/>
              <a:ext cx="6431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zh-CN" altLang="en-US" sz="2800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浮</a:t>
              </a:r>
              <a:endParaRPr lang="zh-CN" altLang="en-US" sz="2800" dirty="0"/>
            </a:p>
          </p:txBody>
        </p:sp>
      </p:grpSp>
      <p:graphicFrame>
        <p:nvGraphicFramePr>
          <p:cNvPr id="58" name="表格 57"/>
          <p:cNvGraphicFramePr>
            <a:graphicFrameLocks noGrp="1"/>
          </p:cNvGraphicFramePr>
          <p:nvPr/>
        </p:nvGraphicFramePr>
        <p:xfrm>
          <a:off x="4544275" y="1970062"/>
          <a:ext cx="7096184" cy="3663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411"/>
                <a:gridCol w="1524000"/>
                <a:gridCol w="1449298"/>
                <a:gridCol w="2382475"/>
              </a:tblGrid>
              <a:tr h="7334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物体</a:t>
                      </a:r>
                      <a:endParaRPr lang="en-US" altLang="zh-CN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浮沉情况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受力</a:t>
                      </a:r>
                      <a:endParaRPr lang="en-US" altLang="zh-CN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关系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密度</a:t>
                      </a:r>
                      <a:endParaRPr lang="en-US" altLang="zh-CN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关系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</a:tr>
              <a:tr h="99160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上浮</a:t>
                      </a:r>
                      <a:endParaRPr lang="en-US" altLang="zh-CN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1" lang="zh-CN" altLang="en-US" sz="240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浮</a:t>
                      </a:r>
                      <a:r>
                        <a:rPr kumimoji="1" lang="zh-CN" altLang="en-US" sz="2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＞</a:t>
                      </a:r>
                      <a:r>
                        <a:rPr kumimoji="1" lang="zh-CN" altLang="en-U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物</a:t>
                      </a:r>
                      <a:endParaRPr lang="zh-CN" altLang="en-US" sz="2400" i="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l-GR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液</a:t>
                      </a:r>
                      <a:r>
                        <a:rPr kumimoji="1" lang="zh-CN" altLang="en-US" sz="2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＞</a:t>
                      </a:r>
                      <a:r>
                        <a:rPr kumimoji="1" lang="zh-CN" altLang="en-U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l-GR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物</a:t>
                      </a:r>
                      <a:endParaRPr lang="zh-CN" altLang="en-US" sz="2400" i="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zh-CN" sz="2400" i="1" baseline="-250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95276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悬浮</a:t>
                      </a:r>
                      <a:endParaRPr lang="en-US" altLang="zh-CN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1" lang="zh-CN" altLang="en-US" sz="240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浮</a:t>
                      </a:r>
                      <a:r>
                        <a:rPr kumimoji="1" lang="zh-CN" altLang="en-U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＝ </a:t>
                      </a:r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物</a:t>
                      </a:r>
                      <a:endParaRPr lang="zh-CN" altLang="en-US" sz="2400" i="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l-GR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液</a:t>
                      </a:r>
                      <a:r>
                        <a:rPr kumimoji="1" lang="zh-CN" altLang="en-U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＝ </a:t>
                      </a:r>
                      <a:r>
                        <a:rPr kumimoji="1" lang="el-GR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物</a:t>
                      </a:r>
                      <a:endParaRPr lang="zh-CN" altLang="en-US" sz="2400" i="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</a:tr>
              <a:tr h="89663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下沉</a:t>
                      </a:r>
                      <a:endParaRPr lang="en-US" altLang="zh-CN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1" lang="zh-CN" altLang="en-US" sz="240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浮</a:t>
                      </a:r>
                      <a:r>
                        <a:rPr kumimoji="1" lang="zh-CN" altLang="en-U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＜ </a:t>
                      </a:r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物</a:t>
                      </a:r>
                      <a:endParaRPr lang="zh-CN" altLang="en-US" sz="2400" i="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l-GR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液</a:t>
                      </a:r>
                      <a:r>
                        <a:rPr kumimoji="1" lang="zh-CN" altLang="en-US" sz="2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kumimoji="1" lang="zh-CN" altLang="en-U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l-GR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物</a:t>
                      </a:r>
                      <a:endParaRPr lang="zh-CN" altLang="en-US" sz="2400" i="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2665969" y="5717732"/>
            <a:ext cx="152866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</a:t>
            </a: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</a:t>
            </a:r>
            <a:r>
              <a:rPr lang="el-GR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</a:t>
            </a:r>
            <a:r>
              <a:rPr lang="zh-CN" altLang="en-US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物</a:t>
            </a:r>
            <a:endParaRPr lang="zh-CN" altLang="en-US" sz="2800" baseline="-250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4" name="上弧形箭头 53"/>
          <p:cNvSpPr/>
          <p:nvPr/>
        </p:nvSpPr>
        <p:spPr>
          <a:xfrm flipH="1">
            <a:off x="5225143" y="1465944"/>
            <a:ext cx="2641600" cy="508000"/>
          </a:xfrm>
          <a:prstGeom prst="curved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5" name="下弧形箭头 54"/>
          <p:cNvSpPr/>
          <p:nvPr/>
        </p:nvSpPr>
        <p:spPr>
          <a:xfrm>
            <a:off x="5413829" y="5617029"/>
            <a:ext cx="2496457" cy="580571"/>
          </a:xfrm>
          <a:prstGeom prst="curvedUp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544275" y="1970062"/>
          <a:ext cx="7096184" cy="3663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411"/>
                <a:gridCol w="1524000"/>
                <a:gridCol w="1449298"/>
                <a:gridCol w="2382475"/>
              </a:tblGrid>
              <a:tr h="7334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物体</a:t>
                      </a:r>
                      <a:endParaRPr lang="en-US" altLang="zh-CN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浮沉情况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受力</a:t>
                      </a:r>
                      <a:endParaRPr lang="en-US" altLang="zh-CN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关系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密度</a:t>
                      </a:r>
                      <a:endParaRPr lang="en-US" altLang="zh-CN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关系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最终状态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</a:tr>
              <a:tr h="99160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上浮</a:t>
                      </a:r>
                      <a:endParaRPr lang="en-US" altLang="zh-CN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1" lang="zh-CN" altLang="en-US" sz="240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浮</a:t>
                      </a:r>
                      <a:r>
                        <a:rPr kumimoji="1" lang="zh-CN" altLang="en-US" sz="2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＞</a:t>
                      </a:r>
                      <a:r>
                        <a:rPr kumimoji="1" lang="zh-CN" altLang="en-U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物</a:t>
                      </a:r>
                      <a:endParaRPr lang="zh-CN" altLang="en-US" sz="2400" i="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l-GR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液</a:t>
                      </a:r>
                      <a:r>
                        <a:rPr kumimoji="1" lang="zh-CN" altLang="en-US" sz="2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＞</a:t>
                      </a:r>
                      <a:r>
                        <a:rPr kumimoji="1" lang="zh-CN" altLang="en-U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l-GR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物</a:t>
                      </a:r>
                      <a:endParaRPr lang="zh-CN" altLang="en-US" sz="2400" i="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zh-CN" sz="2400" i="1" baseline="-250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95276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悬浮</a:t>
                      </a:r>
                      <a:endParaRPr lang="en-US" altLang="zh-CN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/>
                      <a:r>
                        <a:rPr lang="zh-CN" altLang="en-US" sz="2400" dirty="0" smtClean="0">
                          <a:solidFill>
                            <a:srgbClr val="FFFF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（平衡态）</a:t>
                      </a:r>
                      <a:endParaRPr lang="zh-CN" altLang="en-US" sz="2400" dirty="0">
                        <a:solidFill>
                          <a:srgbClr val="FFFF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1" lang="zh-CN" altLang="en-US" sz="240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浮</a:t>
                      </a:r>
                      <a:r>
                        <a:rPr kumimoji="1" lang="zh-CN" altLang="en-U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＝ </a:t>
                      </a:r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物</a:t>
                      </a:r>
                      <a:endParaRPr lang="zh-CN" altLang="en-US" sz="2400" i="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l-GR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液</a:t>
                      </a:r>
                      <a:r>
                        <a:rPr kumimoji="1" lang="zh-CN" altLang="en-U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＝ </a:t>
                      </a:r>
                      <a:r>
                        <a:rPr kumimoji="1" lang="el-GR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物</a:t>
                      </a:r>
                      <a:endParaRPr lang="zh-CN" altLang="en-US" sz="2400" i="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悬浮  二力平衡</a:t>
                      </a:r>
                      <a:endParaRPr lang="en-US" altLang="zh-CN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/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           F</a:t>
                      </a:r>
                      <a:r>
                        <a:rPr kumimoji="1" lang="zh-CN" altLang="en-US" sz="240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浮</a:t>
                      </a:r>
                      <a:r>
                        <a:rPr kumimoji="1" lang="zh-CN" altLang="en-U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＝ </a:t>
                      </a:r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物</a:t>
                      </a:r>
                      <a:endParaRPr lang="zh-CN" altLang="en-US" sz="2400" i="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</a:tr>
              <a:tr h="89663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下沉</a:t>
                      </a:r>
                      <a:endParaRPr lang="en-US" altLang="zh-CN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1" lang="zh-CN" altLang="en-US" sz="240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浮</a:t>
                      </a:r>
                      <a:r>
                        <a:rPr kumimoji="1" lang="zh-CN" altLang="en-U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＜ </a:t>
                      </a:r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物</a:t>
                      </a:r>
                      <a:endParaRPr lang="zh-CN" altLang="en-US" sz="2400" i="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l-GR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液</a:t>
                      </a:r>
                      <a:r>
                        <a:rPr kumimoji="1" lang="zh-CN" altLang="en-US" sz="2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kumimoji="1" lang="zh-CN" altLang="en-U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l-GR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物</a:t>
                      </a:r>
                      <a:endParaRPr lang="zh-CN" altLang="en-US" sz="2400" i="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pSp>
        <p:nvGrpSpPr>
          <p:cNvPr id="2" name="组合 6"/>
          <p:cNvGrpSpPr/>
          <p:nvPr/>
        </p:nvGrpSpPr>
        <p:grpSpPr>
          <a:xfrm>
            <a:off x="449528" y="684906"/>
            <a:ext cx="1976037" cy="576000"/>
            <a:chOff x="613297" y="4629106"/>
            <a:chExt cx="2315615" cy="971752"/>
          </a:xfrm>
        </p:grpSpPr>
        <p:sp>
          <p:nvSpPr>
            <p:cNvPr id="17" name="TextBox 5"/>
            <p:cNvSpPr txBox="1">
              <a:spLocks noChangeArrowheads="1"/>
            </p:cNvSpPr>
            <p:nvPr/>
          </p:nvSpPr>
          <p:spPr bwMode="auto">
            <a:xfrm>
              <a:off x="613297" y="4629106"/>
              <a:ext cx="2315615" cy="971752"/>
            </a:xfrm>
            <a:prstGeom prst="rect">
              <a:avLst/>
            </a:prstGeom>
            <a:solidFill>
              <a:srgbClr val="F3F3F3"/>
            </a:solidFill>
            <a:ln w="9525">
              <a:solidFill>
                <a:srgbClr val="FFFFFF"/>
              </a:solidFill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endParaRPr lang="en-US" altLang="zh-CN" sz="40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  <a:p>
              <a:pPr algn="ctr"/>
              <a:endParaRPr lang="zh-CN" altLang="en-US" sz="4000" b="1" spc="150" dirty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19403" y="4645911"/>
              <a:ext cx="2109905" cy="9346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3000" b="1" spc="150" dirty="0" smtClean="0">
                  <a:ln w="11430"/>
                  <a:solidFill>
                    <a:srgbClr val="FF0000"/>
                  </a:solidFill>
                  <a:latin typeface="微软雅黑" panose="020B0503020204020204" charset="-122"/>
                  <a:cs typeface="楷体_GB2312" panose="02010609030101010101" charset="-122"/>
                </a:rPr>
                <a:t>应用浮力</a:t>
              </a:r>
              <a:endParaRPr lang="en-US" altLang="zh-CN" sz="30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endParaRPr>
            </a:p>
          </p:txBody>
        </p:sp>
      </p:grpSp>
      <p:cxnSp>
        <p:nvCxnSpPr>
          <p:cNvPr id="19" name="AutoShape 101"/>
          <p:cNvCxnSpPr>
            <a:cxnSpLocks noChangeShapeType="1"/>
          </p:cNvCxnSpPr>
          <p:nvPr/>
        </p:nvCxnSpPr>
        <p:spPr bwMode="auto">
          <a:xfrm>
            <a:off x="2486164" y="942806"/>
            <a:ext cx="584582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tailEnd type="triangle" w="med" len="med"/>
          </a:ln>
          <a:effectLst/>
        </p:spPr>
      </p:cxnSp>
      <p:grpSp>
        <p:nvGrpSpPr>
          <p:cNvPr id="3" name="组合 6"/>
          <p:cNvGrpSpPr/>
          <p:nvPr/>
        </p:nvGrpSpPr>
        <p:grpSpPr>
          <a:xfrm>
            <a:off x="3099470" y="643963"/>
            <a:ext cx="2923959" cy="576000"/>
            <a:chOff x="613297" y="4629106"/>
            <a:chExt cx="5358997" cy="971752"/>
          </a:xfrm>
        </p:grpSpPr>
        <p:sp>
          <p:nvSpPr>
            <p:cNvPr id="21" name="TextBox 5"/>
            <p:cNvSpPr txBox="1">
              <a:spLocks noChangeArrowheads="1"/>
            </p:cNvSpPr>
            <p:nvPr/>
          </p:nvSpPr>
          <p:spPr bwMode="auto">
            <a:xfrm>
              <a:off x="613297" y="4629106"/>
              <a:ext cx="5358997" cy="971752"/>
            </a:xfrm>
            <a:prstGeom prst="rect">
              <a:avLst/>
            </a:prstGeom>
            <a:solidFill>
              <a:srgbClr val="F3F3F3"/>
            </a:solidFill>
            <a:ln w="9525">
              <a:solidFill>
                <a:srgbClr val="FFFFFF"/>
              </a:solidFill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endParaRPr lang="en-US" altLang="zh-CN" sz="40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  <a:p>
              <a:pPr algn="ctr"/>
              <a:endParaRPr lang="zh-CN" altLang="en-US" sz="4000" b="1" spc="150" dirty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557096" y="4645911"/>
              <a:ext cx="3461460" cy="9346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3000" b="1" spc="150" dirty="0" smtClean="0">
                  <a:ln w="11430"/>
                  <a:solidFill>
                    <a:srgbClr val="FF0000"/>
                  </a:solidFill>
                  <a:latin typeface="微软雅黑" panose="020B0503020204020204" charset="-122"/>
                  <a:cs typeface="楷体_GB2312" panose="02010609030101010101" charset="-122"/>
                </a:rPr>
                <a:t>物体浮沉条件</a:t>
              </a:r>
              <a:endParaRPr lang="en-US" altLang="zh-CN" sz="30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endParaRPr>
            </a:p>
          </p:txBody>
        </p:sp>
      </p:grpSp>
      <p:pic>
        <p:nvPicPr>
          <p:cNvPr id="20" name="Picture 2" descr="C:\Users\Administrator\Desktop\物理八年级下册（电子课本2013版）-图片\0060.jpg"/>
          <p:cNvPicPr>
            <a:picLocks noChangeAspect="1" noChangeArrowheads="1"/>
          </p:cNvPicPr>
          <p:nvPr/>
        </p:nvPicPr>
        <p:blipFill>
          <a:blip r:embed="rId4" cstate="print"/>
          <a:srcRect l="63484" t="30897" r="5333" b="52433"/>
          <a:stretch>
            <a:fillRect/>
          </a:stretch>
        </p:blipFill>
        <p:spPr bwMode="auto">
          <a:xfrm>
            <a:off x="495202" y="2380329"/>
            <a:ext cx="3510743" cy="2627086"/>
          </a:xfrm>
          <a:prstGeom prst="rect">
            <a:avLst/>
          </a:prstGeom>
          <a:noFill/>
        </p:spPr>
      </p:pic>
      <p:grpSp>
        <p:nvGrpSpPr>
          <p:cNvPr id="5" name="组合 35"/>
          <p:cNvGrpSpPr/>
          <p:nvPr/>
        </p:nvGrpSpPr>
        <p:grpSpPr>
          <a:xfrm>
            <a:off x="2330104" y="2476812"/>
            <a:ext cx="843577" cy="2816475"/>
            <a:chOff x="9601760" y="2244598"/>
            <a:chExt cx="843577" cy="2816475"/>
          </a:xfrm>
        </p:grpSpPr>
        <p:grpSp>
          <p:nvGrpSpPr>
            <p:cNvPr id="7" name="组合 23"/>
            <p:cNvGrpSpPr/>
            <p:nvPr/>
          </p:nvGrpSpPr>
          <p:grpSpPr>
            <a:xfrm>
              <a:off x="9601760" y="2293257"/>
              <a:ext cx="144016" cy="2554514"/>
              <a:chOff x="7308504" y="2641600"/>
              <a:chExt cx="144016" cy="2554514"/>
            </a:xfrm>
          </p:grpSpPr>
          <p:cxnSp>
            <p:nvCxnSpPr>
              <p:cNvPr id="29" name="直接箭头连接符 28"/>
              <p:cNvCxnSpPr/>
              <p:nvPr/>
            </p:nvCxnSpPr>
            <p:spPr>
              <a:xfrm flipV="1">
                <a:off x="7391816" y="2641600"/>
                <a:ext cx="10471" cy="128697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/>
              <p:cNvCxnSpPr/>
              <p:nvPr/>
            </p:nvCxnSpPr>
            <p:spPr>
              <a:xfrm flipH="1">
                <a:off x="7387773" y="3947227"/>
                <a:ext cx="6317" cy="124888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椭圆 27"/>
              <p:cNvSpPr/>
              <p:nvPr/>
            </p:nvSpPr>
            <p:spPr>
              <a:xfrm>
                <a:off x="7308504" y="3818487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9726973" y="4537853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zh-CN" altLang="en-US" sz="2800" dirty="0"/>
            </a:p>
          </p:txBody>
        </p:sp>
        <p:sp>
          <p:nvSpPr>
            <p:cNvPr id="35" name="矩形 34"/>
            <p:cNvSpPr/>
            <p:nvPr/>
          </p:nvSpPr>
          <p:spPr>
            <a:xfrm>
              <a:off x="9802212" y="2244598"/>
              <a:ext cx="6431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zh-CN" altLang="en-US" sz="2800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浮</a:t>
              </a:r>
              <a:endParaRPr lang="zh-CN" altLang="en-US" sz="2800" dirty="0"/>
            </a:p>
          </p:txBody>
        </p:sp>
      </p:grpSp>
      <p:grpSp>
        <p:nvGrpSpPr>
          <p:cNvPr id="8" name="组合 36"/>
          <p:cNvGrpSpPr/>
          <p:nvPr/>
        </p:nvGrpSpPr>
        <p:grpSpPr>
          <a:xfrm>
            <a:off x="1451990" y="2019612"/>
            <a:ext cx="800034" cy="2584246"/>
            <a:chOff x="9601760" y="2012369"/>
            <a:chExt cx="800034" cy="2584246"/>
          </a:xfrm>
        </p:grpSpPr>
        <p:grpSp>
          <p:nvGrpSpPr>
            <p:cNvPr id="9" name="组合 23"/>
            <p:cNvGrpSpPr/>
            <p:nvPr/>
          </p:nvGrpSpPr>
          <p:grpSpPr>
            <a:xfrm>
              <a:off x="9601760" y="2068060"/>
              <a:ext cx="144016" cy="2467654"/>
              <a:chOff x="7308504" y="2416403"/>
              <a:chExt cx="144016" cy="2467654"/>
            </a:xfrm>
          </p:grpSpPr>
          <p:cxnSp>
            <p:nvCxnSpPr>
              <p:cNvPr id="41" name="直接箭头连接符 40"/>
              <p:cNvCxnSpPr/>
              <p:nvPr/>
            </p:nvCxnSpPr>
            <p:spPr>
              <a:xfrm flipV="1">
                <a:off x="7391816" y="2416403"/>
                <a:ext cx="0" cy="151216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箭头连接符 41"/>
              <p:cNvCxnSpPr/>
              <p:nvPr/>
            </p:nvCxnSpPr>
            <p:spPr>
              <a:xfrm>
                <a:off x="7394091" y="3947227"/>
                <a:ext cx="938" cy="93683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椭圆 42"/>
              <p:cNvSpPr/>
              <p:nvPr/>
            </p:nvSpPr>
            <p:spPr>
              <a:xfrm>
                <a:off x="7308504" y="3818487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" name="矩形 38"/>
            <p:cNvSpPr/>
            <p:nvPr/>
          </p:nvSpPr>
          <p:spPr>
            <a:xfrm>
              <a:off x="9828573" y="4073395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zh-CN" altLang="en-US" sz="2800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9758669" y="2012369"/>
              <a:ext cx="6431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zh-CN" altLang="en-US" sz="2800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浮</a:t>
              </a:r>
              <a:endParaRPr lang="zh-CN" altLang="en-US" sz="2800" dirty="0"/>
            </a:p>
          </p:txBody>
        </p:sp>
      </p:grpSp>
      <p:grpSp>
        <p:nvGrpSpPr>
          <p:cNvPr id="10" name="组合 46"/>
          <p:cNvGrpSpPr/>
          <p:nvPr/>
        </p:nvGrpSpPr>
        <p:grpSpPr>
          <a:xfrm>
            <a:off x="3179190" y="3064640"/>
            <a:ext cx="858091" cy="2540704"/>
            <a:chOff x="9601760" y="2636483"/>
            <a:chExt cx="858091" cy="2540704"/>
          </a:xfrm>
        </p:grpSpPr>
        <p:grpSp>
          <p:nvGrpSpPr>
            <p:cNvPr id="11" name="组合 23"/>
            <p:cNvGrpSpPr/>
            <p:nvPr/>
          </p:nvGrpSpPr>
          <p:grpSpPr>
            <a:xfrm>
              <a:off x="9601760" y="2779486"/>
              <a:ext cx="144016" cy="2331566"/>
              <a:chOff x="7308504" y="3127829"/>
              <a:chExt cx="144016" cy="2331566"/>
            </a:xfrm>
          </p:grpSpPr>
          <p:cxnSp>
            <p:nvCxnSpPr>
              <p:cNvPr id="51" name="直接箭头连接符 50"/>
              <p:cNvCxnSpPr/>
              <p:nvPr/>
            </p:nvCxnSpPr>
            <p:spPr>
              <a:xfrm flipV="1">
                <a:off x="7391816" y="3127829"/>
                <a:ext cx="3213" cy="80074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箭头连接符 51"/>
              <p:cNvCxnSpPr/>
              <p:nvPr/>
            </p:nvCxnSpPr>
            <p:spPr>
              <a:xfrm>
                <a:off x="7394090" y="3947227"/>
                <a:ext cx="0" cy="151216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椭圆 52"/>
              <p:cNvSpPr/>
              <p:nvPr/>
            </p:nvSpPr>
            <p:spPr>
              <a:xfrm>
                <a:off x="7308504" y="3818487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9" name="矩形 48"/>
            <p:cNvSpPr/>
            <p:nvPr/>
          </p:nvSpPr>
          <p:spPr>
            <a:xfrm>
              <a:off x="9770516" y="4653967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zh-CN" altLang="en-US" sz="2800" dirty="0"/>
            </a:p>
          </p:txBody>
        </p:sp>
        <p:sp>
          <p:nvSpPr>
            <p:cNvPr id="50" name="矩形 49"/>
            <p:cNvSpPr/>
            <p:nvPr/>
          </p:nvSpPr>
          <p:spPr>
            <a:xfrm>
              <a:off x="9816726" y="2636483"/>
              <a:ext cx="6431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zh-CN" altLang="en-US" sz="2800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浮</a:t>
              </a:r>
              <a:endParaRPr lang="zh-CN" altLang="en-US" sz="2800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94483" y="5434704"/>
            <a:ext cx="2131006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</a:t>
            </a: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</a:t>
            </a:r>
            <a:r>
              <a:rPr lang="el-GR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ρ</a:t>
            </a:r>
            <a:r>
              <a:rPr lang="zh-CN" altLang="en-US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物</a:t>
            </a:r>
            <a:r>
              <a:rPr lang="en-US" altLang="zh-CN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gV</a:t>
            </a:r>
            <a:r>
              <a:rPr lang="zh-CN" altLang="en-US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物</a:t>
            </a:r>
            <a:endParaRPr lang="zh-CN" altLang="en-US" sz="2800" baseline="-250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9136" y="6049828"/>
            <a:ext cx="212635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</a:t>
            </a:r>
            <a:r>
              <a:rPr lang="zh-CN" altLang="en-US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浮</a:t>
            </a: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</a:t>
            </a:r>
            <a:r>
              <a:rPr lang="el-GR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ρ</a:t>
            </a:r>
            <a:r>
              <a:rPr lang="zh-CN" altLang="en-US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液</a:t>
            </a:r>
            <a:r>
              <a:rPr lang="en-US" altLang="zh-CN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gV</a:t>
            </a:r>
            <a:r>
              <a:rPr lang="zh-CN" altLang="en-US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</a:t>
            </a:r>
            <a:endParaRPr lang="zh-CN" altLang="en-US" sz="2800" i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65969" y="5717732"/>
            <a:ext cx="152866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</a:t>
            </a: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</a:t>
            </a:r>
            <a:r>
              <a:rPr lang="el-GR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</a:t>
            </a:r>
            <a:r>
              <a:rPr lang="zh-CN" altLang="en-US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物</a:t>
            </a:r>
            <a:endParaRPr lang="zh-CN" altLang="en-US" sz="2800" baseline="-250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4" name="上弧形箭头 43"/>
          <p:cNvSpPr/>
          <p:nvPr/>
        </p:nvSpPr>
        <p:spPr>
          <a:xfrm flipH="1">
            <a:off x="5225143" y="1465944"/>
            <a:ext cx="2641600" cy="508000"/>
          </a:xfrm>
          <a:prstGeom prst="curved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5" name="下弧形箭头 44"/>
          <p:cNvSpPr/>
          <p:nvPr/>
        </p:nvSpPr>
        <p:spPr>
          <a:xfrm>
            <a:off x="5413829" y="5617029"/>
            <a:ext cx="2496457" cy="580571"/>
          </a:xfrm>
          <a:prstGeom prst="curvedUp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544275" y="1970062"/>
          <a:ext cx="7096184" cy="3663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411"/>
                <a:gridCol w="1524000"/>
                <a:gridCol w="1449298"/>
                <a:gridCol w="2382475"/>
              </a:tblGrid>
              <a:tr h="7334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物体</a:t>
                      </a:r>
                      <a:endParaRPr lang="en-US" altLang="zh-CN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浮沉情况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受力</a:t>
                      </a:r>
                      <a:endParaRPr lang="en-US" altLang="zh-CN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关系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密度</a:t>
                      </a:r>
                      <a:endParaRPr lang="en-US" altLang="zh-CN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关系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最终状态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</a:tr>
              <a:tr h="99160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上浮</a:t>
                      </a:r>
                      <a:endParaRPr lang="en-US" altLang="zh-CN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/>
                      <a:r>
                        <a:rPr lang="en-US" altLang="zh-CN" sz="2400" dirty="0" smtClean="0">
                          <a:solidFill>
                            <a:srgbClr val="FFFF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rgbClr val="FFFF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非平衡态）</a:t>
                      </a:r>
                      <a:endParaRPr lang="zh-CN" altLang="en-US" sz="2400" dirty="0">
                        <a:solidFill>
                          <a:srgbClr val="FFFF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1" lang="zh-CN" altLang="en-US" sz="240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浮</a:t>
                      </a:r>
                      <a:r>
                        <a:rPr kumimoji="1" lang="zh-CN" altLang="en-US" sz="2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＞</a:t>
                      </a:r>
                      <a:r>
                        <a:rPr kumimoji="1" lang="zh-CN" altLang="en-U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物</a:t>
                      </a:r>
                      <a:endParaRPr lang="zh-CN" altLang="en-US" sz="2400" i="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l-GR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液</a:t>
                      </a:r>
                      <a:r>
                        <a:rPr kumimoji="1" lang="zh-CN" altLang="en-US" sz="2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＞</a:t>
                      </a:r>
                      <a:r>
                        <a:rPr kumimoji="1" lang="zh-CN" altLang="en-U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l-GR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物</a:t>
                      </a:r>
                      <a:endParaRPr lang="zh-CN" altLang="en-US" sz="2400" i="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漂浮  二力平衡</a:t>
                      </a:r>
                      <a:endParaRPr lang="en-US" altLang="zh-CN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marL="0" marR="0" lvl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           F</a:t>
                      </a:r>
                      <a:r>
                        <a:rPr kumimoji="1" lang="zh-CN" altLang="en-US" sz="240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浮</a:t>
                      </a:r>
                      <a:r>
                        <a:rPr kumimoji="1" lang="zh-CN" altLang="en-U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＝ </a:t>
                      </a:r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物</a:t>
                      </a:r>
                      <a:endParaRPr kumimoji="1" lang="en-US" altLang="zh-CN" sz="2400" i="0" baseline="-250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95276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悬浮</a:t>
                      </a:r>
                      <a:endParaRPr lang="en-US" altLang="zh-CN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/>
                      <a:r>
                        <a:rPr lang="zh-CN" altLang="en-US" sz="2400" dirty="0" smtClean="0">
                          <a:solidFill>
                            <a:srgbClr val="FFFF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（平衡态）</a:t>
                      </a:r>
                      <a:endParaRPr lang="zh-CN" altLang="en-US" sz="2400" dirty="0">
                        <a:solidFill>
                          <a:srgbClr val="FFFF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1" lang="zh-CN" altLang="en-US" sz="240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浮</a:t>
                      </a:r>
                      <a:r>
                        <a:rPr kumimoji="1" lang="zh-CN" altLang="en-U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＝ </a:t>
                      </a:r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物</a:t>
                      </a:r>
                      <a:endParaRPr lang="zh-CN" altLang="en-US" sz="2400" i="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l-GR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液</a:t>
                      </a:r>
                      <a:r>
                        <a:rPr kumimoji="1" lang="zh-CN" altLang="en-U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＝ </a:t>
                      </a:r>
                      <a:r>
                        <a:rPr kumimoji="1" lang="el-GR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物</a:t>
                      </a:r>
                      <a:endParaRPr lang="zh-CN" altLang="en-US" sz="2400" i="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悬浮  二力平衡</a:t>
                      </a:r>
                      <a:endParaRPr lang="en-US" altLang="zh-CN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/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           F</a:t>
                      </a:r>
                      <a:r>
                        <a:rPr kumimoji="1" lang="zh-CN" altLang="en-US" sz="240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浮</a:t>
                      </a:r>
                      <a:r>
                        <a:rPr kumimoji="1" lang="zh-CN" altLang="en-U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＝ </a:t>
                      </a:r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物</a:t>
                      </a:r>
                      <a:endParaRPr lang="zh-CN" altLang="en-US" sz="2400" i="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</a:tr>
              <a:tr h="89663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下沉</a:t>
                      </a:r>
                      <a:endParaRPr lang="en-US" altLang="zh-CN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/>
                      <a:r>
                        <a:rPr lang="zh-CN" altLang="en-US" sz="2400" dirty="0" smtClean="0">
                          <a:solidFill>
                            <a:srgbClr val="FFFF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（非平衡态）</a:t>
                      </a:r>
                      <a:endParaRPr lang="zh-CN" altLang="en-US" sz="2400" dirty="0">
                        <a:solidFill>
                          <a:srgbClr val="FFFF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1" lang="zh-CN" altLang="en-US" sz="240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浮</a:t>
                      </a:r>
                      <a:r>
                        <a:rPr kumimoji="1" lang="zh-CN" altLang="en-U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＜ </a:t>
                      </a:r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物</a:t>
                      </a:r>
                      <a:endParaRPr lang="zh-CN" altLang="en-US" sz="2400" i="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l-GR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液</a:t>
                      </a:r>
                      <a:r>
                        <a:rPr kumimoji="1" lang="zh-CN" altLang="en-US" sz="2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kumimoji="1" lang="zh-CN" altLang="en-U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l-GR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物</a:t>
                      </a:r>
                      <a:endParaRPr lang="zh-CN" altLang="en-US" sz="2400" i="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沉底  三力平衡</a:t>
                      </a:r>
                      <a:endParaRPr lang="en-US" altLang="zh-CN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/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F</a:t>
                      </a:r>
                      <a:r>
                        <a:rPr kumimoji="1" lang="zh-CN" altLang="en-US" sz="240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浮</a:t>
                      </a:r>
                      <a:r>
                        <a:rPr kumimoji="1" lang="zh-CN" altLang="en-US" sz="2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支</a:t>
                      </a:r>
                      <a:r>
                        <a:rPr kumimoji="1" lang="zh-CN" altLang="en-U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＝ </a:t>
                      </a:r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物</a:t>
                      </a:r>
                      <a:endParaRPr lang="zh-CN" altLang="en-US" sz="2400" i="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pSp>
        <p:nvGrpSpPr>
          <p:cNvPr id="2" name="组合 6"/>
          <p:cNvGrpSpPr/>
          <p:nvPr/>
        </p:nvGrpSpPr>
        <p:grpSpPr>
          <a:xfrm>
            <a:off x="449528" y="684906"/>
            <a:ext cx="1976037" cy="576000"/>
            <a:chOff x="613297" y="4629106"/>
            <a:chExt cx="2315615" cy="971752"/>
          </a:xfrm>
        </p:grpSpPr>
        <p:sp>
          <p:nvSpPr>
            <p:cNvPr id="17" name="TextBox 5"/>
            <p:cNvSpPr txBox="1">
              <a:spLocks noChangeArrowheads="1"/>
            </p:cNvSpPr>
            <p:nvPr/>
          </p:nvSpPr>
          <p:spPr bwMode="auto">
            <a:xfrm>
              <a:off x="613297" y="4629106"/>
              <a:ext cx="2315615" cy="971752"/>
            </a:xfrm>
            <a:prstGeom prst="rect">
              <a:avLst/>
            </a:prstGeom>
            <a:solidFill>
              <a:srgbClr val="F3F3F3"/>
            </a:solidFill>
            <a:ln w="9525">
              <a:solidFill>
                <a:srgbClr val="FFFFFF"/>
              </a:solidFill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endParaRPr lang="en-US" altLang="zh-CN" sz="40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  <a:p>
              <a:pPr algn="ctr"/>
              <a:endParaRPr lang="zh-CN" altLang="en-US" sz="4000" b="1" spc="150" dirty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19403" y="4645911"/>
              <a:ext cx="2109905" cy="9346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3000" b="1" spc="150" dirty="0" smtClean="0">
                  <a:ln w="11430"/>
                  <a:solidFill>
                    <a:srgbClr val="FF0000"/>
                  </a:solidFill>
                  <a:latin typeface="微软雅黑" panose="020B0503020204020204" charset="-122"/>
                  <a:cs typeface="楷体_GB2312" panose="02010609030101010101" charset="-122"/>
                </a:rPr>
                <a:t>应用浮力</a:t>
              </a:r>
              <a:endParaRPr lang="en-US" altLang="zh-CN" sz="30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endParaRPr>
            </a:p>
          </p:txBody>
        </p:sp>
      </p:grpSp>
      <p:cxnSp>
        <p:nvCxnSpPr>
          <p:cNvPr id="19" name="AutoShape 101"/>
          <p:cNvCxnSpPr>
            <a:cxnSpLocks noChangeShapeType="1"/>
          </p:cNvCxnSpPr>
          <p:nvPr/>
        </p:nvCxnSpPr>
        <p:spPr bwMode="auto">
          <a:xfrm>
            <a:off x="2486164" y="942806"/>
            <a:ext cx="584582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tailEnd type="triangle" w="med" len="med"/>
          </a:ln>
          <a:effectLst/>
        </p:spPr>
      </p:cxnSp>
      <p:grpSp>
        <p:nvGrpSpPr>
          <p:cNvPr id="3" name="组合 6"/>
          <p:cNvGrpSpPr/>
          <p:nvPr/>
        </p:nvGrpSpPr>
        <p:grpSpPr>
          <a:xfrm>
            <a:off x="3099470" y="643963"/>
            <a:ext cx="2923959" cy="576000"/>
            <a:chOff x="613297" y="4629106"/>
            <a:chExt cx="5358997" cy="971752"/>
          </a:xfrm>
        </p:grpSpPr>
        <p:sp>
          <p:nvSpPr>
            <p:cNvPr id="21" name="TextBox 5"/>
            <p:cNvSpPr txBox="1">
              <a:spLocks noChangeArrowheads="1"/>
            </p:cNvSpPr>
            <p:nvPr/>
          </p:nvSpPr>
          <p:spPr bwMode="auto">
            <a:xfrm>
              <a:off x="613297" y="4629106"/>
              <a:ext cx="5358997" cy="971752"/>
            </a:xfrm>
            <a:prstGeom prst="rect">
              <a:avLst/>
            </a:prstGeom>
            <a:solidFill>
              <a:srgbClr val="F3F3F3"/>
            </a:solidFill>
            <a:ln w="9525">
              <a:solidFill>
                <a:srgbClr val="FFFFFF"/>
              </a:solidFill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endParaRPr lang="en-US" altLang="zh-CN" sz="40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  <a:p>
              <a:pPr algn="ctr"/>
              <a:endParaRPr lang="zh-CN" altLang="en-US" sz="4000" b="1" spc="150" dirty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557096" y="4645911"/>
              <a:ext cx="3461460" cy="9346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3000" b="1" spc="150" dirty="0" smtClean="0">
                  <a:ln w="11430"/>
                  <a:solidFill>
                    <a:srgbClr val="FF0000"/>
                  </a:solidFill>
                  <a:latin typeface="微软雅黑" panose="020B0503020204020204" charset="-122"/>
                  <a:cs typeface="楷体_GB2312" panose="02010609030101010101" charset="-122"/>
                </a:rPr>
                <a:t>物体浮沉条件</a:t>
              </a:r>
              <a:endParaRPr lang="en-US" altLang="zh-CN" sz="30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endParaRPr>
            </a:p>
          </p:txBody>
        </p:sp>
      </p:grpSp>
      <p:pic>
        <p:nvPicPr>
          <p:cNvPr id="20" name="Picture 2" descr="C:\Users\Administrator\Desktop\物理八年级下册（电子课本2013版）-图片\0060.jpg"/>
          <p:cNvPicPr>
            <a:picLocks noChangeAspect="1" noChangeArrowheads="1"/>
          </p:cNvPicPr>
          <p:nvPr/>
        </p:nvPicPr>
        <p:blipFill>
          <a:blip r:embed="rId4" cstate="print"/>
          <a:srcRect l="63484" t="30897" r="5333" b="52433"/>
          <a:stretch>
            <a:fillRect/>
          </a:stretch>
        </p:blipFill>
        <p:spPr bwMode="auto">
          <a:xfrm>
            <a:off x="495202" y="2380329"/>
            <a:ext cx="3510743" cy="2627086"/>
          </a:xfrm>
          <a:prstGeom prst="rect">
            <a:avLst/>
          </a:prstGeom>
          <a:noFill/>
        </p:spPr>
      </p:pic>
      <p:grpSp>
        <p:nvGrpSpPr>
          <p:cNvPr id="5" name="组合 35"/>
          <p:cNvGrpSpPr/>
          <p:nvPr/>
        </p:nvGrpSpPr>
        <p:grpSpPr>
          <a:xfrm>
            <a:off x="2330104" y="2476812"/>
            <a:ext cx="843577" cy="2816475"/>
            <a:chOff x="9601760" y="2244598"/>
            <a:chExt cx="843577" cy="2816475"/>
          </a:xfrm>
        </p:grpSpPr>
        <p:grpSp>
          <p:nvGrpSpPr>
            <p:cNvPr id="7" name="组合 23"/>
            <p:cNvGrpSpPr/>
            <p:nvPr/>
          </p:nvGrpSpPr>
          <p:grpSpPr>
            <a:xfrm>
              <a:off x="9601760" y="2293257"/>
              <a:ext cx="144016" cy="2554514"/>
              <a:chOff x="7308504" y="2641600"/>
              <a:chExt cx="144016" cy="2554514"/>
            </a:xfrm>
          </p:grpSpPr>
          <p:cxnSp>
            <p:nvCxnSpPr>
              <p:cNvPr id="29" name="直接箭头连接符 28"/>
              <p:cNvCxnSpPr/>
              <p:nvPr/>
            </p:nvCxnSpPr>
            <p:spPr>
              <a:xfrm flipV="1">
                <a:off x="7391816" y="2641600"/>
                <a:ext cx="10471" cy="128697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/>
              <p:cNvCxnSpPr/>
              <p:nvPr/>
            </p:nvCxnSpPr>
            <p:spPr>
              <a:xfrm flipH="1">
                <a:off x="7387773" y="3947227"/>
                <a:ext cx="6317" cy="124888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椭圆 27"/>
              <p:cNvSpPr/>
              <p:nvPr/>
            </p:nvSpPr>
            <p:spPr>
              <a:xfrm>
                <a:off x="7308504" y="3818487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9726973" y="4537853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zh-CN" altLang="en-US" sz="2800" dirty="0"/>
            </a:p>
          </p:txBody>
        </p:sp>
        <p:sp>
          <p:nvSpPr>
            <p:cNvPr id="35" name="矩形 34"/>
            <p:cNvSpPr/>
            <p:nvPr/>
          </p:nvSpPr>
          <p:spPr>
            <a:xfrm>
              <a:off x="9802212" y="2244598"/>
              <a:ext cx="6431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zh-CN" altLang="en-US" sz="2800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浮</a:t>
              </a:r>
              <a:endParaRPr lang="zh-CN" altLang="en-US" sz="2800" dirty="0"/>
            </a:p>
          </p:txBody>
        </p:sp>
      </p:grpSp>
      <p:grpSp>
        <p:nvGrpSpPr>
          <p:cNvPr id="8" name="组合 36"/>
          <p:cNvGrpSpPr/>
          <p:nvPr/>
        </p:nvGrpSpPr>
        <p:grpSpPr>
          <a:xfrm>
            <a:off x="1451990" y="2019612"/>
            <a:ext cx="800034" cy="2584246"/>
            <a:chOff x="9601760" y="2012369"/>
            <a:chExt cx="800034" cy="2584246"/>
          </a:xfrm>
        </p:grpSpPr>
        <p:grpSp>
          <p:nvGrpSpPr>
            <p:cNvPr id="9" name="组合 23"/>
            <p:cNvGrpSpPr/>
            <p:nvPr/>
          </p:nvGrpSpPr>
          <p:grpSpPr>
            <a:xfrm>
              <a:off x="9601760" y="2068060"/>
              <a:ext cx="144016" cy="2467654"/>
              <a:chOff x="7308504" y="2416403"/>
              <a:chExt cx="144016" cy="2467654"/>
            </a:xfrm>
          </p:grpSpPr>
          <p:cxnSp>
            <p:nvCxnSpPr>
              <p:cNvPr id="41" name="直接箭头连接符 40"/>
              <p:cNvCxnSpPr/>
              <p:nvPr/>
            </p:nvCxnSpPr>
            <p:spPr>
              <a:xfrm flipV="1">
                <a:off x="7391816" y="2416403"/>
                <a:ext cx="0" cy="151216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箭头连接符 41"/>
              <p:cNvCxnSpPr/>
              <p:nvPr/>
            </p:nvCxnSpPr>
            <p:spPr>
              <a:xfrm>
                <a:off x="7394091" y="3947227"/>
                <a:ext cx="938" cy="93683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椭圆 42"/>
              <p:cNvSpPr/>
              <p:nvPr/>
            </p:nvSpPr>
            <p:spPr>
              <a:xfrm>
                <a:off x="7308504" y="3818487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" name="矩形 38"/>
            <p:cNvSpPr/>
            <p:nvPr/>
          </p:nvSpPr>
          <p:spPr>
            <a:xfrm>
              <a:off x="9828573" y="4073395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zh-CN" altLang="en-US" sz="2800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9758669" y="2012369"/>
              <a:ext cx="6431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zh-CN" altLang="en-US" sz="2800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浮</a:t>
              </a:r>
              <a:endParaRPr lang="zh-CN" altLang="en-US" sz="2800" dirty="0"/>
            </a:p>
          </p:txBody>
        </p:sp>
      </p:grpSp>
      <p:grpSp>
        <p:nvGrpSpPr>
          <p:cNvPr id="10" name="组合 46"/>
          <p:cNvGrpSpPr/>
          <p:nvPr/>
        </p:nvGrpSpPr>
        <p:grpSpPr>
          <a:xfrm>
            <a:off x="3179190" y="3064640"/>
            <a:ext cx="858091" cy="2540704"/>
            <a:chOff x="9601760" y="2636483"/>
            <a:chExt cx="858091" cy="2540704"/>
          </a:xfrm>
        </p:grpSpPr>
        <p:grpSp>
          <p:nvGrpSpPr>
            <p:cNvPr id="11" name="组合 23"/>
            <p:cNvGrpSpPr/>
            <p:nvPr/>
          </p:nvGrpSpPr>
          <p:grpSpPr>
            <a:xfrm>
              <a:off x="9601760" y="2779486"/>
              <a:ext cx="144016" cy="2331566"/>
              <a:chOff x="7308504" y="3127829"/>
              <a:chExt cx="144016" cy="2331566"/>
            </a:xfrm>
          </p:grpSpPr>
          <p:cxnSp>
            <p:nvCxnSpPr>
              <p:cNvPr id="51" name="直接箭头连接符 50"/>
              <p:cNvCxnSpPr/>
              <p:nvPr/>
            </p:nvCxnSpPr>
            <p:spPr>
              <a:xfrm flipV="1">
                <a:off x="7391816" y="3127829"/>
                <a:ext cx="3213" cy="80074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箭头连接符 51"/>
              <p:cNvCxnSpPr/>
              <p:nvPr/>
            </p:nvCxnSpPr>
            <p:spPr>
              <a:xfrm>
                <a:off x="7394090" y="3947227"/>
                <a:ext cx="0" cy="151216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椭圆 52"/>
              <p:cNvSpPr/>
              <p:nvPr/>
            </p:nvSpPr>
            <p:spPr>
              <a:xfrm>
                <a:off x="7308504" y="3818487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9" name="矩形 48"/>
            <p:cNvSpPr/>
            <p:nvPr/>
          </p:nvSpPr>
          <p:spPr>
            <a:xfrm>
              <a:off x="9770516" y="4653967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zh-CN" altLang="en-US" sz="2800" dirty="0"/>
            </a:p>
          </p:txBody>
        </p:sp>
        <p:sp>
          <p:nvSpPr>
            <p:cNvPr id="50" name="矩形 49"/>
            <p:cNvSpPr/>
            <p:nvPr/>
          </p:nvSpPr>
          <p:spPr>
            <a:xfrm>
              <a:off x="9816726" y="2636483"/>
              <a:ext cx="6431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zh-CN" altLang="en-US" sz="2800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浮</a:t>
              </a:r>
              <a:endParaRPr lang="zh-CN" altLang="en-US" sz="2800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94483" y="5434704"/>
            <a:ext cx="2131006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</a:t>
            </a: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</a:t>
            </a:r>
            <a:r>
              <a:rPr lang="el-GR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ρ</a:t>
            </a:r>
            <a:r>
              <a:rPr lang="zh-CN" altLang="en-US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物</a:t>
            </a:r>
            <a:r>
              <a:rPr lang="en-US" altLang="zh-CN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gV</a:t>
            </a:r>
            <a:r>
              <a:rPr lang="zh-CN" altLang="en-US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物</a:t>
            </a:r>
            <a:endParaRPr lang="zh-CN" altLang="en-US" sz="2800" baseline="-250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9136" y="6049828"/>
            <a:ext cx="212635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</a:t>
            </a:r>
            <a:r>
              <a:rPr lang="zh-CN" altLang="en-US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浮</a:t>
            </a: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</a:t>
            </a:r>
            <a:r>
              <a:rPr lang="el-GR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ρ</a:t>
            </a:r>
            <a:r>
              <a:rPr lang="zh-CN" altLang="en-US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液</a:t>
            </a:r>
            <a:r>
              <a:rPr lang="en-US" altLang="zh-CN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gV</a:t>
            </a:r>
            <a:r>
              <a:rPr lang="zh-CN" altLang="en-US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</a:t>
            </a:r>
            <a:endParaRPr lang="zh-CN" altLang="en-US" sz="2800" i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65969" y="5717732"/>
            <a:ext cx="152866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</a:t>
            </a: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</a:t>
            </a:r>
            <a:r>
              <a:rPr lang="el-GR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</a:t>
            </a:r>
            <a:r>
              <a:rPr lang="zh-CN" altLang="en-US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物</a:t>
            </a:r>
            <a:endParaRPr lang="zh-CN" altLang="en-US" sz="2800" baseline="-250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4" name="上弧形箭头 43"/>
          <p:cNvSpPr/>
          <p:nvPr/>
        </p:nvSpPr>
        <p:spPr>
          <a:xfrm flipH="1">
            <a:off x="5225143" y="1465944"/>
            <a:ext cx="2641600" cy="508000"/>
          </a:xfrm>
          <a:prstGeom prst="curved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5" name="下弧形箭头 44"/>
          <p:cNvSpPr/>
          <p:nvPr/>
        </p:nvSpPr>
        <p:spPr>
          <a:xfrm>
            <a:off x="5413829" y="5617029"/>
            <a:ext cx="2496457" cy="580571"/>
          </a:xfrm>
          <a:prstGeom prst="curvedUp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2" name="组合 6"/>
          <p:cNvGrpSpPr/>
          <p:nvPr/>
        </p:nvGrpSpPr>
        <p:grpSpPr>
          <a:xfrm>
            <a:off x="449528" y="684906"/>
            <a:ext cx="1976037" cy="576000"/>
            <a:chOff x="613297" y="4629106"/>
            <a:chExt cx="2315615" cy="971752"/>
          </a:xfrm>
        </p:grpSpPr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613297" y="4629106"/>
              <a:ext cx="2315615" cy="971752"/>
            </a:xfrm>
            <a:prstGeom prst="rect">
              <a:avLst/>
            </a:prstGeom>
            <a:solidFill>
              <a:srgbClr val="F3F3F3"/>
            </a:solidFill>
            <a:ln w="9525">
              <a:solidFill>
                <a:srgbClr val="FFFFFF"/>
              </a:solidFill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endParaRPr lang="en-US" altLang="zh-CN" sz="40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  <a:p>
              <a:pPr algn="ctr"/>
              <a:endParaRPr lang="zh-CN" altLang="en-US" sz="4000" b="1" spc="150" dirty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19403" y="4645911"/>
              <a:ext cx="2109905" cy="9346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3000" b="1" spc="150" dirty="0" smtClean="0">
                  <a:ln w="11430"/>
                  <a:solidFill>
                    <a:srgbClr val="FF0000"/>
                  </a:solidFill>
                  <a:latin typeface="微软雅黑" panose="020B0503020204020204" charset="-122"/>
                  <a:cs typeface="楷体_GB2312" panose="02010609030101010101" charset="-122"/>
                </a:rPr>
                <a:t>应用浮力</a:t>
              </a:r>
              <a:endParaRPr lang="en-US" altLang="zh-CN" sz="30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endParaRPr>
            </a:p>
          </p:txBody>
        </p:sp>
      </p:grpSp>
      <p:cxnSp>
        <p:nvCxnSpPr>
          <p:cNvPr id="9" name="AutoShape 101"/>
          <p:cNvCxnSpPr>
            <a:cxnSpLocks noChangeShapeType="1"/>
          </p:cNvCxnSpPr>
          <p:nvPr/>
        </p:nvCxnSpPr>
        <p:spPr bwMode="auto">
          <a:xfrm>
            <a:off x="2486164" y="942806"/>
            <a:ext cx="584582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tailEnd type="triangle" w="med" len="med"/>
          </a:ln>
          <a:effectLst/>
        </p:spPr>
      </p:cxnSp>
      <p:grpSp>
        <p:nvGrpSpPr>
          <p:cNvPr id="3" name="组合 6"/>
          <p:cNvGrpSpPr/>
          <p:nvPr/>
        </p:nvGrpSpPr>
        <p:grpSpPr>
          <a:xfrm>
            <a:off x="3099470" y="643963"/>
            <a:ext cx="2923959" cy="576000"/>
            <a:chOff x="613297" y="4629106"/>
            <a:chExt cx="5358997" cy="971752"/>
          </a:xfrm>
        </p:grpSpPr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613297" y="4629106"/>
              <a:ext cx="5358997" cy="971752"/>
            </a:xfrm>
            <a:prstGeom prst="rect">
              <a:avLst/>
            </a:prstGeom>
            <a:solidFill>
              <a:srgbClr val="F3F3F3"/>
            </a:solidFill>
            <a:ln w="9525">
              <a:solidFill>
                <a:srgbClr val="FFFFFF"/>
              </a:solidFill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endParaRPr lang="en-US" altLang="zh-CN" sz="40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  <a:p>
              <a:pPr algn="ctr"/>
              <a:endParaRPr lang="zh-CN" altLang="en-US" sz="4000" b="1" spc="150" dirty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557096" y="4645911"/>
              <a:ext cx="3461460" cy="9346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3000" b="1" spc="150" dirty="0" smtClean="0">
                  <a:ln w="11430"/>
                  <a:solidFill>
                    <a:srgbClr val="FF0000"/>
                  </a:solidFill>
                  <a:latin typeface="微软雅黑" panose="020B0503020204020204" charset="-122"/>
                  <a:cs typeface="楷体_GB2312" panose="02010609030101010101" charset="-122"/>
                </a:rPr>
                <a:t>物体浮沉条件</a:t>
              </a:r>
              <a:endParaRPr lang="en-US" altLang="zh-CN" sz="30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endParaRPr>
            </a:p>
          </p:txBody>
        </p:sp>
      </p:grpSp>
      <p:cxnSp>
        <p:nvCxnSpPr>
          <p:cNvPr id="14" name="AutoShape 101"/>
          <p:cNvCxnSpPr>
            <a:cxnSpLocks noChangeShapeType="1"/>
          </p:cNvCxnSpPr>
          <p:nvPr/>
        </p:nvCxnSpPr>
        <p:spPr bwMode="auto">
          <a:xfrm>
            <a:off x="6107480" y="950063"/>
            <a:ext cx="584582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tailEnd type="triangle" w="med" len="med"/>
          </a:ln>
          <a:effectLst/>
        </p:spPr>
      </p:cxnSp>
      <p:grpSp>
        <p:nvGrpSpPr>
          <p:cNvPr id="4" name="组合 6"/>
          <p:cNvGrpSpPr/>
          <p:nvPr/>
        </p:nvGrpSpPr>
        <p:grpSpPr>
          <a:xfrm>
            <a:off x="6720787" y="651220"/>
            <a:ext cx="2713500" cy="576000"/>
            <a:chOff x="613297" y="4629106"/>
            <a:chExt cx="5358997" cy="971752"/>
          </a:xfrm>
        </p:grpSpPr>
        <p:sp>
          <p:nvSpPr>
            <p:cNvPr id="16" name="TextBox 5"/>
            <p:cNvSpPr txBox="1">
              <a:spLocks noChangeArrowheads="1"/>
            </p:cNvSpPr>
            <p:nvPr/>
          </p:nvSpPr>
          <p:spPr bwMode="auto">
            <a:xfrm>
              <a:off x="613297" y="4629106"/>
              <a:ext cx="5358997" cy="971752"/>
            </a:xfrm>
            <a:prstGeom prst="rect">
              <a:avLst/>
            </a:prstGeom>
            <a:solidFill>
              <a:srgbClr val="F3F3F3"/>
            </a:solidFill>
            <a:ln w="9525">
              <a:solidFill>
                <a:srgbClr val="FFFFFF"/>
              </a:solidFill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endParaRPr lang="en-US" altLang="zh-CN" sz="40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  <a:p>
              <a:pPr algn="ctr"/>
              <a:endParaRPr lang="zh-CN" altLang="en-US" sz="4000" b="1" spc="150" dirty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267683" y="4645911"/>
              <a:ext cx="4040290" cy="9346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3000" b="1" spc="150" dirty="0" smtClean="0">
                  <a:ln w="11430"/>
                  <a:solidFill>
                    <a:srgbClr val="FF0000"/>
                  </a:solidFill>
                  <a:latin typeface="微软雅黑" panose="020B0503020204020204" charset="-122"/>
                  <a:cs typeface="楷体_GB2312" panose="02010609030101010101" charset="-122"/>
                </a:rPr>
                <a:t>浮力的应用</a:t>
              </a:r>
              <a:endParaRPr lang="en-US" altLang="zh-CN" sz="30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endParaRPr>
            </a:p>
          </p:txBody>
        </p:sp>
      </p:grpSp>
      <p:pic>
        <p:nvPicPr>
          <p:cNvPr id="18" name="Picture 2" descr="C:\Users\Administrator\Desktop\物理八年级下册（电子课本2013版）-图片\0062.jpg"/>
          <p:cNvPicPr>
            <a:picLocks noChangeAspect="1" noChangeArrowheads="1"/>
          </p:cNvPicPr>
          <p:nvPr/>
        </p:nvPicPr>
        <p:blipFill>
          <a:blip r:embed="rId4" cstate="print"/>
          <a:srcRect l="64120" t="4763" r="5969" b="76445"/>
          <a:stretch>
            <a:fillRect/>
          </a:stretch>
        </p:blipFill>
        <p:spPr bwMode="auto">
          <a:xfrm>
            <a:off x="4949367" y="1524000"/>
            <a:ext cx="2657168" cy="2336800"/>
          </a:xfrm>
          <a:prstGeom prst="rect">
            <a:avLst/>
          </a:prstGeom>
          <a:noFill/>
        </p:spPr>
      </p:pic>
      <p:pic>
        <p:nvPicPr>
          <p:cNvPr id="19" name="Picture 2" descr="C:\Users\Administrator\Desktop\物理八年级下册（电子课本2013版）-图片\0062.jpg"/>
          <p:cNvPicPr>
            <a:picLocks noChangeAspect="1" noChangeArrowheads="1"/>
          </p:cNvPicPr>
          <p:nvPr/>
        </p:nvPicPr>
        <p:blipFill>
          <a:blip r:embed="rId4" cstate="print"/>
          <a:srcRect l="64120" t="22945" r="6791" b="53105"/>
          <a:stretch>
            <a:fillRect/>
          </a:stretch>
        </p:blipFill>
        <p:spPr bwMode="auto">
          <a:xfrm>
            <a:off x="3207657" y="3926113"/>
            <a:ext cx="2380343" cy="2743201"/>
          </a:xfrm>
          <a:prstGeom prst="rect">
            <a:avLst/>
          </a:prstGeom>
          <a:noFill/>
        </p:spPr>
      </p:pic>
      <p:pic>
        <p:nvPicPr>
          <p:cNvPr id="20" name="Picture 2" descr="C:\Users\Administrator\Desktop\物理八年级下册（电子课本2013版）-图片\0062.jpg"/>
          <p:cNvPicPr>
            <a:picLocks noChangeAspect="1" noChangeArrowheads="1"/>
          </p:cNvPicPr>
          <p:nvPr/>
        </p:nvPicPr>
        <p:blipFill>
          <a:blip r:embed="rId4" cstate="print"/>
          <a:srcRect l="7693" t="61362" r="60275" b="14239"/>
          <a:stretch>
            <a:fillRect/>
          </a:stretch>
        </p:blipFill>
        <p:spPr bwMode="auto">
          <a:xfrm>
            <a:off x="8824689" y="1429657"/>
            <a:ext cx="2191658" cy="2336800"/>
          </a:xfrm>
          <a:prstGeom prst="rect">
            <a:avLst/>
          </a:prstGeom>
          <a:noFill/>
        </p:spPr>
      </p:pic>
      <p:pic>
        <p:nvPicPr>
          <p:cNvPr id="21" name="Picture 2" descr="C:\Users\Administrator\Desktop\物理八年级下册（电子课本2013版）-图片\0063.jpg"/>
          <p:cNvPicPr>
            <a:picLocks noChangeAspect="1" noChangeArrowheads="1"/>
          </p:cNvPicPr>
          <p:nvPr/>
        </p:nvPicPr>
        <p:blipFill>
          <a:blip r:embed="rId5" cstate="print"/>
          <a:srcRect l="47150" t="12126" r="13818" b="61959"/>
          <a:stretch>
            <a:fillRect/>
          </a:stretch>
        </p:blipFill>
        <p:spPr bwMode="auto">
          <a:xfrm>
            <a:off x="6966855" y="3904343"/>
            <a:ext cx="2967365" cy="2757714"/>
          </a:xfrm>
          <a:prstGeom prst="rect">
            <a:avLst/>
          </a:prstGeom>
          <a:noFill/>
        </p:spPr>
      </p:pic>
      <p:pic>
        <p:nvPicPr>
          <p:cNvPr id="5" name="Picture 2" descr="C:\Users\Administrator\Desktop\1bec01b4c688063027fd6ac9c2e82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1001" y="1613354"/>
            <a:ext cx="3298825" cy="23091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5" name="组合 6"/>
          <p:cNvGrpSpPr/>
          <p:nvPr/>
        </p:nvGrpSpPr>
        <p:grpSpPr>
          <a:xfrm>
            <a:off x="449528" y="684906"/>
            <a:ext cx="1976037" cy="576000"/>
            <a:chOff x="613297" y="4629106"/>
            <a:chExt cx="2315615" cy="971752"/>
          </a:xfrm>
        </p:grpSpPr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613297" y="4629106"/>
              <a:ext cx="2315615" cy="971752"/>
            </a:xfrm>
            <a:prstGeom prst="rect">
              <a:avLst/>
            </a:prstGeom>
            <a:solidFill>
              <a:srgbClr val="F3F3F3"/>
            </a:solidFill>
            <a:ln w="9525">
              <a:solidFill>
                <a:srgbClr val="FFFFFF"/>
              </a:solidFill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endParaRPr lang="en-US" altLang="zh-CN" sz="40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  <a:p>
              <a:pPr algn="ctr"/>
              <a:endParaRPr lang="zh-CN" altLang="en-US" sz="4000" b="1" spc="150" dirty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19403" y="4645911"/>
              <a:ext cx="2109905" cy="9346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3000" b="1" spc="150" dirty="0" smtClean="0">
                  <a:ln w="11430"/>
                  <a:solidFill>
                    <a:srgbClr val="FF0000"/>
                  </a:solidFill>
                  <a:latin typeface="微软雅黑" panose="020B0503020204020204" charset="-122"/>
                  <a:cs typeface="楷体_GB2312" panose="02010609030101010101" charset="-122"/>
                </a:rPr>
                <a:t>应用浮力</a:t>
              </a:r>
              <a:endParaRPr lang="en-US" altLang="zh-CN" sz="30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endParaRPr>
            </a:p>
          </p:txBody>
        </p:sp>
      </p:grpSp>
      <p:cxnSp>
        <p:nvCxnSpPr>
          <p:cNvPr id="9" name="AutoShape 101"/>
          <p:cNvCxnSpPr>
            <a:cxnSpLocks noChangeShapeType="1"/>
          </p:cNvCxnSpPr>
          <p:nvPr/>
        </p:nvCxnSpPr>
        <p:spPr bwMode="auto">
          <a:xfrm>
            <a:off x="2486164" y="942806"/>
            <a:ext cx="584582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tailEnd type="triangle" w="med" len="med"/>
          </a:ln>
          <a:effectLst/>
        </p:spPr>
      </p:cxnSp>
      <p:grpSp>
        <p:nvGrpSpPr>
          <p:cNvPr id="10" name="组合 6"/>
          <p:cNvGrpSpPr/>
          <p:nvPr/>
        </p:nvGrpSpPr>
        <p:grpSpPr>
          <a:xfrm>
            <a:off x="3099470" y="643963"/>
            <a:ext cx="2923959" cy="576000"/>
            <a:chOff x="613297" y="4629106"/>
            <a:chExt cx="5358997" cy="971752"/>
          </a:xfrm>
        </p:grpSpPr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613297" y="4629106"/>
              <a:ext cx="5358997" cy="971752"/>
            </a:xfrm>
            <a:prstGeom prst="rect">
              <a:avLst/>
            </a:prstGeom>
            <a:solidFill>
              <a:srgbClr val="F3F3F3"/>
            </a:solidFill>
            <a:ln w="9525">
              <a:solidFill>
                <a:srgbClr val="FFFFFF"/>
              </a:solidFill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endParaRPr lang="en-US" altLang="zh-CN" sz="40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  <a:p>
              <a:pPr algn="ctr"/>
              <a:endParaRPr lang="zh-CN" altLang="en-US" sz="4000" b="1" spc="150" dirty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557096" y="4645911"/>
              <a:ext cx="3461460" cy="9346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3000" b="1" spc="150" dirty="0" smtClean="0">
                  <a:ln w="11430"/>
                  <a:solidFill>
                    <a:srgbClr val="FF0000"/>
                  </a:solidFill>
                  <a:latin typeface="微软雅黑" panose="020B0503020204020204" charset="-122"/>
                  <a:cs typeface="楷体_GB2312" panose="02010609030101010101" charset="-122"/>
                </a:rPr>
                <a:t>物体浮沉条件</a:t>
              </a:r>
              <a:endParaRPr lang="en-US" altLang="zh-CN" sz="30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endParaRPr>
            </a:p>
          </p:txBody>
        </p:sp>
      </p:grp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538330" y="1540347"/>
          <a:ext cx="10957710" cy="4796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070"/>
                <a:gridCol w="4862286"/>
                <a:gridCol w="4195354"/>
              </a:tblGrid>
              <a:tr h="6783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应用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工作原理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noFill/>
                  </a:tcPr>
                </a:tc>
              </a:tr>
              <a:tr h="1440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轮船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把密度大于水的钢铁制成“空心”的，使其能够排开更多的水，增大浮力，从而漂浮在水面上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船漂浮时</a:t>
                      </a:r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    F</a:t>
                      </a:r>
                      <a:r>
                        <a:rPr kumimoji="1" lang="zh-CN" altLang="en-US" sz="240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浮</a:t>
                      </a:r>
                      <a:r>
                        <a:rPr kumimoji="1" lang="zh-CN" altLang="en-U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＝ </a:t>
                      </a:r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船</a:t>
                      </a:r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+G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货</a:t>
                      </a:r>
                      <a:endParaRPr kumimoji="0" lang="en-US" altLang="zh-CN" sz="2400" i="0" baseline="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+mn-cs"/>
                      </a:endParaRPr>
                    </a:p>
                    <a:p>
                      <a:pPr marL="0" marR="0" indent="0" algn="l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                  m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排</a:t>
                      </a:r>
                      <a:r>
                        <a:rPr kumimoji="1" lang="en-US" altLang="zh-CN" sz="2400" i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kumimoji="1" lang="zh-CN" altLang="en-U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＝ </a:t>
                      </a:r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船</a:t>
                      </a:r>
                      <a:r>
                        <a:rPr kumimoji="1" lang="zh-CN" altLang="en-US" sz="2400" i="1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zh-CN" sz="2400" i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kumimoji="1" lang="en-US" altLang="zh-CN" sz="2400" i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+m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货</a:t>
                      </a:r>
                      <a:r>
                        <a:rPr kumimoji="1" lang="zh-CN" altLang="en-US" sz="2400" i="1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zh-CN" sz="2400" i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g</a:t>
                      </a:r>
                    </a:p>
                    <a:p>
                      <a:pPr marL="0" marR="0" indent="0" algn="l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                   m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排</a:t>
                      </a:r>
                      <a:r>
                        <a:rPr kumimoji="1" lang="en-US" altLang="zh-CN" sz="2400" i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zh-CN" altLang="en-U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＝ </a:t>
                      </a:r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船</a:t>
                      </a:r>
                      <a:r>
                        <a:rPr kumimoji="1" lang="zh-CN" altLang="en-US" sz="2400" i="1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zh-CN" sz="24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+m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货</a:t>
                      </a:r>
                      <a:endParaRPr kumimoji="1" lang="en-US" altLang="zh-CN" sz="2400" i="0" baseline="-250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400" i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             （</a:t>
                      </a:r>
                      <a:r>
                        <a:rPr kumimoji="1" lang="en-US" altLang="zh-CN" sz="2400" i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1" lang="zh-CN" altLang="en-US" sz="240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排</a:t>
                      </a:r>
                      <a:r>
                        <a:rPr kumimoji="1" lang="en-US" altLang="zh-CN" sz="2400" i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zh-CN" altLang="en-US" sz="2200" i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为轮船的排水量</a:t>
                      </a:r>
                      <a:r>
                        <a:rPr kumimoji="1" lang="zh-CN" altLang="en-US" sz="2400" i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 </a:t>
                      </a:r>
                    </a:p>
                  </a:txBody>
                  <a:tcPr anchor="ctr">
                    <a:noFill/>
                  </a:tcPr>
                </a:tc>
              </a:tr>
              <a:tr h="90404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潜水艇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靠向水舱中充水、排水改变自身重力实现下潜和上浮。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noFill/>
                  </a:tcPr>
                </a:tc>
              </a:tr>
              <a:tr h="8092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气球和飞艇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内部充有密度小于空气的气体，利用空气浮力升空。</a:t>
                      </a:r>
                      <a:endParaRPr lang="en-US" altLang="zh-CN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noFill/>
                  </a:tcPr>
                </a:tc>
              </a:tr>
              <a:tr h="85078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密度计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64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漂浮  </a:t>
                      </a:r>
                      <a:r>
                        <a:rPr lang="zh-CN" altLang="zh-CN" sz="2400" b="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zh-CN" altLang="en-US" sz="2400" b="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计</a:t>
                      </a:r>
                      <a:r>
                        <a:rPr lang="zh-CN" altLang="en-US" sz="2400" b="0" i="1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zh-CN" sz="2400" b="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zh-CN" altLang="en-US" sz="2400" b="0" i="1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zh-CN" sz="2400" b="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zh-CN" altLang="zh-CN" sz="2400" b="0" i="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浮</a:t>
                      </a:r>
                      <a:r>
                        <a:rPr lang="zh-CN" altLang="zh-CN" sz="2400" b="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kumimoji="0" lang="el-GR" altLang="zh-CN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kumimoji="0" lang="zh-CN" altLang="en-US" sz="24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液</a:t>
                      </a:r>
                      <a:r>
                        <a:rPr kumimoji="0" lang="en-US" altLang="zh-CN" sz="24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gV</a:t>
                      </a:r>
                      <a:r>
                        <a:rPr kumimoji="0" lang="zh-CN" altLang="en-US" sz="24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排 </a:t>
                      </a:r>
                      <a:r>
                        <a:rPr lang="zh-CN" altLang="en-US" sz="2400" b="0" i="1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zh-CN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密度计在不同液体中所受浮力相同，</a:t>
                      </a:r>
                      <a:endPara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64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都等于自身重力，若知道</a:t>
                      </a:r>
                      <a:r>
                        <a:rPr kumimoji="0" lang="en-US" altLang="zh-CN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zh-CN" altLang="en-US" sz="24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排</a:t>
                      </a:r>
                      <a:r>
                        <a:rPr kumimoji="0" lang="zh-CN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的大小即可得到液体密度</a:t>
                      </a:r>
                      <a:endParaRPr lang="en-US" altLang="zh-CN" sz="2400" b="0" i="1" baseline="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cxnSp>
        <p:nvCxnSpPr>
          <p:cNvPr id="14" name="AutoShape 101"/>
          <p:cNvCxnSpPr>
            <a:cxnSpLocks noChangeShapeType="1"/>
          </p:cNvCxnSpPr>
          <p:nvPr/>
        </p:nvCxnSpPr>
        <p:spPr bwMode="auto">
          <a:xfrm>
            <a:off x="6107480" y="950063"/>
            <a:ext cx="584582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tailEnd type="triangle" w="med" len="med"/>
          </a:ln>
          <a:effectLst/>
        </p:spPr>
      </p:cxnSp>
      <p:grpSp>
        <p:nvGrpSpPr>
          <p:cNvPr id="15" name="组合 6"/>
          <p:cNvGrpSpPr/>
          <p:nvPr/>
        </p:nvGrpSpPr>
        <p:grpSpPr>
          <a:xfrm>
            <a:off x="6720787" y="651220"/>
            <a:ext cx="2713500" cy="576000"/>
            <a:chOff x="613297" y="4629106"/>
            <a:chExt cx="5358997" cy="971752"/>
          </a:xfrm>
        </p:grpSpPr>
        <p:sp>
          <p:nvSpPr>
            <p:cNvPr id="16" name="TextBox 5"/>
            <p:cNvSpPr txBox="1">
              <a:spLocks noChangeArrowheads="1"/>
            </p:cNvSpPr>
            <p:nvPr/>
          </p:nvSpPr>
          <p:spPr bwMode="auto">
            <a:xfrm>
              <a:off x="613297" y="4629106"/>
              <a:ext cx="5358997" cy="971752"/>
            </a:xfrm>
            <a:prstGeom prst="rect">
              <a:avLst/>
            </a:prstGeom>
            <a:solidFill>
              <a:srgbClr val="F3F3F3"/>
            </a:solidFill>
            <a:ln w="9525">
              <a:solidFill>
                <a:srgbClr val="FFFFFF"/>
              </a:solidFill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endParaRPr lang="en-US" altLang="zh-CN" sz="40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  <a:p>
              <a:pPr algn="ctr"/>
              <a:endParaRPr lang="zh-CN" altLang="en-US" sz="4000" b="1" spc="150" dirty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267683" y="4645911"/>
              <a:ext cx="4040290" cy="9346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3000" b="1" spc="150" dirty="0" smtClean="0">
                  <a:ln w="11430"/>
                  <a:solidFill>
                    <a:srgbClr val="FF0000"/>
                  </a:solidFill>
                  <a:latin typeface="微软雅黑" panose="020B0503020204020204" charset="-122"/>
                  <a:cs typeface="楷体_GB2312" panose="02010609030101010101" charset="-122"/>
                </a:rPr>
                <a:t>浮力的应用</a:t>
              </a:r>
              <a:endParaRPr lang="en-US" altLang="zh-CN" sz="30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电子课本和07-18天津中考题\新教材电子文本\物理八年级下册（电子课本2013版）-图片\0003.jpg"/>
          <p:cNvPicPr>
            <a:picLocks noChangeAspect="1" noChangeArrowheads="1"/>
          </p:cNvPicPr>
          <p:nvPr/>
        </p:nvPicPr>
        <p:blipFill>
          <a:blip r:embed="rId3" cstate="print"/>
          <a:srcRect l="7416" t="6555" r="11002" b="74920"/>
          <a:stretch>
            <a:fillRect/>
          </a:stretch>
        </p:blipFill>
        <p:spPr bwMode="auto">
          <a:xfrm>
            <a:off x="1569166" y="726585"/>
            <a:ext cx="8663405" cy="2753648"/>
          </a:xfrm>
          <a:prstGeom prst="rect">
            <a:avLst/>
          </a:prstGeom>
          <a:noFill/>
        </p:spPr>
      </p:pic>
      <p:grpSp>
        <p:nvGrpSpPr>
          <p:cNvPr id="54" name="组合 53"/>
          <p:cNvGrpSpPr/>
          <p:nvPr/>
        </p:nvGrpSpPr>
        <p:grpSpPr>
          <a:xfrm>
            <a:off x="883000" y="4090034"/>
            <a:ext cx="10438139" cy="844835"/>
            <a:chOff x="708832" y="4699622"/>
            <a:chExt cx="11044166" cy="1239428"/>
          </a:xfrm>
        </p:grpSpPr>
        <p:grpSp>
          <p:nvGrpSpPr>
            <p:cNvPr id="49" name="组合 48"/>
            <p:cNvGrpSpPr/>
            <p:nvPr/>
          </p:nvGrpSpPr>
          <p:grpSpPr>
            <a:xfrm>
              <a:off x="708832" y="4699622"/>
              <a:ext cx="2880530" cy="1239428"/>
              <a:chOff x="708832" y="4699622"/>
              <a:chExt cx="2880530" cy="1239428"/>
            </a:xfrm>
          </p:grpSpPr>
          <p:sp>
            <p:nvSpPr>
              <p:cNvPr id="34" name="TextBox 5"/>
              <p:cNvSpPr txBox="1">
                <a:spLocks noChangeArrowheads="1"/>
              </p:cNvSpPr>
              <p:nvPr/>
            </p:nvSpPr>
            <p:spPr bwMode="auto">
              <a:xfrm>
                <a:off x="708832" y="4699622"/>
                <a:ext cx="2880530" cy="1239428"/>
              </a:xfrm>
              <a:prstGeom prst="rect">
                <a:avLst/>
              </a:prstGeom>
              <a:solidFill>
                <a:srgbClr val="F3F3F3"/>
              </a:solidFill>
              <a:ln w="9525">
                <a:solidFill>
                  <a:srgbClr val="FFFFFF"/>
                </a:solidFill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lIns="121917" tIns="60958" rIns="121917" bIns="60958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endParaRPr lang="en-US" altLang="zh-CN" sz="4000" b="1" spc="150" dirty="0" smtClean="0">
                  <a:ln w="11430"/>
                  <a:solidFill>
                    <a:srgbClr val="FF0000"/>
                  </a:solidFill>
                  <a:latin typeface="+mj-ea"/>
                  <a:ea typeface="+mj-ea"/>
                  <a:cs typeface="楷体_GB2312" panose="02010609030101010101" charset="-122"/>
                </a:endParaRPr>
              </a:p>
              <a:p>
                <a:pPr algn="ctr"/>
                <a:endParaRPr lang="zh-CN" altLang="en-US" sz="4000" b="1" spc="150" dirty="0">
                  <a:ln w="11430"/>
                  <a:solidFill>
                    <a:srgbClr val="FF0000"/>
                  </a:solidFill>
                  <a:latin typeface="+mj-ea"/>
                  <a:ea typeface="+mj-ea"/>
                  <a:cs typeface="楷体_GB2312" panose="02010609030101010101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958438" y="4755174"/>
                <a:ext cx="2383154" cy="704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zh-CN" altLang="en-US" sz="4400" b="1" spc="150" dirty="0" smtClean="0">
                    <a:ln w="11430"/>
                    <a:solidFill>
                      <a:srgbClr val="FF0000"/>
                    </a:solidFill>
                    <a:latin typeface="微软雅黑" panose="020B0503020204020204" charset="-122"/>
                    <a:cs typeface="楷体_GB2312" panose="02010609030101010101" charset="-122"/>
                  </a:rPr>
                  <a:t>认识浮力</a:t>
                </a:r>
                <a:endParaRPr lang="en-US" altLang="zh-CN" sz="4400" b="1" spc="150" dirty="0" smtClean="0">
                  <a:ln w="11430"/>
                  <a:solidFill>
                    <a:srgbClr val="FF0000"/>
                  </a:solidFill>
                  <a:latin typeface="微软雅黑" panose="020B0503020204020204" charset="-122"/>
                  <a:cs typeface="楷体_GB2312" panose="02010609030101010101" charset="-122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4790650" y="4699622"/>
              <a:ext cx="2880530" cy="1239428"/>
              <a:chOff x="4790650" y="4699622"/>
              <a:chExt cx="2880530" cy="1239428"/>
            </a:xfrm>
          </p:grpSpPr>
          <p:sp>
            <p:nvSpPr>
              <p:cNvPr id="45" name="TextBox 5"/>
              <p:cNvSpPr txBox="1">
                <a:spLocks noChangeArrowheads="1"/>
              </p:cNvSpPr>
              <p:nvPr/>
            </p:nvSpPr>
            <p:spPr bwMode="auto">
              <a:xfrm>
                <a:off x="4790650" y="4699622"/>
                <a:ext cx="2880530" cy="1239428"/>
              </a:xfrm>
              <a:prstGeom prst="rect">
                <a:avLst/>
              </a:prstGeom>
              <a:solidFill>
                <a:srgbClr val="F3F3F3"/>
              </a:solidFill>
              <a:ln w="9525">
                <a:solidFill>
                  <a:srgbClr val="FFFFFF"/>
                </a:solidFill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lIns="121917" tIns="60958" rIns="121917" bIns="60958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endParaRPr lang="en-US" altLang="zh-CN" sz="4000" b="1" spc="150" dirty="0" smtClean="0">
                  <a:ln w="11430"/>
                  <a:solidFill>
                    <a:srgbClr val="FF0000"/>
                  </a:solidFill>
                  <a:latin typeface="+mj-ea"/>
                  <a:ea typeface="+mj-ea"/>
                  <a:cs typeface="楷体_GB2312" panose="02010609030101010101" charset="-122"/>
                </a:endParaRPr>
              </a:p>
              <a:p>
                <a:pPr algn="ctr"/>
                <a:endParaRPr lang="zh-CN" altLang="en-US" sz="4000" b="1" spc="150" dirty="0">
                  <a:ln w="11430"/>
                  <a:solidFill>
                    <a:srgbClr val="FF0000"/>
                  </a:solidFill>
                  <a:latin typeface="+mj-ea"/>
                  <a:ea typeface="+mj-ea"/>
                  <a:cs typeface="楷体_GB2312" panose="02010609030101010101" charset="-122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4999810" y="4755174"/>
                <a:ext cx="2518638" cy="769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zh-CN" altLang="en-US" sz="4400" b="1" spc="150" dirty="0" smtClean="0">
                    <a:ln w="11430"/>
                    <a:solidFill>
                      <a:srgbClr val="FF0000"/>
                    </a:solidFill>
                    <a:latin typeface="微软雅黑" panose="020B0503020204020204" charset="-122"/>
                    <a:cs typeface="楷体_GB2312" panose="02010609030101010101" charset="-122"/>
                  </a:rPr>
                  <a:t>探究浮力</a:t>
                </a:r>
                <a:endParaRPr lang="en-US" altLang="zh-CN" sz="4400" b="1" spc="150" dirty="0" smtClean="0">
                  <a:ln w="11430"/>
                  <a:solidFill>
                    <a:srgbClr val="FF0000"/>
                  </a:solidFill>
                  <a:latin typeface="微软雅黑" panose="020B0503020204020204" charset="-122"/>
                  <a:cs typeface="楷体_GB2312" panose="02010609030101010101" charset="-122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8872468" y="4699622"/>
              <a:ext cx="2880530" cy="1239428"/>
              <a:chOff x="8872468" y="4699622"/>
              <a:chExt cx="2880530" cy="1239428"/>
            </a:xfrm>
          </p:grpSpPr>
          <p:sp>
            <p:nvSpPr>
              <p:cNvPr id="47" name="TextBox 5"/>
              <p:cNvSpPr txBox="1">
                <a:spLocks noChangeArrowheads="1"/>
              </p:cNvSpPr>
              <p:nvPr/>
            </p:nvSpPr>
            <p:spPr bwMode="auto">
              <a:xfrm>
                <a:off x="8872468" y="4699622"/>
                <a:ext cx="2880530" cy="1239428"/>
              </a:xfrm>
              <a:prstGeom prst="rect">
                <a:avLst/>
              </a:prstGeom>
              <a:solidFill>
                <a:srgbClr val="F3F3F3"/>
              </a:solidFill>
              <a:ln w="9525">
                <a:solidFill>
                  <a:srgbClr val="FFFFFF"/>
                </a:solidFill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lIns="121917" tIns="60958" rIns="121917" bIns="60958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endParaRPr lang="en-US" altLang="zh-CN" sz="4000" b="1" spc="150" dirty="0" smtClean="0">
                  <a:ln w="11430"/>
                  <a:solidFill>
                    <a:srgbClr val="FF0000"/>
                  </a:solidFill>
                  <a:latin typeface="+mj-ea"/>
                  <a:ea typeface="+mj-ea"/>
                  <a:cs typeface="楷体_GB2312" panose="02010609030101010101" charset="-122"/>
                </a:endParaRPr>
              </a:p>
              <a:p>
                <a:pPr algn="ctr"/>
                <a:endParaRPr lang="zh-CN" altLang="en-US" sz="4000" b="1" spc="150" dirty="0">
                  <a:ln w="11430"/>
                  <a:solidFill>
                    <a:srgbClr val="FF0000"/>
                  </a:solidFill>
                  <a:latin typeface="+mj-ea"/>
                  <a:ea typeface="+mj-ea"/>
                  <a:cs typeface="楷体_GB2312" panose="02010609030101010101" charset="-122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9108924" y="4755174"/>
                <a:ext cx="2518638" cy="769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zh-CN" altLang="en-US" sz="4400" b="1" spc="150" dirty="0" smtClean="0">
                    <a:ln w="11430"/>
                    <a:solidFill>
                      <a:srgbClr val="FF0000"/>
                    </a:solidFill>
                    <a:latin typeface="微软雅黑" panose="020B0503020204020204" charset="-122"/>
                    <a:cs typeface="楷体_GB2312" panose="02010609030101010101" charset="-122"/>
                  </a:rPr>
                  <a:t>应用浮力</a:t>
                </a:r>
                <a:endParaRPr lang="en-US" altLang="zh-CN" sz="4400" b="1" spc="150" dirty="0" smtClean="0">
                  <a:ln w="11430"/>
                  <a:solidFill>
                    <a:srgbClr val="FF0000"/>
                  </a:solidFill>
                  <a:latin typeface="微软雅黑" panose="020B0503020204020204" charset="-122"/>
                  <a:cs typeface="楷体_GB2312" panose="02010609030101010101" charset="-122"/>
                </a:endParaRPr>
              </a:p>
            </p:txBody>
          </p:sp>
        </p:grpSp>
        <p:sp>
          <p:nvSpPr>
            <p:cNvPr id="52" name="燕尾形箭头 51"/>
            <p:cNvSpPr/>
            <p:nvPr/>
          </p:nvSpPr>
          <p:spPr>
            <a:xfrm>
              <a:off x="3657600" y="5049672"/>
              <a:ext cx="1023582" cy="504967"/>
            </a:xfrm>
            <a:prstGeom prst="notched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燕尾形箭头 52"/>
            <p:cNvSpPr/>
            <p:nvPr/>
          </p:nvSpPr>
          <p:spPr>
            <a:xfrm>
              <a:off x="7781498" y="5051947"/>
              <a:ext cx="1023582" cy="504967"/>
            </a:xfrm>
            <a:prstGeom prst="notched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33382" y="5644615"/>
            <a:ext cx="10386159" cy="769444"/>
            <a:chOff x="664012" y="5202331"/>
            <a:chExt cx="10622027" cy="1128824"/>
          </a:xfrm>
          <a:solidFill>
            <a:srgbClr val="FF0000"/>
          </a:solidFill>
        </p:grpSpPr>
        <p:sp>
          <p:nvSpPr>
            <p:cNvPr id="28" name="矩形 27"/>
            <p:cNvSpPr/>
            <p:nvPr/>
          </p:nvSpPr>
          <p:spPr>
            <a:xfrm>
              <a:off x="664012" y="5202334"/>
              <a:ext cx="2664867" cy="112882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4400" b="1" spc="150" dirty="0" smtClean="0">
                  <a:ln w="11430"/>
                  <a:solidFill>
                    <a:schemeClr val="bg1"/>
                  </a:solidFill>
                  <a:latin typeface="微软雅黑" panose="020B0503020204020204" charset="-122"/>
                  <a:cs typeface="楷体_GB2312" panose="02010609030101010101" charset="-122"/>
                </a:rPr>
                <a:t>巩固知识</a:t>
              </a:r>
              <a:endParaRPr lang="en-US" altLang="zh-CN" sz="4400" b="1" spc="150" dirty="0" smtClean="0">
                <a:ln w="11430"/>
                <a:solidFill>
                  <a:schemeClr val="bg1"/>
                </a:solidFill>
                <a:latin typeface="微软雅黑" panose="020B0503020204020204" charset="-122"/>
                <a:cs typeface="楷体_GB2312" panose="02010609030101010101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672279" y="5202335"/>
              <a:ext cx="2664867" cy="112882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4400" b="1" spc="150" dirty="0" smtClean="0">
                  <a:ln w="11430"/>
                  <a:solidFill>
                    <a:schemeClr val="bg1"/>
                  </a:solidFill>
                  <a:latin typeface="微软雅黑" panose="020B0503020204020204" charset="-122"/>
                  <a:cs typeface="楷体_GB2312" panose="02010609030101010101" charset="-122"/>
                </a:rPr>
                <a:t>形成联系</a:t>
              </a:r>
              <a:endParaRPr lang="en-US" altLang="zh-CN" sz="4400" b="1" spc="150" dirty="0" smtClean="0">
                <a:ln w="11430"/>
                <a:solidFill>
                  <a:schemeClr val="bg1"/>
                </a:solidFill>
                <a:latin typeface="微软雅黑" panose="020B0503020204020204" charset="-122"/>
                <a:cs typeface="楷体_GB2312" panose="02010609030101010101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621172" y="5202331"/>
              <a:ext cx="2664867" cy="112881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4400" b="1" spc="150" dirty="0" smtClean="0">
                  <a:ln w="11430"/>
                  <a:solidFill>
                    <a:schemeClr val="bg1"/>
                  </a:solidFill>
                  <a:latin typeface="微软雅黑" panose="020B0503020204020204" charset="-122"/>
                  <a:cs typeface="楷体_GB2312" panose="02010609030101010101" charset="-122"/>
                </a:rPr>
                <a:t>综合提高</a:t>
              </a:r>
              <a:endParaRPr lang="en-US" altLang="zh-CN" sz="4400" b="1" spc="150" dirty="0" smtClean="0">
                <a:ln w="11430"/>
                <a:solidFill>
                  <a:schemeClr val="bg1"/>
                </a:solidFill>
                <a:latin typeface="微软雅黑" panose="020B0503020204020204" charset="-122"/>
                <a:cs typeface="楷体_GB2312" panose="02010609030101010101" charset="-122"/>
              </a:endParaRPr>
            </a:p>
          </p:txBody>
        </p:sp>
      </p:grpSp>
      <p:sp>
        <p:nvSpPr>
          <p:cNvPr id="32" name="燕尾形箭头 31"/>
          <p:cNvSpPr/>
          <p:nvPr/>
        </p:nvSpPr>
        <p:spPr>
          <a:xfrm>
            <a:off x="3677220" y="5816355"/>
            <a:ext cx="967415" cy="34420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燕尾形箭头 32"/>
          <p:cNvSpPr/>
          <p:nvPr/>
        </p:nvSpPr>
        <p:spPr>
          <a:xfrm>
            <a:off x="7581558" y="5816355"/>
            <a:ext cx="967415" cy="34420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 Box 75"/>
          <p:cNvSpPr txBox="1">
            <a:spLocks noChangeArrowheads="1"/>
          </p:cNvSpPr>
          <p:nvPr/>
        </p:nvSpPr>
        <p:spPr bwMode="auto">
          <a:xfrm>
            <a:off x="272954" y="3141310"/>
            <a:ext cx="627797" cy="107721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u="none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浮力</a:t>
            </a:r>
            <a:endParaRPr lang="zh-CN" altLang="en-US" sz="3200" u="none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Text Box 76"/>
          <p:cNvSpPr txBox="1">
            <a:spLocks noChangeArrowheads="1"/>
          </p:cNvSpPr>
          <p:nvPr/>
        </p:nvSpPr>
        <p:spPr bwMode="auto">
          <a:xfrm>
            <a:off x="1884499" y="1173736"/>
            <a:ext cx="1650270" cy="5232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u="none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认识浮力</a:t>
            </a:r>
            <a:endParaRPr lang="zh-CN" altLang="en-US" sz="2800" u="none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Text Box 78"/>
          <p:cNvSpPr txBox="1">
            <a:spLocks noChangeArrowheads="1"/>
          </p:cNvSpPr>
          <p:nvPr/>
        </p:nvSpPr>
        <p:spPr bwMode="auto">
          <a:xfrm>
            <a:off x="6544794" y="1172145"/>
            <a:ext cx="3131467" cy="559897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28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28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浮</a:t>
            </a:r>
            <a:r>
              <a:rPr kumimoji="1" lang="zh-CN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 </a:t>
            </a:r>
            <a:r>
              <a:rPr kumimoji="1" lang="en-US" altLang="zh-CN" sz="28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28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向上</a:t>
            </a:r>
            <a:r>
              <a:rPr kumimoji="1" lang="zh-CN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kumimoji="1"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1" lang="zh-CN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28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向下</a:t>
            </a:r>
            <a:endParaRPr kumimoji="1" lang="en-US" altLang="zh-CN" sz="28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80"/>
          <p:cNvSpPr txBox="1">
            <a:spLocks noChangeArrowheads="1"/>
          </p:cNvSpPr>
          <p:nvPr/>
        </p:nvSpPr>
        <p:spPr bwMode="auto">
          <a:xfrm>
            <a:off x="4345296" y="380601"/>
            <a:ext cx="1470924" cy="5232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概  念</a:t>
            </a:r>
            <a:endParaRPr lang="zh-CN" altLang="en-US" sz="2800" u="none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Text Box 81"/>
          <p:cNvSpPr txBox="1">
            <a:spLocks noChangeArrowheads="1"/>
          </p:cNvSpPr>
          <p:nvPr/>
        </p:nvSpPr>
        <p:spPr bwMode="auto">
          <a:xfrm>
            <a:off x="4345296" y="1188082"/>
            <a:ext cx="1716584" cy="5232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u="none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产生原因</a:t>
            </a:r>
            <a:endParaRPr lang="zh-CN" altLang="en-US" sz="2800" u="none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Text Box 82"/>
          <p:cNvSpPr txBox="1">
            <a:spLocks noChangeArrowheads="1"/>
          </p:cNvSpPr>
          <p:nvPr/>
        </p:nvSpPr>
        <p:spPr bwMode="auto">
          <a:xfrm>
            <a:off x="4345296" y="1995563"/>
            <a:ext cx="1661993" cy="5232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基本测量</a:t>
            </a:r>
            <a:endParaRPr lang="zh-CN" altLang="en-US" sz="2800" u="none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7" name="AutoShape 100"/>
          <p:cNvCxnSpPr>
            <a:cxnSpLocks noChangeShapeType="1"/>
            <a:stCxn id="7" idx="3"/>
            <a:endCxn id="11" idx="1"/>
          </p:cNvCxnSpPr>
          <p:nvPr/>
        </p:nvCxnSpPr>
        <p:spPr bwMode="auto">
          <a:xfrm flipV="1">
            <a:off x="3534769" y="642211"/>
            <a:ext cx="810527" cy="79313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miter lim="800000"/>
            <a:tailEnd type="triangle" w="med" len="med"/>
          </a:ln>
          <a:effectLst/>
        </p:spPr>
      </p:cxnSp>
      <p:cxnSp>
        <p:nvCxnSpPr>
          <p:cNvPr id="18" name="AutoShape 101"/>
          <p:cNvCxnSpPr>
            <a:cxnSpLocks noChangeShapeType="1"/>
            <a:stCxn id="12" idx="3"/>
            <a:endCxn id="9" idx="1"/>
          </p:cNvCxnSpPr>
          <p:nvPr/>
        </p:nvCxnSpPr>
        <p:spPr bwMode="auto">
          <a:xfrm>
            <a:off x="6061880" y="1449692"/>
            <a:ext cx="482914" cy="2402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tailEnd type="triangle" w="med" len="med"/>
          </a:ln>
          <a:effectLst/>
        </p:spPr>
      </p:cxnSp>
      <p:cxnSp>
        <p:nvCxnSpPr>
          <p:cNvPr id="19" name="AutoShape 103"/>
          <p:cNvCxnSpPr>
            <a:cxnSpLocks noChangeShapeType="1"/>
            <a:stCxn id="7" idx="3"/>
            <a:endCxn id="12" idx="1"/>
          </p:cNvCxnSpPr>
          <p:nvPr/>
        </p:nvCxnSpPr>
        <p:spPr bwMode="auto">
          <a:xfrm>
            <a:off x="3534769" y="1435346"/>
            <a:ext cx="810527" cy="14346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tailEnd type="triangle" w="med" len="med"/>
          </a:ln>
          <a:effectLst/>
        </p:spPr>
      </p:cxnSp>
      <p:cxnSp>
        <p:nvCxnSpPr>
          <p:cNvPr id="20" name="AutoShape 104"/>
          <p:cNvCxnSpPr>
            <a:cxnSpLocks noChangeShapeType="1"/>
            <a:stCxn id="7" idx="3"/>
            <a:endCxn id="13" idx="1"/>
          </p:cNvCxnSpPr>
          <p:nvPr/>
        </p:nvCxnSpPr>
        <p:spPr bwMode="auto">
          <a:xfrm>
            <a:off x="3534769" y="1435346"/>
            <a:ext cx="810527" cy="82182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miter lim="800000"/>
            <a:tailEnd type="triangle" w="med" len="med"/>
          </a:ln>
          <a:effectLst/>
        </p:spPr>
      </p:cxnSp>
      <p:sp>
        <p:nvSpPr>
          <p:cNvPr id="51" name="Text Box 76"/>
          <p:cNvSpPr txBox="1">
            <a:spLocks noChangeArrowheads="1"/>
          </p:cNvSpPr>
          <p:nvPr/>
        </p:nvSpPr>
        <p:spPr bwMode="auto">
          <a:xfrm>
            <a:off x="1927716" y="5679770"/>
            <a:ext cx="1650270" cy="5232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u="none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应用浮力</a:t>
            </a:r>
            <a:endParaRPr lang="zh-CN" altLang="en-US" sz="2800" u="none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2" name="Text Box 76"/>
          <p:cNvSpPr txBox="1">
            <a:spLocks noChangeArrowheads="1"/>
          </p:cNvSpPr>
          <p:nvPr/>
        </p:nvSpPr>
        <p:spPr bwMode="auto">
          <a:xfrm>
            <a:off x="1929991" y="3416517"/>
            <a:ext cx="1650270" cy="5232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探究</a:t>
            </a:r>
            <a:r>
              <a:rPr lang="zh-CN" altLang="en-US" sz="2800" u="none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浮力</a:t>
            </a:r>
            <a:endParaRPr lang="zh-CN" altLang="en-US" sz="2800" u="none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94" name="AutoShape 100"/>
          <p:cNvCxnSpPr>
            <a:cxnSpLocks noChangeShapeType="1"/>
            <a:stCxn id="5" idx="3"/>
            <a:endCxn id="7" idx="1"/>
          </p:cNvCxnSpPr>
          <p:nvPr/>
        </p:nvCxnSpPr>
        <p:spPr bwMode="auto">
          <a:xfrm flipV="1">
            <a:off x="900751" y="1435346"/>
            <a:ext cx="983748" cy="224457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miter lim="800000"/>
            <a:tailEnd type="triangle" w="med" len="med"/>
          </a:ln>
          <a:effectLst/>
        </p:spPr>
      </p:cxnSp>
      <p:cxnSp>
        <p:nvCxnSpPr>
          <p:cNvPr id="95" name="AutoShape 103"/>
          <p:cNvCxnSpPr>
            <a:cxnSpLocks noChangeShapeType="1"/>
            <a:stCxn id="5" idx="3"/>
            <a:endCxn id="52" idx="1"/>
          </p:cNvCxnSpPr>
          <p:nvPr/>
        </p:nvCxnSpPr>
        <p:spPr bwMode="auto">
          <a:xfrm flipV="1">
            <a:off x="900751" y="3678127"/>
            <a:ext cx="1029240" cy="1792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tailEnd type="triangle" w="med" len="med"/>
          </a:ln>
          <a:effectLst/>
        </p:spPr>
      </p:cxnSp>
      <p:cxnSp>
        <p:nvCxnSpPr>
          <p:cNvPr id="96" name="AutoShape 104"/>
          <p:cNvCxnSpPr>
            <a:cxnSpLocks noChangeShapeType="1"/>
            <a:stCxn id="5" idx="3"/>
            <a:endCxn id="51" idx="1"/>
          </p:cNvCxnSpPr>
          <p:nvPr/>
        </p:nvCxnSpPr>
        <p:spPr bwMode="auto">
          <a:xfrm>
            <a:off x="900751" y="3679919"/>
            <a:ext cx="1026965" cy="2261461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miter lim="800000"/>
            <a:tailEnd type="triangle" w="med" len="med"/>
          </a:ln>
          <a:effectLst/>
        </p:spPr>
      </p:cxnSp>
      <p:sp>
        <p:nvSpPr>
          <p:cNvPr id="132" name="Text Box 80"/>
          <p:cNvSpPr txBox="1">
            <a:spLocks noChangeArrowheads="1"/>
          </p:cNvSpPr>
          <p:nvPr/>
        </p:nvSpPr>
        <p:spPr bwMode="auto">
          <a:xfrm>
            <a:off x="4345295" y="2880456"/>
            <a:ext cx="3638645" cy="5232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spc="150" dirty="0" smtClean="0">
                <a:ln w="11430"/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楷体_GB2312" panose="02010609030101010101" charset="-122"/>
              </a:rPr>
              <a:t>大小跟哪些因素有关</a:t>
            </a:r>
            <a:endParaRPr lang="zh-CN" altLang="en-US" sz="2800" u="none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4" name="Text Box 82"/>
          <p:cNvSpPr txBox="1">
            <a:spLocks noChangeArrowheads="1"/>
          </p:cNvSpPr>
          <p:nvPr/>
        </p:nvSpPr>
        <p:spPr bwMode="auto">
          <a:xfrm>
            <a:off x="4345296" y="3676554"/>
            <a:ext cx="3010847" cy="126188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spc="150" dirty="0" smtClean="0">
                <a:ln w="11430"/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楷体_GB2312" panose="02010609030101010101" charset="-122"/>
              </a:rPr>
              <a:t>阿基米德原理</a:t>
            </a:r>
            <a:endParaRPr lang="en-US" altLang="zh-CN" sz="2800" spc="150" dirty="0" smtClean="0">
              <a:ln w="11430"/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楷体_GB2312" panose="02010609030101010101" charset="-122"/>
            </a:endParaRPr>
          </a:p>
          <a:p>
            <a:pPr lvl="0"/>
            <a:r>
              <a:rPr lang="en-US" altLang="zh-CN" sz="2400" spc="150" dirty="0" smtClean="0">
                <a:ln w="11430"/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楷体_GB2312" panose="02010609030101010101" charset="-122"/>
              </a:rPr>
              <a:t>(</a:t>
            </a:r>
            <a:r>
              <a:rPr lang="zh-CN" altLang="en-US" sz="2400" spc="150" dirty="0" smtClean="0">
                <a:ln w="11430"/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楷体_GB2312" panose="02010609030101010101" charset="-122"/>
              </a:rPr>
              <a:t>大小跟排开液体所受重力的关系</a:t>
            </a:r>
            <a:r>
              <a:rPr lang="en-US" altLang="zh-CN" sz="2400" spc="150" dirty="0" smtClean="0">
                <a:ln w="11430"/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楷体_GB2312" panose="02010609030101010101" charset="-122"/>
              </a:rPr>
              <a:t>)</a:t>
            </a:r>
          </a:p>
        </p:txBody>
      </p:sp>
      <p:cxnSp>
        <p:nvCxnSpPr>
          <p:cNvPr id="135" name="AutoShape 100"/>
          <p:cNvCxnSpPr>
            <a:cxnSpLocks noChangeShapeType="1"/>
            <a:stCxn id="52" idx="3"/>
            <a:endCxn id="132" idx="1"/>
          </p:cNvCxnSpPr>
          <p:nvPr/>
        </p:nvCxnSpPr>
        <p:spPr bwMode="auto">
          <a:xfrm flipV="1">
            <a:off x="3580261" y="3142066"/>
            <a:ext cx="765034" cy="536061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miter lim="800000"/>
            <a:tailEnd type="triangle" w="med" len="med"/>
          </a:ln>
          <a:effectLst/>
        </p:spPr>
      </p:cxnSp>
      <p:cxnSp>
        <p:nvCxnSpPr>
          <p:cNvPr id="137" name="AutoShape 104"/>
          <p:cNvCxnSpPr>
            <a:cxnSpLocks noChangeShapeType="1"/>
            <a:stCxn id="52" idx="3"/>
            <a:endCxn id="134" idx="1"/>
          </p:cNvCxnSpPr>
          <p:nvPr/>
        </p:nvCxnSpPr>
        <p:spPr bwMode="auto">
          <a:xfrm>
            <a:off x="3580261" y="3678127"/>
            <a:ext cx="765035" cy="629369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miter lim="800000"/>
            <a:tailEnd type="triangle" w="med" len="med"/>
          </a:ln>
          <a:effectLst/>
        </p:spPr>
      </p:cxnSp>
      <p:sp>
        <p:nvSpPr>
          <p:cNvPr id="151" name="Text Box 80"/>
          <p:cNvSpPr txBox="1">
            <a:spLocks noChangeArrowheads="1"/>
          </p:cNvSpPr>
          <p:nvPr/>
        </p:nvSpPr>
        <p:spPr bwMode="auto">
          <a:xfrm>
            <a:off x="4345296" y="5298417"/>
            <a:ext cx="2558196" cy="5232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spc="150" dirty="0" smtClean="0">
                <a:ln w="11430"/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楷体_GB2312" panose="02010609030101010101" charset="-122"/>
              </a:rPr>
              <a:t>物体浮沉条件</a:t>
            </a:r>
            <a:endParaRPr lang="en-US" altLang="zh-CN" sz="2800" spc="150" dirty="0" smtClean="0">
              <a:ln w="11430"/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楷体_GB2312" panose="02010609030101010101" charset="-122"/>
            </a:endParaRPr>
          </a:p>
        </p:txBody>
      </p:sp>
      <p:sp>
        <p:nvSpPr>
          <p:cNvPr id="152" name="Text Box 82"/>
          <p:cNvSpPr txBox="1">
            <a:spLocks noChangeArrowheads="1"/>
          </p:cNvSpPr>
          <p:nvPr/>
        </p:nvSpPr>
        <p:spPr bwMode="auto">
          <a:xfrm>
            <a:off x="4345296" y="6067220"/>
            <a:ext cx="1480025" cy="5232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spc="150" dirty="0" smtClean="0">
                <a:ln w="11430"/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楷体_GB2312" panose="02010609030101010101" charset="-122"/>
              </a:rPr>
              <a:t>应  用</a:t>
            </a:r>
            <a:endParaRPr lang="en-US" altLang="zh-CN" sz="2800" spc="150" dirty="0" smtClean="0">
              <a:ln w="11430"/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楷体_GB2312" panose="02010609030101010101" charset="-122"/>
            </a:endParaRPr>
          </a:p>
        </p:txBody>
      </p:sp>
      <p:cxnSp>
        <p:nvCxnSpPr>
          <p:cNvPr id="153" name="AutoShape 100"/>
          <p:cNvCxnSpPr>
            <a:cxnSpLocks noChangeShapeType="1"/>
            <a:stCxn id="51" idx="3"/>
            <a:endCxn id="151" idx="1"/>
          </p:cNvCxnSpPr>
          <p:nvPr/>
        </p:nvCxnSpPr>
        <p:spPr bwMode="auto">
          <a:xfrm flipV="1">
            <a:off x="3577986" y="5560027"/>
            <a:ext cx="767310" cy="38135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miter lim="800000"/>
            <a:tailEnd type="triangle" w="med" len="med"/>
          </a:ln>
          <a:effectLst/>
        </p:spPr>
      </p:cxnSp>
      <p:cxnSp>
        <p:nvCxnSpPr>
          <p:cNvPr id="154" name="AutoShape 104"/>
          <p:cNvCxnSpPr>
            <a:cxnSpLocks noChangeShapeType="1"/>
            <a:stCxn id="51" idx="3"/>
            <a:endCxn id="152" idx="1"/>
          </p:cNvCxnSpPr>
          <p:nvPr/>
        </p:nvCxnSpPr>
        <p:spPr bwMode="auto">
          <a:xfrm>
            <a:off x="3577986" y="5941380"/>
            <a:ext cx="767310" cy="38745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miter lim="800000"/>
            <a:tailEnd type="triangle" w="med" len="med"/>
          </a:ln>
          <a:effectLst/>
        </p:spPr>
      </p:cxnSp>
      <p:sp>
        <p:nvSpPr>
          <p:cNvPr id="185" name="Text Box 78"/>
          <p:cNvSpPr txBox="1">
            <a:spLocks noChangeArrowheads="1"/>
          </p:cNvSpPr>
          <p:nvPr/>
        </p:nvSpPr>
        <p:spPr bwMode="auto">
          <a:xfrm>
            <a:off x="6574363" y="1952355"/>
            <a:ext cx="2501398" cy="559897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8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28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浮</a:t>
            </a:r>
            <a:r>
              <a:rPr kumimoji="1" lang="zh-CN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 </a:t>
            </a:r>
            <a:r>
              <a:rPr kumimoji="1" lang="en-US" altLang="zh-CN" sz="28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kumimoji="1" lang="zh-CN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kumimoji="1"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1" lang="zh-CN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28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拉</a:t>
            </a:r>
            <a:endParaRPr kumimoji="1" lang="en-US" altLang="zh-CN" sz="2800" baseline="-250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186" name="AutoShape 101"/>
          <p:cNvCxnSpPr>
            <a:cxnSpLocks noChangeShapeType="1"/>
            <a:stCxn id="13" idx="3"/>
            <a:endCxn id="185" idx="1"/>
          </p:cNvCxnSpPr>
          <p:nvPr/>
        </p:nvCxnSpPr>
        <p:spPr bwMode="auto">
          <a:xfrm flipV="1">
            <a:off x="6007289" y="2232304"/>
            <a:ext cx="567074" cy="24869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tailEnd type="triangle" w="med" len="med"/>
          </a:ln>
          <a:effectLst/>
        </p:spPr>
      </p:cxnSp>
      <p:sp>
        <p:nvSpPr>
          <p:cNvPr id="193" name="Text Box 78"/>
          <p:cNvSpPr txBox="1">
            <a:spLocks noChangeArrowheads="1"/>
          </p:cNvSpPr>
          <p:nvPr/>
        </p:nvSpPr>
        <p:spPr bwMode="auto">
          <a:xfrm>
            <a:off x="7804937" y="3728838"/>
            <a:ext cx="2376291" cy="1255728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28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28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浮</a:t>
            </a:r>
            <a:r>
              <a:rPr kumimoji="1" lang="zh-CN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 </a:t>
            </a:r>
            <a:r>
              <a:rPr kumimoji="1" lang="en-US" altLang="zh-CN" sz="28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kumimoji="1" lang="zh-CN" altLang="en-US" sz="28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排</a:t>
            </a:r>
            <a:endParaRPr kumimoji="1" lang="en-US" altLang="zh-CN" sz="2800" baseline="-25000" dirty="0" smtClean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kumimoji="1" lang="en-US" altLang="zh-CN" sz="28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</a:t>
            </a:r>
            <a:r>
              <a:rPr kumimoji="1" lang="zh-CN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 </a:t>
            </a:r>
            <a:r>
              <a:rPr kumimoji="1" lang="en-US" altLang="zh-CN" sz="28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</a:t>
            </a:r>
            <a:r>
              <a:rPr kumimoji="1" lang="zh-CN" altLang="en-US" sz="28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排</a:t>
            </a:r>
            <a:r>
              <a:rPr kumimoji="1" lang="zh-CN" altLang="en-US" sz="2800" i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kumimoji="1"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kumimoji="1"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</a:t>
            </a:r>
            <a:r>
              <a:rPr kumimoji="1" lang="zh-CN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1" lang="en-US" altLang="zh-CN" sz="28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1" lang="el-GR" altLang="zh-CN" sz="28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ρ</a:t>
            </a:r>
            <a:r>
              <a:rPr kumimoji="1" lang="zh-CN" altLang="en-US" sz="28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液</a:t>
            </a:r>
            <a:r>
              <a:rPr kumimoji="1" lang="zh-CN" altLang="en-US" sz="2800" i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gV</a:t>
            </a:r>
            <a:r>
              <a:rPr kumimoji="1" lang="zh-CN" altLang="en-US" sz="28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排</a:t>
            </a:r>
            <a:endParaRPr kumimoji="1" lang="en-US" altLang="zh-CN" sz="28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194" name="AutoShape 101"/>
          <p:cNvCxnSpPr>
            <a:cxnSpLocks noChangeShapeType="1"/>
            <a:stCxn id="134" idx="3"/>
          </p:cNvCxnSpPr>
          <p:nvPr/>
        </p:nvCxnSpPr>
        <p:spPr bwMode="auto">
          <a:xfrm>
            <a:off x="7356143" y="4307496"/>
            <a:ext cx="395785" cy="5197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tailEnd type="triangle" w="med" len="med"/>
          </a:ln>
          <a:effectLst/>
        </p:spPr>
      </p:cxnSp>
      <p:sp>
        <p:nvSpPr>
          <p:cNvPr id="201" name="Text Box 78"/>
          <p:cNvSpPr txBox="1">
            <a:spLocks noChangeArrowheads="1"/>
          </p:cNvSpPr>
          <p:nvPr/>
        </p:nvSpPr>
        <p:spPr bwMode="auto">
          <a:xfrm>
            <a:off x="7832232" y="5148206"/>
            <a:ext cx="1748495" cy="1052596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kumimoji="1" lang="en-US" altLang="zh-CN" sz="28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28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浮</a:t>
            </a:r>
            <a:r>
              <a:rPr kumimoji="1" lang="zh-CN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 </a:t>
            </a:r>
            <a:r>
              <a:rPr kumimoji="1" lang="en-US" altLang="zh-CN" sz="28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kumimoji="1" lang="zh-CN" altLang="en-US" sz="28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物</a:t>
            </a:r>
            <a:endParaRPr kumimoji="1" lang="en-US" altLang="zh-CN" sz="2800" baseline="-25000" dirty="0" smtClean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kumimoji="1"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漂浮、悬浮</a:t>
            </a:r>
            <a:endParaRPr kumimoji="1" lang="en-US" altLang="zh-CN" sz="240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202" name="AutoShape 101"/>
          <p:cNvCxnSpPr>
            <a:cxnSpLocks noChangeShapeType="1"/>
          </p:cNvCxnSpPr>
          <p:nvPr/>
        </p:nvCxnSpPr>
        <p:spPr bwMode="auto">
          <a:xfrm>
            <a:off x="6917140" y="5546380"/>
            <a:ext cx="916675" cy="8259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tailEnd type="triangle" w="med" len="med"/>
          </a:ln>
          <a:effectLst/>
        </p:spPr>
      </p:cxnSp>
      <p:cxnSp>
        <p:nvCxnSpPr>
          <p:cNvPr id="207" name="AutoShape 100"/>
          <p:cNvCxnSpPr>
            <a:cxnSpLocks noChangeShapeType="1"/>
            <a:stCxn id="210" idx="1"/>
            <a:endCxn id="9" idx="3"/>
          </p:cNvCxnSpPr>
          <p:nvPr/>
        </p:nvCxnSpPr>
        <p:spPr bwMode="auto">
          <a:xfrm rot="10800000">
            <a:off x="9676262" y="1452095"/>
            <a:ext cx="1489881" cy="2069133"/>
          </a:xfrm>
          <a:prstGeom prst="bentConnector3">
            <a:avLst>
              <a:gd name="adj1" fmla="val 39284"/>
            </a:avLst>
          </a:prstGeom>
          <a:noFill/>
          <a:ln w="38100">
            <a:solidFill>
              <a:srgbClr val="FFFF00"/>
            </a:solidFill>
            <a:miter lim="800000"/>
            <a:tailEnd type="triangle" w="med" len="med"/>
          </a:ln>
          <a:effectLst/>
        </p:spPr>
      </p:cxnSp>
      <p:cxnSp>
        <p:nvCxnSpPr>
          <p:cNvPr id="209" name="AutoShape 104"/>
          <p:cNvCxnSpPr>
            <a:cxnSpLocks noChangeShapeType="1"/>
            <a:stCxn id="210" idx="1"/>
            <a:endCxn id="201" idx="3"/>
          </p:cNvCxnSpPr>
          <p:nvPr/>
        </p:nvCxnSpPr>
        <p:spPr bwMode="auto">
          <a:xfrm rot="10800000" flipV="1">
            <a:off x="9580728" y="3521226"/>
            <a:ext cx="1585415" cy="2153277"/>
          </a:xfrm>
          <a:prstGeom prst="bentConnector3">
            <a:avLst>
              <a:gd name="adj1" fmla="val 36227"/>
            </a:avLst>
          </a:prstGeom>
          <a:noFill/>
          <a:ln w="38100">
            <a:solidFill>
              <a:srgbClr val="FFFF00"/>
            </a:solidFill>
            <a:miter lim="800000"/>
            <a:tailEnd type="triangle" w="med" len="med"/>
          </a:ln>
          <a:effectLst/>
        </p:spPr>
      </p:cxnSp>
      <p:sp>
        <p:nvSpPr>
          <p:cNvPr id="210" name="Text Box 75"/>
          <p:cNvSpPr txBox="1">
            <a:spLocks noChangeArrowheads="1"/>
          </p:cNvSpPr>
          <p:nvPr/>
        </p:nvSpPr>
        <p:spPr bwMode="auto">
          <a:xfrm>
            <a:off x="11166142" y="1751512"/>
            <a:ext cx="627797" cy="353943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u="none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浮力</a:t>
            </a:r>
            <a:endParaRPr lang="en-US" altLang="zh-CN" sz="3200" u="none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32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计算</a:t>
            </a:r>
            <a:endParaRPr lang="en-US" altLang="zh-CN" sz="320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3200" u="none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方法</a:t>
            </a:r>
            <a:endParaRPr lang="zh-CN" altLang="en-US" sz="3200" u="none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215" name="AutoShape 104"/>
          <p:cNvCxnSpPr>
            <a:cxnSpLocks noChangeShapeType="1"/>
            <a:stCxn id="210" idx="1"/>
            <a:endCxn id="193" idx="3"/>
          </p:cNvCxnSpPr>
          <p:nvPr/>
        </p:nvCxnSpPr>
        <p:spPr bwMode="auto">
          <a:xfrm rot="10800000" flipV="1">
            <a:off x="10181228" y="3521226"/>
            <a:ext cx="984914" cy="835475"/>
          </a:xfrm>
          <a:prstGeom prst="bentConnector3">
            <a:avLst>
              <a:gd name="adj1" fmla="val 60315"/>
            </a:avLst>
          </a:prstGeom>
          <a:noFill/>
          <a:ln w="38100">
            <a:solidFill>
              <a:srgbClr val="FFFF00"/>
            </a:solidFill>
            <a:miter lim="800000"/>
            <a:tailEnd type="triangle" w="med" len="med"/>
          </a:ln>
          <a:effectLst/>
        </p:spPr>
      </p:cxnSp>
      <p:cxnSp>
        <p:nvCxnSpPr>
          <p:cNvPr id="225" name="AutoShape 100"/>
          <p:cNvCxnSpPr>
            <a:cxnSpLocks noChangeShapeType="1"/>
            <a:stCxn id="210" idx="1"/>
            <a:endCxn id="185" idx="3"/>
          </p:cNvCxnSpPr>
          <p:nvPr/>
        </p:nvCxnSpPr>
        <p:spPr bwMode="auto">
          <a:xfrm rot="10800000">
            <a:off x="9075762" y="2232305"/>
            <a:ext cx="2090381" cy="1288923"/>
          </a:xfrm>
          <a:prstGeom prst="bentConnector3">
            <a:avLst>
              <a:gd name="adj1" fmla="val 27781"/>
            </a:avLst>
          </a:prstGeom>
          <a:noFill/>
          <a:ln w="38100">
            <a:solidFill>
              <a:srgbClr val="FFFF00"/>
            </a:solidFill>
            <a:miter lim="800000"/>
            <a:tailEnd type="triangl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32" grpId="0" animBg="1"/>
      <p:bldP spid="134" grpId="0" animBg="1"/>
      <p:bldP spid="151" grpId="0" animBg="1"/>
      <p:bldP spid="152" grpId="0" animBg="1"/>
      <p:bldP spid="185" grpId="0" animBg="1"/>
      <p:bldP spid="193" grpId="0" animBg="1"/>
      <p:bldP spid="201" grpId="0" animBg="1"/>
      <p:bldP spid="2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44955" y="861677"/>
            <a:ext cx="2995200" cy="648000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altLang="zh-CN" sz="4000" b="1" spc="150" dirty="0" smtClean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  <a:p>
            <a:pPr algn="ctr"/>
            <a:endParaRPr lang="zh-CN" altLang="en-US" sz="40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8045" y="915180"/>
            <a:ext cx="3063600" cy="590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0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rPr>
              <a:t>计算浮力的方法</a:t>
            </a:r>
            <a:endParaRPr lang="en-US" altLang="zh-CN" sz="3000" b="1" spc="150" dirty="0" smtClean="0">
              <a:ln w="11430"/>
              <a:solidFill>
                <a:srgbClr val="FF0000"/>
              </a:solidFill>
              <a:latin typeface="微软雅黑" panose="020B0503020204020204" charset="-122"/>
              <a:cs typeface="楷体_GB2312" panose="02010609030101010101" charset="-122"/>
            </a:endParaRPr>
          </a:p>
        </p:txBody>
      </p:sp>
      <p:sp>
        <p:nvSpPr>
          <p:cNvPr id="9" name="Text Box 78"/>
          <p:cNvSpPr txBox="1">
            <a:spLocks noChangeArrowheads="1"/>
          </p:cNvSpPr>
          <p:nvPr/>
        </p:nvSpPr>
        <p:spPr bwMode="auto">
          <a:xfrm>
            <a:off x="318168" y="1752717"/>
            <a:ext cx="6953492" cy="1126462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1.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根据浮力产生原因 ：</a:t>
            </a:r>
            <a:endParaRPr kumimoji="1" lang="en-US" altLang="zh-CN" sz="2800" dirty="0" smtClean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kumimoji="1" lang="en-US" altLang="zh-CN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F</a:t>
            </a:r>
            <a:r>
              <a:rPr kumimoji="1" lang="zh-CN" altLang="en-US" sz="28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浮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 </a:t>
            </a:r>
            <a:r>
              <a:rPr kumimoji="1" lang="en-US" altLang="zh-CN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28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向上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kumimoji="1"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28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向下</a:t>
            </a:r>
            <a:endParaRPr kumimoji="1"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Text Box 78"/>
          <p:cNvSpPr txBox="1">
            <a:spLocks noChangeArrowheads="1"/>
          </p:cNvSpPr>
          <p:nvPr/>
        </p:nvSpPr>
        <p:spPr bwMode="auto">
          <a:xfrm>
            <a:off x="354453" y="3472662"/>
            <a:ext cx="4130461" cy="2160591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2.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根据阿基米德原理：</a:t>
            </a:r>
            <a:endParaRPr kumimoji="1" lang="en-US" altLang="zh-CN" sz="2800" dirty="0" smtClean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kumimoji="1" lang="en-US" altLang="zh-CN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F</a:t>
            </a:r>
            <a:r>
              <a:rPr kumimoji="1" lang="zh-CN" altLang="en-US" sz="28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浮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  </a:t>
            </a:r>
            <a:r>
              <a:rPr kumimoji="1" lang="en-US" altLang="zh-CN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kumimoji="1" lang="zh-CN" altLang="en-US" sz="28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排</a:t>
            </a:r>
            <a:r>
              <a:rPr kumimoji="1"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20000"/>
              </a:lnSpc>
            </a:pPr>
            <a:r>
              <a:rPr kumimoji="1" lang="zh-CN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 </a:t>
            </a:r>
            <a:r>
              <a:rPr kumimoji="1" lang="en-US" altLang="zh-CN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</a:t>
            </a:r>
            <a:r>
              <a:rPr kumimoji="1" lang="zh-CN" altLang="en-US" sz="28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排</a:t>
            </a:r>
            <a:r>
              <a:rPr kumimoji="1" lang="zh-CN" altLang="en-US" sz="2800" i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endParaRPr kumimoji="1" lang="en-US" altLang="zh-CN" sz="2800" dirty="0" smtClean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kumimoji="1"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1" lang="en-US" altLang="zh-CN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1" lang="el-GR" altLang="zh-CN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ρ </a:t>
            </a:r>
            <a:r>
              <a:rPr kumimoji="1" lang="zh-CN" altLang="en-US" sz="28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液 </a:t>
            </a:r>
            <a:r>
              <a:rPr kumimoji="1" lang="en-US" altLang="zh-CN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gV</a:t>
            </a:r>
            <a:r>
              <a:rPr kumimoji="1" lang="zh-CN" altLang="en-US" sz="28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排</a:t>
            </a:r>
            <a:endParaRPr kumimoji="1"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78"/>
          <p:cNvSpPr txBox="1">
            <a:spLocks noChangeArrowheads="1"/>
          </p:cNvSpPr>
          <p:nvPr/>
        </p:nvSpPr>
        <p:spPr bwMode="auto">
          <a:xfrm>
            <a:off x="4861140" y="678660"/>
            <a:ext cx="8833090" cy="397031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3.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根据物体静止时受力平衡：</a:t>
            </a:r>
            <a:endParaRPr kumimoji="1" lang="en-US" altLang="zh-CN" sz="2800" dirty="0" smtClean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kumimoji="1" lang="en-US" altLang="zh-CN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漂浮或悬浮      二力平衡  </a:t>
            </a:r>
            <a:r>
              <a:rPr kumimoji="1" lang="en-US" altLang="zh-CN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F</a:t>
            </a:r>
            <a:r>
              <a:rPr kumimoji="1" lang="zh-CN" altLang="en-US" sz="28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浮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  </a:t>
            </a:r>
            <a:r>
              <a:rPr kumimoji="1" lang="en-US" altLang="zh-CN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kumimoji="1" lang="zh-CN" altLang="en-US" sz="28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物</a:t>
            </a:r>
            <a:endParaRPr kumimoji="1" lang="en-US" altLang="zh-CN" sz="2800" baseline="-25000" dirty="0" smtClean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</a:t>
            </a:r>
            <a:endParaRPr kumimoji="1" lang="en-US" altLang="zh-CN" sz="2800" dirty="0" smtClean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物体静止，受三力平衡   </a:t>
            </a:r>
            <a:endParaRPr kumimoji="1" lang="en-US" altLang="zh-CN" sz="2800" dirty="0" smtClean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F</a:t>
            </a:r>
            <a:r>
              <a:rPr kumimoji="1" lang="zh-CN" altLang="en-US" sz="28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浮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 </a:t>
            </a:r>
            <a:r>
              <a:rPr kumimoji="1" lang="en-US" altLang="zh-CN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kumimoji="1"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endParaRPr kumimoji="1" lang="en-US" altLang="zh-CN" sz="2800" baseline="-25000" dirty="0" smtClean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kumimoji="1" lang="en-US" altLang="zh-CN" sz="2800" dirty="0" smtClean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kumimoji="1"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13" name="Picture 3" descr="C:\Users\Administrator\Desktop\八下课本\0053.jpg"/>
          <p:cNvPicPr>
            <a:picLocks noChangeAspect="1" noChangeArrowheads="1"/>
          </p:cNvPicPr>
          <p:nvPr/>
        </p:nvPicPr>
        <p:blipFill>
          <a:blip r:embed="rId4" cstate="print"/>
          <a:srcRect l="71029" t="8989" r="9653" b="66796"/>
          <a:stretch>
            <a:fillRect/>
          </a:stretch>
        </p:blipFill>
        <p:spPr bwMode="auto">
          <a:xfrm>
            <a:off x="6178771" y="3729586"/>
            <a:ext cx="1542830" cy="2772816"/>
          </a:xfrm>
          <a:prstGeom prst="rect">
            <a:avLst/>
          </a:prstGeom>
          <a:noFill/>
        </p:spPr>
      </p:pic>
      <p:grpSp>
        <p:nvGrpSpPr>
          <p:cNvPr id="14" name="组合 13"/>
          <p:cNvGrpSpPr/>
          <p:nvPr/>
        </p:nvGrpSpPr>
        <p:grpSpPr>
          <a:xfrm>
            <a:off x="6249323" y="5087289"/>
            <a:ext cx="642958" cy="1364672"/>
            <a:chOff x="9779264" y="2917151"/>
            <a:chExt cx="868264" cy="1837578"/>
          </a:xfrm>
        </p:grpSpPr>
        <p:grpSp>
          <p:nvGrpSpPr>
            <p:cNvPr id="15" name="组合 46"/>
            <p:cNvGrpSpPr/>
            <p:nvPr/>
          </p:nvGrpSpPr>
          <p:grpSpPr>
            <a:xfrm>
              <a:off x="9779264" y="2917151"/>
              <a:ext cx="849368" cy="1837578"/>
              <a:chOff x="9779264" y="2917151"/>
              <a:chExt cx="849368" cy="1837578"/>
            </a:xfrm>
          </p:grpSpPr>
          <p:grpSp>
            <p:nvGrpSpPr>
              <p:cNvPr id="17" name="组合 45"/>
              <p:cNvGrpSpPr/>
              <p:nvPr/>
            </p:nvGrpSpPr>
            <p:grpSpPr>
              <a:xfrm>
                <a:off x="9779264" y="2917151"/>
                <a:ext cx="849368" cy="1837578"/>
                <a:chOff x="9779264" y="2917151"/>
                <a:chExt cx="849368" cy="1837578"/>
              </a:xfrm>
            </p:grpSpPr>
            <p:grpSp>
              <p:nvGrpSpPr>
                <p:cNvPr id="19" name="组合 42"/>
                <p:cNvGrpSpPr/>
                <p:nvPr/>
              </p:nvGrpSpPr>
              <p:grpSpPr>
                <a:xfrm>
                  <a:off x="9779264" y="2917151"/>
                  <a:ext cx="849368" cy="1837578"/>
                  <a:chOff x="9956685" y="4432051"/>
                  <a:chExt cx="849368" cy="1837578"/>
                </a:xfrm>
              </p:grpSpPr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9956685" y="4999183"/>
                    <a:ext cx="693146" cy="53876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2000" i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rPr>
                      <a:t>F</a:t>
                    </a:r>
                    <a:r>
                      <a:rPr lang="zh-CN" altLang="en-US" sz="2000" baseline="-250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rPr>
                      <a:t>浮</a:t>
                    </a:r>
                    <a:endParaRPr lang="zh-CN" altLang="en-US" sz="2000" baseline="-250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0153166" y="4432051"/>
                    <a:ext cx="461520" cy="53876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2000" i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rPr>
                      <a:t>F</a:t>
                    </a:r>
                    <a:endParaRPr lang="zh-CN" altLang="en-US" sz="2000" baseline="-250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3" name="直接箭头连接符 22"/>
                  <p:cNvCxnSpPr/>
                  <p:nvPr/>
                </p:nvCxnSpPr>
                <p:spPr>
                  <a:xfrm>
                    <a:off x="10773427" y="5272582"/>
                    <a:ext cx="0" cy="966718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arrow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0305568" y="5730867"/>
                    <a:ext cx="500485" cy="53876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2000" i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rPr>
                      <a:t>G</a:t>
                    </a:r>
                    <a:endParaRPr lang="zh-CN" altLang="en-US" sz="2000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20" name="直接箭头连接符 19"/>
                <p:cNvCxnSpPr/>
                <p:nvPr/>
              </p:nvCxnSpPr>
              <p:spPr>
                <a:xfrm flipV="1">
                  <a:off x="10585795" y="3269597"/>
                  <a:ext cx="8661" cy="530167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" name="直接箭头连接符 17"/>
              <p:cNvCxnSpPr/>
              <p:nvPr/>
            </p:nvCxnSpPr>
            <p:spPr>
              <a:xfrm rot="21540000" flipV="1">
                <a:off x="10588779" y="3439237"/>
                <a:ext cx="14517" cy="34807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椭圆 15"/>
            <p:cNvSpPr/>
            <p:nvPr/>
          </p:nvSpPr>
          <p:spPr>
            <a:xfrm>
              <a:off x="10551360" y="3813411"/>
              <a:ext cx="96168" cy="961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矩形 33"/>
          <p:cNvSpPr/>
          <p:nvPr/>
        </p:nvSpPr>
        <p:spPr>
          <a:xfrm>
            <a:off x="8324377" y="2941285"/>
            <a:ext cx="1840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8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</a:t>
            </a:r>
            <a:r>
              <a:rPr lang="zh-CN" alt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CN" alt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CN" alt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5" descr="D:\WANGXIAO\物理\图片\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4117" y="4210505"/>
            <a:ext cx="1525361" cy="2181267"/>
          </a:xfrm>
          <a:prstGeom prst="rect">
            <a:avLst/>
          </a:prstGeom>
          <a:noFill/>
        </p:spPr>
      </p:pic>
      <p:pic>
        <p:nvPicPr>
          <p:cNvPr id="37" name="Picture 7" descr="D:\WANGXIAO\物理\图片\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86073" y="4211646"/>
            <a:ext cx="1525361" cy="1845687"/>
          </a:xfrm>
          <a:prstGeom prst="rect">
            <a:avLst/>
          </a:prstGeom>
          <a:noFill/>
        </p:spPr>
      </p:pic>
      <p:grpSp>
        <p:nvGrpSpPr>
          <p:cNvPr id="49" name="组合 48"/>
          <p:cNvGrpSpPr/>
          <p:nvPr/>
        </p:nvGrpSpPr>
        <p:grpSpPr>
          <a:xfrm>
            <a:off x="10419198" y="3991441"/>
            <a:ext cx="1024188" cy="1945276"/>
            <a:chOff x="10694963" y="4339772"/>
            <a:chExt cx="1024188" cy="1945276"/>
          </a:xfrm>
        </p:grpSpPr>
        <p:sp>
          <p:nvSpPr>
            <p:cNvPr id="38" name="TextBox 37"/>
            <p:cNvSpPr txBox="1"/>
            <p:nvPr/>
          </p:nvSpPr>
          <p:spPr>
            <a:xfrm>
              <a:off x="11205869" y="4485208"/>
              <a:ext cx="513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F</a:t>
              </a:r>
              <a:r>
                <a:rPr lang="zh-CN" altLang="en-US" sz="2000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浮</a:t>
              </a:r>
              <a:endParaRPr lang="zh-CN" alt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770794" y="5529975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F</a:t>
              </a:r>
              <a:endParaRPr lang="zh-CN" alt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694963" y="5884938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G</a:t>
              </a:r>
              <a:endParaRPr lang="zh-CN" alt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11095436" y="4339772"/>
              <a:ext cx="71213" cy="1763095"/>
              <a:chOff x="11095436" y="4383314"/>
              <a:chExt cx="71213" cy="1763095"/>
            </a:xfrm>
          </p:grpSpPr>
          <p:cxnSp>
            <p:nvCxnSpPr>
              <p:cNvPr id="41" name="直接箭头连接符 40"/>
              <p:cNvCxnSpPr/>
              <p:nvPr/>
            </p:nvCxnSpPr>
            <p:spPr>
              <a:xfrm>
                <a:off x="11114085" y="5428479"/>
                <a:ext cx="0" cy="71793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箭头连接符 41"/>
              <p:cNvCxnSpPr/>
              <p:nvPr/>
            </p:nvCxnSpPr>
            <p:spPr>
              <a:xfrm flipV="1">
                <a:off x="11121343" y="4383314"/>
                <a:ext cx="0" cy="105915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椭圆 43"/>
              <p:cNvSpPr/>
              <p:nvPr/>
            </p:nvSpPr>
            <p:spPr>
              <a:xfrm>
                <a:off x="11095436" y="5426334"/>
                <a:ext cx="71213" cy="714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46" name="直接箭头连接符 45"/>
            <p:cNvCxnSpPr/>
            <p:nvPr/>
          </p:nvCxnSpPr>
          <p:spPr>
            <a:xfrm flipH="1">
              <a:off x="11117943" y="5438656"/>
              <a:ext cx="7560" cy="35254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57"/>
          <p:cNvGrpSpPr/>
          <p:nvPr/>
        </p:nvGrpSpPr>
        <p:grpSpPr>
          <a:xfrm>
            <a:off x="9201332" y="3911607"/>
            <a:ext cx="623715" cy="1837056"/>
            <a:chOff x="11095436" y="4339772"/>
            <a:chExt cx="623715" cy="1837056"/>
          </a:xfrm>
        </p:grpSpPr>
        <p:sp>
          <p:nvSpPr>
            <p:cNvPr id="59" name="TextBox 58"/>
            <p:cNvSpPr txBox="1"/>
            <p:nvPr/>
          </p:nvSpPr>
          <p:spPr>
            <a:xfrm>
              <a:off x="11205869" y="4557778"/>
              <a:ext cx="513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F</a:t>
              </a:r>
              <a:r>
                <a:rPr lang="zh-CN" altLang="en-US" sz="2000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浮</a:t>
              </a:r>
              <a:endParaRPr lang="zh-CN" alt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1148165" y="5776718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F</a:t>
              </a:r>
              <a:endParaRPr lang="zh-CN" alt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1231991" y="5508165"/>
              <a:ext cx="370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G</a:t>
              </a:r>
              <a:endParaRPr lang="zh-CN" alt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grpSp>
          <p:nvGrpSpPr>
            <p:cNvPr id="62" name="组合 44"/>
            <p:cNvGrpSpPr/>
            <p:nvPr/>
          </p:nvGrpSpPr>
          <p:grpSpPr>
            <a:xfrm>
              <a:off x="11095436" y="4339772"/>
              <a:ext cx="71213" cy="1763095"/>
              <a:chOff x="11095436" y="4383314"/>
              <a:chExt cx="71213" cy="1763095"/>
            </a:xfrm>
          </p:grpSpPr>
          <p:cxnSp>
            <p:nvCxnSpPr>
              <p:cNvPr id="64" name="直接箭头连接符 63"/>
              <p:cNvCxnSpPr/>
              <p:nvPr/>
            </p:nvCxnSpPr>
            <p:spPr>
              <a:xfrm>
                <a:off x="11114085" y="5428479"/>
                <a:ext cx="0" cy="71793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箭头连接符 64"/>
              <p:cNvCxnSpPr/>
              <p:nvPr/>
            </p:nvCxnSpPr>
            <p:spPr>
              <a:xfrm flipV="1">
                <a:off x="11121343" y="4383314"/>
                <a:ext cx="0" cy="105915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椭圆 65"/>
              <p:cNvSpPr/>
              <p:nvPr/>
            </p:nvSpPr>
            <p:spPr>
              <a:xfrm>
                <a:off x="11095436" y="5426334"/>
                <a:ext cx="71213" cy="714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63" name="直接箭头连接符 62"/>
            <p:cNvCxnSpPr/>
            <p:nvPr/>
          </p:nvCxnSpPr>
          <p:spPr>
            <a:xfrm flipH="1">
              <a:off x="11117943" y="5438656"/>
              <a:ext cx="7560" cy="35254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矩形 66"/>
          <p:cNvSpPr/>
          <p:nvPr/>
        </p:nvSpPr>
        <p:spPr>
          <a:xfrm>
            <a:off x="4379169" y="612108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在水中的铝块</a:t>
            </a:r>
            <a:endParaRPr lang="zh-CN" altLang="en-US" sz="2000" dirty="0"/>
          </a:p>
        </p:txBody>
      </p:sp>
      <p:sp>
        <p:nvSpPr>
          <p:cNvPr id="68" name="矩形 67"/>
          <p:cNvSpPr/>
          <p:nvPr/>
        </p:nvSpPr>
        <p:spPr>
          <a:xfrm>
            <a:off x="10086299" y="6171893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在水中的木块</a:t>
            </a:r>
            <a:endParaRPr lang="zh-CN" alt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5590" y="4674053"/>
            <a:ext cx="1079026" cy="113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组合 35"/>
          <p:cNvGrpSpPr/>
          <p:nvPr/>
        </p:nvGrpSpPr>
        <p:grpSpPr>
          <a:xfrm>
            <a:off x="4747095" y="4761293"/>
            <a:ext cx="623190" cy="1632251"/>
            <a:chOff x="10035741" y="3121126"/>
            <a:chExt cx="611787" cy="1633603"/>
          </a:xfrm>
        </p:grpSpPr>
        <p:grpSp>
          <p:nvGrpSpPr>
            <p:cNvPr id="43" name="组合 46"/>
            <p:cNvGrpSpPr/>
            <p:nvPr/>
          </p:nvGrpSpPr>
          <p:grpSpPr>
            <a:xfrm>
              <a:off x="10035741" y="3121126"/>
              <a:ext cx="592891" cy="1633603"/>
              <a:chOff x="10035741" y="3121126"/>
              <a:chExt cx="592891" cy="1633603"/>
            </a:xfrm>
          </p:grpSpPr>
          <p:grpSp>
            <p:nvGrpSpPr>
              <p:cNvPr id="48" name="组合 45"/>
              <p:cNvGrpSpPr/>
              <p:nvPr/>
            </p:nvGrpSpPr>
            <p:grpSpPr>
              <a:xfrm>
                <a:off x="10035741" y="3121126"/>
                <a:ext cx="592891" cy="1633603"/>
                <a:chOff x="10035741" y="3121126"/>
                <a:chExt cx="592891" cy="1633603"/>
              </a:xfrm>
            </p:grpSpPr>
            <p:grpSp>
              <p:nvGrpSpPr>
                <p:cNvPr id="52" name="组合 42"/>
                <p:cNvGrpSpPr/>
                <p:nvPr/>
              </p:nvGrpSpPr>
              <p:grpSpPr>
                <a:xfrm>
                  <a:off x="10035741" y="3121126"/>
                  <a:ext cx="592891" cy="1633603"/>
                  <a:chOff x="10213162" y="4636026"/>
                  <a:chExt cx="592891" cy="1633603"/>
                </a:xfrm>
              </p:grpSpPr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10213162" y="4636026"/>
                    <a:ext cx="503890" cy="4004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2000" i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rPr>
                      <a:t>F</a:t>
                    </a:r>
                    <a:r>
                      <a:rPr lang="zh-CN" altLang="en-US" sz="2000" baseline="-250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rPr>
                      <a:t>浮</a:t>
                    </a:r>
                    <a:endParaRPr lang="zh-CN" altLang="en-US" sz="2000" baseline="-250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10281402" y="4998577"/>
                    <a:ext cx="461520" cy="53876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2000" i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rPr>
                      <a:t>F</a:t>
                    </a:r>
                    <a:endParaRPr lang="zh-CN" altLang="en-US" sz="2000" baseline="-250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56" name="直接箭头连接符 55"/>
                  <p:cNvCxnSpPr/>
                  <p:nvPr/>
                </p:nvCxnSpPr>
                <p:spPr>
                  <a:xfrm>
                    <a:off x="10773427" y="5272582"/>
                    <a:ext cx="0" cy="966718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arrow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10305568" y="5730867"/>
                    <a:ext cx="500485" cy="53876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2000" i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rPr>
                      <a:t>G</a:t>
                    </a:r>
                    <a:endParaRPr lang="zh-CN" altLang="en-US" sz="2000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53" name="直接箭头连接符 52"/>
                <p:cNvCxnSpPr/>
                <p:nvPr/>
              </p:nvCxnSpPr>
              <p:spPr>
                <a:xfrm flipV="1">
                  <a:off x="10585795" y="3269597"/>
                  <a:ext cx="8661" cy="530167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直接箭头连接符 50"/>
              <p:cNvCxnSpPr/>
              <p:nvPr/>
            </p:nvCxnSpPr>
            <p:spPr>
              <a:xfrm rot="21540000" flipV="1">
                <a:off x="10588779" y="3439237"/>
                <a:ext cx="14517" cy="34807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椭圆 46"/>
            <p:cNvSpPr/>
            <p:nvPr/>
          </p:nvSpPr>
          <p:spPr>
            <a:xfrm>
              <a:off x="10551360" y="3813411"/>
              <a:ext cx="96168" cy="961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72366" y="725854"/>
            <a:ext cx="3085234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想一想  练一练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69138" y="5522402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10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53831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9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753831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8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763890" y="552712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7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773949" y="553183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6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53130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5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782700" y="550058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4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795429" y="550913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3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789065" y="548668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1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709453" y="55299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0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754745" y="1660568"/>
            <a:ext cx="10638971" cy="20128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小竹将质量为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120g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的物体放入盛满水的溢水杯中，当物体静止时，溢水杯 中溢出了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100cm</a:t>
            </a:r>
            <a:r>
              <a:rPr kumimoji="0" lang="en-US" altLang="zh-CN" sz="24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的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水，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则物体（　  </a:t>
            </a:r>
            <a:r>
              <a:rPr kumimoji="0" lang="zh-CN" alt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）（取</a:t>
            </a: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g=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10N/kg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漂浮在水面上              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悬浮在水中    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沉在溢水杯底部            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受到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1.2N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的浮力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54745" y="1660568"/>
            <a:ext cx="10638971" cy="20128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小竹将质量为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120g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的物体放入盛满水的溢水杯中，当物体静止时，溢水杯 中溢出了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100cm</a:t>
            </a:r>
            <a:r>
              <a:rPr kumimoji="0" lang="en-US" altLang="zh-CN" sz="24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的水，则物体（　  </a:t>
            </a:r>
            <a:r>
              <a:rPr kumimoji="0" lang="zh-CN" alt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）（取</a:t>
            </a: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g=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10N/kg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漂浮在水面上              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悬浮在水中    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沉在溢水杯底部            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受到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1.2N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的浮力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579262" y="1741715"/>
            <a:ext cx="791026" cy="479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191661" y="1719944"/>
            <a:ext cx="1596567" cy="479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70483" y="3899226"/>
            <a:ext cx="8629285" cy="504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3335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解析：本题考查物体浮沉情况的判断，以及求解浮力的方法。</a:t>
            </a:r>
            <a:endParaRPr lang="en-US" altLang="zh-CN" sz="240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95832" y="2191659"/>
            <a:ext cx="2068282" cy="479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301617" y="2113971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572366" y="725854"/>
            <a:ext cx="3085234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想一想  练一练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21" name="云形标注 20"/>
          <p:cNvSpPr/>
          <p:nvPr/>
        </p:nvSpPr>
        <p:spPr>
          <a:xfrm>
            <a:off x="9521372" y="2946400"/>
            <a:ext cx="2264227" cy="1030514"/>
          </a:xfrm>
          <a:prstGeom prst="cloudCallout">
            <a:avLst>
              <a:gd name="adj1" fmla="val -59240"/>
              <a:gd name="adj2" fmla="val 15388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注意：</a:t>
            </a:r>
            <a:endParaRPr lang="en-US" altLang="zh-CN" sz="24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单位换算</a:t>
            </a:r>
            <a:endParaRPr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603455" y="4418454"/>
            <a:ext cx="7673896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3335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物体受到的重力：</a:t>
            </a:r>
            <a:r>
              <a:rPr lang="en-US" altLang="zh-CN" sz="2400" i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</a:t>
            </a: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G=mg=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120</a:t>
            </a:r>
            <a:r>
              <a:rPr kumimoji="1"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×10</a:t>
            </a:r>
            <a:r>
              <a:rPr kumimoji="1" lang="en-US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-3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kg</a:t>
            </a:r>
            <a:r>
              <a:rPr kumimoji="1"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×10N/kg=1.2N</a:t>
            </a:r>
          </a:p>
        </p:txBody>
      </p:sp>
      <p:sp>
        <p:nvSpPr>
          <p:cNvPr id="23" name="矩形 22"/>
          <p:cNvSpPr/>
          <p:nvPr/>
        </p:nvSpPr>
        <p:spPr>
          <a:xfrm>
            <a:off x="1611073" y="4960587"/>
            <a:ext cx="10566401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3335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物体受到的浮力：</a:t>
            </a:r>
            <a:r>
              <a:rPr kumimoji="1" lang="en-US" altLang="zh-CN" sz="2400" i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</a:t>
            </a:r>
            <a:r>
              <a:rPr kumimoji="1"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浮</a:t>
            </a:r>
            <a:r>
              <a:rPr kumimoji="1"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 </a:t>
            </a:r>
            <a:r>
              <a:rPr kumimoji="1"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kumimoji="1" lang="zh-CN" altLang="en-US" sz="2400" i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排</a:t>
            </a:r>
            <a:r>
              <a:rPr kumimoji="1"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1"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 </a:t>
            </a:r>
            <a:r>
              <a:rPr kumimoji="1" lang="el-GR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ρ</a:t>
            </a:r>
            <a:r>
              <a:rPr kumimoji="1"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水</a:t>
            </a:r>
            <a:r>
              <a:rPr kumimoji="1" lang="zh-CN" altLang="en-US" sz="2400" i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gV</a:t>
            </a:r>
            <a:r>
              <a:rPr kumimoji="1" lang="zh-CN" altLang="en-US" sz="2400" i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排</a:t>
            </a:r>
            <a:endParaRPr kumimoji="1" lang="en-US" altLang="zh-CN" sz="2400" i="1" baseline="-25000" dirty="0" smtClean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lvl="0" indent="13335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i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                                                                   </a:t>
            </a:r>
            <a:r>
              <a:rPr kumimoji="1"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kumimoji="1"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×10</a:t>
            </a:r>
            <a:r>
              <a:rPr kumimoji="1" lang="en-US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kg/m</a:t>
            </a:r>
            <a:r>
              <a:rPr kumimoji="1" lang="en-US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1"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×10N/kg×100×10</a:t>
            </a:r>
            <a:r>
              <a:rPr kumimoji="1" lang="en-US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-6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</a:t>
            </a:r>
            <a:r>
              <a:rPr kumimoji="1" lang="en-US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1"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=1 N</a:t>
            </a:r>
          </a:p>
        </p:txBody>
      </p:sp>
      <p:sp>
        <p:nvSpPr>
          <p:cNvPr id="24" name="矩形 23"/>
          <p:cNvSpPr/>
          <p:nvPr/>
        </p:nvSpPr>
        <p:spPr>
          <a:xfrm>
            <a:off x="1727822" y="5956968"/>
            <a:ext cx="5243743" cy="520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3335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浮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＜</a:t>
            </a: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    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物体下沉，静止时沉在杯底</a:t>
            </a:r>
            <a:endParaRPr kumimoji="1" lang="en-US" altLang="zh-CN" sz="2400" dirty="0" smtClean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9" grpId="0"/>
      <p:bldP spid="21" grpId="0" animBg="1"/>
      <p:bldP spid="22" grpId="0"/>
      <p:bldP spid="23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72366" y="725854"/>
            <a:ext cx="3085234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想一想  练一练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69138" y="5522402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10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53831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9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753831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8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763890" y="552712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7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773949" y="553183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6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53130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5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782700" y="550058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4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795429" y="550913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3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789065" y="548668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1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709453" y="55299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0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80572" y="1695325"/>
            <a:ext cx="11132458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2.</a:t>
            </a:r>
            <a:r>
              <a:rPr lang="zh-CN" altLang="en-US" sz="24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三个完全相同的实心铜球（已知：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ρ</a:t>
            </a:r>
            <a:r>
              <a:rPr lang="zh-CN" altLang="en-US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铜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8.9g/cm</a:t>
            </a:r>
            <a:r>
              <a:rPr lang="en-US" altLang="zh-CN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）</a:t>
            </a:r>
            <a:r>
              <a:rPr lang="zh-CN" altLang="en-US" sz="24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，分别在水、盐水、水银三种液体中静止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（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已知：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ρ</a:t>
            </a:r>
            <a:r>
              <a:rPr lang="zh-CN" altLang="en-US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水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1.0g/cm</a:t>
            </a:r>
            <a:r>
              <a:rPr lang="en-US" altLang="zh-CN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、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ρ</a:t>
            </a:r>
            <a:r>
              <a:rPr lang="zh-CN" altLang="en-US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盐水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1.1g/cm</a:t>
            </a:r>
            <a:r>
              <a:rPr lang="en-US" altLang="zh-CN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、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ρ</a:t>
            </a:r>
            <a:r>
              <a:rPr lang="zh-CN" altLang="en-US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水银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13.6g/cm</a:t>
            </a:r>
            <a:r>
              <a:rPr lang="en-US" altLang="zh-CN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），铜球</a:t>
            </a:r>
            <a:r>
              <a:rPr lang="zh-CN" altLang="en-US" sz="24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所受浮力分别为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甲</a:t>
            </a:r>
            <a:r>
              <a:rPr lang="zh-CN" altLang="en-US" sz="24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乙</a:t>
            </a:r>
            <a:r>
              <a:rPr lang="zh-CN" altLang="en-US" sz="24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丙</a:t>
            </a:r>
            <a:r>
              <a:rPr lang="zh-CN" altLang="en-US" sz="24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，下面判断正确的是（　  　）</a:t>
            </a:r>
            <a:endParaRPr lang="en-US" altLang="zh-CN" sz="2400" dirty="0" smtClean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A</a:t>
            </a:r>
            <a:r>
              <a:rPr lang="zh-CN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甲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乙</a:t>
            </a:r>
            <a:r>
              <a:rPr lang="zh-CN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丙         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</a:t>
            </a:r>
            <a:r>
              <a:rPr lang="zh-CN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甲</a:t>
            </a:r>
            <a:r>
              <a:rPr lang="zh-CN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＜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乙</a:t>
            </a:r>
            <a:r>
              <a:rPr lang="zh-CN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＜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丙         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</a:t>
            </a:r>
            <a:r>
              <a:rPr lang="zh-CN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甲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乙</a:t>
            </a:r>
            <a:r>
              <a:rPr lang="zh-CN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＜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丙         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zh-CN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丙</a:t>
            </a:r>
            <a:r>
              <a:rPr lang="zh-CN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＜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甲</a:t>
            </a:r>
            <a:r>
              <a:rPr lang="zh-CN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＜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9" name="矩形 18"/>
          <p:cNvSpPr/>
          <p:nvPr/>
        </p:nvSpPr>
        <p:spPr>
          <a:xfrm>
            <a:off x="580572" y="1695325"/>
            <a:ext cx="11132458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2.</a:t>
            </a:r>
            <a:r>
              <a:rPr lang="zh-CN" altLang="en-US" sz="24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三个完全相同的实心铜球（已知：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ρ</a:t>
            </a:r>
            <a:r>
              <a:rPr lang="zh-CN" altLang="en-US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铜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8.9g/cm</a:t>
            </a:r>
            <a:r>
              <a:rPr lang="en-US" altLang="zh-CN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）</a:t>
            </a:r>
            <a:r>
              <a:rPr lang="zh-CN" altLang="en-US" sz="24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，分别在水、盐水、水银三种液体中静止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（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已知：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ρ</a:t>
            </a:r>
            <a:r>
              <a:rPr lang="zh-CN" altLang="en-US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水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1.0g/cm</a:t>
            </a:r>
            <a:r>
              <a:rPr lang="en-US" altLang="zh-CN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、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ρ</a:t>
            </a:r>
            <a:r>
              <a:rPr lang="zh-CN" altLang="en-US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盐水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1.1g/cm</a:t>
            </a:r>
            <a:r>
              <a:rPr lang="en-US" altLang="zh-CN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、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ρ</a:t>
            </a:r>
            <a:r>
              <a:rPr lang="zh-CN" altLang="en-US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水银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13.6g/cm</a:t>
            </a:r>
            <a:r>
              <a:rPr lang="en-US" altLang="zh-CN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），铜球</a:t>
            </a:r>
            <a:r>
              <a:rPr lang="zh-CN" altLang="en-US" sz="24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所受浮力分别为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甲</a:t>
            </a:r>
            <a:r>
              <a:rPr lang="zh-CN" altLang="en-US" sz="24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乙</a:t>
            </a:r>
            <a:r>
              <a:rPr lang="zh-CN" altLang="en-US" sz="24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丙</a:t>
            </a:r>
            <a:r>
              <a:rPr lang="zh-CN" altLang="en-US" sz="24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，下面判断正确的是（　  　）</a:t>
            </a:r>
            <a:endParaRPr lang="en-US" altLang="zh-CN" sz="2400" dirty="0" smtClean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A</a:t>
            </a:r>
            <a:r>
              <a:rPr lang="zh-CN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甲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乙</a:t>
            </a:r>
            <a:r>
              <a:rPr lang="zh-CN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丙         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</a:t>
            </a:r>
            <a:r>
              <a:rPr lang="zh-CN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甲</a:t>
            </a:r>
            <a:r>
              <a:rPr lang="zh-CN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＜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乙</a:t>
            </a:r>
            <a:r>
              <a:rPr lang="zh-CN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＜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丙         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</a:t>
            </a:r>
            <a:r>
              <a:rPr lang="zh-CN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甲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乙</a:t>
            </a:r>
            <a:r>
              <a:rPr lang="zh-CN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＜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丙         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zh-CN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丙</a:t>
            </a:r>
            <a:r>
              <a:rPr lang="zh-CN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＜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甲</a:t>
            </a:r>
            <a:r>
              <a:rPr lang="zh-CN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＜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乙</a:t>
            </a:r>
          </a:p>
        </p:txBody>
      </p:sp>
      <p:pic>
        <p:nvPicPr>
          <p:cNvPr id="11266" name="Picture 2" descr="https://iknow-pic.cdn.bcebos.com/e824b899a9014c083dc4d513097b02087af4f48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9686" y="3846285"/>
            <a:ext cx="3043122" cy="1582058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7714" y="3631637"/>
            <a:ext cx="11466287" cy="10525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13335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解析：</a:t>
            </a: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ρ</a:t>
            </a:r>
            <a:r>
              <a:rPr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铜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ρ</a:t>
            </a:r>
            <a:r>
              <a:rPr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盐水 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ρ</a:t>
            </a:r>
            <a:r>
              <a:rPr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水</a:t>
            </a: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铜球在</a:t>
            </a: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水和盐水中是下沉的</a:t>
            </a:r>
            <a:endParaRPr lang="en-US" altLang="zh-CN" sz="2400" baseline="-25000" dirty="0" smtClean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indent="13335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 ρ</a:t>
            </a:r>
            <a:r>
              <a:rPr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铜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＜</a:t>
            </a: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ρ</a:t>
            </a:r>
            <a:r>
              <a:rPr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水银    </a:t>
            </a: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铜球</a:t>
            </a: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在水银中是漂浮的</a:t>
            </a:r>
            <a:endParaRPr kumimoji="1" lang="en-US" altLang="zh-CN" sz="2400" dirty="0" smtClean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493273" y="2592944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572366" y="725854"/>
            <a:ext cx="3085234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想一想  练一练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6745" y="5556338"/>
            <a:ext cx="1045030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3335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丙与甲、乙比较选择，浮沉时，浮力与重力的大小关系</a:t>
            </a:r>
            <a:endParaRPr lang="en-US" altLang="zh-CN" sz="2400" baseline="-25000" dirty="0" smtClean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lvl="0" indent="13335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丙漂浮   </a:t>
            </a:r>
            <a:r>
              <a:rPr kumimoji="1"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丙</a:t>
            </a:r>
            <a:r>
              <a:rPr kumimoji="1"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 </a:t>
            </a:r>
            <a:r>
              <a:rPr kumimoji="1"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kumimoji="1"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球</a:t>
            </a:r>
            <a:r>
              <a:rPr kumimoji="1" lang="zh-CN" altLang="en-US" sz="2400" i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</a:t>
            </a:r>
            <a:r>
              <a:rPr kumimoji="1"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甲、乙下沉</a:t>
            </a:r>
            <a:r>
              <a:rPr kumimoji="1" lang="zh-CN" altLang="en-US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</a:t>
            </a:r>
            <a:r>
              <a:rPr kumimoji="1"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甲</a:t>
            </a:r>
            <a:r>
              <a:rPr kumimoji="1"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r>
              <a:rPr kumimoji="1"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乙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＜</a:t>
            </a:r>
            <a:r>
              <a:rPr kumimoji="1"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kumimoji="1"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球 </a:t>
            </a:r>
            <a:r>
              <a:rPr kumimoji="1" lang="zh-CN" altLang="en-US" sz="2400" i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</a:t>
            </a:r>
            <a:r>
              <a:rPr kumimoji="1"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可得  </a:t>
            </a:r>
            <a:r>
              <a:rPr kumimoji="1"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丙</a:t>
            </a:r>
            <a:r>
              <a:rPr kumimoji="1" lang="zh-CN" altLang="en-US" sz="2400" i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＞ </a:t>
            </a:r>
            <a:r>
              <a:rPr kumimoji="1"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乙</a:t>
            </a:r>
            <a:r>
              <a:rPr kumimoji="1"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 </a:t>
            </a:r>
            <a:r>
              <a:rPr kumimoji="1"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甲</a:t>
            </a:r>
            <a:r>
              <a:rPr kumimoji="1"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endParaRPr kumimoji="1" lang="en-US" altLang="zh-CN" sz="240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83776" y="1719943"/>
            <a:ext cx="2075538" cy="4862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61263" y="4568701"/>
            <a:ext cx="7678052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3335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甲与乙比较 选择  </a:t>
            </a:r>
            <a:r>
              <a:rPr kumimoji="1"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浮</a:t>
            </a:r>
            <a:r>
              <a:rPr kumimoji="1"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 </a:t>
            </a:r>
            <a:r>
              <a:rPr kumimoji="1" lang="el-GR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ρ</a:t>
            </a:r>
            <a:r>
              <a:rPr kumimoji="1"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液</a:t>
            </a:r>
            <a:r>
              <a:rPr kumimoji="1" lang="zh-CN" altLang="en-US" sz="2400" i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gV</a:t>
            </a:r>
            <a:r>
              <a:rPr kumimoji="1"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排</a:t>
            </a:r>
            <a:r>
              <a:rPr kumimoji="1" lang="zh-CN" altLang="en-US" sz="2400" i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</a:t>
            </a:r>
            <a:r>
              <a:rPr kumimoji="1"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浸没</a:t>
            </a:r>
            <a:r>
              <a:rPr kumimoji="1"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V</a:t>
            </a:r>
            <a:r>
              <a:rPr kumimoji="1"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排</a:t>
            </a:r>
            <a:r>
              <a:rPr kumimoji="1"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</a:t>
            </a:r>
            <a:r>
              <a:rPr kumimoji="1"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V</a:t>
            </a:r>
            <a:r>
              <a:rPr kumimoji="1"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物 </a:t>
            </a:r>
            <a:r>
              <a:rPr kumimoji="1" lang="zh-CN" altLang="en-US" sz="2400" i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1"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相同       </a:t>
            </a:r>
            <a:endParaRPr kumimoji="1" lang="en-US" altLang="zh-CN" sz="2400" dirty="0" smtClean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lvl="0" indent="13335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</a:t>
            </a: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ρ</a:t>
            </a:r>
            <a:r>
              <a:rPr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盐水 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ρ</a:t>
            </a:r>
            <a:r>
              <a:rPr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水 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，可得  </a:t>
            </a:r>
            <a:r>
              <a:rPr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乙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＞ </a:t>
            </a: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甲</a:t>
            </a:r>
            <a:endParaRPr lang="en-US" altLang="zh-CN" sz="2400" baseline="-25000" dirty="0" smtClean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8" name="云形标注 17"/>
          <p:cNvSpPr/>
          <p:nvPr/>
        </p:nvSpPr>
        <p:spPr>
          <a:xfrm>
            <a:off x="5631543" y="304800"/>
            <a:ext cx="5138057" cy="1175657"/>
          </a:xfrm>
          <a:prstGeom prst="cloudCallout">
            <a:avLst>
              <a:gd name="adj1" fmla="val -55768"/>
              <a:gd name="adj2" fmla="val 7980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先判断浮沉</a:t>
            </a:r>
          </a:p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再选择合适的浮力公式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6" grpId="0" animBg="1"/>
      <p:bldP spid="17" grpId="0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72366" y="725854"/>
            <a:ext cx="3085234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想一想  练一练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69138" y="5522402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10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53831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9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753831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8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763890" y="552712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7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773949" y="553183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6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53130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5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782700" y="550058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4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795429" y="550913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3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789065" y="548668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1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709453" y="55299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0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22513" y="1702752"/>
            <a:ext cx="11001829" cy="17543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133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在以下情况中，带“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____”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物体所受浮力增大的是（已知：</a:t>
            </a: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ρ</a:t>
            </a:r>
            <a:r>
              <a:rPr kumimoji="0" lang="zh-CN" altLang="en-US" sz="2400" b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海</a:t>
            </a:r>
            <a:r>
              <a:rPr kumimoji="0" lang="zh-CN" alt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＞</a:t>
            </a: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ρ</a:t>
            </a:r>
            <a:r>
              <a:rPr kumimoji="0" lang="zh-CN" altLang="en-US" sz="2400" b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河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）（    ）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marR="0" lvl="0" indent="133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A.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大河中的</a:t>
            </a:r>
            <a:r>
              <a:rPr kumimoji="0" lang="zh-CN" altLang="en-US" sz="2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木筏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漂流入海 </a:t>
            </a:r>
            <a:r>
              <a:rPr kumimoji="0" lang="zh-CN" alt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        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B.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大河中的</a:t>
            </a:r>
            <a:r>
              <a:rPr kumimoji="0" lang="zh-CN" altLang="en-US" sz="2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石块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被冲入大海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marR="0" lvl="0" indent="133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C.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海面下的</a:t>
            </a:r>
            <a:r>
              <a:rPr kumimoji="0" lang="zh-CN" altLang="en-US" sz="2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潜水艇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正在上升 </a:t>
            </a:r>
            <a:r>
              <a:rPr kumimoji="0" lang="zh-CN" alt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      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D.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给停泊在海港内的</a:t>
            </a:r>
            <a:r>
              <a:rPr kumimoji="0" lang="zh-CN" altLang="en-US" sz="2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油轮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卸载原油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22513" y="1702752"/>
            <a:ext cx="11001829" cy="17543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133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在以下情况中，带“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____”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物体所受浮力增大的是（已知：</a:t>
            </a: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ρ</a:t>
            </a:r>
            <a:r>
              <a:rPr kumimoji="0" lang="zh-CN" altLang="en-US" sz="2400" b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海</a:t>
            </a:r>
            <a:r>
              <a:rPr kumimoji="0" lang="zh-CN" alt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＞</a:t>
            </a: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ρ</a:t>
            </a:r>
            <a:r>
              <a:rPr kumimoji="0" lang="zh-CN" altLang="en-US" sz="2400" b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河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）（    ）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marR="0" lvl="0" indent="133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A.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大河中的</a:t>
            </a:r>
            <a:r>
              <a:rPr kumimoji="0" lang="zh-CN" altLang="en-US" sz="2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木筏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漂流入海 </a:t>
            </a:r>
            <a:r>
              <a:rPr kumimoji="0" lang="zh-CN" alt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        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B.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大河中的</a:t>
            </a:r>
            <a:r>
              <a:rPr kumimoji="0" lang="zh-CN" altLang="en-US" sz="2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石块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被冲入大海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marR="0" lvl="0" indent="133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C.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海面下的</a:t>
            </a:r>
            <a:r>
              <a:rPr kumimoji="0" lang="zh-CN" altLang="en-US" sz="2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潜水艇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正在上升 </a:t>
            </a:r>
            <a:r>
              <a:rPr kumimoji="0" lang="zh-CN" alt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      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D.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给停泊在海港内的</a:t>
            </a:r>
            <a:r>
              <a:rPr kumimoji="0" lang="zh-CN" altLang="en-US" sz="2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油轮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pitchFamily="34" charset="0"/>
              </a:rPr>
              <a:t>卸载原油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32971" y="3633763"/>
            <a:ext cx="10668000" cy="16804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1333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解析：  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indent="1333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本题中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A.D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 </a:t>
            </a: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选项，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研究对象漂浮，</a:t>
            </a:r>
            <a:r>
              <a:rPr kumimoji="1"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F</a:t>
            </a:r>
            <a:r>
              <a:rPr kumimoji="1"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浮</a:t>
            </a:r>
            <a:r>
              <a:rPr kumimoji="1"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 </a:t>
            </a:r>
            <a:r>
              <a:rPr kumimoji="1"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kumimoji="1"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物</a:t>
            </a:r>
            <a:endParaRPr kumimoji="1" lang="en-US" altLang="zh-CN" sz="2400" baseline="-25000" dirty="0" smtClean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   </a:t>
            </a:r>
            <a:r>
              <a:rPr kumimoji="1"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B.C  </a:t>
            </a:r>
            <a:r>
              <a:rPr kumimoji="1"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选项，</a:t>
            </a: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研究对象全浸没于液体中，</a:t>
            </a:r>
            <a:r>
              <a:rPr kumimoji="1"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F</a:t>
            </a:r>
            <a:r>
              <a:rPr kumimoji="1"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浮</a:t>
            </a:r>
            <a:r>
              <a:rPr kumimoji="1"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  </a:t>
            </a:r>
            <a:r>
              <a:rPr kumimoji="1" lang="el-GR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ρ</a:t>
            </a:r>
            <a:r>
              <a:rPr kumimoji="1"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液</a:t>
            </a:r>
            <a:r>
              <a:rPr kumimoji="1" lang="zh-CN" altLang="en-US" sz="2400" i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gV</a:t>
            </a:r>
            <a:r>
              <a:rPr kumimoji="1" lang="zh-CN" altLang="en-US" sz="2400" i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排</a:t>
            </a:r>
            <a:r>
              <a:rPr kumimoji="1"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  </a:t>
            </a:r>
            <a:r>
              <a:rPr kumimoji="1" lang="el-GR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ρ</a:t>
            </a:r>
            <a:r>
              <a:rPr kumimoji="1"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液</a:t>
            </a:r>
            <a:r>
              <a:rPr kumimoji="1" lang="zh-CN" altLang="en-US" sz="2400" i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gV</a:t>
            </a:r>
            <a:r>
              <a:rPr kumimoji="1" lang="zh-CN" altLang="en-US" sz="2400" i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物</a:t>
            </a:r>
            <a:endParaRPr lang="zh-CN" altLang="en-US" sz="2400" baseline="-250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817039" y="1741713"/>
            <a:ext cx="837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572366" y="725854"/>
            <a:ext cx="3085234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想一想  练一练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72366" y="725854"/>
            <a:ext cx="3085234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想一想  练一练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69138" y="5522402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10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53831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9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753831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8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763890" y="552712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7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773949" y="553183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6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53130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5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782700" y="550058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4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795429" y="550913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3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789065" y="548668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1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709453" y="55299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0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37032" y="1260404"/>
            <a:ext cx="11016342" cy="58539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00025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如图所示，密度为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0.6×10</a:t>
            </a:r>
            <a:r>
              <a:rPr kumimoji="0" lang="en-US" altLang="zh-CN" sz="24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kg/m</a:t>
            </a:r>
            <a:r>
              <a:rPr kumimoji="0" lang="en-US" altLang="zh-CN" sz="24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，体积为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</a:t>
            </a:r>
            <a:r>
              <a:rPr kumimoji="0" lang="zh-CN" altLang="en-US" sz="24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kumimoji="0" lang="en-US" altLang="zh-CN" sz="24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</a:t>
            </a:r>
            <a:r>
              <a:rPr kumimoji="0" lang="en-US" altLang="zh-CN" sz="24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正方体木块，用一条质量可忽略不计的细绳，两端分别系于木块底部中心和柱形容器的中心。细绳对木块的最大拉力为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3N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。容器内有一定质量的水，木块处于漂浮，但细绳仍然松软，对木块没有拉力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取</a:t>
            </a: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=10N/kg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marR="0" lvl="0" indent="200025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求：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(1)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木块浸入水中的体积多大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?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　　 　　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marR="0" lvl="0" indent="20002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 (2)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向容器内注水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容器容量足够大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直至细绳对木块的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marR="0" lvl="0" indent="20002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  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拉力达到最大值，在细绳处于断裂前一瞬间，停止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marR="0" lvl="0" indent="20002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  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注水。此时木块浸入水中的体积多大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?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　　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marR="0" lvl="0" indent="20002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 (3)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细绳断裂后，木块再次漂浮，若柱形容器底面积为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marR="0" lvl="0" indent="20002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   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2×10</a:t>
            </a:r>
            <a:r>
              <a:rPr kumimoji="0" lang="zh-CN" altLang="en-US" sz="24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kumimoji="0" lang="en-US" altLang="zh-CN" sz="24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</a:t>
            </a:r>
            <a:r>
              <a:rPr kumimoji="0" lang="en-US" altLang="zh-CN" sz="24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，此时容器里的水面与细绳断裂前的瞬间的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marR="0" lvl="0" indent="20002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   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水面相比，高度变化了多少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marR="0" lvl="0" indent="20002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pic>
        <p:nvPicPr>
          <p:cNvPr id="18" name="Picture 1" descr="http://202.99.229.35/wx/resource/hyzq/zsdx/wl_c3_ssd/zkjx.files/image004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9686472" y="3236688"/>
            <a:ext cx="1477164" cy="18310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3073" name="Picture 1" descr="http://202.99.229.35/wx/resource/hyzq/zsdx/wl_c3_ssd/zkjx.files/image004.jpg"/>
          <p:cNvPicPr>
            <a:picLocks noChangeAspect="1" noChangeArrowheads="1"/>
          </p:cNvPicPr>
          <p:nvPr/>
        </p:nvPicPr>
        <p:blipFill>
          <a:blip r:embed="rId4" r:link="rId5" cstate="print"/>
          <a:srcRect b="8843"/>
          <a:stretch>
            <a:fillRect/>
          </a:stretch>
        </p:blipFill>
        <p:spPr bwMode="auto">
          <a:xfrm>
            <a:off x="1123044" y="4136574"/>
            <a:ext cx="1477164" cy="166914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04803" y="1327160"/>
            <a:ext cx="11480798" cy="258532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如图所示，密度为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0.6×10</a:t>
            </a:r>
            <a:r>
              <a:rPr kumimoji="0" lang="en-US" altLang="zh-CN" sz="18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kg/m</a:t>
            </a:r>
            <a:r>
              <a:rPr kumimoji="0" lang="en-US" altLang="zh-CN" sz="18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，体积为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</a:t>
            </a:r>
            <a:r>
              <a:rPr kumimoji="0" lang="zh-CN" altLang="en-US" sz="18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kumimoji="0" lang="en-US" altLang="zh-CN" sz="18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</a:t>
            </a:r>
            <a:r>
              <a:rPr kumimoji="0" lang="en-US" altLang="zh-CN" sz="18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正方体木块，用一条质量可忽略不计的细绳，两端分别系于木块底部中心和柱形容器的中心。细绳对木块的最大拉力为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3N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。容器内有一定质量的水，木块处于漂浮，但细绳仍然松软，对木块没有拉力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取</a:t>
            </a:r>
            <a:r>
              <a:rPr kumimoji="0" lang="en-US" altLang="zh-CN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=10N/kg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求：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(1)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木块浸入水中的体积多大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?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　 　　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 (2)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向容器内注水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容器容量足够大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直至细绳对木块的拉力达到最大值，在细绳处于断裂前一瞬间，停止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  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注水。此时木块浸入水中的体积多大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?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　　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 (3)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细绳断裂后，木块再次漂浮，若柱形容器底面积为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2×10</a:t>
            </a:r>
            <a:r>
              <a:rPr kumimoji="0" lang="zh-CN" altLang="en-US" sz="18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kumimoji="0" lang="en-US" altLang="zh-CN" sz="18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</a:t>
            </a:r>
            <a:r>
              <a:rPr kumimoji="0" lang="en-US" altLang="zh-CN" sz="18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，此时容器里的水面与细绳断裂前的瞬间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  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的水面相比，高度变化了多少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?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72366" y="725854"/>
            <a:ext cx="3085234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想一想  练一练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18140" y="3521878"/>
            <a:ext cx="7809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解：</a:t>
            </a: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（</a:t>
            </a:r>
            <a:r>
              <a:rPr lang="en-US" altLang="zh-CN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1</a:t>
            </a: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）细绳松软，没有拉力，木块</a:t>
            </a: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漂浮</a:t>
            </a:r>
            <a:endParaRPr lang="zh-CN" altLang="en-US" sz="24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0" name="组合 35"/>
          <p:cNvGrpSpPr/>
          <p:nvPr/>
        </p:nvGrpSpPr>
        <p:grpSpPr>
          <a:xfrm>
            <a:off x="1764012" y="3991733"/>
            <a:ext cx="784943" cy="1724101"/>
            <a:chOff x="9601760" y="2293257"/>
            <a:chExt cx="886522" cy="2859475"/>
          </a:xfrm>
        </p:grpSpPr>
        <p:grpSp>
          <p:nvGrpSpPr>
            <p:cNvPr id="11" name="组合 23"/>
            <p:cNvGrpSpPr/>
            <p:nvPr/>
          </p:nvGrpSpPr>
          <p:grpSpPr>
            <a:xfrm>
              <a:off x="9601760" y="2293257"/>
              <a:ext cx="144016" cy="2554514"/>
              <a:chOff x="7308504" y="2641600"/>
              <a:chExt cx="144016" cy="2554514"/>
            </a:xfrm>
          </p:grpSpPr>
          <p:cxnSp>
            <p:nvCxnSpPr>
              <p:cNvPr id="14" name="直接箭头连接符 13"/>
              <p:cNvCxnSpPr/>
              <p:nvPr/>
            </p:nvCxnSpPr>
            <p:spPr>
              <a:xfrm flipV="1">
                <a:off x="7391816" y="2641600"/>
                <a:ext cx="10471" cy="128697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箭头连接符 14"/>
              <p:cNvCxnSpPr/>
              <p:nvPr/>
            </p:nvCxnSpPr>
            <p:spPr>
              <a:xfrm flipH="1">
                <a:off x="7387773" y="3947227"/>
                <a:ext cx="6317" cy="124888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椭圆 15"/>
              <p:cNvSpPr/>
              <p:nvPr/>
            </p:nvSpPr>
            <p:spPr>
              <a:xfrm>
                <a:off x="7308504" y="3818487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9727008" y="4387046"/>
              <a:ext cx="587227" cy="7656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zh-CN" altLang="en-US" sz="2400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9720291" y="2389031"/>
              <a:ext cx="767991" cy="7656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zh-CN" altLang="en-US" sz="2400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浮</a:t>
              </a:r>
              <a:r>
                <a:rPr lang="en-US" altLang="zh-CN" sz="2400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400" dirty="0"/>
            </a:p>
          </p:txBody>
        </p:sp>
      </p:grpSp>
      <p:sp>
        <p:nvSpPr>
          <p:cNvPr id="18" name="矩形 17"/>
          <p:cNvSpPr/>
          <p:nvPr/>
        </p:nvSpPr>
        <p:spPr>
          <a:xfrm>
            <a:off x="1248107" y="5931226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（</a:t>
            </a:r>
            <a:r>
              <a:rPr lang="en-US" altLang="zh-CN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1</a:t>
            </a: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）图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3407985" y="4070707"/>
            <a:ext cx="8210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i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G</a:t>
            </a:r>
            <a:r>
              <a:rPr kumimoji="1" lang="zh-CN" altLang="en-US" sz="2400" kern="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木</a:t>
            </a:r>
            <a:r>
              <a:rPr kumimoji="1" lang="zh-CN" altLang="en-US" sz="24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kumimoji="1" lang="en-US" altLang="zh-CN" sz="2400" i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kumimoji="1" lang="zh-CN" altLang="en-US" sz="2400" kern="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木</a:t>
            </a:r>
            <a:r>
              <a:rPr kumimoji="1" lang="en-US" altLang="zh-CN" sz="2400" i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 =ρ</a:t>
            </a:r>
            <a:r>
              <a:rPr kumimoji="1" lang="zh-CN" altLang="en-US" sz="2400" kern="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木</a:t>
            </a:r>
            <a:r>
              <a:rPr kumimoji="1" lang="en-US" altLang="zh-CN" sz="2400" i="1" kern="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gV</a:t>
            </a:r>
            <a:r>
              <a:rPr kumimoji="1" lang="zh-CN" altLang="en-US" sz="2400" kern="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木</a:t>
            </a:r>
            <a:r>
              <a:rPr kumimoji="1" lang="zh-CN" altLang="en-US" sz="24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kumimoji="1" lang="en-US" altLang="zh-CN" sz="24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×10</a:t>
            </a:r>
            <a:r>
              <a:rPr lang="en-US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k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g/m</a:t>
            </a:r>
            <a:r>
              <a:rPr lang="en-US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×10N/kg ×10</a:t>
            </a:r>
            <a:r>
              <a:rPr lang="zh-CN" altLang="en-US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</a:t>
            </a:r>
            <a:r>
              <a:rPr lang="en-US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=6N</a:t>
            </a:r>
            <a:endParaRPr lang="en-US" altLang="zh-CN" sz="2400" baseline="30000" dirty="0" smtClean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468085" y="4668487"/>
            <a:ext cx="2889180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</a:t>
            </a:r>
            <a:r>
              <a:rPr lang="en-US" altLang="zh-CN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zh-CN" altLang="en-US" sz="24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kumimoji="1" lang="en-US" altLang="zh-CN" sz="2400" i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kumimoji="1" lang="zh-CN" altLang="en-US" sz="2400" kern="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木</a:t>
            </a:r>
            <a:r>
              <a:rPr kumimoji="1" lang="zh-CN" altLang="en-US" sz="24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6N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489856" y="5270829"/>
            <a:ext cx="2170724" cy="520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</a:t>
            </a:r>
            <a:r>
              <a:rPr lang="en-US" altLang="zh-CN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zh-CN" altLang="en-US" sz="24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kumimoji="1" lang="en-US" altLang="zh-CN" sz="2400" i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ρ</a:t>
            </a:r>
            <a:r>
              <a:rPr kumimoji="1" lang="zh-CN" altLang="en-US" sz="2400" kern="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</a:t>
            </a:r>
            <a:r>
              <a:rPr kumimoji="1" lang="en-US" altLang="zh-CN" sz="2400" i="1" kern="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gV</a:t>
            </a:r>
            <a:r>
              <a:rPr kumimoji="1" lang="zh-CN" altLang="en-US" sz="2400" kern="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排</a:t>
            </a:r>
            <a:r>
              <a:rPr kumimoji="1" lang="en-US" altLang="zh-CN" sz="2400" kern="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zh-CN" altLang="en-US" dirty="0">
              <a:solidFill>
                <a:srgbClr val="FFFF00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571390" y="4914662"/>
            <a:ext cx="5503018" cy="1164045"/>
            <a:chOff x="6093894" y="5146886"/>
            <a:chExt cx="5503018" cy="1164045"/>
          </a:xfrm>
        </p:grpSpPr>
        <p:sp>
          <p:nvSpPr>
            <p:cNvPr id="22" name="矩形 21"/>
            <p:cNvSpPr/>
            <p:nvPr/>
          </p:nvSpPr>
          <p:spPr>
            <a:xfrm>
              <a:off x="6093894" y="5463480"/>
              <a:ext cx="4142481" cy="5724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kumimoji="1" lang="en-US" altLang="zh-CN" sz="2400" i="1" kern="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kumimoji="1" lang="zh-CN" altLang="en-US" sz="2400" kern="0" baseline="-250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排</a:t>
              </a:r>
              <a:r>
                <a:rPr kumimoji="1" lang="en-US" altLang="zh-CN" sz="2400" kern="0" baseline="-250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kumimoji="1" lang="zh-CN" altLang="en-US" sz="2400" kern="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          ＝                           </a:t>
              </a:r>
              <a:endParaRPr lang="zh-CN" altLang="en-US" dirty="0">
                <a:solidFill>
                  <a:srgbClr val="FFFF00"/>
                </a:solidFill>
              </a:endParaRPr>
            </a:p>
          </p:txBody>
        </p:sp>
        <p:grpSp>
          <p:nvGrpSpPr>
            <p:cNvPr id="23" name="组合 19"/>
            <p:cNvGrpSpPr/>
            <p:nvPr/>
          </p:nvGrpSpPr>
          <p:grpSpPr>
            <a:xfrm>
              <a:off x="6952343" y="5239429"/>
              <a:ext cx="827315" cy="991674"/>
              <a:chOff x="7278965" y="5290221"/>
              <a:chExt cx="827315" cy="991674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7278965" y="5709431"/>
                <a:ext cx="827315" cy="57246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kumimoji="1" lang="en-US" altLang="zh-CN" sz="2400" i="1" kern="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ρ</a:t>
                </a:r>
                <a:r>
                  <a:rPr kumimoji="1" lang="zh-CN" altLang="en-US" sz="2400" kern="0" baseline="-25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水</a:t>
                </a:r>
                <a:r>
                  <a:rPr kumimoji="1" lang="en-US" altLang="zh-CN" sz="2400" i="1" kern="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g</a:t>
                </a:r>
                <a:endParaRPr lang="zh-CN" altLang="en-US" sz="24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336971" y="5290221"/>
                <a:ext cx="679994" cy="496483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zh-CN" altLang="en-US" sz="2400" baseline="-25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浮</a:t>
                </a:r>
                <a:r>
                  <a:rPr lang="en-US" altLang="zh-CN" sz="2400" baseline="-25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en-US" sz="2000" dirty="0" smtClean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7329714" y="5820228"/>
                <a:ext cx="616909" cy="725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组合 19"/>
            <p:cNvGrpSpPr/>
            <p:nvPr/>
          </p:nvGrpSpPr>
          <p:grpSpPr>
            <a:xfrm>
              <a:off x="8055426" y="5146886"/>
              <a:ext cx="3541486" cy="1164045"/>
              <a:chOff x="7271705" y="5219450"/>
              <a:chExt cx="3541486" cy="1164045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7271705" y="5811031"/>
                <a:ext cx="3541486" cy="57246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lang="en-US" altLang="zh-CN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1.0</a:t>
                </a:r>
                <a:r>
                  <a:rPr lang="en-US" altLang="zh-CN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×10</a:t>
                </a:r>
                <a:r>
                  <a:rPr lang="en-US" altLang="zh-CN" sz="2400" baseline="30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g/m</a:t>
                </a:r>
                <a:r>
                  <a:rPr lang="en-US" altLang="zh-CN" sz="2400" baseline="30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×10N/kg</a:t>
                </a:r>
                <a:endParaRPr lang="zh-CN" altLang="en-US" sz="24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483589" y="5219450"/>
                <a:ext cx="561372" cy="57996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6N</a:t>
                </a:r>
                <a:endParaRPr lang="en-US" altLang="zh-CN" sz="2400" baseline="300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2" name="直接连接符 31"/>
              <p:cNvCxnSpPr/>
              <p:nvPr/>
            </p:nvCxnSpPr>
            <p:spPr>
              <a:xfrm>
                <a:off x="7329714" y="5820228"/>
                <a:ext cx="3091594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矩形 35"/>
          <p:cNvSpPr/>
          <p:nvPr/>
        </p:nvSpPr>
        <p:spPr>
          <a:xfrm>
            <a:off x="6601118" y="6059162"/>
            <a:ext cx="2560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i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1" lang="zh-CN" altLang="en-US" sz="2400" kern="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排</a:t>
            </a:r>
            <a:r>
              <a:rPr kumimoji="1" lang="en-US" altLang="zh-CN" sz="2400" kern="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24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kumimoji="1" lang="en-US" altLang="zh-CN" sz="2400" i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× 10</a:t>
            </a:r>
            <a:r>
              <a:rPr lang="zh-CN" altLang="en-US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</a:t>
            </a:r>
            <a:r>
              <a:rPr lang="en-US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endParaRPr kumimoji="1" lang="en-US" altLang="zh-CN" sz="2400" i="1" kern="0" dirty="0" smtClean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069964" y="362345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</a:t>
            </a:r>
            <a:r>
              <a:rPr lang="en-US" altLang="zh-CN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zh-CN" altLang="en-US" sz="24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kumimoji="1" lang="en-US" altLang="zh-CN" sz="2400" i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kumimoji="1" lang="zh-CN" altLang="en-US" sz="2400" kern="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木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21" grpId="0"/>
      <p:bldP spid="36" grpId="1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5"/>
          <p:cNvSpPr txBox="1">
            <a:spLocks noChangeArrowheads="1"/>
          </p:cNvSpPr>
          <p:nvPr/>
        </p:nvSpPr>
        <p:spPr bwMode="auto">
          <a:xfrm>
            <a:off x="272954" y="3141310"/>
            <a:ext cx="627797" cy="107721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u="none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浮力</a:t>
            </a:r>
            <a:endParaRPr lang="zh-CN" altLang="en-US" sz="3200" u="none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Text Box 76"/>
          <p:cNvSpPr txBox="1">
            <a:spLocks noChangeArrowheads="1"/>
          </p:cNvSpPr>
          <p:nvPr/>
        </p:nvSpPr>
        <p:spPr bwMode="auto">
          <a:xfrm>
            <a:off x="1884499" y="1173736"/>
            <a:ext cx="1650270" cy="5232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u="none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认识浮力</a:t>
            </a:r>
            <a:endParaRPr lang="zh-CN" altLang="en-US" sz="2800" u="none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Text Box 80"/>
          <p:cNvSpPr txBox="1">
            <a:spLocks noChangeArrowheads="1"/>
          </p:cNvSpPr>
          <p:nvPr/>
        </p:nvSpPr>
        <p:spPr bwMode="auto">
          <a:xfrm>
            <a:off x="4345296" y="380601"/>
            <a:ext cx="1470924" cy="5232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概  念</a:t>
            </a:r>
            <a:endParaRPr lang="zh-CN" altLang="en-US" sz="2800" u="none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Text Box 81"/>
          <p:cNvSpPr txBox="1">
            <a:spLocks noChangeArrowheads="1"/>
          </p:cNvSpPr>
          <p:nvPr/>
        </p:nvSpPr>
        <p:spPr bwMode="auto">
          <a:xfrm>
            <a:off x="4345296" y="1188082"/>
            <a:ext cx="1716584" cy="5232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u="none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产生原因</a:t>
            </a:r>
            <a:endParaRPr lang="zh-CN" altLang="en-US" sz="2800" u="none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Text Box 82"/>
          <p:cNvSpPr txBox="1">
            <a:spLocks noChangeArrowheads="1"/>
          </p:cNvSpPr>
          <p:nvPr/>
        </p:nvSpPr>
        <p:spPr bwMode="auto">
          <a:xfrm>
            <a:off x="4345296" y="1995563"/>
            <a:ext cx="1661993" cy="5232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基本测量</a:t>
            </a:r>
            <a:endParaRPr lang="zh-CN" altLang="en-US" sz="2800" u="none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7" name="AutoShape 100"/>
          <p:cNvCxnSpPr>
            <a:cxnSpLocks noChangeShapeType="1"/>
            <a:stCxn id="7" idx="3"/>
            <a:endCxn id="11" idx="1"/>
          </p:cNvCxnSpPr>
          <p:nvPr/>
        </p:nvCxnSpPr>
        <p:spPr bwMode="auto">
          <a:xfrm flipV="1">
            <a:off x="3534769" y="642211"/>
            <a:ext cx="810527" cy="79313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miter lim="800000"/>
            <a:tailEnd type="triangle" w="med" len="med"/>
          </a:ln>
          <a:effectLst/>
        </p:spPr>
      </p:cxnSp>
      <p:cxnSp>
        <p:nvCxnSpPr>
          <p:cNvPr id="19" name="AutoShape 103"/>
          <p:cNvCxnSpPr>
            <a:cxnSpLocks noChangeShapeType="1"/>
            <a:stCxn id="7" idx="3"/>
            <a:endCxn id="12" idx="1"/>
          </p:cNvCxnSpPr>
          <p:nvPr/>
        </p:nvCxnSpPr>
        <p:spPr bwMode="auto">
          <a:xfrm>
            <a:off x="3534769" y="1435346"/>
            <a:ext cx="810527" cy="14346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tailEnd type="triangle" w="med" len="med"/>
          </a:ln>
          <a:effectLst/>
        </p:spPr>
      </p:cxnSp>
      <p:cxnSp>
        <p:nvCxnSpPr>
          <p:cNvPr id="20" name="AutoShape 104"/>
          <p:cNvCxnSpPr>
            <a:cxnSpLocks noChangeShapeType="1"/>
            <a:stCxn id="7" idx="3"/>
            <a:endCxn id="13" idx="1"/>
          </p:cNvCxnSpPr>
          <p:nvPr/>
        </p:nvCxnSpPr>
        <p:spPr bwMode="auto">
          <a:xfrm>
            <a:off x="3534769" y="1435346"/>
            <a:ext cx="810527" cy="82182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miter lim="800000"/>
            <a:tailEnd type="triangle" w="med" len="med"/>
          </a:ln>
          <a:effectLst/>
        </p:spPr>
      </p:cxnSp>
      <p:cxnSp>
        <p:nvCxnSpPr>
          <p:cNvPr id="94" name="AutoShape 100"/>
          <p:cNvCxnSpPr>
            <a:cxnSpLocks noChangeShapeType="1"/>
            <a:stCxn id="5" idx="3"/>
            <a:endCxn id="7" idx="1"/>
          </p:cNvCxnSpPr>
          <p:nvPr/>
        </p:nvCxnSpPr>
        <p:spPr bwMode="auto">
          <a:xfrm flipV="1">
            <a:off x="900751" y="1435346"/>
            <a:ext cx="983748" cy="224457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miter lim="800000"/>
            <a:tailEnd type="triangl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04803" y="1327160"/>
            <a:ext cx="11480798" cy="258532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如图所示，密度为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0.6×10</a:t>
            </a:r>
            <a:r>
              <a:rPr kumimoji="0" lang="en-US" altLang="zh-CN" sz="18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kg/m</a:t>
            </a:r>
            <a:r>
              <a:rPr kumimoji="0" lang="en-US" altLang="zh-CN" sz="18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，体积为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</a:t>
            </a:r>
            <a:r>
              <a:rPr kumimoji="0" lang="zh-CN" altLang="en-US" sz="18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kumimoji="0" lang="en-US" altLang="zh-CN" sz="18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</a:t>
            </a:r>
            <a:r>
              <a:rPr kumimoji="0" lang="en-US" altLang="zh-CN" sz="18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正方体木块，用一条质量可忽略不计的细绳，两端分别系于木块底部中心和柱形容器的中心。细绳对木块的最大拉力为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3N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。容器内有一定质量的水，木块处于漂浮，但细绳仍然松软，对木块没有拉力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取</a:t>
            </a:r>
            <a:r>
              <a:rPr kumimoji="0" lang="en-US" altLang="zh-CN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=10N/kg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求：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(1)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木块浸入水中的体积多大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?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　　 　　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(2)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向容器内注水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容器容量足够大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直至细绳对木块的拉力达到最大值，在细绳处于断裂前一瞬间，停止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  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注水。此时木块浸入水中的体积多大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?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　　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 (3)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细绳断裂后，木块再次漂浮，若柱形容器底面积为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2×10</a:t>
            </a:r>
            <a:r>
              <a:rPr kumimoji="0" lang="zh-CN" altLang="en-US" sz="18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kumimoji="0" lang="en-US" altLang="zh-CN" sz="18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</a:t>
            </a:r>
            <a:r>
              <a:rPr kumimoji="0" lang="en-US" altLang="zh-CN" sz="18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，此时容器里的水面与细绳断裂前的瞬间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  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的水面相比，高度变化了多少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?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72366" y="725854"/>
            <a:ext cx="3085234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想一想  练一练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71391" y="3696046"/>
            <a:ext cx="6494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解：</a:t>
            </a: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（</a:t>
            </a:r>
            <a:r>
              <a:rPr lang="en-US" altLang="zh-CN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2</a:t>
            </a: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）细绳达到最大拉力，木块</a:t>
            </a: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受三</a:t>
            </a:r>
            <a:r>
              <a:rPr lang="zh-CN" altLang="zh-CN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力平衡</a:t>
            </a:r>
            <a:endParaRPr lang="zh-CN" altLang="en-US" sz="24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739" y="4322072"/>
            <a:ext cx="1502455" cy="158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870729" y="6018303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（</a:t>
            </a:r>
            <a:r>
              <a:rPr lang="en-US" altLang="zh-CN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2</a:t>
            </a: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）图</a:t>
            </a:r>
            <a:endParaRPr lang="zh-CN" altLang="en-US" dirty="0"/>
          </a:p>
        </p:txBody>
      </p:sp>
      <p:grpSp>
        <p:nvGrpSpPr>
          <p:cNvPr id="33" name="组合 32"/>
          <p:cNvGrpSpPr/>
          <p:nvPr/>
        </p:nvGrpSpPr>
        <p:grpSpPr>
          <a:xfrm>
            <a:off x="896498" y="3759190"/>
            <a:ext cx="1454809" cy="1985662"/>
            <a:chOff x="577190" y="3280228"/>
            <a:chExt cx="1454809" cy="1985662"/>
          </a:xfrm>
        </p:grpSpPr>
        <p:grpSp>
          <p:nvGrpSpPr>
            <p:cNvPr id="32" name="组合 31"/>
            <p:cNvGrpSpPr/>
            <p:nvPr/>
          </p:nvGrpSpPr>
          <p:grpSpPr>
            <a:xfrm>
              <a:off x="577190" y="3280228"/>
              <a:ext cx="1150005" cy="1985662"/>
              <a:chOff x="577190" y="3280228"/>
              <a:chExt cx="1150005" cy="1985662"/>
            </a:xfrm>
          </p:grpSpPr>
          <p:grpSp>
            <p:nvGrpSpPr>
              <p:cNvPr id="21" name="组合 35"/>
              <p:cNvGrpSpPr/>
              <p:nvPr/>
            </p:nvGrpSpPr>
            <p:grpSpPr>
              <a:xfrm>
                <a:off x="577190" y="3280228"/>
                <a:ext cx="1150005" cy="1985662"/>
                <a:chOff x="9015409" y="1859450"/>
                <a:chExt cx="1298826" cy="3293282"/>
              </a:xfrm>
            </p:grpSpPr>
            <p:grpSp>
              <p:nvGrpSpPr>
                <p:cNvPr id="22" name="组合 23"/>
                <p:cNvGrpSpPr/>
                <p:nvPr/>
              </p:nvGrpSpPr>
              <p:grpSpPr>
                <a:xfrm>
                  <a:off x="9601760" y="1859450"/>
                  <a:ext cx="144016" cy="2988321"/>
                  <a:chOff x="7308504" y="2207793"/>
                  <a:chExt cx="144016" cy="2988321"/>
                </a:xfrm>
              </p:grpSpPr>
              <p:cxnSp>
                <p:nvCxnSpPr>
                  <p:cNvPr id="25" name="直接箭头连接符 24"/>
                  <p:cNvCxnSpPr/>
                  <p:nvPr/>
                </p:nvCxnSpPr>
                <p:spPr>
                  <a:xfrm flipV="1">
                    <a:off x="7391816" y="2207793"/>
                    <a:ext cx="0" cy="1720777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arrow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接箭头连接符 25"/>
                  <p:cNvCxnSpPr/>
                  <p:nvPr/>
                </p:nvCxnSpPr>
                <p:spPr>
                  <a:xfrm flipH="1">
                    <a:off x="7387773" y="3947227"/>
                    <a:ext cx="6317" cy="1248887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arrow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椭圆 26"/>
                  <p:cNvSpPr/>
                  <p:nvPr/>
                </p:nvSpPr>
                <p:spPr>
                  <a:xfrm>
                    <a:off x="7308504" y="3818487"/>
                    <a:ext cx="144016" cy="14401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23" name="矩形 22"/>
                <p:cNvSpPr/>
                <p:nvPr/>
              </p:nvSpPr>
              <p:spPr>
                <a:xfrm>
                  <a:off x="9727008" y="4387046"/>
                  <a:ext cx="587227" cy="7656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4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</a:t>
                  </a:r>
                  <a:endParaRPr lang="zh-CN" altLang="en-US" sz="2400" dirty="0"/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9015409" y="1883505"/>
                  <a:ext cx="767991" cy="7656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i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r>
                    <a:rPr lang="zh-CN" altLang="en-US" sz="2400" baseline="-250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浮</a:t>
                  </a:r>
                  <a:r>
                    <a:rPr lang="en-US" altLang="zh-CN" sz="2400" baseline="-250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zh-CN" altLang="en-US" sz="2400" dirty="0"/>
                </a:p>
              </p:txBody>
            </p:sp>
          </p:grpSp>
          <p:cxnSp>
            <p:nvCxnSpPr>
              <p:cNvPr id="29" name="直接箭头连接符 28"/>
              <p:cNvCxnSpPr/>
              <p:nvPr/>
            </p:nvCxnSpPr>
            <p:spPr>
              <a:xfrm>
                <a:off x="1164884" y="4307238"/>
                <a:ext cx="25288" cy="39539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矩形 30"/>
            <p:cNvSpPr/>
            <p:nvPr/>
          </p:nvSpPr>
          <p:spPr>
            <a:xfrm>
              <a:off x="1243542" y="4361540"/>
              <a:ext cx="7884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zh-CN" altLang="en-US" sz="2400" i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拉</a:t>
              </a:r>
              <a:endParaRPr lang="zh-CN" altLang="en-US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3581042" y="4291112"/>
            <a:ext cx="46313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i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</a:t>
            </a:r>
            <a:r>
              <a:rPr kumimoji="1" lang="zh-CN" altLang="en-US" sz="2400" kern="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浮</a:t>
            </a:r>
            <a:r>
              <a:rPr kumimoji="1" lang="en-US" altLang="zh-CN" sz="2400" kern="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24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kumimoji="1" lang="en-US" altLang="zh-CN" sz="2400" i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kumimoji="1" lang="zh-CN" altLang="en-US" sz="2400" i="1" kern="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木</a:t>
            </a:r>
            <a:r>
              <a:rPr kumimoji="1" lang="zh-CN" altLang="en-US" sz="24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kumimoji="1" lang="en-US" altLang="zh-CN" sz="2400" i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</a:t>
            </a:r>
            <a:r>
              <a:rPr kumimoji="1" lang="zh-CN" altLang="en-US" sz="2400" kern="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拉</a:t>
            </a:r>
            <a:r>
              <a:rPr kumimoji="1" lang="zh-CN" altLang="en-US" sz="24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6N</a:t>
            </a:r>
            <a:r>
              <a:rPr kumimoji="1" lang="zh-CN" altLang="en-US" sz="24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＋</a:t>
            </a:r>
            <a:r>
              <a:rPr kumimoji="1" lang="en-US" altLang="zh-CN" sz="2400" i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3N</a:t>
            </a:r>
            <a:r>
              <a:rPr kumimoji="1" lang="zh-CN" altLang="en-US" sz="24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＝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9N</a:t>
            </a:r>
            <a:endParaRPr lang="en-US" altLang="zh-CN" sz="2400" baseline="30000" dirty="0" smtClean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endParaRPr lang="zh-CN" altLang="en-US" sz="2400" dirty="0"/>
          </a:p>
        </p:txBody>
      </p:sp>
      <p:sp>
        <p:nvSpPr>
          <p:cNvPr id="30" name="矩形 29"/>
          <p:cNvSpPr/>
          <p:nvPr/>
        </p:nvSpPr>
        <p:spPr>
          <a:xfrm>
            <a:off x="3576942" y="4922486"/>
            <a:ext cx="2170724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</a:t>
            </a:r>
            <a:r>
              <a:rPr lang="en-US" altLang="zh-CN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zh-CN" altLang="en-US" sz="24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kumimoji="1" lang="en-US" altLang="zh-CN" sz="2400" i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ρ</a:t>
            </a:r>
            <a:r>
              <a:rPr kumimoji="1" lang="zh-CN" altLang="en-US" sz="2400" kern="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</a:t>
            </a:r>
            <a:r>
              <a:rPr kumimoji="1" lang="en-US" altLang="zh-CN" sz="2400" i="1" kern="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gV</a:t>
            </a:r>
            <a:r>
              <a:rPr kumimoji="1" lang="zh-CN" altLang="en-US" sz="2400" kern="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排</a:t>
            </a:r>
            <a:r>
              <a:rPr kumimoji="1" lang="en-US" altLang="zh-CN" sz="2400" kern="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zh-CN" altLang="en-US" dirty="0">
              <a:solidFill>
                <a:srgbClr val="FFFF00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658474" y="4595354"/>
            <a:ext cx="5503018" cy="1164045"/>
            <a:chOff x="6093894" y="5146886"/>
            <a:chExt cx="5503018" cy="1164045"/>
          </a:xfrm>
        </p:grpSpPr>
        <p:sp>
          <p:nvSpPr>
            <p:cNvPr id="36" name="矩形 35"/>
            <p:cNvSpPr/>
            <p:nvPr/>
          </p:nvSpPr>
          <p:spPr>
            <a:xfrm>
              <a:off x="6093894" y="5463480"/>
              <a:ext cx="4142481" cy="5724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kumimoji="1" lang="en-US" altLang="zh-CN" sz="2400" i="1" kern="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kumimoji="1" lang="zh-CN" altLang="en-US" sz="2400" kern="0" baseline="-250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排</a:t>
              </a:r>
              <a:r>
                <a:rPr kumimoji="1" lang="en-US" altLang="zh-CN" sz="2400" kern="0" baseline="-250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1" lang="zh-CN" altLang="en-US" sz="2400" kern="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          ＝                           </a:t>
              </a:r>
              <a:endParaRPr lang="zh-CN" altLang="en-US" dirty="0">
                <a:solidFill>
                  <a:srgbClr val="FFFF00"/>
                </a:solidFill>
              </a:endParaRPr>
            </a:p>
          </p:txBody>
        </p:sp>
        <p:grpSp>
          <p:nvGrpSpPr>
            <p:cNvPr id="37" name="组合 19"/>
            <p:cNvGrpSpPr/>
            <p:nvPr/>
          </p:nvGrpSpPr>
          <p:grpSpPr>
            <a:xfrm>
              <a:off x="6952343" y="5239429"/>
              <a:ext cx="827315" cy="991674"/>
              <a:chOff x="7278965" y="5290221"/>
              <a:chExt cx="827315" cy="991674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7278965" y="5709431"/>
                <a:ext cx="827315" cy="57246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kumimoji="1" lang="en-US" altLang="zh-CN" sz="2400" i="1" kern="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ρ</a:t>
                </a:r>
                <a:r>
                  <a:rPr kumimoji="1" lang="zh-CN" altLang="en-US" sz="2400" kern="0" baseline="-25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水</a:t>
                </a:r>
                <a:r>
                  <a:rPr kumimoji="1" lang="en-US" altLang="zh-CN" sz="2400" i="1" kern="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g</a:t>
                </a:r>
                <a:endParaRPr lang="zh-CN" altLang="en-US" sz="24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336971" y="5290221"/>
                <a:ext cx="679994" cy="496483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zh-CN" altLang="en-US" sz="2400" baseline="-25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浮</a:t>
                </a:r>
                <a:r>
                  <a:rPr lang="en-US" altLang="zh-CN" sz="2400" baseline="-25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en-US" sz="2000" dirty="0" smtClean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44" name="直接连接符 43"/>
              <p:cNvCxnSpPr/>
              <p:nvPr/>
            </p:nvCxnSpPr>
            <p:spPr>
              <a:xfrm>
                <a:off x="7329714" y="5820228"/>
                <a:ext cx="616909" cy="725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组合 19"/>
            <p:cNvGrpSpPr/>
            <p:nvPr/>
          </p:nvGrpSpPr>
          <p:grpSpPr>
            <a:xfrm>
              <a:off x="8055426" y="5146886"/>
              <a:ext cx="3541486" cy="1164045"/>
              <a:chOff x="7271705" y="5219450"/>
              <a:chExt cx="3541486" cy="1164045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7271705" y="5811031"/>
                <a:ext cx="3541486" cy="57246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lang="en-US" altLang="zh-CN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1.0</a:t>
                </a:r>
                <a:r>
                  <a:rPr lang="en-US" altLang="zh-CN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×10</a:t>
                </a:r>
                <a:r>
                  <a:rPr lang="en-US" altLang="zh-CN" sz="2400" baseline="30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g/m</a:t>
                </a:r>
                <a:r>
                  <a:rPr lang="en-US" altLang="zh-CN" sz="2400" baseline="30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×10N/kg</a:t>
                </a:r>
                <a:endParaRPr lang="zh-CN" altLang="en-US" sz="24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483589" y="5219450"/>
                <a:ext cx="561372" cy="57996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9N</a:t>
                </a:r>
                <a:endParaRPr lang="en-US" altLang="zh-CN" sz="2400" baseline="300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7329714" y="5820228"/>
                <a:ext cx="3091594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矩形 45"/>
          <p:cNvSpPr/>
          <p:nvPr/>
        </p:nvSpPr>
        <p:spPr>
          <a:xfrm>
            <a:off x="6630146" y="5797910"/>
            <a:ext cx="2560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i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1" lang="zh-CN" altLang="en-US" sz="2400" kern="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排</a:t>
            </a:r>
            <a:r>
              <a:rPr kumimoji="1" lang="en-US" altLang="zh-CN" sz="2400" kern="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24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kumimoji="1" lang="en-US" altLang="zh-CN" sz="2400" i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× 10</a:t>
            </a:r>
            <a:r>
              <a:rPr lang="zh-CN" altLang="en-US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</a:t>
            </a:r>
            <a:r>
              <a:rPr lang="en-US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endParaRPr kumimoji="1" lang="en-US" altLang="zh-CN" sz="2400" i="1" kern="0" dirty="0" smtClean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8" grpId="0"/>
      <p:bldP spid="30" grpId="0"/>
      <p:bldP spid="4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04803" y="1327160"/>
            <a:ext cx="11480798" cy="258532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如图所示，密度为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0.6×10</a:t>
            </a:r>
            <a:r>
              <a:rPr kumimoji="0" lang="en-US" altLang="zh-CN" sz="18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kg/m</a:t>
            </a:r>
            <a:r>
              <a:rPr kumimoji="0" lang="en-US" altLang="zh-CN" sz="18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，体积为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</a:t>
            </a:r>
            <a:r>
              <a:rPr kumimoji="0" lang="zh-CN" altLang="en-US" sz="18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kumimoji="0" lang="en-US" altLang="zh-CN" sz="18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</a:t>
            </a:r>
            <a:r>
              <a:rPr kumimoji="0" lang="en-US" altLang="zh-CN" sz="18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正方体木块，用一条质量可忽略不计的细绳，两端分别系于木块底部中心和柱形容器的中心。细绳对木块的最大拉力为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3N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。容器内有一定质量的水，木块处于漂浮，但细绳仍然松软，对木块没有拉力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取</a:t>
            </a:r>
            <a:r>
              <a:rPr kumimoji="0" lang="en-US" altLang="zh-CN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=10N/kg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求：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(1)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木块浸入水中的体积多大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?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　　 　　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 (2)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向容器内注水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容器容量足够大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直至细绳对木块的拉力达到最大值，在细绳处于断裂前一瞬间，停止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  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注水。此时木块浸入水中的体积多大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?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　　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(3)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细绳断裂后，木块再次漂浮，若柱形容器底面积为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2×10</a:t>
            </a:r>
            <a:r>
              <a:rPr kumimoji="0" lang="zh-CN" altLang="en-US" sz="1800" b="0" i="0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kumimoji="0" lang="en-US" altLang="zh-CN" sz="1800" b="0" i="0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18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</a:t>
            </a:r>
            <a:r>
              <a:rPr kumimoji="0" lang="en-US" altLang="zh-CN" sz="1800" b="0" i="0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，此时容器里的水面与细绳断裂前的瞬间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  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的水面相比，高度变化了多少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?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72366" y="725854"/>
            <a:ext cx="3085234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想一想  练一练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431" y="3843110"/>
            <a:ext cx="1502455" cy="158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551421" y="5539341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（</a:t>
            </a:r>
            <a:r>
              <a:rPr lang="en-US" altLang="zh-CN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2</a:t>
            </a: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）图</a:t>
            </a:r>
            <a:endParaRPr lang="zh-CN" altLang="en-US" dirty="0"/>
          </a:p>
        </p:txBody>
      </p:sp>
      <p:grpSp>
        <p:nvGrpSpPr>
          <p:cNvPr id="2" name="组合 35"/>
          <p:cNvGrpSpPr/>
          <p:nvPr/>
        </p:nvGrpSpPr>
        <p:grpSpPr>
          <a:xfrm>
            <a:off x="577190" y="3280229"/>
            <a:ext cx="1150000" cy="1985662"/>
            <a:chOff x="9015414" y="1859450"/>
            <a:chExt cx="1298821" cy="3293282"/>
          </a:xfrm>
        </p:grpSpPr>
        <p:grpSp>
          <p:nvGrpSpPr>
            <p:cNvPr id="3" name="组合 23"/>
            <p:cNvGrpSpPr/>
            <p:nvPr/>
          </p:nvGrpSpPr>
          <p:grpSpPr>
            <a:xfrm>
              <a:off x="9601760" y="1859450"/>
              <a:ext cx="144016" cy="2988321"/>
              <a:chOff x="7308504" y="2207793"/>
              <a:chExt cx="144016" cy="2988321"/>
            </a:xfrm>
          </p:grpSpPr>
          <p:cxnSp>
            <p:nvCxnSpPr>
              <p:cNvPr id="25" name="直接箭头连接符 24"/>
              <p:cNvCxnSpPr/>
              <p:nvPr/>
            </p:nvCxnSpPr>
            <p:spPr>
              <a:xfrm flipV="1">
                <a:off x="7391816" y="2207793"/>
                <a:ext cx="0" cy="172077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箭头连接符 25"/>
              <p:cNvCxnSpPr/>
              <p:nvPr/>
            </p:nvCxnSpPr>
            <p:spPr>
              <a:xfrm flipH="1">
                <a:off x="7387773" y="3947227"/>
                <a:ext cx="6317" cy="124888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椭圆 26"/>
              <p:cNvSpPr/>
              <p:nvPr/>
            </p:nvSpPr>
            <p:spPr>
              <a:xfrm>
                <a:off x="7308504" y="3818487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9727008" y="4387046"/>
              <a:ext cx="587227" cy="7656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zh-CN" altLang="en-US" sz="2400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9015414" y="1955726"/>
              <a:ext cx="767992" cy="7656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zh-CN" altLang="en-US" sz="2400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浮</a:t>
              </a:r>
              <a:r>
                <a:rPr lang="en-US" altLang="zh-CN" sz="2400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400" dirty="0"/>
            </a:p>
          </p:txBody>
        </p:sp>
      </p:grpSp>
      <p:cxnSp>
        <p:nvCxnSpPr>
          <p:cNvPr id="29" name="直接箭头连接符 28"/>
          <p:cNvCxnSpPr/>
          <p:nvPr/>
        </p:nvCxnSpPr>
        <p:spPr>
          <a:xfrm>
            <a:off x="1164884" y="4307238"/>
            <a:ext cx="25288" cy="3953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1243542" y="4361540"/>
            <a:ext cx="788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4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拉</a:t>
            </a:r>
            <a:endParaRPr lang="zh-CN" altLang="en-US" sz="2400" i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409258" y="5553854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（</a:t>
            </a:r>
            <a:r>
              <a:rPr lang="en-US" altLang="zh-CN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3</a:t>
            </a: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）图</a:t>
            </a:r>
            <a:endParaRPr lang="en-US" altLang="zh-CN" sz="240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sym typeface="Wingdings" panose="05000000000000000000" pitchFamily="2" charset="2"/>
            </a:endParaRPr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0018" y="3867377"/>
            <a:ext cx="15430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组合 35"/>
          <p:cNvGrpSpPr/>
          <p:nvPr/>
        </p:nvGrpSpPr>
        <p:grpSpPr>
          <a:xfrm>
            <a:off x="3026741" y="3570827"/>
            <a:ext cx="799448" cy="1724101"/>
            <a:chOff x="9601760" y="2293257"/>
            <a:chExt cx="902903" cy="2859475"/>
          </a:xfrm>
        </p:grpSpPr>
        <p:grpSp>
          <p:nvGrpSpPr>
            <p:cNvPr id="38" name="组合 23"/>
            <p:cNvGrpSpPr/>
            <p:nvPr/>
          </p:nvGrpSpPr>
          <p:grpSpPr>
            <a:xfrm>
              <a:off x="9601760" y="2293257"/>
              <a:ext cx="144016" cy="2554514"/>
              <a:chOff x="7308504" y="2641600"/>
              <a:chExt cx="144016" cy="2554514"/>
            </a:xfrm>
          </p:grpSpPr>
          <p:cxnSp>
            <p:nvCxnSpPr>
              <p:cNvPr id="41" name="直接箭头连接符 40"/>
              <p:cNvCxnSpPr/>
              <p:nvPr/>
            </p:nvCxnSpPr>
            <p:spPr>
              <a:xfrm flipV="1">
                <a:off x="7391816" y="2641600"/>
                <a:ext cx="10471" cy="128697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箭头连接符 41"/>
              <p:cNvCxnSpPr/>
              <p:nvPr/>
            </p:nvCxnSpPr>
            <p:spPr>
              <a:xfrm flipH="1">
                <a:off x="7387773" y="3947227"/>
                <a:ext cx="6317" cy="124888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椭圆 42"/>
              <p:cNvSpPr/>
              <p:nvPr/>
            </p:nvSpPr>
            <p:spPr>
              <a:xfrm>
                <a:off x="7308504" y="3818487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" name="矩形 38"/>
            <p:cNvSpPr/>
            <p:nvPr/>
          </p:nvSpPr>
          <p:spPr>
            <a:xfrm>
              <a:off x="9727008" y="4387046"/>
              <a:ext cx="587227" cy="7656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zh-CN" altLang="en-US" sz="2400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9736673" y="2509390"/>
              <a:ext cx="767990" cy="7656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zh-CN" altLang="en-US" sz="2400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浮</a:t>
              </a:r>
              <a:r>
                <a:rPr lang="en-US" altLang="zh-CN" sz="2400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400" dirty="0"/>
            </a:p>
          </p:txBody>
        </p:sp>
      </p:grpSp>
      <p:sp>
        <p:nvSpPr>
          <p:cNvPr id="44" name="矩形 43"/>
          <p:cNvSpPr/>
          <p:nvPr/>
        </p:nvSpPr>
        <p:spPr>
          <a:xfrm>
            <a:off x="4455030" y="3362223"/>
            <a:ext cx="7098418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解：</a:t>
            </a: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（</a:t>
            </a:r>
            <a:r>
              <a:rPr lang="en-US" altLang="zh-CN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3</a:t>
            </a: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）细绳剪断后木块再次漂浮，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Wingdings" panose="05000000000000000000" pitchFamily="2" charset="2"/>
              </a:rPr>
              <a:t>V</a:t>
            </a:r>
            <a:r>
              <a:rPr lang="zh-CN" altLang="en-US" sz="2400" baseline="-250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排</a:t>
            </a: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变小，</a:t>
            </a:r>
            <a:endParaRPr lang="en-US" altLang="zh-CN" sz="240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         </a:t>
            </a: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液面下降</a:t>
            </a:r>
            <a:endParaRPr lang="en-US" altLang="zh-CN" sz="240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  </a:t>
            </a:r>
            <a:r>
              <a:rPr lang="en-US" altLang="zh-CN" sz="2400" i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△</a:t>
            </a: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Wingdings" panose="05000000000000000000" pitchFamily="2" charset="2"/>
              </a:rPr>
              <a:t> V</a:t>
            </a:r>
            <a:r>
              <a:rPr lang="zh-CN" altLang="en-US" sz="2400" baseline="-250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排</a:t>
            </a:r>
            <a:r>
              <a:rPr kumimoji="1" lang="zh-CN" altLang="en-US" sz="24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Wingdings" panose="05000000000000000000" pitchFamily="2" charset="2"/>
              </a:rPr>
              <a:t>V</a:t>
            </a:r>
            <a:r>
              <a:rPr lang="zh-CN" altLang="en-US" sz="2400" baseline="-250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排</a:t>
            </a:r>
            <a:r>
              <a:rPr lang="en-US" altLang="zh-CN" sz="2400" baseline="-250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2</a:t>
            </a: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－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Wingdings" panose="05000000000000000000" pitchFamily="2" charset="2"/>
              </a:rPr>
              <a:t>V</a:t>
            </a:r>
            <a:r>
              <a:rPr lang="zh-CN" altLang="en-US" sz="2400" baseline="-250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排</a:t>
            </a:r>
            <a:r>
              <a:rPr lang="en-US" altLang="zh-CN" sz="2400" baseline="-250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1</a:t>
            </a:r>
            <a:r>
              <a:rPr kumimoji="1" lang="zh-CN" altLang="en-US" sz="2400" i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zh-CN" altLang="en-US" sz="24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× 10</a:t>
            </a:r>
            <a:r>
              <a:rPr lang="zh-CN" altLang="en-US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</a:t>
            </a:r>
            <a:r>
              <a:rPr lang="en-US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1" lang="zh-CN" altLang="en-US" sz="2400" i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－</a:t>
            </a:r>
            <a:r>
              <a:rPr kumimoji="1" lang="en-US" altLang="zh-CN" sz="2400" i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× 10</a:t>
            </a:r>
            <a:r>
              <a:rPr lang="zh-CN" altLang="en-US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</a:t>
            </a:r>
            <a:r>
              <a:rPr lang="en-US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endParaRPr lang="en-US" altLang="zh-CN" sz="240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2400" i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                    </a:t>
            </a:r>
            <a:r>
              <a:rPr kumimoji="1" lang="zh-CN" altLang="en-US" sz="24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× 10</a:t>
            </a:r>
            <a:r>
              <a:rPr lang="zh-CN" altLang="en-US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</a:t>
            </a:r>
            <a:r>
              <a:rPr lang="en-US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endParaRPr lang="en-US" altLang="zh-CN" sz="2400" i="1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2400" i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   △</a:t>
            </a: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Wingdings" panose="05000000000000000000" pitchFamily="2" charset="2"/>
              </a:rPr>
              <a:t> h</a:t>
            </a:r>
            <a:r>
              <a:rPr kumimoji="1" lang="zh-CN" altLang="en-US" sz="24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              ＝                        ＝</a:t>
            </a:r>
            <a:r>
              <a:rPr kumimoji="1" lang="en-US" altLang="zh-CN" sz="24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1.5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×10</a:t>
            </a:r>
            <a:r>
              <a:rPr lang="zh-CN" altLang="en-US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24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endParaRPr lang="en-US" altLang="zh-CN" sz="2400" dirty="0" smtClean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5" name="组合 19"/>
          <p:cNvGrpSpPr/>
          <p:nvPr/>
        </p:nvGrpSpPr>
        <p:grpSpPr>
          <a:xfrm>
            <a:off x="5863774" y="5435727"/>
            <a:ext cx="1291766" cy="943311"/>
            <a:chOff x="7249887" y="5329812"/>
            <a:chExt cx="1291766" cy="943311"/>
          </a:xfrm>
        </p:grpSpPr>
        <p:sp>
          <p:nvSpPr>
            <p:cNvPr id="46" name="TextBox 45"/>
            <p:cNvSpPr txBox="1"/>
            <p:nvPr/>
          </p:nvSpPr>
          <p:spPr>
            <a:xfrm>
              <a:off x="7503882" y="5776256"/>
              <a:ext cx="338554" cy="49686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zh-CN" altLang="en-US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49887" y="5329812"/>
              <a:ext cx="1291766" cy="493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i="1" dirty="0" smtClean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Wingdings" panose="05000000000000000000" pitchFamily="2" charset="2"/>
                </a:rPr>
                <a:t>△</a:t>
              </a:r>
              <a:r>
                <a:rPr lang="en-US" altLang="zh-CN" sz="2400" i="1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 V</a:t>
              </a:r>
              <a:r>
                <a:rPr lang="zh-CN" altLang="en-US" sz="2400" baseline="-25000" dirty="0" smtClean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Wingdings" panose="05000000000000000000" pitchFamily="2" charset="2"/>
                </a:rPr>
                <a:t>排</a:t>
              </a:r>
              <a:endParaRPr lang="zh-CN" altLang="en-US" sz="2400" dirty="0" smtClean="0">
                <a:solidFill>
                  <a:srgbClr val="FFFF00"/>
                </a:solidFill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7329714" y="5820228"/>
              <a:ext cx="791023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19"/>
          <p:cNvGrpSpPr/>
          <p:nvPr/>
        </p:nvGrpSpPr>
        <p:grpSpPr>
          <a:xfrm>
            <a:off x="7162802" y="5457498"/>
            <a:ext cx="2213426" cy="962643"/>
            <a:chOff x="7249887" y="5329812"/>
            <a:chExt cx="1291766" cy="962643"/>
          </a:xfrm>
        </p:grpSpPr>
        <p:sp>
          <p:nvSpPr>
            <p:cNvPr id="51" name="TextBox 50"/>
            <p:cNvSpPr txBox="1"/>
            <p:nvPr/>
          </p:nvSpPr>
          <p:spPr>
            <a:xfrm>
              <a:off x="7292121" y="5756924"/>
              <a:ext cx="935708" cy="5355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2×10</a:t>
              </a:r>
              <a:r>
                <a:rPr lang="zh-CN" altLang="en-US" sz="2400" baseline="300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baseline="300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m</a:t>
              </a:r>
              <a:r>
                <a:rPr lang="en-US" altLang="zh-CN" sz="2400" baseline="300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2</a:t>
              </a:r>
              <a:endParaRPr lang="zh-CN" altLang="en-US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249887" y="5329812"/>
              <a:ext cx="1291766" cy="493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× 10</a:t>
              </a:r>
              <a:r>
                <a:rPr lang="zh-CN" altLang="en-US" sz="2400" baseline="300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baseline="300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4</a:t>
              </a:r>
              <a:r>
                <a:rPr lang="en-US" altLang="zh-CN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m</a:t>
              </a:r>
              <a:r>
                <a:rPr lang="en-US" altLang="zh-CN" sz="2400" baseline="300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3</a:t>
              </a:r>
              <a:endParaRPr lang="zh-CN" altLang="en-US" sz="2400" baseline="30000" dirty="0" smtClean="0">
                <a:solidFill>
                  <a:srgbClr val="FFFF00"/>
                </a:solidFill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>
            <a:xfrm flipV="1">
              <a:off x="7329714" y="5808657"/>
              <a:ext cx="890056" cy="11571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云形标注 48"/>
          <p:cNvSpPr/>
          <p:nvPr/>
        </p:nvSpPr>
        <p:spPr>
          <a:xfrm>
            <a:off x="7300687" y="174172"/>
            <a:ext cx="4194628" cy="1248228"/>
          </a:xfrm>
          <a:prstGeom prst="cloudCallout">
            <a:avLst>
              <a:gd name="adj1" fmla="val -57498"/>
              <a:gd name="adj2" fmla="val 13445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物体静止受力平衡</a:t>
            </a:r>
          </a:p>
          <a:p>
            <a:pPr algn="ctr">
              <a:lnSpc>
                <a:spcPct val="13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阿基米德原理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1"/>
      <p:bldP spid="4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72366" y="725854"/>
            <a:ext cx="3085234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想一想  练一练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124" y="3932918"/>
            <a:ext cx="7715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0469138" y="5522402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10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753831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9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753831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8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763890" y="552712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7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73949" y="553183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6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753130" y="55224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5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782700" y="550058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4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795429" y="550913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3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789065" y="548668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1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709453" y="55299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0</a:t>
            </a:r>
            <a:endParaRPr lang="zh-CN" altLang="en-US" sz="5400" b="1" cap="none" spc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2589" y="3942442"/>
            <a:ext cx="9620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76" y="3932918"/>
            <a:ext cx="9620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537028" y="1558964"/>
            <a:ext cx="11117942" cy="20128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5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．如图所示，弹簧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测力计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下端挂一物体，在空气中弹簧测力计示数是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10.8N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，物体浸没在水中时，弹簧测力计示数为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6.8N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，则物体的密度是</a:t>
            </a:r>
            <a:r>
              <a:rPr kumimoji="0" lang="en-US" altLang="zh-CN" sz="2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     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kg/m</a:t>
            </a:r>
            <a:r>
              <a:rPr kumimoji="0" lang="en-US" altLang="zh-CN" sz="24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lvl="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再将其完全浸没在另一种液体中称量时，弹簧测力计的示数为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7.6N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，求这种液体的密度</a:t>
            </a:r>
            <a:r>
              <a:rPr kumimoji="0" lang="en-US" altLang="zh-CN" sz="2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________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kg/m</a:t>
            </a:r>
            <a:r>
              <a:rPr lang="en-US" altLang="zh-CN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。（取</a:t>
            </a: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10N/kg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2366" y="725854"/>
            <a:ext cx="3085234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想一想  练一练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126" y="3936097"/>
            <a:ext cx="7715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7999" y="1214506"/>
            <a:ext cx="11117942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5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．弹簧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测力计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下端挂一物体，在空气中弹簧测力计示数是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10.8N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，物体浸没在水中时，弹簧测力计示数为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6.8N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，如图所示，则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物体的密度是</a:t>
            </a:r>
            <a:r>
              <a:rPr kumimoji="0" lang="en-US" altLang="zh-CN" sz="2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     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kg/m</a:t>
            </a:r>
            <a:r>
              <a:rPr kumimoji="0" lang="en-US" altLang="zh-CN" sz="24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2589" y="3768274"/>
            <a:ext cx="9620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组合 12"/>
          <p:cNvGrpSpPr/>
          <p:nvPr/>
        </p:nvGrpSpPr>
        <p:grpSpPr>
          <a:xfrm>
            <a:off x="2741105" y="3507249"/>
            <a:ext cx="2113926" cy="987057"/>
            <a:chOff x="6093894" y="5219905"/>
            <a:chExt cx="2113926" cy="987057"/>
          </a:xfrm>
        </p:grpSpPr>
        <p:sp>
          <p:nvSpPr>
            <p:cNvPr id="14" name="矩形 13"/>
            <p:cNvSpPr/>
            <p:nvPr/>
          </p:nvSpPr>
          <p:spPr>
            <a:xfrm>
              <a:off x="6093894" y="5463480"/>
              <a:ext cx="2113926" cy="572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kumimoji="1" lang="el-GR" altLang="zh-CN" sz="2400" i="1" kern="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ρ</a:t>
              </a:r>
              <a:r>
                <a:rPr kumimoji="1" lang="zh-CN" altLang="en-US" sz="2400" kern="0" baseline="-250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物</a:t>
              </a:r>
              <a:r>
                <a:rPr kumimoji="1" lang="zh-CN" altLang="en-US" sz="2400" kern="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                                      </a:t>
              </a:r>
              <a:endParaRPr lang="zh-CN" altLang="en-US" dirty="0">
                <a:solidFill>
                  <a:srgbClr val="FFFF00"/>
                </a:solidFill>
              </a:endParaRPr>
            </a:p>
          </p:txBody>
        </p:sp>
        <p:grpSp>
          <p:nvGrpSpPr>
            <p:cNvPr id="15" name="组合 19"/>
            <p:cNvGrpSpPr/>
            <p:nvPr/>
          </p:nvGrpSpPr>
          <p:grpSpPr>
            <a:xfrm>
              <a:off x="6930522" y="5219905"/>
              <a:ext cx="849136" cy="987057"/>
              <a:chOff x="7257144" y="5270697"/>
              <a:chExt cx="849136" cy="987057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7278965" y="5733572"/>
                <a:ext cx="827315" cy="52418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lang="en-US" altLang="zh-CN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V</a:t>
                </a:r>
                <a:r>
                  <a:rPr lang="zh-CN" altLang="en-US" sz="2400" baseline="-25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物</a:t>
                </a:r>
                <a:endParaRPr lang="zh-CN" altLang="en-US" sz="24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278915" y="5270697"/>
                <a:ext cx="612668" cy="5355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en-US" sz="2400" baseline="-25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物</a:t>
                </a:r>
                <a:endParaRPr lang="zh-CN" altLang="en-US" sz="2000" dirty="0" smtClean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257144" y="5820228"/>
                <a:ext cx="616909" cy="725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矩形 18"/>
          <p:cNvSpPr/>
          <p:nvPr/>
        </p:nvSpPr>
        <p:spPr>
          <a:xfrm>
            <a:off x="2761614" y="289775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解析：</a:t>
            </a:r>
            <a:endParaRPr lang="zh-CN" altLang="en-US" dirty="0"/>
          </a:p>
        </p:txBody>
      </p:sp>
      <p:sp>
        <p:nvSpPr>
          <p:cNvPr id="20" name="椭圆 19"/>
          <p:cNvSpPr/>
          <p:nvPr/>
        </p:nvSpPr>
        <p:spPr>
          <a:xfrm>
            <a:off x="8345744" y="1451430"/>
            <a:ext cx="986971" cy="5370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5672987" y="2793791"/>
            <a:ext cx="4690210" cy="974779"/>
            <a:chOff x="5513333" y="2648651"/>
            <a:chExt cx="4690210" cy="974779"/>
          </a:xfrm>
        </p:grpSpPr>
        <p:grpSp>
          <p:nvGrpSpPr>
            <p:cNvPr id="23" name="组合 38"/>
            <p:cNvGrpSpPr/>
            <p:nvPr/>
          </p:nvGrpSpPr>
          <p:grpSpPr>
            <a:xfrm>
              <a:off x="5513333" y="2670412"/>
              <a:ext cx="4690210" cy="953018"/>
              <a:chOff x="6093894" y="5239429"/>
              <a:chExt cx="4690210" cy="953018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6093894" y="5421076"/>
                <a:ext cx="4690210" cy="572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kumimoji="1" lang="en-US" altLang="zh-CN" sz="2400" i="1" kern="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m</a:t>
                </a:r>
                <a:r>
                  <a:rPr kumimoji="1" lang="zh-CN" altLang="en-US" sz="2400" kern="0" baseline="-25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物</a:t>
                </a:r>
                <a:r>
                  <a:rPr kumimoji="1" lang="zh-CN" altLang="en-US" sz="2400" kern="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＝         ＝                  ＝</a:t>
                </a:r>
                <a:r>
                  <a:rPr kumimoji="1" lang="en-US" altLang="zh-CN" sz="2400" kern="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1.08kg</a:t>
                </a:r>
                <a:r>
                  <a:rPr kumimoji="1" lang="zh-CN" altLang="en-US" sz="2400" kern="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                              </a:t>
                </a:r>
                <a:endParaRPr lang="zh-CN" altLang="en-US" dirty="0">
                  <a:solidFill>
                    <a:srgbClr val="FFFF00"/>
                  </a:solidFill>
                </a:endParaRPr>
              </a:p>
            </p:txBody>
          </p:sp>
          <p:grpSp>
            <p:nvGrpSpPr>
              <p:cNvPr id="25" name="组合 19"/>
              <p:cNvGrpSpPr/>
              <p:nvPr/>
            </p:nvGrpSpPr>
            <p:grpSpPr>
              <a:xfrm>
                <a:off x="6930520" y="5239429"/>
                <a:ext cx="834623" cy="953018"/>
                <a:chOff x="7257142" y="5290221"/>
                <a:chExt cx="834623" cy="953018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7264450" y="5719057"/>
                  <a:ext cx="827315" cy="52418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lvl="0">
                    <a:lnSpc>
                      <a:spcPct val="130000"/>
                    </a:lnSpc>
                  </a:pPr>
                  <a:r>
                    <a:rPr kumimoji="1" lang="en-US" altLang="zh-CN" sz="2400" i="1" kern="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  g</a:t>
                  </a:r>
                  <a:endParaRPr lang="zh-CN" altLang="en-US" sz="24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7380513" y="5290221"/>
                  <a:ext cx="407484" cy="496483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2400" i="1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</a:t>
                  </a:r>
                  <a:endParaRPr lang="zh-CN" altLang="en-US" sz="2000" i="1" dirty="0" smtClean="0">
                    <a:solidFill>
                      <a:srgbClr val="FFFF00"/>
                    </a:solidFill>
                  </a:endParaRPr>
                </a:p>
              </p:txBody>
            </p:sp>
            <p:cxnSp>
              <p:nvCxnSpPr>
                <p:cNvPr id="28" name="直接连接符 27"/>
                <p:cNvCxnSpPr/>
                <p:nvPr/>
              </p:nvCxnSpPr>
              <p:spPr>
                <a:xfrm>
                  <a:off x="7257142" y="5805714"/>
                  <a:ext cx="616909" cy="7250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TextBox 28"/>
            <p:cNvSpPr txBox="1"/>
            <p:nvPr/>
          </p:nvSpPr>
          <p:spPr>
            <a:xfrm>
              <a:off x="7264404" y="3077487"/>
              <a:ext cx="1299029" cy="5241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kumimoji="1" lang="en-US" altLang="zh-CN" sz="2400" i="1" kern="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</a:t>
              </a:r>
              <a:r>
                <a:rPr kumimoji="1" lang="en-US" altLang="zh-CN" sz="2400" kern="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10N/kg</a:t>
              </a:r>
              <a:endParaRPr lang="zh-CN" alt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25607" y="2648651"/>
              <a:ext cx="946093" cy="49648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10.8N</a:t>
              </a:r>
              <a:endParaRPr lang="zh-CN" altLang="en-US" sz="2000" dirty="0" smtClean="0">
                <a:solidFill>
                  <a:srgbClr val="FFFF00"/>
                </a:solidFill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 flipV="1">
              <a:off x="7460292" y="3164114"/>
              <a:ext cx="1146679" cy="3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直接箭头连接符 35"/>
          <p:cNvCxnSpPr>
            <a:stCxn id="24" idx="1"/>
          </p:cNvCxnSpPr>
          <p:nvPr/>
        </p:nvCxnSpPr>
        <p:spPr>
          <a:xfrm flipH="1">
            <a:off x="4228203" y="3283431"/>
            <a:ext cx="1444784" cy="49158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660530" y="3870086"/>
            <a:ext cx="4412382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=10.8N 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6.8N=4N</a:t>
            </a:r>
            <a:r>
              <a:rPr lang="zh-CN" altLang="en-US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3722913" y="2140849"/>
            <a:ext cx="986971" cy="5370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5173526" y="4617693"/>
            <a:ext cx="2170724" cy="520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</a:t>
            </a:r>
            <a:r>
              <a:rPr kumimoji="1" lang="zh-CN" altLang="en-US" sz="24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kumimoji="1" lang="en-US" altLang="zh-CN" sz="2400" i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ρ</a:t>
            </a:r>
            <a:r>
              <a:rPr kumimoji="1" lang="zh-CN" altLang="en-US" sz="2400" kern="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</a:t>
            </a:r>
            <a:r>
              <a:rPr kumimoji="1" lang="en-US" altLang="zh-CN" sz="2400" i="1" kern="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gV</a:t>
            </a:r>
            <a:r>
              <a:rPr kumimoji="1" lang="zh-CN" altLang="en-US" sz="2400" kern="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排</a:t>
            </a:r>
            <a:endParaRPr lang="zh-CN" altLang="en-US" dirty="0">
              <a:solidFill>
                <a:srgbClr val="FFFF00"/>
              </a:solidFill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7059116" y="4441149"/>
            <a:ext cx="5307052" cy="1086013"/>
            <a:chOff x="6884948" y="4296009"/>
            <a:chExt cx="5307052" cy="1086013"/>
          </a:xfrm>
        </p:grpSpPr>
        <p:grpSp>
          <p:nvGrpSpPr>
            <p:cNvPr id="41" name="组合 40"/>
            <p:cNvGrpSpPr/>
            <p:nvPr/>
          </p:nvGrpSpPr>
          <p:grpSpPr>
            <a:xfrm>
              <a:off x="6884948" y="4303282"/>
              <a:ext cx="3783067" cy="991674"/>
              <a:chOff x="6093893" y="5239429"/>
              <a:chExt cx="3783067" cy="991674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6093893" y="5421076"/>
                <a:ext cx="3783067" cy="572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kumimoji="1" lang="en-US" altLang="zh-CN" sz="2400" i="1" kern="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V</a:t>
                </a:r>
                <a:r>
                  <a:rPr kumimoji="1" lang="zh-CN" altLang="en-US" sz="2400" kern="0" baseline="-25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排</a:t>
                </a:r>
                <a:r>
                  <a:rPr kumimoji="1" lang="zh-CN" altLang="en-US" sz="2400" kern="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＝          ＝                                      </a:t>
                </a:r>
                <a:endParaRPr lang="zh-CN" altLang="en-US" dirty="0">
                  <a:solidFill>
                    <a:srgbClr val="FFFF00"/>
                  </a:solidFill>
                </a:endParaRPr>
              </a:p>
            </p:txBody>
          </p:sp>
          <p:grpSp>
            <p:nvGrpSpPr>
              <p:cNvPr id="43" name="组合 19"/>
              <p:cNvGrpSpPr/>
              <p:nvPr/>
            </p:nvGrpSpPr>
            <p:grpSpPr>
              <a:xfrm>
                <a:off x="6952343" y="5239429"/>
                <a:ext cx="827315" cy="991674"/>
                <a:chOff x="7278965" y="5290221"/>
                <a:chExt cx="827315" cy="991674"/>
              </a:xfrm>
            </p:grpSpPr>
            <p:sp>
              <p:nvSpPr>
                <p:cNvPr id="44" name="TextBox 43"/>
                <p:cNvSpPr txBox="1"/>
                <p:nvPr/>
              </p:nvSpPr>
              <p:spPr>
                <a:xfrm>
                  <a:off x="7278965" y="5709431"/>
                  <a:ext cx="827315" cy="57246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lvl="0">
                    <a:lnSpc>
                      <a:spcPct val="130000"/>
                    </a:lnSpc>
                  </a:pPr>
                  <a:r>
                    <a:rPr kumimoji="1" lang="en-US" altLang="zh-CN" sz="2400" i="1" kern="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ρ</a:t>
                  </a:r>
                  <a:r>
                    <a:rPr kumimoji="1" lang="zh-CN" altLang="en-US" sz="2400" kern="0" baseline="-250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水</a:t>
                  </a:r>
                  <a:r>
                    <a:rPr kumimoji="1" lang="en-US" altLang="zh-CN" sz="2400" i="1" kern="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g</a:t>
                  </a:r>
                  <a:endParaRPr lang="zh-CN" altLang="en-US" sz="24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336971" y="5290221"/>
                  <a:ext cx="577402" cy="496483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2400" i="1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r>
                    <a:rPr lang="zh-CN" altLang="en-US" sz="2400" baseline="-250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浮</a:t>
                  </a:r>
                  <a:endParaRPr lang="zh-CN" altLang="en-US" sz="2000" dirty="0" smtClean="0">
                    <a:solidFill>
                      <a:srgbClr val="FFFF00"/>
                    </a:solidFill>
                  </a:endParaRPr>
                </a:p>
              </p:txBody>
            </p:sp>
            <p:cxnSp>
              <p:nvCxnSpPr>
                <p:cNvPr id="46" name="直接连接符 45"/>
                <p:cNvCxnSpPr/>
                <p:nvPr/>
              </p:nvCxnSpPr>
              <p:spPr>
                <a:xfrm>
                  <a:off x="7329714" y="5820228"/>
                  <a:ext cx="616909" cy="7250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8" name="直接连接符 47"/>
            <p:cNvCxnSpPr/>
            <p:nvPr/>
          </p:nvCxnSpPr>
          <p:spPr>
            <a:xfrm>
              <a:off x="8781101" y="4833274"/>
              <a:ext cx="2989985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9637446" y="4296009"/>
              <a:ext cx="561372" cy="49648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4N</a:t>
              </a:r>
              <a:endParaRPr lang="zh-CN" altLang="en-US" sz="2000" dirty="0" smtClean="0">
                <a:solidFill>
                  <a:srgbClr val="FFFF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650514" y="4809558"/>
              <a:ext cx="3541486" cy="5724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en-US" altLang="zh-CN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1.0</a:t>
              </a:r>
              <a:r>
                <a:rPr lang="en-US" altLang="zh-CN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×10</a:t>
              </a:r>
              <a:r>
                <a:rPr lang="en-US" altLang="zh-CN" sz="2400" baseline="300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k</a:t>
              </a:r>
              <a:r>
                <a:rPr lang="en-US" altLang="zh-CN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g/m</a:t>
              </a:r>
              <a:r>
                <a:rPr lang="en-US" altLang="zh-CN" sz="2400" baseline="30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×10N/kg</a:t>
              </a:r>
              <a:endParaRPr lang="zh-CN" alt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5672200" y="5551164"/>
            <a:ext cx="4520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物体浸没</a:t>
            </a:r>
            <a:r>
              <a:rPr lang="en-US" altLang="zh-CN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: </a:t>
            </a:r>
            <a:r>
              <a:rPr kumimoji="1" lang="en-US" altLang="zh-CN" sz="2400" i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1" lang="zh-CN" altLang="en-US" sz="2400" kern="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物</a:t>
            </a:r>
            <a:r>
              <a:rPr kumimoji="1" lang="en-US" altLang="zh-CN" sz="2400" i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=V</a:t>
            </a:r>
            <a:r>
              <a:rPr kumimoji="1" lang="zh-CN" altLang="en-US" sz="2400" kern="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排</a:t>
            </a:r>
            <a:r>
              <a:rPr kumimoji="1" lang="zh-CN" altLang="en-US" sz="24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kumimoji="1" lang="en-US" altLang="zh-CN" sz="24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× 10</a:t>
            </a:r>
            <a:r>
              <a:rPr lang="zh-CN" altLang="en-US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</a:t>
            </a:r>
            <a:r>
              <a:rPr lang="en-US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endParaRPr kumimoji="1" lang="en-US" altLang="zh-CN" sz="2400" i="1" kern="0" dirty="0" smtClean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55" name="直接箭头连接符 54"/>
          <p:cNvCxnSpPr/>
          <p:nvPr/>
        </p:nvCxnSpPr>
        <p:spPr>
          <a:xfrm flipH="1" flipV="1">
            <a:off x="4223657" y="4325257"/>
            <a:ext cx="1378853" cy="140789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组合 67"/>
          <p:cNvGrpSpPr/>
          <p:nvPr/>
        </p:nvGrpSpPr>
        <p:grpSpPr>
          <a:xfrm>
            <a:off x="1641409" y="4789227"/>
            <a:ext cx="1173679" cy="1909119"/>
            <a:chOff x="10084605" y="2960694"/>
            <a:chExt cx="1173679" cy="1909119"/>
          </a:xfrm>
        </p:grpSpPr>
        <p:grpSp>
          <p:nvGrpSpPr>
            <p:cNvPr id="69" name="组合 46"/>
            <p:cNvGrpSpPr/>
            <p:nvPr/>
          </p:nvGrpSpPr>
          <p:grpSpPr>
            <a:xfrm>
              <a:off x="10084605" y="2960694"/>
              <a:ext cx="1173679" cy="1909119"/>
              <a:chOff x="10084605" y="2960694"/>
              <a:chExt cx="1173679" cy="1909119"/>
            </a:xfrm>
          </p:grpSpPr>
          <p:grpSp>
            <p:nvGrpSpPr>
              <p:cNvPr id="71" name="组合 45"/>
              <p:cNvGrpSpPr/>
              <p:nvPr/>
            </p:nvGrpSpPr>
            <p:grpSpPr>
              <a:xfrm>
                <a:off x="10084605" y="2960694"/>
                <a:ext cx="1173679" cy="1909119"/>
                <a:chOff x="10084605" y="2960694"/>
                <a:chExt cx="1173679" cy="1909119"/>
              </a:xfrm>
            </p:grpSpPr>
            <p:grpSp>
              <p:nvGrpSpPr>
                <p:cNvPr id="73" name="组合 42"/>
                <p:cNvGrpSpPr/>
                <p:nvPr/>
              </p:nvGrpSpPr>
              <p:grpSpPr>
                <a:xfrm>
                  <a:off x="10084605" y="2960694"/>
                  <a:ext cx="1173679" cy="1909119"/>
                  <a:chOff x="10262026" y="4475594"/>
                  <a:chExt cx="1173679" cy="1909119"/>
                </a:xfrm>
              </p:grpSpPr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10858303" y="4823286"/>
                    <a:ext cx="57740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2400" i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rPr>
                      <a:t>F</a:t>
                    </a:r>
                    <a:r>
                      <a:rPr lang="zh-CN" altLang="en-US" sz="2400" i="1" baseline="-250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rPr>
                      <a:t>浮</a:t>
                    </a:r>
                    <a:endParaRPr lang="zh-CN" altLang="en-US" sz="2400" i="1" baseline="-250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10312823" y="4475594"/>
                    <a:ext cx="37221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2400" i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rPr>
                      <a:t>F</a:t>
                    </a:r>
                    <a:endParaRPr lang="zh-CN" altLang="en-US" sz="2400" baseline="-250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77" name="直接箭头连接符 76"/>
                  <p:cNvCxnSpPr/>
                  <p:nvPr/>
                </p:nvCxnSpPr>
                <p:spPr>
                  <a:xfrm>
                    <a:off x="10773427" y="5272582"/>
                    <a:ext cx="0" cy="966718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arrow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10262026" y="5923048"/>
                    <a:ext cx="40748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2400" i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rPr>
                      <a:t>G</a:t>
                    </a:r>
                    <a:endParaRPr lang="zh-CN" altLang="en-US" sz="2400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74" name="直接箭头连接符 73"/>
                <p:cNvCxnSpPr/>
                <p:nvPr/>
              </p:nvCxnSpPr>
              <p:spPr>
                <a:xfrm flipV="1">
                  <a:off x="10585795" y="3269597"/>
                  <a:ext cx="8661" cy="530167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2" name="直接箭头连接符 71"/>
              <p:cNvCxnSpPr/>
              <p:nvPr/>
            </p:nvCxnSpPr>
            <p:spPr>
              <a:xfrm rot="21540000" flipV="1">
                <a:off x="10588779" y="3439238"/>
                <a:ext cx="14517" cy="34807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椭圆 69"/>
            <p:cNvSpPr/>
            <p:nvPr/>
          </p:nvSpPr>
          <p:spPr>
            <a:xfrm>
              <a:off x="10551360" y="3813411"/>
              <a:ext cx="96168" cy="961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1601731" y="4731445"/>
            <a:ext cx="3797581" cy="977159"/>
            <a:chOff x="5781848" y="275559"/>
            <a:chExt cx="3797581" cy="977159"/>
          </a:xfrm>
        </p:grpSpPr>
        <p:grpSp>
          <p:nvGrpSpPr>
            <p:cNvPr id="80" name="组合 79"/>
            <p:cNvGrpSpPr/>
            <p:nvPr/>
          </p:nvGrpSpPr>
          <p:grpSpPr>
            <a:xfrm>
              <a:off x="5781848" y="275559"/>
              <a:ext cx="3797581" cy="977159"/>
              <a:chOff x="5513333" y="2648651"/>
              <a:chExt cx="3797581" cy="977159"/>
            </a:xfrm>
          </p:grpSpPr>
          <p:sp>
            <p:nvSpPr>
              <p:cNvPr id="85" name="矩形 84"/>
              <p:cNvSpPr/>
              <p:nvPr/>
            </p:nvSpPr>
            <p:spPr>
              <a:xfrm>
                <a:off x="5513333" y="2852059"/>
                <a:ext cx="2999295" cy="572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kumimoji="1" lang="zh-CN" altLang="en-US" sz="2400" kern="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                                            </a:t>
                </a:r>
                <a:endParaRPr lang="zh-CN" alt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7264404" y="3053346"/>
                <a:ext cx="2046510" cy="57246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kumimoji="1" lang="en-US" altLang="zh-CN" sz="2400" i="1" kern="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kern="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× 10</a:t>
                </a:r>
                <a:r>
                  <a:rPr lang="zh-CN" altLang="en-US" sz="2400" baseline="30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400" baseline="30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400" baseline="30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3</a:t>
                </a:r>
                <a:endParaRPr lang="zh-CN" altLang="en-US" sz="24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7525607" y="2648651"/>
                <a:ext cx="1031051" cy="496483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1.08kg</a:t>
                </a:r>
                <a:endParaRPr lang="zh-CN" altLang="en-US" sz="2000" dirty="0" smtClean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84" name="直接连接符 83"/>
              <p:cNvCxnSpPr/>
              <p:nvPr/>
            </p:nvCxnSpPr>
            <p:spPr>
              <a:xfrm>
                <a:off x="7336971" y="3164144"/>
                <a:ext cx="1596571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矩形 92"/>
            <p:cNvSpPr/>
            <p:nvPr/>
          </p:nvSpPr>
          <p:spPr>
            <a:xfrm>
              <a:off x="7118586" y="560941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sz="2400" kern="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endParaRPr lang="zh-CN" altLang="en-US" sz="2400" dirty="0"/>
            </a:p>
          </p:txBody>
        </p:sp>
      </p:grpSp>
      <p:sp>
        <p:nvSpPr>
          <p:cNvPr id="97" name="矩形 96"/>
          <p:cNvSpPr/>
          <p:nvPr/>
        </p:nvSpPr>
        <p:spPr>
          <a:xfrm>
            <a:off x="2931215" y="5778827"/>
            <a:ext cx="2483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kumimoji="1" lang="en-US" altLang="zh-CN" sz="24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2.7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× 10</a:t>
            </a:r>
            <a:r>
              <a:rPr lang="en-US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kg/m</a:t>
            </a:r>
            <a:r>
              <a:rPr lang="en-US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endParaRPr lang="zh-CN" altLang="en-US" sz="2400" baseline="30000" dirty="0"/>
          </a:p>
        </p:txBody>
      </p:sp>
      <p:sp>
        <p:nvSpPr>
          <p:cNvPr id="105" name="矩形 104"/>
          <p:cNvSpPr/>
          <p:nvPr/>
        </p:nvSpPr>
        <p:spPr>
          <a:xfrm>
            <a:off x="8529437" y="2099454"/>
            <a:ext cx="1441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2.7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× 10</a:t>
            </a:r>
            <a:r>
              <a:rPr lang="en-US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37" grpId="0"/>
      <p:bldP spid="39" grpId="0" animBg="1"/>
      <p:bldP spid="47" grpId="0"/>
      <p:bldP spid="53" grpId="0"/>
      <p:bldP spid="97" grpId="0"/>
      <p:bldP spid="10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72366" y="725854"/>
            <a:ext cx="3085234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想一想  练一练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37028" y="1558964"/>
            <a:ext cx="11117942" cy="20128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5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．如图所示，弹簧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测力计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下端挂一物体，在空气中弹簧测力计示数是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10.8N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，物体浸没在水中时，弹簧测力计示数为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6.8N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，则物体的密度是</a:t>
            </a:r>
            <a:r>
              <a:rPr kumimoji="0" lang="en-US" altLang="zh-CN" sz="2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     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kg/m</a:t>
            </a:r>
            <a:r>
              <a:rPr kumimoji="0" lang="en-US" altLang="zh-CN" sz="24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lvl="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再将其完全浸没在另一种液体中称量时，弹簧测力计的示数为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7.6N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，求这种液体的密度</a:t>
            </a:r>
            <a:r>
              <a:rPr kumimoji="0" lang="en-US" altLang="zh-CN" sz="2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________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kg/m</a:t>
            </a:r>
            <a:r>
              <a:rPr lang="en-US" altLang="zh-CN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。（</a:t>
            </a: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10N/kg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096930" y="356540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解析：</a:t>
            </a:r>
            <a:endParaRPr lang="zh-CN" altLang="en-US" dirty="0"/>
          </a:p>
        </p:txBody>
      </p:sp>
      <p:grpSp>
        <p:nvGrpSpPr>
          <p:cNvPr id="61" name="组合 60"/>
          <p:cNvGrpSpPr/>
          <p:nvPr/>
        </p:nvGrpSpPr>
        <p:grpSpPr>
          <a:xfrm>
            <a:off x="5094516" y="3443556"/>
            <a:ext cx="2177164" cy="662840"/>
            <a:chOff x="4630059" y="3516127"/>
            <a:chExt cx="2177164" cy="662840"/>
          </a:xfrm>
        </p:grpSpPr>
        <p:sp>
          <p:nvSpPr>
            <p:cNvPr id="34" name="矩形 33"/>
            <p:cNvSpPr/>
            <p:nvPr/>
          </p:nvSpPr>
          <p:spPr>
            <a:xfrm>
              <a:off x="4636499" y="3601693"/>
              <a:ext cx="2170724" cy="572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400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 </a:t>
              </a:r>
              <a:r>
                <a:rPr lang="zh-CN" altLang="en-US" sz="2400" baseline="-25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浮</a:t>
              </a:r>
              <a:r>
                <a:rPr kumimoji="1" lang="zh-CN" altLang="en-US" sz="2400" kern="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kumimoji="1" lang="en-US" altLang="zh-CN" sz="2400" i="1" kern="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ρ</a:t>
              </a:r>
              <a:r>
                <a:rPr kumimoji="1" lang="zh-CN" altLang="en-US" sz="2400" kern="0" baseline="-250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液 </a:t>
              </a:r>
              <a:r>
                <a:rPr kumimoji="1" lang="en-US" altLang="zh-CN" sz="2400" i="1" kern="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gV</a:t>
              </a:r>
              <a:r>
                <a:rPr kumimoji="1" lang="zh-CN" altLang="en-US" sz="2400" kern="0" baseline="-250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排</a:t>
              </a:r>
              <a:endParaRPr lang="zh-CN" altLang="en-US" dirty="0">
                <a:solidFill>
                  <a:srgbClr val="FFFF0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30059" y="3516127"/>
              <a:ext cx="595035" cy="60478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i="1" dirty="0" smtClean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＇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052464" y="3574186"/>
              <a:ext cx="595035" cy="60478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i="1" dirty="0" smtClean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＇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793409" y="4176526"/>
            <a:ext cx="3783067" cy="1112779"/>
            <a:chOff x="6522089" y="3349212"/>
            <a:chExt cx="3783067" cy="1112779"/>
          </a:xfrm>
        </p:grpSpPr>
        <p:grpSp>
          <p:nvGrpSpPr>
            <p:cNvPr id="39" name="组合 40"/>
            <p:cNvGrpSpPr/>
            <p:nvPr/>
          </p:nvGrpSpPr>
          <p:grpSpPr>
            <a:xfrm>
              <a:off x="6522089" y="3432422"/>
              <a:ext cx="3783067" cy="967533"/>
              <a:chOff x="6093893" y="5239429"/>
              <a:chExt cx="3783067" cy="967533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6093893" y="5421076"/>
                <a:ext cx="3783067" cy="572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kumimoji="1" lang="en-US" altLang="zh-CN" sz="2400" i="1" kern="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l-GR" altLang="zh-CN" sz="2400" i="1" kern="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ρ</a:t>
                </a:r>
                <a:r>
                  <a:rPr kumimoji="1" lang="zh-CN" altLang="en-US" sz="2400" kern="0" baseline="-25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液</a:t>
                </a:r>
                <a:r>
                  <a:rPr kumimoji="1" lang="zh-CN" altLang="en-US" sz="2400" kern="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＝                                                </a:t>
                </a:r>
                <a:endParaRPr lang="zh-CN" altLang="en-US" dirty="0">
                  <a:solidFill>
                    <a:srgbClr val="FFFF00"/>
                  </a:solidFill>
                </a:endParaRPr>
              </a:p>
            </p:txBody>
          </p:sp>
          <p:grpSp>
            <p:nvGrpSpPr>
              <p:cNvPr id="51" name="组合 19"/>
              <p:cNvGrpSpPr/>
              <p:nvPr/>
            </p:nvGrpSpPr>
            <p:grpSpPr>
              <a:xfrm>
                <a:off x="6952343" y="5239429"/>
                <a:ext cx="827315" cy="967533"/>
                <a:chOff x="7278965" y="5290221"/>
                <a:chExt cx="827315" cy="967533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7278965" y="5733572"/>
                  <a:ext cx="827315" cy="52418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lvl="0">
                    <a:lnSpc>
                      <a:spcPct val="130000"/>
                    </a:lnSpc>
                  </a:pPr>
                  <a:r>
                    <a:rPr kumimoji="1" lang="en-US" altLang="zh-CN" sz="2400" i="1" kern="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V</a:t>
                  </a:r>
                  <a:r>
                    <a:rPr kumimoji="1" lang="zh-CN" altLang="en-US" sz="2400" kern="0" baseline="-250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排</a:t>
                  </a:r>
                  <a:r>
                    <a:rPr kumimoji="1" lang="en-US" altLang="zh-CN" sz="2400" i="1" kern="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g</a:t>
                  </a:r>
                  <a:endParaRPr lang="zh-CN" altLang="en-US" sz="24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336971" y="5290221"/>
                  <a:ext cx="577402" cy="496483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2400" i="1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r>
                    <a:rPr lang="zh-CN" altLang="en-US" sz="2400" baseline="-250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浮</a:t>
                  </a:r>
                  <a:endParaRPr lang="zh-CN" altLang="en-US" sz="2000" dirty="0" smtClean="0">
                    <a:solidFill>
                      <a:srgbClr val="FFFF00"/>
                    </a:solidFill>
                  </a:endParaRPr>
                </a:p>
              </p:txBody>
            </p:sp>
            <p:cxnSp>
              <p:nvCxnSpPr>
                <p:cNvPr id="54" name="直接连接符 53"/>
                <p:cNvCxnSpPr/>
                <p:nvPr/>
              </p:nvCxnSpPr>
              <p:spPr>
                <a:xfrm>
                  <a:off x="7329714" y="5820228"/>
                  <a:ext cx="616909" cy="7250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6" name="TextBox 55"/>
            <p:cNvSpPr txBox="1"/>
            <p:nvPr/>
          </p:nvSpPr>
          <p:spPr>
            <a:xfrm>
              <a:off x="7409547" y="3857210"/>
              <a:ext cx="800219" cy="60478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i="1" dirty="0" smtClean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＇ 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453093" y="3349212"/>
              <a:ext cx="595035" cy="60478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i="1" dirty="0" smtClean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＇</a:t>
              </a:r>
            </a:p>
          </p:txBody>
        </p:sp>
      </p:grpSp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124" y="3932918"/>
            <a:ext cx="7715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2589" y="3942442"/>
            <a:ext cx="9620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76" y="3932918"/>
            <a:ext cx="9620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8" name="组合 67"/>
          <p:cNvGrpSpPr/>
          <p:nvPr/>
        </p:nvGrpSpPr>
        <p:grpSpPr>
          <a:xfrm>
            <a:off x="6630135" y="5061896"/>
            <a:ext cx="4674678" cy="656628"/>
            <a:chOff x="6093113" y="5381210"/>
            <a:chExt cx="4674678" cy="656628"/>
          </a:xfrm>
        </p:grpSpPr>
        <p:sp>
          <p:nvSpPr>
            <p:cNvPr id="66" name="矩形 65"/>
            <p:cNvSpPr/>
            <p:nvPr/>
          </p:nvSpPr>
          <p:spPr>
            <a:xfrm>
              <a:off x="6093113" y="5391507"/>
              <a:ext cx="467467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 smtClean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</a:rPr>
                <a:t>物体浸没</a:t>
              </a:r>
              <a:r>
                <a:rPr lang="en-US" altLang="zh-CN" sz="2400" dirty="0" smtClean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</a:rPr>
                <a:t>: </a:t>
              </a:r>
              <a:r>
                <a:rPr kumimoji="1" lang="en-US" altLang="zh-CN" sz="2400" i="1" kern="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kumimoji="1" lang="zh-CN" altLang="en-US" sz="2400" kern="0" baseline="-250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排</a:t>
              </a:r>
              <a:r>
                <a:rPr kumimoji="1" lang="en-US" altLang="zh-CN" sz="2400" i="1" kern="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=V</a:t>
              </a:r>
              <a:r>
                <a:rPr kumimoji="1" lang="zh-CN" altLang="en-US" sz="2400" kern="0" baseline="-250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物</a:t>
              </a:r>
              <a:r>
                <a:rPr kumimoji="1" lang="zh-CN" altLang="en-US" sz="2400" kern="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kumimoji="1" lang="en-US" altLang="zh-CN" sz="2400" i="1" kern="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1" lang="zh-CN" altLang="en-US" sz="2400" kern="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400" kern="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en-US" altLang="zh-CN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× 10</a:t>
              </a:r>
              <a:r>
                <a:rPr lang="zh-CN" altLang="en-US" sz="2400" baseline="300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baseline="300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4</a:t>
              </a:r>
              <a:r>
                <a:rPr lang="en-US" altLang="zh-CN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m</a:t>
              </a:r>
              <a:r>
                <a:rPr lang="en-US" altLang="zh-CN" sz="2400" baseline="300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3</a:t>
              </a:r>
              <a:endParaRPr kumimoji="1" lang="en-US" altLang="zh-CN" sz="2400" i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656295" y="5381210"/>
              <a:ext cx="595035" cy="60478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i="1" dirty="0" smtClean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＇</a:t>
              </a:r>
            </a:p>
          </p:txBody>
        </p:sp>
      </p:grpSp>
      <p:sp>
        <p:nvSpPr>
          <p:cNvPr id="69" name="椭圆 68"/>
          <p:cNvSpPr/>
          <p:nvPr/>
        </p:nvSpPr>
        <p:spPr>
          <a:xfrm>
            <a:off x="9898773" y="1582058"/>
            <a:ext cx="986971" cy="5370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8694056" y="2539992"/>
            <a:ext cx="986971" cy="5370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3" name="组合 92"/>
          <p:cNvGrpSpPr/>
          <p:nvPr/>
        </p:nvGrpSpPr>
        <p:grpSpPr>
          <a:xfrm>
            <a:off x="6792638" y="4053152"/>
            <a:ext cx="4412382" cy="612037"/>
            <a:chOff x="6792638" y="4053152"/>
            <a:chExt cx="4412382" cy="612037"/>
          </a:xfrm>
        </p:grpSpPr>
        <p:sp>
          <p:nvSpPr>
            <p:cNvPr id="73" name="TextBox 72"/>
            <p:cNvSpPr txBox="1"/>
            <p:nvPr/>
          </p:nvSpPr>
          <p:spPr>
            <a:xfrm>
              <a:off x="6821727" y="4053152"/>
              <a:ext cx="595035" cy="60478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i="1" dirty="0" smtClean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＇</a:t>
              </a: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6792638" y="4060408"/>
              <a:ext cx="4412382" cy="604781"/>
              <a:chOff x="6720066" y="4408751"/>
              <a:chExt cx="4412382" cy="604781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6720066" y="4498568"/>
                <a:ext cx="4412382" cy="4977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zh-CN" altLang="en-US" sz="2400" baseline="-25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浮</a:t>
                </a:r>
                <a:r>
                  <a:rPr lang="en-US" altLang="zh-CN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:r>
                  <a:rPr lang="zh-CN" altLang="en-US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 </a:t>
                </a:r>
                <a:r>
                  <a:rPr lang="en-US" altLang="zh-CN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=10.8N </a:t>
                </a:r>
                <a:r>
                  <a:rPr lang="zh-CN" altLang="en-US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7.6N=3.2N</a:t>
                </a:r>
                <a:r>
                  <a:rPr lang="zh-CN" altLang="en-US" sz="2400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7874007" y="4408751"/>
                <a:ext cx="595035" cy="60478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3200" i="1" dirty="0" smtClean="0">
                    <a:solidFill>
                      <a:srgbClr val="FFFF00"/>
                    </a:solidFill>
                    <a:latin typeface="黑体" panose="02010609060101010101" charset="-122"/>
                    <a:ea typeface="黑体" panose="02010609060101010101" charset="-122"/>
                    <a:cs typeface="Times New Roman" panose="02020603050405020304" pitchFamily="18" charset="0"/>
                  </a:rPr>
                  <a:t>＇</a:t>
                </a:r>
              </a:p>
            </p:txBody>
          </p:sp>
        </p:grpSp>
      </p:grpSp>
      <p:cxnSp>
        <p:nvCxnSpPr>
          <p:cNvPr id="75" name="直接箭头连接符 74"/>
          <p:cNvCxnSpPr/>
          <p:nvPr/>
        </p:nvCxnSpPr>
        <p:spPr>
          <a:xfrm flipH="1">
            <a:off x="5384799" y="4426858"/>
            <a:ext cx="1233715" cy="1016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H="1" flipV="1">
            <a:off x="5355771" y="5109029"/>
            <a:ext cx="1230821" cy="27181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组合 81"/>
          <p:cNvGrpSpPr/>
          <p:nvPr/>
        </p:nvGrpSpPr>
        <p:grpSpPr>
          <a:xfrm>
            <a:off x="2806393" y="5210402"/>
            <a:ext cx="5539321" cy="951351"/>
            <a:chOff x="5781848" y="275559"/>
            <a:chExt cx="5539321" cy="951351"/>
          </a:xfrm>
        </p:grpSpPr>
        <p:grpSp>
          <p:nvGrpSpPr>
            <p:cNvPr id="83" name="组合 79"/>
            <p:cNvGrpSpPr/>
            <p:nvPr/>
          </p:nvGrpSpPr>
          <p:grpSpPr>
            <a:xfrm>
              <a:off x="5781848" y="275559"/>
              <a:ext cx="5539321" cy="951351"/>
              <a:chOff x="5513333" y="2648651"/>
              <a:chExt cx="5539321" cy="951351"/>
            </a:xfrm>
          </p:grpSpPr>
          <p:sp>
            <p:nvSpPr>
              <p:cNvPr id="85" name="矩形 84"/>
              <p:cNvSpPr/>
              <p:nvPr/>
            </p:nvSpPr>
            <p:spPr>
              <a:xfrm>
                <a:off x="5513333" y="2852059"/>
                <a:ext cx="2999295" cy="572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kumimoji="1" lang="zh-CN" altLang="en-US" sz="2400" kern="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                                            </a:t>
                </a:r>
                <a:endParaRPr lang="zh-CN" alt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264403" y="3079154"/>
                <a:ext cx="3788251" cy="52084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kumimoji="1" lang="en-US" altLang="zh-CN" sz="2400" i="1" kern="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kern="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× 10</a:t>
                </a:r>
                <a:r>
                  <a:rPr lang="zh-CN" altLang="en-US" sz="2400" baseline="30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400" baseline="30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400" baseline="30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× 10N/kg</a:t>
                </a:r>
                <a:endParaRPr lang="zh-CN" altLang="en-US" sz="24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7525607" y="2648651"/>
                <a:ext cx="792205" cy="496483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3.2N</a:t>
                </a:r>
                <a:endParaRPr lang="zh-CN" altLang="en-US" sz="2000" dirty="0" smtClean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88" name="直接连接符 87"/>
              <p:cNvCxnSpPr/>
              <p:nvPr/>
            </p:nvCxnSpPr>
            <p:spPr>
              <a:xfrm>
                <a:off x="7336971" y="3164144"/>
                <a:ext cx="2844826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矩形 83"/>
            <p:cNvSpPr/>
            <p:nvPr/>
          </p:nvSpPr>
          <p:spPr>
            <a:xfrm>
              <a:off x="7118586" y="560941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sz="2400" kern="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endParaRPr lang="zh-CN" altLang="en-US" sz="2400" dirty="0"/>
            </a:p>
          </p:txBody>
        </p:sp>
      </p:grpSp>
      <p:sp>
        <p:nvSpPr>
          <p:cNvPr id="89" name="矩形 88"/>
          <p:cNvSpPr/>
          <p:nvPr/>
        </p:nvSpPr>
        <p:spPr>
          <a:xfrm>
            <a:off x="4179420" y="6164111"/>
            <a:ext cx="2406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kumimoji="1" lang="en-US" altLang="zh-CN" sz="24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0.8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× 10</a:t>
            </a:r>
            <a:r>
              <a:rPr lang="en-US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kg/m</a:t>
            </a:r>
            <a:r>
              <a:rPr lang="en-US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endParaRPr lang="zh-CN" altLang="en-US" sz="2400" baseline="30000" dirty="0"/>
          </a:p>
        </p:txBody>
      </p:sp>
      <p:sp>
        <p:nvSpPr>
          <p:cNvPr id="97" name="矩形 96"/>
          <p:cNvSpPr/>
          <p:nvPr/>
        </p:nvSpPr>
        <p:spPr>
          <a:xfrm>
            <a:off x="1574106" y="2992740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0.8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× 10</a:t>
            </a:r>
            <a:r>
              <a:rPr lang="en-US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endParaRPr lang="zh-CN" altLang="en-US" sz="2400" baseline="30000" dirty="0"/>
          </a:p>
        </p:txBody>
      </p:sp>
      <p:sp>
        <p:nvSpPr>
          <p:cNvPr id="100" name="椭圆 99"/>
          <p:cNvSpPr/>
          <p:nvPr/>
        </p:nvSpPr>
        <p:spPr>
          <a:xfrm>
            <a:off x="5406570" y="2068278"/>
            <a:ext cx="986971" cy="5370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矩形 100"/>
          <p:cNvSpPr/>
          <p:nvPr/>
        </p:nvSpPr>
        <p:spPr>
          <a:xfrm>
            <a:off x="8529437" y="2099454"/>
            <a:ext cx="1441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2.7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× 10</a:t>
            </a:r>
            <a:r>
              <a:rPr lang="en-US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endParaRPr lang="zh-CN" altLang="en-US" dirty="0"/>
          </a:p>
        </p:txBody>
      </p:sp>
      <p:grpSp>
        <p:nvGrpSpPr>
          <p:cNvPr id="94" name="组合 93"/>
          <p:cNvGrpSpPr/>
          <p:nvPr/>
        </p:nvGrpSpPr>
        <p:grpSpPr>
          <a:xfrm>
            <a:off x="2846095" y="4900710"/>
            <a:ext cx="1173679" cy="1957290"/>
            <a:chOff x="2831581" y="4900710"/>
            <a:chExt cx="1173679" cy="1957290"/>
          </a:xfrm>
        </p:grpSpPr>
        <p:grpSp>
          <p:nvGrpSpPr>
            <p:cNvPr id="90" name="组合 89"/>
            <p:cNvGrpSpPr/>
            <p:nvPr/>
          </p:nvGrpSpPr>
          <p:grpSpPr>
            <a:xfrm>
              <a:off x="2831581" y="4948881"/>
              <a:ext cx="1173679" cy="1909119"/>
              <a:chOff x="2831581" y="4948881"/>
              <a:chExt cx="1173679" cy="1909119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2831581" y="4948881"/>
                <a:ext cx="1173679" cy="1909119"/>
                <a:chOff x="10084605" y="2960694"/>
                <a:chExt cx="1173679" cy="1909119"/>
              </a:xfrm>
            </p:grpSpPr>
            <p:grpSp>
              <p:nvGrpSpPr>
                <p:cNvPr id="47" name="组合 46"/>
                <p:cNvGrpSpPr/>
                <p:nvPr/>
              </p:nvGrpSpPr>
              <p:grpSpPr>
                <a:xfrm>
                  <a:off x="10084605" y="2960694"/>
                  <a:ext cx="1173679" cy="1909119"/>
                  <a:chOff x="10084605" y="2960694"/>
                  <a:chExt cx="1173679" cy="1909119"/>
                </a:xfrm>
              </p:grpSpPr>
              <p:grpSp>
                <p:nvGrpSpPr>
                  <p:cNvPr id="49" name="组合 45"/>
                  <p:cNvGrpSpPr/>
                  <p:nvPr/>
                </p:nvGrpSpPr>
                <p:grpSpPr>
                  <a:xfrm>
                    <a:off x="10084605" y="2960694"/>
                    <a:ext cx="1173679" cy="1909119"/>
                    <a:chOff x="10084605" y="2960694"/>
                    <a:chExt cx="1173679" cy="1909119"/>
                  </a:xfrm>
                </p:grpSpPr>
                <p:grpSp>
                  <p:nvGrpSpPr>
                    <p:cNvPr id="60" name="组合 42"/>
                    <p:cNvGrpSpPr/>
                    <p:nvPr/>
                  </p:nvGrpSpPr>
                  <p:grpSpPr>
                    <a:xfrm>
                      <a:off x="10084605" y="2960694"/>
                      <a:ext cx="1173679" cy="1909119"/>
                      <a:chOff x="10262026" y="4475594"/>
                      <a:chExt cx="1173679" cy="1909119"/>
                    </a:xfrm>
                  </p:grpSpPr>
                  <p:sp>
                    <p:nvSpPr>
                      <p:cNvPr id="77" name="TextBox 76"/>
                      <p:cNvSpPr txBox="1"/>
                      <p:nvPr/>
                    </p:nvSpPr>
                    <p:spPr>
                      <a:xfrm>
                        <a:off x="10858303" y="4823286"/>
                        <a:ext cx="577402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rPr>
                          <a:t>F</a:t>
                        </a:r>
                        <a:r>
                          <a:rPr lang="zh-CN" altLang="en-US" sz="2400" i="1" baseline="-2500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rPr>
                          <a:t>浮</a:t>
                        </a:r>
                        <a:endParaRPr lang="zh-CN" altLang="en-US" sz="2400" i="1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78" name="TextBox 77"/>
                      <p:cNvSpPr txBox="1"/>
                      <p:nvPr/>
                    </p:nvSpPr>
                    <p:spPr>
                      <a:xfrm>
                        <a:off x="10312823" y="4475594"/>
                        <a:ext cx="372218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rPr>
                          <a:t>F</a:t>
                        </a:r>
                        <a:endParaRPr lang="zh-CN" altLang="en-US" sz="2400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79" name="直接箭头连接符 78"/>
                      <p:cNvCxnSpPr/>
                      <p:nvPr/>
                    </p:nvCxnSpPr>
                    <p:spPr>
                      <a:xfrm>
                        <a:off x="10773427" y="5272582"/>
                        <a:ext cx="0" cy="966718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FF0000"/>
                        </a:solidFill>
                        <a:tailEnd type="arrow"/>
                      </a:ln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0" name="TextBox 79"/>
                      <p:cNvSpPr txBox="1"/>
                      <p:nvPr/>
                    </p:nvSpPr>
                    <p:spPr>
                      <a:xfrm>
                        <a:off x="10262026" y="5923048"/>
                        <a:ext cx="407484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rPr>
                          <a:t>G</a:t>
                        </a:r>
                        <a:endParaRPr lang="zh-CN" altLang="en-US" sz="2400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cxnSp>
                  <p:nvCxnSpPr>
                    <p:cNvPr id="70" name="直接箭头连接符 69"/>
                    <p:cNvCxnSpPr/>
                    <p:nvPr/>
                  </p:nvCxnSpPr>
                  <p:spPr>
                    <a:xfrm flipV="1">
                      <a:off x="10585795" y="3269597"/>
                      <a:ext cx="8661" cy="530167"/>
                    </a:xfrm>
                    <a:prstGeom prst="straightConnector1">
                      <a:avLst/>
                    </a:prstGeom>
                    <a:ln w="38100"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9" name="直接箭头连接符 58"/>
                  <p:cNvCxnSpPr/>
                  <p:nvPr/>
                </p:nvCxnSpPr>
                <p:spPr>
                  <a:xfrm rot="21540000" flipV="1">
                    <a:off x="10588779" y="3439238"/>
                    <a:ext cx="14517" cy="34807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arrow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8" name="椭圆 47"/>
                <p:cNvSpPr/>
                <p:nvPr/>
              </p:nvSpPr>
              <p:spPr>
                <a:xfrm>
                  <a:off x="10551360" y="3813411"/>
                  <a:ext cx="96168" cy="961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1" name="TextBox 80"/>
              <p:cNvSpPr txBox="1"/>
              <p:nvPr/>
            </p:nvSpPr>
            <p:spPr>
              <a:xfrm>
                <a:off x="3389093" y="5105443"/>
                <a:ext cx="595035" cy="60478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3200" i="1" dirty="0" smtClean="0">
                    <a:solidFill>
                      <a:srgbClr val="FF0000"/>
                    </a:solidFill>
                    <a:latin typeface="黑体" panose="02010609060101010101" charset="-122"/>
                    <a:ea typeface="黑体" panose="02010609060101010101" charset="-122"/>
                    <a:cs typeface="Times New Roman" panose="02020603050405020304" pitchFamily="18" charset="0"/>
                  </a:rPr>
                  <a:t>＇</a:t>
                </a:r>
              </a:p>
            </p:txBody>
          </p:sp>
        </p:grpSp>
        <p:sp>
          <p:nvSpPr>
            <p:cNvPr id="91" name="矩形 90"/>
            <p:cNvSpPr/>
            <p:nvPr/>
          </p:nvSpPr>
          <p:spPr>
            <a:xfrm>
              <a:off x="2880413" y="4900710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＇</a:t>
              </a:r>
              <a:endPara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7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72366" y="725854"/>
            <a:ext cx="3085234" cy="615549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32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想一想  练一练</a:t>
            </a:r>
            <a:endParaRPr lang="zh-CN" altLang="en-US" sz="32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37028" y="1558964"/>
            <a:ext cx="11117942" cy="20128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5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．如图所示，弹簧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测力计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下端挂一物体，在空气中弹簧测力计示数是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10.8N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，物体浸没在水中时，弹簧测力计示数为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6.8N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，则物体的密度是</a:t>
            </a:r>
            <a:r>
              <a:rPr kumimoji="0" lang="en-US" altLang="zh-CN" sz="2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     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kg/m</a:t>
            </a:r>
            <a:r>
              <a:rPr kumimoji="0" lang="en-US" altLang="zh-CN" sz="24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lvl="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再将其完全浸没在另一种液体中称量时，弹簧测力计的示数为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7.6N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，求这种液体的密度</a:t>
            </a:r>
            <a:r>
              <a:rPr kumimoji="0" lang="en-US" altLang="zh-CN" sz="2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________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kg/m</a:t>
            </a:r>
            <a:r>
              <a:rPr lang="en-US" altLang="zh-CN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。（</a:t>
            </a: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10N/kg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124" y="3932918"/>
            <a:ext cx="7715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2589" y="3942442"/>
            <a:ext cx="9620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76" y="3932918"/>
            <a:ext cx="9620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椭圆 68"/>
          <p:cNvSpPr/>
          <p:nvPr/>
        </p:nvSpPr>
        <p:spPr>
          <a:xfrm>
            <a:off x="9898773" y="1582058"/>
            <a:ext cx="986971" cy="5370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8694056" y="2539992"/>
            <a:ext cx="986971" cy="5370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矩形 96"/>
          <p:cNvSpPr/>
          <p:nvPr/>
        </p:nvSpPr>
        <p:spPr>
          <a:xfrm>
            <a:off x="1574106" y="2992740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0.8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× 10</a:t>
            </a:r>
            <a:r>
              <a:rPr lang="en-US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endParaRPr lang="zh-CN" altLang="en-US" sz="2400" baseline="30000" dirty="0"/>
          </a:p>
        </p:txBody>
      </p:sp>
      <p:sp>
        <p:nvSpPr>
          <p:cNvPr id="44" name="矩形 43"/>
          <p:cNvSpPr/>
          <p:nvPr/>
        </p:nvSpPr>
        <p:spPr>
          <a:xfrm>
            <a:off x="8529437" y="2099454"/>
            <a:ext cx="1441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2.7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× 10</a:t>
            </a:r>
            <a:r>
              <a:rPr lang="en-US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endParaRPr lang="zh-CN" altLang="en-US" dirty="0"/>
          </a:p>
        </p:txBody>
      </p:sp>
      <p:sp>
        <p:nvSpPr>
          <p:cNvPr id="46" name="椭圆 45"/>
          <p:cNvSpPr/>
          <p:nvPr/>
        </p:nvSpPr>
        <p:spPr>
          <a:xfrm>
            <a:off x="5406570" y="2068278"/>
            <a:ext cx="986971" cy="5370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云形标注 46"/>
          <p:cNvSpPr/>
          <p:nvPr/>
        </p:nvSpPr>
        <p:spPr>
          <a:xfrm>
            <a:off x="7315200" y="217715"/>
            <a:ext cx="3352799" cy="1248228"/>
          </a:xfrm>
          <a:prstGeom prst="cloudCallout">
            <a:avLst>
              <a:gd name="adj1" fmla="val -76979"/>
              <a:gd name="adj2" fmla="val 69341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利用浮力知识</a:t>
            </a:r>
            <a:endParaRPr lang="en-US" altLang="zh-CN" sz="24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测密度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949533" y="1555061"/>
            <a:ext cx="762038" cy="535531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zh-CN" altLang="en-US" sz="2000" dirty="0" smtClean="0"/>
          </a:p>
        </p:txBody>
      </p:sp>
      <p:sp>
        <p:nvSpPr>
          <p:cNvPr id="49" name="TextBox 48"/>
          <p:cNvSpPr txBox="1"/>
          <p:nvPr/>
        </p:nvSpPr>
        <p:spPr>
          <a:xfrm>
            <a:off x="5529902" y="2075323"/>
            <a:ext cx="762038" cy="496483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CN" altLang="en-US" sz="2000" dirty="0" smtClean="0"/>
          </a:p>
        </p:txBody>
      </p:sp>
      <p:sp>
        <p:nvSpPr>
          <p:cNvPr id="51" name="TextBox 50"/>
          <p:cNvSpPr txBox="1"/>
          <p:nvPr/>
        </p:nvSpPr>
        <p:spPr>
          <a:xfrm>
            <a:off x="1545728" y="4515968"/>
            <a:ext cx="515296" cy="535531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CN" altLang="en-US" sz="2000" dirty="0" smtClean="0"/>
          </a:p>
        </p:txBody>
      </p:sp>
      <p:sp>
        <p:nvSpPr>
          <p:cNvPr id="59" name="TextBox 58"/>
          <p:cNvSpPr txBox="1"/>
          <p:nvPr/>
        </p:nvSpPr>
        <p:spPr>
          <a:xfrm>
            <a:off x="420914" y="4610316"/>
            <a:ext cx="493511" cy="535531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zh-CN" altLang="en-US" sz="2000" dirty="0" smtClean="0"/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3132" y="3135085"/>
            <a:ext cx="5244754" cy="173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61627" y="2013177"/>
            <a:ext cx="2006373" cy="63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60"/>
          <p:cNvSpPr txBox="1"/>
          <p:nvPr/>
        </p:nvSpPr>
        <p:spPr>
          <a:xfrm>
            <a:off x="2699613" y="4363569"/>
            <a:ext cx="740272" cy="535531"/>
          </a:xfrm>
          <a:prstGeom prst="rect">
            <a:avLst/>
          </a:prstGeom>
          <a:solidFill>
            <a:srgbClr val="0099FF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＇</a:t>
            </a:r>
            <a:endParaRPr lang="zh-CN" altLang="en-US" sz="2000" dirty="0" smtClean="0"/>
          </a:p>
        </p:txBody>
      </p:sp>
      <p:sp>
        <p:nvSpPr>
          <p:cNvPr id="62" name="TextBox 61"/>
          <p:cNvSpPr txBox="1"/>
          <p:nvPr/>
        </p:nvSpPr>
        <p:spPr>
          <a:xfrm>
            <a:off x="8875441" y="2658140"/>
            <a:ext cx="740272" cy="535531"/>
          </a:xfrm>
          <a:prstGeom prst="rect">
            <a:avLst/>
          </a:prstGeom>
          <a:solidFill>
            <a:srgbClr val="0099FF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＇</a:t>
            </a:r>
            <a:endParaRPr lang="zh-CN" altLang="en-US" sz="2000" dirty="0" smtClean="0"/>
          </a:p>
        </p:txBody>
      </p:sp>
      <p:pic>
        <p:nvPicPr>
          <p:cNvPr id="18739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46464" y="3000375"/>
            <a:ext cx="201549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9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94173" y="4791419"/>
            <a:ext cx="6357713" cy="18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1" grpId="0" animBg="1"/>
      <p:bldP spid="59" grpId="0" animBg="1"/>
      <p:bldP spid="61" grpId="0" animBg="1"/>
      <p:bldP spid="6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fde922a9b8cc5226afa8b00dc90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44955" y="861677"/>
            <a:ext cx="2995200" cy="648000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altLang="zh-CN" sz="4000" b="1" spc="150" dirty="0" smtClean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  <a:p>
            <a:pPr algn="ctr"/>
            <a:endParaRPr lang="zh-CN" altLang="en-US" sz="40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8045" y="915180"/>
            <a:ext cx="3063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0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rPr>
              <a:t>基本解题思路</a:t>
            </a:r>
            <a:endParaRPr lang="en-US" altLang="zh-CN" sz="3000" b="1" spc="150" dirty="0" smtClean="0">
              <a:ln w="11430"/>
              <a:solidFill>
                <a:srgbClr val="FF0000"/>
              </a:solidFill>
              <a:latin typeface="微软雅黑" panose="020B0503020204020204" charset="-122"/>
              <a:cs typeface="楷体_GB2312" panose="02010609030101010101" charset="-12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5384" y="1730829"/>
            <a:ext cx="11010901" cy="4655458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5035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确定研究对象，理清物理过程</a:t>
            </a:r>
          </a:p>
          <a:p>
            <a:pPr marL="228600" lvl="0" indent="-228600" defTabSz="915035">
              <a:lnSpc>
                <a:spcPct val="150000"/>
              </a:lnSpc>
              <a:spcBef>
                <a:spcPts val="1000"/>
              </a:spcBef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　</a:t>
            </a: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判断物体浮沉情况，选择合适的公式求解浮力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228600" lvl="0" indent="-228600" defTabSz="915035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 3.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当物体处于平衡状态时，分析物体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受力情况，列</a:t>
            </a:r>
            <a:r>
              <a:rPr lang="zh-CN" altLang="en-US" sz="2800" noProof="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力的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平衡式，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  <a:p>
            <a:pPr marL="228600" lvl="0" indent="-228600" defTabSz="915035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展开求解其他有关物理量。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  <a:p>
            <a:pPr marL="228600" lvl="0" indent="-228600" defTabSz="915035">
              <a:lnSpc>
                <a:spcPct val="150000"/>
              </a:lnSpc>
              <a:spcBef>
                <a:spcPts val="1000"/>
              </a:spcBef>
              <a:defRPr/>
            </a:pP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85311" y="5120432"/>
            <a:ext cx="6306104" cy="861770"/>
          </a:xfrm>
          <a:prstGeom prst="rect">
            <a:avLst/>
          </a:prstGeom>
          <a:solidFill>
            <a:srgbClr val="F3F3F3"/>
          </a:solidFill>
          <a:ln w="9525">
            <a:solidFill>
              <a:srgbClr val="FFFF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48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rPr>
              <a:t>祝同学们学习进步！</a:t>
            </a:r>
            <a:endParaRPr lang="zh-CN" altLang="en-US" sz="4800" b="1" spc="150" dirty="0">
              <a:ln w="11430"/>
              <a:solidFill>
                <a:srgbClr val="FF0000"/>
              </a:solidFill>
              <a:latin typeface="+mj-ea"/>
              <a:ea typeface="+mj-ea"/>
              <a:cs typeface="楷体_GB2312" panose="0201060903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449528" y="684906"/>
            <a:ext cx="1976037" cy="576000"/>
            <a:chOff x="613297" y="4629106"/>
            <a:chExt cx="2315615" cy="971752"/>
          </a:xfrm>
        </p:grpSpPr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613297" y="4629106"/>
              <a:ext cx="2315615" cy="971752"/>
            </a:xfrm>
            <a:prstGeom prst="rect">
              <a:avLst/>
            </a:prstGeom>
            <a:solidFill>
              <a:srgbClr val="F3F3F3"/>
            </a:solidFill>
            <a:ln w="9525">
              <a:solidFill>
                <a:srgbClr val="FFFFFF"/>
              </a:solidFill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endParaRPr lang="en-US" altLang="zh-CN" sz="40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  <a:p>
              <a:pPr algn="ctr"/>
              <a:endParaRPr lang="zh-CN" altLang="en-US" sz="4000" b="1" spc="150" dirty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61879" y="4645911"/>
              <a:ext cx="2024953" cy="9346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3000" b="1" spc="150" dirty="0" smtClean="0">
                  <a:ln w="11430"/>
                  <a:solidFill>
                    <a:srgbClr val="FF0000"/>
                  </a:solidFill>
                  <a:latin typeface="微软雅黑" panose="020B0503020204020204" charset="-122"/>
                  <a:cs typeface="楷体_GB2312" panose="02010609030101010101" charset="-122"/>
                </a:rPr>
                <a:t>认识浮力</a:t>
              </a:r>
              <a:endParaRPr lang="en-US" altLang="zh-CN" sz="30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endParaRPr>
            </a:p>
          </p:txBody>
        </p:sp>
      </p:grpSp>
      <p:cxnSp>
        <p:nvCxnSpPr>
          <p:cNvPr id="10" name="AutoShape 101"/>
          <p:cNvCxnSpPr>
            <a:cxnSpLocks noChangeShapeType="1"/>
          </p:cNvCxnSpPr>
          <p:nvPr/>
        </p:nvCxnSpPr>
        <p:spPr bwMode="auto">
          <a:xfrm>
            <a:off x="2513460" y="942806"/>
            <a:ext cx="816594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tailEnd type="triangle" w="med" len="med"/>
          </a:ln>
          <a:effectLst/>
        </p:spPr>
      </p:cxnSp>
      <p:pic>
        <p:nvPicPr>
          <p:cNvPr id="16" name="Picture 2" descr="C:\Users\Administrator\Desktop\八下课本\0054.jpg"/>
          <p:cNvPicPr>
            <a:picLocks noChangeAspect="1" noChangeArrowheads="1"/>
          </p:cNvPicPr>
          <p:nvPr/>
        </p:nvPicPr>
        <p:blipFill>
          <a:blip r:embed="rId3" cstate="print"/>
          <a:srcRect l="14192" t="16139" r="62635" b="73200"/>
          <a:stretch>
            <a:fillRect/>
          </a:stretch>
        </p:blipFill>
        <p:spPr bwMode="auto">
          <a:xfrm>
            <a:off x="5936344" y="4517973"/>
            <a:ext cx="3028070" cy="1950014"/>
          </a:xfrm>
          <a:prstGeom prst="rect">
            <a:avLst/>
          </a:prstGeom>
          <a:noFill/>
        </p:spPr>
      </p:pic>
      <p:sp>
        <p:nvSpPr>
          <p:cNvPr id="18" name="矩形 17"/>
          <p:cNvSpPr/>
          <p:nvPr/>
        </p:nvSpPr>
        <p:spPr>
          <a:xfrm>
            <a:off x="505171" y="1527220"/>
            <a:ext cx="10576807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浮力概念：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浸在液体</a:t>
            </a: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或气体）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中的物体受到液体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        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（或气体）向上的力叫做浮力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3" name="Picture 3" descr="C:\Users\Administrator\Desktop\八下课本\0053.jpg"/>
          <p:cNvPicPr>
            <a:picLocks noChangeAspect="1" noChangeArrowheads="1"/>
          </p:cNvPicPr>
          <p:nvPr/>
        </p:nvPicPr>
        <p:blipFill>
          <a:blip r:embed="rId4" cstate="print"/>
          <a:srcRect l="60826" t="6712" r="9653" b="63040"/>
          <a:stretch>
            <a:fillRect/>
          </a:stretch>
        </p:blipFill>
        <p:spPr bwMode="auto">
          <a:xfrm>
            <a:off x="9171295" y="2784143"/>
            <a:ext cx="2524835" cy="3698544"/>
          </a:xfrm>
          <a:prstGeom prst="rect">
            <a:avLst/>
          </a:prstGeom>
          <a:noFill/>
        </p:spPr>
      </p:pic>
      <p:sp>
        <p:nvSpPr>
          <p:cNvPr id="43" name="椭圆形标注 42"/>
          <p:cNvSpPr/>
          <p:nvPr/>
        </p:nvSpPr>
        <p:spPr>
          <a:xfrm>
            <a:off x="9062113" y="1651379"/>
            <a:ext cx="2524836" cy="627798"/>
          </a:xfrm>
          <a:prstGeom prst="wedgeEllipseCallout">
            <a:avLst>
              <a:gd name="adj1" fmla="val 14303"/>
              <a:gd name="adj2" fmla="val 299457"/>
            </a:avLst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示数变小了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44" name="组合 6"/>
          <p:cNvGrpSpPr/>
          <p:nvPr/>
        </p:nvGrpSpPr>
        <p:grpSpPr>
          <a:xfrm>
            <a:off x="3481606" y="671259"/>
            <a:ext cx="1260000" cy="576000"/>
            <a:chOff x="613297" y="4629106"/>
            <a:chExt cx="1389369" cy="971752"/>
          </a:xfrm>
        </p:grpSpPr>
        <p:sp>
          <p:nvSpPr>
            <p:cNvPr id="45" name="TextBox 5"/>
            <p:cNvSpPr txBox="1">
              <a:spLocks noChangeArrowheads="1"/>
            </p:cNvSpPr>
            <p:nvPr/>
          </p:nvSpPr>
          <p:spPr bwMode="auto">
            <a:xfrm>
              <a:off x="613297" y="4629106"/>
              <a:ext cx="1389369" cy="971752"/>
            </a:xfrm>
            <a:prstGeom prst="rect">
              <a:avLst/>
            </a:prstGeom>
            <a:solidFill>
              <a:srgbClr val="F3F3F3"/>
            </a:solidFill>
            <a:ln w="9525">
              <a:solidFill>
                <a:srgbClr val="FFFFFF"/>
              </a:solidFill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endParaRPr lang="en-US" altLang="zh-CN" sz="40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  <a:p>
              <a:pPr algn="ctr"/>
              <a:endParaRPr lang="zh-CN" altLang="en-US" sz="4000" b="1" spc="150" dirty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681118" y="4645911"/>
              <a:ext cx="1276907" cy="9346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3000" b="1" spc="150" dirty="0" smtClean="0">
                  <a:ln w="11430"/>
                  <a:solidFill>
                    <a:srgbClr val="FF0000"/>
                  </a:solidFill>
                  <a:latin typeface="微软雅黑" panose="020B0503020204020204" charset="-122"/>
                  <a:cs typeface="楷体_GB2312" panose="02010609030101010101" charset="-122"/>
                </a:rPr>
                <a:t>概念</a:t>
              </a:r>
              <a:endParaRPr lang="en-US" altLang="zh-CN" sz="30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435429" y="2633540"/>
            <a:ext cx="83312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8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8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8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）“浸在”包括部分浸入和全部浸入两种情况</a:t>
            </a:r>
            <a:endParaRPr lang="en-US" altLang="zh-CN" sz="2800" dirty="0" smtClean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28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8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8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）施力物体：液体</a:t>
            </a:r>
            <a:r>
              <a:rPr lang="en-US" altLang="zh-CN" sz="28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zh-CN" sz="28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或气体）</a:t>
            </a:r>
            <a:endParaRPr lang="en-US" altLang="zh-CN" sz="2800" dirty="0" smtClean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28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8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28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）受力物体：浸在液体</a:t>
            </a:r>
            <a:r>
              <a:rPr lang="en-US" altLang="zh-CN" sz="28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zh-CN" sz="28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或气体）</a:t>
            </a:r>
            <a:r>
              <a:rPr lang="zh-CN" altLang="en-US" sz="28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中的物体</a:t>
            </a:r>
            <a:endParaRPr lang="en-US" altLang="zh-CN" sz="2800" dirty="0" smtClean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28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8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sz="28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）方向：竖直向上</a:t>
            </a:r>
            <a:endParaRPr lang="en-US" altLang="zh-CN" sz="2800" dirty="0" smtClean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3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Administrator\Desktop\八下课本\0053.jpg"/>
          <p:cNvPicPr>
            <a:picLocks noChangeAspect="1" noChangeArrowheads="1"/>
          </p:cNvPicPr>
          <p:nvPr/>
        </p:nvPicPr>
        <p:blipFill>
          <a:blip r:embed="rId3" cstate="print"/>
          <a:srcRect l="60826" t="6712" r="9653" b="63040"/>
          <a:stretch>
            <a:fillRect/>
          </a:stretch>
        </p:blipFill>
        <p:spPr bwMode="auto">
          <a:xfrm>
            <a:off x="9171295" y="2784143"/>
            <a:ext cx="2524835" cy="3698544"/>
          </a:xfrm>
          <a:prstGeom prst="rect">
            <a:avLst/>
          </a:prstGeom>
          <a:noFill/>
        </p:spPr>
      </p:pic>
      <p:sp>
        <p:nvSpPr>
          <p:cNvPr id="43" name="椭圆形标注 42"/>
          <p:cNvSpPr/>
          <p:nvPr/>
        </p:nvSpPr>
        <p:spPr>
          <a:xfrm>
            <a:off x="9062113" y="1651379"/>
            <a:ext cx="2524836" cy="627798"/>
          </a:xfrm>
          <a:prstGeom prst="wedgeEllipseCallout">
            <a:avLst>
              <a:gd name="adj1" fmla="val 14303"/>
              <a:gd name="adj2" fmla="val 299457"/>
            </a:avLst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示数变小了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139518" y="4350166"/>
            <a:ext cx="1348262" cy="1822036"/>
            <a:chOff x="9975745" y="2917151"/>
            <a:chExt cx="1348262" cy="1822036"/>
          </a:xfrm>
        </p:grpSpPr>
        <p:grpSp>
          <p:nvGrpSpPr>
            <p:cNvPr id="20" name="组合 46"/>
            <p:cNvGrpSpPr/>
            <p:nvPr/>
          </p:nvGrpSpPr>
          <p:grpSpPr>
            <a:xfrm>
              <a:off x="9975745" y="2917151"/>
              <a:ext cx="1348262" cy="1822036"/>
              <a:chOff x="9975745" y="2917151"/>
              <a:chExt cx="1348262" cy="1822036"/>
            </a:xfrm>
          </p:grpSpPr>
          <p:grpSp>
            <p:nvGrpSpPr>
              <p:cNvPr id="22" name="组合 45"/>
              <p:cNvGrpSpPr/>
              <p:nvPr/>
            </p:nvGrpSpPr>
            <p:grpSpPr>
              <a:xfrm>
                <a:off x="9975745" y="2917151"/>
                <a:ext cx="1348262" cy="1822036"/>
                <a:chOff x="9975745" y="2917151"/>
                <a:chExt cx="1348262" cy="1822036"/>
              </a:xfrm>
            </p:grpSpPr>
            <p:grpSp>
              <p:nvGrpSpPr>
                <p:cNvPr id="24" name="组合 42"/>
                <p:cNvGrpSpPr/>
                <p:nvPr/>
              </p:nvGrpSpPr>
              <p:grpSpPr>
                <a:xfrm>
                  <a:off x="9975745" y="2917151"/>
                  <a:ext cx="1348262" cy="1822036"/>
                  <a:chOff x="10153166" y="4432051"/>
                  <a:chExt cx="1348262" cy="1822036"/>
                </a:xfrm>
              </p:grpSpPr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10858303" y="4823286"/>
                    <a:ext cx="643125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2800" i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rPr>
                      <a:t>F</a:t>
                    </a:r>
                    <a:r>
                      <a:rPr lang="zh-CN" altLang="en-US" sz="2800" i="1" baseline="-250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rPr>
                      <a:t>浮</a:t>
                    </a:r>
                    <a:endParaRPr lang="zh-CN" altLang="en-US" sz="2800" i="1" baseline="-250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10153166" y="4432051"/>
                    <a:ext cx="643125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2800" i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rPr>
                      <a:t>F</a:t>
                    </a:r>
                    <a:r>
                      <a:rPr lang="zh-CN" altLang="en-US" sz="2800" baseline="-250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rPr>
                      <a:t>拉</a:t>
                    </a:r>
                    <a:endParaRPr lang="zh-CN" altLang="en-US" sz="2800" baseline="-250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9" name="直接箭头连接符 28"/>
                  <p:cNvCxnSpPr/>
                  <p:nvPr/>
                </p:nvCxnSpPr>
                <p:spPr>
                  <a:xfrm>
                    <a:off x="10773427" y="5272582"/>
                    <a:ext cx="0" cy="966718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arrow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10305568" y="5730867"/>
                    <a:ext cx="44435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2800" i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rPr>
                      <a:t>G</a:t>
                    </a:r>
                    <a:endParaRPr lang="zh-CN" altLang="en-US" sz="2800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25" name="直接箭头连接符 24"/>
                <p:cNvCxnSpPr/>
                <p:nvPr/>
              </p:nvCxnSpPr>
              <p:spPr>
                <a:xfrm flipV="1">
                  <a:off x="10585795" y="3269597"/>
                  <a:ext cx="8661" cy="530167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" name="直接箭头连接符 22"/>
              <p:cNvCxnSpPr/>
              <p:nvPr/>
            </p:nvCxnSpPr>
            <p:spPr>
              <a:xfrm rot="21540000" flipV="1">
                <a:off x="10588779" y="3439238"/>
                <a:ext cx="14517" cy="34807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椭圆 20"/>
            <p:cNvSpPr/>
            <p:nvPr/>
          </p:nvSpPr>
          <p:spPr>
            <a:xfrm>
              <a:off x="10551360" y="3813411"/>
              <a:ext cx="96168" cy="961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222843" y="4483678"/>
            <a:ext cx="931091" cy="1903473"/>
            <a:chOff x="9222843" y="4483678"/>
            <a:chExt cx="931091" cy="1903473"/>
          </a:xfrm>
        </p:grpSpPr>
        <p:grpSp>
          <p:nvGrpSpPr>
            <p:cNvPr id="32" name="组合 25"/>
            <p:cNvGrpSpPr/>
            <p:nvPr/>
          </p:nvGrpSpPr>
          <p:grpSpPr>
            <a:xfrm>
              <a:off x="9222843" y="4544704"/>
              <a:ext cx="931091" cy="1842447"/>
              <a:chOff x="3763740" y="2361063"/>
              <a:chExt cx="931091" cy="1842447"/>
            </a:xfrm>
          </p:grpSpPr>
          <p:cxnSp>
            <p:nvCxnSpPr>
              <p:cNvPr id="34" name="直接箭头连接符 33"/>
              <p:cNvCxnSpPr/>
              <p:nvPr/>
            </p:nvCxnSpPr>
            <p:spPr>
              <a:xfrm flipV="1">
                <a:off x="4327136" y="2361063"/>
                <a:ext cx="0" cy="87778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3763740" y="2388362"/>
                <a:ext cx="9310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F</a:t>
                </a:r>
                <a:r>
                  <a:rPr lang="zh-CN" altLang="en-US" sz="2800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拉</a:t>
                </a:r>
                <a:endParaRPr lang="zh-CN" altLang="en-US" sz="28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6" name="直接箭头连接符 35"/>
              <p:cNvCxnSpPr/>
              <p:nvPr/>
            </p:nvCxnSpPr>
            <p:spPr>
              <a:xfrm>
                <a:off x="4329410" y="3236792"/>
                <a:ext cx="0" cy="96671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3861551" y="3640485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G</a:t>
                </a:r>
                <a:endParaRPr lang="zh-CN" altLang="en-US" sz="28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4284764" y="3196988"/>
                <a:ext cx="96168" cy="9616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9335069" y="4483678"/>
              <a:ext cx="543739" cy="6093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＇</a:t>
              </a:r>
            </a:p>
          </p:txBody>
        </p:sp>
      </p:grpSp>
      <p:sp>
        <p:nvSpPr>
          <p:cNvPr id="39" name="矩形 38"/>
          <p:cNvSpPr/>
          <p:nvPr/>
        </p:nvSpPr>
        <p:spPr>
          <a:xfrm>
            <a:off x="691992" y="4823061"/>
            <a:ext cx="697805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基本测量方法：</a:t>
            </a:r>
            <a:endParaRPr lang="en-US" altLang="zh-CN" sz="280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kumimoji="1" lang="en-US" altLang="zh-CN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F</a:t>
            </a:r>
            <a:r>
              <a:rPr kumimoji="1" lang="zh-CN" altLang="en-US" sz="28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浮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 </a:t>
            </a:r>
            <a:r>
              <a:rPr kumimoji="1" lang="en-US" altLang="zh-CN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kumimoji="1"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28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拉 </a:t>
            </a:r>
            <a:r>
              <a:rPr kumimoji="1" lang="zh-CN" altLang="en-US" sz="2800" i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</a:t>
            </a:r>
            <a:endParaRPr kumimoji="1" lang="en-US" altLang="zh-CN" sz="2800" i="1" baseline="-25000" dirty="0" smtClean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（原理：受力平衡）</a:t>
            </a:r>
            <a:endParaRPr kumimoji="1"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46" name="组合 6"/>
          <p:cNvGrpSpPr/>
          <p:nvPr/>
        </p:nvGrpSpPr>
        <p:grpSpPr>
          <a:xfrm>
            <a:off x="449528" y="684906"/>
            <a:ext cx="1976037" cy="576000"/>
            <a:chOff x="613297" y="4629106"/>
            <a:chExt cx="2315615" cy="971752"/>
          </a:xfrm>
        </p:grpSpPr>
        <p:sp>
          <p:nvSpPr>
            <p:cNvPr id="47" name="TextBox 5"/>
            <p:cNvSpPr txBox="1">
              <a:spLocks noChangeArrowheads="1"/>
            </p:cNvSpPr>
            <p:nvPr/>
          </p:nvSpPr>
          <p:spPr bwMode="auto">
            <a:xfrm>
              <a:off x="613297" y="4629106"/>
              <a:ext cx="2315615" cy="971752"/>
            </a:xfrm>
            <a:prstGeom prst="rect">
              <a:avLst/>
            </a:prstGeom>
            <a:solidFill>
              <a:srgbClr val="F3F3F3"/>
            </a:solidFill>
            <a:ln w="9525">
              <a:solidFill>
                <a:srgbClr val="FFFFFF"/>
              </a:solidFill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endParaRPr lang="en-US" altLang="zh-CN" sz="40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  <a:p>
              <a:pPr algn="ctr"/>
              <a:endParaRPr lang="zh-CN" altLang="en-US" sz="4000" b="1" spc="150" dirty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761879" y="4645911"/>
              <a:ext cx="2024953" cy="9346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3000" b="1" spc="150" dirty="0" smtClean="0">
                  <a:ln w="11430"/>
                  <a:solidFill>
                    <a:srgbClr val="FF0000"/>
                  </a:solidFill>
                  <a:latin typeface="微软雅黑" panose="020B0503020204020204" charset="-122"/>
                  <a:cs typeface="楷体_GB2312" panose="02010609030101010101" charset="-122"/>
                </a:rPr>
                <a:t>认识浮力</a:t>
              </a:r>
              <a:endParaRPr lang="en-US" altLang="zh-CN" sz="30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endParaRPr>
            </a:p>
          </p:txBody>
        </p:sp>
      </p:grpSp>
      <p:cxnSp>
        <p:nvCxnSpPr>
          <p:cNvPr id="49" name="AutoShape 101"/>
          <p:cNvCxnSpPr>
            <a:cxnSpLocks noChangeShapeType="1"/>
          </p:cNvCxnSpPr>
          <p:nvPr/>
        </p:nvCxnSpPr>
        <p:spPr bwMode="auto">
          <a:xfrm>
            <a:off x="2513460" y="942806"/>
            <a:ext cx="816594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tailEnd type="triangle" w="med" len="med"/>
          </a:ln>
          <a:effectLst/>
        </p:spPr>
      </p:cxnSp>
      <p:grpSp>
        <p:nvGrpSpPr>
          <p:cNvPr id="50" name="组合 6"/>
          <p:cNvGrpSpPr/>
          <p:nvPr/>
        </p:nvGrpSpPr>
        <p:grpSpPr>
          <a:xfrm>
            <a:off x="3481606" y="671259"/>
            <a:ext cx="1260000" cy="576000"/>
            <a:chOff x="613297" y="4629106"/>
            <a:chExt cx="1389369" cy="971752"/>
          </a:xfrm>
        </p:grpSpPr>
        <p:sp>
          <p:nvSpPr>
            <p:cNvPr id="51" name="TextBox 5"/>
            <p:cNvSpPr txBox="1">
              <a:spLocks noChangeArrowheads="1"/>
            </p:cNvSpPr>
            <p:nvPr/>
          </p:nvSpPr>
          <p:spPr bwMode="auto">
            <a:xfrm>
              <a:off x="613297" y="4629106"/>
              <a:ext cx="1389369" cy="971752"/>
            </a:xfrm>
            <a:prstGeom prst="rect">
              <a:avLst/>
            </a:prstGeom>
            <a:solidFill>
              <a:srgbClr val="F3F3F3"/>
            </a:solidFill>
            <a:ln w="9525">
              <a:solidFill>
                <a:srgbClr val="FFFFFF"/>
              </a:solidFill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endParaRPr lang="en-US" altLang="zh-CN" sz="40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  <a:p>
              <a:pPr algn="ctr"/>
              <a:endParaRPr lang="zh-CN" altLang="en-US" sz="4000" b="1" spc="150" dirty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681118" y="4645911"/>
              <a:ext cx="1276907" cy="9346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3000" b="1" spc="150" dirty="0" smtClean="0">
                  <a:ln w="11430"/>
                  <a:solidFill>
                    <a:srgbClr val="FF0000"/>
                  </a:solidFill>
                  <a:latin typeface="微软雅黑" panose="020B0503020204020204" charset="-122"/>
                  <a:cs typeface="楷体_GB2312" panose="02010609030101010101" charset="-122"/>
                </a:rPr>
                <a:t>概念</a:t>
              </a:r>
              <a:endParaRPr lang="en-US" altLang="zh-CN" sz="30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endParaRPr>
            </a:p>
          </p:txBody>
        </p:sp>
      </p:grpSp>
      <p:grpSp>
        <p:nvGrpSpPr>
          <p:cNvPr id="53" name="组合 6"/>
          <p:cNvGrpSpPr/>
          <p:nvPr/>
        </p:nvGrpSpPr>
        <p:grpSpPr>
          <a:xfrm>
            <a:off x="5774430" y="673533"/>
            <a:ext cx="1976037" cy="576000"/>
            <a:chOff x="613297" y="4698181"/>
            <a:chExt cx="2315615" cy="971752"/>
          </a:xfrm>
        </p:grpSpPr>
        <p:sp>
          <p:nvSpPr>
            <p:cNvPr id="54" name="TextBox 5"/>
            <p:cNvSpPr txBox="1">
              <a:spLocks noChangeArrowheads="1"/>
            </p:cNvSpPr>
            <p:nvPr/>
          </p:nvSpPr>
          <p:spPr bwMode="auto">
            <a:xfrm>
              <a:off x="613297" y="4698181"/>
              <a:ext cx="2315615" cy="971752"/>
            </a:xfrm>
            <a:prstGeom prst="rect">
              <a:avLst/>
            </a:prstGeom>
            <a:solidFill>
              <a:srgbClr val="F3F3F3"/>
            </a:solidFill>
            <a:ln w="9525">
              <a:solidFill>
                <a:srgbClr val="FFFFFF"/>
              </a:solidFill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endParaRPr lang="en-US" altLang="zh-CN" sz="40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  <a:p>
              <a:pPr algn="ctr"/>
              <a:endParaRPr lang="zh-CN" altLang="en-US" sz="4000" b="1" spc="150" dirty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719403" y="4714984"/>
              <a:ext cx="2109905" cy="9346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3000" b="1" spc="150" dirty="0" smtClean="0">
                  <a:ln w="11430"/>
                  <a:solidFill>
                    <a:srgbClr val="FF0000"/>
                  </a:solidFill>
                  <a:latin typeface="微软雅黑" panose="020B0503020204020204" charset="-122"/>
                  <a:cs typeface="楷体_GB2312" panose="02010609030101010101" charset="-122"/>
                </a:rPr>
                <a:t>基本测量</a:t>
              </a:r>
              <a:endParaRPr lang="en-US" altLang="zh-CN" sz="30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endParaRPr>
            </a:p>
          </p:txBody>
        </p:sp>
      </p:grpSp>
      <p:cxnSp>
        <p:nvCxnSpPr>
          <p:cNvPr id="56" name="AutoShape 101"/>
          <p:cNvCxnSpPr>
            <a:cxnSpLocks noChangeShapeType="1"/>
          </p:cNvCxnSpPr>
          <p:nvPr/>
        </p:nvCxnSpPr>
        <p:spPr bwMode="auto">
          <a:xfrm>
            <a:off x="4863150" y="945081"/>
            <a:ext cx="816594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tailEnd type="triangle" w="med" len="med"/>
          </a:ln>
          <a:effectLst/>
        </p:spPr>
      </p:cxnSp>
      <p:pic>
        <p:nvPicPr>
          <p:cNvPr id="41" name="Picture 2" descr="C:\Users\Administrator\Desktop\八下课本\0054.jpg"/>
          <p:cNvPicPr>
            <a:picLocks noChangeAspect="1" noChangeArrowheads="1"/>
          </p:cNvPicPr>
          <p:nvPr/>
        </p:nvPicPr>
        <p:blipFill>
          <a:blip r:embed="rId4" cstate="print"/>
          <a:srcRect l="14192" t="16139" r="62635" b="73200"/>
          <a:stretch>
            <a:fillRect/>
          </a:stretch>
        </p:blipFill>
        <p:spPr bwMode="auto">
          <a:xfrm>
            <a:off x="5936344" y="4517973"/>
            <a:ext cx="3028070" cy="1950014"/>
          </a:xfrm>
          <a:prstGeom prst="rect">
            <a:avLst/>
          </a:prstGeom>
          <a:noFill/>
        </p:spPr>
      </p:pic>
      <p:sp>
        <p:nvSpPr>
          <p:cNvPr id="42" name="矩形 41"/>
          <p:cNvSpPr/>
          <p:nvPr/>
        </p:nvSpPr>
        <p:spPr>
          <a:xfrm>
            <a:off x="505171" y="1527220"/>
            <a:ext cx="10576807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浮力概念：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浸在液体</a:t>
            </a: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或气体）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中的物体受到液体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        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（或气体）向上的力叫做浮力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35429" y="2633540"/>
            <a:ext cx="83312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8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8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8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）“浸在”包括部分浸入和全部浸入两种情况</a:t>
            </a:r>
            <a:endParaRPr lang="en-US" altLang="zh-CN" sz="2800" dirty="0" smtClean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28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8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8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）施力物体：液体</a:t>
            </a:r>
            <a:r>
              <a:rPr lang="en-US" altLang="zh-CN" sz="28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zh-CN" sz="28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或气体）</a:t>
            </a:r>
            <a:endParaRPr lang="en-US" altLang="zh-CN" sz="2800" dirty="0" smtClean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28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8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28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）受力物体：浸在液体</a:t>
            </a:r>
            <a:r>
              <a:rPr lang="en-US" altLang="zh-CN" sz="28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zh-CN" sz="28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或气体）</a:t>
            </a:r>
            <a:r>
              <a:rPr lang="zh-CN" altLang="en-US" sz="28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中的物体</a:t>
            </a:r>
            <a:endParaRPr lang="en-US" altLang="zh-CN" sz="2800" dirty="0" smtClean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28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8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sz="28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）方向：竖直向上</a:t>
            </a:r>
            <a:endParaRPr lang="en-US" altLang="zh-CN" sz="2800" dirty="0" smtClean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八下课本\0053.jpg"/>
          <p:cNvPicPr>
            <a:picLocks noChangeAspect="1" noChangeArrowheads="1"/>
          </p:cNvPicPr>
          <p:nvPr/>
        </p:nvPicPr>
        <p:blipFill>
          <a:blip r:embed="rId2" cstate="print"/>
          <a:srcRect l="60235" t="38918" r="11241" b="34862"/>
          <a:stretch>
            <a:fillRect/>
          </a:stretch>
        </p:blipFill>
        <p:spPr bwMode="auto">
          <a:xfrm>
            <a:off x="9394208" y="1665026"/>
            <a:ext cx="2566817" cy="3302759"/>
          </a:xfrm>
          <a:prstGeom prst="rect">
            <a:avLst/>
          </a:prstGeom>
          <a:noFill/>
        </p:spPr>
      </p:pic>
      <p:sp>
        <p:nvSpPr>
          <p:cNvPr id="17" name="矩形 16"/>
          <p:cNvSpPr/>
          <p:nvPr/>
        </p:nvSpPr>
        <p:spPr>
          <a:xfrm>
            <a:off x="505173" y="1724287"/>
            <a:ext cx="8802599" cy="573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液体中浮力产生原因：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液体对物体向上、向下的压力差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" name="组合 6"/>
          <p:cNvGrpSpPr/>
          <p:nvPr/>
        </p:nvGrpSpPr>
        <p:grpSpPr>
          <a:xfrm>
            <a:off x="449528" y="684906"/>
            <a:ext cx="1976037" cy="576000"/>
            <a:chOff x="613297" y="4629106"/>
            <a:chExt cx="2315615" cy="971752"/>
          </a:xfrm>
        </p:grpSpPr>
        <p:sp>
          <p:nvSpPr>
            <p:cNvPr id="19" name="TextBox 5"/>
            <p:cNvSpPr txBox="1">
              <a:spLocks noChangeArrowheads="1"/>
            </p:cNvSpPr>
            <p:nvPr/>
          </p:nvSpPr>
          <p:spPr bwMode="auto">
            <a:xfrm>
              <a:off x="613297" y="4629106"/>
              <a:ext cx="2315615" cy="971752"/>
            </a:xfrm>
            <a:prstGeom prst="rect">
              <a:avLst/>
            </a:prstGeom>
            <a:solidFill>
              <a:srgbClr val="F3F3F3"/>
            </a:solidFill>
            <a:ln w="9525">
              <a:solidFill>
                <a:srgbClr val="FFFFFF"/>
              </a:solidFill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endParaRPr lang="en-US" altLang="zh-CN" sz="40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  <a:p>
              <a:pPr algn="ctr"/>
              <a:endParaRPr lang="zh-CN" altLang="en-US" sz="4000" b="1" spc="150" dirty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61879" y="4645911"/>
              <a:ext cx="2024953" cy="9346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3000" b="1" spc="150" dirty="0" smtClean="0">
                  <a:ln w="11430"/>
                  <a:solidFill>
                    <a:srgbClr val="FF0000"/>
                  </a:solidFill>
                  <a:latin typeface="微软雅黑" panose="020B0503020204020204" charset="-122"/>
                  <a:cs typeface="楷体_GB2312" panose="02010609030101010101" charset="-122"/>
                </a:rPr>
                <a:t>认识浮力</a:t>
              </a:r>
              <a:endParaRPr lang="en-US" altLang="zh-CN" sz="30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endParaRPr>
            </a:p>
          </p:txBody>
        </p:sp>
      </p:grpSp>
      <p:cxnSp>
        <p:nvCxnSpPr>
          <p:cNvPr id="21" name="AutoShape 101"/>
          <p:cNvCxnSpPr>
            <a:cxnSpLocks noChangeShapeType="1"/>
          </p:cNvCxnSpPr>
          <p:nvPr/>
        </p:nvCxnSpPr>
        <p:spPr bwMode="auto">
          <a:xfrm>
            <a:off x="2513460" y="942806"/>
            <a:ext cx="816594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tailEnd type="triangle" w="med" len="med"/>
          </a:ln>
          <a:effectLst/>
        </p:spPr>
      </p:cxnSp>
      <p:grpSp>
        <p:nvGrpSpPr>
          <p:cNvPr id="4" name="组合 6"/>
          <p:cNvGrpSpPr/>
          <p:nvPr/>
        </p:nvGrpSpPr>
        <p:grpSpPr>
          <a:xfrm>
            <a:off x="3481606" y="671259"/>
            <a:ext cx="1260000" cy="576000"/>
            <a:chOff x="613297" y="4629106"/>
            <a:chExt cx="1389369" cy="971752"/>
          </a:xfrm>
        </p:grpSpPr>
        <p:sp>
          <p:nvSpPr>
            <p:cNvPr id="23" name="TextBox 5"/>
            <p:cNvSpPr txBox="1">
              <a:spLocks noChangeArrowheads="1"/>
            </p:cNvSpPr>
            <p:nvPr/>
          </p:nvSpPr>
          <p:spPr bwMode="auto">
            <a:xfrm>
              <a:off x="613297" y="4629106"/>
              <a:ext cx="1389369" cy="971752"/>
            </a:xfrm>
            <a:prstGeom prst="rect">
              <a:avLst/>
            </a:prstGeom>
            <a:solidFill>
              <a:srgbClr val="F3F3F3"/>
            </a:solidFill>
            <a:ln w="9525">
              <a:solidFill>
                <a:srgbClr val="FFFFFF"/>
              </a:solidFill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endParaRPr lang="en-US" altLang="zh-CN" sz="40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  <a:p>
              <a:pPr algn="ctr"/>
              <a:endParaRPr lang="zh-CN" altLang="en-US" sz="4000" b="1" spc="150" dirty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81118" y="4645911"/>
              <a:ext cx="1276907" cy="9346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3000" b="1" spc="150" dirty="0" smtClean="0">
                  <a:ln w="11430"/>
                  <a:solidFill>
                    <a:srgbClr val="FF0000"/>
                  </a:solidFill>
                  <a:latin typeface="微软雅黑" panose="020B0503020204020204" charset="-122"/>
                  <a:cs typeface="楷体_GB2312" panose="02010609030101010101" charset="-122"/>
                </a:rPr>
                <a:t>概念</a:t>
              </a:r>
              <a:endParaRPr lang="en-US" altLang="zh-CN" sz="30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endParaRPr>
            </a:p>
          </p:txBody>
        </p:sp>
      </p:grpSp>
      <p:grpSp>
        <p:nvGrpSpPr>
          <p:cNvPr id="5" name="组合 6"/>
          <p:cNvGrpSpPr/>
          <p:nvPr/>
        </p:nvGrpSpPr>
        <p:grpSpPr>
          <a:xfrm>
            <a:off x="5774430" y="673533"/>
            <a:ext cx="1976037" cy="576000"/>
            <a:chOff x="613297" y="4698181"/>
            <a:chExt cx="2315615" cy="971752"/>
          </a:xfrm>
        </p:grpSpPr>
        <p:sp>
          <p:nvSpPr>
            <p:cNvPr id="26" name="TextBox 5"/>
            <p:cNvSpPr txBox="1">
              <a:spLocks noChangeArrowheads="1"/>
            </p:cNvSpPr>
            <p:nvPr/>
          </p:nvSpPr>
          <p:spPr bwMode="auto">
            <a:xfrm>
              <a:off x="613297" y="4698181"/>
              <a:ext cx="2315615" cy="971752"/>
            </a:xfrm>
            <a:prstGeom prst="rect">
              <a:avLst/>
            </a:prstGeom>
            <a:solidFill>
              <a:srgbClr val="F3F3F3"/>
            </a:solidFill>
            <a:ln w="9525">
              <a:solidFill>
                <a:srgbClr val="FFFFFF"/>
              </a:solidFill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endParaRPr lang="en-US" altLang="zh-CN" sz="40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  <a:p>
              <a:pPr algn="ctr"/>
              <a:endParaRPr lang="zh-CN" altLang="en-US" sz="4000" b="1" spc="150" dirty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19403" y="4714984"/>
              <a:ext cx="2109905" cy="9346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3000" b="1" spc="150" dirty="0" smtClean="0">
                  <a:ln w="11430"/>
                  <a:solidFill>
                    <a:srgbClr val="FF0000"/>
                  </a:solidFill>
                  <a:latin typeface="微软雅黑" panose="020B0503020204020204" charset="-122"/>
                  <a:cs typeface="楷体_GB2312" panose="02010609030101010101" charset="-122"/>
                </a:rPr>
                <a:t>基本测量</a:t>
              </a:r>
              <a:endParaRPr lang="en-US" altLang="zh-CN" sz="30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endParaRPr>
            </a:p>
          </p:txBody>
        </p:sp>
      </p:grpSp>
      <p:cxnSp>
        <p:nvCxnSpPr>
          <p:cNvPr id="28" name="AutoShape 101"/>
          <p:cNvCxnSpPr>
            <a:cxnSpLocks noChangeShapeType="1"/>
          </p:cNvCxnSpPr>
          <p:nvPr/>
        </p:nvCxnSpPr>
        <p:spPr bwMode="auto">
          <a:xfrm>
            <a:off x="4863150" y="945081"/>
            <a:ext cx="816594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tailEnd type="triangle" w="med" len="med"/>
          </a:ln>
          <a:effectLst/>
        </p:spPr>
      </p:cxnSp>
      <p:grpSp>
        <p:nvGrpSpPr>
          <p:cNvPr id="6" name="组合 6"/>
          <p:cNvGrpSpPr/>
          <p:nvPr/>
        </p:nvGrpSpPr>
        <p:grpSpPr>
          <a:xfrm>
            <a:off x="8792859" y="673533"/>
            <a:ext cx="1976037" cy="576000"/>
            <a:chOff x="533332" y="4675156"/>
            <a:chExt cx="2315615" cy="971752"/>
          </a:xfrm>
        </p:grpSpPr>
        <p:sp>
          <p:nvSpPr>
            <p:cNvPr id="30" name="TextBox 5"/>
            <p:cNvSpPr txBox="1">
              <a:spLocks noChangeArrowheads="1"/>
            </p:cNvSpPr>
            <p:nvPr/>
          </p:nvSpPr>
          <p:spPr bwMode="auto">
            <a:xfrm>
              <a:off x="533332" y="4675156"/>
              <a:ext cx="2315615" cy="971752"/>
            </a:xfrm>
            <a:prstGeom prst="rect">
              <a:avLst/>
            </a:prstGeom>
            <a:solidFill>
              <a:srgbClr val="F3F3F3"/>
            </a:solidFill>
            <a:ln w="9525">
              <a:solidFill>
                <a:srgbClr val="FFFFFF"/>
              </a:solidFill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endParaRPr lang="en-US" altLang="zh-CN" sz="40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  <a:p>
              <a:pPr algn="ctr"/>
              <a:endParaRPr lang="zh-CN" altLang="en-US" sz="4000" b="1" spc="150" dirty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71425" y="4691961"/>
              <a:ext cx="2109905" cy="9346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3000" b="1" spc="150" dirty="0" smtClean="0">
                  <a:ln w="11430"/>
                  <a:solidFill>
                    <a:srgbClr val="FF0000"/>
                  </a:solidFill>
                  <a:latin typeface="微软雅黑" panose="020B0503020204020204" charset="-122"/>
                  <a:cs typeface="楷体_GB2312" panose="02010609030101010101" charset="-122"/>
                </a:rPr>
                <a:t>产生原因</a:t>
              </a:r>
              <a:endParaRPr lang="en-US" altLang="zh-CN" sz="30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endParaRPr>
            </a:p>
          </p:txBody>
        </p:sp>
      </p:grpSp>
      <p:cxnSp>
        <p:nvCxnSpPr>
          <p:cNvPr id="32" name="AutoShape 101"/>
          <p:cNvCxnSpPr>
            <a:cxnSpLocks noChangeShapeType="1"/>
          </p:cNvCxnSpPr>
          <p:nvPr/>
        </p:nvCxnSpPr>
        <p:spPr bwMode="auto">
          <a:xfrm>
            <a:off x="7895227" y="920059"/>
            <a:ext cx="816594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tailEnd type="triangle" w="med" len="med"/>
          </a:ln>
          <a:effectLst/>
        </p:spPr>
      </p:cxnSp>
      <p:sp>
        <p:nvSpPr>
          <p:cNvPr id="22" name="矩形 21"/>
          <p:cNvSpPr/>
          <p:nvPr/>
        </p:nvSpPr>
        <p:spPr>
          <a:xfrm>
            <a:off x="319313" y="2284440"/>
            <a:ext cx="10087429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）计算式：</a:t>
            </a:r>
            <a:r>
              <a:rPr kumimoji="1" lang="en-US" altLang="zh-CN" sz="28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28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浮</a:t>
            </a:r>
            <a:r>
              <a:rPr kumimoji="1" lang="zh-CN" alt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 </a:t>
            </a:r>
            <a:r>
              <a:rPr kumimoji="1" lang="en-US" altLang="zh-CN" sz="28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28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向上</a:t>
            </a:r>
            <a:r>
              <a:rPr kumimoji="1" lang="zh-CN" alt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kumimoji="1" lang="en-US" altLang="zh-CN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1" lang="zh-CN" alt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28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向下</a:t>
            </a:r>
            <a:endParaRPr kumimoji="1" lang="en-US" altLang="zh-CN" sz="2800" dirty="0" smtClean="0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）一般情况下，浮力是液体对物体所有压力的总效果，</a:t>
            </a:r>
            <a:endParaRPr kumimoji="1" lang="en-US" altLang="zh-CN" sz="2800" dirty="0" smtClean="0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kumimoji="1" lang="en-US" altLang="zh-CN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</a:t>
            </a:r>
            <a:r>
              <a:rPr kumimoji="1" lang="zh-CN" alt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在分析物</a:t>
            </a:r>
            <a:r>
              <a:rPr kumimoji="1" lang="en-US" altLang="zh-CN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1" lang="zh-CN" alt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体受力时，浮力和液体压力不同时考虑。</a:t>
            </a:r>
            <a:endParaRPr kumimoji="1" lang="en-US" altLang="zh-CN" sz="2800" dirty="0" smtClean="0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1" lang="zh-CN" alt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）当物体漂浮于液面时，上表面受到液体向下压力</a:t>
            </a:r>
            <a:endParaRPr kumimoji="1" lang="en-US" altLang="zh-CN" sz="2800" dirty="0" smtClean="0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kumimoji="1" lang="en-US" altLang="zh-CN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</a:t>
            </a:r>
            <a:r>
              <a:rPr kumimoji="1" lang="zh-CN" alt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</a:t>
            </a:r>
            <a:r>
              <a:rPr kumimoji="1" lang="en-US" altLang="zh-CN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</a:t>
            </a:r>
            <a:r>
              <a:rPr kumimoji="1" lang="zh-CN" alt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kumimoji="1" lang="en-US" altLang="zh-CN" sz="28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28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浮</a:t>
            </a:r>
            <a:r>
              <a:rPr kumimoji="1" lang="zh-CN" alt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 </a:t>
            </a:r>
            <a:r>
              <a:rPr kumimoji="1" lang="en-US" altLang="zh-CN" sz="28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28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向上</a:t>
            </a:r>
            <a:endParaRPr kumimoji="1" lang="en-US" altLang="zh-CN" sz="2800" baseline="-25000" dirty="0" smtClean="0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kumimoji="1" lang="zh-CN" alt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kumimoji="1" lang="zh-CN" alt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）有压力差就有浮力，没有压力差即使物体浸在液体</a:t>
            </a:r>
            <a:endParaRPr kumimoji="1" lang="en-US" altLang="zh-CN" sz="2800" dirty="0" smtClean="0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kumimoji="1" lang="en-US" altLang="zh-CN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</a:t>
            </a:r>
            <a:r>
              <a:rPr kumimoji="1" lang="zh-CN" alt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中也不受浮力。</a:t>
            </a:r>
            <a:endParaRPr kumimoji="1" lang="en-US" altLang="zh-CN" sz="2800" i="1" baseline="-25000" dirty="0" smtClean="0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endParaRPr kumimoji="1" lang="en-US" altLang="zh-CN" sz="2800" dirty="0" smtClean="0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5"/>
          <p:cNvSpPr txBox="1">
            <a:spLocks noChangeArrowheads="1"/>
          </p:cNvSpPr>
          <p:nvPr/>
        </p:nvSpPr>
        <p:spPr bwMode="auto">
          <a:xfrm>
            <a:off x="272954" y="3141310"/>
            <a:ext cx="627797" cy="107721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u="none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浮力</a:t>
            </a:r>
            <a:endParaRPr lang="zh-CN" altLang="en-US" sz="3200" u="none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Text Box 76"/>
          <p:cNvSpPr txBox="1">
            <a:spLocks noChangeArrowheads="1"/>
          </p:cNvSpPr>
          <p:nvPr/>
        </p:nvSpPr>
        <p:spPr bwMode="auto">
          <a:xfrm>
            <a:off x="1884499" y="1173736"/>
            <a:ext cx="1650270" cy="5232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u="none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认识浮力</a:t>
            </a:r>
            <a:endParaRPr lang="zh-CN" altLang="en-US" sz="2800" u="none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Text Box 80"/>
          <p:cNvSpPr txBox="1">
            <a:spLocks noChangeArrowheads="1"/>
          </p:cNvSpPr>
          <p:nvPr/>
        </p:nvSpPr>
        <p:spPr bwMode="auto">
          <a:xfrm>
            <a:off x="4345296" y="380601"/>
            <a:ext cx="1470924" cy="5232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概  念</a:t>
            </a:r>
            <a:endParaRPr lang="zh-CN" altLang="en-US" sz="2800" u="none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Text Box 81"/>
          <p:cNvSpPr txBox="1">
            <a:spLocks noChangeArrowheads="1"/>
          </p:cNvSpPr>
          <p:nvPr/>
        </p:nvSpPr>
        <p:spPr bwMode="auto">
          <a:xfrm>
            <a:off x="4345296" y="1188082"/>
            <a:ext cx="1716584" cy="5232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u="none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产生原因</a:t>
            </a:r>
            <a:endParaRPr lang="zh-CN" altLang="en-US" sz="2800" u="none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Text Box 82"/>
          <p:cNvSpPr txBox="1">
            <a:spLocks noChangeArrowheads="1"/>
          </p:cNvSpPr>
          <p:nvPr/>
        </p:nvSpPr>
        <p:spPr bwMode="auto">
          <a:xfrm>
            <a:off x="4345296" y="1995563"/>
            <a:ext cx="1661993" cy="5232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基本测量</a:t>
            </a:r>
            <a:endParaRPr lang="zh-CN" altLang="en-US" sz="2800" u="none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7" name="AutoShape 100"/>
          <p:cNvCxnSpPr>
            <a:cxnSpLocks noChangeShapeType="1"/>
            <a:stCxn id="7" idx="3"/>
            <a:endCxn id="11" idx="1"/>
          </p:cNvCxnSpPr>
          <p:nvPr/>
        </p:nvCxnSpPr>
        <p:spPr bwMode="auto">
          <a:xfrm flipV="1">
            <a:off x="3534769" y="642211"/>
            <a:ext cx="810527" cy="79313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miter lim="800000"/>
            <a:tailEnd type="triangle" w="med" len="med"/>
          </a:ln>
          <a:effectLst/>
        </p:spPr>
      </p:cxnSp>
      <p:cxnSp>
        <p:nvCxnSpPr>
          <p:cNvPr id="19" name="AutoShape 103"/>
          <p:cNvCxnSpPr>
            <a:cxnSpLocks noChangeShapeType="1"/>
            <a:stCxn id="7" idx="3"/>
            <a:endCxn id="12" idx="1"/>
          </p:cNvCxnSpPr>
          <p:nvPr/>
        </p:nvCxnSpPr>
        <p:spPr bwMode="auto">
          <a:xfrm>
            <a:off x="3534769" y="1435346"/>
            <a:ext cx="810527" cy="14346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tailEnd type="triangle" w="med" len="med"/>
          </a:ln>
          <a:effectLst/>
        </p:spPr>
      </p:cxnSp>
      <p:cxnSp>
        <p:nvCxnSpPr>
          <p:cNvPr id="20" name="AutoShape 104"/>
          <p:cNvCxnSpPr>
            <a:cxnSpLocks noChangeShapeType="1"/>
            <a:stCxn id="7" idx="3"/>
            <a:endCxn id="13" idx="1"/>
          </p:cNvCxnSpPr>
          <p:nvPr/>
        </p:nvCxnSpPr>
        <p:spPr bwMode="auto">
          <a:xfrm>
            <a:off x="3534769" y="1435346"/>
            <a:ext cx="810527" cy="82182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miter lim="800000"/>
            <a:tailEnd type="triangle" w="med" len="med"/>
          </a:ln>
          <a:effectLst/>
        </p:spPr>
      </p:cxnSp>
      <p:sp>
        <p:nvSpPr>
          <p:cNvPr id="52" name="Text Box 76"/>
          <p:cNvSpPr txBox="1">
            <a:spLocks noChangeArrowheads="1"/>
          </p:cNvSpPr>
          <p:nvPr/>
        </p:nvSpPr>
        <p:spPr bwMode="auto">
          <a:xfrm>
            <a:off x="1929991" y="3416517"/>
            <a:ext cx="1650270" cy="5232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探究</a:t>
            </a:r>
            <a:r>
              <a:rPr lang="zh-CN" altLang="en-US" sz="2800" u="none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浮力</a:t>
            </a:r>
            <a:endParaRPr lang="zh-CN" altLang="en-US" sz="2800" u="none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94" name="AutoShape 100"/>
          <p:cNvCxnSpPr>
            <a:cxnSpLocks noChangeShapeType="1"/>
            <a:stCxn id="5" idx="3"/>
            <a:endCxn id="7" idx="1"/>
          </p:cNvCxnSpPr>
          <p:nvPr/>
        </p:nvCxnSpPr>
        <p:spPr bwMode="auto">
          <a:xfrm flipV="1">
            <a:off x="900751" y="1435346"/>
            <a:ext cx="983748" cy="224457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miter lim="800000"/>
            <a:tailEnd type="triangle" w="med" len="med"/>
          </a:ln>
          <a:effectLst/>
        </p:spPr>
      </p:cxnSp>
      <p:cxnSp>
        <p:nvCxnSpPr>
          <p:cNvPr id="95" name="AutoShape 103"/>
          <p:cNvCxnSpPr>
            <a:cxnSpLocks noChangeShapeType="1"/>
            <a:stCxn id="5" idx="3"/>
            <a:endCxn id="52" idx="1"/>
          </p:cNvCxnSpPr>
          <p:nvPr/>
        </p:nvCxnSpPr>
        <p:spPr bwMode="auto">
          <a:xfrm flipV="1">
            <a:off x="900751" y="3678127"/>
            <a:ext cx="1029240" cy="1792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tailEnd type="triangle" w="med" len="med"/>
          </a:ln>
          <a:effectLst/>
        </p:spPr>
      </p:cxnSp>
      <p:sp>
        <p:nvSpPr>
          <p:cNvPr id="132" name="Text Box 80"/>
          <p:cNvSpPr txBox="1">
            <a:spLocks noChangeArrowheads="1"/>
          </p:cNvSpPr>
          <p:nvPr/>
        </p:nvSpPr>
        <p:spPr bwMode="auto">
          <a:xfrm>
            <a:off x="4345295" y="2880456"/>
            <a:ext cx="3638645" cy="5232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spc="150" dirty="0" smtClean="0">
                <a:ln w="11430"/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楷体_GB2312" panose="02010609030101010101" charset="-122"/>
              </a:rPr>
              <a:t>大小跟哪些因素有关</a:t>
            </a:r>
            <a:endParaRPr lang="zh-CN" altLang="en-US" sz="2800" u="none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4" name="Text Box 82"/>
          <p:cNvSpPr txBox="1">
            <a:spLocks noChangeArrowheads="1"/>
          </p:cNvSpPr>
          <p:nvPr/>
        </p:nvSpPr>
        <p:spPr bwMode="auto">
          <a:xfrm>
            <a:off x="4345296" y="3676554"/>
            <a:ext cx="3010847" cy="126188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spc="150" dirty="0" smtClean="0">
                <a:ln w="11430"/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楷体_GB2312" panose="02010609030101010101" charset="-122"/>
              </a:rPr>
              <a:t>阿基米德原理</a:t>
            </a:r>
            <a:endParaRPr lang="en-US" altLang="zh-CN" sz="2800" spc="150" dirty="0" smtClean="0">
              <a:ln w="11430"/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楷体_GB2312" panose="02010609030101010101" charset="-122"/>
            </a:endParaRPr>
          </a:p>
          <a:p>
            <a:pPr lvl="0"/>
            <a:r>
              <a:rPr lang="en-US" altLang="zh-CN" sz="2400" spc="150" dirty="0" smtClean="0">
                <a:ln w="11430"/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楷体_GB2312" panose="02010609030101010101" charset="-122"/>
              </a:rPr>
              <a:t>(</a:t>
            </a:r>
            <a:r>
              <a:rPr lang="zh-CN" altLang="en-US" sz="2400" spc="150" dirty="0" smtClean="0">
                <a:ln w="11430"/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楷体_GB2312" panose="02010609030101010101" charset="-122"/>
              </a:rPr>
              <a:t>大小跟排开液体所受重力的关系</a:t>
            </a:r>
            <a:r>
              <a:rPr lang="en-US" altLang="zh-CN" sz="2400" spc="150" dirty="0" smtClean="0">
                <a:ln w="11430"/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楷体_GB2312" panose="02010609030101010101" charset="-122"/>
              </a:rPr>
              <a:t>)</a:t>
            </a:r>
          </a:p>
        </p:txBody>
      </p:sp>
      <p:cxnSp>
        <p:nvCxnSpPr>
          <p:cNvPr id="135" name="AutoShape 100"/>
          <p:cNvCxnSpPr>
            <a:cxnSpLocks noChangeShapeType="1"/>
            <a:stCxn id="52" idx="3"/>
            <a:endCxn id="132" idx="1"/>
          </p:cNvCxnSpPr>
          <p:nvPr/>
        </p:nvCxnSpPr>
        <p:spPr bwMode="auto">
          <a:xfrm flipV="1">
            <a:off x="3580261" y="3142066"/>
            <a:ext cx="765034" cy="536061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miter lim="800000"/>
            <a:tailEnd type="triangle" w="med" len="med"/>
          </a:ln>
          <a:effectLst/>
        </p:spPr>
      </p:cxnSp>
      <p:cxnSp>
        <p:nvCxnSpPr>
          <p:cNvPr id="137" name="AutoShape 104"/>
          <p:cNvCxnSpPr>
            <a:cxnSpLocks noChangeShapeType="1"/>
            <a:stCxn id="52" idx="3"/>
            <a:endCxn id="134" idx="1"/>
          </p:cNvCxnSpPr>
          <p:nvPr/>
        </p:nvCxnSpPr>
        <p:spPr bwMode="auto">
          <a:xfrm>
            <a:off x="3580261" y="3678127"/>
            <a:ext cx="765035" cy="629369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miter lim="800000"/>
            <a:tailEnd type="triangl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32" grpId="0" animBg="1"/>
      <p:bldP spid="1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6"/>
          <p:cNvGrpSpPr/>
          <p:nvPr/>
        </p:nvGrpSpPr>
        <p:grpSpPr>
          <a:xfrm>
            <a:off x="449528" y="684906"/>
            <a:ext cx="1976037" cy="576000"/>
            <a:chOff x="613297" y="4629106"/>
            <a:chExt cx="2315615" cy="971752"/>
          </a:xfrm>
        </p:grpSpPr>
        <p:sp>
          <p:nvSpPr>
            <p:cNvPr id="21" name="TextBox 5"/>
            <p:cNvSpPr txBox="1">
              <a:spLocks noChangeArrowheads="1"/>
            </p:cNvSpPr>
            <p:nvPr/>
          </p:nvSpPr>
          <p:spPr bwMode="auto">
            <a:xfrm>
              <a:off x="613297" y="4629106"/>
              <a:ext cx="2315615" cy="971752"/>
            </a:xfrm>
            <a:prstGeom prst="rect">
              <a:avLst/>
            </a:prstGeom>
            <a:solidFill>
              <a:srgbClr val="F3F3F3"/>
            </a:solidFill>
            <a:ln w="9525">
              <a:solidFill>
                <a:srgbClr val="FFFFFF"/>
              </a:solidFill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endParaRPr lang="en-US" altLang="zh-CN" sz="40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  <a:p>
              <a:pPr algn="ctr"/>
              <a:endParaRPr lang="zh-CN" altLang="en-US" sz="4000" b="1" spc="150" dirty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19403" y="4645911"/>
              <a:ext cx="2109905" cy="9346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3000" b="1" spc="150" dirty="0" smtClean="0">
                  <a:ln w="11430"/>
                  <a:solidFill>
                    <a:srgbClr val="FF0000"/>
                  </a:solidFill>
                  <a:latin typeface="微软雅黑" panose="020B0503020204020204" charset="-122"/>
                  <a:cs typeface="楷体_GB2312" panose="02010609030101010101" charset="-122"/>
                </a:rPr>
                <a:t>探究浮力</a:t>
              </a:r>
              <a:endParaRPr lang="en-US" altLang="zh-CN" sz="30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endParaRPr>
            </a:p>
          </p:txBody>
        </p:sp>
      </p:grpSp>
      <p:cxnSp>
        <p:nvCxnSpPr>
          <p:cNvPr id="23" name="AutoShape 101"/>
          <p:cNvCxnSpPr>
            <a:cxnSpLocks noChangeShapeType="1"/>
          </p:cNvCxnSpPr>
          <p:nvPr/>
        </p:nvCxnSpPr>
        <p:spPr bwMode="auto">
          <a:xfrm>
            <a:off x="2486164" y="942806"/>
            <a:ext cx="584582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tailEnd type="triangle" w="med" len="med"/>
          </a:ln>
          <a:effectLst/>
        </p:spPr>
      </p:cxnSp>
      <p:grpSp>
        <p:nvGrpSpPr>
          <p:cNvPr id="24" name="组合 6"/>
          <p:cNvGrpSpPr/>
          <p:nvPr/>
        </p:nvGrpSpPr>
        <p:grpSpPr>
          <a:xfrm>
            <a:off x="3099470" y="643963"/>
            <a:ext cx="4038309" cy="576000"/>
            <a:chOff x="613297" y="4629106"/>
            <a:chExt cx="5358997" cy="971752"/>
          </a:xfrm>
        </p:grpSpPr>
        <p:sp>
          <p:nvSpPr>
            <p:cNvPr id="25" name="TextBox 5"/>
            <p:cNvSpPr txBox="1">
              <a:spLocks noChangeArrowheads="1"/>
            </p:cNvSpPr>
            <p:nvPr/>
          </p:nvSpPr>
          <p:spPr bwMode="auto">
            <a:xfrm>
              <a:off x="613297" y="4629106"/>
              <a:ext cx="5358997" cy="971752"/>
            </a:xfrm>
            <a:prstGeom prst="rect">
              <a:avLst/>
            </a:prstGeom>
            <a:solidFill>
              <a:srgbClr val="F3F3F3"/>
            </a:solidFill>
            <a:ln w="9525">
              <a:solidFill>
                <a:srgbClr val="FFFFFF"/>
              </a:solidFill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endParaRPr lang="en-US" altLang="zh-CN" sz="40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  <a:p>
              <a:pPr algn="ctr"/>
              <a:endParaRPr lang="zh-CN" altLang="en-US" sz="4000" b="1" spc="150" dirty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181563" y="4645911"/>
              <a:ext cx="4212522" cy="9346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3000" b="1" spc="150" dirty="0" smtClean="0">
                  <a:ln w="11430"/>
                  <a:solidFill>
                    <a:srgbClr val="FF0000"/>
                  </a:solidFill>
                  <a:latin typeface="微软雅黑" panose="020B0503020204020204" charset="-122"/>
                  <a:cs typeface="楷体_GB2312" panose="02010609030101010101" charset="-122"/>
                </a:rPr>
                <a:t>影响浮力大小的因素</a:t>
              </a:r>
              <a:endParaRPr lang="en-US" altLang="zh-CN" sz="30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endParaRPr>
            </a:p>
          </p:txBody>
        </p:sp>
      </p:grpSp>
      <p:pic>
        <p:nvPicPr>
          <p:cNvPr id="27" name="Picture 2" descr="C:\Users\Administrator\Desktop\八下课本\0054.jpg"/>
          <p:cNvPicPr>
            <a:picLocks noChangeAspect="1" noChangeArrowheads="1"/>
          </p:cNvPicPr>
          <p:nvPr/>
        </p:nvPicPr>
        <p:blipFill>
          <a:blip r:embed="rId3" cstate="print"/>
          <a:srcRect l="7254" t="7164" r="3607" b="7051"/>
          <a:stretch>
            <a:fillRect/>
          </a:stretch>
        </p:blipFill>
        <p:spPr bwMode="auto">
          <a:xfrm>
            <a:off x="423081" y="1473960"/>
            <a:ext cx="3854931" cy="5192973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4727839" y="1473958"/>
            <a:ext cx="6736271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rgbClr val="FFFF00"/>
                </a:solidFill>
              </a:rPr>
              <a:t>《</a:t>
            </a:r>
            <a:r>
              <a:rPr lang="zh-CN" altLang="en-US" sz="2800" dirty="0" smtClean="0">
                <a:solidFill>
                  <a:srgbClr val="FFFF00"/>
                </a:solidFill>
              </a:rPr>
              <a:t>课标</a:t>
            </a:r>
            <a:r>
              <a:rPr lang="en-US" altLang="zh-CN" sz="2800" dirty="0" smtClean="0">
                <a:solidFill>
                  <a:srgbClr val="FFFF00"/>
                </a:solidFill>
              </a:rPr>
              <a:t>》</a:t>
            </a:r>
            <a:r>
              <a:rPr lang="zh-CN" altLang="en-US" sz="2800" dirty="0" smtClean="0">
                <a:solidFill>
                  <a:srgbClr val="FFFF00"/>
                </a:solidFill>
              </a:rPr>
              <a:t>中要求的</a:t>
            </a:r>
            <a:r>
              <a:rPr lang="en-US" altLang="zh-CN" sz="2800" dirty="0" smtClean="0">
                <a:solidFill>
                  <a:srgbClr val="FFFF00"/>
                </a:solidFill>
              </a:rPr>
              <a:t>20</a:t>
            </a:r>
            <a:r>
              <a:rPr lang="zh-CN" altLang="en-US" sz="2800" dirty="0" smtClean="0">
                <a:solidFill>
                  <a:srgbClr val="FFFF00"/>
                </a:solidFill>
              </a:rPr>
              <a:t>个学生必做实验之一</a:t>
            </a:r>
          </a:p>
        </p:txBody>
      </p:sp>
      <p:sp>
        <p:nvSpPr>
          <p:cNvPr id="14" name="椭圆 13"/>
          <p:cNvSpPr/>
          <p:nvPr/>
        </p:nvSpPr>
        <p:spPr>
          <a:xfrm>
            <a:off x="504968" y="2906974"/>
            <a:ext cx="1364776" cy="13511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762837" y="3468808"/>
            <a:ext cx="2345139" cy="9940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604317" y="4708660"/>
            <a:ext cx="421214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7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测量仪器：弹簧测力计</a:t>
            </a:r>
            <a:endParaRPr kumimoji="1" lang="en-US" altLang="zh-CN" sz="2700" dirty="0" smtClean="0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7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F</a:t>
            </a:r>
            <a:r>
              <a:rPr kumimoji="1" lang="zh-CN" altLang="en-US" sz="27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浮</a:t>
            </a:r>
            <a:r>
              <a:rPr kumimoji="1" lang="zh-CN" altLang="en-US" sz="27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 </a:t>
            </a:r>
            <a:r>
              <a:rPr kumimoji="1" lang="en-US" altLang="zh-CN" sz="27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kumimoji="1" lang="zh-CN" altLang="en-US" sz="27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kumimoji="1" lang="en-US" altLang="zh-CN" sz="27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1" lang="zh-CN" altLang="en-US" sz="27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7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27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拉</a:t>
            </a:r>
            <a:r>
              <a:rPr kumimoji="1" lang="zh-CN" altLang="en-US" sz="2700" i="1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</a:t>
            </a:r>
            <a:endParaRPr lang="zh-CN" altLang="en-US" sz="2700" dirty="0"/>
          </a:p>
        </p:txBody>
      </p:sp>
      <p:sp>
        <p:nvSpPr>
          <p:cNvPr id="19" name="矩形 18"/>
          <p:cNvSpPr/>
          <p:nvPr/>
        </p:nvSpPr>
        <p:spPr>
          <a:xfrm>
            <a:off x="4579287" y="3591288"/>
            <a:ext cx="4212143" cy="65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7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实验方法：控制变量法</a:t>
            </a:r>
            <a:r>
              <a:rPr kumimoji="1" lang="zh-CN" altLang="en-US" sz="27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</a:t>
            </a:r>
            <a:endParaRPr lang="zh-CN" altLang="en-US" sz="2700" dirty="0"/>
          </a:p>
        </p:txBody>
      </p:sp>
      <p:sp>
        <p:nvSpPr>
          <p:cNvPr id="20" name="矩形 19"/>
          <p:cNvSpPr/>
          <p:nvPr/>
        </p:nvSpPr>
        <p:spPr>
          <a:xfrm>
            <a:off x="4472379" y="2133251"/>
            <a:ext cx="748760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7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猜想：浮力大小与物体密度、液体密度、物体浸入液体中的体积、</a:t>
            </a:r>
            <a:r>
              <a:rPr kumimoji="1" lang="zh-CN" altLang="en-US" sz="270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物体浸入</a:t>
            </a:r>
            <a:r>
              <a:rPr kumimoji="1" lang="zh-CN" altLang="en-US" sz="27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液体中的深度等有关。</a:t>
            </a:r>
            <a:r>
              <a:rPr kumimoji="1" lang="zh-CN" altLang="en-US" sz="27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</a:t>
            </a:r>
            <a:endParaRPr lang="zh-CN" altLang="en-US" sz="2700" dirty="0"/>
          </a:p>
        </p:txBody>
      </p:sp>
      <p:sp>
        <p:nvSpPr>
          <p:cNvPr id="58" name="椭圆 57"/>
          <p:cNvSpPr/>
          <p:nvPr/>
        </p:nvSpPr>
        <p:spPr>
          <a:xfrm>
            <a:off x="2254155" y="4490113"/>
            <a:ext cx="1853821" cy="1105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4" grpId="0" animBg="1"/>
      <p:bldP spid="15" grpId="0" animBg="1"/>
      <p:bldP spid="17" grpId="0"/>
      <p:bldP spid="19" grpId="0"/>
      <p:bldP spid="20" grpId="0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220" y="2702909"/>
            <a:ext cx="2026216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t="4285"/>
          <a:stretch>
            <a:fillRect/>
          </a:stretch>
        </p:blipFill>
        <p:spPr bwMode="auto">
          <a:xfrm>
            <a:off x="3609907" y="2702087"/>
            <a:ext cx="1930873" cy="176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411" y="2702909"/>
            <a:ext cx="2683980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526443" y="1275827"/>
            <a:ext cx="1053344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7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ABC</a:t>
            </a:r>
            <a:r>
              <a:rPr kumimoji="1" lang="zh-CN" altLang="en-US" sz="27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图：均为同一物体 ；    </a:t>
            </a:r>
            <a:r>
              <a:rPr kumimoji="1" lang="en-US" altLang="zh-CN" sz="27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kumimoji="1" lang="zh-CN" altLang="en-US" sz="27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图：为体积相同、密度不同的两个物体</a:t>
            </a:r>
            <a:r>
              <a:rPr kumimoji="1" lang="zh-CN" altLang="en-US" sz="27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</a:t>
            </a:r>
            <a:endParaRPr lang="zh-CN" altLang="en-US" sz="2700" dirty="0"/>
          </a:p>
        </p:txBody>
      </p:sp>
      <p:sp>
        <p:nvSpPr>
          <p:cNvPr id="14" name="矩形 13"/>
          <p:cNvSpPr/>
          <p:nvPr/>
        </p:nvSpPr>
        <p:spPr>
          <a:xfrm>
            <a:off x="1596571" y="4484914"/>
            <a:ext cx="46681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7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483322" y="4484914"/>
            <a:ext cx="43473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7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71679" y="4484914"/>
            <a:ext cx="43473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7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699032" y="4484914"/>
            <a:ext cx="43473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7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360415" y="5080984"/>
            <a:ext cx="7915700" cy="1501244"/>
            <a:chOff x="2320119" y="5117919"/>
            <a:chExt cx="7915700" cy="1501244"/>
          </a:xfrm>
        </p:grpSpPr>
        <p:grpSp>
          <p:nvGrpSpPr>
            <p:cNvPr id="31" name="组合 30"/>
            <p:cNvGrpSpPr/>
            <p:nvPr/>
          </p:nvGrpSpPr>
          <p:grpSpPr>
            <a:xfrm>
              <a:off x="2320119" y="5117919"/>
              <a:ext cx="7915700" cy="1501244"/>
              <a:chOff x="2361063" y="4858612"/>
              <a:chExt cx="7915700" cy="1501244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361063" y="4858612"/>
                <a:ext cx="7915700" cy="150124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8" name="Picture 2" descr="C:\Users\Administrator\Desktop\物理八年级下册（电子课本2013版）-图片\0055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6642" t="26845" r="10870" b="63811"/>
              <a:stretch>
                <a:fillRect/>
              </a:stretch>
            </p:blipFill>
            <p:spPr bwMode="auto">
              <a:xfrm>
                <a:off x="2365613" y="4872261"/>
                <a:ext cx="7883856" cy="1473949"/>
              </a:xfrm>
              <a:prstGeom prst="rect">
                <a:avLst/>
              </a:prstGeom>
              <a:noFill/>
            </p:spPr>
          </p:pic>
        </p:grpSp>
        <p:cxnSp>
          <p:nvCxnSpPr>
            <p:cNvPr id="21" name="直接连接符 20"/>
            <p:cNvCxnSpPr/>
            <p:nvPr/>
          </p:nvCxnSpPr>
          <p:spPr>
            <a:xfrm>
              <a:off x="3053541" y="5668804"/>
              <a:ext cx="144113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21"/>
          <p:cNvSpPr/>
          <p:nvPr/>
        </p:nvSpPr>
        <p:spPr>
          <a:xfrm>
            <a:off x="503155" y="5288157"/>
            <a:ext cx="233221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700" dirty="0" smtClean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实验结论：</a:t>
            </a:r>
            <a:endParaRPr lang="zh-CN" altLang="en-US" sz="2700" dirty="0"/>
          </a:p>
        </p:txBody>
      </p:sp>
      <p:grpSp>
        <p:nvGrpSpPr>
          <p:cNvPr id="33" name="组合 6"/>
          <p:cNvGrpSpPr/>
          <p:nvPr/>
        </p:nvGrpSpPr>
        <p:grpSpPr>
          <a:xfrm>
            <a:off x="449528" y="684906"/>
            <a:ext cx="1976037" cy="576000"/>
            <a:chOff x="613297" y="4629106"/>
            <a:chExt cx="2315615" cy="971752"/>
          </a:xfrm>
        </p:grpSpPr>
        <p:sp>
          <p:nvSpPr>
            <p:cNvPr id="34" name="TextBox 5"/>
            <p:cNvSpPr txBox="1">
              <a:spLocks noChangeArrowheads="1"/>
            </p:cNvSpPr>
            <p:nvPr/>
          </p:nvSpPr>
          <p:spPr bwMode="auto">
            <a:xfrm>
              <a:off x="613297" y="4629106"/>
              <a:ext cx="2315615" cy="971752"/>
            </a:xfrm>
            <a:prstGeom prst="rect">
              <a:avLst/>
            </a:prstGeom>
            <a:solidFill>
              <a:srgbClr val="F3F3F3"/>
            </a:solidFill>
            <a:ln w="9525">
              <a:solidFill>
                <a:srgbClr val="FFFFFF"/>
              </a:solidFill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endParaRPr lang="en-US" altLang="zh-CN" sz="40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  <a:p>
              <a:pPr algn="ctr"/>
              <a:endParaRPr lang="zh-CN" altLang="en-US" sz="4000" b="1" spc="150" dirty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19403" y="4645911"/>
              <a:ext cx="2109905" cy="9346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3000" b="1" spc="150" dirty="0" smtClean="0">
                  <a:ln w="11430"/>
                  <a:solidFill>
                    <a:srgbClr val="FF0000"/>
                  </a:solidFill>
                  <a:latin typeface="微软雅黑" panose="020B0503020204020204" charset="-122"/>
                  <a:cs typeface="楷体_GB2312" panose="02010609030101010101" charset="-122"/>
                </a:rPr>
                <a:t>探究浮力</a:t>
              </a:r>
              <a:endParaRPr lang="en-US" altLang="zh-CN" sz="30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endParaRPr>
            </a:p>
          </p:txBody>
        </p:sp>
      </p:grpSp>
      <p:cxnSp>
        <p:nvCxnSpPr>
          <p:cNvPr id="36" name="AutoShape 101"/>
          <p:cNvCxnSpPr>
            <a:cxnSpLocks noChangeShapeType="1"/>
          </p:cNvCxnSpPr>
          <p:nvPr/>
        </p:nvCxnSpPr>
        <p:spPr bwMode="auto">
          <a:xfrm>
            <a:off x="2486164" y="942806"/>
            <a:ext cx="584582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tailEnd type="triangle" w="med" len="med"/>
          </a:ln>
          <a:effectLst/>
        </p:spPr>
      </p:cxnSp>
      <p:grpSp>
        <p:nvGrpSpPr>
          <p:cNvPr id="37" name="组合 6"/>
          <p:cNvGrpSpPr/>
          <p:nvPr/>
        </p:nvGrpSpPr>
        <p:grpSpPr>
          <a:xfrm>
            <a:off x="3099470" y="643963"/>
            <a:ext cx="4038309" cy="576000"/>
            <a:chOff x="613297" y="4629106"/>
            <a:chExt cx="5358997" cy="971752"/>
          </a:xfrm>
        </p:grpSpPr>
        <p:sp>
          <p:nvSpPr>
            <p:cNvPr id="38" name="TextBox 5"/>
            <p:cNvSpPr txBox="1">
              <a:spLocks noChangeArrowheads="1"/>
            </p:cNvSpPr>
            <p:nvPr/>
          </p:nvSpPr>
          <p:spPr bwMode="auto">
            <a:xfrm>
              <a:off x="613297" y="4629106"/>
              <a:ext cx="5358997" cy="971752"/>
            </a:xfrm>
            <a:prstGeom prst="rect">
              <a:avLst/>
            </a:prstGeom>
            <a:solidFill>
              <a:srgbClr val="F3F3F3"/>
            </a:solidFill>
            <a:ln w="9525">
              <a:solidFill>
                <a:srgbClr val="FFFFFF"/>
              </a:solidFill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21917" tIns="60958" rIns="121917" bIns="60958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endParaRPr lang="en-US" altLang="zh-CN" sz="4000" b="1" spc="150" dirty="0" smtClean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  <a:p>
              <a:pPr algn="ctr"/>
              <a:endParaRPr lang="zh-CN" altLang="en-US" sz="4000" b="1" spc="150" dirty="0">
                <a:ln w="11430"/>
                <a:solidFill>
                  <a:srgbClr val="FF0000"/>
                </a:solidFill>
                <a:latin typeface="+mj-ea"/>
                <a:ea typeface="+mj-ea"/>
                <a:cs typeface="楷体_GB2312" panose="02010609030101010101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181563" y="4645911"/>
              <a:ext cx="4212522" cy="9346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3000" b="1" spc="150" dirty="0" smtClean="0">
                  <a:ln w="11430"/>
                  <a:solidFill>
                    <a:srgbClr val="FF0000"/>
                  </a:solidFill>
                  <a:latin typeface="微软雅黑" panose="020B0503020204020204" charset="-122"/>
                  <a:cs typeface="楷体_GB2312" panose="02010609030101010101" charset="-122"/>
                </a:rPr>
                <a:t>影响浮力大小的因素</a:t>
              </a:r>
              <a:endParaRPr lang="en-US" altLang="zh-CN" sz="3000" b="1" spc="150" dirty="0" smtClean="0">
                <a:ln w="11430"/>
                <a:solidFill>
                  <a:srgbClr val="FF0000"/>
                </a:solidFill>
                <a:latin typeface="微软雅黑" panose="020B0503020204020204" charset="-122"/>
                <a:cs typeface="楷体_GB2312" panose="02010609030101010101" charset="-122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26778" y="2708034"/>
            <a:ext cx="2925382" cy="17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矩形 25"/>
          <p:cNvSpPr/>
          <p:nvPr/>
        </p:nvSpPr>
        <p:spPr>
          <a:xfrm>
            <a:off x="321728" y="2015187"/>
            <a:ext cx="3611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物体浸在液体中的体积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754363" y="2015187"/>
            <a:ext cx="2211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FF00"/>
                </a:solidFill>
              </a:rPr>
              <a:t>液体的密度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590423" y="2015187"/>
            <a:ext cx="3945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FF00"/>
                </a:solidFill>
              </a:rPr>
              <a:t>物体浸在液体中的深度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371395" y="2015187"/>
            <a:ext cx="2167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FF00"/>
                </a:solidFill>
              </a:rPr>
              <a:t>物体的密度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8069943" y="5291032"/>
            <a:ext cx="1930399" cy="4351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3534230" y="5704114"/>
            <a:ext cx="1705427" cy="479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8" grpId="0"/>
      <p:bldP spid="29" grpId="0"/>
      <p:bldP spid="30" grpId="0"/>
      <p:bldP spid="44" grpId="0" animBg="1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8d1d930b-d600-4698-afa7-262180050f92}"/>
</p:tagLst>
</file>

<file path=ppt/theme/theme1.xml><?xml version="1.0" encoding="utf-8"?>
<a:theme xmlns:a="http://schemas.openxmlformats.org/drawingml/2006/main" name=".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267C"/>
      </a:accent1>
      <a:accent2>
        <a:srgbClr val="84848F"/>
      </a:accent2>
      <a:accent3>
        <a:srgbClr val="4B4A5A"/>
      </a:accent3>
      <a:accent4>
        <a:srgbClr val="1D267C"/>
      </a:accent4>
      <a:accent5>
        <a:srgbClr val="84848F"/>
      </a:accent5>
      <a:accent6>
        <a:srgbClr val="4B4A5A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1</TotalTime>
  <Words>6074</Words>
  <Application>Microsoft Office PowerPoint</Application>
  <PresentationFormat>自定义</PresentationFormat>
  <Paragraphs>623</Paragraphs>
  <Slides>36</Slides>
  <Notes>34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37" baseType="lpstr">
      <vt:lpstr>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2</cp:revision>
  <dcterms:created xsi:type="dcterms:W3CDTF">2020-03-12T06:27:00Z</dcterms:created>
  <dcterms:modified xsi:type="dcterms:W3CDTF">2020-06-27T09:44:28Z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