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activeX/activeX7.bin" ContentType="application/vnd.ms-office.activeX"/>
  <Override PartName="/ppt/activeX/activeX7.xml" ContentType="application/vnd.ms-office.activeX+xml"/>
  <Override PartName="/ppt/activeX/activeX8.bin" ContentType="application/vnd.ms-office.activeX"/>
  <Override PartName="/ppt/activeX/activeX8.xml" ContentType="application/vnd.ms-office.activeX+xml"/>
  <Override PartName="/ppt/activeX/activeX9.bin" ContentType="application/vnd.ms-office.activeX"/>
  <Override PartName="/ppt/activeX/activeX9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5">
  <p:sldMasterIdLst>
    <p:sldMasterId id="2147483648" r:id="rId1"/>
  </p:sldMasterIdLst>
  <p:notesMasterIdLst>
    <p:notesMasterId r:id="rId4"/>
  </p:notesMasterIdLst>
  <p:sldIdLst>
    <p:sldId id="1181" r:id="rId3"/>
    <p:sldId id="1247" r:id="rId5"/>
    <p:sldId id="1184" r:id="rId6"/>
    <p:sldId id="1248" r:id="rId7"/>
    <p:sldId id="1183" r:id="rId8"/>
    <p:sldId id="1205" r:id="rId9"/>
    <p:sldId id="1206" r:id="rId10"/>
    <p:sldId id="1186" r:id="rId11"/>
    <p:sldId id="1209" r:id="rId12"/>
    <p:sldId id="1255" r:id="rId13"/>
    <p:sldId id="1239" r:id="rId14"/>
    <p:sldId id="1240" r:id="rId15"/>
    <p:sldId id="1187" r:id="rId16"/>
    <p:sldId id="1211" r:id="rId17"/>
    <p:sldId id="1212" r:id="rId18"/>
    <p:sldId id="1188" r:id="rId19"/>
    <p:sldId id="1213" r:id="rId20"/>
    <p:sldId id="1214" r:id="rId21"/>
    <p:sldId id="1192" r:id="rId22"/>
    <p:sldId id="1215" r:id="rId23"/>
    <p:sldId id="1216" r:id="rId24"/>
    <p:sldId id="1218" r:id="rId25"/>
    <p:sldId id="1253" r:id="rId26"/>
    <p:sldId id="1254" r:id="rId27"/>
    <p:sldId id="1193" r:id="rId28"/>
    <p:sldId id="1219" r:id="rId29"/>
    <p:sldId id="1220" r:id="rId30"/>
    <p:sldId id="1194" r:id="rId31"/>
    <p:sldId id="1221" r:id="rId32"/>
    <p:sldId id="1222" r:id="rId33"/>
    <p:sldId id="1196" r:id="rId34"/>
    <p:sldId id="1225" r:id="rId35"/>
    <p:sldId id="1226" r:id="rId36"/>
    <p:sldId id="1244" r:id="rId37"/>
    <p:sldId id="1245" r:id="rId38"/>
    <p:sldId id="1246" r:id="rId39"/>
    <p:sldId id="1197" r:id="rId40"/>
    <p:sldId id="1227" r:id="rId41"/>
    <p:sldId id="1228" r:id="rId42"/>
    <p:sldId id="1202" r:id="rId43"/>
    <p:sldId id="1233" r:id="rId44"/>
    <p:sldId id="1234" r:id="rId45"/>
    <p:sldId id="1203" r:id="rId46"/>
    <p:sldId id="1235" r:id="rId47"/>
    <p:sldId id="1236" r:id="rId48"/>
    <p:sldId id="1204" r:id="rId49"/>
    <p:sldId id="1237" r:id="rId50"/>
    <p:sldId id="1238" r:id="rId51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00"/>
    <a:srgbClr val="FFFFFF"/>
    <a:srgbClr val="C5C5C5"/>
    <a:srgbClr val="1E277D"/>
    <a:srgbClr val="1D267C"/>
    <a:srgbClr val="00003D"/>
    <a:srgbClr val="F3F3F3"/>
    <a:srgbClr val="F7FCFE"/>
    <a:srgbClr val="FFFFF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18" autoAdjust="0"/>
  </p:normalViewPr>
  <p:slideViewPr>
    <p:cSldViewPr snapToGrid="0" showGuides="1">
      <p:cViewPr varScale="1">
        <p:scale>
          <a:sx n="165" d="100"/>
          <a:sy n="165" d="100"/>
        </p:scale>
        <p:origin x="192" y="92"/>
      </p:cViewPr>
      <p:guideLst>
        <p:guide orient="horz" pos="132"/>
        <p:guide orient="horz" pos="4097"/>
        <p:guide orient="horz" pos="420"/>
        <p:guide orient="horz" pos="932"/>
        <p:guide orient="horz" pos="3944"/>
        <p:guide pos="256"/>
        <p:guide pos="73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1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293860" y="211456"/>
            <a:ext cx="2602231" cy="148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589769" y="147956"/>
            <a:ext cx="2602231" cy="1482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4014470" y="33655"/>
            <a:ext cx="3855720" cy="219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795"/>
            <a:ext cx="12187065" cy="6857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1E277D"/>
            </a:gs>
            <a:gs pos="100000">
              <a:srgbClr val="03437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xStyles>
    <p:titleStyle>
      <a:lvl1pPr algn="l" defTabSz="9150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0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6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93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65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43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315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937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50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307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79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57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29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601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wmf"/><Relationship Id="rId1" Type="http://schemas.openxmlformats.org/officeDocument/2006/relationships/control" Target="../activeX/activeX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wmf"/><Relationship Id="rId2" Type="http://schemas.openxmlformats.org/officeDocument/2006/relationships/control" Target="../activeX/activeX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9.wmf"/><Relationship Id="rId5" Type="http://schemas.openxmlformats.org/officeDocument/2006/relationships/control" Target="../activeX/activeX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9.wmf"/><Relationship Id="rId5" Type="http://schemas.openxmlformats.org/officeDocument/2006/relationships/control" Target="../activeX/activeX4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wmf"/><Relationship Id="rId3" Type="http://schemas.openxmlformats.org/officeDocument/2006/relationships/control" Target="../activeX/activeX5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wmf"/><Relationship Id="rId2" Type="http://schemas.openxmlformats.org/officeDocument/2006/relationships/control" Target="../activeX/activeX6.xml"/><Relationship Id="rId1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9.xml"/><Relationship Id="rId6" Type="http://schemas.openxmlformats.org/officeDocument/2006/relationships/vmlDrawing" Target="../drawings/vmlDrawing7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wmf"/><Relationship Id="rId3" Type="http://schemas.openxmlformats.org/officeDocument/2006/relationships/control" Target="../activeX/activeX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2.xml"/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9.wmf"/><Relationship Id="rId5" Type="http://schemas.openxmlformats.org/officeDocument/2006/relationships/control" Target="../activeX/activeX8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wmf"/><Relationship Id="rId2" Type="http://schemas.openxmlformats.org/officeDocument/2006/relationships/control" Target="../activeX/activeX9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2266749" y="1793838"/>
            <a:ext cx="6716885" cy="9772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第九章 </a:t>
            </a:r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压强总复习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2813957" y="2811408"/>
            <a:ext cx="5622471" cy="884977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265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八年级 物理</a:t>
            </a:r>
            <a:endParaRPr lang="en-US" altLang="zh-CN" sz="4265" dirty="0">
              <a:solidFill>
                <a:prstClr val="white">
                  <a:lumMod val="9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807" y="399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7" y="1934635"/>
            <a:ext cx="2034777" cy="1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70345" y="1685870"/>
            <a:ext cx="59220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在水平桌面上放置一个长方体物块，沿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ab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方向竖直向下切去一小块，则剩余部分对桌面的压强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选填“变大”、“变小”或“不变”）</a:t>
            </a:r>
            <a:endParaRPr kumimoji="0" lang="zh-CN" altLang="en-US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773339" y="1669019"/>
            <a:ext cx="1680779" cy="136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807" y="399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07" y="1674538"/>
            <a:ext cx="2034777" cy="1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809630" y="2235093"/>
            <a:ext cx="3642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34190" y="2169060"/>
            <a:ext cx="3642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2262" y="2607756"/>
            <a:ext cx="484428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CN" sz="2800" baseline="-25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2800" baseline="-25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3260990" y="2040128"/>
            <a:ext cx="137817" cy="8778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00538" y="2080012"/>
            <a:ext cx="3642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endParaRPr lang="zh-CN" altLang="en-US" sz="2800" baseline="-25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2141002" y="3359288"/>
                <a:ext cx="1889941" cy="80906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𝑝</m:t>
                    </m:r>
                    <m:r>
                      <a:rPr lang="en-US" altLang="zh-C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i="1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800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002" y="3359288"/>
                <a:ext cx="1889941" cy="809068"/>
              </a:xfrm>
              <a:prstGeom prst="rect">
                <a:avLst/>
              </a:prstGeom>
              <a:blipFill rotWithShape="0">
                <a:blip r:embed="rId2"/>
                <a:stretch>
                  <a:fillRect b="-4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4173832" y="3375831"/>
                <a:ext cx="1934440" cy="8059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i="1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𝜌</m:t>
                        </m:r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800" i="1" dirty="0" smtClean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832" y="3375831"/>
                <a:ext cx="1934440" cy="805990"/>
              </a:xfrm>
              <a:prstGeom prst="rect">
                <a:avLst/>
              </a:prstGeom>
              <a:blipFill rotWithShape="0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6297427" y="3447161"/>
                <a:ext cx="1378454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i="1" dirty="0" smtClean="0">
                    <a:solidFill>
                      <a:srgbClr val="FFFF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  <m:r>
                          <a:rPr lang="en-US" altLang="zh-CN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80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i="1" dirty="0"/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427" y="3447161"/>
                <a:ext cx="1378454" cy="763992"/>
              </a:xfrm>
              <a:prstGeom prst="rect">
                <a:avLst/>
              </a:prstGeom>
              <a:blipFill rotWithShape="0">
                <a:blip r:embed="rId4"/>
                <a:stretch>
                  <a:fillRect l="-88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1937201" y="4304993"/>
            <a:ext cx="5267789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柱状固体对水平地面压强 </a:t>
            </a:r>
            <a:r>
              <a:rPr lang="en-US" altLang="zh-CN" sz="2800" i="1" dirty="0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p=</a:t>
            </a:r>
            <a:r>
              <a:rPr lang="en-US" altLang="zh-CN" sz="2800" i="1" dirty="0" err="1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ρgh</a:t>
            </a:r>
            <a:endParaRPr lang="zh-CN" altLang="en-US" sz="2800" i="1" dirty="0" smtClean="0">
              <a:solidFill>
                <a:srgbClr val="FFFF00"/>
              </a:solidFill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70345" y="1685870"/>
            <a:ext cx="59220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在水平桌面上放置一个长方体物块，沿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ab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方向竖直向下切去一小块，则剩余部分对桌面的压强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选填“变大”、“变小”或“不变”）</a:t>
            </a:r>
            <a:endParaRPr kumimoji="0" lang="zh-CN" altLang="en-US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807" y="399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7" y="1934635"/>
            <a:ext cx="2034777" cy="1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57951" y="248376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黑体" panose="02010609060101010101" pitchFamily="49" charset="-122"/>
                <a:cs typeface="宋体" panose="02010600030101010101" pitchFamily="2" charset="-122"/>
              </a:rPr>
              <a:t>不变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8974" y="1499278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cs typeface="宋体" panose="02010600030101010101" pitchFamily="2" charset="-122"/>
              </a:rPr>
              <a:t>3</a:t>
            </a:r>
            <a:r>
              <a:rPr lang="en-US" altLang="zh-CN" sz="2800" kern="0" dirty="0" smtClean="0">
                <a:solidFill>
                  <a:schemeClr val="bg1"/>
                </a:solidFill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图所示的各事例中为了减小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压强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的是（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07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5" y="2135338"/>
            <a:ext cx="1763711" cy="14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96" y="2131352"/>
            <a:ext cx="1754672" cy="13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56" y="4398010"/>
            <a:ext cx="2306261" cy="13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16" y="4133471"/>
            <a:ext cx="1794391" cy="15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32004" y="3694421"/>
            <a:ext cx="3258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书包的背带很宽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096648" y="3117998"/>
            <a:ext cx="34470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铁轨铺在枕木上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90516" y="5394077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刀刃磨得很薄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145187" y="5247861"/>
            <a:ext cx="30572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推土机安装履带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8974" y="1499278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cs typeface="宋体" panose="02010600030101010101" pitchFamily="2" charset="-122"/>
              </a:rPr>
              <a:t>3</a:t>
            </a:r>
            <a:r>
              <a:rPr lang="en-US" altLang="zh-CN" sz="2800" kern="0" dirty="0" smtClean="0">
                <a:solidFill>
                  <a:schemeClr val="bg1"/>
                </a:solidFill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图所示的各事例中为了减小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压强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的是（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07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5" y="2135338"/>
            <a:ext cx="1763711" cy="14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96" y="2131352"/>
            <a:ext cx="1754672" cy="13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56" y="4398010"/>
            <a:ext cx="2306261" cy="13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16" y="4133471"/>
            <a:ext cx="1794391" cy="15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32004" y="3694421"/>
            <a:ext cx="3258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书包的背带很宽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096648" y="3117998"/>
            <a:ext cx="34470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铁轨铺在枕木上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90516" y="5394077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刀刃磨得很薄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145187" y="5247861"/>
            <a:ext cx="30572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推土机安装履带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8974" y="1499278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cs typeface="宋体" panose="02010600030101010101" pitchFamily="2" charset="-122"/>
              </a:rPr>
              <a:t>3</a:t>
            </a:r>
            <a:r>
              <a:rPr lang="en-US" altLang="zh-CN" sz="2800" kern="0" dirty="0" smtClean="0">
                <a:solidFill>
                  <a:schemeClr val="bg1"/>
                </a:solidFill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图所示的各事例中为了减小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压强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的是（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07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5" y="2135338"/>
            <a:ext cx="1763711" cy="14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96" y="2131352"/>
            <a:ext cx="1754672" cy="13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56" y="4398010"/>
            <a:ext cx="2306261" cy="13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16" y="4133471"/>
            <a:ext cx="1794391" cy="15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32004" y="3694421"/>
            <a:ext cx="3258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书包的背带很宽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096648" y="3117998"/>
            <a:ext cx="34470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铁轨铺在枕木上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90516" y="5394077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刀刃磨得很薄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145187" y="5247861"/>
            <a:ext cx="30572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推土机安装履带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10996" y="1456189"/>
            <a:ext cx="942887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00"/>
                </a:solidFill>
                <a:ea typeface="黑体" panose="02010609060101010101" pitchFamily="49" charset="-122"/>
              </a:rPr>
              <a:t>ABD</a:t>
            </a:r>
            <a:endParaRPr lang="zh-CN" altLang="en-US" sz="2800" dirty="0" smtClean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83080" y="32392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图片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80" y="2941606"/>
            <a:ext cx="2461767" cy="21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1180" y="1219770"/>
            <a:ext cx="823463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1.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如图所示，三个规格相同的杯子里分别装有水、盐水和煤油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盐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水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煤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）。它们对容器底部的压强相同，根据杯中液面的位置可以判定（   ）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甲杯是水，乙杯是盐水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乙杯是盐水，丙杯是水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甲杯是盐水，乙杯是煤油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乙杯是水，丙杯是煤油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83080" y="32392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图片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80" y="2941606"/>
            <a:ext cx="2461767" cy="21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1180" y="1219770"/>
            <a:ext cx="823463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1.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如图所示，三个规格相同的杯子里分别装有水、盐水和煤油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盐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水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煤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）。它们对容器底部的压强相同，根据杯中液面的位置可以判定（   ）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甲杯是水，乙杯是盐水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乙杯是盐水，丙杯是水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甲杯是盐水，乙杯是煤油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乙杯是水，丙杯是煤油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83080" y="32392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图片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80" y="2941606"/>
            <a:ext cx="2461767" cy="21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1180" y="1219770"/>
            <a:ext cx="823463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1.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如图所示，三个规格相同的杯子里分别装有水、盐水和煤油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盐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水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&gt;ρ</a:t>
            </a:r>
            <a:r>
              <a:rPr kumimoji="0" lang="zh-CN" altLang="en-US" sz="2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煤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）。它们对容器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底部的压强相同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，根据杯中液面的位置可以判定（   ）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甲杯是水，乙杯是盐水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乙杯是盐水，丙杯是水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甲杯是盐水，乙杯是煤油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乙杯是水，丙杯是煤油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</a:b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76512" y="1118542"/>
            <a:ext cx="1261884" cy="11264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分析：</a:t>
            </a:r>
            <a:endParaRPr lang="en-US" altLang="zh-CN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i="1" dirty="0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p=</a:t>
            </a:r>
            <a:r>
              <a:rPr lang="en-US" altLang="zh-CN" sz="2800" i="1" dirty="0" err="1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ρgh</a:t>
            </a:r>
            <a:endParaRPr lang="zh-CN" altLang="en-US" sz="2800" i="1" dirty="0" smtClean="0">
              <a:solidFill>
                <a:srgbClr val="FFFF00"/>
              </a:solidFill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119616" y="2184275"/>
            <a:ext cx="1044542" cy="329894"/>
            <a:chOff x="9119616" y="2184275"/>
            <a:chExt cx="1044542" cy="329894"/>
          </a:xfrm>
        </p:grpSpPr>
        <p:sp>
          <p:nvSpPr>
            <p:cNvPr id="4" name="文本框 3"/>
            <p:cNvSpPr txBox="1"/>
            <p:nvPr/>
          </p:nvSpPr>
          <p:spPr>
            <a:xfrm>
              <a:off x="9119616" y="2184275"/>
              <a:ext cx="466794" cy="2684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相同</a:t>
              </a:r>
              <a:endParaRPr lang="zh-CN" altLang="en-US" sz="11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" name="直接箭头连接符 5"/>
            <p:cNvCxnSpPr/>
            <p:nvPr/>
          </p:nvCxnSpPr>
          <p:spPr>
            <a:xfrm flipV="1">
              <a:off x="9770878" y="2216556"/>
              <a:ext cx="0" cy="297613"/>
            </a:xfrm>
            <a:prstGeom prst="straightConnector1">
              <a:avLst/>
            </a:prstGeom>
            <a:ln>
              <a:solidFill>
                <a:srgbClr val="FE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0155020" y="2216556"/>
              <a:ext cx="9138" cy="286105"/>
            </a:xfrm>
            <a:prstGeom prst="straightConnector1">
              <a:avLst/>
            </a:prstGeom>
            <a:ln>
              <a:solidFill>
                <a:srgbClr val="FE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8890429" y="2715999"/>
            <a:ext cx="269657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FF00"/>
                </a:solidFill>
                <a:latin typeface="+mj-lt"/>
                <a:cs typeface="宋体" panose="02010600030101010101" pitchFamily="2" charset="-122"/>
              </a:rPr>
              <a:t>∵</a:t>
            </a:r>
            <a:r>
              <a:rPr lang="en-US" altLang="zh-CN" sz="2800" i="1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ρ</a:t>
            </a:r>
            <a:r>
              <a:rPr lang="zh-CN" altLang="en-US" sz="2800" baseline="-25000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盐</a:t>
            </a:r>
            <a:r>
              <a:rPr lang="en-US" altLang="zh-CN" sz="2800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&gt;</a:t>
            </a:r>
            <a:r>
              <a:rPr lang="en-US" altLang="zh-CN" sz="2800" i="1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ρ</a:t>
            </a:r>
            <a:r>
              <a:rPr lang="zh-CN" altLang="en-US" sz="2800" baseline="-25000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水</a:t>
            </a:r>
            <a:r>
              <a:rPr lang="en-US" altLang="zh-CN" sz="2800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&gt;</a:t>
            </a:r>
            <a:r>
              <a:rPr lang="en-US" altLang="zh-CN" sz="2800" i="1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ρ</a:t>
            </a:r>
            <a:r>
              <a:rPr lang="zh-CN" altLang="en-US" sz="2800" baseline="-250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煤</a:t>
            </a:r>
            <a:endParaRPr lang="en-US" altLang="zh-CN" sz="2800" baseline="-25000" dirty="0" smtClean="0">
              <a:solidFill>
                <a:srgbClr val="FFFF00"/>
              </a:solidFill>
              <a:latin typeface="+mj-ea"/>
              <a:cs typeface="宋体" panose="02010600030101010101" pitchFamily="2" charset="-122"/>
            </a:endParaRPr>
          </a:p>
          <a:p>
            <a:endParaRPr lang="en-US" altLang="zh-CN" sz="2800" dirty="0" smtClean="0">
              <a:solidFill>
                <a:srgbClr val="FFFF00"/>
              </a:solidFill>
              <a:cs typeface="宋体" panose="02010600030101010101" pitchFamily="2" charset="-122"/>
            </a:endParaRPr>
          </a:p>
          <a:p>
            <a:r>
              <a:rPr lang="zh-CN" altLang="en-US" sz="2800" dirty="0" smtClean="0">
                <a:solidFill>
                  <a:srgbClr val="FFFF00"/>
                </a:solidFill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h</a:t>
            </a:r>
            <a:r>
              <a:rPr lang="zh-CN" altLang="en-US" sz="2800" baseline="-250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盐</a:t>
            </a:r>
            <a:r>
              <a:rPr lang="en-US" altLang="zh-CN" sz="28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&lt;</a:t>
            </a:r>
            <a:r>
              <a:rPr lang="en-US" altLang="zh-CN" sz="2800" i="1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h</a:t>
            </a:r>
            <a:r>
              <a:rPr lang="zh-CN" altLang="en-US" sz="2800" baseline="-250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水</a:t>
            </a:r>
            <a:r>
              <a:rPr lang="en-US" altLang="zh-CN" sz="28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&lt;</a:t>
            </a:r>
            <a:r>
              <a:rPr lang="en-US" altLang="zh-CN" sz="2800" i="1" dirty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h</a:t>
            </a:r>
            <a:r>
              <a:rPr lang="zh-CN" altLang="en-US" sz="2800" baseline="-25000" dirty="0" smtClean="0">
                <a:solidFill>
                  <a:srgbClr val="FFFF00"/>
                </a:solidFill>
                <a:latin typeface="+mj-ea"/>
                <a:cs typeface="宋体" panose="02010600030101010101" pitchFamily="2" charset="-122"/>
              </a:rPr>
              <a:t>煤</a:t>
            </a:r>
            <a:endParaRPr lang="zh-CN" altLang="en-US" sz="2800" dirty="0">
              <a:solidFill>
                <a:srgbClr val="FFFF00"/>
              </a:solidFill>
            </a:endParaRPr>
          </a:p>
          <a:p>
            <a:endParaRPr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143312" y="5158945"/>
            <a:ext cx="23391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煤油 盐水 水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41184" y="2054909"/>
            <a:ext cx="42351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00"/>
                </a:solidFill>
                <a:ea typeface="黑体" panose="02010609060101010101" pitchFamily="49" charset="-122"/>
              </a:rPr>
              <a:t>B</a:t>
            </a:r>
            <a:endParaRPr lang="zh-CN" altLang="en-US" sz="2800" dirty="0" smtClean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2378" y="1511117"/>
            <a:ext cx="10373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某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蓄水池水深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米，池底面积为</a:t>
            </a:r>
            <a:r>
              <a:rPr lang="en-US" altLang="zh-CN" sz="2800" kern="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800" kern="0" baseline="3000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</a:t>
            </a:r>
            <a:r>
              <a:rPr lang="en-US" altLang="zh-CN" sz="2800" kern="0" baseline="30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，池底所受水的压强为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帕，所受水的压力为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牛（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g=10N/kg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55550" y="2671070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、思维导图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2378" y="1511117"/>
            <a:ext cx="10373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某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蓄水池水深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米，池底面积为</a:t>
            </a:r>
            <a:r>
              <a:rPr lang="en-US" altLang="zh-CN" sz="2800" kern="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800" kern="0" baseline="3000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</a:t>
            </a:r>
            <a:r>
              <a:rPr lang="en-US" altLang="zh-CN" sz="2800" kern="0" baseline="30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，池底所受水的压强为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帕，所受水的压力为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牛（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g=10N/kg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7442" name="" r:id="rId1" imgW="841375" imgH="723900"/>
        </mc:Choice>
        <mc:Fallback>
          <p:control name="" r:id="rId1" imgW="841375" imgH="723900">
            <p:pic>
              <p:nvPicPr>
                <p:cNvPr id="0" name="Host Control  17441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2378" y="1511117"/>
            <a:ext cx="10373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某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蓄水池水深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米，池底面积为</a:t>
            </a:r>
            <a:r>
              <a:rPr lang="en-US" altLang="zh-CN" sz="2800" kern="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800" kern="0" baseline="30000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米</a:t>
            </a:r>
            <a:r>
              <a:rPr lang="en-US" altLang="zh-CN" sz="2800" kern="0" baseline="30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，池底所受水的压强为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帕，所受水的压力为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______ 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牛（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g=10N/kg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448962" y="2971469"/>
                <a:ext cx="7723333" cy="65703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水</m:t>
                    </m:r>
                    <m:r>
                      <a:rPr lang="zh-CN" altLang="en-US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的压强</m:t>
                    </m:r>
                    <m:r>
                      <a:rPr lang="en-US" altLang="zh-CN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</m:t>
                    </m:r>
                    <m:r>
                      <a:rPr lang="en-US" altLang="zh-CN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𝑝</m:t>
                    </m:r>
                  </m:oMath>
                </a14:m>
                <a:r>
                  <a:rPr lang="en-US" altLang="zh-CN" sz="2800" i="1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=ρgh</a:t>
                </a:r>
                <a:r>
                  <a:rPr lang="en-US" altLang="zh-CN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sz="28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1</m:t>
                    </m:r>
                    <m:r>
                      <a:rPr lang="en-US" altLang="zh-CN" sz="28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0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0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10</a:t>
                </a:r>
                <a:r>
                  <a:rPr lang="en-US" altLang="zh-CN" sz="28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1=1</a:t>
                </a:r>
                <a:r>
                  <a:rPr lang="en-US" altLang="zh-CN" sz="28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0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0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CN" altLang="en-US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（</a:t>
                </a:r>
                <a:r>
                  <a:rPr lang="en-US" altLang="zh-CN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Pa</a:t>
                </a:r>
                <a:r>
                  <a:rPr lang="zh-CN" altLang="en-US" sz="2800" dirty="0" smtClean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）</a:t>
                </a: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962" y="2971469"/>
                <a:ext cx="7723333" cy="657039"/>
              </a:xfrm>
              <a:prstGeom prst="rect">
                <a:avLst/>
              </a:prstGeom>
              <a:blipFill rotWithShape="0">
                <a:blip r:embed="rId1"/>
                <a:stretch>
                  <a:fillRect t="-926" r="-631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448962" y="3759121"/>
                <a:ext cx="6945940" cy="65703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水的</m:t>
                    </m:r>
                    <m:r>
                      <a:rPr lang="zh-CN" altLang="en-US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压力</m:t>
                    </m:r>
                    <m:r>
                      <a:rPr lang="en-US" altLang="zh-CN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𝐹</m:t>
                    </m:r>
                  </m:oMath>
                </a14:m>
                <a:r>
                  <a:rPr lang="en-US" altLang="zh-CN" sz="2800" i="1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=</a:t>
                </a:r>
                <a:r>
                  <a:rPr lang="en-US" altLang="zh-CN" sz="2800" i="1" dirty="0" err="1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pS</a:t>
                </a:r>
                <a:r>
                  <a:rPr lang="en-US" altLang="zh-CN" sz="2800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=1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800" i="1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=1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zh-CN" altLang="en-US" sz="2800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（</a:t>
                </a:r>
                <a:r>
                  <a:rPr lang="en-US" altLang="zh-CN" sz="2800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N</a:t>
                </a:r>
                <a:r>
                  <a:rPr lang="zh-CN" altLang="en-US" sz="2800" dirty="0" smtClean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28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962" y="3759121"/>
                <a:ext cx="6945940" cy="657039"/>
              </a:xfrm>
              <a:prstGeom prst="rect">
                <a:avLst/>
              </a:prstGeom>
              <a:blipFill rotWithShape="0">
                <a:blip r:embed="rId2"/>
                <a:stretch>
                  <a:fillRect t="-935" r="-702" b="-177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715263" y="1890852"/>
                <a:ext cx="13549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1</a:t>
                </a:r>
                <a:r>
                  <a:rPr lang="en-US" altLang="zh-CN" sz="28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63" y="1890852"/>
                <a:ext cx="1354923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8969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5166480" y="1933517"/>
                <a:ext cx="12651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ea typeface="黑体" panose="02010609060101010101" pitchFamily="49" charset="-122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480" y="1933517"/>
                <a:ext cx="1265155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145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ctr"/>
                <a:r>
                  <a:rPr lang="en-US" altLang="zh-CN" sz="2800" kern="0" dirty="0" smtClean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3</a:t>
                </a:r>
                <a:r>
                  <a:rPr lang="en-US" altLang="zh-CN" sz="2800" kern="0" dirty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有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甲、乙两个杯子分别盛有两种液体，放在水平桌面上，两种液体的密度之比为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，杯中液体的深度之比为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，则这两种液体对两杯底的压强之比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______</a:t>
                </a:r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。</a:t>
                </a:r>
                <a:endParaRPr lang="zh-CN" altLang="zh-CN" sz="28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  <a:blipFill rotWithShape="0">
                <a:blip r:embed="rId1"/>
                <a:stretch>
                  <a:fillRect l="-1060" t="-4825" r="-636" b="-10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ctr"/>
                <a:r>
                  <a:rPr lang="en-US" altLang="zh-CN" sz="2800" kern="0" dirty="0" smtClean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3</a:t>
                </a:r>
                <a:r>
                  <a:rPr lang="en-US" altLang="zh-CN" sz="2800" kern="0" dirty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有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甲、乙两个杯子分别盛有两种液体，放在水平桌面上，两种液体的密度之比为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，杯中液体的深度之比为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，则这两种液体对两杯底的压强之比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______</a:t>
                </a:r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。</a:t>
                </a:r>
                <a:endParaRPr lang="zh-CN" altLang="zh-CN" sz="28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  <a:blipFill rotWithShape="0">
                <a:blip r:embed="rId1"/>
                <a:stretch>
                  <a:fillRect l="-1060" t="-4825" r="-636" b="-10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31760" name="" r:id="rId2" imgW="841375" imgH="723900"/>
        </mc:Choice>
        <mc:Fallback>
          <p:control name="" r:id="rId2" imgW="841375" imgH="723900">
            <p:pic>
              <p:nvPicPr>
                <p:cNvPr id="0" name="Host Control  31759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ctr"/>
                <a:r>
                  <a:rPr lang="en-US" altLang="zh-CN" sz="2800" kern="0" dirty="0" smtClean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3</a:t>
                </a:r>
                <a:r>
                  <a:rPr lang="en-US" altLang="zh-CN" sz="2800" kern="0" dirty="0">
                    <a:solidFill>
                      <a:schemeClr val="bg1"/>
                    </a:solidFill>
                    <a:ea typeface="+mj-ea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有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甲、乙两个杯子分别盛有两种液体，放在水平桌面上，两种液体的密度之比为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，杯中液体的深度之比为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altLang="zh-CN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，则这两种液体对两杯底的压强之比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28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∶</m:t>
                    </m:r>
                    <m:sSub>
                      <m:sSubPr>
                        <m:ctrlPr>
                          <a:rPr lang="zh-CN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______</a:t>
                </a:r>
                <a:r>
                  <a:rPr lang="zh-CN" altLang="zh-CN" sz="2800" kern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宋体" panose="02010600030101010101" pitchFamily="2" charset="-122"/>
                  </a:rPr>
                  <a:t>。</a:t>
                </a:r>
                <a:endParaRPr lang="zh-CN" altLang="zh-CN" sz="28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19" y="1538112"/>
                <a:ext cx="11496136" cy="1384995"/>
              </a:xfrm>
              <a:prstGeom prst="rect">
                <a:avLst/>
              </a:prstGeom>
              <a:blipFill rotWithShape="0">
                <a:blip r:embed="rId1"/>
                <a:stretch>
                  <a:fillRect l="-1060" t="-4825" r="-636" b="-10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469258" y="3466539"/>
                <a:ext cx="3147657" cy="115114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3600" i="1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3600" b="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zh-CN" sz="360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3600" b="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3600" b="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zh-CN" sz="360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3600" b="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3600" i="1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3600" i="1" dirty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3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3600" i="1" dirty="0" smtClean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58" y="3466539"/>
                <a:ext cx="3147657" cy="1151149"/>
              </a:xfrm>
              <a:prstGeom prst="rect">
                <a:avLst/>
              </a:prstGeom>
              <a:blipFill rotWithShape="0">
                <a:blip r:embed="rId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888811" y="3570382"/>
                <a:ext cx="2098331" cy="94346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=</m:t>
                    </m:r>
                    <m:f>
                      <m:fPr>
                        <m:ctrlPr>
                          <a:rPr lang="en-US" altLang="zh-CN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1</m:t>
                        </m:r>
                      </m:num>
                      <m:den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3600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sz="36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6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36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600" dirty="0" smtClean="0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1</m:t>
                        </m:r>
                      </m:num>
                      <m:den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811" y="3570382"/>
                <a:ext cx="2098331" cy="943463"/>
              </a:xfrm>
              <a:prstGeom prst="rect">
                <a:avLst/>
              </a:prstGeom>
              <a:blipFill rotWithShape="0">
                <a:blip r:embed="rId3"/>
                <a:stretch>
                  <a:fillRect r="-3198" b="-1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227726" y="2313709"/>
                <a:ext cx="821059" cy="609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en-US" altLang="zh-CN" sz="28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r>
                  <a:rPr lang="zh-CN" altLang="en-US" sz="2800" kern="100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i="1" kern="1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∶</m:t>
                    </m:r>
                    <m:r>
                      <a:rPr lang="en-US" altLang="zh-CN" sz="2800" kern="1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sz="28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726" y="2313709"/>
                <a:ext cx="821059" cy="609398"/>
              </a:xfrm>
              <a:prstGeom prst="rect">
                <a:avLst/>
              </a:prstGeom>
              <a:blipFill rotWithShape="0">
                <a:blip r:embed="rId4"/>
                <a:stretch>
                  <a:fillRect l="-15672" t="-8000" r="-14179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0492" y="1541203"/>
            <a:ext cx="9700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4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图所示的实例中，不是利用连通器原理工作的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124" name="图片 2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2117452"/>
            <a:ext cx="1863766" cy="14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图片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28" y="2216864"/>
            <a:ext cx="1433313" cy="12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4210444"/>
            <a:ext cx="1847793" cy="140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图片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78" y="4146609"/>
            <a:ext cx="2383365" cy="11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87206" y="3606259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活塞式抽水机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04534" y="3513330"/>
            <a:ext cx="2339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锅炉水位计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84888" y="5775803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茶壶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06594" y="5686354"/>
            <a:ext cx="1441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船闸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0492" y="1541203"/>
            <a:ext cx="9700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4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图所示的实例中，不是利用连通器原理工作的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124" name="图片 2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2117452"/>
            <a:ext cx="1863766" cy="14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图片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28" y="2216864"/>
            <a:ext cx="1433313" cy="12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4210444"/>
            <a:ext cx="1847793" cy="140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图片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78" y="4146609"/>
            <a:ext cx="2383365" cy="11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87206" y="3606259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活塞式抽水机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04534" y="3513330"/>
            <a:ext cx="2339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锅炉水位计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84888" y="5775803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茶壶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06594" y="5686354"/>
            <a:ext cx="1441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船闸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9489" name="" r:id="rId5" imgW="841375" imgH="723900"/>
        </mc:Choice>
        <mc:Fallback>
          <p:control name="" r:id="rId5" imgW="841375" imgH="723900">
            <p:pic>
              <p:nvPicPr>
                <p:cNvPr id="0" name="Host Control  1948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知识点：液体压强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0492" y="1541203"/>
            <a:ext cx="9700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4</a:t>
            </a:r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图所示的实例中，不是利用连通器原理工作的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124" name="图片 2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2117452"/>
            <a:ext cx="1863766" cy="14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图片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28" y="2216864"/>
            <a:ext cx="1433313" cy="12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5" y="4210444"/>
            <a:ext cx="1847793" cy="140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图片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78" y="4146609"/>
            <a:ext cx="2383365" cy="11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87206" y="3606259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活塞式抽水机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04534" y="3513330"/>
            <a:ext cx="2339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锅炉水位计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84888" y="5775803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茶壶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06594" y="5686354"/>
            <a:ext cx="1441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船闸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74040" y="1498114"/>
            <a:ext cx="444352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A</a:t>
            </a:r>
            <a:endParaRPr lang="zh-CN" altLang="en-US" sz="2800" dirty="0" smtClean="0">
              <a:solidFill>
                <a:srgbClr val="FFFF00"/>
              </a:solidFill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20" y="1466919"/>
            <a:ext cx="12393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1.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以下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是物理教材中演示实验或示例图片，不能说明大气压强存在的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147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5" y="2500027"/>
            <a:ext cx="992951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2" y="2592533"/>
            <a:ext cx="2206825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39" y="2601628"/>
            <a:ext cx="2112424" cy="16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6817" y="4449736"/>
            <a:ext cx="3057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帕斯卡裂桶实验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5314" y="4433436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瓶子“吞”蛋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1292" y="4424237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吸盘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207032" y="4449736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纸片“托”水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2" y="2151051"/>
            <a:ext cx="1258141" cy="213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20" y="1466919"/>
            <a:ext cx="12393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1.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以下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是物理教材中演示实验或示例图片，不能说明大气压强存在的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147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5" y="2500027"/>
            <a:ext cx="992951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2" y="2592533"/>
            <a:ext cx="2206825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39" y="2601628"/>
            <a:ext cx="2112424" cy="16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6817" y="4449736"/>
            <a:ext cx="3057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帕斯卡裂桶实验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5314" y="4433436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瓶子“吞”蛋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1292" y="4424237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吸盘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207032" y="4449736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纸片“托”水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2" y="2151051"/>
            <a:ext cx="1258141" cy="213777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14" name="" r:id="rId5" imgW="841375" imgH="723900"/>
        </mc:Choice>
        <mc:Fallback>
          <p:control name="" r:id="rId5" imgW="841375" imgH="723900">
            <p:pic>
              <p:nvPicPr>
                <p:cNvPr id="0" name="Host Control  2051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压强思维导图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5084" y="502231"/>
            <a:ext cx="11120293" cy="625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n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20" y="1466919"/>
            <a:ext cx="12393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1.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以下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是物理教材中演示实验或示例图片，不能说明大气压强存在的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147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5" y="2500027"/>
            <a:ext cx="992951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2" y="2592533"/>
            <a:ext cx="2206825" cy="16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39" y="2601628"/>
            <a:ext cx="2112424" cy="16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6817" y="4449736"/>
            <a:ext cx="3057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帕斯卡裂桶实验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5314" y="4433436"/>
            <a:ext cx="2698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瓶子“吞”蛋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1292" y="4424237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吸盘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207032" y="4449736"/>
            <a:ext cx="2698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纸片“托”水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2" y="2151051"/>
            <a:ext cx="1258141" cy="21377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425474" y="1377239"/>
            <a:ext cx="444352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A</a:t>
            </a:r>
            <a:endParaRPr lang="zh-CN" altLang="en-US" sz="2800" dirty="0" smtClean="0">
              <a:solidFill>
                <a:srgbClr val="FFFF00"/>
              </a:solidFill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j-ea"/>
                <a:ea typeface="+mj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550" y="1389947"/>
            <a:ext cx="1095684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宋体" panose="02010600030101010101" pitchFamily="2" charset="-122"/>
              </a:rPr>
              <a:t>2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同学们同时用两种不同的液体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（密度为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）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在同一地点做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托里拆利实验，如图所示，两根完全相同的玻璃管内上方都是真空，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两管内液柱高度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∶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，则下列说法正确的是（   ）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7169" name="图片 4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5" y="2828910"/>
            <a:ext cx="2945862" cy="221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1495" y="3140099"/>
            <a:ext cx="664797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1∶1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095" y="2800579"/>
            <a:ext cx="2945862" cy="2224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j-ea"/>
                <a:ea typeface="+mj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550" y="1389947"/>
            <a:ext cx="1095684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宋体" panose="02010600030101010101" pitchFamily="2" charset="-122"/>
              </a:rPr>
              <a:t>2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同学们同时用两种不同的液体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（密度为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）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在同一地点做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托里拆利实验，如图所示，两根完全相同的玻璃管内上方都是真空，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两管内液柱高度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∶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，则下列说法正确的是（   ）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7169" name="图片 4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5" y="2828910"/>
            <a:ext cx="2945862" cy="221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1495" y="3140099"/>
            <a:ext cx="664797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1∶1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095" y="2823480"/>
            <a:ext cx="2945862" cy="222414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562" name="" r:id="rId3" imgW="841375" imgH="723900"/>
        </mc:Choice>
        <mc:Fallback>
          <p:control name="" r:id="rId3" imgW="841375" imgH="723900">
            <p:pic>
              <p:nvPicPr>
                <p:cNvPr id="0" name="Host Control  2256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j-ea"/>
                <a:ea typeface="+mj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550" y="1389947"/>
            <a:ext cx="1095684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宋体" panose="02010600030101010101" pitchFamily="2" charset="-122"/>
              </a:rPr>
              <a:t>2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同学们同时用两种不同的液体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（密度为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）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在同一地点做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托里拆利实验，如图所示，两根完全相同的玻璃管内上方都是真空，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两管内液柱高度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∶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，则下列说法正确的是（   ）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7169" name="图片 4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5" y="2828910"/>
            <a:ext cx="2945862" cy="221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1495" y="3140099"/>
            <a:ext cx="664797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1∶1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0267" y="3528413"/>
            <a:ext cx="484428" cy="56425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+mj-lt"/>
                <a:ea typeface="黑体" panose="02010609060101010101" pitchFamily="49" charset="-122"/>
              </a:rPr>
              <a:t>ρ</a:t>
            </a:r>
            <a:r>
              <a:rPr lang="en-US" altLang="zh-CN" sz="2800" baseline="-25000" dirty="0" smtClean="0">
                <a:latin typeface="+mj-lt"/>
                <a:ea typeface="黑体" panose="02010609060101010101" pitchFamily="49" charset="-122"/>
              </a:rPr>
              <a:t>1</a:t>
            </a:r>
            <a:endParaRPr lang="zh-CN" altLang="en-US" sz="2800" baseline="-25000" dirty="0" smtClean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32290" y="3483783"/>
            <a:ext cx="484428" cy="56425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+mj-lt"/>
                <a:ea typeface="黑体" panose="02010609060101010101" pitchFamily="49" charset="-122"/>
              </a:rPr>
              <a:t>ρ</a:t>
            </a:r>
            <a:r>
              <a:rPr lang="en-US" altLang="zh-CN" sz="2800" baseline="-25000" dirty="0">
                <a:latin typeface="+mj-lt"/>
                <a:ea typeface="黑体" panose="02010609060101010101" pitchFamily="49" charset="-122"/>
              </a:rPr>
              <a:t>2</a:t>
            </a:r>
            <a:endParaRPr lang="zh-CN" altLang="en-US" sz="2800" baseline="-25000" dirty="0" smtClean="0"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978912" y="3532909"/>
            <a:ext cx="5002751" cy="1874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1109" y="650442"/>
            <a:ext cx="126188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分析：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200" y="1397352"/>
            <a:ext cx="2339102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“同一地点”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0729" y="2500809"/>
            <a:ext cx="3057247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“上方都是真空”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38301" y="1350490"/>
            <a:ext cx="3703061" cy="559897"/>
            <a:chOff x="4571628" y="3450894"/>
            <a:chExt cx="3703061" cy="559897"/>
          </a:xfrm>
        </p:grpSpPr>
        <p:sp>
          <p:nvSpPr>
            <p:cNvPr id="10" name="矩形 9"/>
            <p:cNvSpPr/>
            <p:nvPr/>
          </p:nvSpPr>
          <p:spPr>
            <a:xfrm>
              <a:off x="4957755" y="3450894"/>
              <a:ext cx="3316934" cy="559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大气压相同，</a:t>
              </a:r>
              <a:r>
                <a:rPr lang="zh-CN" altLang="en-US" sz="28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故</a:t>
              </a:r>
              <a:r>
                <a:rPr lang="en-US" altLang="zh-CN" sz="28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D</a:t>
              </a:r>
              <a:r>
                <a:rPr lang="zh-CN" altLang="en-US" sz="28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错</a:t>
              </a:r>
              <a:endParaRPr lang="zh-CN" altLang="en-US" sz="2800" dirty="0">
                <a:solidFill>
                  <a:srgbClr val="FFFF00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4571628" y="3797225"/>
              <a:ext cx="32918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3324124" y="2433472"/>
            <a:ext cx="6315955" cy="609398"/>
            <a:chOff x="4571628" y="3450894"/>
            <a:chExt cx="6315955" cy="609398"/>
          </a:xfrm>
        </p:grpSpPr>
        <p:sp>
          <p:nvSpPr>
            <p:cNvPr id="13" name="矩形 12"/>
            <p:cNvSpPr/>
            <p:nvPr/>
          </p:nvSpPr>
          <p:spPr>
            <a:xfrm>
              <a:off x="4957755" y="3450894"/>
              <a:ext cx="5929828" cy="609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两个液柱产生的压强均等于大气压强</a:t>
              </a:r>
              <a:endParaRPr lang="zh-CN" altLang="en-US" sz="2800" dirty="0">
                <a:solidFill>
                  <a:srgbClr val="FFFF00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4571628" y="3797225"/>
              <a:ext cx="32918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2022905" y="2976402"/>
            <a:ext cx="3114955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ea typeface="黑体" panose="02010609060101010101" pitchFamily="49" charset="-122"/>
              </a:rPr>
              <a:t>即 </a:t>
            </a:r>
            <a:r>
              <a:rPr lang="zh-CN" altLang="en-US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       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p</a:t>
            </a:r>
            <a:r>
              <a:rPr lang="en-US" altLang="zh-CN" sz="3600" i="1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0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=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p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=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p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endParaRPr lang="en-US" altLang="zh-CN" sz="3600" baseline="-25000" dirty="0" smtClean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600" i="1" dirty="0">
                <a:solidFill>
                  <a:schemeClr val="bg1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    ρ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gh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=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ρ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gh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endParaRPr lang="zh-CN" altLang="en-US" sz="3600" baseline="-25000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3600" baseline="-25000" dirty="0" smtClean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1172" y="7014"/>
            <a:ext cx="3318709" cy="250565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95341" y="4425521"/>
            <a:ext cx="3406702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ea typeface="黑体" panose="02010609060101010101" pitchFamily="49" charset="-122"/>
              </a:rPr>
              <a:t>∵     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h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∶</a:t>
            </a:r>
            <a:r>
              <a:rPr lang="en-US" altLang="zh-CN" sz="3600" i="1" dirty="0">
                <a:solidFill>
                  <a:schemeClr val="bg1"/>
                </a:solidFill>
                <a:ea typeface="黑体" panose="02010609060101010101" pitchFamily="49" charset="-122"/>
              </a:rPr>
              <a:t>h</a:t>
            </a:r>
            <a:r>
              <a:rPr lang="en-US" altLang="zh-CN" sz="3600" baseline="-25000" dirty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=4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∶5</a:t>
            </a:r>
            <a:endParaRPr lang="zh-CN" altLang="en-US" sz="3600" dirty="0" smtClean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38301" y="5038126"/>
            <a:ext cx="6806684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ea typeface="黑体" panose="02010609060101010101" pitchFamily="49" charset="-122"/>
              </a:rPr>
              <a:t>∴           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4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ρ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 smtClean="0">
                <a:solidFill>
                  <a:schemeClr val="bg1"/>
                </a:solidFill>
                <a:ea typeface="黑体" panose="02010609060101010101" pitchFamily="49" charset="-122"/>
              </a:rPr>
              <a:t>=5</a:t>
            </a:r>
            <a:r>
              <a:rPr lang="en-US" altLang="zh-CN" sz="3600" i="1" dirty="0" smtClean="0">
                <a:solidFill>
                  <a:schemeClr val="bg1"/>
                </a:solidFill>
                <a:ea typeface="黑体" panose="02010609060101010101" pitchFamily="49" charset="-122"/>
              </a:rPr>
              <a:t>ρ</a:t>
            </a:r>
            <a:r>
              <a:rPr lang="en-US" altLang="zh-CN" sz="3600" baseline="-25000" dirty="0" smtClean="0">
                <a:solidFill>
                  <a:schemeClr val="bg1"/>
                </a:solidFill>
                <a:ea typeface="黑体" panose="02010609060101010101" pitchFamily="49" charset="-122"/>
              </a:rPr>
              <a:t>2</a:t>
            </a:r>
            <a:endParaRPr lang="en-US" altLang="zh-CN" sz="3600" baseline="-25000" dirty="0" smtClean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bg1"/>
                </a:solidFill>
                <a:ea typeface="黑体" panose="02010609060101010101" pitchFamily="49" charset="-122"/>
              </a:rPr>
              <a:t>         </a:t>
            </a:r>
            <a:r>
              <a:rPr lang="en-US" altLang="zh-CN" sz="3600" i="1" dirty="0" smtClean="0">
                <a:solidFill>
                  <a:srgbClr val="FEFF00"/>
                </a:solidFill>
                <a:ea typeface="黑体" panose="02010609060101010101" pitchFamily="49" charset="-122"/>
              </a:rPr>
              <a:t>ρ</a:t>
            </a:r>
            <a:r>
              <a:rPr lang="en-US" altLang="zh-CN" sz="3600" baseline="-25000" dirty="0" smtClean="0">
                <a:solidFill>
                  <a:srgbClr val="FEFF00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 smtClean="0">
                <a:solidFill>
                  <a:srgbClr val="FEFF00"/>
                </a:solidFill>
                <a:ea typeface="黑体" panose="02010609060101010101" pitchFamily="49" charset="-122"/>
              </a:rPr>
              <a:t>∶</a:t>
            </a:r>
            <a:r>
              <a:rPr lang="en-US" altLang="zh-CN" sz="3600" i="1" dirty="0" smtClean="0">
                <a:solidFill>
                  <a:srgbClr val="FEFF00"/>
                </a:solidFill>
                <a:ea typeface="黑体" panose="02010609060101010101" pitchFamily="49" charset="-122"/>
              </a:rPr>
              <a:t>ρ</a:t>
            </a:r>
            <a:r>
              <a:rPr lang="en-US" altLang="zh-CN" sz="3600" baseline="-25000" dirty="0" smtClean="0">
                <a:solidFill>
                  <a:srgbClr val="FEFF00"/>
                </a:solidFill>
                <a:ea typeface="黑体" panose="02010609060101010101" pitchFamily="49" charset="-122"/>
              </a:rPr>
              <a:t>2</a:t>
            </a:r>
            <a:r>
              <a:rPr lang="en-US" altLang="zh-CN" sz="3600" dirty="0" smtClean="0">
                <a:solidFill>
                  <a:srgbClr val="FEFF00"/>
                </a:solidFill>
                <a:ea typeface="黑体" panose="02010609060101010101" pitchFamily="49" charset="-122"/>
              </a:rPr>
              <a:t>=5∶4     </a:t>
            </a:r>
            <a:r>
              <a:rPr lang="zh-CN" altLang="en-US" sz="2800" dirty="0" smtClean="0">
                <a:solidFill>
                  <a:srgbClr val="FEFF00"/>
                </a:solidFill>
                <a:ea typeface="黑体" panose="02010609060101010101" pitchFamily="49" charset="-122"/>
              </a:rPr>
              <a:t>故</a:t>
            </a:r>
            <a:r>
              <a:rPr lang="en-US" altLang="zh-CN" sz="2800" dirty="0" smtClean="0">
                <a:solidFill>
                  <a:srgbClr val="FEFF00"/>
                </a:solidFill>
                <a:ea typeface="黑体" panose="02010609060101010101" pitchFamily="49" charset="-122"/>
              </a:rPr>
              <a:t>A</a:t>
            </a:r>
            <a:r>
              <a:rPr lang="zh-CN" altLang="en-US" sz="2800" dirty="0" smtClean="0">
                <a:solidFill>
                  <a:srgbClr val="FEFF00"/>
                </a:solidFill>
                <a:ea typeface="黑体" panose="02010609060101010101" pitchFamily="49" charset="-122"/>
              </a:rPr>
              <a:t>错</a:t>
            </a:r>
            <a:endParaRPr lang="zh-CN" altLang="en-US" sz="2800" dirty="0" smtClean="0">
              <a:solidFill>
                <a:srgbClr val="FEFF00"/>
              </a:solidFill>
              <a:ea typeface="黑体" panose="02010609060101010101" pitchFamily="49" charset="-122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069082" y="3640691"/>
            <a:ext cx="572118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4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4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∶1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1109" y="650442"/>
            <a:ext cx="126188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分析：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1172" y="7014"/>
            <a:ext cx="3318709" cy="25056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1109" y="1259839"/>
            <a:ext cx="377539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“完全相同的玻璃管”</a:t>
            </a:r>
            <a:endParaRPr lang="zh-CN" altLang="en-US" sz="28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6170" y="1907197"/>
            <a:ext cx="3089003" cy="609398"/>
            <a:chOff x="4571628" y="3454823"/>
            <a:chExt cx="3234205" cy="609398"/>
          </a:xfrm>
        </p:grpSpPr>
        <p:sp>
          <p:nvSpPr>
            <p:cNvPr id="19" name="矩形 18"/>
            <p:cNvSpPr/>
            <p:nvPr/>
          </p:nvSpPr>
          <p:spPr>
            <a:xfrm>
              <a:off x="5247685" y="3454823"/>
              <a:ext cx="2558148" cy="609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横截面积</a:t>
              </a:r>
              <a:r>
                <a:rPr lang="en-US" altLang="zh-CN" sz="2800" i="1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S</a:t>
              </a:r>
              <a:r>
                <a:rPr lang="en-US" altLang="zh-CN" sz="2800" baseline="-250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1</a:t>
              </a:r>
              <a:r>
                <a:rPr lang="en-US" altLang="zh-CN" sz="28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=</a:t>
              </a:r>
              <a:r>
                <a:rPr lang="en-US" altLang="zh-CN" sz="2800" i="1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S</a:t>
              </a:r>
              <a:r>
                <a:rPr lang="en-US" altLang="zh-CN" sz="2800" baseline="-25000" dirty="0" smtClean="0">
                  <a:solidFill>
                    <a:srgbClr val="FFFF00"/>
                  </a:solidFill>
                  <a:latin typeface="+mj-lt"/>
                  <a:ea typeface="黑体" panose="02010609060101010101" pitchFamily="49" charset="-122"/>
                </a:rPr>
                <a:t>2</a:t>
              </a:r>
              <a:endParaRPr lang="zh-CN" altLang="en-US" sz="2800" baseline="-25000" dirty="0">
                <a:solidFill>
                  <a:srgbClr val="FFFF00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571628" y="3797225"/>
              <a:ext cx="32918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369883" y="2512665"/>
            <a:ext cx="408637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ea typeface="黑体" panose="02010609060101010101" pitchFamily="49" charset="-122"/>
              </a:rPr>
              <a:t>液柱产生的压强    </a:t>
            </a:r>
            <a:r>
              <a:rPr lang="en-US" altLang="zh-CN" sz="3600" i="1" dirty="0" smtClean="0">
                <a:solidFill>
                  <a:srgbClr val="FFFFFF"/>
                </a:solidFill>
                <a:ea typeface="黑体" panose="02010609060101010101" pitchFamily="49" charset="-122"/>
              </a:rPr>
              <a:t>p</a:t>
            </a:r>
            <a:r>
              <a:rPr lang="en-US" altLang="zh-CN" sz="3600" baseline="-25000" dirty="0" smtClean="0">
                <a:solidFill>
                  <a:srgbClr val="FFFFFF"/>
                </a:solidFill>
                <a:ea typeface="黑体" panose="02010609060101010101" pitchFamily="49" charset="-122"/>
              </a:rPr>
              <a:t>1</a:t>
            </a:r>
            <a:r>
              <a:rPr lang="en-US" altLang="zh-CN" sz="3600" dirty="0" smtClean="0">
                <a:solidFill>
                  <a:srgbClr val="FFFFFF"/>
                </a:solidFill>
                <a:ea typeface="黑体" panose="02010609060101010101" pitchFamily="49" charset="-122"/>
              </a:rPr>
              <a:t>=</a:t>
            </a:r>
            <a:r>
              <a:rPr lang="en-US" altLang="zh-CN" sz="3600" i="1" dirty="0" smtClean="0">
                <a:solidFill>
                  <a:srgbClr val="FFFFFF"/>
                </a:solidFill>
                <a:ea typeface="黑体" panose="02010609060101010101" pitchFamily="49" charset="-122"/>
              </a:rPr>
              <a:t>p</a:t>
            </a:r>
            <a:r>
              <a:rPr lang="en-US" altLang="zh-CN" sz="3600" baseline="-25000" dirty="0" smtClean="0">
                <a:solidFill>
                  <a:srgbClr val="FFFFFF"/>
                </a:solidFill>
                <a:ea typeface="黑体" panose="02010609060101010101" pitchFamily="49" charset="-122"/>
              </a:rPr>
              <a:t>2</a:t>
            </a:r>
            <a:endParaRPr lang="en-US" altLang="zh-CN" sz="3600" baseline="-250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3125141" y="3236330"/>
                <a:ext cx="1421287" cy="9560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3600" b="0" i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3600" b="0" i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3600" i="1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 </a:t>
                </a:r>
                <a:r>
                  <a:rPr lang="en-US" altLang="zh-CN" sz="3600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=</a:t>
                </a:r>
                <a:r>
                  <a:rPr lang="en-US" altLang="zh-CN" sz="3600" i="1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41" y="3236330"/>
                <a:ext cx="1421287" cy="956031"/>
              </a:xfrm>
              <a:prstGeom prst="rect">
                <a:avLst/>
              </a:prstGeom>
              <a:blipFill rotWithShape="0">
                <a:blip r:embed="rId2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3080706" y="4192361"/>
                <a:ext cx="1465722" cy="959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36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36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3600" i="1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 </a:t>
                </a:r>
                <a:r>
                  <a:rPr lang="en-US" altLang="zh-CN" sz="3600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=</a:t>
                </a:r>
                <a:r>
                  <a:rPr lang="en-US" altLang="zh-CN" sz="3600" i="1" dirty="0">
                    <a:solidFill>
                      <a:srgbClr val="FFFFFF"/>
                    </a:solidFill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706" y="4192361"/>
                <a:ext cx="1465722" cy="959302"/>
              </a:xfrm>
              <a:prstGeom prst="rect">
                <a:avLst/>
              </a:prstGeom>
              <a:blipFill rotWithShape="0">
                <a:blip r:embed="rId3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7" name="文本框 26"/>
          <p:cNvSpPr txBox="1"/>
          <p:nvPr/>
        </p:nvSpPr>
        <p:spPr>
          <a:xfrm>
            <a:off x="4772655" y="2681178"/>
            <a:ext cx="1980029" cy="30223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∵</a:t>
            </a: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S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1</a:t>
            </a: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=S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2</a:t>
            </a:r>
            <a:endParaRPr lang="en-US" altLang="zh-CN" sz="2800" baseline="-25000" dirty="0" smtClean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∴</a:t>
            </a:r>
            <a:r>
              <a:rPr lang="en-US" altLang="zh-CN" sz="2800" i="1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G</a:t>
            </a:r>
            <a:r>
              <a:rPr lang="en-US" altLang="zh-CN" sz="2800" baseline="-25000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1</a:t>
            </a:r>
            <a:r>
              <a:rPr lang="en-US" altLang="zh-CN" sz="2800" i="1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=G</a:t>
            </a:r>
            <a:r>
              <a:rPr lang="en-US" altLang="zh-CN" sz="2800" baseline="-25000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2</a:t>
            </a:r>
            <a:endParaRPr lang="en-US" altLang="zh-CN" sz="2800" baseline="-25000" dirty="0" smtClean="0">
              <a:solidFill>
                <a:srgbClr val="FEFF00"/>
              </a:solidFill>
              <a:latin typeface="+mj-lt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m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1</a:t>
            </a: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g=m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g</a:t>
            </a:r>
            <a:endParaRPr lang="en-US" altLang="zh-CN" sz="2800" i="1" dirty="0" smtClean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  </a:t>
            </a:r>
            <a:r>
              <a:rPr lang="en-US" altLang="zh-CN" sz="2800" i="1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m</a:t>
            </a:r>
            <a:r>
              <a:rPr lang="en-US" altLang="zh-CN" sz="2800" baseline="-25000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1</a:t>
            </a:r>
            <a:r>
              <a:rPr lang="en-US" altLang="zh-CN" sz="2800" i="1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=m</a:t>
            </a:r>
            <a:r>
              <a:rPr lang="en-US" altLang="zh-CN" sz="2800" baseline="-25000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2</a:t>
            </a:r>
            <a:endParaRPr lang="en-US" altLang="zh-CN" sz="2800" baseline="-25000" dirty="0" smtClean="0">
              <a:solidFill>
                <a:srgbClr val="FEFF00"/>
              </a:solidFill>
              <a:latin typeface="+mj-lt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所以</a:t>
            </a:r>
            <a:r>
              <a:rPr lang="en-US" altLang="zh-CN" sz="28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  <a:r>
              <a:rPr lang="en-US" altLang="zh-CN" sz="28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错</a:t>
            </a:r>
            <a:endParaRPr lang="zh-CN" altLang="en-US" sz="2800" dirty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2800" baseline="-25000" dirty="0" smtClean="0">
              <a:solidFill>
                <a:srgbClr val="FEFF00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978912" y="3532909"/>
            <a:ext cx="5002751" cy="18741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069082" y="3640691"/>
            <a:ext cx="572118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4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4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∶1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4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+mj-ea"/>
                <a:ea typeface="+mj-ea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550" y="1389947"/>
            <a:ext cx="1095684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宋体" panose="02010600030101010101" pitchFamily="2" charset="-122"/>
              </a:rPr>
              <a:t>2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同学们同时用两种不同的液体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（密度为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）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在同一地点做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托里拆利实验，如图所示，两根完全相同的玻璃管内上方都是真空，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宋体" panose="02010600030101010101" pitchFamily="2" charset="-122"/>
            </a:endParaRPr>
          </a:p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两管内液柱高度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+mj-ea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h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∶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，则下列说法正确的是（   ）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7169" name="图片 4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5" y="2828910"/>
            <a:ext cx="2945862" cy="221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1495" y="3140099"/>
            <a:ext cx="664797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lvl="0" indent="-514350" defTabSz="914400" fontAlgn="ctr">
              <a:buAutoNum type="alphaUcPeriod"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液体密度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、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ρ</a:t>
            </a:r>
            <a:r>
              <a:rPr kumimoji="0" lang="en-US" altLang="zh-CN" sz="2800" b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Cambria Math" panose="020405030504060302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∶6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    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玻璃管内液体的质量之比为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3∶2</a:t>
            </a:r>
            <a:b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玻璃管内液体的重力之比为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1∶1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	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defTabSz="914400" fontAlgn="ctr"/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所测大气压的值之比为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4∶5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0267" y="3528413"/>
            <a:ext cx="484428" cy="56425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+mj-lt"/>
                <a:ea typeface="黑体" panose="02010609060101010101" pitchFamily="49" charset="-122"/>
              </a:rPr>
              <a:t>ρ</a:t>
            </a:r>
            <a:r>
              <a:rPr lang="en-US" altLang="zh-CN" sz="2800" baseline="-25000" dirty="0" smtClean="0">
                <a:latin typeface="+mj-lt"/>
                <a:ea typeface="黑体" panose="02010609060101010101" pitchFamily="49" charset="-122"/>
              </a:rPr>
              <a:t>1</a:t>
            </a:r>
            <a:endParaRPr lang="zh-CN" altLang="en-US" sz="2800" baseline="-25000" dirty="0" smtClean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32290" y="3483783"/>
            <a:ext cx="484428" cy="56425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+mj-lt"/>
                <a:ea typeface="黑体" panose="02010609060101010101" pitchFamily="49" charset="-122"/>
              </a:rPr>
              <a:t>ρ</a:t>
            </a:r>
            <a:r>
              <a:rPr lang="en-US" altLang="zh-CN" sz="2800" baseline="-25000" dirty="0">
                <a:latin typeface="+mj-lt"/>
                <a:ea typeface="黑体" panose="02010609060101010101" pitchFamily="49" charset="-122"/>
              </a:rPr>
              <a:t>2</a:t>
            </a:r>
            <a:endParaRPr lang="zh-CN" altLang="en-US" sz="2800" baseline="-25000" dirty="0" smtClean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55110" y="2219512"/>
            <a:ext cx="42351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ea typeface="黑体" panose="02010609060101010101" pitchFamily="49" charset="-122"/>
              </a:rPr>
              <a:t>C</a:t>
            </a:r>
            <a:endParaRPr lang="zh-CN" altLang="en-US" sz="2800" dirty="0" smtClean="0">
              <a:solidFill>
                <a:srgbClr val="FEFF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7815" y="1548302"/>
            <a:ext cx="1221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如图为同一密封的小包袋装食品的两张照片，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3200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米的地方。其原因是海拔越高，气压越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8196" name="图片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90" y="3318786"/>
            <a:ext cx="5424179" cy="18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9079" y="30925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6" name="图片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90" y="3318786"/>
            <a:ext cx="5424179" cy="18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9079" y="30925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7815" y="1548302"/>
            <a:ext cx="1221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如图为同一密封的小包袋装食品的两张照片，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3200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米的地方。其原因是海拔越高，气压越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3585" name="" r:id="rId2" imgW="841375" imgH="723900"/>
        </mc:Choice>
        <mc:Fallback>
          <p:control name="" r:id="rId2" imgW="841375" imgH="723900">
            <p:pic>
              <p:nvPicPr>
                <p:cNvPr id="0" name="Host Control  2358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知识点：大气压强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6" name="图片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90" y="3318786"/>
            <a:ext cx="5424179" cy="18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9079" y="30925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69121" y="3227560"/>
            <a:ext cx="3013296" cy="792179"/>
            <a:chOff x="4169121" y="3227560"/>
            <a:chExt cx="3013296" cy="792179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4169121" y="3227560"/>
              <a:ext cx="1" cy="792179"/>
            </a:xfrm>
            <a:prstGeom prst="straightConnector1">
              <a:avLst/>
            </a:prstGeom>
            <a:ln w="57150">
              <a:solidFill>
                <a:srgbClr val="FE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>
              <a:off x="7179398" y="3444844"/>
              <a:ext cx="3019" cy="439905"/>
            </a:xfrm>
            <a:prstGeom prst="straightConnector1">
              <a:avLst/>
            </a:prstGeom>
            <a:ln w="57150">
              <a:solidFill>
                <a:srgbClr val="FE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9345197" y="1928886"/>
            <a:ext cx="543739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7815" y="1548302"/>
            <a:ext cx="1221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如图为同一密封的小包袋装食品的两张照片，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米的地方，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图摄于海拔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3200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米的地方。其原因是海拔越高，气压越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04936" y="2684650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二、知识反馈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fontAlgn="ctr"/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1</a:t>
                </a:r>
                <a:r>
                  <a:rPr lang="en-US" altLang="zh-CN" sz="2800" kern="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如图所示，是一个医用注射器的示意图。当向右用力推活塞时，药水在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点处流速较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点流速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______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填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大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、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小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或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相等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，在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______ 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点处压强较大。</a:t>
                </a:r>
                <a:r>
                  <a:rPr lang="en-US" altLang="zh-CN" dirty="0"/>
                  <a:t/>
                </a:r>
                <a:br>
                  <a:rPr lang="en-US" altLang="zh-CN" dirty="0"/>
                </a:br>
                <a:endParaRPr lang="zh-CN" altLang="zh-CN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  <a:blipFill rotWithShape="0">
                <a:blip r:embed="rId1"/>
                <a:stretch>
                  <a:fillRect l="-2000" t="-2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94" y="1884480"/>
            <a:ext cx="3611413" cy="15673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fontAlgn="ctr"/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1</a:t>
                </a:r>
                <a:r>
                  <a:rPr lang="en-US" altLang="zh-CN" sz="2800" kern="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如图所示，是一个医用注射器的示意图。当向右用力推活塞时，药水在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点处流速较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点流速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______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填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大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、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小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或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相等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，在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______ 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点处压强较大。</a:t>
                </a:r>
                <a:r>
                  <a:rPr lang="en-US" altLang="zh-CN" dirty="0"/>
                  <a:t/>
                </a:r>
                <a:br>
                  <a:rPr lang="en-US" altLang="zh-CN" dirty="0"/>
                </a:br>
                <a:endParaRPr lang="zh-CN" altLang="zh-CN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  <a:blipFill rotWithShape="0">
                <a:blip r:embed="rId1"/>
                <a:stretch>
                  <a:fillRect l="-2000" t="-2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94" y="1884480"/>
            <a:ext cx="3611413" cy="1567312"/>
          </a:xfrm>
          <a:prstGeom prst="rect">
            <a:avLst/>
          </a:prstGeom>
          <a:noFill/>
        </p:spPr>
      </p:pic>
    </p:spTree>
    <p:controls>
      <mc:AlternateContent xmlns:mc="http://schemas.openxmlformats.org/markup-compatibility/2006">
        <mc:Choice xmlns:v="urn:schemas-microsoft-com:vml" Requires="v">
          <p:control spid="26657" name="" r:id="rId3" imgW="841375" imgH="723900"/>
        </mc:Choice>
        <mc:Fallback>
          <p:control name="" r:id="rId3" imgW="841375" imgH="723900">
            <p:pic>
              <p:nvPicPr>
                <p:cNvPr id="0" name="Host Control  26656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fontAlgn="ctr"/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1</a:t>
                </a:r>
                <a:r>
                  <a:rPr lang="en-US" altLang="zh-CN" sz="2800" kern="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如图所示，是一个医用注射器的示意图。当向右用力推活塞时，药水在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点处流速较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点流速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______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填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大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、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小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或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“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相等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”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，在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______ 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点处压强较大。</a:t>
                </a:r>
                <a:r>
                  <a:rPr lang="en-US" altLang="zh-CN" dirty="0"/>
                  <a:t/>
                </a:r>
                <a:br>
                  <a:rPr lang="en-US" altLang="zh-CN" dirty="0"/>
                </a:br>
                <a:endParaRPr lang="zh-CN" altLang="zh-CN" kern="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69" y="1666393"/>
                <a:ext cx="6096000" cy="2462213"/>
              </a:xfrm>
              <a:prstGeom prst="rect">
                <a:avLst/>
              </a:prstGeom>
              <a:blipFill rotWithShape="0">
                <a:blip r:embed="rId1"/>
                <a:stretch>
                  <a:fillRect l="-2000" t="-2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94" y="1884480"/>
            <a:ext cx="3611413" cy="1567312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4685168" y="2454730"/>
            <a:ext cx="543739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5674" y="3323863"/>
            <a:ext cx="3642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9224" y="1442095"/>
            <a:ext cx="10418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图所示的情景中，不能揭示气体压强与流速关系的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77274" y="1943556"/>
            <a:ext cx="1481938" cy="4898822"/>
            <a:chOff x="577274" y="1943556"/>
            <a:chExt cx="1481938" cy="4898822"/>
          </a:xfrm>
        </p:grpSpPr>
        <p:pic>
          <p:nvPicPr>
            <p:cNvPr id="10244" name="图片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1943556"/>
              <a:ext cx="1481938" cy="1015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图片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2959422"/>
              <a:ext cx="1481938" cy="96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图片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18" y="3916599"/>
              <a:ext cx="1472494" cy="99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1" name="图片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4910706"/>
              <a:ext cx="1481938" cy="193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88798" y="2299528"/>
            <a:ext cx="55707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向两张纸间吹气，纸向中间靠拢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700068" y="3095448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88798" y="3828663"/>
            <a:ext cx="55386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管中吹气，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管中的水面上升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72768" y="5159917"/>
            <a:ext cx="55707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用吸管吸饮料，饮料上升到嘴里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88798" y="325363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口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吹硬币跳栏杆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9224" y="1442095"/>
            <a:ext cx="10418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图所示的情景中，不能揭示气体压强与流速关系的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88798" y="2299528"/>
            <a:ext cx="55707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向两张纸间吹气，纸向中间靠拢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700068" y="3095448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88798" y="3828663"/>
            <a:ext cx="55386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管中吹气，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管中的水面上升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72768" y="5159917"/>
            <a:ext cx="55707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用吸管吸饮料，饮料上升到嘴里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88798" y="325363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口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吹硬币跳栏杆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7274" y="1943556"/>
            <a:ext cx="1481938" cy="4898822"/>
            <a:chOff x="577274" y="1943556"/>
            <a:chExt cx="1481938" cy="4898822"/>
          </a:xfrm>
        </p:grpSpPr>
        <p:pic>
          <p:nvPicPr>
            <p:cNvPr id="16" name="图片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1943556"/>
              <a:ext cx="1481938" cy="1015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2959422"/>
              <a:ext cx="1481938" cy="96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图片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18" y="3916599"/>
              <a:ext cx="1472494" cy="99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4910706"/>
              <a:ext cx="1481938" cy="193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27682" name="" r:id="rId5" imgW="841375" imgH="723900"/>
        </mc:Choice>
        <mc:Fallback>
          <p:control name="" r:id="rId5" imgW="841375" imgH="723900">
            <p:pic>
              <p:nvPicPr>
                <p:cNvPr id="0" name="Host Control  2768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9224" y="1442095"/>
            <a:ext cx="10418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/>
            <a:r>
              <a:rPr lang="en-US" altLang="zh-CN" sz="2800" kern="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lang="en-US" altLang="zh-CN" sz="2800" kern="0" dirty="0" smtClean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图所示的情景中，不能揭示气体压强与流速关系的</a:t>
            </a:r>
            <a:r>
              <a:rPr lang="zh-CN" altLang="zh-CN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（   ）</a:t>
            </a:r>
            <a:endParaRPr lang="zh-CN" altLang="zh-CN" sz="28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88798" y="2299528"/>
            <a:ext cx="55707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向两张纸间吹气，纸向中间靠拢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700068" y="3095448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88798" y="3828663"/>
            <a:ext cx="55386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向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管中吹气，</a:t>
            </a:r>
            <a:r>
              <a:rPr lang="en-US" altLang="zh-CN" sz="2800" i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管中的水面上升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72768" y="5159917"/>
            <a:ext cx="55707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用吸管吸饮料，饮料上升到嘴里</a:t>
            </a:r>
            <a:endParaRPr lang="zh-CN" altLang="zh-CN" sz="28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88798" y="325363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B.</a:t>
            </a:r>
            <a:r>
              <a:rPr lang="zh-CN" altLang="zh-CN" sz="28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口</a:t>
            </a:r>
            <a:r>
              <a:rPr lang="zh-CN" altLang="zh-CN" sz="28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吹硬币跳栏杆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18482" y="1390254"/>
            <a:ext cx="444352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+mj-lt"/>
                <a:ea typeface="黑体" panose="02010609060101010101" pitchFamily="49" charset="-122"/>
              </a:rPr>
              <a:t>D</a:t>
            </a:r>
            <a:endParaRPr lang="zh-CN" altLang="en-US" sz="2800" dirty="0" smtClean="0">
              <a:solidFill>
                <a:srgbClr val="FEFF00"/>
              </a:solidFill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7274" y="1943556"/>
            <a:ext cx="1481938" cy="4898822"/>
            <a:chOff x="577274" y="1943556"/>
            <a:chExt cx="1481938" cy="4898822"/>
          </a:xfrm>
        </p:grpSpPr>
        <p:pic>
          <p:nvPicPr>
            <p:cNvPr id="16" name="图片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1943556"/>
              <a:ext cx="1481938" cy="1015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2959422"/>
              <a:ext cx="1481938" cy="96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图片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18" y="3916599"/>
              <a:ext cx="1472494" cy="99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" y="4910706"/>
              <a:ext cx="1481938" cy="193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3052" y="21954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5" name="图片 4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65" y="2945964"/>
            <a:ext cx="3698077" cy="21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787" y="1657543"/>
            <a:ext cx="124241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在无风的天气，汽车在公路上快速驶过以后，路两边的树叶会随之飘动。如图所示，汽车快速向左行驶，车后方路两边的树叶会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(    )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条件不足，无法判断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3052" y="21954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5" name="图片 4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65" y="2945964"/>
            <a:ext cx="3698077" cy="21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627" y="1744681"/>
            <a:ext cx="124241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在无风的天气，汽车在公路上快速驶过以后，路两边的树叶会随之飘动。如图所示，汽车快速向左行驶，车后方路两边的树叶会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(    )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条件不足，无法判断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706" name="" r:id="rId2" imgW="841375" imgH="723900"/>
        </mc:Choice>
        <mc:Fallback>
          <p:control name="" r:id="rId2" imgW="841375" imgH="723900">
            <p:pic>
              <p:nvPicPr>
                <p:cNvPr id="0" name="Host Control  2870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知识点：流体压强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3052" y="21954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5" name="图片 4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65" y="2945964"/>
            <a:ext cx="3698077" cy="21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627" y="1657543"/>
            <a:ext cx="124241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3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在无风的天气，汽车在公路上快速驶过以后，路两边的树叶会随之飘动。如图所示，汽车快速向左行驶，车后方路两边的树叶会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(    )</a:t>
            </a:r>
            <a:endParaRPr kumimoji="0" lang="en-US" altLang="zh-CN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b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向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方向飘动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D.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条件不足，无法判断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85586" y="2034745"/>
            <a:ext cx="444352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smtClean="0">
                <a:solidFill>
                  <a:srgbClr val="FEFF00"/>
                </a:solidFill>
                <a:ea typeface="黑体" panose="02010609060101010101" pitchFamily="49" charset="-122"/>
              </a:rPr>
              <a:t>A</a:t>
            </a:r>
            <a:endParaRPr lang="zh-CN" altLang="en-US" sz="2800" dirty="0" smtClean="0">
              <a:solidFill>
                <a:srgbClr val="FEFF00"/>
              </a:solidFill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5755" y="3904235"/>
            <a:ext cx="3236784" cy="16435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方向：朝向汽车</a:t>
            </a:r>
            <a:endParaRPr lang="en-US" altLang="zh-CN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方向：平行于汽车</a:t>
            </a:r>
            <a:endParaRPr lang="en-US" altLang="zh-CN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方向：远离汽车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fontAlgn="ctr">
                  <a:buFont typeface="+mj-lt"/>
                  <a:buAutoNum type="arabicPeriod"/>
                </a:pP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将重力为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2N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、底面积为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的物理书平放</a:t>
                </a:r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在</a:t>
                </a:r>
                <a:endParaRPr lang="en-US" altLang="zh-CN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fontAlgn="ctr"/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水平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课桌中央，课桌面积为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0.2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，则书对课桌的压强为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  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zh-CN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0" fontAlgn="ctr">
                  <a:spcAft>
                    <a:spcPts val="0"/>
                  </a:spcAft>
                </a:pPr>
                <a:endParaRPr lang="zh-CN" altLang="zh-CN" kern="100" dirty="0">
                  <a:effectLst/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  <a:blipFill rotWithShape="0">
                <a:blip r:embed="rId1"/>
                <a:stretch>
                  <a:fillRect l="-1238" t="-62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25514" y="2814547"/>
            <a:ext cx="7605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  <a:tabLst>
                <a:tab pos="1466850" algn="l"/>
                <a:tab pos="2667000" algn="l"/>
                <a:tab pos="3867150" algn="l"/>
              </a:tabLst>
            </a:pP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A. 5Pa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10Pa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C. 50Pa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5000Pa</a:t>
            </a:r>
            <a:endParaRPr lang="zh-CN" altLang="zh-CN" sz="2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fontAlgn="ctr">
                  <a:buFont typeface="+mj-lt"/>
                  <a:buAutoNum type="arabicPeriod"/>
                </a:pP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将重力为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2N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、底面积为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的物理书平放</a:t>
                </a:r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在</a:t>
                </a:r>
                <a:endParaRPr lang="en-US" altLang="zh-CN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fontAlgn="ctr"/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水平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课桌中央，课桌面积为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0.2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，则书对课桌的压强为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  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zh-CN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0" fontAlgn="ctr">
                  <a:spcAft>
                    <a:spcPts val="0"/>
                  </a:spcAft>
                </a:pPr>
                <a:endParaRPr lang="zh-CN" altLang="zh-CN" kern="100" dirty="0">
                  <a:effectLst/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  <a:blipFill rotWithShape="0">
                <a:blip r:embed="rId1"/>
                <a:stretch>
                  <a:fillRect l="-1238" t="-62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25514" y="2814547"/>
            <a:ext cx="7605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  <a:tabLst>
                <a:tab pos="1466850" algn="l"/>
                <a:tab pos="2667000" algn="l"/>
                <a:tab pos="3867150" algn="l"/>
              </a:tabLst>
            </a:pP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A. 5Pa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10Pa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C. 50Pa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5000Pa</a:t>
            </a:r>
            <a:endParaRPr lang="zh-CN" altLang="zh-CN" sz="2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fontAlgn="ctr">
                  <a:buFont typeface="+mj-lt"/>
                  <a:buAutoNum type="arabicPeriod"/>
                </a:pPr>
                <a:r>
                  <a:rPr lang="zh-CN" altLang="zh-CN" sz="28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将重力为</a:t>
                </a:r>
                <a:r>
                  <a:rPr lang="en-US" altLang="zh-CN" sz="28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2N</a:t>
                </a:r>
                <a:r>
                  <a:rPr lang="zh-CN" altLang="zh-CN" sz="28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、底面积为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的物理书</a:t>
                </a:r>
                <a:r>
                  <a:rPr lang="zh-CN" altLang="zh-CN" sz="2800" dirty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平放</a:t>
                </a:r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在</a:t>
                </a:r>
                <a:endParaRPr lang="en-US" altLang="zh-CN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fontAlgn="ctr"/>
                <a:r>
                  <a:rPr lang="zh-CN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水平</a:t>
                </a:r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课桌中央，课桌面积为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0.2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，则书对课桌的压强为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zh-CN" sz="28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   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zh-CN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0" fontAlgn="ctr">
                  <a:spcAft>
                    <a:spcPts val="0"/>
                  </a:spcAft>
                </a:pPr>
                <a:endParaRPr lang="zh-CN" altLang="zh-CN" kern="100" dirty="0">
                  <a:effectLst/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14" y="1649221"/>
                <a:ext cx="9841605" cy="1169551"/>
              </a:xfrm>
              <a:prstGeom prst="rect">
                <a:avLst/>
              </a:prstGeom>
              <a:blipFill rotWithShape="0">
                <a:blip r:embed="rId1"/>
                <a:stretch>
                  <a:fillRect l="-1238" t="-62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25514" y="2814547"/>
            <a:ext cx="7605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  <a:tabLst>
                <a:tab pos="1466850" algn="l"/>
                <a:tab pos="2667000" algn="l"/>
                <a:tab pos="3867150" algn="l"/>
              </a:tabLst>
            </a:pP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A. 5Pa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10Pa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C. 50Pa</a:t>
            </a:r>
            <a:r>
              <a:rPr lang="en-US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5000Pa</a:t>
            </a:r>
            <a:endParaRPr lang="zh-CN" altLang="zh-CN" sz="2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2845409" y="5761590"/>
                <a:ext cx="5962594" cy="958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6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3600" i="1" dirty="0" smtClean="0">
                    <a:solidFill>
                      <a:srgbClr val="FFFF00"/>
                    </a:solidFill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altLang="zh-CN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r>
                  <a:rPr lang="en-US" altLang="zh-CN" sz="3600" i="1" dirty="0" smtClean="0">
                    <a:solidFill>
                      <a:srgbClr val="FFFF00"/>
                    </a:solidFill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en-US" altLang="zh-CN" sz="36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3600" dirty="0" smtClean="0">
                    <a:solidFill>
                      <a:srgbClr val="FFFF00"/>
                    </a:solidFill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3600" dirty="0" smtClean="0">
                    <a:solidFill>
                      <a:srgbClr val="FFFF00"/>
                    </a:solidFill>
                    <a:latin typeface="+mj-lt"/>
                  </a:rPr>
                  <a:t> = 50</a:t>
                </a:r>
                <a:r>
                  <a:rPr lang="zh-CN" altLang="en-US" sz="3600" dirty="0" smtClean="0">
                    <a:solidFill>
                      <a:srgbClr val="FFFF00"/>
                    </a:solidFill>
                    <a:latin typeface="+mj-lt"/>
                  </a:rPr>
                  <a:t>（</a:t>
                </a:r>
                <a:r>
                  <a:rPr lang="en-US" altLang="zh-CN" sz="3600" dirty="0" smtClean="0">
                    <a:solidFill>
                      <a:srgbClr val="FFFF00"/>
                    </a:solidFill>
                    <a:latin typeface="+mj-lt"/>
                  </a:rPr>
                  <a:t>Pa</a:t>
                </a:r>
                <a:r>
                  <a:rPr lang="zh-CN" altLang="en-US" sz="3600" dirty="0" smtClean="0">
                    <a:solidFill>
                      <a:srgbClr val="FFFF00"/>
                    </a:solidFill>
                    <a:latin typeface="+mj-lt"/>
                  </a:rPr>
                  <a:t>）</a:t>
                </a:r>
                <a:endParaRPr lang="zh-CN" altLang="en-US" sz="3600" dirty="0">
                  <a:solidFill>
                    <a:srgbClr val="FFFF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409" y="5761590"/>
                <a:ext cx="5962594" cy="958660"/>
              </a:xfrm>
              <a:prstGeom prst="rect">
                <a:avLst/>
              </a:prstGeom>
              <a:blipFill rotWithShape="0">
                <a:blip r:embed="rId2"/>
                <a:stretch>
                  <a:fillRect r="-2454" b="-3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2046279" y="3492526"/>
            <a:ext cx="252184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书受重力</a:t>
            </a:r>
            <a:r>
              <a:rPr lang="en-US" altLang="zh-CN" sz="2800" i="1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G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=2N</a:t>
            </a:r>
            <a:endParaRPr lang="zh-CN" altLang="en-US" sz="2800" dirty="0" smtClean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571628" y="3450894"/>
            <a:ext cx="4087781" cy="609398"/>
            <a:chOff x="4571628" y="3450894"/>
            <a:chExt cx="4087781" cy="609398"/>
          </a:xfrm>
        </p:grpSpPr>
        <p:sp>
          <p:nvSpPr>
            <p:cNvPr id="9" name="矩形 8"/>
            <p:cNvSpPr/>
            <p:nvPr/>
          </p:nvSpPr>
          <p:spPr>
            <a:xfrm>
              <a:off x="4957755" y="3450894"/>
              <a:ext cx="3701654" cy="609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书对桌面压力</a:t>
              </a:r>
              <a:r>
                <a:rPr lang="en-US" altLang="zh-CN" sz="2800" i="1" dirty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F</a:t>
              </a:r>
              <a:r>
                <a:rPr lang="en-US" altLang="zh-CN" sz="2800" dirty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=</a:t>
              </a:r>
              <a:r>
                <a:rPr lang="en-US" altLang="zh-CN" sz="2800" i="1" dirty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G</a:t>
              </a:r>
              <a:r>
                <a:rPr lang="en-US" altLang="zh-CN" sz="2800" dirty="0">
                  <a:solidFill>
                    <a:srgbClr val="FFFFFF"/>
                  </a:solidFill>
                  <a:latin typeface="+mj-lt"/>
                  <a:ea typeface="黑体" panose="02010609060101010101" pitchFamily="49" charset="-122"/>
                </a:rPr>
                <a:t>=2N</a:t>
              </a:r>
              <a:endParaRPr lang="zh-CN" altLang="en-US" sz="2800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4571628" y="3797225"/>
              <a:ext cx="32918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993447" y="4036471"/>
                <a:ext cx="4240392" cy="169116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书底面积</a:t>
                </a:r>
                <a:r>
                  <a:rPr lang="en-US" altLang="zh-CN" sz="2800" i="1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S</a:t>
                </a:r>
                <a:r>
                  <a:rPr lang="en-US" altLang="zh-CN" sz="2800" baseline="-2500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1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zh-CN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endParaRPr lang="en-US" altLang="zh-CN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课桌面积</a:t>
                </a:r>
                <a:r>
                  <a:rPr lang="en-US" altLang="zh-CN" sz="2800" i="1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S</a:t>
                </a:r>
                <a:r>
                  <a:rPr lang="en-US" altLang="zh-CN" sz="2800" baseline="-2500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2</a:t>
                </a:r>
                <a:r>
                  <a:rPr lang="en-US" altLang="zh-CN" sz="280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= 0.2m</a:t>
                </a:r>
                <a:r>
                  <a:rPr lang="en-US" altLang="zh-CN" sz="2800" baseline="30000" dirty="0" smtClean="0">
                    <a:solidFill>
                      <a:schemeClr val="bg1"/>
                    </a:solidFill>
                    <a:latin typeface="+mj-lt"/>
                    <a:ea typeface="黑体" panose="02010609060101010101" pitchFamily="49" charset="-122"/>
                  </a:rPr>
                  <a:t>2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altLang="en-US" sz="28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书平放在课桌</a:t>
                </a:r>
                <a:r>
                  <a:rPr lang="zh-CN" altLang="en-US" sz="2800" dirty="0" smtClean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中央</a:t>
                </a: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47" y="4036471"/>
                <a:ext cx="4240392" cy="1691169"/>
              </a:xfrm>
              <a:prstGeom prst="rect">
                <a:avLst/>
              </a:prstGeom>
              <a:blipFill rotWithShape="0">
                <a:blip r:embed="rId3"/>
                <a:stretch>
                  <a:fillRect l="-2874" t="-719" b="-3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grpSp>
        <p:nvGrpSpPr>
          <p:cNvPr id="16" name="组合 15"/>
          <p:cNvGrpSpPr/>
          <p:nvPr/>
        </p:nvGrpSpPr>
        <p:grpSpPr>
          <a:xfrm>
            <a:off x="5921248" y="4364990"/>
            <a:ext cx="5209176" cy="1076706"/>
            <a:chOff x="5921248" y="4364990"/>
            <a:chExt cx="5209176" cy="1076706"/>
          </a:xfrm>
        </p:grpSpPr>
        <p:sp>
          <p:nvSpPr>
            <p:cNvPr id="13" name="右大括号 12"/>
            <p:cNvSpPr/>
            <p:nvPr/>
          </p:nvSpPr>
          <p:spPr>
            <a:xfrm>
              <a:off x="5921248" y="4364990"/>
              <a:ext cx="268224" cy="1076706"/>
            </a:xfrm>
            <a:prstGeom prst="rightBrac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6427799" y="4882055"/>
              <a:ext cx="32918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矩形 14"/>
                <p:cNvSpPr/>
                <p:nvPr/>
              </p:nvSpPr>
              <p:spPr>
                <a:xfrm>
                  <a:off x="6756983" y="4549810"/>
                  <a:ext cx="4373441" cy="65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20000"/>
                    </a:lnSpc>
                  </a:pPr>
                  <a:r>
                    <a:rPr lang="zh-CN" altLang="en-US" sz="2800" dirty="0" smtClean="0">
                      <a:solidFill>
                        <a:srgbClr val="FFFFFF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受力面积</a:t>
                  </a:r>
                  <a:r>
                    <a:rPr lang="en-US" altLang="zh-CN" sz="2800" i="1" dirty="0" smtClean="0">
                      <a:solidFill>
                        <a:srgbClr val="FFFFFF"/>
                      </a:solidFill>
                      <a:latin typeface="+mj-lt"/>
                      <a:ea typeface="黑体" panose="02010609060101010101" pitchFamily="49" charset="-122"/>
                    </a:rPr>
                    <a:t>S</a:t>
                  </a:r>
                  <a:r>
                    <a:rPr lang="en-US" altLang="zh-CN" sz="2800" dirty="0" smtClean="0">
                      <a:solidFill>
                        <a:srgbClr val="FFFFFF"/>
                      </a:solidFill>
                      <a:latin typeface="+mj-lt"/>
                      <a:ea typeface="黑体" panose="02010609060101010101" pitchFamily="49" charset="-122"/>
                    </a:rPr>
                    <a:t>=</a:t>
                  </a:r>
                  <a:r>
                    <a:rPr lang="en-US" altLang="zh-CN" sz="2800" i="1" dirty="0">
                      <a:solidFill>
                        <a:schemeClr val="bg1"/>
                      </a:solidFill>
                      <a:latin typeface="+mj-lt"/>
                      <a:ea typeface="黑体" panose="02010609060101010101" pitchFamily="49" charset="-122"/>
                    </a:rPr>
                    <a:t>S</a:t>
                  </a:r>
                  <a:r>
                    <a:rPr lang="en-US" altLang="zh-CN" sz="2800" baseline="-25000" dirty="0">
                      <a:solidFill>
                        <a:schemeClr val="bg1"/>
                      </a:solidFill>
                      <a:latin typeface="+mj-lt"/>
                      <a:ea typeface="黑体" panose="02010609060101010101" pitchFamily="49" charset="-122"/>
                    </a:rPr>
                    <a:t>1</a:t>
                  </a:r>
                  <a:r>
                    <a:rPr lang="en-US" altLang="zh-CN" sz="2800" dirty="0">
                      <a:solidFill>
                        <a:schemeClr val="bg1"/>
                      </a:solidFill>
                      <a:latin typeface="+mj-lt"/>
                      <a:ea typeface="黑体" panose="02010609060101010101" pitchFamily="49" charset="-122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altLang="zh-CN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4×</m:t>
                      </m:r>
                      <m:sSup>
                        <m:sSupPr>
                          <m:ctrlPr>
                            <a:rPr lang="zh-CN" altLang="zh-C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zh-CN" altLang="zh-C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zh-CN" sz="2800" baseline="30000" dirty="0">
                    <a:solidFill>
                      <a:srgbClr val="FFFFFF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15" name="矩形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983" y="4549810"/>
                  <a:ext cx="4373441" cy="65703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86" t="-926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sp>
        <p:nvSpPr>
          <p:cNvPr id="18" name="文本框 17"/>
          <p:cNvSpPr txBox="1"/>
          <p:nvPr/>
        </p:nvSpPr>
        <p:spPr>
          <a:xfrm>
            <a:off x="9830816" y="2072959"/>
            <a:ext cx="423514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FF00"/>
                </a:solidFill>
                <a:latin typeface="+mj-lt"/>
                <a:ea typeface="黑体" panose="02010609060101010101" pitchFamily="49" charset="-122"/>
              </a:rPr>
              <a:t>C</a:t>
            </a:r>
            <a:endParaRPr lang="zh-CN" altLang="en-US" sz="2800" dirty="0" smtClean="0">
              <a:solidFill>
                <a:srgbClr val="FFFF00"/>
              </a:solidFill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807" y="399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7" y="1934635"/>
            <a:ext cx="2034777" cy="1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70345" y="1685870"/>
            <a:ext cx="59220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在水平桌面上放置一个长方体物块，沿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ab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方向竖直向下切去一小块，则剩余部分对桌面的压强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选填“变大”、“变小”或“不变”）</a:t>
            </a:r>
            <a:endParaRPr kumimoji="0" lang="zh-CN" altLang="en-US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379" y="641390"/>
            <a:ext cx="3057247" cy="609398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知识点：固体压强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807" y="399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7" y="1934635"/>
            <a:ext cx="2034777" cy="1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70345" y="1685870"/>
            <a:ext cx="59220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+mj-lt"/>
                <a:cs typeface="宋体" panose="02010600030101010101" pitchFamily="2" charset="-122"/>
              </a:rPr>
              <a:t>2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宋体" panose="02010600030101010101" pitchFamily="2" charset="-122"/>
              </a:rPr>
              <a:t>.</a:t>
            </a:r>
            <a:r>
              <a:rPr kumimoji="0" 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在水平桌面上放置一个长方体物块，沿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ab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方向竖直向下切去一小块，则剩余部分对桌面的压强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______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选填“变大”、“变小”或“不变”）</a:t>
            </a:r>
            <a:endParaRPr kumimoji="0" lang="zh-CN" altLang="en-US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OC_GUID" val="{8d1d930b-d600-4698-afa7-262180050f92}"/>
</p:tagLst>
</file>

<file path=ppt/theme/theme1.xml><?xml version="1.0" encoding="utf-8"?>
<a:theme xmlns:a="http://schemas.openxmlformats.org/drawingml/2006/main" name=".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267C"/>
      </a:accent1>
      <a:accent2>
        <a:srgbClr val="84848F"/>
      </a:accent2>
      <a:accent3>
        <a:srgbClr val="4B4A5A"/>
      </a:accent3>
      <a:accent4>
        <a:srgbClr val="1D267C"/>
      </a:accent4>
      <a:accent5>
        <a:srgbClr val="84848F"/>
      </a:accent5>
      <a:accent6>
        <a:srgbClr val="4B4A5A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sz="2800" dirty="0" smtClean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3892</Words>
  <Application>WPS 演示</Application>
  <PresentationFormat>宽屏</PresentationFormat>
  <Paragraphs>471</Paragraphs>
  <Slides>48</Slides>
  <Notes>48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Arial</vt:lpstr>
      <vt:lpstr>宋体</vt:lpstr>
      <vt:lpstr>Wingdings</vt:lpstr>
      <vt:lpstr>黑体</vt:lpstr>
      <vt:lpstr>叶根友刀锋黑草</vt:lpstr>
      <vt:lpstr>Times New Roman</vt:lpstr>
      <vt:lpstr>微软雅黑</vt:lpstr>
      <vt:lpstr>Arial Unicode MS</vt:lpstr>
      <vt:lpstr>等线</vt:lpstr>
      <vt:lpstr>Cambria Math</vt:lpstr>
      <vt:lpstr>Calibri</vt:lpstr>
      <vt:lpstr>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2020-03-12T06:27:00Z</dcterms:created>
  <dcterms:modified xsi:type="dcterms:W3CDTF">2020-05-20T13:41:27Z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