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10" r:id="rId2"/>
    <p:sldId id="414" r:id="rId3"/>
    <p:sldId id="485" r:id="rId4"/>
    <p:sldId id="451" r:id="rId5"/>
    <p:sldId id="415" r:id="rId6"/>
    <p:sldId id="416" r:id="rId7"/>
    <p:sldId id="417" r:id="rId8"/>
    <p:sldId id="418" r:id="rId9"/>
    <p:sldId id="419" r:id="rId10"/>
    <p:sldId id="420" r:id="rId11"/>
    <p:sldId id="452" r:id="rId12"/>
    <p:sldId id="422" r:id="rId13"/>
    <p:sldId id="423" r:id="rId14"/>
    <p:sldId id="424" r:id="rId15"/>
    <p:sldId id="427" r:id="rId16"/>
    <p:sldId id="428" r:id="rId17"/>
    <p:sldId id="425" r:id="rId18"/>
    <p:sldId id="426" r:id="rId19"/>
    <p:sldId id="429" r:id="rId20"/>
    <p:sldId id="430" r:id="rId21"/>
    <p:sldId id="431" r:id="rId22"/>
    <p:sldId id="514" r:id="rId23"/>
    <p:sldId id="524" r:id="rId24"/>
    <p:sldId id="433" r:id="rId25"/>
    <p:sldId id="443" r:id="rId26"/>
    <p:sldId id="434" r:id="rId27"/>
    <p:sldId id="435" r:id="rId28"/>
    <p:sldId id="436" r:id="rId29"/>
    <p:sldId id="525" r:id="rId30"/>
    <p:sldId id="482" r:id="rId31"/>
    <p:sldId id="439" r:id="rId32"/>
    <p:sldId id="44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108"/>
      </p:cViewPr>
      <p:guideLst>
        <p:guide orient="horz" pos="2015"/>
        <p:guide pos="39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2020/6/27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2203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0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file:///C:\Users\Administrator\Desktop\&#32032;&#26448;&#20998;&#31867;\&#21307;&#30103;&#32032;&#26448;\&#20027;&#39064;\&#22270;&#29255;9.png" TargetMode="Externa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.png"/><Relationship Id="rId5" Type="http://schemas.openxmlformats.org/officeDocument/2006/relationships/tags" Target="../tags/tag11.xml"/><Relationship Id="rId10" Type="http://schemas.openxmlformats.org/officeDocument/2006/relationships/image" Target="file:///F:\Lets_Create/pic_temp/pic_sup.png" TargetMode="External"/><Relationship Id="rId4" Type="http://schemas.openxmlformats.org/officeDocument/2006/relationships/tags" Target="../tags/tag10.xml"/><Relationship Id="rId9" Type="http://schemas.openxmlformats.org/officeDocument/2006/relationships/image" Target="../media/image1.png"/><Relationship Id="rId14" Type="http://schemas.openxmlformats.org/officeDocument/2006/relationships/image" Target="file:///F:\Lets_Create/pic_temp/0_pic_quater_right_up.png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8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file:///C:\Users\Administrator\Desktop\&#32032;&#26448;&#20998;&#31867;\&#21307;&#30103;&#32032;&#26448;\&#20027;&#39064;\&#22270;&#29255;9.png" TargetMode="Externa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2.png"/><Relationship Id="rId5" Type="http://schemas.openxmlformats.org/officeDocument/2006/relationships/tags" Target="../tags/tag72.xml"/><Relationship Id="rId10" Type="http://schemas.openxmlformats.org/officeDocument/2006/relationships/image" Target="file:///F:\Lets_Create/pic_temp/pic_sup.png" TargetMode="External"/><Relationship Id="rId4" Type="http://schemas.openxmlformats.org/officeDocument/2006/relationships/tags" Target="../tags/tag71.xml"/><Relationship Id="rId9" Type="http://schemas.openxmlformats.org/officeDocument/2006/relationships/image" Target="../media/image1.png"/><Relationship Id="rId14" Type="http://schemas.openxmlformats.org/officeDocument/2006/relationships/image" Target="file:///F:\Lets_Create/pic_temp/0_pic_quater_right_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file:///F:\Lets_Create/pic_temp/1_pic_quater_left_down.png" TargetMode="Externa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10.png"/><Relationship Id="rId5" Type="http://schemas.openxmlformats.org/officeDocument/2006/relationships/tags" Target="../tags/tag79.xml"/><Relationship Id="rId10" Type="http://schemas.openxmlformats.org/officeDocument/2006/relationships/image" Target="file:///F:\Lets_Create/pic_temp/0_pic_quater_right_up.png" TargetMode="External"/><Relationship Id="rId4" Type="http://schemas.openxmlformats.org/officeDocument/2006/relationships/tags" Target="../tags/tag78.xml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12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file:///F:\Lets_Create/pic_temp/0_pic_quater_right_up.png" TargetMode="Externa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11.png"/><Relationship Id="rId5" Type="http://schemas.openxmlformats.org/officeDocument/2006/relationships/tags" Target="../tags/tag8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file:///F:\Lets_Create/pic_temp/1_pic_quater_left_down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file:///F:\Lets_Create/pic_temp/0_pic_quater_right_up.png" TargetMode="Externa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9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95.xml"/><Relationship Id="rId15" Type="http://schemas.openxmlformats.org/officeDocument/2006/relationships/image" Target="file:///F:\Lets_Create/pic_temp/1_pic_quater_left_down.png" TargetMode="Externa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file:///F:\Lets_Create/pic_temp/0_pic_quater_right_up.png" TargetMode="Externa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9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5.xml"/><Relationship Id="rId15" Type="http://schemas.openxmlformats.org/officeDocument/2006/relationships/image" Target="file:///F:\Lets_Create/pic_temp/1_pic_quater_left_down.png" TargetMode="Externa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file:///F:\Lets_Create/pic_temp/0_pic_quater_right_up.png" TargetMode="Externa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9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5.xml"/><Relationship Id="rId15" Type="http://schemas.openxmlformats.org/officeDocument/2006/relationships/image" Target="file:///F:\Lets_Create/pic_temp/1_pic_quater_left_down.png" TargetMode="Externa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file:///F:\Lets_Create/pic_temp/1_pic_quater_left_down.png" TargetMode="External"/><Relationship Id="rId2" Type="http://schemas.openxmlformats.org/officeDocument/2006/relationships/tags" Target="../tags/tag122.xml"/><Relationship Id="rId16" Type="http://schemas.openxmlformats.org/officeDocument/2006/relationships/image" Target="../media/image14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image" Target="file:///F:\Lets_Create/pic_temp/0_pic_quater_right_up.png" TargetMode="Externa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file:///F:\Lets_Create/pic_temp/0_pic_quater_right_up.png" TargetMode="Externa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image" Target="../media/image16.png"/><Relationship Id="rId5" Type="http://schemas.openxmlformats.org/officeDocument/2006/relationships/tags" Target="../tags/tag13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6.xml"/><Relationship Id="rId9" Type="http://schemas.openxmlformats.org/officeDocument/2006/relationships/tags" Target="../tags/tag14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file:///F:\Lets_Create/pic_temp/pic_sup.png" TargetMode="External"/><Relationship Id="rId2" Type="http://schemas.openxmlformats.org/officeDocument/2006/relationships/tags" Target="../tags/tag20.xml"/><Relationship Id="rId16" Type="http://schemas.openxmlformats.org/officeDocument/2006/relationships/image" Target="file:///F:\Lets_Create/pic_temp/pic_half_right.png" TargetMode="Externa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.png"/><Relationship Id="rId5" Type="http://schemas.openxmlformats.org/officeDocument/2006/relationships/tags" Target="../tags/tag23.xml"/><Relationship Id="rId15" Type="http://schemas.openxmlformats.org/officeDocument/2006/relationships/image" Target="../media/image5.pn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file:///F:\Lets_Create/pic_temp/pic_half_left.pn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file:///F:\Lets_Create/pic_temp/pic_half_top.png" TargetMode="Externa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6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file:///F:\Lets_Create/pic_temp/pic_sup.png" TargetMode="External"/><Relationship Id="rId5" Type="http://schemas.openxmlformats.org/officeDocument/2006/relationships/tags" Target="../tags/tag46.xml"/><Relationship Id="rId15" Type="http://schemas.openxmlformats.org/officeDocument/2006/relationships/image" Target="file:///F:\Lets_Create/pic_temp/pic_half_down.png" TargetMode="External"/><Relationship Id="rId10" Type="http://schemas.openxmlformats.org/officeDocument/2006/relationships/image" Target="../media/image1.png"/><Relationship Id="rId4" Type="http://schemas.openxmlformats.org/officeDocument/2006/relationships/tags" Target="../tags/tag45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chemeClr val="accent2">
                <a:lumMod val="75000"/>
              </a:schemeClr>
            </a:gs>
            <a:gs pos="43000">
              <a:schemeClr val="bg2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" y="363220"/>
            <a:ext cx="6072505" cy="485902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45" y="0"/>
            <a:ext cx="1757680" cy="12350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5444111" y="4036677"/>
            <a:ext cx="5943599" cy="873535"/>
          </a:xfrm>
          <a:noFill/>
        </p:spPr>
        <p:txBody>
          <a:bodyPr lIns="90000" tIns="46800" rIns="90000" bIns="0" anchor="ctr" anchorCtr="0">
            <a:normAutofit/>
          </a:bodyPr>
          <a:lstStyle>
            <a:lvl1pPr algn="l">
              <a:defRPr sz="4800" i="1" spc="600" baseline="0">
                <a:gradFill>
                  <a:gsLst>
                    <a:gs pos="0">
                      <a:schemeClr val="bg1"/>
                    </a:gs>
                    <a:gs pos="98000">
                      <a:schemeClr val="accent1">
                        <a:lumMod val="40000"/>
                        <a:lumOff val="60000"/>
                      </a:schemeClr>
                    </a:gs>
                  </a:gsLst>
                  <a:lin ang="21594000"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1235776"/>
            <a:ext cx="5486400" cy="438644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482215"/>
            <a:ext cx="2181225" cy="1609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43540" y="2220707"/>
            <a:ext cx="6230489" cy="1795747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0000" tIns="46800" rIns="90000" bIns="0" rtlCol="0" anchor="b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1" u="none" strike="noStrike" kern="1200" cap="none" spc="600" normalizeH="0" baseline="0" noProof="1" dirty="0">
                <a:gradFill>
                  <a:gsLst>
                    <a:gs pos="0">
                      <a:schemeClr val="bg1"/>
                    </a:gs>
                    <a:gs pos="98000">
                      <a:schemeClr val="accent1">
                        <a:lumMod val="40000"/>
                        <a:lumOff val="60000"/>
                      </a:schemeClr>
                    </a:gs>
                  </a:gsLst>
                  <a:lin ang="21594000"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95251" y="5743575"/>
            <a:ext cx="12058313" cy="1064502"/>
            <a:chOff x="95250" y="5743575"/>
            <a:chExt cx="12058313" cy="1064502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" y="5743575"/>
              <a:ext cx="1143000" cy="885862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0563" y="5849156"/>
              <a:ext cx="1143000" cy="95892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3969" y="0"/>
            <a:ext cx="12134851" cy="6772275"/>
            <a:chOff x="0" y="0"/>
            <a:chExt cx="12134850" cy="6772275"/>
          </a:xfrm>
        </p:grpSpPr>
        <p:pic>
          <p:nvPicPr>
            <p:cNvPr id="12" name="图片 11"/>
            <p:cNvPicPr/>
            <p:nvPr>
              <p:custDataLst>
                <p:tags r:id="rId8"/>
              </p:custDataLst>
            </p:nvPr>
          </p:nvPicPr>
          <p:blipFill>
            <a:blip r:embed="rId11" r:link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85290" cy="1249045"/>
            </a:xfrm>
            <a:prstGeom prst="rect">
              <a:avLst/>
            </a:prstGeom>
          </p:spPr>
        </p:pic>
        <p:pic>
          <p:nvPicPr>
            <p:cNvPr id="13" name="图片 12"/>
            <p:cNvPicPr/>
            <p:nvPr>
              <p:custDataLst>
                <p:tags r:id="rId9"/>
              </p:custDataLst>
            </p:nvPr>
          </p:nvPicPr>
          <p:blipFill>
            <a:blip r:embed="rId13" r:link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2725" y="5309870"/>
              <a:ext cx="1762125" cy="1462405"/>
            </a:xfrm>
            <a:prstGeom prst="rect">
              <a:avLst/>
            </a:prstGeom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66675" y="37465"/>
            <a:ext cx="12058651" cy="6820535"/>
            <a:chOff x="123825" y="-57785"/>
            <a:chExt cx="12058650" cy="6820535"/>
          </a:xfrm>
        </p:grpSpPr>
        <p:pic>
          <p:nvPicPr>
            <p:cNvPr id="11" name="图片 10"/>
            <p:cNvPicPr/>
            <p:nvPr>
              <p:custDataLst>
                <p:tags r:id="rId9"/>
              </p:custDataLst>
            </p:nvPr>
          </p:nvPicPr>
          <p:blipFill>
            <a:blip r:embed="rId12" r:link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9475" y="-57785"/>
              <a:ext cx="1143000" cy="885862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>
              <p:custDataLst>
                <p:tags r:id="rId10"/>
              </p:custDataLst>
            </p:nvPr>
          </p:nvPicPr>
          <p:blipFill>
            <a:blip r:embed="rId14" r:link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" y="5537200"/>
              <a:ext cx="1447800" cy="122555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cap="all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958921"/>
            <a:chOff x="0" y="0"/>
            <a:chExt cx="12192000" cy="958921"/>
          </a:xfrm>
        </p:grpSpPr>
        <p:pic>
          <p:nvPicPr>
            <p:cNvPr id="12" name="图片 11"/>
            <p:cNvPicPr/>
            <p:nvPr>
              <p:custDataLst>
                <p:tags r:id="rId9"/>
              </p:custDataLst>
            </p:nvPr>
          </p:nvPicPr>
          <p:blipFill>
            <a:blip r:embed="rId12" r:link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3000" cy="885862"/>
            </a:xfrm>
            <a:prstGeom prst="rect">
              <a:avLst/>
            </a:prstGeom>
          </p:spPr>
        </p:pic>
        <p:pic>
          <p:nvPicPr>
            <p:cNvPr id="13" name="图片 12"/>
            <p:cNvPicPr/>
            <p:nvPr>
              <p:custDataLst>
                <p:tags r:id="rId10"/>
              </p:custDataLst>
            </p:nvPr>
          </p:nvPicPr>
          <p:blipFill>
            <a:blip r:embed="rId14" r:link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000" y="0"/>
              <a:ext cx="1143000" cy="95892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400"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958921"/>
            <a:chOff x="0" y="0"/>
            <a:chExt cx="12192000" cy="958921"/>
          </a:xfrm>
        </p:grpSpPr>
        <p:pic>
          <p:nvPicPr>
            <p:cNvPr id="11" name="图片 10"/>
            <p:cNvPicPr/>
            <p:nvPr>
              <p:custDataLst>
                <p:tags r:id="rId9"/>
              </p:custDataLst>
            </p:nvPr>
          </p:nvPicPr>
          <p:blipFill>
            <a:blip r:embed="rId12" r:link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43000" cy="885862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>
              <p:custDataLst>
                <p:tags r:id="rId10"/>
              </p:custDataLst>
            </p:nvPr>
          </p:nvPicPr>
          <p:blipFill>
            <a:blip r:embed="rId14" r:link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000" y="0"/>
              <a:ext cx="1143000" cy="95892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95251" y="0"/>
            <a:ext cx="12096749" cy="6772275"/>
            <a:chOff x="95250" y="0"/>
            <a:chExt cx="12096749" cy="6772275"/>
          </a:xfrm>
        </p:grpSpPr>
        <p:pic>
          <p:nvPicPr>
            <p:cNvPr id="14" name="图片 13"/>
            <p:cNvPicPr/>
            <p:nvPr>
              <p:custDataLst>
                <p:tags r:id="rId11"/>
              </p:custDataLst>
            </p:nvPr>
          </p:nvPicPr>
          <p:blipFill>
            <a:blip r:embed="rId14" r:link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2178" y="0"/>
              <a:ext cx="1179821" cy="914400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>
              <p:custDataLst>
                <p:tags r:id="rId12"/>
              </p:custDataLst>
            </p:nvPr>
          </p:nvPicPr>
          <p:blipFill>
            <a:blip r:embed="rId16" r:link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" y="5813354"/>
              <a:ext cx="1143000" cy="95892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1371600"/>
            <a:ext cx="12192000" cy="2033905"/>
            <a:chOff x="0" y="1371600"/>
            <a:chExt cx="12192000" cy="2033905"/>
          </a:xfrm>
        </p:grpSpPr>
        <p:pic>
          <p:nvPicPr>
            <p:cNvPr id="8" name="图片 7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633980" cy="2033905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 userDrawn="1">
              <p:custDataLst>
                <p:tags r:id="rId9"/>
              </p:custDataLst>
            </p:nvPr>
          </p:nvPicPr>
          <p:blipFill>
            <a:blip r:embed="rId11" r:link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58020" y="1371600"/>
              <a:ext cx="2633980" cy="203390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2000" y="1122363"/>
            <a:ext cx="12192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3200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0">
              <a:schemeClr val="accent2">
                <a:lumMod val="75000"/>
              </a:schemeClr>
            </a:gs>
            <a:gs pos="38000">
              <a:schemeClr val="bg2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541905" y="635"/>
            <a:ext cx="7108825" cy="6857365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541547" cy="4064000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453" y="1397000"/>
            <a:ext cx="2541547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911087" y="3182974"/>
            <a:ext cx="4379719" cy="721137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600" u="none" strike="noStrike" kern="1200" cap="none" spc="300" normalizeH="0" baseline="0">
                <a:gradFill>
                  <a:gsLst>
                    <a:gs pos="0">
                      <a:schemeClr val="bg1"/>
                    </a:gs>
                    <a:gs pos="98000">
                      <a:schemeClr val="accent1">
                        <a:lumMod val="40000"/>
                        <a:lumOff val="60000"/>
                      </a:schemeClr>
                    </a:gs>
                  </a:gsLst>
                  <a:lin ang="21594000" scaled="0"/>
                </a:gra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3911087" y="3952393"/>
            <a:ext cx="4379719" cy="1144660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gradFill>
                  <a:gsLst>
                    <a:gs pos="0">
                      <a:schemeClr val="bg1"/>
                    </a:gs>
                    <a:gs pos="98000">
                      <a:schemeClr val="accent1">
                        <a:lumMod val="40000"/>
                        <a:lumOff val="60000"/>
                      </a:schemeClr>
                    </a:gs>
                  </a:gsLst>
                  <a:lin ang="21594000" scaled="0"/>
                </a:gra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3811" y="1815147"/>
            <a:ext cx="12188191" cy="3227705"/>
          </a:xfrm>
          <a:prstGeom prst="rect">
            <a:avLst/>
          </a:prstGeom>
          <a:solidFill>
            <a:schemeClr val="bg2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235039"/>
            <a:ext cx="4064000" cy="1622961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16229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  <a:t>2020/6/27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all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cap="all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4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6"/>
          <p:cNvSpPr txBox="1"/>
          <p:nvPr/>
        </p:nvSpPr>
        <p:spPr>
          <a:xfrm>
            <a:off x="2106295" y="1111482"/>
            <a:ext cx="9660255" cy="2349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4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第十章 浮力   第１节 浮力</a:t>
            </a:r>
          </a:p>
        </p:txBody>
      </p:sp>
      <p:sp>
        <p:nvSpPr>
          <p:cNvPr id="7" name="副标题 2"/>
          <p:cNvSpPr txBox="1"/>
          <p:nvPr/>
        </p:nvSpPr>
        <p:spPr>
          <a:xfrm>
            <a:off x="3346720" y="3460982"/>
            <a:ext cx="5622471" cy="884977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265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八年级 物理</a:t>
            </a:r>
            <a:endParaRPr lang="en-US" altLang="zh-CN" sz="4265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94615" y="1922780"/>
            <a:ext cx="2400935" cy="1251585"/>
          </a:xfrm>
          <a:prstGeom prst="cloudCallout">
            <a:avLst>
              <a:gd name="adj1" fmla="val 75813"/>
              <a:gd name="adj2" fmla="val 1287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ρ</a:t>
            </a:r>
            <a:r>
              <a:rPr lang="en-US" altLang="zh-CN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</a:t>
            </a:r>
          </a:p>
        </p:txBody>
      </p:sp>
      <p:grpSp>
        <p:nvGrpSpPr>
          <p:cNvPr id="16386" name="Group 50"/>
          <p:cNvGrpSpPr/>
          <p:nvPr/>
        </p:nvGrpSpPr>
        <p:grpSpPr>
          <a:xfrm>
            <a:off x="2495550" y="2435225"/>
            <a:ext cx="3060700" cy="3379788"/>
            <a:chOff x="612" y="1534"/>
            <a:chExt cx="1928" cy="2129"/>
          </a:xfrm>
        </p:grpSpPr>
        <p:sp>
          <p:nvSpPr>
            <p:cNvPr id="16387" name="Rectangle 42"/>
            <p:cNvSpPr/>
            <p:nvPr/>
          </p:nvSpPr>
          <p:spPr>
            <a:xfrm>
              <a:off x="612" y="1763"/>
              <a:ext cx="1928" cy="1900"/>
            </a:xfrm>
            <a:prstGeom prst="rect">
              <a:avLst/>
            </a:prstGeom>
            <a:solidFill>
              <a:srgbClr val="A7FFFF">
                <a:alpha val="65097"/>
              </a:srgbClr>
            </a:solidFill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6388" name="Group 49"/>
            <p:cNvGrpSpPr/>
            <p:nvPr/>
          </p:nvGrpSpPr>
          <p:grpSpPr>
            <a:xfrm>
              <a:off x="612" y="1534"/>
              <a:ext cx="1928" cy="2129"/>
              <a:chOff x="612" y="1423"/>
              <a:chExt cx="1928" cy="2129"/>
            </a:xfrm>
          </p:grpSpPr>
          <p:sp>
            <p:nvSpPr>
              <p:cNvPr id="16389" name="Line 5"/>
              <p:cNvSpPr/>
              <p:nvPr/>
            </p:nvSpPr>
            <p:spPr>
              <a:xfrm>
                <a:off x="612" y="1451"/>
                <a:ext cx="0" cy="2101"/>
              </a:xfrm>
              <a:prstGeom prst="line">
                <a:avLst/>
              </a:prstGeom>
              <a:ln w="28575" cap="flat" cmpd="sng">
                <a:solidFill>
                  <a:srgbClr val="33CCC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390" name="Line 6"/>
              <p:cNvSpPr/>
              <p:nvPr/>
            </p:nvSpPr>
            <p:spPr>
              <a:xfrm>
                <a:off x="620" y="3552"/>
                <a:ext cx="1920" cy="0"/>
              </a:xfrm>
              <a:prstGeom prst="line">
                <a:avLst/>
              </a:prstGeom>
              <a:ln w="28575" cap="flat" cmpd="sng">
                <a:solidFill>
                  <a:srgbClr val="33CCCC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391" name="Line 7"/>
              <p:cNvSpPr/>
              <p:nvPr/>
            </p:nvSpPr>
            <p:spPr>
              <a:xfrm flipV="1">
                <a:off x="2540" y="1423"/>
                <a:ext cx="0" cy="2129"/>
              </a:xfrm>
              <a:prstGeom prst="line">
                <a:avLst/>
              </a:prstGeom>
              <a:ln w="28575" cap="flat" cmpd="sng">
                <a:solidFill>
                  <a:srgbClr val="33CCCC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20835" name="Rectangle 3"/>
          <p:cNvSpPr/>
          <p:nvPr/>
        </p:nvSpPr>
        <p:spPr>
          <a:xfrm>
            <a:off x="3233420" y="3886200"/>
            <a:ext cx="1223963" cy="1152525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dirty="0">
              <a:latin typeface="Arial" panose="020B0604020202020204" pitchFamily="34" charset="0"/>
            </a:endParaRPr>
          </a:p>
        </p:txBody>
      </p:sp>
      <p:sp>
        <p:nvSpPr>
          <p:cNvPr id="16393" name="Line 8"/>
          <p:cNvSpPr/>
          <p:nvPr/>
        </p:nvSpPr>
        <p:spPr>
          <a:xfrm>
            <a:off x="2362200" y="4897438"/>
            <a:ext cx="3048000" cy="0"/>
          </a:xfrm>
          <a:prstGeom prst="line">
            <a:avLst/>
          </a:prstGeom>
          <a:ln w="28575">
            <a:noFill/>
          </a:ln>
        </p:spPr>
      </p:sp>
      <p:sp>
        <p:nvSpPr>
          <p:cNvPr id="120853" name="Line 21"/>
          <p:cNvSpPr/>
          <p:nvPr/>
        </p:nvSpPr>
        <p:spPr>
          <a:xfrm>
            <a:off x="2674938" y="4329113"/>
            <a:ext cx="623887" cy="9525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20854" name="Line 22"/>
          <p:cNvSpPr/>
          <p:nvPr/>
        </p:nvSpPr>
        <p:spPr>
          <a:xfrm flipH="1" flipV="1">
            <a:off x="4510405" y="4338955"/>
            <a:ext cx="623570" cy="381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120857" name="Text Box 25"/>
          <p:cNvSpPr txBox="1"/>
          <p:nvPr/>
        </p:nvSpPr>
        <p:spPr>
          <a:xfrm>
            <a:off x="6248400" y="1142365"/>
            <a:ext cx="419100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正方体两个对应的侧面所受液体压力相互平衡</a:t>
            </a:r>
            <a:endParaRPr lang="en-US" altLang="zh-CN" sz="2800">
              <a:solidFill>
                <a:srgbClr val="FFFF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20858" name="Text Box 26"/>
          <p:cNvSpPr txBox="1"/>
          <p:nvPr/>
        </p:nvSpPr>
        <p:spPr>
          <a:xfrm>
            <a:off x="2255520" y="1315085"/>
            <a:ext cx="355409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宋体" panose="02010600030101010101" pitchFamily="2" charset="-122"/>
              </a:rPr>
              <a:t>正方体浸没在液体中</a:t>
            </a:r>
          </a:p>
        </p:txBody>
      </p:sp>
      <p:sp>
        <p:nvSpPr>
          <p:cNvPr id="120859" name="Text Box 27"/>
          <p:cNvSpPr txBox="1"/>
          <p:nvPr/>
        </p:nvSpPr>
        <p:spPr>
          <a:xfrm>
            <a:off x="6282690" y="3081655"/>
            <a:ext cx="4122738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dirty="0">
                <a:solidFill>
                  <a:srgbClr val="FFFF00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向上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 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向下 </a:t>
            </a:r>
          </a:p>
          <a:p>
            <a:pPr marL="342900" indent="-342900">
              <a:spcBef>
                <a:spcPct val="5000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向上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 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向下</a:t>
            </a:r>
          </a:p>
        </p:txBody>
      </p:sp>
      <p:sp>
        <p:nvSpPr>
          <p:cNvPr id="120866" name="Text Box 34"/>
          <p:cNvSpPr txBox="1"/>
          <p:nvPr/>
        </p:nvSpPr>
        <p:spPr>
          <a:xfrm>
            <a:off x="6557645" y="4458970"/>
            <a:ext cx="320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 b="1" i="1" dirty="0">
                <a:latin typeface="Arial" panose="020B0604020202020204" pitchFamily="34" charset="0"/>
                <a:ea typeface="楷体_GB2312" panose="02010609030101010101" pitchFamily="49" charset="-122"/>
              </a:rPr>
              <a:t> 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浮</a:t>
            </a:r>
            <a:r>
              <a:rPr lang="en-US" altLang="zh-CN" sz="320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向上</a:t>
            </a:r>
            <a:r>
              <a:rPr lang="en-US" altLang="zh-CN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向下</a:t>
            </a:r>
          </a:p>
        </p:txBody>
      </p:sp>
      <p:grpSp>
        <p:nvGrpSpPr>
          <p:cNvPr id="120885" name="Group 53"/>
          <p:cNvGrpSpPr/>
          <p:nvPr/>
        </p:nvGrpSpPr>
        <p:grpSpPr>
          <a:xfrm>
            <a:off x="3665538" y="2889250"/>
            <a:ext cx="990600" cy="936625"/>
            <a:chOff x="1349" y="1820"/>
            <a:chExt cx="624" cy="590"/>
          </a:xfrm>
        </p:grpSpPr>
        <p:sp>
          <p:nvSpPr>
            <p:cNvPr id="16401" name="Line 23"/>
            <p:cNvSpPr/>
            <p:nvPr/>
          </p:nvSpPr>
          <p:spPr>
            <a:xfrm>
              <a:off x="1491" y="2160"/>
              <a:ext cx="0" cy="25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16402" name="Text Box 35"/>
            <p:cNvSpPr txBox="1"/>
            <p:nvPr/>
          </p:nvSpPr>
          <p:spPr>
            <a:xfrm>
              <a:off x="1349" y="1820"/>
              <a:ext cx="62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F</a:t>
              </a:r>
              <a:r>
                <a:rPr lang="zh-CN" altLang="en-US" sz="2800" b="1" baseline="-25000" dirty="0">
                  <a:latin typeface="Times New Roman" panose="02020603050405020304" pitchFamily="18" charset="0"/>
                </a:rPr>
                <a:t>向下</a:t>
              </a:r>
            </a:p>
          </p:txBody>
        </p:sp>
      </p:grpSp>
      <p:grpSp>
        <p:nvGrpSpPr>
          <p:cNvPr id="120884" name="Group 52"/>
          <p:cNvGrpSpPr/>
          <p:nvPr/>
        </p:nvGrpSpPr>
        <p:grpSpPr>
          <a:xfrm>
            <a:off x="3886200" y="4927600"/>
            <a:ext cx="1033463" cy="1008063"/>
            <a:chOff x="1488" y="3104"/>
            <a:chExt cx="651" cy="635"/>
          </a:xfrm>
        </p:grpSpPr>
        <p:sp>
          <p:nvSpPr>
            <p:cNvPr id="16404" name="Line 24"/>
            <p:cNvSpPr/>
            <p:nvPr/>
          </p:nvSpPr>
          <p:spPr>
            <a:xfrm flipV="1">
              <a:off x="1488" y="3104"/>
              <a:ext cx="0" cy="635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stealth" w="lg" len="lg"/>
            </a:ln>
          </p:spPr>
        </p:sp>
        <p:sp>
          <p:nvSpPr>
            <p:cNvPr id="16405" name="Text Box 36"/>
            <p:cNvSpPr txBox="1"/>
            <p:nvPr/>
          </p:nvSpPr>
          <p:spPr>
            <a:xfrm>
              <a:off x="1515" y="3336"/>
              <a:ext cx="62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F</a:t>
              </a:r>
              <a:r>
                <a:rPr lang="zh-CN" altLang="en-US" sz="2800" b="1" baseline="-25000" dirty="0">
                  <a:latin typeface="Times New Roman" panose="02020603050405020304" pitchFamily="18" charset="0"/>
                </a:rPr>
                <a:t>向上</a:t>
              </a:r>
            </a:p>
          </p:txBody>
        </p:sp>
      </p:grpSp>
      <p:sp>
        <p:nvSpPr>
          <p:cNvPr id="16406" name="Rectangle 39"/>
          <p:cNvSpPr/>
          <p:nvPr/>
        </p:nvSpPr>
        <p:spPr>
          <a:xfrm>
            <a:off x="3105150" y="321310"/>
            <a:ext cx="33528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二、浮力的产生</a:t>
            </a:r>
          </a:p>
        </p:txBody>
      </p:sp>
      <p:sp>
        <p:nvSpPr>
          <p:cNvPr id="120861" name="AutoShape 29"/>
          <p:cNvSpPr/>
          <p:nvPr/>
        </p:nvSpPr>
        <p:spPr>
          <a:xfrm>
            <a:off x="5605780" y="5295900"/>
            <a:ext cx="6504305" cy="1313180"/>
          </a:xfrm>
          <a:prstGeom prst="cloudCallout">
            <a:avLst>
              <a:gd name="adj1" fmla="val -76847"/>
              <a:gd name="adj2" fmla="val -116392"/>
            </a:avLst>
          </a:prstGeom>
          <a:solidFill>
            <a:srgbClr val="FFFF99"/>
          </a:soli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浮力是液体对物体上、下表面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压力差而产生的</a:t>
            </a:r>
          </a:p>
        </p:txBody>
      </p:sp>
      <p:grpSp>
        <p:nvGrpSpPr>
          <p:cNvPr id="120887" name="Group 55"/>
          <p:cNvGrpSpPr/>
          <p:nvPr/>
        </p:nvGrpSpPr>
        <p:grpSpPr>
          <a:xfrm>
            <a:off x="4510088" y="2788603"/>
            <a:ext cx="1079500" cy="2251075"/>
            <a:chOff x="1831" y="1763"/>
            <a:chExt cx="680" cy="1418"/>
          </a:xfrm>
        </p:grpSpPr>
        <p:grpSp>
          <p:nvGrpSpPr>
            <p:cNvPr id="16409" name="Group 54"/>
            <p:cNvGrpSpPr/>
            <p:nvPr/>
          </p:nvGrpSpPr>
          <p:grpSpPr>
            <a:xfrm>
              <a:off x="1831" y="1763"/>
              <a:ext cx="680" cy="1418"/>
              <a:chOff x="1831" y="1763"/>
              <a:chExt cx="680" cy="1418"/>
            </a:xfrm>
          </p:grpSpPr>
          <p:sp>
            <p:nvSpPr>
              <p:cNvPr id="16410" name="Line 41"/>
              <p:cNvSpPr/>
              <p:nvPr/>
            </p:nvSpPr>
            <p:spPr>
              <a:xfrm>
                <a:off x="1831" y="2443"/>
                <a:ext cx="680" cy="0"/>
              </a:xfrm>
              <a:prstGeom prst="line">
                <a:avLst/>
              </a:prstGeom>
              <a:ln w="19050" cap="flat" cmpd="sng">
                <a:solidFill>
                  <a:srgbClr val="0000CC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6411" name="Line 45"/>
              <p:cNvSpPr/>
              <p:nvPr/>
            </p:nvSpPr>
            <p:spPr>
              <a:xfrm flipH="1">
                <a:off x="2398" y="1763"/>
                <a:ext cx="0" cy="1417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triangle" w="med" len="lg"/>
                <a:tailEnd type="triangle" w="med" len="lg"/>
              </a:ln>
            </p:spPr>
          </p:sp>
          <p:sp>
            <p:nvSpPr>
              <p:cNvPr id="16412" name="Line 46"/>
              <p:cNvSpPr/>
              <p:nvPr/>
            </p:nvSpPr>
            <p:spPr>
              <a:xfrm>
                <a:off x="1831" y="3181"/>
                <a:ext cx="624" cy="0"/>
              </a:xfrm>
              <a:prstGeom prst="line">
                <a:avLst/>
              </a:prstGeom>
              <a:ln w="19050" cap="flat" cmpd="sng">
                <a:solidFill>
                  <a:srgbClr val="0000CC"/>
                </a:solidFill>
                <a:prstDash val="dash"/>
                <a:headEnd type="none" w="med" len="med"/>
                <a:tailEnd type="none" w="med" len="med"/>
              </a:ln>
            </p:spPr>
          </p:sp>
          <p:grpSp>
            <p:nvGrpSpPr>
              <p:cNvPr id="16413" name="Group 48"/>
              <p:cNvGrpSpPr/>
              <p:nvPr/>
            </p:nvGrpSpPr>
            <p:grpSpPr>
              <a:xfrm>
                <a:off x="2089" y="1763"/>
                <a:ext cx="236" cy="680"/>
                <a:chOff x="2089" y="1823"/>
                <a:chExt cx="236" cy="615"/>
              </a:xfrm>
            </p:grpSpPr>
            <p:sp>
              <p:nvSpPr>
                <p:cNvPr id="16414" name="Line 44"/>
                <p:cNvSpPr/>
                <p:nvPr/>
              </p:nvSpPr>
              <p:spPr>
                <a:xfrm flipH="1">
                  <a:off x="2206" y="1823"/>
                  <a:ext cx="1" cy="615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triangle" w="med" len="lg"/>
                  <a:tailEnd type="triangle" w="med" len="lg"/>
                </a:ln>
              </p:spPr>
            </p:sp>
            <p:sp>
              <p:nvSpPr>
                <p:cNvPr id="16415" name="Text Box 47"/>
                <p:cNvSpPr txBox="1"/>
                <p:nvPr/>
              </p:nvSpPr>
              <p:spPr>
                <a:xfrm>
                  <a:off x="2089" y="1990"/>
                  <a:ext cx="236" cy="245"/>
                </a:xfrm>
                <a:prstGeom prst="rect">
                  <a:avLst/>
                </a:prstGeom>
                <a:solidFill>
                  <a:srgbClr val="C5FFFF"/>
                </a:solidFill>
                <a:ln w="9525">
                  <a:noFill/>
                </a:ln>
              </p:spPr>
              <p:txBody>
                <a:bodyPr wrap="square" lIns="18000" tIns="0" rIns="18000" bIns="0">
                  <a:spAutoFit/>
                </a:bodyPr>
                <a:lstStyle/>
                <a:p>
                  <a:pPr marL="342900" indent="-342900">
                    <a:spcBef>
                      <a:spcPct val="50000"/>
                    </a:spcBef>
                  </a:pPr>
                  <a:r>
                    <a:rPr lang="en-US" altLang="zh-CN" sz="2800" b="1" i="1">
                      <a:latin typeface="Times New Roman" panose="02020603050405020304" pitchFamily="18" charset="0"/>
                    </a:rPr>
                    <a:t>h</a:t>
                  </a:r>
                  <a:r>
                    <a:rPr lang="en-US" altLang="zh-CN" sz="2800" b="1" i="1" baseline="-25000">
                      <a:latin typeface="Times New Roman" panose="02020603050405020304" pitchFamily="18" charset="0"/>
                    </a:rPr>
                    <a:t>1</a:t>
                  </a:r>
                </a:p>
              </p:txBody>
            </p:sp>
          </p:grpSp>
        </p:grpSp>
        <p:sp>
          <p:nvSpPr>
            <p:cNvPr id="16416" name="Text Box 20"/>
            <p:cNvSpPr txBox="1"/>
            <p:nvPr/>
          </p:nvSpPr>
          <p:spPr>
            <a:xfrm>
              <a:off x="2240" y="2400"/>
              <a:ext cx="249" cy="285"/>
            </a:xfrm>
            <a:prstGeom prst="rect">
              <a:avLst/>
            </a:prstGeom>
            <a:solidFill>
              <a:srgbClr val="C5FFFF"/>
            </a:solidFill>
            <a:ln w="9525">
              <a:noFill/>
            </a:ln>
          </p:spPr>
          <p:txBody>
            <a:bodyPr wrap="square" lIns="18000" tIns="10800" rIns="18000" bIns="10800"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h</a:t>
              </a:r>
              <a:r>
                <a:rPr lang="en-US" altLang="zh-CN" sz="2800" b="1" i="1" baseline="-25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云形标注 4"/>
          <p:cNvSpPr/>
          <p:nvPr/>
        </p:nvSpPr>
        <p:spPr>
          <a:xfrm>
            <a:off x="254000" y="3498215"/>
            <a:ext cx="2082165" cy="1253490"/>
          </a:xfrm>
          <a:prstGeom prst="cloudCallout">
            <a:avLst>
              <a:gd name="adj1" fmla="val 87419"/>
              <a:gd name="adj2" fmla="val 10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50000"/>
              </a:spcBef>
            </a:pPr>
            <a:r>
              <a:rPr lang="en-US" altLang="zh-CN" sz="3600" i="1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F= </a:t>
            </a:r>
            <a:r>
              <a:rPr lang="en-US" altLang="zh-CN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2690" y="2435225"/>
            <a:ext cx="4094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800" dirty="0">
                <a:solidFill>
                  <a:srgbClr val="FFFF00"/>
                </a:solidFill>
                <a:latin typeface="Arial" panose="020B0604020202020204" pitchFamily="34" charset="0"/>
                <a:sym typeface="+mn-ea"/>
              </a:rPr>
              <a:t>上、下两面所受压力关系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0835" grpId="0" bldLvl="0" animBg="1"/>
      <p:bldP spid="120857" grpId="0"/>
      <p:bldP spid="120858" grpId="0"/>
      <p:bldP spid="120866" grpId="0"/>
      <p:bldP spid="120861" grpId="0" bldLvl="0" animBg="1"/>
      <p:bldP spid="5" grpId="0" bldLvl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31136" t="15593" r="33522" b="20482"/>
          <a:stretch>
            <a:fillRect/>
          </a:stretch>
        </p:blipFill>
        <p:spPr>
          <a:xfrm>
            <a:off x="7708900" y="1378585"/>
            <a:ext cx="2665730" cy="30137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29816" t="24024" r="39712" b="23071"/>
          <a:stretch>
            <a:fillRect/>
          </a:stretch>
        </p:blipFill>
        <p:spPr>
          <a:xfrm>
            <a:off x="3994150" y="1378585"/>
            <a:ext cx="2754630" cy="2989580"/>
          </a:xfrm>
          <a:prstGeom prst="rect">
            <a:avLst/>
          </a:prstGeom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635760" y="1828800"/>
            <a:ext cx="5518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endParaRPr kumimoji="1" lang="zh-CN" altLang="en-US" sz="24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820" name="Text Box 12"/>
          <p:cNvSpPr txBox="1"/>
          <p:nvPr/>
        </p:nvSpPr>
        <p:spPr>
          <a:xfrm>
            <a:off x="1144905" y="4347210"/>
            <a:ext cx="9704705" cy="2158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将乒乓球放入瓶内，向瓶里倒水，乒乓球不浮起，这是因为乒乓球下表面没有水。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将瓶口堵住，乒乓球下面有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了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水，产生了向上的压力，因而有了浮力，使乒乓球浮起。</a:t>
            </a:r>
          </a:p>
        </p:txBody>
      </p:sp>
      <p:sp>
        <p:nvSpPr>
          <p:cNvPr id="17414" name="Rectangle 23"/>
          <p:cNvSpPr/>
          <p:nvPr/>
        </p:nvSpPr>
        <p:spPr>
          <a:xfrm>
            <a:off x="3582670" y="321310"/>
            <a:ext cx="33528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二、浮力的产生</a:t>
            </a:r>
          </a:p>
        </p:txBody>
      </p:sp>
      <p:sp>
        <p:nvSpPr>
          <p:cNvPr id="119832" name="Rectangle 24"/>
          <p:cNvSpPr>
            <a:spLocks noChangeArrowheads="1"/>
          </p:cNvSpPr>
          <p:nvPr/>
        </p:nvSpPr>
        <p:spPr bwMode="auto">
          <a:xfrm>
            <a:off x="1348105" y="1306830"/>
            <a:ext cx="2075815" cy="52197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i="0" u="none" strike="noStrike" kern="1200" cap="none" spc="0" normalizeH="0" baseline="0" noProof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实验与观察</a:t>
            </a:r>
          </a:p>
        </p:txBody>
      </p:sp>
      <p:sp>
        <p:nvSpPr>
          <p:cNvPr id="17416" name="AutoShape 25"/>
          <p:cNvSpPr/>
          <p:nvPr/>
        </p:nvSpPr>
        <p:spPr>
          <a:xfrm>
            <a:off x="5280343" y="2367280"/>
            <a:ext cx="180975" cy="539750"/>
          </a:xfrm>
          <a:prstGeom prst="downArrow">
            <a:avLst>
              <a:gd name="adj1" fmla="val 50000"/>
              <a:gd name="adj2" fmla="val 74561"/>
            </a:avLst>
          </a:prstGeom>
          <a:solidFill>
            <a:srgbClr val="CC0000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dirty="0">
              <a:latin typeface="Arial" panose="020B0604020202020204" pitchFamily="34" charset="0"/>
            </a:endParaRPr>
          </a:p>
        </p:txBody>
      </p:sp>
      <p:sp>
        <p:nvSpPr>
          <p:cNvPr id="17417" name="Rectangle 26"/>
          <p:cNvSpPr/>
          <p:nvPr/>
        </p:nvSpPr>
        <p:spPr>
          <a:xfrm>
            <a:off x="1348264" y="3572193"/>
            <a:ext cx="1605280" cy="6076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解释现象</a:t>
            </a:r>
            <a:endParaRPr lang="en-US" altLang="zh-CN" sz="280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0861" name="AutoShape 29"/>
          <p:cNvSpPr/>
          <p:nvPr/>
        </p:nvSpPr>
        <p:spPr>
          <a:xfrm>
            <a:off x="6664325" y="113030"/>
            <a:ext cx="5386070" cy="1819275"/>
          </a:xfrm>
          <a:prstGeom prst="cloudCallout">
            <a:avLst>
              <a:gd name="adj1" fmla="val -4197"/>
              <a:gd name="adj2" fmla="val 65811"/>
            </a:avLst>
          </a:prstGeom>
          <a:solidFill>
            <a:srgbClr val="FFFF99"/>
          </a:solidFill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浮力是液体对物体上、下表面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压力差而产生的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charRg st="26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/>
          <p:nvPr/>
        </p:nvSpPr>
        <p:spPr>
          <a:xfrm>
            <a:off x="3196908" y="32131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三、浮力的大小与哪些因素有关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1447165" y="1162685"/>
            <a:ext cx="1750060" cy="5835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小实验：</a:t>
            </a:r>
          </a:p>
        </p:txBody>
      </p:sp>
      <p:pic>
        <p:nvPicPr>
          <p:cNvPr id="18436" name="Picture 9"/>
          <p:cNvPicPr>
            <a:picLocks noChangeAspect="1"/>
          </p:cNvPicPr>
          <p:nvPr/>
        </p:nvPicPr>
        <p:blipFill>
          <a:blip r:embed="rId2"/>
          <a:srcRect r="1597" b="3345"/>
          <a:stretch>
            <a:fillRect/>
          </a:stretch>
        </p:blipFill>
        <p:spPr>
          <a:xfrm>
            <a:off x="1439545" y="1967230"/>
            <a:ext cx="4168140" cy="3491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10"/>
          <p:cNvSpPr/>
          <p:nvPr/>
        </p:nvSpPr>
        <p:spPr>
          <a:xfrm>
            <a:off x="6275070" y="1967230"/>
            <a:ext cx="4993640" cy="21583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把空饮料罐用手按入水桶，饮料罐进入水中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越深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手用的力越来越大，会看到水桶里的水面上升，甚至会溢出。</a:t>
            </a:r>
          </a:p>
        </p:txBody>
      </p:sp>
      <p:sp>
        <p:nvSpPr>
          <p:cNvPr id="123915" name="Rectangle 11"/>
          <p:cNvSpPr/>
          <p:nvPr/>
        </p:nvSpPr>
        <p:spPr>
          <a:xfrm>
            <a:off x="4890770" y="5581650"/>
            <a:ext cx="5954395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浮力大小可能和什么因素有关？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1439228" y="5680075"/>
            <a:ext cx="1808480" cy="5835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提出问题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8437" grpId="0"/>
      <p:bldP spid="123915" grpId="0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0053" y="1704975"/>
            <a:ext cx="1257300" cy="52197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猜  想</a:t>
            </a:r>
          </a:p>
        </p:txBody>
      </p:sp>
      <p:sp>
        <p:nvSpPr>
          <p:cNvPr id="123918" name="Rectangle 14"/>
          <p:cNvSpPr/>
          <p:nvPr/>
        </p:nvSpPr>
        <p:spPr>
          <a:xfrm>
            <a:off x="3186430" y="2977515"/>
            <a:ext cx="68167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可能跟</a:t>
            </a: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物体在液体中的深度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有关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26790" y="1704975"/>
            <a:ext cx="5872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可能跟物体浸在液体中的体积有关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26790" y="2455545"/>
            <a:ext cx="3738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可能跟液体密度有关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26790" y="3818255"/>
            <a:ext cx="3738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可能跟物体密度有关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26790" y="4578985"/>
            <a:ext cx="37388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5.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可能跟物体质量有关</a:t>
            </a:r>
          </a:p>
          <a:p>
            <a:r>
              <a:rPr lang="en-US" altLang="zh-CN" sz="2800" b="1">
                <a:solidFill>
                  <a:schemeClr val="bg1"/>
                </a:solidFill>
                <a:latin typeface="宋体" panose="02010600030101010101" pitchFamily="2" charset="-122"/>
              </a:rPr>
              <a:t>......</a:t>
            </a:r>
          </a:p>
        </p:txBody>
      </p:sp>
      <p:sp>
        <p:nvSpPr>
          <p:cNvPr id="18434" name="Rectangle 2"/>
          <p:cNvSpPr/>
          <p:nvPr/>
        </p:nvSpPr>
        <p:spPr>
          <a:xfrm>
            <a:off x="3316923" y="36195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三、浮力的大小与哪些因素有关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3918" grpId="0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276985" y="1127760"/>
            <a:ext cx="1981200" cy="5835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i="0" u="none" strike="noStrike" kern="1200" cap="none" spc="0" normalizeH="0" baseline="0" noProof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实验探究</a:t>
            </a:r>
          </a:p>
        </p:txBody>
      </p:sp>
      <p:grpSp>
        <p:nvGrpSpPr>
          <p:cNvPr id="124983" name="Group 55"/>
          <p:cNvGrpSpPr/>
          <p:nvPr/>
        </p:nvGrpSpPr>
        <p:grpSpPr>
          <a:xfrm>
            <a:off x="6192520" y="3019425"/>
            <a:ext cx="1231900" cy="2216924"/>
            <a:chOff x="1920" y="2400"/>
            <a:chExt cx="624" cy="1255"/>
          </a:xfrm>
        </p:grpSpPr>
        <p:sp>
          <p:nvSpPr>
            <p:cNvPr id="19460" name="Text Box 24"/>
            <p:cNvSpPr txBox="1"/>
            <p:nvPr/>
          </p:nvSpPr>
          <p:spPr>
            <a:xfrm>
              <a:off x="2112" y="3360"/>
              <a:ext cx="288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水</a:t>
              </a:r>
            </a:p>
          </p:txBody>
        </p:sp>
        <p:grpSp>
          <p:nvGrpSpPr>
            <p:cNvPr id="19461" name="Group 41"/>
            <p:cNvGrpSpPr/>
            <p:nvPr/>
          </p:nvGrpSpPr>
          <p:grpSpPr>
            <a:xfrm>
              <a:off x="1920" y="2400"/>
              <a:ext cx="624" cy="912"/>
              <a:chOff x="1920" y="2400"/>
              <a:chExt cx="624" cy="912"/>
            </a:xfrm>
          </p:grpSpPr>
          <p:grpSp>
            <p:nvGrpSpPr>
              <p:cNvPr id="19462" name="xjhzja8"/>
              <p:cNvGrpSpPr/>
              <p:nvPr/>
            </p:nvGrpSpPr>
            <p:grpSpPr>
              <a:xfrm>
                <a:off x="1920" y="2400"/>
                <a:ext cx="624" cy="912"/>
                <a:chOff x="7740" y="816"/>
                <a:chExt cx="1740" cy="1890"/>
              </a:xfrm>
            </p:grpSpPr>
            <p:sp>
              <p:nvSpPr>
                <p:cNvPr id="19463" name="AutoShape 15"/>
                <p:cNvSpPr/>
                <p:nvPr/>
              </p:nvSpPr>
              <p:spPr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64" name="Freeform 16"/>
                <p:cNvSpPr/>
                <p:nvPr/>
              </p:nvSpPr>
              <p:spPr>
                <a:xfrm>
                  <a:off x="7740" y="816"/>
                  <a:ext cx="1740" cy="1129"/>
                </a:xfrm>
                <a:custGeom>
                  <a:avLst/>
                  <a:gdLst/>
                  <a:ahLst/>
                  <a:cxnLst>
                    <a:cxn ang="0">
                      <a:pos x="225" y="1129"/>
                    </a:cxn>
                    <a:cxn ang="0">
                      <a:pos x="225" y="360"/>
                    </a:cxn>
                    <a:cxn ang="0">
                      <a:pos x="225" y="180"/>
                    </a:cxn>
                    <a:cxn ang="0">
                      <a:pos x="0" y="45"/>
                    </a:cxn>
                    <a:cxn ang="0">
                      <a:pos x="285" y="0"/>
                    </a:cxn>
                    <a:cxn ang="0">
                      <a:pos x="1740" y="0"/>
                    </a:cxn>
                    <a:cxn ang="0">
                      <a:pos x="1665" y="120"/>
                    </a:cxn>
                    <a:cxn ang="0">
                      <a:pos x="1665" y="1129"/>
                    </a:cxn>
                  </a:cxnLst>
                  <a:rect l="0" t="0" r="0" b="0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chemeClr val="bg1">
                    <a:alpha val="100000"/>
                  </a:scheme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465" name="Rectangle 40"/>
              <p:cNvSpPr/>
              <p:nvPr/>
            </p:nvSpPr>
            <p:spPr>
              <a:xfrm>
                <a:off x="2001" y="2736"/>
                <a:ext cx="516" cy="576"/>
              </a:xfrm>
              <a:prstGeom prst="rect">
                <a:avLst/>
              </a:prstGeom>
              <a:solidFill>
                <a:schemeClr val="bg1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4984" name="Group 56"/>
          <p:cNvGrpSpPr/>
          <p:nvPr/>
        </p:nvGrpSpPr>
        <p:grpSpPr>
          <a:xfrm>
            <a:off x="7882255" y="3020060"/>
            <a:ext cx="1396365" cy="2218055"/>
            <a:chOff x="2976" y="2400"/>
            <a:chExt cx="675" cy="1256"/>
          </a:xfrm>
        </p:grpSpPr>
        <p:sp>
          <p:nvSpPr>
            <p:cNvPr id="19467" name="Text Box 31"/>
            <p:cNvSpPr txBox="1"/>
            <p:nvPr/>
          </p:nvSpPr>
          <p:spPr>
            <a:xfrm>
              <a:off x="3056" y="3360"/>
              <a:ext cx="595" cy="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酒精</a:t>
              </a:r>
            </a:p>
          </p:txBody>
        </p:sp>
        <p:grpSp>
          <p:nvGrpSpPr>
            <p:cNvPr id="19468" name="Group 42"/>
            <p:cNvGrpSpPr/>
            <p:nvPr/>
          </p:nvGrpSpPr>
          <p:grpSpPr>
            <a:xfrm>
              <a:off x="2976" y="2400"/>
              <a:ext cx="624" cy="912"/>
              <a:chOff x="1920" y="2400"/>
              <a:chExt cx="624" cy="912"/>
            </a:xfrm>
          </p:grpSpPr>
          <p:grpSp>
            <p:nvGrpSpPr>
              <p:cNvPr id="19469" name="xjhzja8"/>
              <p:cNvGrpSpPr/>
              <p:nvPr/>
            </p:nvGrpSpPr>
            <p:grpSpPr>
              <a:xfrm>
                <a:off x="1920" y="2400"/>
                <a:ext cx="624" cy="912"/>
                <a:chOff x="7740" y="816"/>
                <a:chExt cx="1740" cy="1890"/>
              </a:xfrm>
            </p:grpSpPr>
            <p:sp>
              <p:nvSpPr>
                <p:cNvPr id="19470" name="AutoShape 44" descr="横虚线"/>
                <p:cNvSpPr/>
                <p:nvPr/>
              </p:nvSpPr>
              <p:spPr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71" name="Freeform 45"/>
                <p:cNvSpPr/>
                <p:nvPr/>
              </p:nvSpPr>
              <p:spPr>
                <a:xfrm>
                  <a:off x="7740" y="816"/>
                  <a:ext cx="1740" cy="1129"/>
                </a:xfrm>
                <a:custGeom>
                  <a:avLst/>
                  <a:gdLst/>
                  <a:ahLst/>
                  <a:cxnLst>
                    <a:cxn ang="0">
                      <a:pos x="225" y="1129"/>
                    </a:cxn>
                    <a:cxn ang="0">
                      <a:pos x="225" y="360"/>
                    </a:cxn>
                    <a:cxn ang="0">
                      <a:pos x="225" y="180"/>
                    </a:cxn>
                    <a:cxn ang="0">
                      <a:pos x="0" y="45"/>
                    </a:cxn>
                    <a:cxn ang="0">
                      <a:pos x="285" y="0"/>
                    </a:cxn>
                    <a:cxn ang="0">
                      <a:pos x="1740" y="0"/>
                    </a:cxn>
                    <a:cxn ang="0">
                      <a:pos x="1665" y="120"/>
                    </a:cxn>
                    <a:cxn ang="0">
                      <a:pos x="1665" y="1129"/>
                    </a:cxn>
                  </a:cxnLst>
                  <a:rect l="0" t="0" r="0" b="0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472" name="Rectangle 46"/>
              <p:cNvSpPr/>
              <p:nvPr/>
            </p:nvSpPr>
            <p:spPr>
              <a:xfrm>
                <a:off x="2000" y="2736"/>
                <a:ext cx="517" cy="576"/>
              </a:xfrm>
              <a:prstGeom prst="rect">
                <a:avLst/>
              </a:prstGeom>
              <a:solidFill>
                <a:srgbClr val="FFFFCC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24988" name="Group 60"/>
          <p:cNvGrpSpPr/>
          <p:nvPr/>
        </p:nvGrpSpPr>
        <p:grpSpPr>
          <a:xfrm>
            <a:off x="9615170" y="3020695"/>
            <a:ext cx="1602740" cy="2199005"/>
            <a:chOff x="3984" y="2016"/>
            <a:chExt cx="817" cy="1259"/>
          </a:xfrm>
        </p:grpSpPr>
        <p:grpSp>
          <p:nvGrpSpPr>
            <p:cNvPr id="19474" name="Group 47"/>
            <p:cNvGrpSpPr/>
            <p:nvPr/>
          </p:nvGrpSpPr>
          <p:grpSpPr>
            <a:xfrm>
              <a:off x="3984" y="2016"/>
              <a:ext cx="624" cy="912"/>
              <a:chOff x="1920" y="2400"/>
              <a:chExt cx="624" cy="912"/>
            </a:xfrm>
          </p:grpSpPr>
          <p:grpSp>
            <p:nvGrpSpPr>
              <p:cNvPr id="19475" name="xjhzja8"/>
              <p:cNvGrpSpPr/>
              <p:nvPr/>
            </p:nvGrpSpPr>
            <p:grpSpPr>
              <a:xfrm>
                <a:off x="1920" y="2400"/>
                <a:ext cx="624" cy="912"/>
                <a:chOff x="7740" y="816"/>
                <a:chExt cx="1740" cy="1890"/>
              </a:xfrm>
            </p:grpSpPr>
            <p:sp>
              <p:nvSpPr>
                <p:cNvPr id="19476" name="AutoShape 49" descr="横虚线"/>
                <p:cNvSpPr/>
                <p:nvPr/>
              </p:nvSpPr>
              <p:spPr>
                <a:xfrm>
                  <a:off x="7965" y="1746"/>
                  <a:ext cx="1440" cy="960"/>
                </a:xfrm>
                <a:prstGeom prst="flowChartAlternateProcess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algn="ctr" eaLnBrk="0" hangingPunct="0"/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77" name="Freeform 50"/>
                <p:cNvSpPr/>
                <p:nvPr/>
              </p:nvSpPr>
              <p:spPr>
                <a:xfrm>
                  <a:off x="7740" y="816"/>
                  <a:ext cx="1740" cy="1129"/>
                </a:xfrm>
                <a:custGeom>
                  <a:avLst/>
                  <a:gdLst/>
                  <a:ahLst/>
                  <a:cxnLst>
                    <a:cxn ang="0">
                      <a:pos x="225" y="1129"/>
                    </a:cxn>
                    <a:cxn ang="0">
                      <a:pos x="225" y="360"/>
                    </a:cxn>
                    <a:cxn ang="0">
                      <a:pos x="225" y="180"/>
                    </a:cxn>
                    <a:cxn ang="0">
                      <a:pos x="0" y="45"/>
                    </a:cxn>
                    <a:cxn ang="0">
                      <a:pos x="285" y="0"/>
                    </a:cxn>
                    <a:cxn ang="0">
                      <a:pos x="1740" y="0"/>
                    </a:cxn>
                    <a:cxn ang="0">
                      <a:pos x="1665" y="120"/>
                    </a:cxn>
                    <a:cxn ang="0">
                      <a:pos x="1665" y="1129"/>
                    </a:cxn>
                  </a:cxnLst>
                  <a:rect l="0" t="0" r="0" b="0"/>
                  <a:pathLst>
                    <a:path w="1740" h="1129">
                      <a:moveTo>
                        <a:pt x="225" y="1129"/>
                      </a:moveTo>
                      <a:lnTo>
                        <a:pt x="225" y="360"/>
                      </a:lnTo>
                      <a:lnTo>
                        <a:pt x="225" y="180"/>
                      </a:lnTo>
                      <a:lnTo>
                        <a:pt x="0" y="45"/>
                      </a:lnTo>
                      <a:lnTo>
                        <a:pt x="285" y="0"/>
                      </a:lnTo>
                      <a:lnTo>
                        <a:pt x="1740" y="0"/>
                      </a:lnTo>
                      <a:lnTo>
                        <a:pt x="1665" y="120"/>
                      </a:lnTo>
                      <a:lnTo>
                        <a:pt x="1665" y="1129"/>
                      </a:lnTo>
                    </a:path>
                  </a:pathLst>
                </a:custGeom>
                <a:solidFill>
                  <a:srgbClr val="FFFFFF">
                    <a:alpha val="100000"/>
                  </a:srgbClr>
                </a:solidFill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9478" name="Rectangle 51"/>
              <p:cNvSpPr/>
              <p:nvPr/>
            </p:nvSpPr>
            <p:spPr>
              <a:xfrm>
                <a:off x="2001" y="2736"/>
                <a:ext cx="516" cy="57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 eaLnBrk="0" hangingPunct="0"/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79" name="Text Box 52"/>
            <p:cNvSpPr txBox="1"/>
            <p:nvPr/>
          </p:nvSpPr>
          <p:spPr>
            <a:xfrm>
              <a:off x="3984" y="2976"/>
              <a:ext cx="817" cy="2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浓盐水</a:t>
              </a:r>
            </a:p>
          </p:txBody>
        </p:sp>
      </p:grpSp>
      <p:grpSp>
        <p:nvGrpSpPr>
          <p:cNvPr id="125000" name="Group 72"/>
          <p:cNvGrpSpPr/>
          <p:nvPr/>
        </p:nvGrpSpPr>
        <p:grpSpPr>
          <a:xfrm>
            <a:off x="3083560" y="1932940"/>
            <a:ext cx="2233613" cy="3742030"/>
            <a:chOff x="568" y="1423"/>
            <a:chExt cx="1407" cy="2202"/>
          </a:xfrm>
        </p:grpSpPr>
        <p:pic>
          <p:nvPicPr>
            <p:cNvPr id="19481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" y="1423"/>
              <a:ext cx="668" cy="18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82" name="Text Box 58"/>
            <p:cNvSpPr txBox="1"/>
            <p:nvPr/>
          </p:nvSpPr>
          <p:spPr>
            <a:xfrm>
              <a:off x="568" y="3318"/>
              <a:ext cx="1407" cy="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弹簧测力计</a:t>
              </a:r>
            </a:p>
          </p:txBody>
        </p:sp>
      </p:grpSp>
      <p:sp>
        <p:nvSpPr>
          <p:cNvPr id="19483" name="Rectangle 61"/>
          <p:cNvSpPr/>
          <p:nvPr/>
        </p:nvSpPr>
        <p:spPr>
          <a:xfrm>
            <a:off x="3335338" y="32131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三、浮力的大小与哪些因素有关</a:t>
            </a:r>
          </a:p>
        </p:txBody>
      </p:sp>
      <p:sp>
        <p:nvSpPr>
          <p:cNvPr id="3" name="矩形 2"/>
          <p:cNvSpPr/>
          <p:nvPr/>
        </p:nvSpPr>
        <p:spPr>
          <a:xfrm>
            <a:off x="1276985" y="1837690"/>
            <a:ext cx="1981835" cy="58356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实验器材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7868" y="5793740"/>
            <a:ext cx="1605280" cy="52197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实验方法</a:t>
            </a:r>
          </a:p>
        </p:txBody>
      </p:sp>
      <p:sp>
        <p:nvSpPr>
          <p:cNvPr id="124994" name="Text Box 66"/>
          <p:cNvSpPr txBox="1"/>
          <p:nvPr/>
        </p:nvSpPr>
        <p:spPr>
          <a:xfrm>
            <a:off x="5938520" y="5793740"/>
            <a:ext cx="3564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控制变量法。</a:t>
            </a:r>
          </a:p>
        </p:txBody>
      </p:sp>
      <p:grpSp>
        <p:nvGrpSpPr>
          <p:cNvPr id="124998" name="Group 70"/>
          <p:cNvGrpSpPr/>
          <p:nvPr/>
        </p:nvGrpSpPr>
        <p:grpSpPr>
          <a:xfrm>
            <a:off x="4969828" y="3497580"/>
            <a:ext cx="1222375" cy="1316038"/>
            <a:chOff x="1511" y="2188"/>
            <a:chExt cx="770" cy="829"/>
          </a:xfrm>
        </p:grpSpPr>
        <p:sp>
          <p:nvSpPr>
            <p:cNvPr id="19488" name="Text Box 53"/>
            <p:cNvSpPr txBox="1"/>
            <p:nvPr/>
          </p:nvSpPr>
          <p:spPr>
            <a:xfrm>
              <a:off x="1511" y="2727"/>
              <a:ext cx="77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圆柱体</a:t>
              </a:r>
            </a:p>
          </p:txBody>
        </p:sp>
        <p:grpSp>
          <p:nvGrpSpPr>
            <p:cNvPr id="19489" name="Group 69"/>
            <p:cNvGrpSpPr/>
            <p:nvPr/>
          </p:nvGrpSpPr>
          <p:grpSpPr>
            <a:xfrm>
              <a:off x="1730" y="2188"/>
              <a:ext cx="243" cy="426"/>
              <a:chOff x="1730" y="2188"/>
              <a:chExt cx="243" cy="426"/>
            </a:xfrm>
          </p:grpSpPr>
          <p:grpSp>
            <p:nvGrpSpPr>
              <p:cNvPr id="19490" name="Group 67"/>
              <p:cNvGrpSpPr/>
              <p:nvPr/>
            </p:nvGrpSpPr>
            <p:grpSpPr>
              <a:xfrm>
                <a:off x="1730" y="2245"/>
                <a:ext cx="243" cy="369"/>
                <a:chOff x="1730" y="2245"/>
                <a:chExt cx="243" cy="255"/>
              </a:xfrm>
            </p:grpSpPr>
            <p:sp>
              <p:nvSpPr>
                <p:cNvPr id="19491" name="Rectangle 7"/>
                <p:cNvSpPr/>
                <p:nvPr/>
              </p:nvSpPr>
              <p:spPr>
                <a:xfrm>
                  <a:off x="1730" y="2245"/>
                  <a:ext cx="243" cy="85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2" name="Rectangle 8"/>
                <p:cNvSpPr/>
                <p:nvPr/>
              </p:nvSpPr>
              <p:spPr>
                <a:xfrm>
                  <a:off x="1730" y="2330"/>
                  <a:ext cx="243" cy="85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3" name="Rectangle 9"/>
                <p:cNvSpPr/>
                <p:nvPr/>
              </p:nvSpPr>
              <p:spPr>
                <a:xfrm>
                  <a:off x="1730" y="2415"/>
                  <a:ext cx="243" cy="85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9494" name="Freeform 68"/>
              <p:cNvSpPr/>
              <p:nvPr/>
            </p:nvSpPr>
            <p:spPr>
              <a:xfrm>
                <a:off x="1831" y="2188"/>
                <a:ext cx="57" cy="5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5"/>
                  </a:cxn>
                  <a:cxn ang="0">
                    <a:pos x="25" y="0"/>
                  </a:cxn>
                  <a:cxn ang="0">
                    <a:pos x="52" y="6"/>
                  </a:cxn>
                  <a:cxn ang="0">
                    <a:pos x="52" y="23"/>
                  </a:cxn>
                  <a:cxn ang="0">
                    <a:pos x="26" y="30"/>
                  </a:cxn>
                  <a:cxn ang="0">
                    <a:pos x="25" y="57"/>
                  </a:cxn>
                </a:cxnLst>
                <a:rect l="0" t="0" r="0" b="0"/>
                <a:pathLst>
                  <a:path w="202" h="356">
                    <a:moveTo>
                      <a:pt x="1" y="90"/>
                    </a:moveTo>
                    <a:cubicBezTo>
                      <a:pt x="3" y="80"/>
                      <a:pt x="0" y="46"/>
                      <a:pt x="15" y="31"/>
                    </a:cubicBezTo>
                    <a:cubicBezTo>
                      <a:pt x="30" y="16"/>
                      <a:pt x="61" y="0"/>
                      <a:pt x="89" y="1"/>
                    </a:cubicBezTo>
                    <a:cubicBezTo>
                      <a:pt x="117" y="2"/>
                      <a:pt x="170" y="15"/>
                      <a:pt x="186" y="39"/>
                    </a:cubicBezTo>
                    <a:cubicBezTo>
                      <a:pt x="202" y="63"/>
                      <a:pt x="200" y="118"/>
                      <a:pt x="185" y="142"/>
                    </a:cubicBezTo>
                    <a:cubicBezTo>
                      <a:pt x="170" y="166"/>
                      <a:pt x="109" y="150"/>
                      <a:pt x="93" y="186"/>
                    </a:cubicBezTo>
                    <a:cubicBezTo>
                      <a:pt x="77" y="222"/>
                      <a:pt x="89" y="321"/>
                      <a:pt x="88" y="356"/>
                    </a:cubicBezTo>
                  </a:path>
                </a:pathLst>
              </a:custGeom>
              <a:solidFill>
                <a:srgbClr val="FFFF00"/>
              </a:solidFill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1249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/>
          <p:nvPr/>
        </p:nvSpPr>
        <p:spPr>
          <a:xfrm>
            <a:off x="2958783" y="1221740"/>
            <a:ext cx="762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．探究浮力与物体浸在液体中的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体积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的关系</a:t>
            </a:r>
          </a:p>
        </p:txBody>
      </p:sp>
      <p:sp>
        <p:nvSpPr>
          <p:cNvPr id="127009" name="Rectangle 33"/>
          <p:cNvSpPr/>
          <p:nvPr/>
        </p:nvSpPr>
        <p:spPr>
          <a:xfrm>
            <a:off x="1189355" y="5901690"/>
            <a:ext cx="1050925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结论：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在同一液体中，物体浸在液体中的体积越大，浮力越大。</a:t>
            </a:r>
          </a:p>
        </p:txBody>
      </p:sp>
      <p:sp>
        <p:nvSpPr>
          <p:cNvPr id="21535" name="Rectangle 100"/>
          <p:cNvSpPr/>
          <p:nvPr/>
        </p:nvSpPr>
        <p:spPr>
          <a:xfrm>
            <a:off x="3544888" y="43815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三、浮力的大小与哪些因素有关</a:t>
            </a:r>
          </a:p>
        </p:txBody>
      </p:sp>
      <p:sp>
        <p:nvSpPr>
          <p:cNvPr id="127114" name="Rectangle 138"/>
          <p:cNvSpPr/>
          <p:nvPr/>
        </p:nvSpPr>
        <p:spPr>
          <a:xfrm>
            <a:off x="3036253" y="182308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</a:rPr>
              <a:t>记录表格</a:t>
            </a:r>
          </a:p>
        </p:txBody>
      </p:sp>
      <p:graphicFrame>
        <p:nvGraphicFramePr>
          <p:cNvPr id="4" name="对象 3"/>
          <p:cNvGraphicFramePr/>
          <p:nvPr/>
        </p:nvGraphicFramePr>
        <p:xfrm>
          <a:off x="393700" y="1530350"/>
          <a:ext cx="2178685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4" imgW="1943100" imgH="3886200" progId="Paint.Picture">
                  <p:embed/>
                </p:oleObj>
              </mc:Choice>
              <mc:Fallback>
                <p:oleObj r:id="rId4" imgW="1943100" imgH="38862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700" y="1530350"/>
                        <a:ext cx="2178685" cy="425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2790190" y="2527935"/>
          <a:ext cx="8908415" cy="3252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775"/>
                <a:gridCol w="951865"/>
                <a:gridCol w="2056130"/>
                <a:gridCol w="1722120"/>
                <a:gridCol w="1663065"/>
                <a:gridCol w="1648460"/>
              </a:tblGrid>
              <a:tr h="14630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实验次数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液体种类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物体浸入液体中体积</a:t>
                      </a:r>
                    </a:p>
                    <a:p>
                      <a:pPr algn="ctr">
                        <a:buNone/>
                      </a:pPr>
                      <a:r>
                        <a:rPr lang="en-US" sz="2800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8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2800" dirty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格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物体受到重力</a:t>
                      </a: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80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G/</a:t>
                      </a:r>
                      <a:r>
                        <a:rPr lang="en-US" altLang="zh-CN" sz="28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N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弹簧测力计示数</a:t>
                      </a:r>
                      <a:r>
                        <a:rPr lang="en-US" sz="2800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/N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物体受到的浮力</a:t>
                      </a:r>
                    </a:p>
                    <a:p>
                      <a:pPr algn="ctr">
                        <a:buNone/>
                      </a:pPr>
                      <a:r>
                        <a:rPr lang="en-US" sz="2800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800" b="0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lang="en-US" sz="2800" b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/N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149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水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1</a:t>
                      </a:r>
                      <a:r>
                        <a:rPr lang="en-US" sz="2800" b="0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  <a:sym typeface="+mn-ea"/>
                        </a:rPr>
                        <a:t> </a:t>
                      </a:r>
                      <a:endParaRPr lang="en-US" altLang="en-US" sz="2800" b="0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149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水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2</a:t>
                      </a:r>
                      <a:endParaRPr lang="en-US" altLang="zh-CN" sz="2800" b="0" dirty="0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水</a:t>
                      </a: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solidFill>
                            <a:srgbClr val="FFFF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3</a:t>
                      </a:r>
                      <a:endParaRPr lang="en-US" altLang="zh-CN" sz="2800" b="0" dirty="0">
                        <a:solidFill>
                          <a:srgbClr val="FFFF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28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676275" y="699453"/>
            <a:ext cx="1612900" cy="52197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检验猜想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9307830" y="1823085"/>
            <a:ext cx="2390775" cy="600710"/>
          </a:xfrm>
          <a:prstGeom prst="wedgeEllipseCallout">
            <a:avLst>
              <a:gd name="adj1" fmla="val 13373"/>
              <a:gd name="adj2" fmla="val 90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/>
      <p:bldP spid="127009" grpId="0"/>
      <p:bldP spid="127114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/>
          <p:nvPr/>
        </p:nvSpPr>
        <p:spPr>
          <a:xfrm>
            <a:off x="3648393" y="1337628"/>
            <a:ext cx="6172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．探究浮力与液体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密度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的关系</a:t>
            </a:r>
          </a:p>
        </p:txBody>
      </p:sp>
      <p:sp>
        <p:nvSpPr>
          <p:cNvPr id="128048" name="Rectangle 48"/>
          <p:cNvSpPr/>
          <p:nvPr/>
        </p:nvSpPr>
        <p:spPr>
          <a:xfrm>
            <a:off x="3648393" y="202882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记录表格</a:t>
            </a:r>
          </a:p>
        </p:txBody>
      </p:sp>
      <p:sp>
        <p:nvSpPr>
          <p:cNvPr id="128049" name="Rectangle 49"/>
          <p:cNvSpPr/>
          <p:nvPr/>
        </p:nvSpPr>
        <p:spPr>
          <a:xfrm>
            <a:off x="1776095" y="5843905"/>
            <a:ext cx="9770745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结论：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物体排开液体体积一定时，液体密度越大，浮力越大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pic>
        <p:nvPicPr>
          <p:cNvPr id="11777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875030"/>
            <a:ext cx="2381885" cy="3371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9797" t="43825" r="11002" b="25825"/>
          <a:stretch>
            <a:fillRect/>
          </a:stretch>
        </p:blipFill>
        <p:spPr>
          <a:xfrm>
            <a:off x="22860" y="4246245"/>
            <a:ext cx="3301365" cy="159766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45205" y="2720340"/>
          <a:ext cx="8395335" cy="3011170"/>
        </p:xfrm>
        <a:graphic>
          <a:graphicData uri="http://schemas.openxmlformats.org/drawingml/2006/table">
            <a:tbl>
              <a:tblPr/>
              <a:tblGrid>
                <a:gridCol w="889000"/>
                <a:gridCol w="1227455"/>
                <a:gridCol w="1572260"/>
                <a:gridCol w="1550035"/>
                <a:gridCol w="1559560"/>
                <a:gridCol w="1597025"/>
              </a:tblGrid>
              <a:tr h="1280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实验次数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液体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种类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物体浸入液体中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体积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物体受到重力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G/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弹簧测力计示数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物体受到的浮力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18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完全浸没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酒精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完全浸没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浓盐水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 smtClean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完全浸没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1535" name="Rectangle 100"/>
          <p:cNvSpPr/>
          <p:nvPr/>
        </p:nvSpPr>
        <p:spPr>
          <a:xfrm>
            <a:off x="3544888" y="43815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三、浮力的大小与哪些因素有关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9549765" y="1859915"/>
            <a:ext cx="2390775" cy="600710"/>
          </a:xfrm>
          <a:prstGeom prst="wedgeEllipseCallout">
            <a:avLst>
              <a:gd name="adj1" fmla="val 13373"/>
              <a:gd name="adj2" fmla="val 90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  <p:bldP spid="128048" grpId="0"/>
      <p:bldP spid="128049" grpId="0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/>
          <p:cNvSpPr/>
          <p:nvPr/>
        </p:nvSpPr>
        <p:spPr>
          <a:xfrm>
            <a:off x="3493135" y="1390650"/>
            <a:ext cx="8264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．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探究浮力与物体在液体中的</a:t>
            </a:r>
            <a:r>
              <a:rPr lang="zh-CN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深度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的关系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9540" y="1049973"/>
            <a:ext cx="1612900" cy="52197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检验猜想</a:t>
            </a:r>
          </a:p>
        </p:txBody>
      </p:sp>
      <p:sp>
        <p:nvSpPr>
          <p:cNvPr id="126077" name="Rectangle 125"/>
          <p:cNvSpPr/>
          <p:nvPr/>
        </p:nvSpPr>
        <p:spPr>
          <a:xfrm>
            <a:off x="3493135" y="2167890"/>
            <a:ext cx="16668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</a:rPr>
              <a:t>记录表格</a:t>
            </a:r>
          </a:p>
        </p:txBody>
      </p:sp>
      <p:pic>
        <p:nvPicPr>
          <p:cNvPr id="11777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167890"/>
            <a:ext cx="2646363" cy="37449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54705" y="2865120"/>
          <a:ext cx="8542020" cy="3495675"/>
        </p:xfrm>
        <a:graphic>
          <a:graphicData uri="http://schemas.openxmlformats.org/drawingml/2006/table">
            <a:tbl>
              <a:tblPr/>
              <a:tblGrid>
                <a:gridCol w="937260"/>
                <a:gridCol w="878840"/>
                <a:gridCol w="1983740"/>
                <a:gridCol w="1579245"/>
                <a:gridCol w="1582420"/>
                <a:gridCol w="1580515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实验次数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液体种类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物体浸入液体中深度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h/cm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物体受到的重力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G/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弹簧测力计示数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物体受到的浮力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zh-CN" alt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浮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/N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h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h</a:t>
                      </a:r>
                      <a:r>
                        <a:rPr kumimoji="0" lang="en-US" altLang="zh-CN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+mn-ea"/>
                        </a:rPr>
                        <a:t>- - 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1535" name="Rectangle 100"/>
          <p:cNvSpPr/>
          <p:nvPr/>
        </p:nvSpPr>
        <p:spPr>
          <a:xfrm>
            <a:off x="3544888" y="43815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三、浮力的大小与哪些因素有关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9575165" y="2167890"/>
            <a:ext cx="2390775" cy="600710"/>
          </a:xfrm>
          <a:prstGeom prst="wedgeEllipseCallout">
            <a:avLst>
              <a:gd name="adj1" fmla="val 13373"/>
              <a:gd name="adj2" fmla="val 90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607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65" name="Rectangle 113"/>
          <p:cNvSpPr/>
          <p:nvPr/>
        </p:nvSpPr>
        <p:spPr>
          <a:xfrm>
            <a:off x="806450" y="4814570"/>
            <a:ext cx="1059180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结论：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当物体没有完全浸没前，浮力的大小随着深度的增加而增大；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当物体完全浸没后，浮力的大小与深度无关。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107805" y="3328035"/>
            <a:ext cx="2581275" cy="1853464"/>
            <a:chOff x="3008" y="778"/>
            <a:chExt cx="6538" cy="4300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4321" y="967"/>
              <a:ext cx="0" cy="323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>
              <a:off x="4302" y="4147"/>
              <a:ext cx="4486" cy="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4321" y="2565"/>
              <a:ext cx="1405" cy="15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5710" y="2565"/>
              <a:ext cx="2284" cy="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3008" y="778"/>
              <a:ext cx="1532" cy="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000" baseline="-25000">
                  <a:solidFill>
                    <a:schemeClr val="bg1"/>
                  </a:solidFill>
                </a:rPr>
                <a:t>浮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678" y="4153"/>
              <a:ext cx="868" cy="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宋体" panose="02010600030101010101" pitchFamily="2" charset="-122"/>
                </a:rPr>
                <a:t>h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790" y="4128"/>
              <a:ext cx="684" cy="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02680" y="3279775"/>
            <a:ext cx="2846070" cy="1894227"/>
            <a:chOff x="1657" y="1464"/>
            <a:chExt cx="5250" cy="4277"/>
          </a:xfrm>
        </p:grpSpPr>
        <p:cxnSp>
          <p:nvCxnSpPr>
            <p:cNvPr id="15" name="直接箭头连接符 14"/>
            <p:cNvCxnSpPr/>
            <p:nvPr/>
          </p:nvCxnSpPr>
          <p:spPr>
            <a:xfrm flipH="1" flipV="1">
              <a:off x="2551" y="1658"/>
              <a:ext cx="15" cy="320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2548" y="4833"/>
              <a:ext cx="3405" cy="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548" y="2703"/>
              <a:ext cx="910" cy="8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425" y="3562"/>
              <a:ext cx="2169" cy="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1657" y="1464"/>
              <a:ext cx="1078" cy="1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baseline="-25000">
                  <a:solidFill>
                    <a:schemeClr val="bg1"/>
                  </a:solidFill>
                </a:rPr>
                <a:t>拉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953" y="4841"/>
              <a:ext cx="954" cy="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宋体" panose="02010600030101010101" pitchFamily="2" charset="-122"/>
                </a:rPr>
                <a:t>h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982" y="4753"/>
              <a:ext cx="752" cy="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20511" name="Rectangle 119"/>
          <p:cNvSpPr/>
          <p:nvPr/>
        </p:nvSpPr>
        <p:spPr>
          <a:xfrm>
            <a:off x="3682048" y="34544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三、浮力的大小与哪些因素有关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717540" y="1380490"/>
          <a:ext cx="6078220" cy="1478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765"/>
                <a:gridCol w="878205"/>
                <a:gridCol w="829310"/>
                <a:gridCol w="878205"/>
                <a:gridCol w="939165"/>
                <a:gridCol w="877570"/>
              </a:tblGrid>
              <a:tr h="5765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步  骤</a:t>
                      </a:r>
                      <a:endParaRPr lang="en-US" altLang="en-US" sz="24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A</a:t>
                      </a:r>
                      <a:endParaRPr lang="en-US" altLang="en-US" sz="24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B</a:t>
                      </a:r>
                      <a:endParaRPr lang="en-US" altLang="en-US" sz="24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C</a:t>
                      </a:r>
                      <a:endParaRPr lang="en-US" altLang="en-US" sz="24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D</a:t>
                      </a:r>
                      <a:endParaRPr lang="en-US" altLang="en-US" sz="24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E</a:t>
                      </a:r>
                      <a:endParaRPr lang="en-US" altLang="en-US" sz="24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902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弹簧测力计示数F/N</a:t>
                      </a:r>
                      <a:endParaRPr lang="en-US" altLang="en-US" sz="24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 2.7</a:t>
                      </a:r>
                      <a:endParaRPr lang="en-US" altLang="en-US" sz="24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2．6</a:t>
                      </a:r>
                      <a:endParaRPr lang="en-US" altLang="en-US" sz="24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2．5</a:t>
                      </a:r>
                      <a:endParaRPr lang="en-US" altLang="en-US" sz="24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2．4</a:t>
                      </a:r>
                      <a:endParaRPr lang="en-US" altLang="en-US" sz="24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2．4</a:t>
                      </a:r>
                      <a:endParaRPr lang="en-US" altLang="en-US" sz="2400" b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流程图: 可选过程 3"/>
          <p:cNvSpPr/>
          <p:nvPr/>
        </p:nvSpPr>
        <p:spPr>
          <a:xfrm>
            <a:off x="679450" y="930275"/>
            <a:ext cx="1781810" cy="4502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实验分析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r="27149"/>
          <a:stretch>
            <a:fillRect/>
          </a:stretch>
        </p:blipFill>
        <p:spPr>
          <a:xfrm>
            <a:off x="279400" y="1911985"/>
            <a:ext cx="5313680" cy="2671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/>
          <p:nvPr/>
        </p:nvSpPr>
        <p:spPr>
          <a:xfrm>
            <a:off x="4342130" y="1238250"/>
            <a:ext cx="1995805" cy="521970"/>
          </a:xfrm>
          <a:prstGeom prst="rect">
            <a:avLst/>
          </a:prstGeom>
          <a:solidFill>
            <a:srgbClr val="00B0F0"/>
          </a:solidFill>
          <a:ln w="190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</a:rPr>
              <a:t>课后小任务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814955" y="2441575"/>
            <a:ext cx="626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4.</a:t>
            </a:r>
            <a:r>
              <a:rPr lang="zh-CN" altLang="en-US" sz="28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探究浮力与物体密度的关系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14955" y="3632835"/>
            <a:ext cx="626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5.</a:t>
            </a:r>
            <a:r>
              <a:rPr lang="zh-CN" altLang="en-US" sz="28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探究浮力与物体质量的关系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14955" y="4930775"/>
            <a:ext cx="626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4904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25" y="1794510"/>
            <a:ext cx="4571365" cy="3662680"/>
          </a:xfrm>
          <a:prstGeom prst="rect">
            <a:avLst/>
          </a:prstGeom>
        </p:spPr>
      </p:pic>
      <p:sp>
        <p:nvSpPr>
          <p:cNvPr id="11268" name="Text Box 14"/>
          <p:cNvSpPr txBox="1"/>
          <p:nvPr/>
        </p:nvSpPr>
        <p:spPr>
          <a:xfrm>
            <a:off x="4695825" y="741045"/>
            <a:ext cx="3048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宋体" panose="02010600030101010101" pitchFamily="2" charset="-122"/>
              </a:rPr>
              <a:t>认识浮力</a:t>
            </a:r>
          </a:p>
        </p:txBody>
      </p:sp>
      <p:sp>
        <p:nvSpPr>
          <p:cNvPr id="11275" name="Text Box 58"/>
          <p:cNvSpPr txBox="1"/>
          <p:nvPr/>
        </p:nvSpPr>
        <p:spPr>
          <a:xfrm>
            <a:off x="5361305" y="3689985"/>
            <a:ext cx="125857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宋体" panose="02010600030101010101" pitchFamily="2" charset="-122"/>
              </a:rPr>
              <a:t>冰山</a:t>
            </a:r>
          </a:p>
        </p:txBody>
      </p:sp>
      <p:graphicFrame>
        <p:nvGraphicFramePr>
          <p:cNvPr id="3" name="对象 2"/>
          <p:cNvGraphicFramePr/>
          <p:nvPr/>
        </p:nvGraphicFramePr>
        <p:xfrm>
          <a:off x="158750" y="3237865"/>
          <a:ext cx="3958590" cy="3529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3931920" imgH="3162300" progId="Paint.Picture">
                  <p:embed/>
                </p:oleObj>
              </mc:Choice>
              <mc:Fallback>
                <p:oleObj r:id="rId4" imgW="3931920" imgH="316230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5"/>
                      <a:srcRect r="2485"/>
                      <a:stretch>
                        <a:fillRect/>
                      </a:stretch>
                    </p:blipFill>
                    <p:spPr>
                      <a:xfrm>
                        <a:off x="158750" y="3237865"/>
                        <a:ext cx="3958590" cy="3529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3" descr="liaoningha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0640" y="194310"/>
            <a:ext cx="442341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6" name="Text Box 94"/>
          <p:cNvSpPr txBox="1"/>
          <p:nvPr/>
        </p:nvSpPr>
        <p:spPr>
          <a:xfrm>
            <a:off x="9648190" y="2613025"/>
            <a:ext cx="1035685" cy="3689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辽宁舰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250180" y="5698490"/>
            <a:ext cx="6141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是什么力量把他们托在水面上的？</a:t>
            </a:r>
            <a:endParaRPr lang="zh-CN" altLang="en-US" sz="2800" b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bldLvl="0" animBg="1"/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56130" y="2496185"/>
            <a:ext cx="8040370" cy="2719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1" lang="en-US" altLang="zh-CN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kumimoji="1" lang="zh-CN" altLang="en-US" sz="3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物体在液体中所受的</a:t>
            </a:r>
            <a:r>
              <a:rPr kumimoji="1" lang="zh-CN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浮力大小</a:t>
            </a:r>
            <a:r>
              <a:rPr kumimoji="1" lang="zh-CN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kumimoji="1" lang="zh-CN" altLang="en-US" sz="3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跟它</a:t>
            </a:r>
            <a:r>
              <a:rPr kumimoji="1" lang="zh-CN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浸在液体中的体积</a:t>
            </a:r>
            <a:r>
              <a:rPr kumimoji="1" lang="zh-CN" altLang="en-US" sz="3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有关，跟</a:t>
            </a:r>
            <a:r>
              <a:rPr kumimoji="1" lang="zh-CN" altLang="en-US" sz="320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液体的密度</a:t>
            </a:r>
            <a:r>
              <a:rPr kumimoji="1" lang="zh-CN" altLang="en-US" sz="32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有关。浸在液体中的体积越大、液体的密度越大，浮力就越大。</a:t>
            </a:r>
            <a:endParaRPr kumimoji="0" lang="zh-CN" altLang="en-US" sz="320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3557" name="Group 18"/>
          <p:cNvGrpSpPr/>
          <p:nvPr/>
        </p:nvGrpSpPr>
        <p:grpSpPr>
          <a:xfrm>
            <a:off x="2056130" y="954723"/>
            <a:ext cx="2951163" cy="785812"/>
            <a:chOff x="482" y="2090"/>
            <a:chExt cx="1859" cy="495"/>
          </a:xfrm>
        </p:grpSpPr>
        <p:grpSp>
          <p:nvGrpSpPr>
            <p:cNvPr id="23558" name="Group 14"/>
            <p:cNvGrpSpPr/>
            <p:nvPr/>
          </p:nvGrpSpPr>
          <p:grpSpPr>
            <a:xfrm>
              <a:off x="482" y="2090"/>
              <a:ext cx="1859" cy="495"/>
              <a:chOff x="431" y="576"/>
              <a:chExt cx="1859" cy="495"/>
            </a:xfrm>
          </p:grpSpPr>
          <p:pic>
            <p:nvPicPr>
              <p:cNvPr id="23559" name="Rectangle 15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1" y="576"/>
                <a:ext cx="1859" cy="4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3560" name="Text Box 16"/>
              <p:cNvSpPr txBox="1"/>
              <p:nvPr/>
            </p:nvSpPr>
            <p:spPr>
              <a:xfrm>
                <a:off x="567" y="618"/>
                <a:ext cx="170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endParaRPr sz="32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3561" name="Text Box 17"/>
            <p:cNvSpPr txBox="1"/>
            <p:nvPr/>
          </p:nvSpPr>
          <p:spPr>
            <a:xfrm>
              <a:off x="640" y="2160"/>
              <a:ext cx="1701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实验结果表明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/>
          <p:nvPr/>
        </p:nvSpPr>
        <p:spPr>
          <a:xfrm>
            <a:off x="1123315" y="1673225"/>
            <a:ext cx="9102090" cy="464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lnSpc>
                <a:spcPct val="140000"/>
              </a:lnSpc>
              <a:buClr>
                <a:schemeClr val="hlink"/>
              </a:buClr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浸没在湖水中的物体，随着浸没深度的增加，下列说法中正确的是（        ）</a:t>
            </a:r>
          </a:p>
          <a:p>
            <a:pPr marL="342900" indent="-342900">
              <a:lnSpc>
                <a:spcPct val="140000"/>
              </a:lnSpc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．物体受到的压强增大               </a:t>
            </a:r>
          </a:p>
          <a:p>
            <a:pPr marL="342900" indent="-342900">
              <a:lnSpc>
                <a:spcPct val="140000"/>
              </a:lnSpc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．物体上、下表面受到的压力增大</a:t>
            </a:r>
          </a:p>
          <a:p>
            <a:pPr marL="342900" indent="-342900">
              <a:lnSpc>
                <a:spcPct val="140000"/>
              </a:lnSpc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．物体上、下表面受到的压力差增大   </a:t>
            </a:r>
          </a:p>
          <a:p>
            <a:pPr marL="342900" indent="-342900">
              <a:lnSpc>
                <a:spcPct val="140000"/>
              </a:lnSpc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．物体受到的浮力不变</a:t>
            </a:r>
          </a:p>
        </p:txBody>
      </p:sp>
      <p:sp>
        <p:nvSpPr>
          <p:cNvPr id="140291" name="Text Box 3"/>
          <p:cNvSpPr txBox="1"/>
          <p:nvPr/>
        </p:nvSpPr>
        <p:spPr>
          <a:xfrm>
            <a:off x="4592003" y="2440305"/>
            <a:ext cx="1143000" cy="58356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3200">
                <a:solidFill>
                  <a:srgbClr val="FFFF00"/>
                </a:solidFill>
                <a:latin typeface="Times New Roman" panose="02020603050405020304" pitchFamily="18" charset="0"/>
              </a:rPr>
              <a:t>ABD</a:t>
            </a:r>
          </a:p>
        </p:txBody>
      </p:sp>
      <p:sp>
        <p:nvSpPr>
          <p:cNvPr id="24580" name="Rectangle 4"/>
          <p:cNvSpPr/>
          <p:nvPr/>
        </p:nvSpPr>
        <p:spPr>
          <a:xfrm>
            <a:off x="4105275" y="814070"/>
            <a:ext cx="4152265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四、想一想 做一做</a:t>
            </a:r>
          </a:p>
        </p:txBody>
      </p:sp>
      <p:sp>
        <p:nvSpPr>
          <p:cNvPr id="120866" name="Text Box 34"/>
          <p:cNvSpPr txBox="1"/>
          <p:nvPr/>
        </p:nvSpPr>
        <p:spPr>
          <a:xfrm>
            <a:off x="6024245" y="4815840"/>
            <a:ext cx="3200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 b="1" i="1" dirty="0">
                <a:latin typeface="Arial" panose="020B0604020202020204" pitchFamily="34" charset="0"/>
                <a:ea typeface="楷体_GB2312" panose="02010609030101010101" pitchFamily="49" charset="-122"/>
              </a:rPr>
              <a:t> 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3200" i="1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浮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 F</a:t>
            </a:r>
            <a:r>
              <a:rPr lang="zh-CN" altLang="en-US" sz="3200" i="1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向上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3200" i="1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57720" y="2954020"/>
            <a:ext cx="14084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ρ</a:t>
            </a:r>
            <a:r>
              <a:rPr lang="en-US" altLang="zh-CN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gh</a:t>
            </a:r>
          </a:p>
        </p:txBody>
      </p:sp>
      <p:sp>
        <p:nvSpPr>
          <p:cNvPr id="2" name="Text Box 34"/>
          <p:cNvSpPr txBox="1"/>
          <p:nvPr/>
        </p:nvSpPr>
        <p:spPr>
          <a:xfrm>
            <a:off x="7588250" y="3677920"/>
            <a:ext cx="1636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 b="1" i="1" dirty="0">
                <a:latin typeface="Arial" panose="020B0604020202020204" pitchFamily="34" charset="0"/>
                <a:ea typeface="楷体_GB2312" panose="02010609030101010101" pitchFamily="49" charset="-122"/>
              </a:rPr>
              <a:t> 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F= </a:t>
            </a:r>
            <a:r>
              <a:rPr lang="en-US" altLang="zh-CN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pS</a:t>
            </a:r>
            <a:endParaRPr lang="zh-CN" altLang="en-US" sz="3200" i="1" baseline="-25000" dirty="0">
              <a:solidFill>
                <a:srgbClr val="FFFF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9722" t="36198" r="53909" b="17468"/>
          <a:stretch>
            <a:fillRect/>
          </a:stretch>
        </p:blipFill>
        <p:spPr>
          <a:xfrm>
            <a:off x="9224645" y="2636520"/>
            <a:ext cx="2477135" cy="272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  <p:bldP spid="120866" grpId="0"/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15714"/>
          <p:cNvSpPr/>
          <p:nvPr/>
        </p:nvSpPr>
        <p:spPr>
          <a:xfrm>
            <a:off x="2209800" y="381000"/>
            <a:ext cx="5410200" cy="7508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0" name="AutoShape 2" descr="data:image/jpeg;base64,/9j/4AAQSkZJRgABAQAAAQABAAD/2wBDAAgGBgcGBQgHBwcJCQgKDBQNDAsLDBkSEw8UHRofHh0aHBwgJC4nICIsIxwcKDcpLDAxNDQ0Hyc5PTgyPC4zNDL/2wBDAQkJCQwLDBgNDRgyIRwhMjIyMjIyMjIyMjIyMjIyMjIyMjIyMjIyMjIyMjIyMjIyMjIyMjIyMjIyMjIyMjIyMjL/wAARCAEsAc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wCun0rwgNR0q3vpdRS3WdmVVMRboSOoPtXMV6r4NYHw1ZKsoDhZDsPpvb+fSs6snGN0XTipOzOeTwAZDGF1MESKWU+Rxgf8Cp3/CvH4/4mQ56fuDz/wCPV3dvGplkmGApCoo/AE/q36VbbCSR8k5GVIHvg1lOrJRuhSVnY85/4V6+0n+0hwcHEBOPyapR8NZGBK6rGcf9MTz+tdygkg1WdoxhTyAexODn8xUsZY7W6HPNYqtWkrok4FPhrLIMjU0x7wn/ABo/4VpLu2nVEBzj/Un/ABr09kSGJTkFZCc46e/5VUcEtjuOMjvW1OpOTA85m+HLwmMHVUYv/dhPH15oT4cu6bxqqBfeEj+tehtasV5VsjnOKqNGxKHO1HkOB7f/AKqxlXqRlytjOI/4VtLjP9ppj18g/wCNNk+HMqRlv7SVsHG1Yef/AEKu/kLBogOI3OMg8+x+n/1qmaPABxn+taRrSl1BHn1v8NXn/wCYtHHxn54CP60rfDRlXcNYiI6j9w3P6138gEbgLnk7eeoNPYI0QTaMhev+fwolVm1eGojhovhLdXFus0OrwSZmEDKsRyjHhSeeh7Gnv8IbuO0u7k6vbmO1co+IzljnHHPftXV3EIVN6A44zg4qBZbySN4vPlVWcFwHPzEHg/z/ADo9tNaPcDAg+DN/cebs1W3/AHahjmM5I2k8DOT0I+o/GqEHwwkuLlIItYhLM20HyTjPXrn0BP4V3FvfzWN9JsxuZcFumVwAQfUHAyP5ZNWre9tna2nkglhNtIWVof4UIPb1BJxz0pfWG7LqBxN/8G9Q0+ygu5dSieKVwn7uE5QltvzZIxzVCP4avM8ixavG4SQpuEBwcdWHPTp19a9bGp6fPcQxy3NwItpkEMoJiSTPy8c5B4znOKz0kWOEWyIxO2RVSIjcXYcg4zwA2T69Kcq8ugHmifDK5edYft+Cx4JgOOuM9elXI/hHdSRq39sQBmcIIzC24segx78V6r9i+yabaRrKJ5LpFSPHJQEYYH3GWA/3var8lg9yi6tGxV2dWAA5VgxVR/6D+dJVqgHjUvwju4hc51WEm3fY6iI5PJGRz04qxpXwYvtXIEGr20eQCPNiYdcfX1r2GXTTfi7Ix9ofcCh7FTtHFb+naQdPtRPs3q6xkREf6snJbHuSa0jObfkB4uf2c9bAz/bmn/8AfD/4UJ+znrj/AHdb0/8A74f/AAr6MjbegOMGnYrpsB84n9nPXFODrdgD/uP/AIUf8M562f8AmOad/wB8P/hX0aM5BzyKduz95VP4UrMeh85D9nHWz/zHdOH1R/8ACmN+zprajJ1zT/8Avh/8K+jmAJBGQO9NlX92drA+x4pO40kfOg/Z01v/AKDmn/8AfD/4Uf8ADOet5x/bmn/98P8A4V9FoC3IGR7U8yBuCOR3pXCx85D9nLWz/wAx3Th9Uf8AwpD+znrq9dZsceojc/yFfR3XvQylDkNkHpzRcLHzgn7Ousyfd17TiOmdj8fpUo/Zu1w9Nd03/vl/8K+hQBlwwBGehp21R0LKfY5/nQmDR88f8M267/0HdO/74f8Awo/4Zt13/oO6d/3w/wDhX0QrzBiAyMO2eKk89l+/GwHqBn+VO4rHzn/wzbrv/Qd07/vh/wDCj/hm3Xf+g7p3/fD/AOFfRkU8bsSrAjpkVMCD0piPm3/hm3Xf+g7p3/fD/wCFH/DNuu/9B3Tv++H/AMK+k6KAPmz/AIZt13/oO6d/3w/+FH/DNuu/9B3Tv++H/wAK+k6KAPmz/hm3Xf8AoO6d/wB8P/hR/wAM267/ANB3Tv8Avh/8K+k6KAPmz/hm3Xf+g7p3/fD/AOFH/DNuu/8AQd07/vh/8K+k6KAPmz/hm3Xf+g7p3/fD/wCFH/DNuu/9B3Tv++H/AMK+k6KAPmz/AIZt13/oO6d/3w/+FH/DNuu/9B3Tv++H/wAK+k6KAPmz/hm3Xf8AoO6d/wB8P/hR/wAM267/ANB3Tv8Avh/8K+k6KAPmz/hm3Xf+g7p3/fD/AOFeLOux2XOcHFfflfAkv+uk/wB40AMooooAK9M8LTJH4csgzqD5UxxnnIdmH0ztb8q8zr07wtokep+G9LkW48uUu8ZB6H5nI/8AZqzq25dTSnfm0Om0C6TUNHLzsxa1XkcH9ehNPO5rhmnlYSMAEUdMjr/OtHRdPj0zw8ltLLEZpZtxAHbjtz2FEMSajr4hjYtFEjfNt78H8+K4asNVGP8AVxTd5aiR6eJoElSRtxwD3HvTjpco+7Ip+oxW7Z6e0DTRsvyltynsRU7Wgrtpx93Xcg5h7S6CgFQwHTBqLZKp5icY/wBk10zWbZpBZnHvV2A5gljgHI+tOYI2wAAsB1rVvI5Vd1QDCr165Y9KgNsJFVliXe3BA4xXFNw5rvoBjXMLSOZAWBRcL6ev/wBapo87l2n5cZ9q0JNNeSF0QHIPI9c//WJp7aY/BU7ePSohByqXa0AzXDb2fceeBUrRt94rjPX61Z/s+5U52q+O1TtbGGFzKcAEDPXk1rJ+xndbAZjqGCqV4/nSeWAhwAfmJqxgAZbI5x06UwYGQfU1doykIihMERaeY+aRgbQOnriporbMIEYUEAHGc5Az36dKYEXc2ODjt2qe3AjGTwp4OKwlQvJtPULmfOqxxyYIAQjn+lMSOS28t3iDmR2kc9SBkf8AxVX2j8y9jjUjyFw7N3JznH59aW9jCu0zMQxVQFHA/wA9qzqNPRDRZV7i0ulaCRo/mBiP93gA/wCfer1h4h1OGJrdmikhzvO9funO7Ix71mMWbA54/nSYOSfXrXVRpOMCWzpLLxINPuWluLYyMZS+5G/hfkjHf/EV0Nt450OUKsjzQEdpYzx+Wa87OSeTShRjkV0U04KwXPXLbW9LuwPIvrdiei7wD+Rq9uBGRyK8V8pD/CB9OKmt57u0/wCPW9uIfZJDj8q0uFz2MGmpPG8zxBv3iAEj2OcfyNeZQeK9dtxg3Mc49JUH8xzVuw8b3iXs019pqBHCqPJk5wuecY/2v0o5h3PRqK5y38baPNgSySW7HtKn+Ga2LbVLG7/497yCQ+iuM/lTC5awB0GPpSjIOf50Zoosh3FJU9V/KmqAM5Yj6ilopcqC5Fn96y9z096k3BRtdevrQQMdKMnjnpU8pVxKcRtIKtkGlyD1UH9KbgZOSQO1LlYXIlALMGUMM9DTwqj7rOh+uR+tRggzMmRnIxUxY/cZeRznFJDYJJOByUb2zg0rXHKoyMjHpkUg2k4Y4HrTH4xznB607hYsrMjdGFSVUwGHKBse3NNVcMSsjKD0GcincmxdJAGTQDkZqnJNJHGSdsg9uDUqThVG4EAd8cUXCxPRTFkRujA04timIWiiigAooooAKKKKACvgSX/XSf7xr77r4El/10n+8aAGUUUUAFeqeFm06PwjpLXH+uaZ1YBiP3ZduePf+deV16f4Us11PwvZWqwqZgcLJ0YBp9v5D+tRU2Lp7nq0ZtrXS1YQl7kQgvIV+bnnGT7mmWGheXpHn28n78O03yckn0z/AErbfS3EEEEm1y7qZWHcjJP4cAVoizCXpuEbaGTa6AcMex+vWslScpXZLd9SlaH7VZxT7QN65wKkMA9KupAiAhVAGScD3p3liulLTURnm3HpTDbcdK0vL56UnlinYDI+wJ5jsRncMGmR6ekZYhev8q2TEPSk8n2qOSPYDJ+xqCSF5PWo2sxnOK2fJHpTTAKdgMRrQn1qvNYF8A8gHPPrXReQPSmG3qZQUlZgc6LEhjwMEc1C+mIRgxKffFdMbYDtTGtge1CgkBxeo6f9ls5p4omJXk8np3/IVIbF0twFUMxHAPausazB6jI9KrtYgTo23gAr+f8A+qsJUm3cDmjp0ixKse07cj0zTDZzbh5kJIA7c/hXU/YwvAFNa07YrT2StYRy8wwi7k2sODx1Haosg9xXVfYwOozUMmnxN1jU/hVQhyR5RNHODFLWy+kw9lI+hNQPpQB+V2H1GaoVjPApQtWH06dfusp/SozBcIOY8/Q5ouKzEAxTgM1EWZPvoy/UU5ZlPemIk2AjnmmG3Q9FA+nFOEinvTgQaAuSQXd/aY+z39zGB0UOSPyrUg8Xa5Bjc8FwP+miYP6Vk8Uophc6mDx4RgXWmyD1aJw36VpQeNNFmIV55IGPaWMj+Wa4PFBFFx8zPU7fUrG7AMF3DJnsrgn8qs968ea3ifkoMjuODViC7vrTH2e/uYwOiiQkfkadx8x61SHrXnVv4t1m3ADyxXA/6aJg/pir8Pj51IF1prY7tDJn9DRcakjteo6ZxSqSOQa5G18YaTLqZkeeaAPGEKzIQAQSc+neumtb+0u13W91DKP9iQN/Kkncq5ZY7hhgDUcq5T5Fww569akoocUxpjVJVcg4PoadtYclc03vThx0NHKFyOTaVYqMZHSiHcVAVscU5uUK9jTEXYm08nswqbMd0LsXzCzIN54OOD+lI7Mu3YxxnBDc1IAMZDYPuKilc+UZG/Skxk6yyjqqsP8AZNKl3G45yv1GKiBUqecHtTlztIBH0NMVidHDMcEGn1nqqq7AZGTng4xUoeQMAsmR33ii4NFuiqjXDB0DL17qcip1mjbowzTuKxJXwJL/AK6T/eNffRYBc18Cy/66T/eNAhlFFFABXpfhaRrXQ9JuY3KuTIjHOMJvf+uD+FeaV6XoLgeE9DjaNXElxJ35GHP5jkVE9i4bno0fiLVlIxeFl/2lU/0q6njC/jGGEEh/3T/Q1zJJ4+b8Ka31ouyTr4/HMqj97Yox/wBiQj+hqzH44tSP3lnMv+6wb/CuFLbe9MLnHpT5mFj0eLxno8n33mj/AN6M/wBM1ci8SaNL93UIR/v5X+deTM/PFRs+aOdise0x39jN/qry3f8A3ZAasDa33SCPavCy9PS7nhOYppEP+yxFPnA9y2ZpNgrxuHxLrEH+r1K447M5YfrV2LxxrkfW6ST/AH41/oKfOgPV/LpNntXnEPxG1FMCW2tpPplT/OtCH4lRH/X6ay+6Sg/zAo5kB25Sm+X7VzUPxC0WTiRLmI+6A/yNaEPi/QJsY1BFP+2rL/MU9BGqY/amGEHtTYdV024/1N/av/uyqf61bG1hlWBHtRYCoYfammD2q7soKe1FgKJtx6VG1v7VolKQx0AZhtu+KjNqPStXyxSGMelKwGO1r7Uw2mQeK2jEPSmmEHtRYDAaxPWq8mmqx5RT+FdKYBjpTTbj0pcoHJyaVGP+WePocVEdL/uu4+vNdc1qG7VE1mM9KLAck9lOh4YH6jFM8q4HWPP0Ndc1kD2qE2A9KepNkcsS6/ejcfhSCVe5rpmsQe1QSaepHKA/UUC5TC3D1oyK030uLtHj6GoG0v8AuOw+vNMVinSFR6VO9hcJ0ZW+oxUTQXCdY8/Q0CsyJkBHQUzylHQbT/s8U8lh99GX6ikDqe9AFq31XVLTH2e/uFA6Bm3D8jWpbeNNWhOJ0guF9Su1v04rDGDSYpjudjD49t2Ki4sLiM9yhDgfyNbNt4o0a5wFvURj2kyv868224pCgPUCgfMz12KaGdd0UqSL6owNPrx5E8pt8bPG3qjEfyrRt9c1i1/1eoysPSYB/wCdA+Y9PZ1QZcgAkDJ9TQVDAggEGuAHjPUfL2TWtvL/ALSkof61r23jrT3UC5gngPc4DD9KB8yOoAxgdh0B7UpwQOMfSs218QaTeY8m/gJPRWbafyPNaIYMMqQQe4osikyPDCc8EIRwalGX+bAzRRS5R8wyQjggYGacwDqN2GHoe1I8YYYJOOtKFAbOO2OOKnlY7oR8rgrlTkH1BFfCMv8ArpP94193sCQcHPoDXwhL/rpP940JCYyiiimIK9R8HQ+boVhI6ArEr+WT/eMjZ/kPzry6vWfBhI8J2WOB+85/4G1KWw0zdaTAxgVGxdh14pxG7nA+tRsP85qAEJwOg+tRk9+aVx7VExx3NACMxqMn1oL+5qJmoAUvTC1NZqjL0CJdw9aTfUO+kL0ATF6N9Vy9G+gCx5lHme9Vg9LvxQBZ8zjrUkV5PCcxzPGfVWIqlvpcigDcg8T6zB/q9TuuOzSFh+taEXj3X4sZuVkH+3Gv9BXKbsdCKQyuP7pH5U7sDvIPiZqUZHn2dtKP9nKn+ZrXtfiZay4E2nyIf9mUH+eK8tW4X+IYqdXVulHMwsey2/jCwnUMbW9RT/EYdw/NSauR+IdJlP8Ax9hT6OrL/MV49p+pXemzCWznaJu4HQ/UdDXdaP43srrbDq9rEj9POVMqfqOopqTDQ7OO+spv9XdwN9JBVgBW5Ug/SqUemaVdxrNHb28iN8yugBB/KlOh2WcojR/9c2IqtRFzZ7UeX7VT/skoMRX10n/bTP8AOj7JqMf3L8P7SRg/yp3At+XTTEPSq+7Vo+sdrL9CV/xppvb5Pv6YzY7xyg5/PFO4FnyqaYh6VSl16G3UtdWd5CB1LRZA/EE0yLxVocw4vkU+jqy/zFK6AumEelMNuD2p0WqafP8A6m9t3/3ZBVobWAKkEe1MDONsPSmG0HpWmYxSGMUgMhrIelRNZD0raMVNaL2osKxgPYgnpVd9LRicop/CukMI9KYYB6UWCxysmkR9lI+hqu2luPuyH8ea682wPao2tB6UWFY45rG5TptYVGYp1+9E34c117WYPaoXsge1PUXKcmZNvDAj6ijzFPQ10r2APYVUk0iJgcxjPsMUXCxi5HamlQa0m0Zf4S6/Q1XfSpkHyyZ+oouKxnvEp6gH8KWKe5teba5nhP8A0zkK1K9tcIcFA30NRMJFOGjYfhRdBY07fxXrtrgfbBKB2mQN+vBrVt/iFdJgXenI47tE5X9Dn+dcmWHc4pCA1AXPQ4PH2jTLiUz2zf8ATSPI/Nc1q6br2m6hCnlX8EkmBld4DZ+h5ryMwjuaY0C/3aCuY9zBHBr4Pl/10n+8a+h7C+v7S6hEF3cRrvA2rIQCM+lfPEv+uk/3jSbKTuMooopDCvWfBhx4Tsuf+en/AKG1eTV634L/AORRsv8Atp/6G1J7AbTZqNunIzT3PpUDyAfhUAMd/qKgY0ryZqu70wFZvrULP70jPULPRYBWk96jL0xmqMnmiwEpeml/eomJHNRmTjOG/KgCwZPekMgHeqwmQ9z+VL5q+9AFgSoT94U4lW7n8DiqZlU9jTDKB0yKLAXjGCMbmH0anxwg9ZmB96opc4ODVlJg1IZZNq2OJCajaBh/EafHKydDkehq5G8cwx0b0NAjLKMD1pY3eM960JLb0FV2gIpgSQ3H941djYHkGs0REGrMTNFjcDt9fSlaw9zp9D8QX2izBoJC0JPzwsflb/A+9eq6Jrtnrdt5lu22RfvxN95f8R714nFggEGtGwvLjT7pLm2kMcqHgiqjKwj3DFJtrI8PeIINctucR3SD95Hn9R7Vt4rRCI9tNbCqWJwAMkmpsVU1NWOl3YT7xgfH12mgDyrW9dl1a+kcsRADiNM8Aev1rJZ1PaqwfnrTwwPSpYCkjNSxXc8J/dzyJ/usRVdzgdarmbBpWA6S31/U48bb+c/7zlv51r23izUlABmV/wDeQf0riY58VdhuBkUxHeQeLLoj54IW+mRVpfFkY/1tnIB6qwNcVDcKRx/Opnm+XkgUXA7BfGWkFtsjTRHvujz/ACzVyLxFo0/3NQh/4GSv868ou5/3h5yfeqwn96dw1PbYri1mH7qeJ/8AdcGpSgPSvEVugOjVcg1u6g/1d3Mg/wBmQincLs9hMWaYYfavN7bxfqMYH+mFh/t4P86m/wCFg38T4It5QPVD/Q0XA9AMA9KjNsPSuNi+JJ4EumhvdJMfoRXQ6X4lTVIDNFp9ztBwdpVsfXnNF0MutajHSo2swe1T/wBp2g+/5sZ/24mH9Kel7YyfcuoT/wADFAGc+nqf4aryaYp7Vv7FcZUgj2pDEMdKLAc1LpSOOUB+oqrJosWcCPH04rrDCM9Ka1sp7UWFY4uXQ8cqzj9arSaTOvKlWHuMV3DWoI6VG9mD2oFynDRWdwl1EWiP3xyD7184S/66T/eNfYYsF81Tjowr48l/10n+8aTGlYZRRRSKCvV/B0yJ4TslLKD+8OCf9tq8orqbXP8AZGnYJH7luh/6avSYHorTLjqv51Wkkz3FcOJJh0lf/vo04XNyvSaT/vo0rAda7e4/OoHbHp+dc39tux/y3f8AGgX90D98H6iiwG6znsaryTBThmAPuazBqk4HKIfwpRqQbiSP8qALbXKZ++v51G1wp5Ei01GtZ+y5+lPNlGRlNv5UgGfa9p5ZTT1uo3OOKie1VeqCoHtx1AoA01ZTyDUoYfxD8axlkkiPXIq5DdBsA0AaGxWHaoXhU/wihWI5U1PGyy8dG9KdwKhgXptpBEvbI96vmCmeTg9KAKySNGdrdPWrSHOCDSNDu4I61CM28m1j8v8AKp2Ga0FwDhJPwarTW4IyMVlp8wBFaFpcbMRyH5M8H0p3EAteelSfZvlwQcY5rWS2BGRTxbbnAxRcLGL5bWrAN/qj0PpV2M+9XdTsGfT3ZVyUG4D6Vi2dxkAZyPU9qLWHubthdzWV1Hc27lJEOQR/KvWNE1eLWLBZ0wsi8SJ/dP8AhXj8ZOOtbWh6tJpN8s6ZKHiRM/eWqi7CPWaRgCMEVHa3MV3bRzwtujkGQalIrQR4V4m0uTQtbmtmUiJiXhbsUPT8ulZaTV7V4s8OR+ItJaHAW6jy0Eno3ofY14HcPLZ3UlvcK0c0TFXRuoIqbAa5fK8H9azZrgLIQTUa6hGB8zYrPubgPKSvSgDRW8A71Ol+B/FWFGzSNgdfc1N5Uw7frSA6KHUASPnq+t1EVy8gA9zXG7ZgehqQO5x5sRdfRhQBp3t/GZiI2yB3FVPthqg3yTkDOw8gHtU44pAWjcyAZC5HrUTXcvbiprQeZvT05p0lv83egCk08zHktxWhZyGYYbOaaloc9Ktx2zxMj7DtOQDihsEX7W3DEcV2fhKRrPU0UcRy/Iw/lWBp9sXwSuBXUaRbk31uFH8an9acRtHclARyKils4JV2yQxuP9pQatYpsrpDE0kjBUQFmY9hVAY9xpOlwRtM8SW6qMs6MY8fiK4jV/EsNu7JpV1fsw6O02U/AMCTUHijxHJq1y0avss0PyJnr7n3rlZZRnHP4A1DfYDdi8deIIW5mhlHpJGP6YrQg+JN6p/0iwgf/cYr/PNcWzE9j+NMIbphfzpXYj0qD4j2LgefZTIf9hg3+FaMPjfQ5sZlliP+3Gf6ZryQBh7fSlCnPU0+Zge02/iHRp5ECahBkkYDNtP618dy/wCuk/3jXslmB9tt+BnzF/nXjcv+uk/3jTvcEMooooGFd/ommxXfhywleRlIR1wP+uj/AONcBXf6LNfJ4bsBbCMpscndnOfMakwJ30YZwk4/GqcumzxkgFGHsaW5ur8ZMkaf985qr9vu15Vlx6YpagD28qfeXApnl+mKtw6srfLOmD6jpU7QwXK74yM+oouBklD6U0r7Vekt2jPzcj1qPYO1MRU289CDViK5kiOMkj3pShHSkKmgZfiulmXnr6UrxDGV/KoNMsJL+/jgQlc8s3oB1rW1HTZtKkySXt2Pyv6exqdgMd481H5RU5q+yBvmXFR7Nw96YEcMpj4Y5X+VWx83IOD61AY+OlOXMWAfun9KVgNK2n8z92/D/wA6teVxmsoZOCOta1nOs6bWPzjqPWgASHPNZGvW8sLxTpkD7p9M9q6mKEbc460s9il3E0Uq5jP61SA5Wwug6gHr/KtVSDg1QutNWwlICMPQ54IqWzuAwCk59KnYZ0ukXYJFtIf9w/0roIIB97HWuKTg5B6V2Gh363sXluQJ0HP+0PWhbgXmiyoXjmuN8RaXLpEwvrePdaSHEij+A/4V36RDO49afJax3EDwzIHjcbWU9xVknn1jcrKi4IIIyD61pK2DWJqekz+HdR8osTayEtC/p7Gr9rP5qDPUdajZlHceEte+w3As7h/9GlPyk/wN/ga9DrxOMj8K9D8Ja99shFhcvmeMfu2P8a+n1FaJiOorzH4peDPtsJ12wjPnxjFyij7yjo31Hf2+len0hUMpVgCp4IPemI+TDbEn71NClGKseleieOvBx0LVDcWyH7BcNmPH8Dd1/wAPavOdUlEd4UQ/dUA/Wkxofu2kEHkVuRL5kKP6iuUi824mSKMFmc4Aru4LMxWyR91UDNITKHkc9KnhtWkYKilmPYVaEWELHgDrVB7u6hdpIpWjUDt6UCIfElq2mm0MhBkkDZUdgMVifanNSXt1c6pciW4kZ9o2rnsKn0/Spb26jgjUl3OBUamiSsbHhm1kuVnnYfIMKD79617iwAAOMGuksdJj0+zjt4l4QYJ9T3NJe28UNpJNJgKgLE1VtCOpiWGniVwWBCDliB+laUsAnnRERRFFwoC4x61l6PqU15dG3S3KKcs7B8Y/IfSurtrX2oSGhtpanjiut0GwCk3DDpwv171m2VmZHRFHJOK6+GJYYljXooxVpAOxXGeO9UKwJpkZH7wbpue3Yf1rrL68g06xmvLhwkMKF2PsK8W1HxBa6jfTXUk43SNnnt6ClJgV2VRn7v8AwEVVkIHY1I99at92dPzqs9xCzfK6H6GoAaTz0ppxmlLr14qMyD+9SsArHFIDUZbJ6/lRuPuaYi1aH/Tbfp/rF/nXj0v+uk/3jXr9nu+22/yADzF6n3ryCX/XSf7xpoYyiiimAV1tjdXEGj6eIX2jymOP+2r1yVd7o+nJeeGbFwcSKjj8PMekwCHWSfluogR/eUf0qV7S3vEMkJH1Ws65tZIH2yLj39ahiklt5A8TlT+hpW7ASXFm8Jww49arxvLbvujYj2rZgulu1KScPjkHoaq3VmY8svK9x6UXAmt7xLldrYD+h70Sw4O4flWWQVII4IrRtbnzl2SffH60bAN25pdlSsm05HQ0oGe1NMDY8JFE1koxAMkRVfrwf6V3UtlFcQNFMoeNhgg4rzCHzIplkjYq6kFWHY1634Ns/wDhKrBnS4hjuojiWJic+zAY6GpaA8z1fSpdGu9vL2rnMb/0PvVMj+NfxFe7Xnw6lvrZ7eeSBkb3PB9RxXkviXwrqHhHURa3gV4ZBmKdM7XH+I7ijUZiYBAI70IN4YEZHSjHltn+A9fap4lBBx3OaaYiuA0LBW5U/dNTK7RuJEOCKteQssRRxxVLDQyGKTr2PqKTQzptOuVuoh2b+Iela6RDaPSuLtbhrWcSJzjqPUV21jcR3UCyR42n9DTQmVr/AE5Ly2aNuG/hb0NcPJby2N28ciMpB5/xFembPasnXdJN7Zs8AUXKDKE/xe1NoEc5bzCRRzzV+1uJLWdJomw6HIrmbOWaJzHMCrg4wex9K3YpBIuQeakZ6Zpd7FqNos0fB6Ov90+laCpXnGkapJpl2sq5MZ4kT1H+NejWs8dzAs0LBkcZBFWmIg1TSYNW0+S1nA+YfK3dT2Irzo6Zfaa0wlibbA+xm7H3FeqDjrVbUrA3luQnD4xyPvD0okroEcDDKCoNX7a5e3mSWJysiEMpHY1m3ludK1D7K7dVDqp6gH1H4VLG/Gc1CY2ewaJq8er2AmGBKvEieh/wrUryTRNXk0m+WdMlDxImfvLXqtrcRXdslxCwaNxkGtU7klbV9Mg1nTJ7G4HySLgN3VuxH0r5Z8QaHe6DrNxYX6ETIx+bs4PRh7GvrXFcp428G2nimzhkZMXdsd0bDq690PsaTQ0zxLwtoZSIX8y/M4/dgjoPX8a6b7PgEEcdq0ltfL/d7du3jbjGKelmZpVTB2jliPSlshFOz02KSLfOhKnhVx19657xSLaNksbWJQ/3pGx0HYf1rs9SuU02yaXygSPlRSep7VwyW73E7zSnc7ncx9TUblIzrbT8kEivQPCmhrbQG9kT53GEz2HrWfomjfbbxI8fIvzOfQV34jVFCKoCqMADsKpITZU8oZrJ1izW9h+zGRkTOW29/atyYiOPPU9qz1iVnOI+e7HrQ30EZ+kaPHYRsEJYsclm61v28AGOKIoOmBWnaWpllVB+PsKpIZoaTahEMzDk8L9K0qFUKoVRgAYFV726Sxs5biQ/Ki5+p9KoRwvxJv5biKLSbdhtyJJ+ev8AdH9fyrzJtKmJ+4PzrqtU1F7i5lmkkXe7EnArI89WJ3OcVlzMHqYr6ZKvWPH4ioHtAvBGK0rq+t4ztyc++azn1K2Vs7h+VNNhYi+zZ+6GP0BpDBInILj863WkL2SSwoHjYZ3K2cfhWRcm5OTGUx6EUXCxBmYD/Wt+Jo82df48/UVnT3d0rY+X8q1Ibe4+wRXMoG1xximA+zu7j7fbDKkeavb3FeZS/wCuk/3jXplrbo9/bNtGfNXn8RXmcv8ArpP940AhlFFFAwrsNMnmttM06SFsERNkdj+9frXH16d4f0H+0/A1lcRjE6GRQfUb2OKTAfFNDq0BDACQDlfSsW8sXtX55Q9DUgSa0ucgNHKh5BrbheHVLcqV+fHzL6e4qdtgOXAKkMDgjvWna3Czrsf746j1qO8smtpCMZQ9DVUBkYMhII71W4E11ZmP51HyH9Kp7SrBhwRW1bTi4TY+A3cVVurQwt/snpSQCW84mXB+8Oo9akAKH/Z9ao7WjYMvBFX4ZRMnTnuKWwE6AEcdK1tD1W70PUor6zkKSxn8GHcH2rHiOx9rHjsauxjvVID6S8N+IrTxHpaXduQrjiWInmNvT6ehp/iLw/ZeJNJksL1Mq3KOB80bdmFeDeHfEF34d1WO7tmJXpLGTxIvoa+gNH1e01vTYr6zk3RuOR3U9wfemB81a9oN74a1aXTb9ORzHIB8si9mFUIX8pgjfdPQ+lfSPjDwnaeK9Ja3mxHcx5aCfHKN/ge9fON9Zz6bfT6fepsnhYqw/qPaoasMvR024t1uI9p4YcqfQ1WtJvnEUh5H3T61o7cnPaqWojGVirmOQYdetaWl6i2n3GTkwsfmX+tF3ZieMMmBKv3T6+1ZyMTlWXDDgg9qnYZ6VC6zRJIjBlYZBHenmMs3P3a5DQNXNlKLa4b9w5+U/wBw/wCFdqvIBFWncRyvifQleJ9Qto/3iDMiKOWHr9a43TNU86Qo+BIOnuK9e25HNcfqnha3s76TUbaL5ZPvIBwh7kfWk1cE7FGNwy5HSuh8Oa3/AGdP5EzE20h6/wBw+v0rl9ptZOQfLbp7VZVvToalDZ68hBGRyOoqZTXHeFtb3bdPuX5/5ZMT/wCO/wCFdeprVO5J5/8AEXw9crcDxLYl5HjULcxkk5QcBh7Dv+frWNZXRkjQupUsoIB616+ArqVYAqRgg964DxJ4eawuPOtx+5c5Q/3T6GplHqhplCOTBrrvCWvfYLgWlw/+jSngn+Bv8K4eCbcMEYI4Iq7G5H0qUwaPcAcilrk/CGv/AGuEWFy+ZkH7tj/Gvp9RXVitBHK+ItDZ5xd2qZMjAOijue9dHpWi22n6fHE8Uby4zI7KDk1Y6HNYPjTXZNN0XyoAwnucxhwOEHc59f8APakxo4DxzqcWra15FqiLa2uUUoAN7d2/TA+nvWJb2vTipI4Sx6V0vh7TBLcefIv7uLp7tSSG2a2jaeljp68fvJAGc4/SrjCp3q1pVl9rugzjMSct7+1USXbLR7UWIlvYlYkbjuz8ornJI4XuZHgiEcRPyqPSui1+92oLOM8ty+PT0rGij6Ukuowhi9q3LCDyo95HzN/Kqdpb+ZIBjjqa2BwKoQhFcj4+s9QudMhMCsbRTulKMQc9s+1dgil3C/nVto1eMoygqRgg9CKmXYaPmDVdOuoVaSOaUqOoLHIrU+HOhQ6/4hlstQup1jFuzqFYZZgR6j0JNd34m0BNPvWVU/cSfMn07j8K4NGuPDXiCC/tPlMb7l9CO6n2NSuwmXfE/hWbRL97aZfMibmKTHDj/GuKvLDypMEfKelfRupW1r408Jx3Npguy+ZCT1Vu6n+VeNalp5IdWTDqcEEdDRazH5novhLwfpWqeFNPuYrlzuhCuMAhWHDD881yHjXwmfD2ogxNvtZRlTjG09xVz4X+IzpGrto90+22um+Qk8JJ0H59PyrsvGcMeqF4GxtVdob0NDVtgWujPCL+yBUyKOe9a2iWkl94Z1Gea+iSHTdhEBB3MGbGfoCaJEUl03BtpIyOQaxriF4S6KzBHGCAcAjOefypgt9S9p0kMmpQrE2QJFP615VL/rpP9416Ro9s41i28sFmaVQAOc8ivN5f9dJ/vGhB1GUUUUAFfT3wa0i31f4SQxSjDi6m2SAcqc18w19XfAMgfC+Dn/l6m/mKAOR8X+EpYriQNHsuU5BA4kFcComtLjcuUlQ8ivqrWNIt9YtDDKAHHKP3U14p4t8KSW9y+6PZcJ6Dhx61OwHMIYtUtiQMOBhk9PesW6s3tnwQdp6GrSedaTh48rIp5BrVJh1C35XB/iX+6aNgOYUNGwZetaMUouI9j4z71Bc2r28hVhx2PrUSEq2R1p7gLNbtGxBHFVxujcFa1UZbiPY/XsaqTQGNtpFJMB8brMnuKt2s2D5b9exrLAKNkHFWVYSdOGFGwzYAro/CXiq48M6iH+aS0kIE0XqPUe4rlbWff8j/AHx+tWiM1W4tj6IfWba909LiymWSGVdwcHt6e1eD+PNWtte1oGzjUrApTzwOZD/h6VDFquoWun3Fjb3DJBP99R/T0zV7w3oC3B+3XK/uEPyg/wAZ/wABSY/Q45ST8jgq6+vUVq2Vz5q+XJ/rR/49U/ivyJdVZ7dQJV4kK9D7fWsaNy2GU7XHSpTsDN/FU72zMg86IfvB94f3hU1pcC4TB4kH3h/WrK8H3q9xGEpDKMV1PhzWTlbK5f2jYn9Kw76z2MbiIfKfvqP51VXnDA89QajZjPUhyKGRWQqwBBGMGsLw/rIvIxbTt/pCDgn+Mf41vgVotSSDR/B9lqN5cC7bNuE+SMHDZPf8K4/WNIuPD2qPY3OWQ8wy44dfWu/gleCVZYzh16VnfEXWdL/4RqI3Cb72R/3Cg/MhGNx+mPzyKJR0C9mcTG7KwIYhgcgjtXonhzWhqdt5UzAXUY+b/aHrXmFrcrNGOc56GtKzu5bO5SeFtsiHI9/aoixtHriGnT28V5btBMu5GGDWbpOqQ6rZrPHw3R07qa1EatBHkuvRXWkeIpYJ4lSJsGBlHDr659fX3/CpIZgwDA16N4g0KDxBpjW8mFmX5oZMcq3+Fee6ho9xoZi8070IAdgPut3FZyVtSlqW7W6e3mSaJysiEMpHY16toGsx6zp6yggTL8sqeh9foa8cjk4BHIrZ0TWJNIv0uI8lDxIn95acWJnsFUtU02HVbCS1mHDcq3dT2NT2t1Fe2sdxA4aOQZBFTVoI8pOj3FvqLWTofNDYHoff6V19tbJaWyQJ0Ucn1PrW1e2Mczi4CAzKuAe5HpWW3WkBFtZmCqCSTgD1rpI1j0rTSW6gZPu3pWbpkDGT7RtyF4XPrUerXjXMwhX7kfXHc0MaKDF7iZpZOWY5JqxHH0psScc1oWkO5txHA/nTAtW0XlRD+8eTU1FNd1jQu33R1oEWoEwu49TU1QG5QSiLByV3VB9vPURnaZAgOakYzWtMTVNPeEgeYPmjPoa8k1fTTLFJE67ZEPGR0Ir2J7vZJIm0Eqm8c9a4zxTarI8WoRJtEq/OB2NS0Bznw48QNpWqNo922Le5b93uP3JP/r9Pritfx7oAhuP7ShT91McSgdm9fxridWsykguI+CDnI7ehr0PQdYj8TeGY7S8m3To3l3IPXH8L/wCe9PdCWh5FqNs0UgmjJBHOR2966pvFT3XhJmdx9uH7hsnk5H3/AMv1qrqunNa3UttJztJAOOo9a5xIVt9QjWZisW8BmAzhc8mhdh7anSweD518FnXMtvEmfLx/yy6bvz/SuYu4A6Z79q9o1nUrT/hGobGyx5MqBFH/AEzA/rx+teUXNr9nneE/d6qfah7gtrmh8MdMgvfGETzsuLZDMqHqzDgY+mc/hXgMv+uk/wB417Rps9xpOvWl5bNtkSVcHsecEfiDXi8v+uk/3jQJDKKKKBhX1D8DmI+GluP+nmb/ANCr5er6f+CAH/Ctbck/8vMv/oVVHcT2PShIfU1Q1bTYdWtjHLxIPuP3B/wq5hexoGPU/jVuzIPF/EnhuWGdwU2Sr7cMK5QLJay7lyGHUGvoTVNLg1O2KPw4HyP6V5V4g8PyQTONm2VfyYVi1y+hadznXSK+t+B9R3BrFntngkKsOOxrRxJbSllGGHBBq20KX1uSo5H5g0thnPqShzVwATx4b86ZNbtC5Vh9KjVjG2RTavsC0GSwlWII/wDr1CoKNkdq1MLcRj19aqvFt4IwaSfRjEVt4DLw4rStZxMu1uHHUVkjKNkVOGzh4zh1o2Dc2CtXbbWLyxsZraE7lYfLn+A+orOtLgXEfow6irOzNXuLYy1Uu5JJLHkk9arXMYSTenB7j1rZeDBLAc1mToDLjNTLsNdyKOYqwkjOGFbltOlzFuXhh94elYbwlB5ijjuKfb3BglEqfiPWktA3N8ccVk3lr9mfzIx+5Y8j+6f8K1IpUuIhJGcg/pSMAwKMMqw5BqrXFsZUcjxSLLExV1OQR2rvNE1dNSt8MQJ0++v9RXBzwNaSY+9G33W/pUtpczWVyk8Bwyn8/apTsxnpyms3XdFt9c09reXCyDmOTHKt/hT9N1GLUrUTRnDDh17qavA8+1abknl9poGoWfnrMNjRthF/ve49qsQy7xzww6ivQL6yW7j44kHQ/wBK4vWLL7G4uMhHLYZDxn3FRJW1RSdy3o2qyaXeLMnKnh0/vCvTbW5jurdJ4XDRuMgivHUfcAwro/DWvNp1x5E5P2aQ85/gPrTixHpSNVPVtOi1G0dGTdkYI9f/AK9SK4IDA5BGRip0k96sR5Rc2k2l3jW0wJTrG+PvCno5Br0DxFpcWp6PInlkzxAvEUHO70/GvNo3dHaKVSsinBBrFqzK3O28IeITp1yLS4f/AEWY8E/wN6/T1r0oHIzXhMcmPWvSPB3iJbuAafcv++jH7tifvr6fUVcWSdcazdQtcHzkHB+97e9aIYGg4IIPINWBmNe+TZCJPvA/L69etUI4yTk1buLGRJdyglO2O1CRnOAD+VIBY4ycAd61I0EcYUdqht4SvzMMHtVg5pgG4Vn3M7yb0Ufu8datTsFjxnBNUEV3OWJ2iolK2g0h3mStHlpWLkcH+lQoXPlsznAJOM4yaeYyx+YsMfdxSrA+Qrj+HAz71PMPlInUhvNEpIOeajlijkjMTSjy2GcdRVgWpwV/hx0zTVtf4QBgDAPvRzC5WcTqViYZHhcbl6g44IrAsr1vD+spMSfIJ2yj+8hPP4/4V6VqmktcW2QAZUHyAd/avPNbs/tNqyqh3jpQpWG4nUeJ/wCztRs4b2zuYpWGFHlsDuH4elcHqFqZIiwU7l5qTwja3ipKqu4h3kFSeM1p6jbvazFSPlbkE027ai3MjT/FUEFolnfSMGj+SIkfw+lVLi9NzdtKCNp4UZ7Vm3mlSXGqII0BDk8dhXU2ehxRRIHVcjHGKTkO3Qz4EEtxAcHPmL/OvEZf9dJ/vGventZrbVYBGhaN5FPyqeORXgsv+uk/3jTTuDQyiiimIK+mvgo5X4bwYOP38v8A6FXzLX0x8FlJ+HFuQRn7RL1/3qadhM9DEjAA7hzSbjvzuNGx8feFJ5chHUE5p8wrC5GMEk/hVPUtNh1GAoww4+42On/1queXITwaBby55zj6Gk3cLHlGuaDJHK+U2yr1/wBquZUyWs+5eCOGU96901DRE1C32Mrbx919pyD/AIV5rr+gS20zK8bJKvqPvCoWmnQownjhv7f5Rz+oNYlzavA5Vx9D61e3y2c29Rgg4KnvWiRBqdqWTr6d1NHwj3OYjkaF89u4q6QLhBjGeoNRXVq8LlWH0qkLlrRtxyU7im1fVCRZliI4Iw1QBjG3tWkjJeQq6kcjINUriEgkEc0J3G9B6SFWEsRww6+9bdpMlxFuHDDqPSuTW5Ns+H+4f0rWglZCJYjz3HrS2YbnQKoNVLnTQ7eZGQD3B6GrNrOk8QZTz3HpVTVrl4rcrH1bj6Va2EYd5PiQwZAweQOeasNaPFbpOHWRD97bzimW2nu+GKZzW5Y2UsJIaMGJhhlPSptcdzJtrhoH3Lyp6r61rbllRZEPBFUr/S5bJ2kjRmtj/EB932NQ29wYG/6ZnqKSdtwsX3VZEZHGVNZ2Ghk8t+f7p9RWi5BXcpyD0NYl60huN4PC8YpvUEbGn38um3SzR8r0dezCu8tbuK8tlmhYFW/Q15lBN5igHrWxo+qPptzhstA/Dj096FKwNHerJg4rJ8QGxe2H2q2SWX/lnngr+I5q6sqSRiRGDKRkEd65zWpGmuic8KMCrZJg58qTgYUnp6VZByAaheItnikjZkO1qz2K3O28L69t22F03yniJyen+z/hXYhsHivIUz2Nd14e1r7XALadh56Dg/3x/jVxZLOoEoAyTxXEeJ449QnN1AgWWMYOOriuhvrhlt3AOCRXK3UjgYANOSuCMqCUEDBq9bXL206TRMVkQhlI7GsyTMcpcA4PUVZjYMMisloxs9i0HWItZ09Z1wsq8Sp6H/CtXFeR6Hqs2kXy3EfzIeJE/vLXq1rdRXltHcQNujdcgitU7iJWbtTUVc5xzUUj4kxmnRyDpQMs4Ham0B+KfEu5snoKAENksmGZiD6Ck/s+HvmreaM1FkMqiwgHY/nTzaRE5K5qfNGaLICEW8S9EApRBGBgIMVLSU7CI/Jj67F49q5bUNGtZLiR/ITLHJ4rreMVk3UfzN16+tRLQqKuc2NMhtl2xRIi5zhRioJrKNx8yqT2yAa1pYRuPDH8aoyxlZU2rj8ajn8iuUzHsVSQFUUfgKPIAOMj2rSmT7p296gaMkfdGaXM0DiiilurXKMeoYAfnXytL/rpP9419aLG3nR4A+8v86+S5f8AXSf7xrSDuTJWGUUUVZIV9V/AaNG+GMBZAT9qm6j3r5Ur6s+Av/JMIP8Ar6m/nQB6aIowPuL+VARB/CPyopc0ALgegopKM0ALWdrGjwavamOQBZAPkkxyD/hWhk0c0AeH+I/Dk1tO6NHtmX8mFcQDcWWoRmPILNtZT3r6U1zTIdSsWWQYkUZR+4rz258FW8l/FcPN/q23FQuN1TtoBx93Y+dAFdNrMMgmuU1KyeIOrDoOte0XekwXFv5TLj+6w6isC88HQ3Ue2S5f6hRQtBs4nQ9JkmshjIzyD7066tmV2hmQrIteiWulQWUCwxD5VGBmqmpaNb3yAyZDqeGXg0rDPK761IjJI5rQs9OnFoHQEkDgetdlJ4Ws3xuaQjuC3X9KtjTIEAVQQB6Gm9QRwUE7QSeYmfRlq3fSJcQI6HOWH4V0Fz4btJLjzRuG77wB61A2hW9ujOFJIGQCTQroHqZ9mmAK6CztZLho4YlLSSHaq+pPSsq3j+fAHeus0GPZqtg3pOn8xV9CTv8ATPDFna6C+nXUSTfaF/0jI+8fT8O1eM+L/CU/hbUtuGksZiTBL/7KfcV9BGuT+IVrFd+HVSVQyidTz9DUtAjwuKTYNhPyHp7Uktr5kgA5zzW6NDt29cezEVYi02CDhE6dySaFcbOaOnso3LwR0pEO4FWGGHUV1QtlxyKqzaHDPK0is6Occg0rDK+kao1r/o8rZhboT/Cat3qeZJxzmmf8I9Gf+W8v5j/CrsFksKhNzNtGAWOTTQmURafL0qvcWGckDmt8RfKOKcYVPamI5NCyHY/Ud6uQSvDIksbFXU5BFa8+jQ3ODuZGHQio00BwP+Pk5/3KSQGzBqA1G0DdHHDr6GqkkPmMRUdtpU1rJ5iXPbkbOv61opCKq4jFubHcMgVmAPbTbGztPSux8gEVTvdIS5jIB2t2NTJXGjHib0NdZ4U13+z5/ss7H7LKeCT9xvX6Vgx6FdxkDzUP4GrUeiXX/PSP9aEDPTJ8eYD6inxdRWBo8l2lqlvdMr7OEcHnHoa3YT0rQRbHarMONlVc8VPE3yUmMmzRmmbjnmkJ9zUjJKTNR7h60hbHTFMCXdSbqhL8HGcDrxVdrxQwChz/AMBPFAF1pABzXOalrPkSOPKyM4B55q3d3xCnaQGB71y1+/mYlLBuf4ziokrjTsPm8Qkc+QPxNZk/ikh/9SgAOOW6VQv7yD7O371fN5yBkbfqcVx15eSSSYLKcD+Hv+lRyD5juJ/FyhMhYuCO5qBvGHzY8uPB6c1xsQ8xN7y7RjnIIqnM0SH5pRt/hXHT3/yaOQXMdzH4uZ7yGNViBLqP1r5wl/10n+8a9OtJGGo2x38ecuMdOv1rzGX/AF0n+8auKsJu4yiiiqEFfVnwF/5JhB/19Tfzr5Tr6r+Ax/4thB/19TfzoA9PpO/Wm5+tLQMd1pO9JnFGc0AL+NGcGjtSUARXPNtJ/u1yGpIU3Nv2jPeuyl5hceoNc3qMSPGwI7/1rGqrmkHY50v9396pz7UkoJj3B1PGetWJLZcgAdKjeDEQHtWKTNCiSx7r+dRuH5wR+dTJb8fTGKSS3BFUriKswkCEryfrUR83HSrkkWVxzTFiO0fSnZidikfN3Dhqp3rSeW2Cela7RkEVWuIS0bcduaLMVzmreVxLgZrrNIZvt1keRiZP5isKGILJjbXTaauJ4D6Op/WtUQep5rmvHaGTwxIAeRIhrod3PWsXxYFfw5c7uAu0/wDjwq3sTHc8rQskSAnJAwTTpGdW9eKnFsmN4LMMcZORTjGP7tYXkuptoykHkxjFTw7yxzipREARwetTIihj8tF5dwsuxH81M3MCeOfpVoKpHFNEYPUU05dydOxWWZs429O1SJI5GdlTrAMnHX1qWOEdxTvLuFoldJHP8OKtoGKg7aeIVGcVZijGBg0ry7isuxWPCnKnOKVCNudpxV4xKQcgURQqUxx0qlKQmkVC+0Z20qygkZXir5tkIojtUzgg0uaQ0oiQIJVDEYq3Hbii3gCqF9M1aR1XK4bjvtNClIbUR0CbJQPataAcCstHXzlbnGCOhrRhmXHQ5+lbcxnYugZFSKMLjB61AjFiMcCorpmDLhirY9Cc/lRzXC1i4W7dOKbvxkZ6ds9azzcyq3I9/mNP8+TaTujDZ6ZwcfSmBbaUqNxxgfh/OlEueMjPsKybs/aCFYyLIDkFGbHHrgio/tIiDbVV+gZtvX8hSA0JL1BJ5at8/pisubUIXdkDIXxw24blHsOtMuNRkjGMIQpztC/N/McfhWFe64Z74QC1LsACCIA9AF66vmh3EPGexYqAw/GsW6nYgvv3MARHzhfXP+RUc2tySK8KAlj8pXy92D7jotZ93dziUrJ5ZJwDvAAx/uj/AApXEZh1Bpop3nZllfIVdhK5+oP9K5+Xe1x5m9pCeMnOB7dzWvPLIkjDyFKt0JbGR7LkVkyys8wfYvzHODhs0riuSRIzj5mJxnOP58VnXNuuQEcMxbG1TgZ9zxmrssxEYVlRfUf/AKqrNKgVsxFjjA5I698UrgRWkbf2lbruUgSqMZyOorzGX/XSf7xr0/Ty/wDaVuyhseauB+IrzCX/AF0n+8acQQyiiiqGFfVPwHOPhjB/19Tfzr5Wr6m+BWf+FYwY/wCfmb+dAHp2T70bvwqIBjy1PBx7fSmMfnikycVGzjvTGkKnjBoAnLHsaPMGOSKiWTIz3/KoZrqKLJd9pxnA5P6UASXV0I7aVxhiqk4z1rhL/wAVCInNuSCecEmtfU9at7qF4IHu1fGDi0duPf5e/wBa8x1WUiVkNu4cnkFQCfr0IrCqn0Kizpf+EvtTJhoJV/Kk/wCEosGBDGRfqvFcEXuNuxcbicbc9KjeO42nfn3PYVmky+Y75Ne0yTG25UH34pTqlg7cXkPT++K86MDICd+RjPXAqpKZGON8eB0GM5quVhzHqQvLdlOyeNifRqWOUFcK4OPevLCzpyFHuSAP8akjvZox8tyEBH3Q+KdmF0enM5JHPeo5H+Q15wdVuUQL9skJ68SU0a7qQGVu2A7gsD/SizC6O1iBEwIHfmuhschoyccMK8ii1/UEbd9qY/gD/Sum8NXGoatfwo98IQrgjf8AxH0wOtWkyG0fQIJzWZ4hQSaDdqTxs7fUVZF0EjHmugYDn/8AVmsfxLqMkPh69kitWlUQs2chRgc9yK0exJxFqgG9CchWwv0wKldFIrkbfxigLmS0ZWODhWB7VcTxfaSKS8Ukfswzn8qwuzW1zoVQYqREG7rWDH4o00qMyFB/tCrcHiDTJDkXSD13HFJMLGr5YwaQR9RVSPVrCQ/JeRN9HFWBdwPysyH8adxWJlTrTwh4+lQxzpniRD+NWA2QMEEYp3CwqpzVhIyKjBxzU4ODSYDscc06IDZQVytEYOMVaSsS7kwWpFWmDoKlQ44NPlC4sKYH4mraLgVDGRip16UlELj1H7xfpV+Gs8H5xWjDVpElpRxWP4guDbeU7ZWPB3OMfKfyrZXpWbrLFI45FQuy56Y4+uTTAywslxbh4pfL3YO/OSfbFSpOiP5WSxxy2Bz7daptfyuxGX7fKoHP4hf61UlT7Q4M5iiIPyCLlh+RoEXp57kyjEMQiX+NiuR+GRj86qSvdXDsLCbyQV+Zhbhix9jkDP409RExkLrNgKAC03zfkelRTT26wFmklZUBAiBLMfY8c/nSAg2i3tWVpIreTqR5pG4/7SqCP1rNG9/3jXFtEjA4byMB8+pJyatnLRtITbwmUZWKRiWPvtHf8azfJvZvOaV3OTlckpgewx+tK4DGgtUjZXnt5JXOQkERU59ySKyUhjWdpJZcI3LKEOQfr0q7s2ws8kIL4OMygf8AfWMdvrWIkJlnOFQLnadqg49/TNS2SyW4lhYkxz9sFkYbiPQACsqRUkYsY2BPctnP8qv3aPCmxFcA9HdcZ/T+tU1gO0o7dDk4IBP60riuVpI0V1XaGJHAJP8ASodhjLYCg+mB/UVaeMs2FHHTJIAqPy9hH3OT0B/wpXENsUxf2xUAESrz+NeTy/66T/eNev2UTLqNucY/eKc8jvXkEv8ArpP941cHcqIyiiirKCvqL4GzJH8NLcOwGbmbGf8Aer5dr6l+BQB+GkHPP2mXjP8AtUAejO+YyxkjVT33VHHewP8AKku4+oyc0skQWQSNK6jAGN3yj86ZIFkwRNG0eOh5JPbvTGOeUEkKkm71MZpfPyxXZJ9WG0UiRRhd7Ic9Bub+VZty9lJK0gEX2hQcbUVmHrjIoGaEnmKpZcAjscsD/hWNe3cdu2+7uLeLd0DS4wPxxism81OZ8fZoYZVU4zcXLxMPqm3H58VSb7ZeQ+c1s0K5JYQ+Vhu2W+YE5980gKniHWVjTzIdTR1PPlRSjBHbOHBH1x+FcHqUv2mdnkbaGO/aqkEf99V1d7BZ2ySMttYg4DMfLErDjvxj8jXLXk6yXaqz7lA2hBHtB/DoKloLkMCCOMSEsjA/LtP+c1Ylf5XmZg5bBK5Izx6dKp7oxjduChidgKgD6cZNE7K8ZjVSAM8s3B9yM0CKV08IkJliUknkv1qKSYNiSMqoA2gJycfjTfs0YZWfkkZxnGPwphDqceZgY65pBccqhztw7AjIIxxTAEjVgzNn0BJ/pUMjOQV3Eg988H8qgMkmemfbaf50guWZECAbWbafRefxqN7dVAbI+bpuIFME20H5QM+5J/nTftCbeBzj+9gUBcAhSXHb2ya67wjMq6rbD7R5BDfKDGSWPvhhj/Oa47zDtLZUE+pzXR6E9rIFkuJLceW4+aRmyB+H9OeapCPe7JLSVFleGF3HAfaCT+OP61U8R39rNo9zbllclDlEkOQPfBFZ2latpuItibkHKLHG0gzju23aPwNR+ItUtL22RG0/UZmblUjBjBx2OWH6dqoZ4rcLtncooOCQSw71WLlTuICqKu6hHcvezytAkGScq6gMP+AkkiqQC7BvBkI6AHp+FZBcPtUXRQWJ9qcJVYjh8+yGkQYVvlEeehapEReACGI7lT/hQFySMxn7ytn/AGmH8qnACj5VYDvtqvsbeQuAvsOf51Lzxlsg+9ILk0U9zD8sDTKCc/exVtLy9xgXk34MeKz0EobKDj2NShZEGSGJ9Axosh8zNb+2dTVAi3zD8s/nVyPxHqm0L9o5A+8Uyf8ACsBBI4BOB7Z5P5VbVccseMdCM/rUsFI3ovFuoxMFd4nx1JGDVlPGd6CcWyMB35FcyqsxyMA9tx/+vUwEkZBdgF/OmHMdbH42JTMlmwb0BBq5F40tjjfayj1IGRXG8sAFZmqxFGCw3xsffHAovbqLmO0g8Y2DbspKuDxkVoW/ijTplyHYfVTXBReQkpAJDdPar0AikbaMMffkUuZjudwuv6aWA+0DP0rYt9StXQMsyEHvuFeaiD58OibfYVoW80IYIcD8RVqTFdHoP9qWvTzVxXOavfXuoXkNrZzLHGMl3VGI9hwP8Kp2/luflOeccJV2KFQzOI4QQPvuSCPyFF2wvoQpBcRDy576SUk/dhjI/k2af/ZkEUi3bJKNg5e5Zsfmz1NHFJO4d78tGuQsdvGF59c5yasCIRurLLOflwxkHBP4j+tWIqTXvmKyROZDxtEERz7c4YVHFHdJMTfywrIfuIJhvx9CR+lLqTkBUhaNmJ4Ly5OPxB/z3qa1thFIWTzC/AbyVYfqf6UgK81tZ2++aS0t0Xb/AKyQoD+RH9a5+5s4bgF1uN68MFtVOAfXCpj9a6e/xGCE8xpWOF3qCy/QnH58/Wsq6Se+haBxOsTHhWkwrfgpJNJiZlC2tXjLJauqqckyw8/+PE/0qKe6WCFjb+VkggkMGI99oHH50t3a2emxJ5NrD5xX70kf3T9GzmmMstzCIg07KeSsUWwE+2AoqLiKL27yKskgLqRklITz+fAqreKi4jTcA4ycsMH8Eq6LaNiQy/Op6STsx/ICqrx+W5MbgMOP3a4x7ZNS2IqNHEmASSMdFoEAcALHIAPVsD+VTtA7/M27OP4pMf0qMsQ42hD9STSbERWsarfQnrmVeCfcV4rL/rpP9417paljdwcIAJF5/EV4XL/rpP8AeNaUne5URlFFFbFBX038E2mX4bW/kKm/7RLlnHGN3TrXzJX0r8GJWX4dW8ZjDxtPLkHH96onPkVy4R5nY77U9WitbYiWcq/G5449/Xpjg/yqmLxnBljOpTgBSkTRNEn/AH0sdWp7uBYQkbCAPwAo+U/lj+dZl00EpisGV5jtyoYsU99wBP8A49ShVU9hyhKO5fjurtWMs6RRrx8iO7H2JJC/kap6ldy3lu0a6o0WActCTGQc/wCe+KpyXESzG3SWKPAGBb7dxA9cqOPxrHvNQiW5SK3sdRvrtznykbt+LY/HFaEjZbefTAzRf6Q+3EZkuLiVmx3CAFcZOByRRBJcXUbXDMWuEbJURsQD7JnIA+n5VyI8SywXt0ZNMt4LhXYEySoXGOuQEySPaqM2v3+pyhvsd1cKBj915pVR3xuYj9KVxXOgntbOW+muZbi1UZ5uHG51I6/Lk+lc7PeQyzfu5HmHmZICrhm6E4wD0+lEk1uhkKK8Z2nCTPGgX246/pVWa+QQYaZ3O3HytlV9MYBpNiEkghDoTO6vk5wABx9DUEgZ3KfamVCeV38n+dNWcg7hGGB9RnP5mnTTOQrGM7jxwgJxSuBX8za2G3g9i55I/Ko55VYqcK3ABygoZlDliDkdMkAmonlzxgKP98/0pXAay5ORFtU9CQai2IhO4fMf7qinMEbjjGOu3P8AOpVDFRsLYHc8foKVwIDC5wVyFA74FMMIUnLj/vqrLQyNje24fjTlgIXcvT2Si4iBTj5crz6nNXIIIZHRMKc44Qucn3pijbghTn6gVoaa9yk6Mm3liAN3zHPsOaLgdn4etzp0ASKzt/MI7zJvB/3XY/yrbuNavprJv3ypIhP3JiVRRwSQiD9Tis+0QGQLNbFXRc5AwSf9oswz696r6ne2qw+X5kE86HKnzCeR04QY/M1V7DOOvFWa5d5ZkUbSFKDG4+/GSfrzWYRlvvZx3xWrco9y7SO7SIrYeSKL5M+gwAB3qm6pG5VV3EeuKhsm5WA/2jj0GKmVHPQfnk/yp6u+eMf8BFSkFjyspPvxSuFyNI5iOYzgdwP/AK9SDgc7c+7CpkG1ckKPXcc0p5z8xIP91SKVwuR7/l4Td+dSRyYHAGT2z/jThtIAGWx6nFOVPmyIo1+pNFwuPTcPuKDnr82f6VJEGMpzBuP+0DgfpSgOBhSMf7JqSOPJPy49/SlcLkrTAAqwKj0RTSxszJhInJ9XBFSplR94fgpP9KQzOjj75z2C0guPG5eJJF/Dn+dSxo7PhWJUjn3/AEpmeQxhkHfcT/hUgLs4Z3kVSMdaLhcn2uAUCjPbrVuCHCDjJPXD9PzqqixIQTNKTnpn/Grluj8ERB19SwJqRliKMjnHHfLZrQtw2Aqnj6ZqmFI+UJt9cZz/ACq3EFRQ3mEHrypNaIRdjieNPl3uenXaKkWC73EweRGMdZJyMn3xT4UEoBM/Hose3+dP3wq4VJIy2ef3i/yGf5VYyeM3kVmTO9rGM8fZxuJ+rMDVC5MBRiou5XYgl/tYTj06/wBK0pVnktvuOqjjbtyW+mCKz5UmE3/INuZpAOXkcAfhnOPw5oYiaLU4LWJUjKWynqftSSH8ScmqUmqWUMpjbWJ3UncVhQHPt0x+lWklS33G7WKByP8AlrMjN9Mnmqtx5dxMsiXEEUeORGCRj1yAufzpNsLlK68+7dEsYJfL5/eTSNGSP++h/Ko4Fu7ed0ia2h3ff/1h/wDH/wDA1sLDby7GiuZCSRzDGR/48ckVHdH7HDK8ywK7E4E0zM5/Opt1Awby8MMpAjjLZz8tsMA+oJ5P4063/tC53NidkI+6EwoH/fVRSTqzl/PtEH+zGST+lW2uUnRRd38s/HyopZQPwHFRe5NzNuU8l2jeNPMU5IaRT+nNVGMzKWLeWo649fwq9PbuoIjtSFJO1tjA/niqUgcALIIwQe7A/wBalgN2x7SS5ZvYGmPw37tM/SpmZNoDPx0+UdKhc5bavPuaVxDrVHN7ADgDzF4P1rwiX/XSf7xr3m3T/SYOAhDrnLc9R2rwaX/XSf7xrej1KiMooorcsK9B8L+OvEXh/wAPwabpsdhKjOzwwSRO80mWwSNpAIzn34NefVct9Tu7VI1ikUCMkqTGrEZ6jJHT26Z5pNJqzGm1qj0if4neN2UQy6LagbdwU2coOBjn73uPzpU+KnjL+0rfTJ7GwgmmYRqk8Eq9TtGRuz146VwEnibVZZpJnnjMkh3Mwt4xk8YPC9flX8qgk1i9lvYbx5IzPCxdG8lBgly/TGD8zE81KhFbIbnJ7s9DuvGPieecrONKDI7JlRMuzG4cBWzzsccAng9BUehfE/xLBJPHp9jowdVJkneJyXABP3i+TwDgVwQ13UBt/eREKcgGBCB1xxt7ZOPTJxUNrql7ZPO9vOyG4Rkl4BDBgQcg+xP51Vibnpd3408VXNxcLKNKi8syPKyxzoPlAZjjOf4l7c7hjPOOfHizUJ9Wkgu7SxV4VlLsqSN9xWJ48wZzj1rm017UULbZkwwZSvkoVwRgjbjAB7j1APUVWivpo7x7o7ZJJA4feOG3Ag9PYmmB2Z8QatJHMUsNKIhjjYhRMSwddygfP+HOOcAZJFH9rasIY5ZdL023Em75JIrhdoUEkn5sdATjOfauRbWL1kkQyIBIixttiQZVVKjoOOCRnqaZBqd1bRiOJ1VQSceWpzkEEHI5HJ4PHNFgOue/8SRbl/4RpFC8kpbzYxyc5D8jqagbWrm41iKxitLCRpVQpJKk3RkDDIDk98cZrGXxXrSjAu1zhRkwxk/KCo525zhjz71RbUZzfLeJsSVVVVAQFQAu0DBz2FKyA6oXWovM0QsNMfY8iOVEzbChAPAbPVl6DvVK21u7uoZpo9N0/EIyQTLzwWwPn9FY/h9KxIdWvYI444pFVY2Zl/drnLYyScc/dU85xgY6UwajcqJQrqolUI4VFAIC7ew4OCQT1OTnqaLIDdTXbuW3SePTrFt8vlKi+bu3YBHAfvmrq3t6ZJAlvpbqkDXG9DOwKiTYcbWPf8Mc5rlYNRubeAQxsgRXMg/druDEYyGxnp79eaemq3caxKjxr5UZjjIiTKgtu64znPIPUdjRZAbj+Ib63njhuNJsrdpMEGVJhwTjP3844PT0q+97fFJHeHSCsUhRiTOQMNtz971wMdfmBxg5rkrnUrq8uo7md1eSIBU/dqAADkDAGCKnOvagQ48yLEj73HkR4c5J5+Xnkkgdu3SiyA6D7bqP/QO03IQtjdL1G7K/f6/u39uOvSobvxJe2E6xSadpzcZVl83B5IP8fYgj8KwjrN+VAM44j8vIRQcZY5zjr8zfN1+Y881Wubqa8m82d9zYxwAAPoBx1yfqSaLIDox46vVlWRdN07KnIDJIw/8AHnOasn4ma4SPkt1A4CqZVA+gD4FcbRRZAdPL451CdNktpZsm4ttJlxk9T9/rUY8YXAHGm6f+Un/xdc5RRZBY6UeNLsdNO08fRZP/AIul/wCE2vM86fYH8JP/AIuuZoo5UB0//Cb3v/QPsPyk/wDi6U+OL08GwsMfSX/4uuXoo5V2A6ceN7xemnaf+Kyf/F0o8c3wORYWA+gk/wDi65eijlXYVjqR47vx/wAuNj+Un/xdPXx/qKHK2NgPosn/AMXXJ0UuVdhnWf8ACwdTJybOyP8A39/+Lpy/ELUVORp+nZ9Ssn/xdcjRRyx7CsdePiJqYGBY6eP+Ayf/ABdJ/wALC1P/AJ8rD/vmT/4uuRoo5Y9h2OxX4j6ogwun6aB/1zk/+LqZPijrMa7VstOA9PLk/wDi64iijlj2Cx3C/FLWUbctjpoP+5J/8XUo+LevgYFrpo/7ZP8A/F1wVFPlQWO/f4veIZECtbaeQP8AYk/+Loh+L2vwFjFZ6YhbriKT/wCLrgKKLIVj0lfjb4nVSv2XSyGG05ikyR9d9MX40eI44wiWelqo6fupOP8Ax+vOaKLIZ3//AAtzWt7OdM0dmY5YtA5J/wDH6VPi7rUbl10rRdx7m3c/zfivP6KOVdhWR6SPjd4nQfu7XSoz/eW3YH891ZrfFHWHnaaSx02Ryckukh/9nriKKHFMdjtj8T9VOf8AiWaTk/8ATF//AIup4vi1rcJJj0/SVz6Qv/8AF1wVFLlXYVkeueF/E3ifxzeXtvAukwmztHuWaZZAuFIGMl+OSOT0resdF16/1u401bzRA8Vot1u8mU5B6g/vOPUHuO3Xb4tomuX3h+/F5YOiyY2sJIw6uuQSpB7HGD7VqJ471yLVF1KKaOO7WIRCRFxwHL5xnB+Y5x07YxxRyR7BZHYatq3iPT9fu9Jt7HTLqS1tzcSNsZAEC7mPMmDj2J9qj0rxDrmraPcX0Y0aJItwEbFlJIeFecyDC/v8555UjuK861PVLrWL5729dXuJAod1QLuwAMnHc45Pc1asPEmp6bp/2G2kiFvvZyrwI+SxjJ5YHjMUZ/4DRyR7BZHotpf6/JaTXqwafut5LhV2wyMrGJQwOTICQ7ZVcA5INeTO29y2MEnNdND8QPEEFvJAk1vseRJGzbISWV3dTkjPDO351y9NJLYdgooopgf/2Q=="/>
          <p:cNvSpPr>
            <a:spLocks noChangeAspect="1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文本框 203779"/>
          <p:cNvSpPr txBox="1"/>
          <p:nvPr/>
        </p:nvSpPr>
        <p:spPr>
          <a:xfrm>
            <a:off x="941070" y="798830"/>
            <a:ext cx="9923145" cy="4984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、质量相同的实心铝块</a:t>
            </a:r>
            <a:r>
              <a:rPr lang="en-US" altLang="zh-CN" sz="2800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为长方体，</a:t>
            </a:r>
            <a:r>
              <a:rPr lang="en-US" altLang="zh-CN" sz="2800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为梯形， </a:t>
            </a:r>
            <a:r>
              <a:rPr lang="en-US" altLang="zh-CN" sz="2800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为正方体，</a:t>
            </a:r>
            <a:r>
              <a:rPr lang="en-US" altLang="zh-CN" sz="2800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为圆球体，如图所示，且</a:t>
            </a:r>
            <a:r>
              <a:rPr lang="en-US" altLang="zh-CN" sz="2800" i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的表面很光滑与容器底密闭接触，在这四种情况下一定受到浮力的是（     ）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A.  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A</a:t>
            </a:r>
            <a:r>
              <a:rPr lang="zh-C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B.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A</a:t>
            </a:r>
            <a:r>
              <a:rPr lang="zh-C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C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   A</a:t>
            </a:r>
            <a:r>
              <a:rPr lang="zh-C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   B</a:t>
            </a:r>
            <a:r>
              <a:rPr lang="zh-C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275" y="2934970"/>
            <a:ext cx="5124450" cy="306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909753" y="2155508"/>
            <a:ext cx="5857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3" name="Rectangle 4"/>
          <p:cNvSpPr/>
          <p:nvPr/>
        </p:nvSpPr>
        <p:spPr>
          <a:xfrm>
            <a:off x="4433570" y="200660"/>
            <a:ext cx="4152265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四、想一想 做一做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1493520" y="1198245"/>
            <a:ext cx="861377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一个盛有盐水的容器中悬浮着一个鸡蛋，容器放在斜面上，如图所示。图上画出了几个力的方向，你认为鸡蛋所受浮力的方向应是（　　）</a:t>
            </a:r>
          </a:p>
          <a:p>
            <a:pPr indent="0">
              <a:lnSpc>
                <a:spcPct val="150000"/>
              </a:lnSpc>
            </a:pPr>
            <a:r>
              <a:rPr lang="zh-CN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A</a:t>
            </a:r>
            <a:r>
              <a:rPr lang="zh-CN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sz="2800" b="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sz="2800" b="0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</a:t>
            </a: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B</a:t>
            </a:r>
            <a:r>
              <a:rPr lang="zh-CN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sz="2800" b="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sz="2800" b="0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</a:t>
            </a: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C</a:t>
            </a:r>
            <a:r>
              <a:rPr lang="zh-CN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sz="2800" b="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sz="2800" b="0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             </a:t>
            </a: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D</a:t>
            </a:r>
            <a:r>
              <a:rPr lang="zh-CN" sz="2800" b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．</a:t>
            </a:r>
            <a:r>
              <a:rPr lang="en-US" sz="2800" b="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F</a:t>
            </a:r>
            <a:r>
              <a:rPr lang="en-US" sz="2800" b="0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</a:t>
            </a:r>
            <a:endParaRPr lang="en-US" altLang="en-US" sz="2800" b="0" baseline="-250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06820" y="2580640"/>
            <a:ext cx="4540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</a:t>
            </a:r>
            <a:endParaRPr lang="en-US" altLang="en-US" sz="320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4457700" y="356870"/>
            <a:ext cx="4152265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四、想一想 做一做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855" y="3305810"/>
            <a:ext cx="3293110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10970" y="765175"/>
            <a:ext cx="88442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en-US" alt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探究“影响浮力大小的因素”时，小红做了如图所示的实验。请你根据她的实验探究，回答下列问题：</a:t>
            </a:r>
            <a:endParaRPr lang="zh-CN" altLang="en-US" sz="2800" b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588135" y="4578985"/>
            <a:ext cx="8862695" cy="1986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）比较图</a:t>
            </a:r>
            <a:r>
              <a:rPr lang="en-US" sz="2800" b="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en-US" sz="2800" b="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可知，物体受到的浮力大小与排开液体的</a:t>
            </a:r>
            <a:r>
              <a:rPr lang="en-US" sz="2800" b="0" u="sng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有关；</a:t>
            </a:r>
          </a:p>
          <a:p>
            <a:pPr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）比较图</a:t>
            </a:r>
            <a:r>
              <a:rPr lang="en-US" sz="2800" b="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en-US" sz="2800" b="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可知，物体受到的浮力大小与液体的 </a:t>
            </a:r>
            <a:r>
              <a:rPr lang="zh-CN" sz="2800" b="0" u="sng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有关；    </a:t>
            </a:r>
            <a:r>
              <a:rPr lang="zh-CN" sz="24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endParaRPr lang="en-US" altLang="en-US" sz="2800" b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4433570" y="200660"/>
            <a:ext cx="4152265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四、想一想 做一做</a:t>
            </a:r>
          </a:p>
        </p:txBody>
      </p:sp>
      <p:graphicFrame>
        <p:nvGraphicFramePr>
          <p:cNvPr id="5" name="对象 4"/>
          <p:cNvGraphicFramePr/>
          <p:nvPr/>
        </p:nvGraphicFramePr>
        <p:xfrm>
          <a:off x="2984500" y="2011045"/>
          <a:ext cx="6069965" cy="2439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5821680" imgH="2148840" progId="Paint.Picture">
                  <p:embed/>
                </p:oleObj>
              </mc:Choice>
              <mc:Fallback>
                <p:oleObj r:id="rId3" imgW="5821680" imgH="214884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4500" y="2011045"/>
                        <a:ext cx="6069965" cy="2439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849880" y="5029200"/>
            <a:ext cx="7924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sz="2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体积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83460" y="5943600"/>
            <a:ext cx="7924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sz="2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密度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2520" y="3615690"/>
            <a:ext cx="996759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）比较图</a:t>
            </a:r>
            <a:r>
              <a:rPr lang="en-US" sz="280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 </a:t>
            </a:r>
            <a:r>
              <a:rPr 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</a:t>
            </a:r>
            <a:r>
              <a:rPr lang="en-US" sz="2800" u="sng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</a:t>
            </a:r>
            <a:r>
              <a:rPr 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可知，浮力的大小与物体浸没在液体中的深度无关；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）图</a:t>
            </a:r>
            <a:r>
              <a:rPr lang="en-US" sz="280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E </a:t>
            </a:r>
            <a:r>
              <a:rPr 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中物体受到的浮力大小为</a:t>
            </a:r>
            <a:r>
              <a:rPr lang="en-US" sz="2800" u="sng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</a:t>
            </a:r>
            <a:r>
              <a:rPr 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N</a:t>
            </a:r>
            <a:r>
              <a:rPr lang="zh-CN" altLang="en-US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/>
          </a:p>
        </p:txBody>
      </p:sp>
      <p:graphicFrame>
        <p:nvGraphicFramePr>
          <p:cNvPr id="5" name="对象 4"/>
          <p:cNvGraphicFramePr/>
          <p:nvPr/>
        </p:nvGraphicFramePr>
        <p:xfrm>
          <a:off x="1943100" y="310515"/>
          <a:ext cx="7451090" cy="322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5821680" imgH="2148840" progId="Paint.Picture">
                  <p:embed/>
                </p:oleObj>
              </mc:Choice>
              <mc:Fallback>
                <p:oleObj r:id="rId3" imgW="5821680" imgH="214884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3100" y="310515"/>
                        <a:ext cx="7451090" cy="322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 rot="10800000" flipV="1">
            <a:off x="4148455" y="3615690"/>
            <a:ext cx="614045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</a:t>
            </a:r>
            <a:r>
              <a:rPr lang="en-US" sz="3200" i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en-US" sz="3200" i="1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11975" y="4851400"/>
            <a:ext cx="792480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0.8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59850" y="4925695"/>
            <a:ext cx="166116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altLang="zh-C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/>
          <p:nvPr/>
        </p:nvSpPr>
        <p:spPr>
          <a:xfrm>
            <a:off x="1774825" y="838200"/>
            <a:ext cx="8359775" cy="556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     </a:t>
            </a:r>
            <a:endParaRPr lang="el-GR" altLang="zh-CN" sz="3200" b="1" dirty="0">
              <a:latin typeface="宋体" panose="02010600030101010101" pitchFamily="2" charset="-122"/>
            </a:endParaRPr>
          </a:p>
        </p:txBody>
      </p:sp>
      <p:sp>
        <p:nvSpPr>
          <p:cNvPr id="29700" name="Text Box 9"/>
          <p:cNvSpPr txBox="1"/>
          <p:nvPr/>
        </p:nvSpPr>
        <p:spPr>
          <a:xfrm>
            <a:off x="1434465" y="1808480"/>
            <a:ext cx="934720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54125" indent="-1254125" defTabSz="914400" eaLnBrk="0" hangingPunct="0">
              <a:lnSpc>
                <a:spcPct val="150000"/>
              </a:lnSpc>
              <a:tabLst>
                <a:tab pos="93980" algn="l"/>
              </a:tabLst>
            </a:pPr>
            <a:r>
              <a:rPr lang="en-US" altLang="zh-CN" dirty="0">
                <a:latin typeface="Arial" panose="020B0604020202020204" pitchFamily="34" charset="0"/>
              </a:rPr>
              <a:t>   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．关于浮力，下列说法中正确的是（       ）</a:t>
            </a:r>
          </a:p>
          <a:p>
            <a:pPr marL="1254125" indent="-1254125" defTabSz="914400" eaLnBrk="0" hangingPunct="0">
              <a:lnSpc>
                <a:spcPct val="150000"/>
              </a:lnSpc>
              <a:tabLst>
                <a:tab pos="93980" algn="l"/>
              </a:tabLst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．只有浮在液体表面上的物体才受到浮力</a:t>
            </a:r>
          </a:p>
          <a:p>
            <a:pPr marL="1254125" indent="-1254125" defTabSz="914400" eaLnBrk="0" hangingPunct="0">
              <a:lnSpc>
                <a:spcPct val="150000"/>
              </a:lnSpc>
              <a:tabLst>
                <a:tab pos="93980" algn="l"/>
              </a:tabLst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．一切浸入液体中的物体都受到液体对它竖直向上 的浮力</a:t>
            </a:r>
          </a:p>
          <a:p>
            <a:pPr marL="1254125" indent="-1254125" defTabSz="914400" eaLnBrk="0" hangingPunct="0">
              <a:lnSpc>
                <a:spcPct val="150000"/>
              </a:lnSpc>
              <a:tabLst>
                <a:tab pos="93980" algn="l"/>
              </a:tabLst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．只要下沉的物体就不会受到浮力</a:t>
            </a:r>
          </a:p>
          <a:p>
            <a:pPr marL="1254125" indent="-1254125" defTabSz="914400" eaLnBrk="0" hangingPunct="0">
              <a:lnSpc>
                <a:spcPct val="150000"/>
              </a:lnSpc>
              <a:tabLst>
                <a:tab pos="93980" algn="l"/>
              </a:tabLst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．浮力的方向一定都是竖直向上的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139430" y="1918970"/>
            <a:ext cx="533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45635" y="962025"/>
            <a:ext cx="1808480" cy="6819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反馈练习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8"/>
          <p:cNvSpPr txBox="1"/>
          <p:nvPr/>
        </p:nvSpPr>
        <p:spPr>
          <a:xfrm>
            <a:off x="1579245" y="1793875"/>
            <a:ext cx="903351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．绳子的下端系着一个铁块，当铁块浸没在水中后剪断绳子，铁块下沉的过程中它受到的浮力将（        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．逐渐变大      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．逐渐变小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．保持不变         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．变为零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845233" y="2532380"/>
            <a:ext cx="5334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45635" y="962025"/>
            <a:ext cx="1808480" cy="6819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反馈练习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33930" y="5655310"/>
            <a:ext cx="3027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浸在液体中的体积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7497445" y="564324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液体的密度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5648960" y="447040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浮力</a:t>
            </a:r>
            <a:endParaRPr lang="zh-CN" altLang="en-US" sz="2800"/>
          </a:p>
        </p:txBody>
      </p:sp>
      <p:sp>
        <p:nvSpPr>
          <p:cNvPr id="9" name="右大括号 8"/>
          <p:cNvSpPr/>
          <p:nvPr/>
        </p:nvSpPr>
        <p:spPr>
          <a:xfrm rot="5400000" flipH="1">
            <a:off x="5818505" y="2965450"/>
            <a:ext cx="554355" cy="4607560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52645" y="501015"/>
            <a:ext cx="1808480" cy="6819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反馈练习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075690" y="1183005"/>
            <a:ext cx="101441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如图所示，将长方体物块</a:t>
            </a:r>
            <a:r>
              <a:rPr lang="en-US" sz="2800" b="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完全浸没在水中，此时弹簧测力计的示数为</a:t>
            </a:r>
            <a:r>
              <a:rPr 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10N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，若物块上、下表面所受水的压力分别为</a:t>
            </a:r>
            <a:r>
              <a:rPr 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18N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23N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，则物块</a:t>
            </a:r>
            <a:r>
              <a:rPr lang="en-US" sz="2800" b="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的质量是多少千克？（</a:t>
            </a:r>
            <a:r>
              <a:rPr lang="en-US" sz="2800" b="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g</a:t>
            </a:r>
            <a:r>
              <a:rPr 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=10N/kg</a:t>
            </a:r>
            <a:r>
              <a:rPr lang="zh-CN" alt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</a:p>
        </p:txBody>
      </p:sp>
      <p:pic>
        <p:nvPicPr>
          <p:cNvPr id="2105943987" name="图片 2105943987" descr="fig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98825"/>
            <a:ext cx="1972945" cy="3214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6115" y="5956935"/>
            <a:ext cx="1985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据</a:t>
            </a:r>
            <a:r>
              <a:rPr lang="en-US" sz="2800" b="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G=mg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得：</a:t>
            </a:r>
            <a:endParaRPr lang="zh-CN" altLang="en-US" sz="2800" b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55900" y="324485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sz="28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【解析】</a:t>
            </a:r>
            <a:endParaRPr lang="zh-CN" altLang="en-US" sz="280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6115" y="3472180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/>
            <a:r>
              <a:rPr 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物块</a:t>
            </a:r>
            <a:r>
              <a:rPr lang="en-US" sz="280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 </a:t>
            </a:r>
            <a:r>
              <a:rPr 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所受的浮力：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4476115" y="3994150"/>
            <a:ext cx="52235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/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sz="2800" i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浮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=F</a:t>
            </a:r>
            <a:r>
              <a:rPr lang="zh-CN" altLang="en-US" sz="2800" i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向上</a:t>
            </a:r>
            <a:r>
              <a:rPr lang="zh-CN" sz="2800" i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- F</a:t>
            </a:r>
            <a:r>
              <a:rPr lang="zh-CN" altLang="en-US" sz="2800" i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向下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=23N-18N=5N</a:t>
            </a:r>
            <a:r>
              <a:rPr lang="zh-CN" sz="280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76115" y="4645025"/>
            <a:ext cx="30695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物块</a:t>
            </a:r>
            <a:r>
              <a:rPr lang="en-US" sz="280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 </a:t>
            </a:r>
            <a:r>
              <a:rPr lang="zh-CN" sz="2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的重力是：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4476115" y="5300980"/>
            <a:ext cx="43199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/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G=F</a:t>
            </a:r>
            <a:r>
              <a:rPr lang="zh-CN" sz="2800" i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浮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+F</a:t>
            </a:r>
            <a:r>
              <a:rPr lang="zh-CN" sz="2800" i="1" baseline="-25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=5N+10N=15N</a:t>
            </a:r>
            <a:r>
              <a:rPr lang="zh-CN" sz="280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en-US" sz="2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90665" y="5991225"/>
            <a:ext cx="44297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eaLnBrk="1" hangingPunct="1">
              <a:spcBef>
                <a:spcPct val="20000"/>
              </a:spcBef>
            </a:pP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m=G/g=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15N</a:t>
            </a: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/10(N/kg)=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1.5</a:t>
            </a: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kg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1205865" y="1344295"/>
            <a:ext cx="97809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跳水运动员入水的过程中，他所受浮力</a:t>
            </a:r>
            <a:r>
              <a:rPr lang="en-US" sz="2800" b="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随深度</a:t>
            </a:r>
            <a:r>
              <a:rPr lang="en-US" sz="2800" b="0" i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变化的关系如图所示，其中正确的是（</a:t>
            </a:r>
            <a:r>
              <a:rPr lang="en-US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sz="28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en-US" altLang="en-US" sz="2800" b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61125" y="2053590"/>
            <a:ext cx="4762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endParaRPr lang="en-US" altLang="en-US" sz="320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52645" y="501015"/>
            <a:ext cx="1808480" cy="6819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反馈练习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6325" t="32674" r="34305" b="53429"/>
          <a:stretch>
            <a:fillRect/>
          </a:stretch>
        </p:blipFill>
        <p:spPr>
          <a:xfrm>
            <a:off x="509270" y="2922270"/>
            <a:ext cx="11403330" cy="207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635760" y="1828800"/>
            <a:ext cx="5518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endParaRPr kumimoji="1" lang="zh-CN" altLang="en-US" sz="24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832" name="Rectangle 24"/>
          <p:cNvSpPr>
            <a:spLocks noChangeArrowheads="1"/>
          </p:cNvSpPr>
          <p:nvPr/>
        </p:nvSpPr>
        <p:spPr bwMode="auto">
          <a:xfrm>
            <a:off x="634365" y="769620"/>
            <a:ext cx="2075815" cy="52197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i="0" u="none" strike="noStrike" kern="1200" cap="none" spc="0" normalizeH="0" baseline="0" noProof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实验与观察</a:t>
            </a:r>
          </a:p>
        </p:txBody>
      </p:sp>
      <p:sp>
        <p:nvSpPr>
          <p:cNvPr id="11268" name="Text Box 14"/>
          <p:cNvSpPr txBox="1"/>
          <p:nvPr/>
        </p:nvSpPr>
        <p:spPr>
          <a:xfrm>
            <a:off x="4911725" y="646430"/>
            <a:ext cx="3048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宋体" panose="02010600030101010101" pitchFamily="2" charset="-122"/>
              </a:rPr>
              <a:t>认识浮力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043144" y="500999"/>
            <a:ext cx="3429024" cy="71438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课堂小结</a:t>
            </a:r>
          </a:p>
        </p:txBody>
      </p:sp>
      <p:sp>
        <p:nvSpPr>
          <p:cNvPr id="4" name="流程图: 资料带 3"/>
          <p:cNvSpPr/>
          <p:nvPr/>
        </p:nvSpPr>
        <p:spPr>
          <a:xfrm>
            <a:off x="544195" y="3087370"/>
            <a:ext cx="1129665" cy="111633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浮力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2544445" y="2394585"/>
            <a:ext cx="7972425" cy="779145"/>
          </a:xfrm>
          <a:prstGeom prst="wedgeRoundRectCallout">
            <a:avLst>
              <a:gd name="adj1" fmla="val -55686"/>
              <a:gd name="adj2" fmla="val 35737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浮力产生原因：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液体对物体上、下表面的压力差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2544445" y="1412875"/>
            <a:ext cx="7972425" cy="779145"/>
          </a:xfrm>
          <a:prstGeom prst="wedgeRoundRectCallout">
            <a:avLst>
              <a:gd name="adj1" fmla="val -55201"/>
              <a:gd name="adj2" fmla="val 5252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定义：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浸在液体（空气）中的物体受到向上的力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544445" y="4284980"/>
            <a:ext cx="7972425" cy="970280"/>
          </a:xfrm>
          <a:prstGeom prst="wedgeRoundRectCallout">
            <a:avLst>
              <a:gd name="adj1" fmla="val -55065"/>
              <a:gd name="adj2" fmla="val -42081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 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浮力的</a:t>
            </a:r>
            <a:r>
              <a:rPr sz="2800">
                <a:latin typeface="黑体" panose="02010609060101010101" charset="-122"/>
                <a:ea typeface="黑体" panose="02010609060101010101" charset="-122"/>
                <a:sym typeface="+mn-ea"/>
              </a:rPr>
              <a:t>求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法：</a:t>
            </a:r>
            <a:r>
              <a:rPr lang="zh-CN" altLang="en-US" sz="2800" dirty="0">
                <a:solidFill>
                  <a:srgbClr val="FFFF00"/>
                </a:solidFill>
                <a:sym typeface="+mn-ea"/>
              </a:rPr>
              <a:t>1、称重法：</a:t>
            </a:r>
            <a:r>
              <a:rPr lang="zh-CN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浮 </a:t>
            </a:r>
            <a:r>
              <a:rPr lang="zh-CN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=G - F</a:t>
            </a:r>
            <a:endParaRPr lang="zh-CN" alt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2800" dirty="0">
                <a:solidFill>
                  <a:srgbClr val="FFFF00"/>
                </a:solidFill>
                <a:sym typeface="+mn-ea"/>
              </a:rPr>
              <a:t>                 2、压力差法：</a:t>
            </a:r>
            <a:r>
              <a:rPr lang="zh-CN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2800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浮 </a:t>
            </a:r>
            <a:r>
              <a:rPr lang="zh-CN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=F</a:t>
            </a:r>
            <a:r>
              <a:rPr lang="zh-CN" altLang="en-US" sz="2800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向上 </a:t>
            </a:r>
            <a:r>
              <a:rPr lang="zh-CN" alt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F</a:t>
            </a:r>
            <a:r>
              <a:rPr lang="zh-CN" altLang="en-US" sz="2800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向下</a:t>
            </a:r>
            <a:endParaRPr lang="zh-CN" altLang="en-US" sz="2800" i="1" baseline="-250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544445" y="5504815"/>
            <a:ext cx="7972425" cy="934720"/>
          </a:xfrm>
          <a:prstGeom prst="wedgeRoundRectCallout">
            <a:avLst>
              <a:gd name="adj1" fmla="val -54372"/>
              <a:gd name="adj2" fmla="val -4993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 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浮力大小影响因素：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、浸在液体中的体积</a:t>
            </a:r>
          </a:p>
          <a:p>
            <a:pPr algn="ctr"/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、液体密度 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2544445" y="3375660"/>
            <a:ext cx="7965440" cy="681990"/>
          </a:xfrm>
          <a:prstGeom prst="wedgeRoundRectCallout">
            <a:avLst>
              <a:gd name="adj1" fmla="val -55843"/>
              <a:gd name="adj2" fmla="val -2131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浮力的方向：  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竖直向上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ldLvl="0" animBg="1"/>
      <p:bldP spid="8" grpId="0" bldLvl="0" animBg="1"/>
      <p:bldP spid="10" grpId="0" bldLvl="0" animBg="1"/>
      <p:bldP spid="11" grpId="0" bldLvl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381224" y="1142984"/>
            <a:ext cx="3429024" cy="71438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chemeClr val="bg1">
                    <a:alpha val="8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课后作业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alpha val="80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51860" y="2950845"/>
            <a:ext cx="57454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人教版八年级物理下册</a:t>
            </a:r>
            <a:r>
              <a:rPr lang="en-US" altLang="zh-CN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53</a:t>
            </a: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页</a:t>
            </a:r>
          </a:p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动手动脑学物理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83940" y="1749425"/>
            <a:ext cx="520827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祝同学们学习愉快！</a:t>
            </a:r>
          </a:p>
          <a:p>
            <a:pPr>
              <a:lnSpc>
                <a:spcPct val="200000"/>
              </a:lnSpc>
            </a:pPr>
            <a:r>
              <a:rPr lang="zh-CN" altLang="en-US" sz="4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      再见！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29816" t="24024" r="39712" b="23071"/>
          <a:stretch>
            <a:fillRect/>
          </a:stretch>
        </p:blipFill>
        <p:spPr>
          <a:xfrm>
            <a:off x="3851275" y="1424940"/>
            <a:ext cx="3404870" cy="3695065"/>
          </a:xfrm>
          <a:prstGeom prst="rect">
            <a:avLst/>
          </a:prstGeom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635760" y="1828800"/>
            <a:ext cx="5518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endParaRPr kumimoji="1" lang="zh-CN" altLang="en-US" sz="2400" b="1" kern="1200" cap="none" spc="0" normalizeH="0" baseline="0" noProof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820" name="Text Box 12"/>
          <p:cNvSpPr txBox="1"/>
          <p:nvPr/>
        </p:nvSpPr>
        <p:spPr>
          <a:xfrm>
            <a:off x="2531745" y="5301615"/>
            <a:ext cx="904176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将乒乓球放入瓶内，向瓶里倒水，乒乓球没有浮起。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将瓶口堵住，乒乓球浮起来了。</a:t>
            </a:r>
          </a:p>
        </p:txBody>
      </p:sp>
      <p:sp>
        <p:nvSpPr>
          <p:cNvPr id="119832" name="Rectangle 24"/>
          <p:cNvSpPr>
            <a:spLocks noChangeArrowheads="1"/>
          </p:cNvSpPr>
          <p:nvPr/>
        </p:nvSpPr>
        <p:spPr bwMode="auto">
          <a:xfrm>
            <a:off x="1348105" y="1117600"/>
            <a:ext cx="2075815" cy="52197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i="0" u="none" strike="noStrike" kern="1200" cap="none" spc="0" normalizeH="0" baseline="0" noProof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实验与观察</a:t>
            </a:r>
          </a:p>
        </p:txBody>
      </p:sp>
      <p:sp>
        <p:nvSpPr>
          <p:cNvPr id="17416" name="AutoShape 25"/>
          <p:cNvSpPr/>
          <p:nvPr/>
        </p:nvSpPr>
        <p:spPr>
          <a:xfrm>
            <a:off x="5462588" y="2683510"/>
            <a:ext cx="180975" cy="539750"/>
          </a:xfrm>
          <a:prstGeom prst="downArrow">
            <a:avLst>
              <a:gd name="adj1" fmla="val 50000"/>
              <a:gd name="adj2" fmla="val 74561"/>
            </a:avLst>
          </a:prstGeom>
          <a:solidFill>
            <a:srgbClr val="CC0000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dirty="0">
              <a:latin typeface="Arial" panose="020B0604020202020204" pitchFamily="34" charset="0"/>
            </a:endParaRPr>
          </a:p>
        </p:txBody>
      </p:sp>
      <p:sp>
        <p:nvSpPr>
          <p:cNvPr id="17417" name="Rectangle 26"/>
          <p:cNvSpPr/>
          <p:nvPr/>
        </p:nvSpPr>
        <p:spPr>
          <a:xfrm>
            <a:off x="1258094" y="4478338"/>
            <a:ext cx="1783080" cy="6076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实验现象</a:t>
            </a:r>
            <a:r>
              <a:rPr lang="en-US" altLang="zh-CN" sz="28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</a:p>
        </p:txBody>
      </p:sp>
      <p:sp>
        <p:nvSpPr>
          <p:cNvPr id="11268" name="Text Box 14"/>
          <p:cNvSpPr txBox="1"/>
          <p:nvPr/>
        </p:nvSpPr>
        <p:spPr>
          <a:xfrm>
            <a:off x="4911725" y="646430"/>
            <a:ext cx="3048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dirty="0">
                <a:solidFill>
                  <a:srgbClr val="FFFF00"/>
                </a:solidFill>
                <a:latin typeface="宋体" panose="02010600030101010101" pitchFamily="2" charset="-122"/>
              </a:rPr>
              <a:t>认识浮力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31136" t="15593" r="33522" b="20482"/>
          <a:stretch>
            <a:fillRect/>
          </a:stretch>
        </p:blipFill>
        <p:spPr>
          <a:xfrm>
            <a:off x="7959725" y="1415415"/>
            <a:ext cx="3285490" cy="3714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charRg st="26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/>
          <p:nvPr/>
        </p:nvSpPr>
        <p:spPr>
          <a:xfrm>
            <a:off x="2209800" y="381000"/>
            <a:ext cx="5410200" cy="7508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115716" name="Rectangle 4"/>
          <p:cNvSpPr/>
          <p:nvPr/>
        </p:nvSpPr>
        <p:spPr>
          <a:xfrm>
            <a:off x="2438400" y="1283653"/>
            <a:ext cx="7391400" cy="31921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</a:rPr>
              <a:t>．船为什么能在海面上航行？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</a:rPr>
              <a:t>．救生圈、救生衣的作用是什么？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</a:rPr>
              <a:t>．人在死海中游泳，为什么漂浮在海面上？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</a:rPr>
              <a:t>．孔明灯为什么能升空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？</a:t>
            </a:r>
          </a:p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schemeClr val="bg1"/>
                </a:solidFill>
                <a:latin typeface="宋体" panose="02010600030101010101" pitchFamily="2" charset="-122"/>
              </a:rPr>
              <a:t>．木块在水面上漂浮，苹果在水中沉底，它们都受到浮力吗？ </a:t>
            </a:r>
            <a:r>
              <a:rPr lang="zh-CN" altLang="en-US" sz="2800" dirty="0">
                <a:solidFill>
                  <a:srgbClr val="111111"/>
                </a:solidFill>
                <a:latin typeface="宋体" panose="02010600030101010101" pitchFamily="2" charset="-122"/>
              </a:rPr>
              <a:t> </a:t>
            </a:r>
          </a:p>
        </p:txBody>
      </p:sp>
      <p:pic>
        <p:nvPicPr>
          <p:cNvPr id="115723" name="Picture 11" descr="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" y="4970780"/>
            <a:ext cx="2926715" cy="177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26" name="Picture 14" descr="u=1463979035,1192147193&amp;fm=52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4707890"/>
            <a:ext cx="16954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27" name="Picture 15" descr="013000000536211208183946460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940" y="484378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29" name="Picture 17" descr="孔明灯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875" y="4436110"/>
            <a:ext cx="2100263" cy="23669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6" name="Group 21"/>
          <p:cNvGrpSpPr/>
          <p:nvPr/>
        </p:nvGrpSpPr>
        <p:grpSpPr>
          <a:xfrm>
            <a:off x="3072130" y="352546"/>
            <a:ext cx="6116752" cy="883285"/>
            <a:chOff x="984" y="252"/>
            <a:chExt cx="3456" cy="495"/>
          </a:xfrm>
        </p:grpSpPr>
        <p:pic>
          <p:nvPicPr>
            <p:cNvPr id="12297" name="Rectangle 1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984" y="252"/>
              <a:ext cx="3456" cy="49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8" name="Text Box 20"/>
            <p:cNvSpPr txBox="1"/>
            <p:nvPr/>
          </p:nvSpPr>
          <p:spPr>
            <a:xfrm>
              <a:off x="1233" y="336"/>
              <a:ext cx="305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关于浮力你想知道哪些知识</a:t>
              </a:r>
              <a:r>
                <a:rPr lang="en-US" altLang="zh-CN" sz="320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?</a:t>
              </a:r>
            </a:p>
          </p:txBody>
        </p:sp>
      </p:grpSp>
      <p:pic>
        <p:nvPicPr>
          <p:cNvPr id="3" name="图片 2" descr="049040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8510" y="1593850"/>
            <a:ext cx="2099945" cy="2621280"/>
          </a:xfrm>
          <a:prstGeom prst="rect">
            <a:avLst/>
          </a:prstGeom>
        </p:spPr>
      </p:pic>
      <p:pic>
        <p:nvPicPr>
          <p:cNvPr id="117765" name="Picture 5" descr="幻灯片2"/>
          <p:cNvPicPr>
            <a:picLocks noChangeAspect="1"/>
          </p:cNvPicPr>
          <p:nvPr/>
        </p:nvPicPr>
        <p:blipFill>
          <a:blip r:embed="rId8"/>
          <a:srcRect l="5833" t="28889" r="78333" b="28889"/>
          <a:stretch>
            <a:fillRect/>
          </a:stretch>
        </p:blipFill>
        <p:spPr>
          <a:xfrm>
            <a:off x="158750" y="1593850"/>
            <a:ext cx="2099945" cy="2776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>
          <a:xfrm>
            <a:off x="5242560" y="349250"/>
            <a:ext cx="21024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体验浮力</a:t>
            </a:r>
          </a:p>
        </p:txBody>
      </p:sp>
      <p:sp>
        <p:nvSpPr>
          <p:cNvPr id="6148" name="Rectangle 9"/>
          <p:cNvSpPr/>
          <p:nvPr/>
        </p:nvSpPr>
        <p:spPr>
          <a:xfrm>
            <a:off x="1325563" y="932815"/>
            <a:ext cx="31861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活动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</a:p>
        </p:txBody>
      </p:sp>
      <p:sp>
        <p:nvSpPr>
          <p:cNvPr id="6149" name="Rectangle 44"/>
          <p:cNvSpPr/>
          <p:nvPr/>
        </p:nvSpPr>
        <p:spPr>
          <a:xfrm>
            <a:off x="2991485" y="932657"/>
            <a:ext cx="723900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完成下列实验，</a:t>
            </a:r>
            <a:r>
              <a:rPr lang="zh-CN" altLang="zh-CN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观察分析实验现象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</a:p>
        </p:txBody>
      </p:sp>
      <p:pic>
        <p:nvPicPr>
          <p:cNvPr id="10248" name="Picture 13" descr="http://cooco.net.cn/files/down/test/2005/46/21/90/20054621904034056557647.files/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30" y="1733550"/>
            <a:ext cx="3289300" cy="328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3"/>
          <p:cNvSpPr txBox="1"/>
          <p:nvPr/>
        </p:nvSpPr>
        <p:spPr>
          <a:xfrm>
            <a:off x="1429703" y="5534978"/>
            <a:ext cx="2667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说明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</a:p>
        </p:txBody>
      </p:sp>
      <p:sp>
        <p:nvSpPr>
          <p:cNvPr id="24" name="Rectangle 5"/>
          <p:cNvSpPr/>
          <p:nvPr/>
        </p:nvSpPr>
        <p:spPr>
          <a:xfrm>
            <a:off x="3315018" y="6056948"/>
            <a:ext cx="5715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托力的方向</a:t>
            </a:r>
            <a:r>
              <a:rPr lang="zh-CN" altLang="en-US" sz="28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竖直向上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27" name="Rectangle 36"/>
          <p:cNvSpPr/>
          <p:nvPr/>
        </p:nvSpPr>
        <p:spPr>
          <a:xfrm>
            <a:off x="3315018" y="5534978"/>
            <a:ext cx="8001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水对浸在其中的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乒乓球</a:t>
            </a:r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有一个向上托起的力。</a:t>
            </a:r>
          </a:p>
        </p:txBody>
      </p:sp>
      <p:pic>
        <p:nvPicPr>
          <p:cNvPr id="10256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640" y="1447165"/>
            <a:ext cx="7348220" cy="406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1" name="Line 9"/>
          <p:cNvSpPr/>
          <p:nvPr/>
        </p:nvSpPr>
        <p:spPr>
          <a:xfrm>
            <a:off x="9574530" y="3118485"/>
            <a:ext cx="635" cy="1219200"/>
          </a:xfrm>
          <a:prstGeom prst="line">
            <a:avLst/>
          </a:prstGeom>
          <a:ln w="7620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5" name="Line 13"/>
          <p:cNvSpPr/>
          <p:nvPr/>
        </p:nvSpPr>
        <p:spPr>
          <a:xfrm flipV="1">
            <a:off x="9575165" y="1623695"/>
            <a:ext cx="635" cy="1494790"/>
          </a:xfrm>
          <a:prstGeom prst="line">
            <a:avLst/>
          </a:prstGeom>
          <a:ln w="76200" cap="flat" cmpd="sng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" name="下箭头 2"/>
          <p:cNvSpPr/>
          <p:nvPr/>
        </p:nvSpPr>
        <p:spPr>
          <a:xfrm>
            <a:off x="9479280" y="3103245"/>
            <a:ext cx="191135" cy="752475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5"/>
          <p:cNvSpPr/>
          <p:nvPr/>
        </p:nvSpPr>
        <p:spPr>
          <a:xfrm>
            <a:off x="9714230" y="3992880"/>
            <a:ext cx="805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G</a:t>
            </a:r>
          </a:p>
        </p:txBody>
      </p:sp>
      <p:sp>
        <p:nvSpPr>
          <p:cNvPr id="6" name="Rectangle 5"/>
          <p:cNvSpPr/>
          <p:nvPr/>
        </p:nvSpPr>
        <p:spPr>
          <a:xfrm>
            <a:off x="9638030" y="3316605"/>
            <a:ext cx="805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</a:t>
            </a:r>
            <a:r>
              <a:rPr lang="zh-CN" altLang="en-US" sz="3200" b="1" baseline="-25000" dirty="0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拉</a:t>
            </a:r>
          </a:p>
        </p:txBody>
      </p:sp>
      <p:sp>
        <p:nvSpPr>
          <p:cNvPr id="7" name="Rectangle 5"/>
          <p:cNvSpPr/>
          <p:nvPr/>
        </p:nvSpPr>
        <p:spPr>
          <a:xfrm>
            <a:off x="9698990" y="1831975"/>
            <a:ext cx="805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</a:t>
            </a:r>
            <a:endParaRPr lang="en-US" sz="3200" b="1" baseline="-25000" dirty="0">
              <a:solidFill>
                <a:schemeClr val="tx2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  <p:bldP spid="3" grpId="0" bldLvl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/>
          <p:nvPr/>
        </p:nvSpPr>
        <p:spPr>
          <a:xfrm>
            <a:off x="3186430" y="1125538"/>
            <a:ext cx="2438400" cy="127254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木块在水中受到托力</a:t>
            </a:r>
          </a:p>
        </p:txBody>
      </p:sp>
      <p:pic>
        <p:nvPicPr>
          <p:cNvPr id="117765" name="Picture 5" descr="幻灯片2"/>
          <p:cNvPicPr>
            <a:picLocks noChangeAspect="1"/>
          </p:cNvPicPr>
          <p:nvPr/>
        </p:nvPicPr>
        <p:blipFill>
          <a:blip r:embed="rId4"/>
          <a:srcRect l="5833" t="28889" r="78333" b="29556"/>
          <a:stretch>
            <a:fillRect/>
          </a:stretch>
        </p:blipFill>
        <p:spPr>
          <a:xfrm>
            <a:off x="3186430" y="2616200"/>
            <a:ext cx="2515870" cy="3799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69" name="Rectangle 9"/>
          <p:cNvSpPr/>
          <p:nvPr/>
        </p:nvSpPr>
        <p:spPr>
          <a:xfrm>
            <a:off x="6950075" y="1125855"/>
            <a:ext cx="251968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铅块在水中也受到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托力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680085" y="1125855"/>
            <a:ext cx="1636713" cy="5835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楷体_GB2312" panose="02010609030101010101" pitchFamily="49" charset="-122"/>
                <a:cs typeface="+mn-cs"/>
              </a:rPr>
              <a:t>   </a:t>
            </a: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实验</a:t>
            </a:r>
          </a:p>
        </p:txBody>
      </p:sp>
      <p:pic>
        <p:nvPicPr>
          <p:cNvPr id="117775" name="Picture 15"/>
          <p:cNvPicPr>
            <a:picLocks noChangeAspect="1"/>
          </p:cNvPicPr>
          <p:nvPr/>
        </p:nvPicPr>
        <p:blipFill>
          <a:blip r:embed="rId5"/>
          <a:srcRect r="63920"/>
          <a:stretch>
            <a:fillRect/>
          </a:stretch>
        </p:blipFill>
        <p:spPr>
          <a:xfrm>
            <a:off x="7524750" y="2585720"/>
            <a:ext cx="984250" cy="3860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对象 2"/>
          <p:cNvGraphicFramePr/>
          <p:nvPr/>
        </p:nvGraphicFramePr>
        <p:xfrm>
          <a:off x="10332085" y="3629025"/>
          <a:ext cx="108775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6" imgW="1051560" imgH="1280160" progId="Paint.Picture">
                  <p:embed/>
                </p:oleObj>
              </mc:Choice>
              <mc:Fallback>
                <p:oleObj r:id="rId6" imgW="1051560" imgH="1280160" progId="Paint.Picture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32085" y="3629025"/>
                        <a:ext cx="1087755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471170" y="3068320"/>
          <a:ext cx="1845945" cy="231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8" imgW="1905000" imgH="2644140" progId="Paint.Picture">
                  <p:embed/>
                </p:oleObj>
              </mc:Choice>
              <mc:Fallback>
                <p:oleObj r:id="rId8" imgW="1905000" imgH="264414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1170" y="3068320"/>
                        <a:ext cx="1845945" cy="2317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1" name="Oval 19"/>
          <p:cNvSpPr/>
          <p:nvPr/>
        </p:nvSpPr>
        <p:spPr>
          <a:xfrm>
            <a:off x="1127125" y="3992880"/>
            <a:ext cx="191135" cy="215900"/>
          </a:xfrm>
          <a:prstGeom prst="ellipse">
            <a:avLst/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1" name="Line 9"/>
          <p:cNvSpPr/>
          <p:nvPr/>
        </p:nvSpPr>
        <p:spPr>
          <a:xfrm>
            <a:off x="1222693" y="4096068"/>
            <a:ext cx="0" cy="1584325"/>
          </a:xfrm>
          <a:prstGeom prst="line">
            <a:avLst/>
          </a:prstGeom>
          <a:ln w="7620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5" name="Line 13"/>
          <p:cNvSpPr/>
          <p:nvPr/>
        </p:nvSpPr>
        <p:spPr>
          <a:xfrm flipV="1">
            <a:off x="1222693" y="2656205"/>
            <a:ext cx="0" cy="1439863"/>
          </a:xfrm>
          <a:prstGeom prst="line">
            <a:avLst/>
          </a:prstGeom>
          <a:ln w="762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3" name="Text Box 11"/>
          <p:cNvSpPr txBox="1"/>
          <p:nvPr/>
        </p:nvSpPr>
        <p:spPr>
          <a:xfrm>
            <a:off x="1222693" y="4739958"/>
            <a:ext cx="7207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C000"/>
                </a:solidFill>
                <a:latin typeface="Times New Roman" panose="02020603050405020304" pitchFamily="18" charset="0"/>
              </a:rPr>
              <a:t>Ｇ</a:t>
            </a:r>
          </a:p>
        </p:txBody>
      </p:sp>
      <p:sp>
        <p:nvSpPr>
          <p:cNvPr id="8207" name="Text Box 15"/>
          <p:cNvSpPr txBox="1"/>
          <p:nvPr/>
        </p:nvSpPr>
        <p:spPr>
          <a:xfrm>
            <a:off x="1317943" y="2398395"/>
            <a:ext cx="1295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托力</a:t>
            </a:r>
          </a:p>
        </p:txBody>
      </p:sp>
      <p:sp>
        <p:nvSpPr>
          <p:cNvPr id="8210" name="Oval 18"/>
          <p:cNvSpPr/>
          <p:nvPr/>
        </p:nvSpPr>
        <p:spPr>
          <a:xfrm>
            <a:off x="10762615" y="4208780"/>
            <a:ext cx="190500" cy="203835"/>
          </a:xfrm>
          <a:prstGeom prst="ellipse">
            <a:avLst/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2" name="Line 10"/>
          <p:cNvSpPr/>
          <p:nvPr/>
        </p:nvSpPr>
        <p:spPr>
          <a:xfrm>
            <a:off x="10857865" y="4312285"/>
            <a:ext cx="635" cy="1746250"/>
          </a:xfrm>
          <a:prstGeom prst="line">
            <a:avLst/>
          </a:prstGeom>
          <a:ln w="76200" cap="flat" cmpd="sng">
            <a:solidFill>
              <a:srgbClr val="FFC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4" name="Text Box 12"/>
          <p:cNvSpPr txBox="1"/>
          <p:nvPr/>
        </p:nvSpPr>
        <p:spPr>
          <a:xfrm>
            <a:off x="10952798" y="5035550"/>
            <a:ext cx="7207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Ｇ</a:t>
            </a:r>
          </a:p>
        </p:txBody>
      </p:sp>
      <p:sp>
        <p:nvSpPr>
          <p:cNvPr id="8206" name="Line 14"/>
          <p:cNvSpPr/>
          <p:nvPr/>
        </p:nvSpPr>
        <p:spPr>
          <a:xfrm flipV="1">
            <a:off x="10857865" y="3199765"/>
            <a:ext cx="635" cy="1112520"/>
          </a:xfrm>
          <a:prstGeom prst="line">
            <a:avLst/>
          </a:prstGeom>
          <a:ln w="76200" cap="flat" cmpd="sng">
            <a:solidFill>
              <a:srgbClr val="00B05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8" name="Text Box 16"/>
          <p:cNvSpPr txBox="1"/>
          <p:nvPr/>
        </p:nvSpPr>
        <p:spPr>
          <a:xfrm>
            <a:off x="10553700" y="2616200"/>
            <a:ext cx="1295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zh-CN" altLang="en-US" sz="3200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charset="-122"/>
              </a:rPr>
              <a:t>拉</a:t>
            </a:r>
          </a:p>
        </p:txBody>
      </p:sp>
      <p:sp>
        <p:nvSpPr>
          <p:cNvPr id="7" name="Line 14"/>
          <p:cNvSpPr/>
          <p:nvPr/>
        </p:nvSpPr>
        <p:spPr>
          <a:xfrm flipV="1">
            <a:off x="10857865" y="3601085"/>
            <a:ext cx="635" cy="711200"/>
          </a:xfrm>
          <a:prstGeom prst="line">
            <a:avLst/>
          </a:prstGeom>
          <a:ln w="76200" cap="flat" cmpd="sng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" name="Text Box 15"/>
          <p:cNvSpPr txBox="1"/>
          <p:nvPr/>
        </p:nvSpPr>
        <p:spPr>
          <a:xfrm>
            <a:off x="11103928" y="3084830"/>
            <a:ext cx="1295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托力</a:t>
            </a:r>
          </a:p>
        </p:txBody>
      </p:sp>
      <p:sp>
        <p:nvSpPr>
          <p:cNvPr id="6147" name="Text Box 2"/>
          <p:cNvSpPr txBox="1"/>
          <p:nvPr/>
        </p:nvSpPr>
        <p:spPr>
          <a:xfrm>
            <a:off x="5242560" y="349250"/>
            <a:ext cx="21024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体验浮力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75785" y="1814830"/>
            <a:ext cx="995680" cy="583565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  <a:sym typeface="+mn-ea"/>
              </a:rPr>
              <a:t>浮力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242300" y="1814830"/>
            <a:ext cx="995680" cy="583565"/>
          </a:xfrm>
          <a:prstGeom prst="rect">
            <a:avLst/>
          </a:prstGeom>
          <a:solidFill>
            <a:srgbClr val="00B0F0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  <a:sym typeface="+mn-ea"/>
              </a:rPr>
              <a:t>浮力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bldLvl="0" animBg="1"/>
      <p:bldP spid="8211" grpId="0" bldLvl="0" animBg="1"/>
      <p:bldP spid="8203" grpId="0"/>
      <p:bldP spid="8207" grpId="0"/>
      <p:bldP spid="8210" grpId="0" bldLvl="0" animBg="1"/>
      <p:bldP spid="8204" grpId="0"/>
      <p:bldP spid="8208" grpId="0"/>
      <p:bldP spid="8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0" name="Rectangle 10"/>
          <p:cNvSpPr/>
          <p:nvPr/>
        </p:nvSpPr>
        <p:spPr>
          <a:xfrm>
            <a:off x="2514600" y="2590800"/>
            <a:ext cx="51054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．符号：</a:t>
            </a: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</a:p>
        </p:txBody>
      </p:sp>
      <p:sp>
        <p:nvSpPr>
          <p:cNvPr id="122891" name="Rectangle 11"/>
          <p:cNvSpPr/>
          <p:nvPr/>
        </p:nvSpPr>
        <p:spPr>
          <a:xfrm>
            <a:off x="2514600" y="3200400"/>
            <a:ext cx="7467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．称重法测浮力的大小：</a:t>
            </a: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  <a:r>
              <a:rPr lang="en-US" altLang="zh-CN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22892" name="Rectangle 12"/>
          <p:cNvSpPr/>
          <p:nvPr/>
        </p:nvSpPr>
        <p:spPr>
          <a:xfrm>
            <a:off x="2514600" y="3886200"/>
            <a:ext cx="7467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．浮力的方向：</a:t>
            </a:r>
            <a:r>
              <a:rPr lang="zh-CN" altLang="en-US" sz="2800" dirty="0">
                <a:latin typeface="Times New Roman" panose="02020603050405020304" pitchFamily="18" charset="0"/>
              </a:rPr>
              <a:t>  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竖直向上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与重力方向相反）</a:t>
            </a:r>
          </a:p>
        </p:txBody>
      </p:sp>
      <p:sp>
        <p:nvSpPr>
          <p:cNvPr id="122893" name="Rectangle 13"/>
          <p:cNvSpPr/>
          <p:nvPr/>
        </p:nvSpPr>
        <p:spPr>
          <a:xfrm>
            <a:off x="2495550" y="4495800"/>
            <a:ext cx="7467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．浮力的施力物体：</a:t>
            </a:r>
            <a:r>
              <a:rPr lang="zh-CN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液体</a:t>
            </a:r>
          </a:p>
        </p:txBody>
      </p:sp>
      <p:sp>
        <p:nvSpPr>
          <p:cNvPr id="122894" name="Rectangle 14"/>
          <p:cNvSpPr/>
          <p:nvPr/>
        </p:nvSpPr>
        <p:spPr>
          <a:xfrm>
            <a:off x="2495550" y="5273675"/>
            <a:ext cx="76200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．浸在气体中的物体也受到气体对物体的浮力。</a:t>
            </a:r>
          </a:p>
        </p:txBody>
      </p:sp>
      <p:sp>
        <p:nvSpPr>
          <p:cNvPr id="14344" name="Rectangle 16"/>
          <p:cNvSpPr/>
          <p:nvPr/>
        </p:nvSpPr>
        <p:spPr>
          <a:xfrm>
            <a:off x="6670675" y="406083"/>
            <a:ext cx="15081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32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zh-CN" alt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浮</a:t>
            </a:r>
            <a:r>
              <a:rPr lang="zh-CN" alt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122903" name="Text Box 23"/>
          <p:cNvSpPr txBox="1"/>
          <p:nvPr/>
        </p:nvSpPr>
        <p:spPr>
          <a:xfrm>
            <a:off x="2599690" y="1560830"/>
            <a:ext cx="934593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．浮力：</a:t>
            </a:r>
          </a:p>
          <a:p>
            <a:pPr eaLnBrk="0" hangingPunct="0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             浸在液体中的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物体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受到向上的力叫 浮力。</a:t>
            </a:r>
          </a:p>
        </p:txBody>
      </p:sp>
      <p:sp>
        <p:nvSpPr>
          <p:cNvPr id="13314" name="Rectangle 2"/>
          <p:cNvSpPr/>
          <p:nvPr/>
        </p:nvSpPr>
        <p:spPr>
          <a:xfrm>
            <a:off x="4380230" y="304165"/>
            <a:ext cx="320802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一、浮力</a:t>
            </a:r>
          </a:p>
        </p:txBody>
      </p:sp>
      <p:pic>
        <p:nvPicPr>
          <p:cNvPr id="148490" name="图片 148489" descr="7173276_193113443000_2"/>
          <p:cNvPicPr>
            <a:picLocks noChangeAspect="1"/>
          </p:cNvPicPr>
          <p:nvPr/>
        </p:nvPicPr>
        <p:blipFill>
          <a:blip r:embed="rId2"/>
          <a:srcRect l="9279" t="5699" r="53609" b="23213"/>
          <a:stretch>
            <a:fillRect/>
          </a:stretch>
        </p:blipFill>
        <p:spPr>
          <a:xfrm>
            <a:off x="660400" y="3545205"/>
            <a:ext cx="1702435" cy="2176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77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2575560"/>
            <a:ext cx="1946275" cy="2754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/>
      <p:bldP spid="122891" grpId="0"/>
      <p:bldP spid="122892" grpId="0"/>
      <p:bldP spid="122893" grpId="0"/>
      <p:bldP spid="122894" grpId="0"/>
      <p:bldP spid="1229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/>
          <p:nvPr/>
        </p:nvSpPr>
        <p:spPr>
          <a:xfrm>
            <a:off x="3427095" y="321310"/>
            <a:ext cx="3352800" cy="685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二、浮力的产生</a:t>
            </a: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330200" y="766445"/>
            <a:ext cx="2684463" cy="5835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实验与观察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1"/>
  <p:tag name="KSO_WM_UNIT_BK_DARK_LIGHT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1"/>
  <p:tag name="KSO_WM_UNIT_BK_DARK_LIGHT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MASK_FLAG" val="1"/>
  <p:tag name="KSO_WM_SLIDE_BACKGROUND_TYPE" val="bel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MASK_FLAG" val="1"/>
  <p:tag name="KSO_WM_SLIDE_BACKGROUND_TYPE" val="bel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MASK_FLAG" val="1"/>
  <p:tag name="KSO_WM_SLIDE_BACKGROUND_TYPE" val="bel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MASK_FLAG" val="1"/>
  <p:tag name="KSO_WM_SLIDE_BACKGROUND_TYPE" val="bel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MASK_FLAG" val="1"/>
  <p:tag name="KSO_WM_SLIDE_BACKGROUND_TYPE" val="bel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MASK_FLAG" val="1"/>
  <p:tag name="KSO_WM_SLIDE_BACKGROUND_TYPE" val="bel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MASK_FLAG" val="1"/>
  <p:tag name="KSO_WM_SLIDE_BACKGROUND_TYPE" val="be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MASK_FLAG" val="1"/>
  <p:tag name="KSO_WM_SLIDE_BACKGROUND_TYPE" val="bel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MASK_FLAG" val="1"/>
  <p:tag name="KSO_WM_SLIDE_BACKGROUND_TYPE" val="bel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3930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3930"/>
  <p:tag name="KSO_WM_SLIDE_LAYOUT" val="a"/>
  <p:tag name="KSO_WM_SLIDE_LAYOUT_CNT" val="1"/>
  <p:tag name="KSO_WM_TEMPLATE_THUMBS_INDEX" val="1、4、5、7、8、10、1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9392502-b371-4981-ad7f-f03b07a4c437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b32a668-7daf-46ba-96cd-d428b524a187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7703c7b-ce6c-49db-81b2-866b8e4466aa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39986b8-9a5d-452a-b920-af319513da4d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930"/>
  <p:tag name="KSO_WM_TEMPLATE_THUMBS_INDEX" val="1、4、5、7、8、10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  <p:tag name="KSO_WM_UNIT_BK_DARK_LIGHT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1"/>
  <p:tag name="KSO_WM_UNIT_BK_DARK_LIGHT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heme/theme1.xml><?xml version="1.0" encoding="utf-8"?>
<a:theme xmlns:a="http://schemas.openxmlformats.org/drawingml/2006/main" name="1_Office 主题​​">
  <a:themeElements>
    <a:clrScheme name="自定义 2">
      <a:dk1>
        <a:sysClr val="windowText" lastClr="000000"/>
      </a:dk1>
      <a:lt1>
        <a:sysClr val="window" lastClr="FFFFFF"/>
      </a:lt1>
      <a:dk2>
        <a:srgbClr val="051D3D"/>
      </a:dk2>
      <a:lt2>
        <a:srgbClr val="143661"/>
      </a:lt2>
      <a:accent1>
        <a:srgbClr val="47C3F2"/>
      </a:accent1>
      <a:accent2>
        <a:srgbClr val="69AAE9"/>
      </a:accent2>
      <a:accent3>
        <a:srgbClr val="8795DF"/>
      </a:accent3>
      <a:accent4>
        <a:srgbClr val="AE79D6"/>
      </a:accent4>
      <a:accent5>
        <a:srgbClr val="D060CC"/>
      </a:accent5>
      <a:accent6>
        <a:srgbClr val="F247C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2238</Words>
  <Application>Microsoft Office PowerPoint</Application>
  <PresentationFormat>自定义</PresentationFormat>
  <Paragraphs>269</Paragraphs>
  <Slides>32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4" baseType="lpstr">
      <vt:lpstr>1_Office 主题​​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</cp:revision>
  <dcterms:created xsi:type="dcterms:W3CDTF">2019-06-19T02:08:00Z</dcterms:created>
  <dcterms:modified xsi:type="dcterms:W3CDTF">2020-06-27T09:37:58Z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