
<file path=[Content_Types].xml><?xml version="1.0" encoding="utf-8"?>
<Types xmlns="http://schemas.openxmlformats.org/package/2006/content-types">
  <Default Extension="jpeg" ContentType="image/jpeg"/>
  <Default Extension="vml" ContentType="application/vnd.openxmlformats-officedocument.vmlDrawing"/>
  <Default Extension="png" ContentType="image/png"/>
  <Default Extension="wmf" ContentType="image/x-wmf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activeX/activeX1.bin" ContentType="application/vnd.ms-office.activeX"/>
  <Override PartName="/ppt/activeX/activeX1.xml" ContentType="application/vnd.ms-office.activeX+xml"/>
  <Override PartName="/ppt/activeX/activeX2.bin" ContentType="application/vnd.ms-office.activeX"/>
  <Override PartName="/ppt/activeX/activeX2.xml" ContentType="application/vnd.ms-office.activeX+xml"/>
  <Override PartName="/ppt/activeX/activeX3.bin" ContentType="application/vnd.ms-office.activeX"/>
  <Override PartName="/ppt/activeX/activeX3.xml" ContentType="application/vnd.ms-office.activeX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.xml" ContentType="application/vnd.openxmlformats-officedocument.presentationml.slide+xml"/>
  <Override PartName="/ppt/slides/slide50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1181" r:id="rId3"/>
    <p:sldId id="1267" r:id="rId5"/>
    <p:sldId id="1219" r:id="rId6"/>
    <p:sldId id="1183" r:id="rId7"/>
    <p:sldId id="1268" r:id="rId8"/>
    <p:sldId id="1207" r:id="rId9"/>
    <p:sldId id="1204" r:id="rId10"/>
    <p:sldId id="1182" r:id="rId11"/>
    <p:sldId id="1250" r:id="rId12"/>
    <p:sldId id="1251" r:id="rId13"/>
    <p:sldId id="1252" r:id="rId14"/>
    <p:sldId id="1253" r:id="rId15"/>
    <p:sldId id="1255" r:id="rId16"/>
    <p:sldId id="1205" r:id="rId17"/>
    <p:sldId id="1208" r:id="rId18"/>
    <p:sldId id="1256" r:id="rId19"/>
    <p:sldId id="1209" r:id="rId20"/>
    <p:sldId id="1187" r:id="rId21"/>
    <p:sldId id="1220" r:id="rId22"/>
    <p:sldId id="1210" r:id="rId23"/>
    <p:sldId id="1260" r:id="rId24"/>
    <p:sldId id="1218" r:id="rId25"/>
    <p:sldId id="1217" r:id="rId26"/>
    <p:sldId id="1189" r:id="rId27"/>
    <p:sldId id="1261" r:id="rId28"/>
    <p:sldId id="1188" r:id="rId29"/>
    <p:sldId id="1213" r:id="rId30"/>
    <p:sldId id="1186" r:id="rId31"/>
    <p:sldId id="1214" r:id="rId32"/>
    <p:sldId id="1221" r:id="rId33"/>
    <p:sldId id="1190" r:id="rId34"/>
    <p:sldId id="1184" r:id="rId35"/>
    <p:sldId id="1222" r:id="rId36"/>
    <p:sldId id="1192" r:id="rId37"/>
    <p:sldId id="1269" r:id="rId38"/>
    <p:sldId id="1263" r:id="rId39"/>
    <p:sldId id="1264" r:id="rId40"/>
    <p:sldId id="1191" r:id="rId41"/>
    <p:sldId id="1265" r:id="rId42"/>
    <p:sldId id="1266" r:id="rId43"/>
    <p:sldId id="1215" r:id="rId44"/>
    <p:sldId id="1273" r:id="rId45"/>
    <p:sldId id="1276" r:id="rId46"/>
    <p:sldId id="1277" r:id="rId47"/>
    <p:sldId id="1195" r:id="rId48"/>
    <p:sldId id="1270" r:id="rId49"/>
    <p:sldId id="1193" r:id="rId50"/>
    <p:sldId id="1216" r:id="rId51"/>
    <p:sldId id="1271" r:id="rId52"/>
    <p:sldId id="1194" r:id="rId53"/>
  </p:sldIdLst>
  <p:sldSz cx="12192000" cy="6858000"/>
  <p:notesSz cx="6858000" cy="9144000"/>
  <p:custDataLst>
    <p:tags r:id="rId57"/>
  </p:custDataLst>
  <p:defaultTextStyle>
    <a:defPPr>
      <a:defRPr lang="zh-CN"/>
    </a:defPPr>
    <a:lvl1pPr marL="0" algn="l" defTabSz="686435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6435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686435" algn="l" defTabSz="686435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29335" algn="l" defTabSz="686435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372870" algn="l" defTabSz="686435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15770" algn="l" defTabSz="686435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059305" algn="l" defTabSz="686435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02205" algn="l" defTabSz="686435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745105" algn="l" defTabSz="686435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FF00"/>
    <a:srgbClr val="FFFFFF"/>
    <a:srgbClr val="00003D"/>
    <a:srgbClr val="C5C5C5"/>
    <a:srgbClr val="1E277D"/>
    <a:srgbClr val="1D267C"/>
    <a:srgbClr val="F3F3F3"/>
    <a:srgbClr val="F7FCFE"/>
    <a:srgbClr val="FFFFFC"/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79" autoAdjust="0"/>
    <p:restoredTop sz="94618" autoAdjust="0"/>
  </p:normalViewPr>
  <p:slideViewPr>
    <p:cSldViewPr snapToGrid="0" showGuides="1">
      <p:cViewPr varScale="1">
        <p:scale>
          <a:sx n="70" d="100"/>
          <a:sy n="70" d="100"/>
        </p:scale>
        <p:origin x="508" y="40"/>
      </p:cViewPr>
      <p:guideLst>
        <p:guide orient="horz" pos="122"/>
        <p:guide orient="horz" pos="4097"/>
        <p:guide orient="horz" pos="420"/>
        <p:guide orient="horz" pos="952"/>
        <p:guide orient="horz" pos="3944"/>
        <p:guide pos="230"/>
        <p:guide pos="7389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7" Type="http://schemas.openxmlformats.org/officeDocument/2006/relationships/tags" Target="tags/tag1.xml"/><Relationship Id="rId56" Type="http://schemas.openxmlformats.org/officeDocument/2006/relationships/tableStyles" Target="tableStyles.xml"/><Relationship Id="rId55" Type="http://schemas.openxmlformats.org/officeDocument/2006/relationships/viewProps" Target="viewProps.xml"/><Relationship Id="rId54" Type="http://schemas.openxmlformats.org/officeDocument/2006/relationships/presProps" Target="presProps.xml"/><Relationship Id="rId53" Type="http://schemas.openxmlformats.org/officeDocument/2006/relationships/slide" Target="slides/slide50.xml"/><Relationship Id="rId52" Type="http://schemas.openxmlformats.org/officeDocument/2006/relationships/slide" Target="slides/slide49.xml"/><Relationship Id="rId51" Type="http://schemas.openxmlformats.org/officeDocument/2006/relationships/slide" Target="slides/slide48.xml"/><Relationship Id="rId50" Type="http://schemas.openxmlformats.org/officeDocument/2006/relationships/slide" Target="slides/slide47.xml"/><Relationship Id="rId5" Type="http://schemas.openxmlformats.org/officeDocument/2006/relationships/slide" Target="slides/slide2.xml"/><Relationship Id="rId49" Type="http://schemas.openxmlformats.org/officeDocument/2006/relationships/slide" Target="slides/slide46.xml"/><Relationship Id="rId48" Type="http://schemas.openxmlformats.org/officeDocument/2006/relationships/slide" Target="slides/slide45.xml"/><Relationship Id="rId47" Type="http://schemas.openxmlformats.org/officeDocument/2006/relationships/slide" Target="slides/slide44.xml"/><Relationship Id="rId46" Type="http://schemas.openxmlformats.org/officeDocument/2006/relationships/slide" Target="slides/slide43.xml"/><Relationship Id="rId45" Type="http://schemas.openxmlformats.org/officeDocument/2006/relationships/slide" Target="slides/slide42.xml"/><Relationship Id="rId44" Type="http://schemas.openxmlformats.org/officeDocument/2006/relationships/slide" Target="slides/slide41.xml"/><Relationship Id="rId43" Type="http://schemas.openxmlformats.org/officeDocument/2006/relationships/slide" Target="slides/slide40.xml"/><Relationship Id="rId42" Type="http://schemas.openxmlformats.org/officeDocument/2006/relationships/slide" Target="slides/slide39.xml"/><Relationship Id="rId41" Type="http://schemas.openxmlformats.org/officeDocument/2006/relationships/slide" Target="slides/slide38.xml"/><Relationship Id="rId40" Type="http://schemas.openxmlformats.org/officeDocument/2006/relationships/slide" Target="slides/slide37.xml"/><Relationship Id="rId4" Type="http://schemas.openxmlformats.org/officeDocument/2006/relationships/notesMaster" Target="notesMasters/notesMaster1.xml"/><Relationship Id="rId39" Type="http://schemas.openxmlformats.org/officeDocument/2006/relationships/slide" Target="slides/slide36.xml"/><Relationship Id="rId38" Type="http://schemas.openxmlformats.org/officeDocument/2006/relationships/slide" Target="slides/slide35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_rels/activeX3.xml.rels><?xml version="1.0" encoding="UTF-8" standalone="yes"?>
<Relationships xmlns="http://schemas.openxmlformats.org/package/2006/relationships"><Relationship Id="rId1" Type="http://schemas.microsoft.com/office/2006/relationships/activeXControlBinary" Target="activeX3.bin"/></Relationships>
</file>

<file path=ppt/activeX/activeX1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3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1743F9-9B08-422F-9ECE-BE7148BC7DD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4C0232-94FA-4EBE-BB9B-79FBE486032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686435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6435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6435" algn="l" defTabSz="686435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9335" algn="l" defTabSz="686435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2870" algn="l" defTabSz="686435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5770" algn="l" defTabSz="686435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9305" algn="l" defTabSz="686435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2205" algn="l" defTabSz="686435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5105" algn="l" defTabSz="686435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8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2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4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6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7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8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5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7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8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0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本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PPT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模板部分元素使用了幻灯片母版制作。如果需要修改，点击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视图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幻灯片母版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修改；完成后关闭编辑母版即可。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4C0232-94FA-4EBE-BB9B-79FBE486032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本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PPT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模板部分元素使用了幻灯片母版制作。如果需要修改，点击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视图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幻灯片母版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修改；完成后关闭编辑母版即可。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4C0232-94FA-4EBE-BB9B-79FBE486032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本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PPT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模板部分元素使用了幻灯片母版制作。如果需要修改，点击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视图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幻灯片母版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修改；完成后关闭编辑母版即可。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4C0232-94FA-4EBE-BB9B-79FBE486032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本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PPT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模板部分元素使用了幻灯片母版制作。如果需要修改，点击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视图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幻灯片母版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修改；完成后关闭编辑母版即可。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4C0232-94FA-4EBE-BB9B-79FBE486032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本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PPT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模板部分元素使用了幻灯片母版制作。如果需要修改，点击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视图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幻灯片母版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修改；完成后关闭编辑母版即可。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4C0232-94FA-4EBE-BB9B-79FBE486032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本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PPT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模板部分元素使用了幻灯片母版制作。如果需要修改，点击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视图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幻灯片母版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修改；完成后关闭编辑母版即可。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4C0232-94FA-4EBE-BB9B-79FBE486032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本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PPT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模板部分元素使用了幻灯片母版制作。如果需要修改，点击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视图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幻灯片母版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修改；完成后关闭编辑母版即可。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4C0232-94FA-4EBE-BB9B-79FBE486032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本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PPT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模板部分元素使用了幻灯片母版制作。如果需要修改，点击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视图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幻灯片母版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修改；完成后关闭编辑母版即可。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4C0232-94FA-4EBE-BB9B-79FBE486032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本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PPT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模板部分元素使用了幻灯片母版制作。如果需要修改，点击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视图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幻灯片母版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修改；完成后关闭编辑母版即可。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4C0232-94FA-4EBE-BB9B-79FBE486032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本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PPT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模板部分元素使用了幻灯片母版制作。如果需要修改，点击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视图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幻灯片母版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修改；完成后关闭编辑母版即可。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4C0232-94FA-4EBE-BB9B-79FBE486032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本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PPT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模板部分元素使用了幻灯片母版制作。如果需要修改，点击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视图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幻灯片母版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修改；完成后关闭编辑母版即可。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4C0232-94FA-4EBE-BB9B-79FBE486032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本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PPT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模板部分元素使用了幻灯片母版制作。如果需要修改，点击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视图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幻灯片母版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修改；完成后关闭编辑母版即可。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4C0232-94FA-4EBE-BB9B-79FBE486032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本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PPT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模板部分元素使用了幻灯片母版制作。如果需要修改，点击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视图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幻灯片母版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修改；完成后关闭编辑母版即可。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4C0232-94FA-4EBE-BB9B-79FBE486032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本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PPT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模板部分元素使用了幻灯片母版制作。如果需要修改，点击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视图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幻灯片母版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修改；完成后关闭编辑母版即可。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4C0232-94FA-4EBE-BB9B-79FBE486032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本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PPT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模板部分元素使用了幻灯片母版制作。如果需要修改，点击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视图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幻灯片母版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修改；完成后关闭编辑母版即可。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4C0232-94FA-4EBE-BB9B-79FBE486032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本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PPT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模板部分元素使用了幻灯片母版制作。如果需要修改，点击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视图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幻灯片母版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修改；完成后关闭编辑母版即可。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4C0232-94FA-4EBE-BB9B-79FBE486032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本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PPT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模板部分元素使用了幻灯片母版制作。如果需要修改，点击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视图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幻灯片母版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修改；完成后关闭编辑母版即可。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4C0232-94FA-4EBE-BB9B-79FBE486032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本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PPT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模板部分元素使用了幻灯片母版制作。如果需要修改，点击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视图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幻灯片母版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修改；完成后关闭编辑母版即可。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4C0232-94FA-4EBE-BB9B-79FBE486032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本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PPT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模板部分元素使用了幻灯片母版制作。如果需要修改，点击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视图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幻灯片母版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修改；完成后关闭编辑母版即可。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4C0232-94FA-4EBE-BB9B-79FBE486032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本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PPT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模板部分元素使用了幻灯片母版制作。如果需要修改，点击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视图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幻灯片母版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修改；完成后关闭编辑母版即可。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4C0232-94FA-4EBE-BB9B-79FBE486032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本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PPT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模板部分元素使用了幻灯片母版制作。如果需要修改，点击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视图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幻灯片母版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修改；完成后关闭编辑母版即可。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4C0232-94FA-4EBE-BB9B-79FBE486032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本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PPT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模板部分元素使用了幻灯片母版制作。如果需要修改，点击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视图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幻灯片母版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修改；完成后关闭编辑母版即可。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4C0232-94FA-4EBE-BB9B-79FBE486032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本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PPT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模板部分元素使用了幻灯片母版制作。如果需要修改，点击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视图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幻灯片母版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修改；完成后关闭编辑母版即可。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4C0232-94FA-4EBE-BB9B-79FBE486032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本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PPT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模板部分元素使用了幻灯片母版制作。如果需要修改，点击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视图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幻灯片母版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修改；完成后关闭编辑母版即可。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4C0232-94FA-4EBE-BB9B-79FBE486032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本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PPT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模板部分元素使用了幻灯片母版制作。如果需要修改，点击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视图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幻灯片母版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修改；完成后关闭编辑母版即可。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4C0232-94FA-4EBE-BB9B-79FBE486032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本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PPT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模板部分元素使用了幻灯片母版制作。如果需要修改，点击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视图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幻灯片母版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修改；完成后关闭编辑母版即可。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4C0232-94FA-4EBE-BB9B-79FBE486032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5000"/>
    </mc:Choice>
    <mc:Fallback>
      <p:transition advTm="5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785" t="327" r="1" b="39958"/>
          <a:stretch>
            <a:fillRect/>
          </a:stretch>
        </p:blipFill>
        <p:spPr>
          <a:xfrm>
            <a:off x="9293860" y="211456"/>
            <a:ext cx="2602231" cy="14827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5000"/>
    </mc:Choice>
    <mc:Fallback>
      <p:transition advTm="5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过度页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785" t="327" r="1" b="39958"/>
          <a:stretch>
            <a:fillRect/>
          </a:stretch>
        </p:blipFill>
        <p:spPr>
          <a:xfrm>
            <a:off x="9589769" y="147956"/>
            <a:ext cx="2602231" cy="148272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785" t="327" r="1" b="39958"/>
          <a:stretch>
            <a:fillRect/>
          </a:stretch>
        </p:blipFill>
        <p:spPr>
          <a:xfrm rot="10800000">
            <a:off x="139067" y="5231131"/>
            <a:ext cx="2581275" cy="14706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5000"/>
    </mc:Choice>
    <mc:Fallback>
      <p:transition advTm="5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785" t="327" r="1" b="39958"/>
          <a:stretch>
            <a:fillRect/>
          </a:stretch>
        </p:blipFill>
        <p:spPr>
          <a:xfrm>
            <a:off x="4014470" y="33655"/>
            <a:ext cx="3855720" cy="21971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5000"/>
    </mc:Choice>
    <mc:Fallback>
      <p:transition advTm="5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368301" y="244477"/>
            <a:ext cx="3383280" cy="755650"/>
          </a:xfrm>
          <a:prstGeom prst="rect">
            <a:avLst/>
          </a:prstGeom>
          <a:noFill/>
        </p:spPr>
        <p:txBody>
          <a:bodyPr wrap="none" lIns="91513" tIns="45756" rIns="91513" bIns="45756" rtlCol="0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3600" b="0" dirty="0">
                <a:solidFill>
                  <a:srgbClr val="00003D"/>
                </a:solidFill>
                <a:latin typeface="叶根友刀锋黑草" panose="02010601030101010101" pitchFamily="2" charset="-122"/>
                <a:ea typeface="叶根友刀锋黑草" panose="02010601030101010101" pitchFamily="2" charset="-122"/>
              </a:rPr>
              <a:t>请输入您的标题</a:t>
            </a:r>
            <a:endParaRPr lang="zh-CN" altLang="en-US" sz="3600" b="0" dirty="0">
              <a:solidFill>
                <a:srgbClr val="00003D"/>
              </a:solidFill>
              <a:latin typeface="叶根友刀锋黑草" panose="02010601030101010101" pitchFamily="2" charset="-122"/>
              <a:ea typeface="叶根友刀锋黑草" panose="02010601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5000"/>
    </mc:Choice>
    <mc:Fallback>
      <p:transition advTm="5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785" t="327" r="1" b="39958"/>
          <a:stretch>
            <a:fillRect/>
          </a:stretch>
        </p:blipFill>
        <p:spPr>
          <a:xfrm rot="10800000">
            <a:off x="139067" y="5231131"/>
            <a:ext cx="2581275" cy="14706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5000"/>
    </mc:Choice>
    <mc:Fallback>
      <p:transition advTm="5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368301" y="244477"/>
            <a:ext cx="3383280" cy="755650"/>
          </a:xfrm>
          <a:prstGeom prst="rect">
            <a:avLst/>
          </a:prstGeom>
          <a:noFill/>
        </p:spPr>
        <p:txBody>
          <a:bodyPr wrap="none" lIns="91513" tIns="45756" rIns="91513" bIns="45756" rtlCol="0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3600" b="0" dirty="0">
                <a:solidFill>
                  <a:srgbClr val="00003D"/>
                </a:solidFill>
                <a:latin typeface="叶根友刀锋黑草" panose="02010601030101010101" pitchFamily="2" charset="-122"/>
                <a:ea typeface="叶根友刀锋黑草" panose="02010601030101010101" pitchFamily="2" charset="-122"/>
              </a:rPr>
              <a:t>请输入您的标题</a:t>
            </a:r>
            <a:endParaRPr lang="zh-CN" altLang="en-US" sz="3600" b="0" dirty="0">
              <a:solidFill>
                <a:srgbClr val="00003D"/>
              </a:solidFill>
              <a:latin typeface="叶根友刀锋黑草" panose="02010601030101010101" pitchFamily="2" charset="-122"/>
              <a:ea typeface="叶根友刀锋黑草" panose="02010601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5000"/>
    </mc:Choice>
    <mc:Fallback>
      <p:transition advTm="5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版权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5000"/>
    </mc:Choice>
    <mc:Fallback>
      <p:transition advTm="5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3" y="795"/>
            <a:ext cx="12187065" cy="685720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5000"/>
    </mc:Choice>
    <mc:Fallback>
      <p:transition advTm="5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0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0">
          <a:gsLst>
            <a:gs pos="0">
              <a:srgbClr val="1E277D"/>
            </a:gs>
            <a:gs pos="100000">
              <a:srgbClr val="034373"/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mc:AlternateContent xmlns:mc="http://schemas.openxmlformats.org/markup-compatibility/2006">
    <mc:Choice xmlns:p14="http://schemas.microsoft.com/office/powerpoint/2010/main" Requires="p14">
      <p:transition p14:dur="10" advTm="5000"/>
    </mc:Choice>
    <mc:Fallback>
      <p:transition advTm="5000"/>
    </mc:Fallback>
  </mc:AlternateContent>
  <p:txStyles>
    <p:titleStyle>
      <a:lvl1pPr algn="l" defTabSz="915035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5035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6435" indent="-228600" algn="l" defTabSz="91503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635" indent="-228600" algn="l" defTabSz="91503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2105" indent="-228600" algn="l" defTabSz="91503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5" kern="1200">
          <a:solidFill>
            <a:schemeClr val="tx1"/>
          </a:solidFill>
          <a:latin typeface="+mn-lt"/>
          <a:ea typeface="+mn-ea"/>
          <a:cs typeface="+mn-cs"/>
        </a:defRPr>
      </a:lvl4pPr>
      <a:lvl5pPr marL="2059305" indent="-228600" algn="l" defTabSz="91503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5" kern="1200">
          <a:solidFill>
            <a:schemeClr val="tx1"/>
          </a:solidFill>
          <a:latin typeface="+mn-lt"/>
          <a:ea typeface="+mn-ea"/>
          <a:cs typeface="+mn-cs"/>
        </a:defRPr>
      </a:lvl5pPr>
      <a:lvl6pPr marL="2516505" indent="-228600" algn="l" defTabSz="91503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5" kern="1200">
          <a:solidFill>
            <a:schemeClr val="tx1"/>
          </a:solidFill>
          <a:latin typeface="+mn-lt"/>
          <a:ea typeface="+mn-ea"/>
          <a:cs typeface="+mn-cs"/>
        </a:defRPr>
      </a:lvl6pPr>
      <a:lvl7pPr marL="2974340" indent="-228600" algn="l" defTabSz="91503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5" kern="1200">
          <a:solidFill>
            <a:schemeClr val="tx1"/>
          </a:solidFill>
          <a:latin typeface="+mn-lt"/>
          <a:ea typeface="+mn-ea"/>
          <a:cs typeface="+mn-cs"/>
        </a:defRPr>
      </a:lvl7pPr>
      <a:lvl8pPr marL="3431540" indent="-228600" algn="l" defTabSz="91503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5" kern="1200">
          <a:solidFill>
            <a:schemeClr val="tx1"/>
          </a:solidFill>
          <a:latin typeface="+mn-lt"/>
          <a:ea typeface="+mn-ea"/>
          <a:cs typeface="+mn-cs"/>
        </a:defRPr>
      </a:lvl8pPr>
      <a:lvl9pPr marL="3889375" indent="-228600" algn="l" defTabSz="91503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5035" rtl="0" eaLnBrk="1" latinLnBrk="0" hangingPunct="1">
        <a:defRPr sz="1865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5035" rtl="0" eaLnBrk="1" latinLnBrk="0" hangingPunct="1">
        <a:defRPr sz="1865" kern="1200">
          <a:solidFill>
            <a:schemeClr val="tx1"/>
          </a:solidFill>
          <a:latin typeface="+mn-lt"/>
          <a:ea typeface="+mn-ea"/>
          <a:cs typeface="+mn-cs"/>
        </a:defRPr>
      </a:lvl2pPr>
      <a:lvl3pPr marL="915035" algn="l" defTabSz="915035" rtl="0" eaLnBrk="1" latinLnBrk="0" hangingPunct="1">
        <a:defRPr sz="1865" kern="1200">
          <a:solidFill>
            <a:schemeClr val="tx1"/>
          </a:solidFill>
          <a:latin typeface="+mn-lt"/>
          <a:ea typeface="+mn-ea"/>
          <a:cs typeface="+mn-cs"/>
        </a:defRPr>
      </a:lvl3pPr>
      <a:lvl4pPr marL="1372235" algn="l" defTabSz="915035" rtl="0" eaLnBrk="1" latinLnBrk="0" hangingPunct="1">
        <a:defRPr sz="1865" kern="1200">
          <a:solidFill>
            <a:schemeClr val="tx1"/>
          </a:solidFill>
          <a:latin typeface="+mn-lt"/>
          <a:ea typeface="+mn-ea"/>
          <a:cs typeface="+mn-cs"/>
        </a:defRPr>
      </a:lvl4pPr>
      <a:lvl5pPr marL="1830705" algn="l" defTabSz="915035" rtl="0" eaLnBrk="1" latinLnBrk="0" hangingPunct="1">
        <a:defRPr sz="1865" kern="1200">
          <a:solidFill>
            <a:schemeClr val="tx1"/>
          </a:solidFill>
          <a:latin typeface="+mn-lt"/>
          <a:ea typeface="+mn-ea"/>
          <a:cs typeface="+mn-cs"/>
        </a:defRPr>
      </a:lvl5pPr>
      <a:lvl6pPr marL="2287905" algn="l" defTabSz="915035" rtl="0" eaLnBrk="1" latinLnBrk="0" hangingPunct="1">
        <a:defRPr sz="1865" kern="1200">
          <a:solidFill>
            <a:schemeClr val="tx1"/>
          </a:solidFill>
          <a:latin typeface="+mn-lt"/>
          <a:ea typeface="+mn-ea"/>
          <a:cs typeface="+mn-cs"/>
        </a:defRPr>
      </a:lvl6pPr>
      <a:lvl7pPr marL="2745740" algn="l" defTabSz="915035" rtl="0" eaLnBrk="1" latinLnBrk="0" hangingPunct="1">
        <a:defRPr sz="1865" kern="1200">
          <a:solidFill>
            <a:schemeClr val="tx1"/>
          </a:solidFill>
          <a:latin typeface="+mn-lt"/>
          <a:ea typeface="+mn-ea"/>
          <a:cs typeface="+mn-cs"/>
        </a:defRPr>
      </a:lvl7pPr>
      <a:lvl8pPr marL="3202940" algn="l" defTabSz="915035" rtl="0" eaLnBrk="1" latinLnBrk="0" hangingPunct="1">
        <a:defRPr sz="1865" kern="1200">
          <a:solidFill>
            <a:schemeClr val="tx1"/>
          </a:solidFill>
          <a:latin typeface="+mn-lt"/>
          <a:ea typeface="+mn-ea"/>
          <a:cs typeface="+mn-cs"/>
        </a:defRPr>
      </a:lvl8pPr>
      <a:lvl9pPr marL="3660140" algn="l" defTabSz="915035" rtl="0" eaLnBrk="1" latinLnBrk="0" hangingPunct="1">
        <a:defRPr sz="186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11.png"/><Relationship Id="rId2" Type="http://schemas.openxmlformats.org/officeDocument/2006/relationships/image" Target="../media/image5.png"/><Relationship Id="rId1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5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17.png"/><Relationship Id="rId2" Type="http://schemas.microsoft.com/office/2007/relationships/media" Target="../media/media2.mp4"/><Relationship Id="rId1" Type="http://schemas.openxmlformats.org/officeDocument/2006/relationships/video" Target="../media/media2.mp4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20.png"/><Relationship Id="rId1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1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3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5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28.png"/><Relationship Id="rId1" Type="http://schemas.openxmlformats.org/officeDocument/2006/relationships/image" Target="../media/image27.png"/></Relationships>
</file>

<file path=ppt/slides/_rels/slide3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7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30.png"/><Relationship Id="rId1" Type="http://schemas.openxmlformats.org/officeDocument/2006/relationships/image" Target="../media/image29.png"/></Relationships>
</file>

<file path=ppt/slides/_rels/slide3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8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32.png"/><Relationship Id="rId1" Type="http://schemas.openxmlformats.org/officeDocument/2006/relationships/image" Target="../media/image3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34.png"/><Relationship Id="rId1" Type="http://schemas.openxmlformats.org/officeDocument/2006/relationships/image" Target="../media/image33.png"/></Relationships>
</file>

<file path=ppt/slides/_rels/slide3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9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36.png"/><Relationship Id="rId1" Type="http://schemas.openxmlformats.org/officeDocument/2006/relationships/image" Target="../media/image35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0.xml"/><Relationship Id="rId5" Type="http://schemas.openxmlformats.org/officeDocument/2006/relationships/slideLayout" Target="../slideLayouts/slideLayout3.xml"/><Relationship Id="rId4" Type="http://schemas.openxmlformats.org/officeDocument/2006/relationships/image" Target="../media/image40.png"/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image" Target="../media/image37.png"/></Relationships>
</file>

<file path=ppt/slides/_rels/slide37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21.xml"/><Relationship Id="rId8" Type="http://schemas.openxmlformats.org/officeDocument/2006/relationships/vmlDrawing" Target="../drawings/vmlDrawing1.vml"/><Relationship Id="rId7" Type="http://schemas.openxmlformats.org/officeDocument/2006/relationships/slideLayout" Target="../slideLayouts/slideLayout3.xml"/><Relationship Id="rId6" Type="http://schemas.openxmlformats.org/officeDocument/2006/relationships/image" Target="../media/image41.wmf"/><Relationship Id="rId5" Type="http://schemas.openxmlformats.org/officeDocument/2006/relationships/control" Target="../activeX/activeX1.xml"/><Relationship Id="rId4" Type="http://schemas.openxmlformats.org/officeDocument/2006/relationships/image" Target="../media/image40.png"/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image" Target="../media/image37.png"/></Relationships>
</file>

<file path=ppt/slides/_rels/slide38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2.xml"/><Relationship Id="rId5" Type="http://schemas.openxmlformats.org/officeDocument/2006/relationships/slideLayout" Target="../slideLayouts/slideLayout3.xml"/><Relationship Id="rId4" Type="http://schemas.openxmlformats.org/officeDocument/2006/relationships/image" Target="../media/image40.png"/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image" Target="../media/image37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4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5" Type="http://schemas.openxmlformats.org/officeDocument/2006/relationships/vmlDrawing" Target="../drawings/vmlDrawing2.vml"/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41.wmf"/><Relationship Id="rId2" Type="http://schemas.openxmlformats.org/officeDocument/2006/relationships/control" Target="../activeX/activeX2.xml"/><Relationship Id="rId1" Type="http://schemas.openxmlformats.org/officeDocument/2006/relationships/image" Target="../media/image4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43.png"/><Relationship Id="rId1" Type="http://schemas.openxmlformats.org/officeDocument/2006/relationships/image" Target="../media/image42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44.png"/></Relationships>
</file>

<file path=ppt/slides/_rels/slide43.xml.rels><?xml version="1.0" encoding="UTF-8" standalone="yes"?>
<Relationships xmlns="http://schemas.openxmlformats.org/package/2006/relationships"><Relationship Id="rId5" Type="http://schemas.openxmlformats.org/officeDocument/2006/relationships/vmlDrawing" Target="../drawings/vmlDrawing3.vml"/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41.wmf"/><Relationship Id="rId2" Type="http://schemas.openxmlformats.org/officeDocument/2006/relationships/control" Target="../activeX/activeX3.xml"/><Relationship Id="rId1" Type="http://schemas.openxmlformats.org/officeDocument/2006/relationships/image" Target="../media/image44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44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45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45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6.xml"/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image" Target="../media/image46.pn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6.png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8.jpeg"/><Relationship Id="rId1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6"/>
          <p:cNvSpPr txBox="1"/>
          <p:nvPr/>
        </p:nvSpPr>
        <p:spPr>
          <a:xfrm>
            <a:off x="2266749" y="1793838"/>
            <a:ext cx="6716885" cy="977228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503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480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第九章 第</a:t>
            </a:r>
            <a:r>
              <a:rPr lang="en-US" altLang="zh-CN" sz="480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3</a:t>
            </a:r>
            <a:r>
              <a:rPr lang="zh-CN" altLang="en-US" sz="480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节 大气压强</a:t>
            </a:r>
            <a:endParaRPr lang="zh-CN" altLang="en-US" sz="4800" dirty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" name="副标题 2"/>
          <p:cNvSpPr txBox="1"/>
          <p:nvPr/>
        </p:nvSpPr>
        <p:spPr>
          <a:xfrm>
            <a:off x="2813957" y="2811408"/>
            <a:ext cx="5622471" cy="884977"/>
          </a:xfrm>
          <a:prstGeom prst="rect">
            <a:avLst/>
          </a:prstGeom>
        </p:spPr>
        <p:txBody>
          <a:bodyPr vert="horz" lIns="121917" tIns="60959" rIns="121917" bIns="60959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803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523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243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63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83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zh-CN" altLang="en-US" sz="4265" dirty="0" smtClean="0">
                <a:solidFill>
                  <a:prstClr val="white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八年级 物理</a:t>
            </a:r>
            <a:endParaRPr lang="en-US" altLang="zh-CN" sz="4265" dirty="0">
              <a:solidFill>
                <a:prstClr val="white">
                  <a:lumMod val="95000"/>
                </a:prst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5000"/>
    </mc:Choice>
    <mc:Fallback>
      <p:transition advTm="500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组合 37"/>
          <p:cNvGrpSpPr/>
          <p:nvPr/>
        </p:nvGrpSpPr>
        <p:grpSpPr>
          <a:xfrm>
            <a:off x="1131725" y="1318532"/>
            <a:ext cx="5315635" cy="3226385"/>
            <a:chOff x="6732508" y="3056121"/>
            <a:chExt cx="5315635" cy="3226385"/>
          </a:xfrm>
        </p:grpSpPr>
        <p:grpSp>
          <p:nvGrpSpPr>
            <p:cNvPr id="12" name="组合 11"/>
            <p:cNvGrpSpPr/>
            <p:nvPr/>
          </p:nvGrpSpPr>
          <p:grpSpPr>
            <a:xfrm>
              <a:off x="6732508" y="3117249"/>
              <a:ext cx="5315635" cy="3165257"/>
              <a:chOff x="4452938" y="635218"/>
              <a:chExt cx="5315635" cy="3165257"/>
            </a:xfrm>
          </p:grpSpPr>
          <p:pic>
            <p:nvPicPr>
              <p:cNvPr id="13" name="图片 12"/>
              <p:cNvPicPr>
                <a:picLocks noChangeAspect="1"/>
              </p:cNvPicPr>
              <p:nvPr/>
            </p:nvPicPr>
            <p:blipFill>
              <a:blip r:embed="rId1"/>
              <a:stretch>
                <a:fillRect/>
              </a:stretch>
            </p:blipFill>
            <p:spPr>
              <a:xfrm>
                <a:off x="4452938" y="635218"/>
                <a:ext cx="2479358" cy="3165257"/>
              </a:xfrm>
              <a:prstGeom prst="rect">
                <a:avLst/>
              </a:prstGeom>
            </p:spPr>
          </p:pic>
          <p:sp>
            <p:nvSpPr>
              <p:cNvPr id="14" name="文本框 13"/>
              <p:cNvSpPr txBox="1"/>
              <p:nvPr/>
            </p:nvSpPr>
            <p:spPr>
              <a:xfrm>
                <a:off x="7093953" y="1460768"/>
                <a:ext cx="267462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zh-CN" altLang="en-US" sz="2000" dirty="0"/>
              </a:p>
            </p:txBody>
          </p:sp>
        </p:grpSp>
        <p:cxnSp>
          <p:nvCxnSpPr>
            <p:cNvPr id="21" name="直接箭头连接符 20"/>
            <p:cNvCxnSpPr/>
            <p:nvPr/>
          </p:nvCxnSpPr>
          <p:spPr>
            <a:xfrm flipH="1">
              <a:off x="7386835" y="4125149"/>
              <a:ext cx="50566" cy="650961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9" name="组合 28"/>
            <p:cNvGrpSpPr/>
            <p:nvPr/>
          </p:nvGrpSpPr>
          <p:grpSpPr>
            <a:xfrm>
              <a:off x="6897439" y="3056121"/>
              <a:ext cx="978792" cy="1142722"/>
              <a:chOff x="4763478" y="611459"/>
              <a:chExt cx="978792" cy="1142722"/>
            </a:xfrm>
          </p:grpSpPr>
          <p:sp>
            <p:nvSpPr>
              <p:cNvPr id="20" name="文本框 19"/>
              <p:cNvSpPr txBox="1"/>
              <p:nvPr/>
            </p:nvSpPr>
            <p:spPr>
              <a:xfrm>
                <a:off x="4763478" y="611459"/>
                <a:ext cx="978792" cy="1002519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en-US" altLang="zh-CN" sz="5400" i="1" baseline="-25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</a:t>
                </a:r>
                <a:endParaRPr lang="zh-CN" altLang="en-US" sz="1200" i="1" dirty="0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7" name="矩形 26"/>
              <p:cNvSpPr/>
              <p:nvPr/>
            </p:nvSpPr>
            <p:spPr>
              <a:xfrm>
                <a:off x="4965616" y="1257314"/>
                <a:ext cx="287258" cy="49686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en-US" altLang="zh-CN" sz="2400" baseline="-25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  <a:endParaRPr lang="zh-CN" altLang="en-US" sz="11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grpSp>
        <p:nvGrpSpPr>
          <p:cNvPr id="36" name="组合 35"/>
          <p:cNvGrpSpPr/>
          <p:nvPr/>
        </p:nvGrpSpPr>
        <p:grpSpPr>
          <a:xfrm>
            <a:off x="4125595" y="1149840"/>
            <a:ext cx="5233670" cy="3601230"/>
            <a:chOff x="6615026" y="10817"/>
            <a:chExt cx="4505258" cy="3016915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615026" y="203389"/>
              <a:ext cx="3392882" cy="2651864"/>
            </a:xfrm>
            <a:prstGeom prst="rect">
              <a:avLst/>
            </a:prstGeom>
          </p:spPr>
        </p:pic>
        <p:sp>
          <p:nvSpPr>
            <p:cNvPr id="8" name="文本框 7"/>
            <p:cNvSpPr txBox="1"/>
            <p:nvPr/>
          </p:nvSpPr>
          <p:spPr>
            <a:xfrm>
              <a:off x="6615026" y="2599986"/>
              <a:ext cx="4505258" cy="42774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>
                <a:lnSpc>
                  <a:spcPct val="120000"/>
                </a:lnSpc>
              </a:pPr>
              <a:endParaRPr lang="zh-CN" altLang="en-US" sz="2000" dirty="0" smtClean="0">
                <a:solidFill>
                  <a:schemeClr val="bg1"/>
                </a:solidFill>
              </a:endParaRPr>
            </a:p>
          </p:txBody>
        </p:sp>
        <p:cxnSp>
          <p:nvCxnSpPr>
            <p:cNvPr id="19" name="直接箭头连接符 18"/>
            <p:cNvCxnSpPr/>
            <p:nvPr/>
          </p:nvCxnSpPr>
          <p:spPr>
            <a:xfrm>
              <a:off x="7289917" y="194454"/>
              <a:ext cx="294968" cy="660952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0" name="组合 29"/>
            <p:cNvGrpSpPr/>
            <p:nvPr/>
          </p:nvGrpSpPr>
          <p:grpSpPr>
            <a:xfrm>
              <a:off x="6964673" y="10817"/>
              <a:ext cx="650488" cy="668838"/>
              <a:chOff x="4593478" y="534015"/>
              <a:chExt cx="978792" cy="1377271"/>
            </a:xfrm>
          </p:grpSpPr>
          <p:sp>
            <p:nvSpPr>
              <p:cNvPr id="31" name="文本框 30"/>
              <p:cNvSpPr txBox="1"/>
              <p:nvPr/>
            </p:nvSpPr>
            <p:spPr>
              <a:xfrm>
                <a:off x="4593478" y="534015"/>
                <a:ext cx="978792" cy="1273985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en-US" altLang="zh-CN" sz="5400" i="1" baseline="-25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</a:t>
                </a:r>
                <a:endParaRPr lang="zh-CN" altLang="en-US" sz="1200" i="1" dirty="0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2" name="矩形 31"/>
              <p:cNvSpPr/>
              <p:nvPr/>
            </p:nvSpPr>
            <p:spPr>
              <a:xfrm>
                <a:off x="4965615" y="1257314"/>
                <a:ext cx="432238" cy="65397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en-US" altLang="zh-CN" sz="2400" baseline="-25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  <a:endParaRPr lang="zh-CN" altLang="en-US" sz="11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grpSp>
        <p:nvGrpSpPr>
          <p:cNvPr id="3" name="组合 2"/>
          <p:cNvGrpSpPr/>
          <p:nvPr/>
        </p:nvGrpSpPr>
        <p:grpSpPr>
          <a:xfrm>
            <a:off x="8737028" y="1204949"/>
            <a:ext cx="2462766" cy="3444875"/>
            <a:chOff x="1608477" y="2942890"/>
            <a:chExt cx="2462766" cy="3444875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08477" y="3117515"/>
              <a:ext cx="2266315" cy="3270250"/>
            </a:xfrm>
            <a:prstGeom prst="rect">
              <a:avLst/>
            </a:prstGeom>
          </p:spPr>
        </p:pic>
        <p:sp>
          <p:nvSpPr>
            <p:cNvPr id="6" name="文本框 5"/>
            <p:cNvSpPr txBox="1"/>
            <p:nvPr/>
          </p:nvSpPr>
          <p:spPr>
            <a:xfrm>
              <a:off x="3689565" y="4112584"/>
              <a:ext cx="18473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zh-CN" altLang="en-US" sz="2000" dirty="0">
                <a:solidFill>
                  <a:srgbClr val="FFFFFF"/>
                </a:solidFill>
              </a:endParaRPr>
            </a:p>
          </p:txBody>
        </p:sp>
        <p:cxnSp>
          <p:nvCxnSpPr>
            <p:cNvPr id="9" name="直接箭头连接符 8"/>
            <p:cNvCxnSpPr/>
            <p:nvPr/>
          </p:nvCxnSpPr>
          <p:spPr>
            <a:xfrm flipH="1" flipV="1">
              <a:off x="2819174" y="3498557"/>
              <a:ext cx="615093" cy="7346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5" name="组合 14"/>
            <p:cNvGrpSpPr/>
            <p:nvPr/>
          </p:nvGrpSpPr>
          <p:grpSpPr>
            <a:xfrm>
              <a:off x="3092451" y="2942890"/>
              <a:ext cx="978792" cy="1142722"/>
              <a:chOff x="4763478" y="611459"/>
              <a:chExt cx="978792" cy="1142722"/>
            </a:xfrm>
          </p:grpSpPr>
          <p:sp>
            <p:nvSpPr>
              <p:cNvPr id="16" name="文本框 15"/>
              <p:cNvSpPr txBox="1"/>
              <p:nvPr/>
            </p:nvSpPr>
            <p:spPr>
              <a:xfrm>
                <a:off x="4763478" y="611459"/>
                <a:ext cx="978792" cy="1002519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en-US" altLang="zh-CN" sz="5400" i="1" baseline="-25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</a:t>
                </a:r>
                <a:endParaRPr lang="zh-CN" altLang="en-US" sz="1200" i="1" dirty="0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7" name="矩形 16"/>
              <p:cNvSpPr/>
              <p:nvPr/>
            </p:nvSpPr>
            <p:spPr>
              <a:xfrm>
                <a:off x="4965616" y="1257314"/>
                <a:ext cx="287258" cy="49686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en-US" altLang="zh-CN" sz="2400" baseline="-25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  <a:endParaRPr lang="zh-CN" altLang="en-US" sz="11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5000"/>
    </mc:Choice>
    <mc:Fallback>
      <p:transition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702175" y="1547495"/>
            <a:ext cx="3126105" cy="42405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5000"/>
    </mc:Choice>
    <mc:Fallback>
      <p:transition advTm="500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194810" y="1637030"/>
            <a:ext cx="4334510" cy="31038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5000"/>
    </mc:Choice>
    <mc:Fallback>
      <p:transition advTm="500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316240" y="1094603"/>
            <a:ext cx="3896884" cy="485641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5000"/>
    </mc:Choice>
    <mc:Fallback>
      <p:transition advTm="500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4708648" y="4952091"/>
            <a:ext cx="2698175" cy="609398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800" dirty="0" smtClean="0">
                <a:solidFill>
                  <a:schemeClr val="bg1"/>
                </a:solidFill>
              </a:rPr>
              <a:t>马德堡半球实验</a:t>
            </a:r>
            <a:endParaRPr lang="zh-CN" altLang="en-US" sz="2800" dirty="0" smtClean="0">
              <a:solidFill>
                <a:schemeClr val="bg1"/>
              </a:solidFill>
            </a:endParaRPr>
          </a:p>
        </p:txBody>
      </p:sp>
      <p:pic>
        <p:nvPicPr>
          <p:cNvPr id="3" name="Picture 7" descr="马德堡半球实验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4432" y="1150743"/>
            <a:ext cx="7623810" cy="35789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文本框 4"/>
          <p:cNvSpPr txBox="1"/>
          <p:nvPr/>
        </p:nvSpPr>
        <p:spPr>
          <a:xfrm>
            <a:off x="4888184" y="5501433"/>
            <a:ext cx="2339102" cy="564898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800" dirty="0" smtClean="0">
                <a:solidFill>
                  <a:schemeClr val="bg1"/>
                </a:solidFill>
              </a:rPr>
              <a:t>大气压强</a:t>
            </a:r>
            <a:r>
              <a:rPr lang="zh-CN" altLang="en-US" sz="2800" dirty="0" smtClean="0">
                <a:solidFill>
                  <a:srgbClr val="FFFF00"/>
                </a:solidFill>
              </a:rPr>
              <a:t>很大</a:t>
            </a:r>
            <a:endParaRPr lang="zh-CN" altLang="en-US" sz="2800" dirty="0" smtClean="0">
              <a:solidFill>
                <a:srgbClr val="FFFF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5000"/>
    </mc:Choice>
    <mc:Fallback>
      <p:transition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4057271" y="2817773"/>
            <a:ext cx="4288353" cy="115281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3200" dirty="0" smtClean="0">
                <a:solidFill>
                  <a:schemeClr val="bg1"/>
                </a:solidFill>
              </a:rPr>
              <a:t>大气压到底有多大呢？</a:t>
            </a:r>
            <a:endParaRPr lang="en-US" altLang="zh-CN" sz="3200" dirty="0" smtClean="0">
              <a:solidFill>
                <a:schemeClr val="bg1"/>
              </a:solidFill>
            </a:endParaRPr>
          </a:p>
          <a:p>
            <a:pPr>
              <a:lnSpc>
                <a:spcPct val="120000"/>
              </a:lnSpc>
            </a:pPr>
            <a:endParaRPr lang="zh-CN" altLang="en-US" sz="2800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5000"/>
    </mc:Choice>
    <mc:Fallback>
      <p:transition advTm="5000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826474" y="1538672"/>
            <a:ext cx="3051177" cy="3568787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3838832" y="4160108"/>
            <a:ext cx="1021492" cy="7908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5000"/>
    </mc:Choice>
    <mc:Fallback>
      <p:transition advTm="500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托里拆利实验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2273460" y="647540"/>
            <a:ext cx="6943234" cy="568082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5000"/>
    </mc:Choice>
    <mc:Fallback>
      <p:transition advTm="500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583516" y="902288"/>
            <a:ext cx="8322446" cy="5545127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1373889" y="1658258"/>
            <a:ext cx="738664" cy="2862322"/>
          </a:xfrm>
          <a:prstGeom prst="rect">
            <a:avLst/>
          </a:prstGeom>
        </p:spPr>
        <p:txBody>
          <a:bodyPr vert="eaVert" wrap="none">
            <a:spAutoFit/>
          </a:bodyPr>
          <a:lstStyle/>
          <a:p>
            <a:r>
              <a:rPr lang="zh-CN" altLang="en-US" sz="3600" dirty="0">
                <a:solidFill>
                  <a:schemeClr val="bg1"/>
                </a:solidFill>
              </a:rPr>
              <a:t>托里拆利实验</a:t>
            </a:r>
            <a:endParaRPr lang="zh-CN" altLang="en-US" sz="3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5000"/>
    </mc:Choice>
    <mc:Fallback>
      <p:transition advTm="5000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21242" y="410334"/>
            <a:ext cx="3209925" cy="6048375"/>
          </a:xfrm>
          <a:prstGeom prst="rect">
            <a:avLst/>
          </a:prstGeom>
        </p:spPr>
      </p:pic>
      <p:cxnSp>
        <p:nvCxnSpPr>
          <p:cNvPr id="3" name="直接连接符 2"/>
          <p:cNvCxnSpPr/>
          <p:nvPr/>
        </p:nvCxnSpPr>
        <p:spPr>
          <a:xfrm>
            <a:off x="2564129" y="5286375"/>
            <a:ext cx="161926" cy="571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直接箭头连接符 3"/>
          <p:cNvCxnSpPr/>
          <p:nvPr/>
        </p:nvCxnSpPr>
        <p:spPr>
          <a:xfrm>
            <a:off x="2655091" y="4352062"/>
            <a:ext cx="0" cy="94869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直接箭头连接符 4"/>
          <p:cNvCxnSpPr/>
          <p:nvPr/>
        </p:nvCxnSpPr>
        <p:spPr>
          <a:xfrm flipH="1" flipV="1">
            <a:off x="2650805" y="5286375"/>
            <a:ext cx="8573" cy="86487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文本框 5"/>
          <p:cNvSpPr txBox="1"/>
          <p:nvPr/>
        </p:nvSpPr>
        <p:spPr>
          <a:xfrm>
            <a:off x="2281179" y="4903351"/>
            <a:ext cx="4058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F1</a:t>
            </a:r>
            <a:endParaRPr lang="zh-CN" altLang="en-US" dirty="0"/>
          </a:p>
        </p:txBody>
      </p:sp>
      <p:sp>
        <p:nvSpPr>
          <p:cNvPr id="7" name="文本框 6"/>
          <p:cNvSpPr txBox="1"/>
          <p:nvPr/>
        </p:nvSpPr>
        <p:spPr>
          <a:xfrm>
            <a:off x="2267844" y="5307211"/>
            <a:ext cx="4203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F2</a:t>
            </a:r>
            <a:endParaRPr lang="zh-CN" altLang="en-US" dirty="0"/>
          </a:p>
        </p:txBody>
      </p:sp>
      <p:sp>
        <p:nvSpPr>
          <p:cNvPr id="8" name="文本框 7"/>
          <p:cNvSpPr txBox="1"/>
          <p:nvPr/>
        </p:nvSpPr>
        <p:spPr>
          <a:xfrm>
            <a:off x="2659378" y="5088017"/>
            <a:ext cx="2776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s</a:t>
            </a:r>
            <a:endParaRPr lang="zh-CN" altLang="en-US" dirty="0"/>
          </a:p>
        </p:txBody>
      </p:sp>
      <p:sp>
        <p:nvSpPr>
          <p:cNvPr id="9" name="矩形 8"/>
          <p:cNvSpPr/>
          <p:nvPr/>
        </p:nvSpPr>
        <p:spPr>
          <a:xfrm>
            <a:off x="4791560" y="2548224"/>
            <a:ext cx="6096000" cy="224536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zh-CN" altLang="en-US" sz="280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在</a:t>
            </a:r>
            <a:r>
              <a:rPr lang="en-US" altLang="zh-CN" sz="280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1954</a:t>
            </a:r>
            <a:r>
              <a:rPr lang="zh-CN" altLang="en-US" sz="280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年第十届国际计量大会上，科学家对大气压规定了一个“标准”：在纬度</a:t>
            </a:r>
            <a:r>
              <a:rPr lang="en-US" altLang="zh-CN" sz="280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45°</a:t>
            </a:r>
            <a:r>
              <a:rPr lang="zh-CN" altLang="en-US" sz="280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的海平面上，当温度为</a:t>
            </a:r>
            <a:r>
              <a:rPr lang="en-US" altLang="zh-CN" sz="280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0℃</a:t>
            </a:r>
            <a:r>
              <a:rPr lang="zh-CN" altLang="en-US" sz="280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时，</a:t>
            </a:r>
            <a:r>
              <a:rPr lang="en-US" altLang="zh-CN" sz="280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760</a:t>
            </a:r>
            <a:r>
              <a:rPr lang="zh-CN" altLang="en-US" sz="280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毫米高水银柱产生的压强叫做标准大气压。</a:t>
            </a:r>
            <a:endParaRPr lang="zh-CN" altLang="en-US" sz="2800" dirty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5000"/>
    </mc:Choice>
    <mc:Fallback>
      <p:transition advTm="500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4255550" y="2671070"/>
            <a:ext cx="3191899" cy="99520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5865" dirty="0">
                <a:solidFill>
                  <a:srgbClr val="FFFF00">
                    <a:alpha val="80000"/>
                  </a:srgb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一、导入</a:t>
            </a:r>
            <a:endParaRPr lang="zh-CN" altLang="en-US" sz="5865" dirty="0">
              <a:solidFill>
                <a:srgbClr val="FFFF00">
                  <a:alpha val="80000"/>
                </a:srgb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5000"/>
    </mc:Choice>
    <mc:Fallback>
      <p:transition advTm="5000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21242" y="410334"/>
            <a:ext cx="3209925" cy="6048375"/>
          </a:xfrm>
          <a:prstGeom prst="rect">
            <a:avLst/>
          </a:prstGeom>
        </p:spPr>
      </p:pic>
      <p:cxnSp>
        <p:nvCxnSpPr>
          <p:cNvPr id="3" name="直接连接符 2"/>
          <p:cNvCxnSpPr/>
          <p:nvPr/>
        </p:nvCxnSpPr>
        <p:spPr>
          <a:xfrm>
            <a:off x="2564129" y="5286375"/>
            <a:ext cx="161926" cy="571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直接箭头连接符 3"/>
          <p:cNvCxnSpPr/>
          <p:nvPr/>
        </p:nvCxnSpPr>
        <p:spPr>
          <a:xfrm>
            <a:off x="2655091" y="4352062"/>
            <a:ext cx="0" cy="94869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直接箭头连接符 4"/>
          <p:cNvCxnSpPr/>
          <p:nvPr/>
        </p:nvCxnSpPr>
        <p:spPr>
          <a:xfrm flipH="1" flipV="1">
            <a:off x="2650805" y="5286375"/>
            <a:ext cx="8573" cy="86487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文本框 5"/>
          <p:cNvSpPr txBox="1"/>
          <p:nvPr/>
        </p:nvSpPr>
        <p:spPr>
          <a:xfrm>
            <a:off x="2281179" y="4903351"/>
            <a:ext cx="4058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F1</a:t>
            </a:r>
            <a:endParaRPr lang="zh-CN" altLang="en-US" dirty="0"/>
          </a:p>
        </p:txBody>
      </p:sp>
      <p:sp>
        <p:nvSpPr>
          <p:cNvPr id="7" name="文本框 6"/>
          <p:cNvSpPr txBox="1"/>
          <p:nvPr/>
        </p:nvSpPr>
        <p:spPr>
          <a:xfrm>
            <a:off x="2267844" y="5307211"/>
            <a:ext cx="4203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F2</a:t>
            </a:r>
            <a:endParaRPr lang="zh-CN" altLang="en-US" dirty="0"/>
          </a:p>
        </p:txBody>
      </p:sp>
      <p:sp>
        <p:nvSpPr>
          <p:cNvPr id="8" name="文本框 7"/>
          <p:cNvSpPr txBox="1"/>
          <p:nvPr/>
        </p:nvSpPr>
        <p:spPr>
          <a:xfrm>
            <a:off x="2659378" y="5088017"/>
            <a:ext cx="2776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s</a:t>
            </a:r>
            <a:endParaRPr lang="zh-CN" altLang="en-US" dirty="0"/>
          </a:p>
        </p:txBody>
      </p:sp>
      <p:sp>
        <p:nvSpPr>
          <p:cNvPr id="11" name="文本框 10"/>
          <p:cNvSpPr txBox="1"/>
          <p:nvPr/>
        </p:nvSpPr>
        <p:spPr>
          <a:xfrm>
            <a:off x="6674659" y="1327903"/>
            <a:ext cx="11063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800" baseline="-25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8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=F</a:t>
            </a:r>
            <a:r>
              <a:rPr lang="en-US" altLang="zh-CN" sz="2800" baseline="-25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zh-CN" alt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6617261" y="2881422"/>
            <a:ext cx="23275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altLang="zh-CN" sz="2800" baseline="-25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8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S=p</a:t>
            </a:r>
            <a:r>
              <a:rPr lang="en-US" altLang="zh-CN" sz="2800" baseline="-25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8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endParaRPr lang="zh-CN" altLang="en-US" sz="2800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6808380" y="3323454"/>
            <a:ext cx="19453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altLang="zh-CN" sz="2800" baseline="-25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8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=p</a:t>
            </a:r>
            <a:r>
              <a:rPr lang="en-US" altLang="zh-CN" sz="2800" baseline="-25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zh-CN" alt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5" name="文本框 14"/>
              <p:cNvSpPr txBox="1"/>
              <p:nvPr/>
            </p:nvSpPr>
            <p:spPr>
              <a:xfrm>
                <a:off x="6480342" y="1757895"/>
                <a:ext cx="1388137" cy="113556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sz="2800" i="1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∵</a:t>
                </a:r>
                <a14:m>
                  <m:oMath xmlns:m="http://schemas.openxmlformats.org/officeDocument/2006/math">
                    <m:r>
                      <a:rPr lang="en-US" altLang="zh-CN" sz="2800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altLang="zh-CN" sz="28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altLang="zh-CN" sz="28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CN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𝐹</m:t>
                        </m:r>
                      </m:num>
                      <m:den>
                        <m:r>
                          <a:rPr lang="en-US" altLang="zh-CN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den>
                    </m:f>
                  </m:oMath>
                </a14:m>
                <a:endParaRPr lang="en-US" altLang="zh-CN" sz="2800" i="1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zh-CN" altLang="en-US" sz="2800" i="1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∴</a:t>
                </a:r>
                <a:r>
                  <a:rPr lang="en-US" altLang="zh-CN" sz="2800" i="1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F=</a:t>
                </a:r>
                <a:r>
                  <a:rPr lang="en-US" altLang="zh-CN" sz="2800" i="1" dirty="0" err="1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ps</a:t>
                </a:r>
                <a:endParaRPr lang="zh-CN" altLang="en-US" sz="2800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5" name="文本框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80342" y="1757895"/>
                <a:ext cx="1388137" cy="1135567"/>
              </a:xfrm>
              <a:prstGeom prst="rect">
                <a:avLst/>
              </a:prstGeom>
              <a:blipFill rotWithShape="0">
                <a:blip r:embed="rId2"/>
                <a:stretch>
                  <a:fillRect l="-8772" r="-2632" b="-1443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  <a:endParaRPr lang="zh-CN" altLang="en-US">
                  <a:noFill/>
                </a:endParaRPr>
              </a:p>
            </p:txBody>
          </p:sp>
        </mc:Fallback>
      </mc:AlternateContent>
      <p:sp>
        <p:nvSpPr>
          <p:cNvPr id="16" name="文本框 15"/>
          <p:cNvSpPr txBox="1"/>
          <p:nvPr/>
        </p:nvSpPr>
        <p:spPr>
          <a:xfrm>
            <a:off x="4562382" y="3911721"/>
            <a:ext cx="73661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altLang="zh-CN" sz="2800" baseline="-250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altLang="zh-CN" sz="28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l-GR" altLang="zh-CN" sz="28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ρ</a:t>
            </a:r>
            <a:r>
              <a:rPr lang="zh-CN" altLang="en-US" sz="2800" baseline="-25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水银</a:t>
            </a:r>
            <a:r>
              <a:rPr lang="en-US" altLang="zh-CN" sz="2800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</a:t>
            </a:r>
            <a:r>
              <a:rPr lang="en-US" altLang="zh-CN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=13.6×10</a:t>
            </a:r>
            <a:r>
              <a:rPr lang="en-US" altLang="zh-CN" sz="2800" baseline="30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zh-CN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×9.8×0.76=</a:t>
            </a:r>
            <a:r>
              <a:rPr lang="en-US" altLang="zh-CN" sz="28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1.013</a:t>
            </a:r>
            <a:r>
              <a:rPr lang="en-US" altLang="zh-CN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×</a:t>
            </a:r>
            <a:r>
              <a:rPr lang="en-US" altLang="zh-CN" sz="28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en-US" altLang="zh-CN" sz="2800" baseline="300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altLang="zh-CN" sz="28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(Pa)</a:t>
            </a:r>
            <a:endParaRPr lang="zh-CN" altLang="en-US" sz="28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4623977" y="4751191"/>
            <a:ext cx="6226384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一个标准大气压为</a:t>
            </a:r>
            <a:r>
              <a:rPr lang="en-US" altLang="zh-CN" sz="28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1.013</a:t>
            </a:r>
            <a:r>
              <a:rPr lang="en-US" altLang="zh-CN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×</a:t>
            </a:r>
            <a:r>
              <a:rPr lang="en-US" altLang="zh-CN" sz="28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en-US" altLang="zh-CN" sz="2800" baseline="300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altLang="zh-CN" sz="28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Pa</a:t>
            </a:r>
            <a:endParaRPr lang="en-US" altLang="zh-CN" sz="2800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zh-CN" alt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粗略计算时可取标准大气压为</a:t>
            </a:r>
            <a:r>
              <a:rPr lang="en-US" altLang="zh-CN" sz="28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1×10</a:t>
            </a:r>
            <a:r>
              <a:rPr lang="en-US" altLang="zh-CN" sz="2800" baseline="300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altLang="zh-CN" sz="28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</a:t>
            </a:r>
            <a:endParaRPr lang="en-US" altLang="zh-CN" sz="28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zh-CN" altLang="en-US" sz="28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5000"/>
    </mc:Choice>
    <mc:Fallback>
      <p:transition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5" grpId="0"/>
      <p:bldP spid="16" grpId="0"/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10"/>
          <p:cNvSpPr txBox="1"/>
          <p:nvPr/>
        </p:nvSpPr>
        <p:spPr>
          <a:xfrm>
            <a:off x="1573530" y="1772285"/>
            <a:ext cx="860615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一个标准大气压支持的水柱高是多少呢？</a:t>
            </a:r>
            <a:endParaRPr lang="zh-CN" alt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2412907" y="3167501"/>
            <a:ext cx="335661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2800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altLang="zh-CN" sz="2800" baseline="-250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altLang="zh-CN" sz="28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l-GR" altLang="zh-CN" sz="28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ρ</a:t>
            </a:r>
            <a:r>
              <a:rPr lang="zh-CN" altLang="en-US" sz="2800" baseline="-25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水银</a:t>
            </a:r>
            <a:r>
              <a:rPr lang="en-US" altLang="zh-CN" sz="2800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</a:t>
            </a:r>
            <a:r>
              <a:rPr lang="zh-CN" altLang="en-US" sz="2800" baseline="-25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水银</a:t>
            </a:r>
            <a:r>
              <a:rPr lang="en-US" altLang="zh-CN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l-GR" altLang="zh-CN" sz="28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ρ</a:t>
            </a:r>
            <a:r>
              <a:rPr lang="zh-CN" altLang="en-US" sz="2800" baseline="-25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水</a:t>
            </a:r>
            <a:r>
              <a:rPr lang="en-US" altLang="zh-CN" sz="2800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gh</a:t>
            </a:r>
            <a:r>
              <a:rPr lang="zh-CN" altLang="en-US" sz="2800" baseline="-25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水</a:t>
            </a:r>
            <a:endParaRPr lang="zh-CN" altLang="en-US" sz="28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7" name="组合 16"/>
          <p:cNvGrpSpPr/>
          <p:nvPr/>
        </p:nvGrpSpPr>
        <p:grpSpPr>
          <a:xfrm>
            <a:off x="2412907" y="3813960"/>
            <a:ext cx="7637089" cy="1079736"/>
            <a:chOff x="2412907" y="3813960"/>
            <a:chExt cx="7637089" cy="1079736"/>
          </a:xfrm>
        </p:grpSpPr>
        <p:sp>
          <p:nvSpPr>
            <p:cNvPr id="2" name="矩形 1"/>
            <p:cNvSpPr/>
            <p:nvPr/>
          </p:nvSpPr>
          <p:spPr>
            <a:xfrm>
              <a:off x="2412907" y="4164798"/>
              <a:ext cx="805029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800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</a:t>
              </a:r>
              <a:r>
                <a:rPr lang="zh-CN" altLang="en-US" sz="2800" baseline="-25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水</a:t>
              </a:r>
              <a:r>
                <a:rPr lang="en-US" altLang="zh-CN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=</a:t>
              </a:r>
              <a:endParaRPr lang="zh-CN" altLang="en-US" sz="2800" dirty="0"/>
            </a:p>
          </p:txBody>
        </p:sp>
        <p:sp>
          <p:nvSpPr>
            <p:cNvPr id="3" name="矩形 2"/>
            <p:cNvSpPr/>
            <p:nvPr/>
          </p:nvSpPr>
          <p:spPr>
            <a:xfrm>
              <a:off x="3280123" y="3813960"/>
              <a:ext cx="1492716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l-GR" altLang="zh-CN" sz="2800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ρ</a:t>
              </a:r>
              <a:r>
                <a:rPr lang="zh-CN" altLang="en-US" sz="2800" baseline="-25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水银</a:t>
              </a:r>
              <a:r>
                <a:rPr lang="en-US" altLang="zh-CN" sz="2800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h</a:t>
              </a:r>
              <a:r>
                <a:rPr lang="zh-CN" altLang="en-US" sz="2800" baseline="-25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水银</a:t>
              </a:r>
              <a:endParaRPr lang="zh-CN" altLang="en-US" sz="2800" dirty="0"/>
            </a:p>
          </p:txBody>
        </p:sp>
        <p:cxnSp>
          <p:nvCxnSpPr>
            <p:cNvPr id="5" name="直接连接符 4"/>
            <p:cNvCxnSpPr>
              <a:stCxn id="2" idx="3"/>
            </p:cNvCxnSpPr>
            <p:nvPr/>
          </p:nvCxnSpPr>
          <p:spPr>
            <a:xfrm>
              <a:off x="3217936" y="4426408"/>
              <a:ext cx="1634060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矩形 5"/>
            <p:cNvSpPr/>
            <p:nvPr/>
          </p:nvSpPr>
          <p:spPr>
            <a:xfrm>
              <a:off x="3626289" y="4266158"/>
              <a:ext cx="596638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l-GR" altLang="zh-CN" sz="2800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ρ</a:t>
              </a:r>
              <a:r>
                <a:rPr lang="zh-CN" altLang="en-US" sz="2800" baseline="-25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水</a:t>
              </a:r>
              <a:endParaRPr lang="zh-CN" altLang="en-US" sz="2800" dirty="0"/>
            </a:p>
          </p:txBody>
        </p:sp>
        <p:sp>
          <p:nvSpPr>
            <p:cNvPr id="7" name="矩形 6"/>
            <p:cNvSpPr/>
            <p:nvPr/>
          </p:nvSpPr>
          <p:spPr>
            <a:xfrm>
              <a:off x="4914768" y="4145978"/>
              <a:ext cx="386644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=</a:t>
              </a:r>
              <a:endParaRPr lang="zh-CN" altLang="en-US" sz="2800" dirty="0"/>
            </a:p>
          </p:txBody>
        </p:sp>
        <p:sp>
          <p:nvSpPr>
            <p:cNvPr id="8" name="矩形 7"/>
            <p:cNvSpPr/>
            <p:nvPr/>
          </p:nvSpPr>
          <p:spPr>
            <a:xfrm>
              <a:off x="5320362" y="3958970"/>
              <a:ext cx="2452916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13.6×10</a:t>
              </a:r>
              <a:r>
                <a:rPr lang="en-US" altLang="zh-CN" sz="2800" baseline="30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r>
                <a:rPr lang="en-US" altLang="zh-CN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×0.76</a:t>
              </a:r>
              <a:endParaRPr lang="zh-CN" altLang="en-US" sz="2800" dirty="0"/>
            </a:p>
          </p:txBody>
        </p:sp>
        <p:sp>
          <p:nvSpPr>
            <p:cNvPr id="9" name="矩形 8"/>
            <p:cNvSpPr/>
            <p:nvPr/>
          </p:nvSpPr>
          <p:spPr>
            <a:xfrm>
              <a:off x="5806161" y="4370476"/>
              <a:ext cx="1378904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1.0×10</a:t>
              </a:r>
              <a:r>
                <a:rPr lang="en-US" altLang="zh-CN" sz="2800" baseline="30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3</a:t>
              </a:r>
              <a:endParaRPr lang="zh-CN" altLang="en-US" sz="2800" dirty="0"/>
            </a:p>
          </p:txBody>
        </p:sp>
        <p:sp>
          <p:nvSpPr>
            <p:cNvPr id="12" name="矩形 11"/>
            <p:cNvSpPr/>
            <p:nvPr/>
          </p:nvSpPr>
          <p:spPr>
            <a:xfrm>
              <a:off x="8066761" y="4145978"/>
              <a:ext cx="1983235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=</a:t>
              </a:r>
              <a:r>
                <a:rPr lang="en-US" altLang="zh-CN" sz="2800" dirty="0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10.336 </a:t>
              </a:r>
              <a:r>
                <a:rPr lang="en-US" altLang="zh-CN" sz="2800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(m)</a:t>
              </a:r>
              <a:endParaRPr lang="zh-CN" altLang="en-US" sz="2800" dirty="0"/>
            </a:p>
          </p:txBody>
        </p:sp>
        <p:cxnSp>
          <p:nvCxnSpPr>
            <p:cNvPr id="14" name="直接连接符 13"/>
            <p:cNvCxnSpPr/>
            <p:nvPr/>
          </p:nvCxnSpPr>
          <p:spPr>
            <a:xfrm flipV="1">
              <a:off x="5392850" y="4416170"/>
              <a:ext cx="2601423" cy="1882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文本框 18"/>
          <p:cNvSpPr txBox="1"/>
          <p:nvPr/>
        </p:nvSpPr>
        <p:spPr>
          <a:xfrm>
            <a:off x="3148965" y="4964430"/>
            <a:ext cx="651002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大概是多高？</a:t>
            </a:r>
            <a:endParaRPr lang="zh-CN" altLang="en-US" sz="28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5000"/>
    </mc:Choice>
    <mc:Fallback>
      <p:transition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544286" y="622265"/>
            <a:ext cx="1261884" cy="54072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80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气压计</a:t>
            </a:r>
            <a:endParaRPr lang="zh-CN" altLang="en-US" sz="2800" dirty="0" smtClean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213451" y="626223"/>
            <a:ext cx="2475821" cy="603991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7244443" y="5513717"/>
            <a:ext cx="1980029" cy="609398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80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水银气压计</a:t>
            </a:r>
            <a:endParaRPr lang="zh-CN" altLang="en-US" sz="2800" dirty="0" smtClean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5000"/>
    </mc:Choice>
    <mc:Fallback>
      <p:transition advTm="5000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769734" y="1426197"/>
            <a:ext cx="6004152" cy="3432914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4838700" y="5139838"/>
            <a:ext cx="1980029" cy="54072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80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无液气压计</a:t>
            </a:r>
            <a:endParaRPr lang="zh-CN" altLang="en-US" sz="2800" dirty="0" smtClean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544286" y="622265"/>
            <a:ext cx="1261884" cy="54072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80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气压计</a:t>
            </a:r>
            <a:endParaRPr lang="zh-CN" altLang="en-US" sz="2800" dirty="0" smtClean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5000"/>
    </mc:Choice>
    <mc:Fallback>
      <p:transition advTm="5000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63933" y="1483673"/>
            <a:ext cx="2495550" cy="451485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4843634" y="1483673"/>
            <a:ext cx="19800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dirty="0">
                <a:solidFill>
                  <a:schemeClr val="bg1"/>
                </a:solidFill>
              </a:rPr>
              <a:t>自制气压计</a:t>
            </a:r>
            <a:endParaRPr lang="zh-CN" altLang="en-US" sz="2800" dirty="0">
              <a:solidFill>
                <a:schemeClr val="bg1"/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801245" y="2593008"/>
            <a:ext cx="59298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dirty="0" smtClean="0">
                <a:solidFill>
                  <a:schemeClr val="bg1"/>
                </a:solidFill>
              </a:rPr>
              <a:t>当大气压</a:t>
            </a:r>
            <a:r>
              <a:rPr lang="zh-CN" altLang="en-US" sz="2800" dirty="0" smtClean="0">
                <a:solidFill>
                  <a:srgbClr val="FFFF00"/>
                </a:solidFill>
              </a:rPr>
              <a:t>变小时</a:t>
            </a:r>
            <a:r>
              <a:rPr lang="zh-CN" altLang="en-US" sz="2800" dirty="0" smtClean="0">
                <a:solidFill>
                  <a:schemeClr val="bg1"/>
                </a:solidFill>
              </a:rPr>
              <a:t>，管内的液柱会</a:t>
            </a:r>
            <a:r>
              <a:rPr lang="zh-CN" altLang="en-US" sz="2800" dirty="0" smtClean="0">
                <a:solidFill>
                  <a:srgbClr val="FFFF00"/>
                </a:solidFill>
              </a:rPr>
              <a:t>上升</a:t>
            </a:r>
            <a:endParaRPr lang="en-US" altLang="zh-CN" sz="2800" dirty="0" smtClean="0">
              <a:solidFill>
                <a:schemeClr val="bg1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544286" y="622265"/>
            <a:ext cx="1261884" cy="54072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80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气压计</a:t>
            </a:r>
            <a:endParaRPr lang="zh-CN" altLang="en-US" sz="2800" dirty="0" smtClean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5000"/>
    </mc:Choice>
    <mc:Fallback>
      <p:transition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466051" y="668069"/>
            <a:ext cx="973601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80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练习：屋顶</a:t>
            </a:r>
            <a:r>
              <a:rPr lang="zh-CN" altLang="en-US" sz="280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的面积是45 </a:t>
            </a:r>
            <a:r>
              <a:rPr lang="zh-CN" altLang="en-US" sz="280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m</a:t>
            </a:r>
            <a:r>
              <a:rPr lang="en-US" altLang="zh-CN" sz="2800" baseline="3000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2</a:t>
            </a:r>
            <a:r>
              <a:rPr lang="zh-CN" altLang="en-US" sz="280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，</a:t>
            </a:r>
            <a:r>
              <a:rPr lang="zh-CN" altLang="en-US" sz="280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大气对屋顶的压力有多大？这么大的压力为什么没有把</a:t>
            </a:r>
            <a:r>
              <a:rPr lang="zh-CN" altLang="en-US" sz="280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屋顶</a:t>
            </a:r>
            <a:r>
              <a:rPr lang="zh-CN" altLang="en-US" sz="280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压塌呢？</a:t>
            </a:r>
            <a:endParaRPr lang="zh-CN" altLang="en-US" sz="2800" dirty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5000"/>
    </mc:Choice>
    <mc:Fallback>
      <p:transition advTm="5000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466051" y="668069"/>
            <a:ext cx="973601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80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练习：屋顶</a:t>
            </a:r>
            <a:r>
              <a:rPr lang="zh-CN" altLang="en-US" sz="280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的面积是45 </a:t>
            </a:r>
            <a:r>
              <a:rPr lang="zh-CN" altLang="en-US" sz="280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m</a:t>
            </a:r>
            <a:r>
              <a:rPr lang="en-US" altLang="zh-CN" sz="2800" baseline="3000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2</a:t>
            </a:r>
            <a:r>
              <a:rPr lang="zh-CN" altLang="en-US" sz="280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，</a:t>
            </a:r>
            <a:r>
              <a:rPr lang="zh-CN" altLang="en-US" sz="280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大气对屋顶的压力有多大？这么大的压力为什么没有把</a:t>
            </a:r>
            <a:r>
              <a:rPr lang="zh-CN" altLang="en-US" sz="280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屋顶</a:t>
            </a:r>
            <a:r>
              <a:rPr lang="zh-CN" altLang="en-US" sz="280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压塌呢？</a:t>
            </a:r>
            <a:endParaRPr lang="zh-CN" altLang="en-US" sz="2800" dirty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文本框 3"/>
              <p:cNvSpPr txBox="1"/>
              <p:nvPr/>
            </p:nvSpPr>
            <p:spPr>
              <a:xfrm>
                <a:off x="1498053" y="2675011"/>
                <a:ext cx="1949829" cy="113556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sz="2800" dirty="0" smtClean="0">
                    <a:solidFill>
                      <a:schemeClr val="bg1"/>
                    </a:solidFill>
                  </a:rPr>
                  <a:t>解</a:t>
                </a:r>
                <a:r>
                  <a:rPr lang="zh-CN" altLang="en-US" sz="2800" i="1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∵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80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800" i="1" dirty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altLang="zh-CN" sz="2800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altLang="zh-CN" sz="28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altLang="zh-CN" sz="28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CN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𝐹</m:t>
                        </m:r>
                      </m:num>
                      <m:den>
                        <m:r>
                          <a:rPr lang="en-US" altLang="zh-CN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den>
                    </m:f>
                  </m:oMath>
                </a14:m>
                <a:endParaRPr lang="en-US" altLang="zh-CN" sz="2800" i="1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zh-CN" altLang="en-US" sz="2800" i="1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∴</a:t>
                </a:r>
                <a:r>
                  <a:rPr lang="en-US" altLang="zh-CN" sz="2800" i="1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F=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8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altLang="zh-CN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altLang="zh-CN" sz="2800" i="1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</a:t>
                </a:r>
                <a:endParaRPr lang="zh-CN" altLang="en-US" sz="2800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4" name="文本框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98053" y="2675011"/>
                <a:ext cx="1949829" cy="1135567"/>
              </a:xfrm>
              <a:prstGeom prst="rect">
                <a:avLst/>
              </a:prstGeom>
              <a:blipFill rotWithShape="0">
                <a:blip r:embed="rId1"/>
                <a:stretch>
                  <a:fillRect l="-6563" t="-538" b="-1505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  <a:endParaRPr lang="zh-CN" altLang="en-US">
                  <a:noFill/>
                </a:endParaRPr>
              </a:p>
            </p:txBody>
          </p:sp>
        </mc:Fallback>
      </mc:AlternateContent>
      <p:sp>
        <p:nvSpPr>
          <p:cNvPr id="5" name="文本框 4"/>
          <p:cNvSpPr txBox="1"/>
          <p:nvPr/>
        </p:nvSpPr>
        <p:spPr>
          <a:xfrm>
            <a:off x="1828213" y="3871513"/>
            <a:ext cx="48494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=1×10</a:t>
            </a:r>
            <a:r>
              <a:rPr lang="en-US" altLang="zh-CN" sz="2800" baseline="30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altLang="zh-CN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×45=4.5</a:t>
            </a:r>
            <a:r>
              <a:rPr lang="en-US" altLang="zh-CN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×</a:t>
            </a:r>
            <a:r>
              <a:rPr lang="en-US" altLang="zh-CN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en-US" altLang="zh-CN" sz="2800" baseline="30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zh-CN" alt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（</a:t>
            </a:r>
            <a:r>
              <a:rPr lang="en-US" altLang="zh-CN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zh-CN" alt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）</a:t>
            </a:r>
            <a:endParaRPr lang="zh-CN" alt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019907" y="1644065"/>
            <a:ext cx="463620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已知</a:t>
            </a:r>
            <a:r>
              <a:rPr lang="zh-CN" altLang="en-US" sz="2800" dirty="0" smtClean="0">
                <a:solidFill>
                  <a:schemeClr val="bg1"/>
                </a:solidFill>
              </a:rPr>
              <a:t>：</a:t>
            </a:r>
            <a:r>
              <a:rPr lang="en-US" altLang="zh-CN" sz="28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altLang="zh-CN" sz="2800" i="1" baseline="-25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altLang="zh-CN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=1×10</a:t>
            </a:r>
            <a:r>
              <a:rPr lang="en-US" altLang="zh-CN" sz="2800" baseline="30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altLang="zh-CN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  </a:t>
            </a:r>
            <a:r>
              <a:rPr lang="en-US" altLang="zh-CN" sz="28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altLang="zh-CN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=45m</a:t>
            </a:r>
            <a:r>
              <a:rPr lang="en-US" altLang="zh-CN" sz="2800" baseline="30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endParaRPr lang="en-US" altLang="zh-CN" sz="28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zh-CN" altLang="en-US" sz="280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 求</a:t>
            </a:r>
            <a:r>
              <a:rPr lang="zh-CN" altLang="en-US" sz="2800" dirty="0" smtClean="0">
                <a:solidFill>
                  <a:schemeClr val="bg1"/>
                </a:solidFill>
              </a:rPr>
              <a:t>：</a:t>
            </a:r>
            <a:r>
              <a:rPr lang="en-US" altLang="zh-CN" sz="28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endParaRPr lang="zh-CN" altLang="en-US" sz="2800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7784123" y="2167285"/>
            <a:ext cx="2790092" cy="1532518"/>
            <a:chOff x="7784123" y="2167285"/>
            <a:chExt cx="2790092" cy="1532518"/>
          </a:xfrm>
        </p:grpSpPr>
        <p:sp>
          <p:nvSpPr>
            <p:cNvPr id="9" name="矩形 8"/>
            <p:cNvSpPr/>
            <p:nvPr/>
          </p:nvSpPr>
          <p:spPr>
            <a:xfrm>
              <a:off x="7784123" y="2831123"/>
              <a:ext cx="2790092" cy="11723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cxnSp>
          <p:nvCxnSpPr>
            <p:cNvPr id="10" name="直接箭头连接符 9"/>
            <p:cNvCxnSpPr>
              <a:endCxn id="9" idx="0"/>
            </p:cNvCxnSpPr>
            <p:nvPr/>
          </p:nvCxnSpPr>
          <p:spPr>
            <a:xfrm>
              <a:off x="9179169" y="2167285"/>
              <a:ext cx="0" cy="663838"/>
            </a:xfrm>
            <a:prstGeom prst="straightConnector1">
              <a:avLst/>
            </a:prstGeom>
            <a:ln w="28575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接箭头连接符 10"/>
            <p:cNvCxnSpPr/>
            <p:nvPr/>
          </p:nvCxnSpPr>
          <p:spPr>
            <a:xfrm flipV="1">
              <a:off x="9179169" y="2943908"/>
              <a:ext cx="1" cy="755895"/>
            </a:xfrm>
            <a:prstGeom prst="straightConnector1">
              <a:avLst/>
            </a:prstGeom>
            <a:ln w="28575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文本框 11"/>
            <p:cNvSpPr txBox="1"/>
            <p:nvPr/>
          </p:nvSpPr>
          <p:spPr>
            <a:xfrm>
              <a:off x="9213778" y="2318454"/>
              <a:ext cx="44114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000" i="1" dirty="0" smtClean="0">
                  <a:solidFill>
                    <a:srgbClr val="FFFF00"/>
                  </a:solidFill>
                </a:rPr>
                <a:t>F</a:t>
              </a:r>
              <a:r>
                <a:rPr lang="en-US" altLang="zh-CN" dirty="0" smtClean="0">
                  <a:solidFill>
                    <a:srgbClr val="FFFF00"/>
                  </a:solidFill>
                </a:rPr>
                <a:t>1</a:t>
              </a:r>
              <a:endParaRPr lang="zh-CN" altLang="en-US" dirty="0">
                <a:solidFill>
                  <a:srgbClr val="FFFF00"/>
                </a:solidFill>
              </a:endParaRPr>
            </a:p>
          </p:txBody>
        </p:sp>
        <p:sp>
          <p:nvSpPr>
            <p:cNvPr id="13" name="文本框 12"/>
            <p:cNvSpPr txBox="1"/>
            <p:nvPr/>
          </p:nvSpPr>
          <p:spPr>
            <a:xfrm>
              <a:off x="9179169" y="3026430"/>
              <a:ext cx="44114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000" i="1" dirty="0" smtClean="0">
                  <a:solidFill>
                    <a:srgbClr val="FFFF00"/>
                  </a:solidFill>
                </a:rPr>
                <a:t>F</a:t>
              </a:r>
              <a:r>
                <a:rPr lang="en-US" altLang="zh-CN" dirty="0" smtClean="0">
                  <a:solidFill>
                    <a:srgbClr val="FFFF00"/>
                  </a:solidFill>
                </a:rPr>
                <a:t>2</a:t>
              </a:r>
              <a:endParaRPr lang="zh-CN" altLang="en-US" dirty="0">
                <a:solidFill>
                  <a:srgbClr val="FFFF00"/>
                </a:solidFill>
              </a:endParaRPr>
            </a:p>
          </p:txBody>
        </p:sp>
      </p:grpSp>
      <p:sp>
        <p:nvSpPr>
          <p:cNvPr id="14" name="文本框 13"/>
          <p:cNvSpPr txBox="1"/>
          <p:nvPr/>
        </p:nvSpPr>
        <p:spPr>
          <a:xfrm>
            <a:off x="1223645" y="4394835"/>
            <a:ext cx="10273030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 smtClean="0">
                <a:solidFill>
                  <a:schemeClr val="bg1"/>
                </a:solidFill>
              </a:rPr>
              <a:t>答：大气对屋顶的压力为</a:t>
            </a:r>
            <a:r>
              <a:rPr lang="en-US" altLang="zh-CN" sz="2800" dirty="0" smtClean="0">
                <a:solidFill>
                  <a:schemeClr val="bg1"/>
                </a:solidFill>
              </a:rPr>
              <a:t>4.5x10</a:t>
            </a:r>
            <a:r>
              <a:rPr lang="en-US" altLang="zh-CN" sz="2800" baseline="30000" dirty="0" smtClean="0">
                <a:solidFill>
                  <a:schemeClr val="bg1"/>
                </a:solidFill>
              </a:rPr>
              <a:t>6</a:t>
            </a:r>
            <a:r>
              <a:rPr lang="en-US" altLang="zh-CN" sz="2800" dirty="0" smtClean="0">
                <a:solidFill>
                  <a:schemeClr val="bg1"/>
                </a:solidFill>
              </a:rPr>
              <a:t>N</a:t>
            </a:r>
            <a:r>
              <a:rPr lang="zh-CN" altLang="en-US" sz="2800" dirty="0" smtClean="0">
                <a:solidFill>
                  <a:schemeClr val="bg1"/>
                </a:solidFill>
              </a:rPr>
              <a:t>，</a:t>
            </a:r>
            <a:endParaRPr lang="en-US" altLang="zh-CN" sz="2800" dirty="0" smtClean="0">
              <a:solidFill>
                <a:schemeClr val="bg1"/>
              </a:solidFill>
            </a:endParaRPr>
          </a:p>
          <a:p>
            <a:r>
              <a:rPr lang="zh-CN" altLang="en-US" sz="2800" dirty="0">
                <a:solidFill>
                  <a:schemeClr val="bg1"/>
                </a:solidFill>
              </a:rPr>
              <a:t>因为</a:t>
            </a:r>
            <a:r>
              <a:rPr lang="zh-CN" altLang="en-US" sz="2800" dirty="0" smtClean="0">
                <a:solidFill>
                  <a:schemeClr val="bg1"/>
                </a:solidFill>
              </a:rPr>
              <a:t>大气对屋顶上下表面压力大小相同，所以屋顶不会被压塌。</a:t>
            </a:r>
            <a:endParaRPr lang="zh-CN" altLang="en-US" sz="2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5000"/>
    </mc:Choice>
    <mc:Fallback>
      <p:transition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5" grpId="0"/>
      <p:bldP spid="1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129937" y="1253165"/>
            <a:ext cx="4650724" cy="3007034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2492375" y="4726940"/>
            <a:ext cx="9090025" cy="6076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80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大气压强这么大，人体会不会因为大气的压力而受伤呢？</a:t>
            </a:r>
            <a:endParaRPr lang="zh-CN" altLang="en-US" sz="2800" dirty="0" smtClean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5000"/>
    </mc:Choice>
    <mc:Fallback>
      <p:transition advTm="5000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129937" y="1253165"/>
            <a:ext cx="4650724" cy="3007034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2900646" y="4580888"/>
            <a:ext cx="7366119" cy="157485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80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人体处在大气环境中，虽然体外的气压较大，</a:t>
            </a:r>
            <a:endParaRPr lang="en-US" altLang="zh-CN" sz="2800" dirty="0" smtClean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280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但由于人体内部的压强与外界大气压强相近，</a:t>
            </a:r>
            <a:endParaRPr lang="en-US" altLang="zh-CN" sz="2800" dirty="0" smtClean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280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压力几乎相同，故而人不会因大气压力而受伤</a:t>
            </a:r>
            <a:endParaRPr lang="zh-CN" altLang="en-US" sz="2800" dirty="0" smtClean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5000"/>
    </mc:Choice>
    <mc:Fallback>
      <p:transition advTm="5000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873646" y="795795"/>
            <a:ext cx="5692151" cy="4963044"/>
          </a:xfrm>
          <a:prstGeom prst="rect">
            <a:avLst/>
          </a:prstGeom>
        </p:spPr>
      </p:pic>
      <p:cxnSp>
        <p:nvCxnSpPr>
          <p:cNvPr id="4" name="直接箭头连接符 3"/>
          <p:cNvCxnSpPr/>
          <p:nvPr/>
        </p:nvCxnSpPr>
        <p:spPr>
          <a:xfrm>
            <a:off x="4235315" y="1993315"/>
            <a:ext cx="638933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文本框 4"/>
          <p:cNvSpPr txBox="1"/>
          <p:nvPr/>
        </p:nvSpPr>
        <p:spPr>
          <a:xfrm>
            <a:off x="3795435" y="1594494"/>
            <a:ext cx="484428" cy="56425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altLang="zh-CN" sz="28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zh-CN" alt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132479" y="1915698"/>
            <a:ext cx="2698175" cy="164352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80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人的每一次呼吸</a:t>
            </a:r>
            <a:endParaRPr lang="en-US" altLang="zh-CN" sz="2800" dirty="0" smtClean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280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都需要大气压的</a:t>
            </a:r>
            <a:endParaRPr lang="en-US" altLang="zh-CN" sz="2800" dirty="0" smtClean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280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帮忙</a:t>
            </a:r>
            <a:endParaRPr lang="zh-CN" altLang="en-US" sz="2800" dirty="0" smtClean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5394042" y="3559225"/>
            <a:ext cx="603050" cy="56425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zh-CN" altLang="en-US" sz="2800" baseline="-25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小</a:t>
            </a:r>
            <a:endParaRPr lang="zh-CN" altLang="en-US" sz="28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8239905" y="3559225"/>
            <a:ext cx="603050" cy="56425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zh-CN" altLang="en-US" sz="2800" baseline="-25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大</a:t>
            </a:r>
            <a:endParaRPr lang="zh-CN" altLang="en-US" sz="28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5000"/>
    </mc:Choice>
    <mc:Fallback>
      <p:transition advTm="500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6711950" y="3446780"/>
            <a:ext cx="5480685" cy="6076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80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牛奶为什么会</a:t>
            </a:r>
            <a:r>
              <a:rPr lang="en-US" altLang="zh-CN" sz="280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“</a:t>
            </a:r>
            <a:r>
              <a:rPr lang="zh-CN" altLang="en-US" sz="280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吸</a:t>
            </a:r>
            <a:r>
              <a:rPr lang="en-US" altLang="zh-CN" sz="280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”</a:t>
            </a:r>
            <a:r>
              <a:rPr lang="zh-CN" altLang="en-US" sz="280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进嘴里？</a:t>
            </a:r>
            <a:endParaRPr lang="zh-CN" altLang="en-US" sz="2800" dirty="0" smtClean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077301" y="709821"/>
            <a:ext cx="4339451" cy="49047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5000"/>
    </mc:Choice>
    <mc:Fallback>
      <p:transition advTm="5000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196577" y="861893"/>
            <a:ext cx="4551497" cy="3159058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2373790" y="1835610"/>
            <a:ext cx="2236510" cy="732893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400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高原反应</a:t>
            </a:r>
            <a:endParaRPr lang="zh-CN" altLang="en-US" sz="4000" dirty="0" smtClean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3625" y="3037670"/>
            <a:ext cx="4216840" cy="314069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5000"/>
    </mc:Choice>
    <mc:Fallback>
      <p:transition advTm="5000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44880" y="2493997"/>
            <a:ext cx="7751248" cy="1117883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39287" y="726757"/>
            <a:ext cx="2085975" cy="3838575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1044079" y="1251222"/>
            <a:ext cx="715327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80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如果将气压计</a:t>
            </a:r>
            <a:r>
              <a:rPr lang="zh-CN" altLang="en-US" sz="280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从</a:t>
            </a:r>
            <a:r>
              <a:rPr lang="zh-CN" altLang="en-US" sz="280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1楼</a:t>
            </a:r>
            <a:r>
              <a:rPr lang="zh-CN" altLang="en-US" sz="280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带到5</a:t>
            </a:r>
            <a:r>
              <a:rPr lang="zh-CN" altLang="en-US" sz="280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楼，我们会观察</a:t>
            </a:r>
            <a:r>
              <a:rPr lang="zh-CN" altLang="en-US" sz="280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到管内水柱的高度发生了</a:t>
            </a:r>
            <a:r>
              <a:rPr lang="zh-CN" altLang="en-US" sz="280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变化</a:t>
            </a:r>
            <a:endParaRPr lang="zh-CN" altLang="en-US" sz="2800" dirty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274445" y="4189215"/>
            <a:ext cx="59522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dirty="0">
                <a:solidFill>
                  <a:srgbClr val="FFFF00"/>
                </a:solidFill>
              </a:rPr>
              <a:t>随着</a:t>
            </a:r>
            <a:r>
              <a:rPr lang="zh-CN" altLang="en-US" sz="3200" dirty="0" smtClean="0">
                <a:solidFill>
                  <a:srgbClr val="FFFF00"/>
                </a:solidFill>
              </a:rPr>
              <a:t>高度升高，大气压逐渐减小</a:t>
            </a:r>
            <a:endParaRPr lang="zh-CN" altLang="en-US" sz="3200" dirty="0">
              <a:solidFill>
                <a:srgbClr val="FFFF00"/>
              </a:solidFill>
            </a:endParaRPr>
          </a:p>
        </p:txBody>
      </p:sp>
      <p:cxnSp>
        <p:nvCxnSpPr>
          <p:cNvPr id="8" name="直接箭头连接符 7"/>
          <p:cNvCxnSpPr/>
          <p:nvPr/>
        </p:nvCxnSpPr>
        <p:spPr>
          <a:xfrm flipV="1">
            <a:off x="8913143" y="2402375"/>
            <a:ext cx="0" cy="611505"/>
          </a:xfrm>
          <a:prstGeom prst="straightConnector1">
            <a:avLst/>
          </a:prstGeom>
          <a:ln w="762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箭头连接符 8"/>
          <p:cNvCxnSpPr/>
          <p:nvPr/>
        </p:nvCxnSpPr>
        <p:spPr>
          <a:xfrm flipV="1">
            <a:off x="8913143" y="3134757"/>
            <a:ext cx="0" cy="611505"/>
          </a:xfrm>
          <a:prstGeom prst="straightConnector1">
            <a:avLst/>
          </a:prstGeom>
          <a:ln w="762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5000"/>
    </mc:Choice>
    <mc:Fallback>
      <p:transition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15616" y="689703"/>
            <a:ext cx="7137850" cy="6116571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7808361" y="1598058"/>
            <a:ext cx="1010221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80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在</a:t>
            </a:r>
            <a:r>
              <a:rPr lang="zh-CN" altLang="en-US" sz="280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海拔</a:t>
            </a:r>
            <a:r>
              <a:rPr lang="zh-CN" alt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3 000 </a:t>
            </a:r>
            <a:r>
              <a:rPr lang="zh-CN" altLang="en-US" sz="280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m以内</a:t>
            </a:r>
            <a:r>
              <a:rPr lang="zh-CN" altLang="en-US" sz="280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，</a:t>
            </a:r>
            <a:endParaRPr lang="en-US" altLang="zh-CN" sz="2800" dirty="0" smtClean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zh-CN" altLang="en-US" sz="280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大约</a:t>
            </a:r>
            <a:r>
              <a:rPr lang="zh-CN" altLang="en-US" sz="280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每升高</a:t>
            </a:r>
            <a:r>
              <a:rPr lang="zh-CN" alt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10</a:t>
            </a:r>
            <a:r>
              <a:rPr lang="zh-CN" altLang="en-US" sz="280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m</a:t>
            </a:r>
            <a:r>
              <a:rPr lang="zh-CN" altLang="en-US" sz="280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，</a:t>
            </a:r>
            <a:endParaRPr lang="en-US" altLang="zh-CN" sz="2800" dirty="0" smtClean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zh-CN" altLang="en-US" sz="280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大气压减小</a:t>
            </a:r>
            <a:r>
              <a:rPr lang="zh-CN" alt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100</a:t>
            </a:r>
            <a:r>
              <a:rPr lang="zh-CN" altLang="en-US" sz="280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</a:t>
            </a:r>
            <a:r>
              <a:rPr lang="zh-CN" altLang="en-US" sz="280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Pa。</a:t>
            </a:r>
            <a:endParaRPr lang="zh-CN" altLang="en-US" sz="2800" dirty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7353466" y="3371234"/>
            <a:ext cx="5252223" cy="3435040"/>
            <a:chOff x="7353466" y="3371234"/>
            <a:chExt cx="5252223" cy="3435040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808361" y="3371234"/>
              <a:ext cx="3624843" cy="2799107"/>
            </a:xfrm>
            <a:prstGeom prst="rect">
              <a:avLst/>
            </a:prstGeom>
          </p:spPr>
        </p:pic>
        <p:sp>
          <p:nvSpPr>
            <p:cNvPr id="9" name="文本框 8"/>
            <p:cNvSpPr txBox="1"/>
            <p:nvPr/>
          </p:nvSpPr>
          <p:spPr>
            <a:xfrm>
              <a:off x="7353466" y="6196876"/>
              <a:ext cx="5252223" cy="609398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altLang="zh-CN" sz="2800" dirty="0" smtClean="0">
                  <a:solidFill>
                    <a:schemeClr val="bg1"/>
                  </a:solidFill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2008</a:t>
              </a:r>
              <a:r>
                <a:rPr lang="zh-CN" altLang="en-US" sz="2800" dirty="0" smtClean="0">
                  <a:solidFill>
                    <a:schemeClr val="bg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北京奥运圣火在珠峰传递</a:t>
              </a:r>
              <a:endParaRPr lang="zh-CN" altLang="en-US" sz="280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5000"/>
    </mc:Choice>
    <mc:Fallback>
      <p:transition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08721" y="242692"/>
            <a:ext cx="6669744" cy="3875422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779104" y="4983770"/>
            <a:ext cx="4450080" cy="60769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80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在高原，水的沸点不足</a:t>
            </a:r>
            <a:r>
              <a:rPr lang="en-US" altLang="zh-CN" sz="280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70℃</a:t>
            </a:r>
            <a:endParaRPr lang="zh-CN" altLang="en-US" sz="2800" dirty="0" smtClean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74615" y="3322533"/>
            <a:ext cx="4205081" cy="311802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5000"/>
    </mc:Choice>
    <mc:Fallback>
      <p:transition advTm="5000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1205865" y="1022985"/>
            <a:ext cx="55707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液体的沸点会受到大气压强的影响</a:t>
            </a:r>
            <a:endParaRPr lang="zh-CN" altLang="en-US" sz="2800" dirty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83932" y="1817370"/>
            <a:ext cx="8429625" cy="2057400"/>
          </a:xfrm>
          <a:prstGeom prst="rect">
            <a:avLst/>
          </a:prstGeom>
        </p:spPr>
      </p:pic>
      <p:grpSp>
        <p:nvGrpSpPr>
          <p:cNvPr id="5" name="组合 4"/>
          <p:cNvGrpSpPr/>
          <p:nvPr/>
        </p:nvGrpSpPr>
        <p:grpSpPr>
          <a:xfrm>
            <a:off x="1908394" y="3531870"/>
            <a:ext cx="3946914" cy="890238"/>
            <a:chOff x="1908394" y="3531870"/>
            <a:chExt cx="3946914" cy="890238"/>
          </a:xfrm>
        </p:grpSpPr>
        <p:sp>
          <p:nvSpPr>
            <p:cNvPr id="7" name="矩形 6"/>
            <p:cNvSpPr/>
            <p:nvPr/>
          </p:nvSpPr>
          <p:spPr>
            <a:xfrm>
              <a:off x="3320415" y="3531870"/>
              <a:ext cx="394335" cy="434340"/>
            </a:xfrm>
            <a:prstGeom prst="rect">
              <a:avLst/>
            </a:prstGeom>
            <a:noFill/>
            <a:ln w="381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1908394" y="4021998"/>
              <a:ext cx="394691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000" dirty="0" smtClean="0">
                  <a:solidFill>
                    <a:schemeClr val="bg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标准大气压下，水的沸点是</a:t>
              </a:r>
              <a:r>
                <a:rPr lang="en-US" altLang="zh-CN" sz="2000" dirty="0" smtClean="0">
                  <a:solidFill>
                    <a:schemeClr val="bg1"/>
                  </a:solidFill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100</a:t>
              </a:r>
              <a:r>
                <a:rPr lang="zh-CN" altLang="en-US" sz="2000" dirty="0" smtClean="0">
                  <a:solidFill>
                    <a:schemeClr val="bg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℃</a:t>
              </a:r>
              <a:endParaRPr lang="zh-CN" altLang="en-US" sz="200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6766560" y="3966210"/>
            <a:ext cx="4775518" cy="542390"/>
            <a:chOff x="6766560" y="3966210"/>
            <a:chExt cx="4775518" cy="542390"/>
          </a:xfrm>
        </p:grpSpPr>
        <p:cxnSp>
          <p:nvCxnSpPr>
            <p:cNvPr id="10" name="直接箭头连接符 9"/>
            <p:cNvCxnSpPr/>
            <p:nvPr/>
          </p:nvCxnSpPr>
          <p:spPr>
            <a:xfrm>
              <a:off x="6766560" y="3966210"/>
              <a:ext cx="3783330" cy="0"/>
            </a:xfrm>
            <a:prstGeom prst="straightConnector1">
              <a:avLst/>
            </a:prstGeom>
            <a:ln w="57150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文本框 10"/>
            <p:cNvSpPr txBox="1"/>
            <p:nvPr/>
          </p:nvSpPr>
          <p:spPr>
            <a:xfrm>
              <a:off x="7766685" y="4108490"/>
              <a:ext cx="377539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000" dirty="0" smtClean="0">
                  <a:solidFill>
                    <a:srgbClr val="FFFF0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沸点随液体表面气压降低而降低</a:t>
              </a:r>
              <a:endParaRPr lang="zh-CN" altLang="en-US" sz="2000" dirty="0">
                <a:solidFill>
                  <a:srgbClr val="FFFF00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</p:grpSp>
      <p:pic>
        <p:nvPicPr>
          <p:cNvPr id="12" name="图片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43099" y="523875"/>
            <a:ext cx="2379195" cy="30651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5000"/>
    </mc:Choice>
    <mc:Fallback>
      <p:transition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3503209" y="2734444"/>
            <a:ext cx="5447325" cy="99520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5865" dirty="0" smtClean="0">
                <a:solidFill>
                  <a:srgbClr val="FFFF00">
                    <a:alpha val="80000"/>
                  </a:srgb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三、反馈与评价</a:t>
            </a:r>
            <a:endParaRPr lang="zh-CN" altLang="en-US" sz="5865" dirty="0">
              <a:solidFill>
                <a:srgbClr val="FFFF00">
                  <a:alpha val="80000"/>
                </a:srgb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5000"/>
    </mc:Choice>
    <mc:Fallback>
      <p:transition advTm="5000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941819" y="1075039"/>
            <a:ext cx="1005916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ctr">
              <a:spcAft>
                <a:spcPts val="0"/>
              </a:spcAft>
            </a:pPr>
            <a:r>
              <a:rPr lang="zh-CN" altLang="en-US" sz="2800" kern="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rPr>
              <a:t>练习</a:t>
            </a:r>
            <a:r>
              <a:rPr lang="en-US" altLang="zh-CN" sz="2800" kern="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rPr>
              <a:t>1</a:t>
            </a:r>
            <a:r>
              <a:rPr lang="zh-CN" altLang="en-US" sz="2800" kern="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rPr>
              <a:t>：</a:t>
            </a:r>
            <a:r>
              <a:rPr lang="zh-CN" altLang="zh-CN" sz="2800" kern="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rPr>
              <a:t>如</a:t>
            </a:r>
            <a:r>
              <a:rPr lang="zh-CN" altLang="zh-CN" sz="2800" kern="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rPr>
              <a:t>图所示，下列事实中不能说明大气压存在的</a:t>
            </a:r>
            <a:r>
              <a:rPr lang="zh-CN" altLang="zh-CN" sz="2800" kern="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rPr>
              <a:t>是</a:t>
            </a:r>
            <a:r>
              <a:rPr lang="en-US" altLang="zh-CN" sz="2800" kern="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rPr>
              <a:t>(    )</a:t>
            </a:r>
            <a:endParaRPr lang="zh-CN" altLang="zh-CN" sz="2800" kern="100" dirty="0">
              <a:solidFill>
                <a:schemeClr val="bg1"/>
              </a:solidFill>
              <a:effectLst/>
              <a:latin typeface="黑体" panose="02010609060101010101" pitchFamily="49" charset="-122"/>
              <a:ea typeface="黑体" panose="02010609060101010101" pitchFamily="49" charset="-122"/>
              <a:cs typeface="Cambria Math" panose="02040503050406030204" pitchFamily="18" charset="0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278559" y="-10432"/>
            <a:ext cx="184731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1025" name="Picture 1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705" y="2112029"/>
            <a:ext cx="1216508" cy="1041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845" y="1917127"/>
            <a:ext cx="941502" cy="1688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120" y="4393896"/>
            <a:ext cx="873086" cy="1759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845" y="4011999"/>
            <a:ext cx="1299559" cy="20197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矩形 6"/>
          <p:cNvSpPr/>
          <p:nvPr/>
        </p:nvSpPr>
        <p:spPr>
          <a:xfrm>
            <a:off x="1937241" y="2171067"/>
            <a:ext cx="264687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kern="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rPr>
              <a:t>A</a:t>
            </a:r>
            <a:r>
              <a:rPr lang="en-US" altLang="zh-CN" sz="2400" kern="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rPr>
              <a:t>.</a:t>
            </a:r>
            <a:r>
              <a:rPr lang="zh-CN" altLang="zh-CN" sz="2400" kern="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rPr>
              <a:t>吸盘</a:t>
            </a:r>
            <a:r>
              <a:rPr lang="zh-CN" altLang="zh-CN" sz="2400" kern="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rPr>
              <a:t>吸附在墙面</a:t>
            </a:r>
            <a:endParaRPr lang="zh-CN" altLang="en-US" sz="2400" dirty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6299115" y="2171067"/>
            <a:ext cx="293702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B</a:t>
            </a:r>
            <a:r>
              <a:rPr lang="en-US" altLang="zh-CN" sz="240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.</a:t>
            </a:r>
            <a:r>
              <a:rPr lang="zh-CN" altLang="en-US" sz="240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塑料袋</a:t>
            </a:r>
            <a:r>
              <a:rPr lang="zh-CN" altLang="en-US" sz="240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向四周鼓出</a:t>
            </a:r>
            <a:endParaRPr lang="zh-CN" altLang="en-US" sz="2400" dirty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1784309" y="5042569"/>
            <a:ext cx="326243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kern="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rPr>
              <a:t>C</a:t>
            </a:r>
            <a:r>
              <a:rPr lang="en-US" altLang="zh-CN" sz="2400" kern="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rPr>
              <a:t>.</a:t>
            </a:r>
            <a:r>
              <a:rPr lang="zh-CN" altLang="zh-CN" sz="2400" kern="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rPr>
              <a:t>去壳</a:t>
            </a:r>
            <a:r>
              <a:rPr lang="zh-CN" altLang="zh-CN" sz="2400" kern="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rPr>
              <a:t>熟鸡蛋吸入瓶内</a:t>
            </a:r>
            <a:endParaRPr lang="zh-CN" altLang="en-US" sz="2400" dirty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6681481" y="5042568"/>
            <a:ext cx="387798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kern="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rPr>
              <a:t>D.</a:t>
            </a:r>
            <a:r>
              <a:rPr lang="zh-CN" altLang="en-US" sz="2400" kern="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rPr>
              <a:t>装满水的玻璃杯下方，</a:t>
            </a:r>
            <a:endParaRPr lang="en-US" altLang="zh-CN" sz="2400" kern="0" dirty="0" smtClean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  <a:cs typeface="宋体" panose="02010600030101010101" pitchFamily="2" charset="-122"/>
            </a:endParaRPr>
          </a:p>
          <a:p>
            <a:r>
              <a:rPr lang="en-US" altLang="zh-CN" sz="2400" kern="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rPr>
              <a:t> </a:t>
            </a:r>
            <a:r>
              <a:rPr lang="en-US" altLang="zh-CN" sz="2400" kern="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rPr>
              <a:t> </a:t>
            </a:r>
            <a:r>
              <a:rPr lang="zh-CN" altLang="en-US" sz="2400" kern="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rPr>
              <a:t>一张硬纸板</a:t>
            </a:r>
            <a:r>
              <a:rPr lang="zh-CN" altLang="zh-CN" sz="2400" kern="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rPr>
              <a:t>托</a:t>
            </a:r>
            <a:r>
              <a:rPr lang="zh-CN" altLang="en-US" sz="2400" kern="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rPr>
              <a:t>起杯中的</a:t>
            </a:r>
            <a:r>
              <a:rPr lang="zh-CN" altLang="zh-CN" sz="2400" kern="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rPr>
              <a:t>水</a:t>
            </a:r>
            <a:endParaRPr lang="zh-CN" altLang="en-US" sz="2400" dirty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5000"/>
    </mc:Choice>
    <mc:Fallback>
      <p:transition advTm="5000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941819" y="1075039"/>
            <a:ext cx="1005916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ctr">
              <a:spcAft>
                <a:spcPts val="0"/>
              </a:spcAft>
            </a:pPr>
            <a:r>
              <a:rPr lang="zh-CN" altLang="en-US" sz="2800" kern="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rPr>
              <a:t>练习</a:t>
            </a:r>
            <a:r>
              <a:rPr lang="en-US" altLang="zh-CN" sz="2800" kern="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rPr>
              <a:t>1</a:t>
            </a:r>
            <a:r>
              <a:rPr lang="zh-CN" altLang="en-US" sz="2800" kern="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rPr>
              <a:t>：</a:t>
            </a:r>
            <a:r>
              <a:rPr lang="zh-CN" altLang="zh-CN" sz="2800" kern="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rPr>
              <a:t>如</a:t>
            </a:r>
            <a:r>
              <a:rPr lang="zh-CN" altLang="zh-CN" sz="2800" kern="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rPr>
              <a:t>图所示，下列事实中不能说明大气压存在的</a:t>
            </a:r>
            <a:r>
              <a:rPr lang="zh-CN" altLang="zh-CN" sz="2800" kern="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rPr>
              <a:t>是</a:t>
            </a:r>
            <a:r>
              <a:rPr lang="en-US" altLang="zh-CN" sz="2800" kern="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rPr>
              <a:t>(    )</a:t>
            </a:r>
            <a:endParaRPr lang="zh-CN" altLang="zh-CN" sz="2800" kern="100" dirty="0">
              <a:solidFill>
                <a:schemeClr val="bg1"/>
              </a:solidFill>
              <a:effectLst/>
              <a:latin typeface="黑体" panose="02010609060101010101" pitchFamily="49" charset="-122"/>
              <a:ea typeface="黑体" panose="02010609060101010101" pitchFamily="49" charset="-122"/>
              <a:cs typeface="Cambria Math" panose="02040503050406030204" pitchFamily="18" charset="0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278559" y="-10432"/>
            <a:ext cx="184731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1025" name="Picture 1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705" y="2112029"/>
            <a:ext cx="1216508" cy="1041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845" y="1917127"/>
            <a:ext cx="941502" cy="1688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120" y="4393896"/>
            <a:ext cx="873086" cy="1759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845" y="4011999"/>
            <a:ext cx="1299559" cy="20197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矩形 6"/>
          <p:cNvSpPr/>
          <p:nvPr/>
        </p:nvSpPr>
        <p:spPr>
          <a:xfrm>
            <a:off x="1937241" y="2171067"/>
            <a:ext cx="264687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kern="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rPr>
              <a:t>A</a:t>
            </a:r>
            <a:r>
              <a:rPr lang="en-US" altLang="zh-CN" sz="2400" kern="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rPr>
              <a:t>.</a:t>
            </a:r>
            <a:r>
              <a:rPr lang="zh-CN" altLang="zh-CN" sz="2400" kern="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rPr>
              <a:t>吸盘</a:t>
            </a:r>
            <a:r>
              <a:rPr lang="zh-CN" altLang="zh-CN" sz="2400" kern="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rPr>
              <a:t>吸附在墙面</a:t>
            </a:r>
            <a:endParaRPr lang="zh-CN" altLang="en-US" sz="2400" dirty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6299115" y="2171067"/>
            <a:ext cx="293702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B</a:t>
            </a:r>
            <a:r>
              <a:rPr lang="en-US" altLang="zh-CN" sz="240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.</a:t>
            </a:r>
            <a:r>
              <a:rPr lang="zh-CN" altLang="en-US" sz="240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塑料袋</a:t>
            </a:r>
            <a:r>
              <a:rPr lang="zh-CN" altLang="en-US" sz="240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向四周鼓出</a:t>
            </a:r>
            <a:endParaRPr lang="zh-CN" altLang="en-US" sz="2400" dirty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1784309" y="5042569"/>
            <a:ext cx="326243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kern="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rPr>
              <a:t>C</a:t>
            </a:r>
            <a:r>
              <a:rPr lang="en-US" altLang="zh-CN" sz="2400" kern="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rPr>
              <a:t>.</a:t>
            </a:r>
            <a:r>
              <a:rPr lang="zh-CN" altLang="zh-CN" sz="2400" kern="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rPr>
              <a:t>去壳</a:t>
            </a:r>
            <a:r>
              <a:rPr lang="zh-CN" altLang="zh-CN" sz="2400" kern="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rPr>
              <a:t>熟鸡蛋吸入瓶内</a:t>
            </a:r>
            <a:endParaRPr lang="zh-CN" altLang="en-US" sz="2400" dirty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6681481" y="5042568"/>
            <a:ext cx="387798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kern="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rPr>
              <a:t>D.</a:t>
            </a:r>
            <a:r>
              <a:rPr lang="zh-CN" altLang="en-US" sz="2400" kern="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rPr>
              <a:t>装满水的玻璃杯下方，</a:t>
            </a:r>
            <a:endParaRPr lang="en-US" altLang="zh-CN" sz="2400" kern="0" dirty="0" smtClean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  <a:cs typeface="宋体" panose="02010600030101010101" pitchFamily="2" charset="-122"/>
            </a:endParaRPr>
          </a:p>
          <a:p>
            <a:r>
              <a:rPr lang="en-US" altLang="zh-CN" sz="2400" kern="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rPr>
              <a:t> </a:t>
            </a:r>
            <a:r>
              <a:rPr lang="en-US" altLang="zh-CN" sz="2400" kern="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rPr>
              <a:t> </a:t>
            </a:r>
            <a:r>
              <a:rPr lang="zh-CN" altLang="en-US" sz="2400" kern="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rPr>
              <a:t>一张硬纸板</a:t>
            </a:r>
            <a:r>
              <a:rPr lang="zh-CN" altLang="zh-CN" sz="2400" kern="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rPr>
              <a:t>托</a:t>
            </a:r>
            <a:r>
              <a:rPr lang="zh-CN" altLang="en-US" sz="2400" kern="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rPr>
              <a:t>起杯中的</a:t>
            </a:r>
            <a:r>
              <a:rPr lang="zh-CN" altLang="zh-CN" sz="2400" kern="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rPr>
              <a:t>水</a:t>
            </a:r>
            <a:endParaRPr lang="zh-CN" altLang="en-US" sz="2400" dirty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  <p:controls>
      <mc:AlternateContent xmlns:mc="http://schemas.openxmlformats.org/markup-compatibility/2006">
        <mc:Choice xmlns:v="urn:schemas-microsoft-com:vml" Requires="v">
          <p:control spid="6174" name="ShockwaveFlash1" r:id="rId5" imgW="841375" imgH="723900"/>
        </mc:Choice>
        <mc:Fallback>
          <p:control name="ShockwaveFlash1" r:id="rId5" imgW="841375" imgH="723900">
            <p:pic>
              <p:nvPicPr>
                <p:cNvPr id="0" name="ShockwaveFlash1"/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10621010" y="336550"/>
                  <a:ext cx="841375" cy="723900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</p:pic>
          </p:control>
        </mc:Fallback>
      </mc:AlternateContent>
    </p:controls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5000"/>
    </mc:Choice>
    <mc:Fallback>
      <p:transition advTm="5000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941819" y="1075039"/>
            <a:ext cx="1005916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ctr">
              <a:spcAft>
                <a:spcPts val="0"/>
              </a:spcAft>
            </a:pPr>
            <a:r>
              <a:rPr lang="zh-CN" altLang="en-US" sz="2800" kern="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rPr>
              <a:t>练习</a:t>
            </a:r>
            <a:r>
              <a:rPr lang="en-US" altLang="zh-CN" sz="2800" kern="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rPr>
              <a:t>1</a:t>
            </a:r>
            <a:r>
              <a:rPr lang="zh-CN" altLang="en-US" sz="2800" kern="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rPr>
              <a:t>：</a:t>
            </a:r>
            <a:r>
              <a:rPr lang="zh-CN" altLang="zh-CN" sz="2800" kern="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rPr>
              <a:t>如</a:t>
            </a:r>
            <a:r>
              <a:rPr lang="zh-CN" altLang="zh-CN" sz="2800" kern="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rPr>
              <a:t>图所示，下列事实中不能说明大气压存在的</a:t>
            </a:r>
            <a:r>
              <a:rPr lang="zh-CN" altLang="zh-CN" sz="2800" kern="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rPr>
              <a:t>是</a:t>
            </a:r>
            <a:r>
              <a:rPr lang="en-US" altLang="zh-CN" sz="2800" kern="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rPr>
              <a:t>(    )</a:t>
            </a:r>
            <a:endParaRPr lang="zh-CN" altLang="zh-CN" sz="2800" kern="100" dirty="0">
              <a:solidFill>
                <a:schemeClr val="bg1"/>
              </a:solidFill>
              <a:effectLst/>
              <a:latin typeface="黑体" panose="02010609060101010101" pitchFamily="49" charset="-122"/>
              <a:ea typeface="黑体" panose="02010609060101010101" pitchFamily="49" charset="-122"/>
              <a:cs typeface="Cambria Math" panose="02040503050406030204" pitchFamily="18" charset="0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278559" y="-10432"/>
            <a:ext cx="184731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1025" name="Picture 1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705" y="2112029"/>
            <a:ext cx="1216508" cy="1041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845" y="1917127"/>
            <a:ext cx="941502" cy="1688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120" y="4393896"/>
            <a:ext cx="873086" cy="1759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845" y="4011999"/>
            <a:ext cx="1299559" cy="20197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矩形 6"/>
          <p:cNvSpPr/>
          <p:nvPr/>
        </p:nvSpPr>
        <p:spPr>
          <a:xfrm>
            <a:off x="1937241" y="2171067"/>
            <a:ext cx="264687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kern="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rPr>
              <a:t>A</a:t>
            </a:r>
            <a:r>
              <a:rPr lang="en-US" altLang="zh-CN" sz="2400" kern="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rPr>
              <a:t>.</a:t>
            </a:r>
            <a:r>
              <a:rPr lang="zh-CN" altLang="zh-CN" sz="2400" kern="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rPr>
              <a:t>吸盘</a:t>
            </a:r>
            <a:r>
              <a:rPr lang="zh-CN" altLang="zh-CN" sz="2400" kern="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rPr>
              <a:t>吸附在墙面</a:t>
            </a:r>
            <a:endParaRPr lang="zh-CN" altLang="en-US" sz="2400" dirty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6299115" y="2171067"/>
            <a:ext cx="293702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B</a:t>
            </a:r>
            <a:r>
              <a:rPr lang="en-US" altLang="zh-CN" sz="240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.</a:t>
            </a:r>
            <a:r>
              <a:rPr lang="zh-CN" altLang="en-US" sz="240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塑料袋</a:t>
            </a:r>
            <a:r>
              <a:rPr lang="zh-CN" altLang="en-US" sz="240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向四周鼓出</a:t>
            </a:r>
            <a:endParaRPr lang="zh-CN" altLang="en-US" sz="2400" dirty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1784309" y="5042569"/>
            <a:ext cx="326243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kern="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rPr>
              <a:t>C</a:t>
            </a:r>
            <a:r>
              <a:rPr lang="en-US" altLang="zh-CN" sz="2400" kern="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rPr>
              <a:t>.</a:t>
            </a:r>
            <a:r>
              <a:rPr lang="zh-CN" altLang="zh-CN" sz="2400" kern="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rPr>
              <a:t>去壳</a:t>
            </a:r>
            <a:r>
              <a:rPr lang="zh-CN" altLang="zh-CN" sz="2400" kern="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rPr>
              <a:t>熟鸡蛋吸入瓶内</a:t>
            </a:r>
            <a:endParaRPr lang="zh-CN" altLang="en-US" sz="2400" dirty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6681481" y="5042568"/>
            <a:ext cx="387798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kern="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rPr>
              <a:t>D.</a:t>
            </a:r>
            <a:r>
              <a:rPr lang="zh-CN" altLang="en-US" sz="2400" kern="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rPr>
              <a:t>装满水的玻璃杯下方，</a:t>
            </a:r>
            <a:endParaRPr lang="en-US" altLang="zh-CN" sz="2400" kern="0" dirty="0" smtClean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  <a:cs typeface="宋体" panose="02010600030101010101" pitchFamily="2" charset="-122"/>
            </a:endParaRPr>
          </a:p>
          <a:p>
            <a:r>
              <a:rPr lang="en-US" altLang="zh-CN" sz="2400" kern="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rPr>
              <a:t> </a:t>
            </a:r>
            <a:r>
              <a:rPr lang="en-US" altLang="zh-CN" sz="2400" kern="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rPr>
              <a:t> </a:t>
            </a:r>
            <a:r>
              <a:rPr lang="zh-CN" altLang="en-US" sz="2400" kern="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rPr>
              <a:t>一张硬纸板</a:t>
            </a:r>
            <a:r>
              <a:rPr lang="zh-CN" altLang="zh-CN" sz="2400" kern="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rPr>
              <a:t>托</a:t>
            </a:r>
            <a:r>
              <a:rPr lang="zh-CN" altLang="en-US" sz="2400" kern="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rPr>
              <a:t>起杯中的</a:t>
            </a:r>
            <a:r>
              <a:rPr lang="zh-CN" altLang="zh-CN" sz="2400" kern="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rPr>
              <a:t>水</a:t>
            </a:r>
            <a:endParaRPr lang="zh-CN" altLang="en-US" sz="2400" dirty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0076906" y="1032801"/>
            <a:ext cx="420370" cy="60769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2800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B</a:t>
            </a:r>
            <a:endParaRPr lang="en-US" altLang="zh-CN" sz="2800" b="1" dirty="0" smtClean="0">
              <a:solidFill>
                <a:srgbClr val="FFFF00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748206" y="3201686"/>
            <a:ext cx="650488" cy="1192210"/>
            <a:chOff x="748206" y="3201686"/>
            <a:chExt cx="650488" cy="1192210"/>
          </a:xfrm>
        </p:grpSpPr>
        <p:sp>
          <p:nvSpPr>
            <p:cNvPr id="14" name="文本框 13"/>
            <p:cNvSpPr txBox="1"/>
            <p:nvPr/>
          </p:nvSpPr>
          <p:spPr>
            <a:xfrm>
              <a:off x="748206" y="3201686"/>
              <a:ext cx="650488" cy="69910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altLang="zh-CN" sz="5400" i="1" baseline="-25000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</a:t>
              </a:r>
              <a:endParaRPr lang="en-US" altLang="zh-CN" sz="5400" i="1" baseline="-25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" name="矩形 3"/>
            <p:cNvSpPr/>
            <p:nvPr/>
          </p:nvSpPr>
          <p:spPr>
            <a:xfrm>
              <a:off x="891524" y="3605546"/>
              <a:ext cx="304892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800" i="1" baseline="-25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0</a:t>
              </a:r>
              <a:endParaRPr lang="en-US" altLang="zh-CN" sz="2800" i="1" baseline="-25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9" name="直接箭头连接符 8"/>
            <p:cNvCxnSpPr/>
            <p:nvPr/>
          </p:nvCxnSpPr>
          <p:spPr>
            <a:xfrm>
              <a:off x="1244968" y="3646542"/>
              <a:ext cx="0" cy="747354"/>
            </a:xfrm>
            <a:prstGeom prst="straightConnector1">
              <a:avLst/>
            </a:prstGeom>
            <a:ln w="76200">
              <a:solidFill>
                <a:srgbClr val="FEFF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/>
        </p:nvGrpSpPr>
        <p:grpSpPr>
          <a:xfrm>
            <a:off x="5260838" y="5594778"/>
            <a:ext cx="650488" cy="1289972"/>
            <a:chOff x="5260838" y="5594778"/>
            <a:chExt cx="650488" cy="1289972"/>
          </a:xfrm>
        </p:grpSpPr>
        <p:sp>
          <p:nvSpPr>
            <p:cNvPr id="19" name="文本框 18"/>
            <p:cNvSpPr txBox="1"/>
            <p:nvPr/>
          </p:nvSpPr>
          <p:spPr>
            <a:xfrm>
              <a:off x="5260838" y="5594778"/>
              <a:ext cx="650488" cy="69910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altLang="zh-CN" sz="5400" i="1" baseline="-25000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</a:t>
              </a:r>
              <a:endParaRPr lang="en-US" altLang="zh-CN" sz="5400" i="1" baseline="-25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" name="矩形 19"/>
            <p:cNvSpPr/>
            <p:nvPr/>
          </p:nvSpPr>
          <p:spPr>
            <a:xfrm>
              <a:off x="5433636" y="5957518"/>
              <a:ext cx="304892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800" i="1" baseline="-25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0</a:t>
              </a:r>
              <a:endParaRPr lang="en-US" altLang="zh-CN" sz="2800" i="1" baseline="-25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21" name="直接箭头连接符 20"/>
            <p:cNvCxnSpPr/>
            <p:nvPr/>
          </p:nvCxnSpPr>
          <p:spPr>
            <a:xfrm flipH="1" flipV="1">
              <a:off x="5825862" y="6033082"/>
              <a:ext cx="19540" cy="851668"/>
            </a:xfrm>
            <a:prstGeom prst="straightConnector1">
              <a:avLst/>
            </a:prstGeom>
            <a:ln w="76200">
              <a:solidFill>
                <a:srgbClr val="FEFF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5000"/>
    </mc:Choice>
    <mc:Fallback>
      <p:transition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365835" y="1086683"/>
            <a:ext cx="10673080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ctr">
              <a:spcAft>
                <a:spcPts val="0"/>
              </a:spcAft>
            </a:pPr>
            <a:r>
              <a:rPr lang="zh-CN" altLang="en-US" sz="2800" kern="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rPr>
              <a:t>练习</a:t>
            </a:r>
            <a:r>
              <a:rPr lang="en-US" altLang="zh-CN" sz="2800" kern="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rPr>
              <a:t>2</a:t>
            </a:r>
            <a:r>
              <a:rPr lang="zh-CN" altLang="en-US" sz="2800" kern="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rPr>
              <a:t>：请估测</a:t>
            </a:r>
            <a:r>
              <a:rPr lang="zh-CN" altLang="zh-CN" sz="2800" kern="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rPr>
              <a:t>作用</a:t>
            </a:r>
            <a:r>
              <a:rPr lang="zh-CN" altLang="zh-CN" sz="2800" kern="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rPr>
              <a:t>在人的指甲上的</a:t>
            </a:r>
            <a:r>
              <a:rPr lang="zh-CN" altLang="zh-CN" sz="2800" kern="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rPr>
              <a:t>大气压力</a:t>
            </a:r>
            <a:r>
              <a:rPr lang="zh-CN" altLang="en-US" sz="2800" kern="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rPr>
              <a:t>大概为</a:t>
            </a:r>
            <a:r>
              <a:rPr lang="en-US" altLang="zh-CN" sz="2800" kern="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rPr>
              <a:t>___________N</a:t>
            </a:r>
            <a:r>
              <a:rPr lang="zh-CN" altLang="en-US" sz="2800" kern="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rPr>
              <a:t>。</a:t>
            </a:r>
            <a:endParaRPr lang="zh-CN" altLang="en-US" sz="2800" kern="0" dirty="0" smtClean="0">
              <a:solidFill>
                <a:schemeClr val="bg1"/>
              </a:solidFill>
              <a:effectLst/>
              <a:latin typeface="黑体" panose="02010609060101010101" pitchFamily="49" charset="-122"/>
              <a:ea typeface="黑体" panose="02010609060101010101" pitchFamily="49" charset="-122"/>
              <a:cs typeface="宋体" panose="02010600030101010101" pitchFamily="2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759997" y="2405985"/>
            <a:ext cx="1370875" cy="26333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5000"/>
    </mc:Choice>
    <mc:Fallback>
      <p:transition advTm="500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614448" y="1094584"/>
            <a:ext cx="5010150" cy="391477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6997057" y="2748051"/>
            <a:ext cx="3975100" cy="60769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800" dirty="0" smtClean="0">
                <a:solidFill>
                  <a:schemeClr val="bg1"/>
                </a:solidFill>
              </a:rPr>
              <a:t>罐头盖为什么</a:t>
            </a:r>
            <a:r>
              <a:rPr lang="en-US" altLang="zh-CN" sz="2800" dirty="0" smtClean="0">
                <a:solidFill>
                  <a:schemeClr val="bg1"/>
                </a:solidFill>
              </a:rPr>
              <a:t>“</a:t>
            </a:r>
            <a:r>
              <a:rPr lang="zh-CN" altLang="en-US" sz="2800" dirty="0" smtClean="0">
                <a:solidFill>
                  <a:schemeClr val="bg1"/>
                </a:solidFill>
              </a:rPr>
              <a:t>拧</a:t>
            </a:r>
            <a:r>
              <a:rPr lang="en-US" altLang="zh-CN" sz="2800" dirty="0" smtClean="0">
                <a:solidFill>
                  <a:schemeClr val="bg1"/>
                </a:solidFill>
              </a:rPr>
              <a:t>”</a:t>
            </a:r>
            <a:r>
              <a:rPr lang="zh-CN" altLang="en-US" sz="2800" dirty="0" smtClean="0">
                <a:solidFill>
                  <a:schemeClr val="bg1"/>
                </a:solidFill>
              </a:rPr>
              <a:t>不开？</a:t>
            </a:r>
            <a:endParaRPr lang="zh-CN" altLang="en-US" sz="2800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5000"/>
    </mc:Choice>
    <mc:Fallback>
      <p:transition advTm="5000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365835" y="1086683"/>
            <a:ext cx="10673080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ctr">
              <a:spcAft>
                <a:spcPts val="0"/>
              </a:spcAft>
            </a:pPr>
            <a:r>
              <a:rPr lang="zh-CN" altLang="en-US" sz="2800" kern="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rPr>
              <a:t>练习</a:t>
            </a:r>
            <a:r>
              <a:rPr lang="en-US" altLang="zh-CN" sz="2800" kern="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rPr>
              <a:t>2</a:t>
            </a:r>
            <a:r>
              <a:rPr lang="zh-CN" altLang="en-US" sz="2800" kern="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rPr>
              <a:t>：请估测</a:t>
            </a:r>
            <a:r>
              <a:rPr lang="zh-CN" altLang="zh-CN" sz="2800" kern="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rPr>
              <a:t>作用</a:t>
            </a:r>
            <a:r>
              <a:rPr lang="zh-CN" altLang="zh-CN" sz="2800" kern="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rPr>
              <a:t>在人的指甲上的</a:t>
            </a:r>
            <a:r>
              <a:rPr lang="zh-CN" altLang="zh-CN" sz="2800" kern="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rPr>
              <a:t>大气压力</a:t>
            </a:r>
            <a:r>
              <a:rPr lang="zh-CN" altLang="en-US" sz="2800" kern="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rPr>
              <a:t>大概为</a:t>
            </a:r>
            <a:r>
              <a:rPr lang="en-US" altLang="zh-CN" sz="2800" kern="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rPr>
              <a:t>___________N</a:t>
            </a:r>
            <a:r>
              <a:rPr lang="zh-CN" altLang="en-US" sz="2800" kern="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rPr>
              <a:t>。</a:t>
            </a:r>
            <a:endParaRPr lang="zh-CN" altLang="en-US" sz="2800" kern="0" dirty="0" smtClean="0">
              <a:solidFill>
                <a:schemeClr val="bg1"/>
              </a:solidFill>
              <a:effectLst/>
              <a:latin typeface="黑体" panose="02010609060101010101" pitchFamily="49" charset="-122"/>
              <a:ea typeface="黑体" panose="02010609060101010101" pitchFamily="49" charset="-122"/>
              <a:cs typeface="宋体" panose="02010600030101010101" pitchFamily="2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759997" y="2405985"/>
            <a:ext cx="1370875" cy="2633355"/>
          </a:xfrm>
          <a:prstGeom prst="rect">
            <a:avLst/>
          </a:prstGeom>
        </p:spPr>
      </p:pic>
    </p:spTree>
    <p:controls>
      <mc:AlternateContent xmlns:mc="http://schemas.openxmlformats.org/markup-compatibility/2006">
        <mc:Choice xmlns:v="urn:schemas-microsoft-com:vml" Requires="v">
          <p:control spid="7198" name="ShockwaveFlash1" r:id="rId2" imgW="841375" imgH="723900"/>
        </mc:Choice>
        <mc:Fallback>
          <p:control name="ShockwaveFlash1" r:id="rId2" imgW="841375" imgH="723900">
            <p:pic>
              <p:nvPicPr>
                <p:cNvPr id="0" name="ShockwaveFlash1"/>
                <p:cNvPicPr/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10621010" y="336550"/>
                  <a:ext cx="841375" cy="723900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</p:pic>
          </p:control>
        </mc:Fallback>
      </mc:AlternateContent>
    </p:controls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5000"/>
    </mc:Choice>
    <mc:Fallback>
      <p:transition advTm="5000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365835" y="1086683"/>
            <a:ext cx="10673080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ctr">
              <a:spcAft>
                <a:spcPts val="0"/>
              </a:spcAft>
            </a:pPr>
            <a:r>
              <a:rPr lang="zh-CN" altLang="en-US" sz="2800" kern="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rPr>
              <a:t>练习</a:t>
            </a:r>
            <a:r>
              <a:rPr lang="en-US" altLang="zh-CN" sz="2800" kern="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rPr>
              <a:t>2</a:t>
            </a:r>
            <a:r>
              <a:rPr lang="zh-CN" altLang="en-US" sz="2800" kern="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rPr>
              <a:t>：请估测</a:t>
            </a:r>
            <a:r>
              <a:rPr lang="zh-CN" altLang="zh-CN" sz="2800" kern="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rPr>
              <a:t>作用</a:t>
            </a:r>
            <a:r>
              <a:rPr lang="zh-CN" altLang="zh-CN" sz="2800" kern="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rPr>
              <a:t>在人的指甲上的</a:t>
            </a:r>
            <a:r>
              <a:rPr lang="zh-CN" altLang="zh-CN" sz="2800" kern="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rPr>
              <a:t>大气压力</a:t>
            </a:r>
            <a:r>
              <a:rPr lang="zh-CN" altLang="en-US" sz="2800" kern="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rPr>
              <a:t>大概为</a:t>
            </a:r>
            <a:r>
              <a:rPr lang="en-US" altLang="zh-CN" sz="2800" kern="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rPr>
              <a:t>___________N</a:t>
            </a:r>
            <a:r>
              <a:rPr lang="zh-CN" altLang="en-US" sz="2800" kern="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rPr>
              <a:t>。</a:t>
            </a:r>
            <a:endParaRPr lang="zh-CN" altLang="en-US" sz="2800" kern="0" dirty="0" smtClean="0">
              <a:solidFill>
                <a:schemeClr val="bg1"/>
              </a:solidFill>
              <a:effectLst/>
              <a:latin typeface="黑体" panose="02010609060101010101" pitchFamily="49" charset="-122"/>
              <a:ea typeface="黑体" panose="02010609060101010101" pitchFamily="49" charset="-122"/>
              <a:cs typeface="宋体" panose="02010600030101010101" pitchFamily="2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759997" y="2405985"/>
            <a:ext cx="1370875" cy="2633355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4" name="文本框 3"/>
              <p:cNvSpPr txBox="1"/>
              <p:nvPr/>
            </p:nvSpPr>
            <p:spPr>
              <a:xfrm>
                <a:off x="3906862" y="2778847"/>
                <a:ext cx="1791196" cy="113556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sz="2800" dirty="0" smtClean="0">
                    <a:solidFill>
                      <a:schemeClr val="bg1"/>
                    </a:solidFill>
                  </a:rPr>
                  <a:t>解</a:t>
                </a:r>
                <a:r>
                  <a:rPr lang="zh-CN" altLang="en-US" sz="2800" i="1" dirty="0" smtClean="0">
                    <a:solidFill>
                      <a:schemeClr val="bg1"/>
                    </a:solidFill>
                  </a:rPr>
                  <a:t>∵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80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800" i="1" dirty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altLang="zh-CN" sz="2800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altLang="zh-CN" sz="28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altLang="zh-CN" sz="28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CN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𝐹</m:t>
                        </m:r>
                      </m:num>
                      <m:den>
                        <m:r>
                          <a:rPr lang="en-US" altLang="zh-CN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den>
                    </m:f>
                  </m:oMath>
                </a14:m>
                <a:endParaRPr lang="en-US" altLang="zh-CN" sz="2800" i="1" dirty="0" smtClean="0">
                  <a:solidFill>
                    <a:schemeClr val="bg1"/>
                  </a:solidFill>
                </a:endParaRPr>
              </a:p>
              <a:p>
                <a:r>
                  <a:rPr lang="zh-CN" altLang="en-US" sz="2800" i="1" dirty="0" smtClean="0">
                    <a:solidFill>
                      <a:schemeClr val="bg1"/>
                    </a:solidFill>
                  </a:rPr>
                  <a:t>    ∴</a:t>
                </a:r>
                <a:r>
                  <a:rPr lang="en-US" altLang="zh-CN" sz="2800" i="1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F=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8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altLang="zh-CN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altLang="zh-CN" sz="2800" i="1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</a:t>
                </a:r>
                <a:endParaRPr lang="zh-CN" altLang="en-US" sz="2800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4" name="文本框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24642" y="2778847"/>
                <a:ext cx="1791196" cy="1135567"/>
              </a:xfrm>
              <a:prstGeom prst="rect">
                <a:avLst/>
              </a:prstGeom>
              <a:blipFill rotWithShape="0">
                <a:blip r:embed="rId2"/>
                <a:stretch>
                  <a:fillRect l="-7143" r="-5442" b="-1451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  <a:endParaRPr lang="zh-CN" altLang="en-US">
                  <a:noFill/>
                </a:endParaRPr>
              </a:p>
            </p:txBody>
          </p:sp>
        </mc:Fallback>
      </mc:AlternateContent>
      <p:sp>
        <p:nvSpPr>
          <p:cNvPr id="5" name="文本框 4"/>
          <p:cNvSpPr txBox="1"/>
          <p:nvPr/>
        </p:nvSpPr>
        <p:spPr>
          <a:xfrm>
            <a:off x="4599488" y="3914199"/>
            <a:ext cx="442654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=1×10</a:t>
            </a:r>
            <a:r>
              <a:rPr lang="en-US" altLang="zh-CN" sz="2800" baseline="30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altLang="zh-CN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×1×10</a:t>
            </a:r>
            <a:r>
              <a:rPr lang="en-US" altLang="zh-CN" sz="2800" baseline="30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-4</a:t>
            </a:r>
            <a:endParaRPr lang="en-US" altLang="zh-CN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zh-CN" alt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（</a:t>
            </a:r>
            <a:r>
              <a:rPr lang="en-US" altLang="zh-CN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zh-CN" alt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）</a:t>
            </a:r>
            <a:endParaRPr lang="zh-CN" alt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3697403" y="1825375"/>
            <a:ext cx="6229985" cy="9531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280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已知</a:t>
            </a:r>
            <a:r>
              <a:rPr lang="zh-CN" altLang="en-US" sz="2800" dirty="0" smtClean="0">
                <a:solidFill>
                  <a:schemeClr val="bg1"/>
                </a:solidFill>
              </a:rPr>
              <a:t>：</a:t>
            </a:r>
            <a:r>
              <a:rPr lang="en-US" altLang="zh-CN" sz="28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altLang="zh-CN" sz="2800" i="1" baseline="-25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altLang="zh-CN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=1</a:t>
            </a:r>
            <a:r>
              <a:rPr lang="en-US" altLang="zh-CN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×</a:t>
            </a:r>
            <a:r>
              <a:rPr lang="en-US" altLang="zh-CN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en-US" altLang="zh-CN" sz="2800" baseline="30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 </a:t>
            </a:r>
            <a:r>
              <a:rPr lang="en-US" altLang="zh-CN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   </a:t>
            </a:r>
            <a:r>
              <a:rPr lang="en-US" altLang="zh-CN" sz="28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altLang="zh-CN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=1 cm</a:t>
            </a:r>
            <a:r>
              <a:rPr lang="en-US" altLang="zh-CN" sz="2800" baseline="30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=1×10</a:t>
            </a:r>
            <a:r>
              <a:rPr lang="en-US" altLang="zh-CN" sz="2800" baseline="30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-4 </a:t>
            </a:r>
            <a:r>
              <a:rPr lang="en-US" altLang="zh-CN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altLang="zh-CN" sz="2800" baseline="30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altLang="zh-CN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altLang="zh-CN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zh-CN" altLang="en-US" sz="280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求</a:t>
            </a:r>
            <a:r>
              <a:rPr lang="zh-CN" altLang="en-US" sz="2800" dirty="0" smtClean="0">
                <a:solidFill>
                  <a:schemeClr val="bg1"/>
                </a:solidFill>
              </a:rPr>
              <a:t>：</a:t>
            </a:r>
            <a:r>
              <a:rPr lang="en-US" altLang="zh-CN" sz="28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endParaRPr lang="zh-CN" altLang="en-US" sz="2800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4084459" y="5039244"/>
            <a:ext cx="687959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dirty="0" smtClean="0">
                <a:solidFill>
                  <a:schemeClr val="bg1"/>
                </a:solidFill>
              </a:rPr>
              <a:t>答：作用在人指甲上的大气压力约为</a:t>
            </a:r>
            <a:r>
              <a:rPr lang="en-US" altLang="zh-CN" sz="2800" dirty="0" smtClean="0">
                <a:solidFill>
                  <a:schemeClr val="bg1"/>
                </a:solidFill>
              </a:rPr>
              <a:t>10N</a:t>
            </a:r>
            <a:r>
              <a:rPr lang="zh-CN" altLang="en-US" sz="2800" dirty="0" smtClean="0">
                <a:solidFill>
                  <a:schemeClr val="bg1"/>
                </a:solidFill>
              </a:rPr>
              <a:t>。</a:t>
            </a:r>
            <a:endParaRPr lang="zh-CN" altLang="en-US" sz="2800" dirty="0" smtClean="0">
              <a:solidFill>
                <a:schemeClr val="bg1"/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9100859" y="988204"/>
            <a:ext cx="58541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dirty="0" smtClean="0">
                <a:solidFill>
                  <a:srgbClr val="FFFF00"/>
                </a:solidFill>
              </a:rPr>
              <a:t>10</a:t>
            </a:r>
            <a:endParaRPr lang="zh-CN" altLang="en-US" sz="28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5000"/>
    </mc:Choice>
    <mc:Fallback>
      <p:transition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5" grpId="0"/>
      <p:bldP spid="7" grpId="0"/>
      <p:bldP spid="8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1001915" y="909358"/>
            <a:ext cx="840463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800" kern="0" dirty="0" smtClean="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rPr>
              <a:t>练习</a:t>
            </a:r>
            <a:r>
              <a:rPr lang="en-US" altLang="zh-CN" sz="2800" kern="0" dirty="0" smtClean="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rPr>
              <a:t>3</a:t>
            </a:r>
            <a:r>
              <a:rPr lang="zh-CN" altLang="en-US" sz="2800" kern="0" dirty="0" smtClean="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rPr>
              <a:t>：</a:t>
            </a:r>
            <a:r>
              <a:rPr lang="zh-CN" altLang="zh-CN" sz="2800" kern="0" dirty="0" smtClean="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rPr>
              <a:t>如</a:t>
            </a:r>
            <a:r>
              <a:rPr lang="zh-CN" altLang="zh-CN" sz="2800" kern="0" dirty="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rPr>
              <a:t>图是测量大气压强的装置，玻璃管长约</a:t>
            </a:r>
            <a:r>
              <a:rPr lang="en-US" altLang="zh-CN" sz="2800" kern="0" dirty="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1m</a:t>
            </a:r>
            <a:r>
              <a:rPr lang="zh-CN" altLang="zh-CN" sz="2800" kern="0" dirty="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rPr>
              <a:t>，槽内装有水银，下列说法正确的</a:t>
            </a:r>
            <a:r>
              <a:rPr lang="zh-CN" altLang="zh-CN" sz="2800" kern="0" dirty="0" smtClean="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rPr>
              <a:t>是</a:t>
            </a:r>
            <a:r>
              <a:rPr lang="zh-CN" altLang="en-US" sz="2800" kern="0" dirty="0" smtClean="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rPr>
              <a:t>（    ）</a:t>
            </a:r>
            <a:endParaRPr lang="zh-CN" altLang="en-US" sz="2800" dirty="0">
              <a:solidFill>
                <a:srgbClr val="FFFF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914" y="2270592"/>
            <a:ext cx="1486991" cy="2817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矩形 4"/>
          <p:cNvSpPr/>
          <p:nvPr/>
        </p:nvSpPr>
        <p:spPr>
          <a:xfrm>
            <a:off x="2713022" y="2496928"/>
            <a:ext cx="8495168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6700" fontAlgn="ctr">
              <a:spcAft>
                <a:spcPts val="0"/>
              </a:spcAft>
            </a:pPr>
            <a:r>
              <a:rPr lang="en-US" altLang="zh-CN" sz="2800" kern="0" dirty="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  <a:cs typeface="Cambria Math" panose="02040503050406030204" pitchFamily="18" charset="0"/>
              </a:rPr>
              <a:t>A. </a:t>
            </a:r>
            <a:r>
              <a:rPr lang="zh-CN" altLang="zh-CN" sz="2800" kern="0" dirty="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rPr>
              <a:t>此装置是一个连通器</a:t>
            </a:r>
            <a:br>
              <a:rPr lang="en-US" altLang="zh-CN" sz="2800" kern="100" dirty="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  <a:cs typeface="Cambria Math" panose="02040503050406030204" pitchFamily="18" charset="0"/>
              </a:rPr>
            </a:br>
            <a:r>
              <a:rPr lang="en-US" altLang="zh-CN" sz="2800" kern="0" dirty="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  <a:cs typeface="Cambria Math" panose="02040503050406030204" pitchFamily="18" charset="0"/>
              </a:rPr>
              <a:t>B. </a:t>
            </a:r>
            <a:r>
              <a:rPr lang="zh-CN" altLang="zh-CN" sz="2800" kern="0" dirty="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rPr>
              <a:t>玻璃管倾斜放置，管内的水银面高度差减小</a:t>
            </a:r>
            <a:br>
              <a:rPr lang="en-US" altLang="zh-CN" sz="2800" kern="100" dirty="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  <a:cs typeface="Cambria Math" panose="02040503050406030204" pitchFamily="18" charset="0"/>
              </a:rPr>
            </a:br>
            <a:r>
              <a:rPr lang="en-US" altLang="zh-CN" sz="2800" kern="0" dirty="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  <a:cs typeface="Cambria Math" panose="02040503050406030204" pitchFamily="18" charset="0"/>
              </a:rPr>
              <a:t>C. </a:t>
            </a:r>
            <a:r>
              <a:rPr lang="zh-CN" altLang="zh-CN" sz="2800" kern="0" dirty="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rPr>
              <a:t>玻璃管竖直放置时水银液面高度差一定是</a:t>
            </a:r>
            <a:r>
              <a:rPr lang="en-US" altLang="zh-CN" sz="2800" kern="0" dirty="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  <a:cs typeface="Cambria Math" panose="02040503050406030204" pitchFamily="18" charset="0"/>
              </a:rPr>
              <a:t>760mm</a:t>
            </a:r>
            <a:br>
              <a:rPr lang="en-US" altLang="zh-CN" sz="2800" kern="100" dirty="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  <a:cs typeface="Cambria Math" panose="02040503050406030204" pitchFamily="18" charset="0"/>
              </a:rPr>
            </a:br>
            <a:r>
              <a:rPr lang="en-US" altLang="zh-CN" sz="2800" kern="0" dirty="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  <a:cs typeface="Cambria Math" panose="02040503050406030204" pitchFamily="18" charset="0"/>
              </a:rPr>
              <a:t>D. </a:t>
            </a:r>
            <a:r>
              <a:rPr lang="zh-CN" altLang="zh-CN" sz="2800" kern="0" dirty="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rPr>
              <a:t>将此装置从山脚移到山顶，管内外水银液面高度差减小</a:t>
            </a:r>
            <a:endParaRPr lang="zh-CN" altLang="zh-CN" sz="2800" kern="100" dirty="0">
              <a:solidFill>
                <a:srgbClr val="FFFFFF"/>
              </a:solidFill>
              <a:effectLst/>
              <a:latin typeface="黑体" panose="02010609060101010101" pitchFamily="49" charset="-122"/>
              <a:ea typeface="黑体" panose="02010609060101010101" pitchFamily="49" charset="-122"/>
              <a:cs typeface="Cambria Math" panose="0204050305040603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5000"/>
    </mc:Choice>
    <mc:Fallback>
      <p:transition advTm="5000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1001915" y="909358"/>
            <a:ext cx="840463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800" kern="0" dirty="0" smtClean="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rPr>
              <a:t>练习</a:t>
            </a:r>
            <a:r>
              <a:rPr lang="en-US" altLang="zh-CN" sz="2800" kern="0" dirty="0" smtClean="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rPr>
              <a:t>3</a:t>
            </a:r>
            <a:r>
              <a:rPr lang="zh-CN" altLang="en-US" sz="2800" kern="0" dirty="0" smtClean="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rPr>
              <a:t>：</a:t>
            </a:r>
            <a:r>
              <a:rPr lang="zh-CN" altLang="zh-CN" sz="2800" kern="0" dirty="0" smtClean="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rPr>
              <a:t>如</a:t>
            </a:r>
            <a:r>
              <a:rPr lang="zh-CN" altLang="zh-CN" sz="2800" kern="0" dirty="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rPr>
              <a:t>图是测量大气压强的装置，玻璃管长约</a:t>
            </a:r>
            <a:r>
              <a:rPr lang="en-US" altLang="zh-CN" sz="2800" kern="0" dirty="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1m</a:t>
            </a:r>
            <a:r>
              <a:rPr lang="zh-CN" altLang="zh-CN" sz="2800" kern="0" dirty="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rPr>
              <a:t>，槽内装有水银，下列说法正确的</a:t>
            </a:r>
            <a:r>
              <a:rPr lang="zh-CN" altLang="zh-CN" sz="2800" kern="0" dirty="0" smtClean="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rPr>
              <a:t>是</a:t>
            </a:r>
            <a:r>
              <a:rPr lang="zh-CN" altLang="en-US" sz="2800" kern="0" dirty="0" smtClean="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rPr>
              <a:t>（    ）</a:t>
            </a:r>
            <a:endParaRPr lang="zh-CN" altLang="en-US" sz="2800" dirty="0">
              <a:solidFill>
                <a:srgbClr val="FFFF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914" y="2270592"/>
            <a:ext cx="1486991" cy="2817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矩形 4"/>
          <p:cNvSpPr/>
          <p:nvPr/>
        </p:nvSpPr>
        <p:spPr>
          <a:xfrm>
            <a:off x="2713022" y="2496928"/>
            <a:ext cx="8495168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6700" fontAlgn="ctr">
              <a:spcAft>
                <a:spcPts val="0"/>
              </a:spcAft>
            </a:pPr>
            <a:r>
              <a:rPr lang="en-US" altLang="zh-CN" sz="2800" kern="0" dirty="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  <a:cs typeface="Cambria Math" panose="02040503050406030204" pitchFamily="18" charset="0"/>
              </a:rPr>
              <a:t>A. </a:t>
            </a:r>
            <a:r>
              <a:rPr lang="zh-CN" altLang="zh-CN" sz="2800" kern="0" dirty="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rPr>
              <a:t>此装置是一个连通器</a:t>
            </a:r>
            <a:br>
              <a:rPr lang="en-US" altLang="zh-CN" sz="2800" kern="100" dirty="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  <a:cs typeface="Cambria Math" panose="02040503050406030204" pitchFamily="18" charset="0"/>
              </a:rPr>
            </a:br>
            <a:r>
              <a:rPr lang="en-US" altLang="zh-CN" sz="2800" kern="0" dirty="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  <a:cs typeface="Cambria Math" panose="02040503050406030204" pitchFamily="18" charset="0"/>
              </a:rPr>
              <a:t>B. </a:t>
            </a:r>
            <a:r>
              <a:rPr lang="zh-CN" altLang="zh-CN" sz="2800" kern="0" dirty="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rPr>
              <a:t>玻璃管倾斜放置，管内的水银面高度差减小</a:t>
            </a:r>
            <a:br>
              <a:rPr lang="en-US" altLang="zh-CN" sz="2800" kern="100" dirty="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  <a:cs typeface="Cambria Math" panose="02040503050406030204" pitchFamily="18" charset="0"/>
              </a:rPr>
            </a:br>
            <a:r>
              <a:rPr lang="en-US" altLang="zh-CN" sz="2800" kern="0" dirty="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  <a:cs typeface="Cambria Math" panose="02040503050406030204" pitchFamily="18" charset="0"/>
              </a:rPr>
              <a:t>C. </a:t>
            </a:r>
            <a:r>
              <a:rPr lang="zh-CN" altLang="zh-CN" sz="2800" kern="0" dirty="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rPr>
              <a:t>玻璃管竖直放置时水银液面高度差一定是</a:t>
            </a:r>
            <a:r>
              <a:rPr lang="en-US" altLang="zh-CN" sz="2800" kern="0" dirty="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  <a:cs typeface="Cambria Math" panose="02040503050406030204" pitchFamily="18" charset="0"/>
              </a:rPr>
              <a:t>760mm</a:t>
            </a:r>
            <a:br>
              <a:rPr lang="en-US" altLang="zh-CN" sz="2800" kern="100" dirty="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  <a:cs typeface="Cambria Math" panose="02040503050406030204" pitchFamily="18" charset="0"/>
              </a:rPr>
            </a:br>
            <a:r>
              <a:rPr lang="en-US" altLang="zh-CN" sz="2800" kern="0" dirty="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  <a:cs typeface="Cambria Math" panose="02040503050406030204" pitchFamily="18" charset="0"/>
              </a:rPr>
              <a:t>D. </a:t>
            </a:r>
            <a:r>
              <a:rPr lang="zh-CN" altLang="zh-CN" sz="2800" kern="0" dirty="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rPr>
              <a:t>将此装置从山脚移到山顶，管内外水银液面高度差减小</a:t>
            </a:r>
            <a:endParaRPr lang="zh-CN" altLang="zh-CN" sz="2800" kern="100" dirty="0">
              <a:solidFill>
                <a:srgbClr val="FFFFFF"/>
              </a:solidFill>
              <a:effectLst/>
              <a:latin typeface="黑体" panose="02010609060101010101" pitchFamily="49" charset="-122"/>
              <a:ea typeface="黑体" panose="02010609060101010101" pitchFamily="49" charset="-122"/>
              <a:cs typeface="Cambria Math" panose="02040503050406030204" pitchFamily="18" charset="0"/>
            </a:endParaRPr>
          </a:p>
        </p:txBody>
      </p:sp>
    </p:spTree>
    <p:controls>
      <mc:AlternateContent xmlns:mc="http://schemas.openxmlformats.org/markup-compatibility/2006">
        <mc:Choice xmlns:v="urn:schemas-microsoft-com:vml" Requires="v">
          <p:control spid="10247" name="ShockwaveFlash1" r:id="rId2" imgW="841375" imgH="723900"/>
        </mc:Choice>
        <mc:Fallback>
          <p:control name="ShockwaveFlash1" r:id="rId2" imgW="841375" imgH="723900">
            <p:pic>
              <p:nvPicPr>
                <p:cNvPr id="0" name="ShockwaveFlash1"/>
                <p:cNvPicPr/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10621010" y="336550"/>
                  <a:ext cx="841375" cy="723900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</p:pic>
          </p:control>
        </mc:Fallback>
      </mc:AlternateContent>
    </p:controls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5000"/>
    </mc:Choice>
    <mc:Fallback>
      <p:transition advTm="5000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1001915" y="909358"/>
            <a:ext cx="840463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800" kern="0" dirty="0" smtClean="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rPr>
              <a:t>练习</a:t>
            </a:r>
            <a:r>
              <a:rPr lang="en-US" altLang="zh-CN" sz="2800" kern="0" dirty="0" smtClean="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rPr>
              <a:t>3</a:t>
            </a:r>
            <a:r>
              <a:rPr lang="zh-CN" altLang="en-US" sz="2800" kern="0" dirty="0" smtClean="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rPr>
              <a:t>：</a:t>
            </a:r>
            <a:r>
              <a:rPr lang="zh-CN" altLang="zh-CN" sz="2800" kern="0" dirty="0" smtClean="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rPr>
              <a:t>如</a:t>
            </a:r>
            <a:r>
              <a:rPr lang="zh-CN" altLang="zh-CN" sz="2800" kern="0" dirty="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rPr>
              <a:t>图是测量大气压强的装置，玻璃管长约</a:t>
            </a:r>
            <a:r>
              <a:rPr lang="en-US" altLang="zh-CN" sz="2800" kern="0" dirty="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1m</a:t>
            </a:r>
            <a:r>
              <a:rPr lang="zh-CN" altLang="zh-CN" sz="2800" kern="0" dirty="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rPr>
              <a:t>，槽内装有水银，下列说法正确的</a:t>
            </a:r>
            <a:r>
              <a:rPr lang="zh-CN" altLang="zh-CN" sz="2800" kern="0" dirty="0" smtClean="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rPr>
              <a:t>是</a:t>
            </a:r>
            <a:r>
              <a:rPr lang="zh-CN" altLang="en-US" sz="2800" kern="0" dirty="0" smtClean="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rPr>
              <a:t>（    ）</a:t>
            </a:r>
            <a:endParaRPr lang="zh-CN" altLang="en-US" sz="2800" dirty="0">
              <a:solidFill>
                <a:srgbClr val="FFFF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914" y="2270592"/>
            <a:ext cx="1486991" cy="2817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矩形 4"/>
          <p:cNvSpPr/>
          <p:nvPr/>
        </p:nvSpPr>
        <p:spPr>
          <a:xfrm>
            <a:off x="2713022" y="2496928"/>
            <a:ext cx="8495168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6700" fontAlgn="ctr">
              <a:spcAft>
                <a:spcPts val="0"/>
              </a:spcAft>
            </a:pPr>
            <a:r>
              <a:rPr lang="en-US" altLang="zh-CN" sz="2800" kern="0" dirty="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  <a:cs typeface="Cambria Math" panose="02040503050406030204" pitchFamily="18" charset="0"/>
              </a:rPr>
              <a:t>A. </a:t>
            </a:r>
            <a:r>
              <a:rPr lang="zh-CN" altLang="zh-CN" sz="2800" kern="0" dirty="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rPr>
              <a:t>此装置是一个连通器</a:t>
            </a:r>
            <a:br>
              <a:rPr lang="en-US" altLang="zh-CN" sz="2800" kern="100" dirty="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  <a:cs typeface="Cambria Math" panose="02040503050406030204" pitchFamily="18" charset="0"/>
              </a:rPr>
            </a:br>
            <a:r>
              <a:rPr lang="en-US" altLang="zh-CN" sz="2800" kern="0" dirty="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  <a:cs typeface="Cambria Math" panose="02040503050406030204" pitchFamily="18" charset="0"/>
              </a:rPr>
              <a:t>B. </a:t>
            </a:r>
            <a:r>
              <a:rPr lang="zh-CN" altLang="zh-CN" sz="2800" kern="0" dirty="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rPr>
              <a:t>玻璃管倾斜放置，管内的水银面高度差减小</a:t>
            </a:r>
            <a:br>
              <a:rPr lang="en-US" altLang="zh-CN" sz="2800" kern="100" dirty="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  <a:cs typeface="Cambria Math" panose="02040503050406030204" pitchFamily="18" charset="0"/>
              </a:rPr>
            </a:br>
            <a:r>
              <a:rPr lang="en-US" altLang="zh-CN" sz="2800" kern="0" dirty="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  <a:cs typeface="Cambria Math" panose="02040503050406030204" pitchFamily="18" charset="0"/>
              </a:rPr>
              <a:t>C. </a:t>
            </a:r>
            <a:r>
              <a:rPr lang="zh-CN" altLang="zh-CN" sz="2800" kern="0" dirty="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rPr>
              <a:t>玻璃管竖直放置时水银液面高度差一定是</a:t>
            </a:r>
            <a:r>
              <a:rPr lang="en-US" altLang="zh-CN" sz="2800" kern="0" dirty="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  <a:cs typeface="Cambria Math" panose="02040503050406030204" pitchFamily="18" charset="0"/>
              </a:rPr>
              <a:t>760mm</a:t>
            </a:r>
            <a:br>
              <a:rPr lang="en-US" altLang="zh-CN" sz="2800" kern="100" dirty="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  <a:cs typeface="Cambria Math" panose="02040503050406030204" pitchFamily="18" charset="0"/>
              </a:rPr>
            </a:br>
            <a:r>
              <a:rPr lang="en-US" altLang="zh-CN" sz="2800" kern="0" dirty="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  <a:cs typeface="Cambria Math" panose="02040503050406030204" pitchFamily="18" charset="0"/>
              </a:rPr>
              <a:t>D. </a:t>
            </a:r>
            <a:r>
              <a:rPr lang="zh-CN" altLang="zh-CN" sz="2800" kern="0" dirty="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rPr>
              <a:t>将此装置从山脚移到山顶，管内外水银液面高度差减小</a:t>
            </a:r>
            <a:endParaRPr lang="zh-CN" altLang="zh-CN" sz="2800" kern="100" dirty="0">
              <a:solidFill>
                <a:srgbClr val="FFFFFF"/>
              </a:solidFill>
              <a:effectLst/>
              <a:latin typeface="黑体" panose="02010609060101010101" pitchFamily="49" charset="-122"/>
              <a:ea typeface="黑体" panose="02010609060101010101" pitchFamily="49" charset="-122"/>
              <a:cs typeface="Cambria Math" panose="02040503050406030204" pitchFamily="18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6880633" y="1386411"/>
            <a:ext cx="364202" cy="54072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2800" dirty="0" smtClean="0">
                <a:solidFill>
                  <a:srgbClr val="FEFF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D</a:t>
            </a:r>
            <a:endParaRPr lang="zh-CN" altLang="en-US" sz="2800" dirty="0" smtClean="0">
              <a:solidFill>
                <a:srgbClr val="FEFF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5000"/>
    </mc:Choice>
    <mc:Fallback>
      <p:transition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92205" y="3184070"/>
            <a:ext cx="1620957" cy="609398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80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大气压强</a:t>
            </a:r>
            <a:endParaRPr lang="zh-CN" altLang="en-US" sz="2800" dirty="0" smtClean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" name="左大括号 2"/>
          <p:cNvSpPr/>
          <p:nvPr/>
        </p:nvSpPr>
        <p:spPr>
          <a:xfrm>
            <a:off x="1789104" y="1191781"/>
            <a:ext cx="94125" cy="4593976"/>
          </a:xfrm>
          <a:prstGeom prst="leftBrac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grpSp>
        <p:nvGrpSpPr>
          <p:cNvPr id="16" name="组合 15"/>
          <p:cNvGrpSpPr/>
          <p:nvPr/>
        </p:nvGrpSpPr>
        <p:grpSpPr>
          <a:xfrm>
            <a:off x="4141472" y="3193576"/>
            <a:ext cx="2220312" cy="1075337"/>
            <a:chOff x="4141472" y="3193576"/>
            <a:chExt cx="2220312" cy="1075337"/>
          </a:xfrm>
        </p:grpSpPr>
        <p:sp>
          <p:nvSpPr>
            <p:cNvPr id="30" name="矩形 29"/>
            <p:cNvSpPr/>
            <p:nvPr/>
          </p:nvSpPr>
          <p:spPr>
            <a:xfrm>
              <a:off x="4141472" y="3438015"/>
              <a:ext cx="2031325" cy="5355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2400" dirty="0" smtClean="0">
                  <a:solidFill>
                    <a:schemeClr val="bg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大气压的测量</a:t>
              </a:r>
              <a:endParaRPr lang="zh-CN" altLang="en-US" sz="240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5" name="左大括号 4"/>
            <p:cNvSpPr/>
            <p:nvPr/>
          </p:nvSpPr>
          <p:spPr>
            <a:xfrm>
              <a:off x="6160432" y="3193576"/>
              <a:ext cx="201352" cy="1075337"/>
            </a:xfrm>
            <a:prstGeom prst="leftBrac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</p:grpSp>
      <p:sp>
        <p:nvSpPr>
          <p:cNvPr id="33" name="文本框 32"/>
          <p:cNvSpPr txBox="1"/>
          <p:nvPr/>
        </p:nvSpPr>
        <p:spPr>
          <a:xfrm>
            <a:off x="6411227" y="3470441"/>
            <a:ext cx="3262432" cy="53553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240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2.</a:t>
            </a:r>
            <a:r>
              <a:rPr lang="zh-CN" altLang="en-US" sz="240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无液气压计（便携）</a:t>
            </a:r>
            <a:endParaRPr lang="en-US" altLang="zh-CN" sz="2400" dirty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7" name="文本框 36"/>
          <p:cNvSpPr txBox="1"/>
          <p:nvPr/>
        </p:nvSpPr>
        <p:spPr>
          <a:xfrm>
            <a:off x="3987642" y="5811214"/>
            <a:ext cx="7263527" cy="53553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40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大气压影响水的沸点：水表面的气压越低，沸点越低</a:t>
            </a:r>
            <a:endParaRPr lang="zh-CN" altLang="en-US" sz="2400" dirty="0" smtClean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4049197" y="1791641"/>
            <a:ext cx="5724644" cy="53553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40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证明大气压存在的实验：马德堡半球实验</a:t>
            </a:r>
            <a:endParaRPr lang="zh-CN" altLang="en-US" sz="2400" dirty="0" smtClean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grpSp>
        <p:nvGrpSpPr>
          <p:cNvPr id="21" name="组合 20"/>
          <p:cNvGrpSpPr/>
          <p:nvPr/>
        </p:nvGrpSpPr>
        <p:grpSpPr>
          <a:xfrm>
            <a:off x="4213512" y="4453606"/>
            <a:ext cx="7037657" cy="543021"/>
            <a:chOff x="4213512" y="4453606"/>
            <a:chExt cx="7037657" cy="543021"/>
          </a:xfrm>
        </p:grpSpPr>
        <p:sp>
          <p:nvSpPr>
            <p:cNvPr id="36" name="文本框 35"/>
            <p:cNvSpPr txBox="1"/>
            <p:nvPr/>
          </p:nvSpPr>
          <p:spPr>
            <a:xfrm>
              <a:off x="4213512" y="4461096"/>
              <a:ext cx="4185761" cy="535531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2400" dirty="0" smtClean="0">
                  <a:solidFill>
                    <a:schemeClr val="bg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影响大气压的主要因素：高度</a:t>
              </a:r>
              <a:endParaRPr lang="zh-CN" altLang="en-US" sz="240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8296514" y="4453606"/>
              <a:ext cx="2954655" cy="5355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2400" dirty="0" smtClean="0">
                  <a:solidFill>
                    <a:srgbClr val="FEFF0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高度越</a:t>
              </a:r>
              <a:r>
                <a:rPr lang="zh-CN" altLang="en-US" sz="2400" dirty="0">
                  <a:solidFill>
                    <a:srgbClr val="FEFF0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高，气压越低</a:t>
              </a:r>
              <a:endParaRPr lang="zh-CN" altLang="en-US" sz="2400" dirty="0">
                <a:solidFill>
                  <a:srgbClr val="FEFF00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</p:grpSp>
      <p:sp>
        <p:nvSpPr>
          <p:cNvPr id="7" name="矩形 6"/>
          <p:cNvSpPr/>
          <p:nvPr/>
        </p:nvSpPr>
        <p:spPr>
          <a:xfrm>
            <a:off x="6427000" y="4042075"/>
            <a:ext cx="326243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3.</a:t>
            </a:r>
            <a:r>
              <a:rPr lang="zh-CN" altLang="en-US" sz="240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自制</a:t>
            </a:r>
            <a:r>
              <a:rPr lang="zh-CN" altLang="en-US" sz="240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气压计（粗测）</a:t>
            </a:r>
            <a:endParaRPr lang="zh-CN" altLang="en-US" sz="24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6361784" y="2898806"/>
            <a:ext cx="3570208" cy="53553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240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1.</a:t>
            </a:r>
            <a:r>
              <a:rPr lang="zh-CN" altLang="en-US" sz="240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水银气压计（最精确）</a:t>
            </a:r>
            <a:endParaRPr lang="zh-CN" altLang="en-US" sz="2400" dirty="0" smtClean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grpSp>
        <p:nvGrpSpPr>
          <p:cNvPr id="15" name="组合 14"/>
          <p:cNvGrpSpPr/>
          <p:nvPr/>
        </p:nvGrpSpPr>
        <p:grpSpPr>
          <a:xfrm>
            <a:off x="3817100" y="2354283"/>
            <a:ext cx="7255355" cy="2288474"/>
            <a:chOff x="3817100" y="2354283"/>
            <a:chExt cx="7255355" cy="2288474"/>
          </a:xfrm>
        </p:grpSpPr>
        <p:sp>
          <p:nvSpPr>
            <p:cNvPr id="31" name="文本框 30"/>
            <p:cNvSpPr txBox="1"/>
            <p:nvPr/>
          </p:nvSpPr>
          <p:spPr>
            <a:xfrm>
              <a:off x="6219845" y="2354283"/>
              <a:ext cx="4852610" cy="978729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2400" dirty="0" smtClean="0">
                  <a:solidFill>
                    <a:schemeClr val="bg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托里拆利实验</a:t>
              </a:r>
              <a:r>
                <a:rPr lang="zh-CN" altLang="en-US" sz="2400" dirty="0">
                  <a:solidFill>
                    <a:schemeClr val="bg1"/>
                  </a:solidFill>
                  <a:latin typeface="黑体" panose="02010609060101010101" pitchFamily="49" charset="-122"/>
                  <a:ea typeface="黑体" panose="02010609060101010101" pitchFamily="49" charset="-122"/>
                  <a:cs typeface="Times New Roman" panose="02020603050405020304" pitchFamily="18" charset="0"/>
                </a:rPr>
                <a:t> </a:t>
              </a:r>
              <a:r>
                <a:rPr lang="zh-CN" altLang="en-US" sz="2400" dirty="0" smtClean="0">
                  <a:solidFill>
                    <a:schemeClr val="bg1"/>
                  </a:solidFill>
                  <a:latin typeface="黑体" panose="02010609060101010101" pitchFamily="49" charset="-122"/>
                  <a:ea typeface="黑体" panose="02010609060101010101" pitchFamily="49" charset="-122"/>
                  <a:cs typeface="Times New Roman" panose="02020603050405020304" pitchFamily="18" charset="0"/>
                </a:rPr>
                <a:t>   </a:t>
              </a:r>
              <a:r>
                <a:rPr lang="en-US" altLang="zh-CN" sz="2400" i="1" dirty="0" smtClean="0">
                  <a:solidFill>
                    <a:srgbClr val="FEFF00"/>
                  </a:solidFill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p</a:t>
              </a:r>
              <a:r>
                <a:rPr lang="en-US" altLang="zh-CN" sz="2400" baseline="-25000" dirty="0" smtClean="0">
                  <a:solidFill>
                    <a:srgbClr val="FEFF00"/>
                  </a:solidFill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0</a:t>
              </a:r>
              <a:r>
                <a:rPr lang="en-US" altLang="zh-CN" sz="2400" dirty="0" smtClean="0">
                  <a:solidFill>
                    <a:srgbClr val="FEFF00"/>
                  </a:solidFill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=1.013×10</a:t>
              </a:r>
              <a:r>
                <a:rPr lang="en-US" altLang="zh-CN" sz="2400" baseline="30000" dirty="0" smtClean="0">
                  <a:solidFill>
                    <a:srgbClr val="FEFF00"/>
                  </a:solidFill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5</a:t>
              </a:r>
              <a:r>
                <a:rPr lang="en-US" altLang="zh-CN" sz="2400" dirty="0" smtClean="0">
                  <a:solidFill>
                    <a:srgbClr val="FEFF00"/>
                  </a:solidFill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Pa</a:t>
              </a:r>
              <a:endParaRPr lang="en-US" altLang="zh-CN" sz="2400" dirty="0" smtClean="0">
                <a:solidFill>
                  <a:schemeClr val="bg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endParaRPr>
            </a:p>
            <a:p>
              <a:pPr>
                <a:lnSpc>
                  <a:spcPct val="120000"/>
                </a:lnSpc>
              </a:pPr>
              <a:r>
                <a:rPr lang="en-US" altLang="zh-CN" sz="2400" dirty="0">
                  <a:solidFill>
                    <a:schemeClr val="bg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 </a:t>
              </a:r>
              <a:r>
                <a:rPr lang="en-US" altLang="zh-CN" sz="2400" dirty="0" smtClean="0">
                  <a:solidFill>
                    <a:schemeClr val="bg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        </a:t>
              </a:r>
              <a:endParaRPr lang="zh-CN" altLang="en-US" sz="240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17" name="矩形 16"/>
            <p:cNvSpPr/>
            <p:nvPr/>
          </p:nvSpPr>
          <p:spPr>
            <a:xfrm>
              <a:off x="4087898" y="2362574"/>
              <a:ext cx="2339102" cy="5355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2400" dirty="0" smtClean="0">
                  <a:solidFill>
                    <a:schemeClr val="bg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标准大气压值：</a:t>
              </a:r>
              <a:endParaRPr lang="zh-CN" altLang="en-US" sz="240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18" name="左大括号 17"/>
            <p:cNvSpPr/>
            <p:nvPr/>
          </p:nvSpPr>
          <p:spPr>
            <a:xfrm>
              <a:off x="3817100" y="2655907"/>
              <a:ext cx="259155" cy="1986850"/>
            </a:xfrm>
            <a:prstGeom prst="leftBrac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</p:grpSp>
      <p:sp>
        <p:nvSpPr>
          <p:cNvPr id="19" name="矩形 18"/>
          <p:cNvSpPr/>
          <p:nvPr/>
        </p:nvSpPr>
        <p:spPr>
          <a:xfrm>
            <a:off x="1855101" y="3333012"/>
            <a:ext cx="2031325" cy="5355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40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大气压的大小</a:t>
            </a:r>
            <a:endParaRPr lang="zh-CN" altLang="en-US" sz="2400" dirty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1915352" y="5436061"/>
            <a:ext cx="2031325" cy="5355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40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大气压与生活</a:t>
            </a:r>
            <a:endParaRPr lang="zh-CN" altLang="en-US" sz="2400" dirty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grpSp>
        <p:nvGrpSpPr>
          <p:cNvPr id="25" name="组合 24"/>
          <p:cNvGrpSpPr/>
          <p:nvPr/>
        </p:nvGrpSpPr>
        <p:grpSpPr>
          <a:xfrm>
            <a:off x="3786290" y="5038742"/>
            <a:ext cx="6849326" cy="1170519"/>
            <a:chOff x="3786290" y="5038742"/>
            <a:chExt cx="6849326" cy="1170519"/>
          </a:xfrm>
        </p:grpSpPr>
        <p:sp>
          <p:nvSpPr>
            <p:cNvPr id="10" name="文本框 9"/>
            <p:cNvSpPr txBox="1"/>
            <p:nvPr/>
          </p:nvSpPr>
          <p:spPr>
            <a:xfrm>
              <a:off x="3987642" y="5038742"/>
              <a:ext cx="6647974" cy="535531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2400" dirty="0" smtClean="0">
                  <a:solidFill>
                    <a:schemeClr val="bg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大气压的应用：吸管，真空吸盘，活塞式抽水机</a:t>
              </a:r>
              <a:endParaRPr lang="zh-CN" altLang="en-US" sz="240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22" name="左大括号 21"/>
            <p:cNvSpPr/>
            <p:nvPr/>
          </p:nvSpPr>
          <p:spPr>
            <a:xfrm>
              <a:off x="3786290" y="5133924"/>
              <a:ext cx="201352" cy="1075337"/>
            </a:xfrm>
            <a:prstGeom prst="leftBrac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3905792" y="784955"/>
            <a:ext cx="5560273" cy="1308777"/>
            <a:chOff x="3905792" y="784955"/>
            <a:chExt cx="5560273" cy="1308777"/>
          </a:xfrm>
        </p:grpSpPr>
        <p:sp>
          <p:nvSpPr>
            <p:cNvPr id="4" name="矩形 3"/>
            <p:cNvSpPr/>
            <p:nvPr/>
          </p:nvSpPr>
          <p:spPr>
            <a:xfrm>
              <a:off x="4049197" y="784955"/>
              <a:ext cx="5416868" cy="5355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2400" dirty="0" smtClean="0">
                  <a:solidFill>
                    <a:schemeClr val="bg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产生原因：空气受重力，且具有流动性</a:t>
              </a:r>
              <a:endParaRPr lang="zh-CN" altLang="en-US" sz="240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23" name="左大括号 22"/>
            <p:cNvSpPr/>
            <p:nvPr/>
          </p:nvSpPr>
          <p:spPr>
            <a:xfrm>
              <a:off x="3905792" y="1018395"/>
              <a:ext cx="201352" cy="1075337"/>
            </a:xfrm>
            <a:prstGeom prst="leftBrac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</p:grpSp>
      <p:sp>
        <p:nvSpPr>
          <p:cNvPr id="24" name="矩形 23"/>
          <p:cNvSpPr/>
          <p:nvPr/>
        </p:nvSpPr>
        <p:spPr>
          <a:xfrm>
            <a:off x="1874466" y="1234153"/>
            <a:ext cx="2031325" cy="5355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40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大气压的存在</a:t>
            </a:r>
            <a:endParaRPr lang="zh-CN" altLang="en-US" sz="2400" dirty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363185" y="659092"/>
            <a:ext cx="902811" cy="609398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none" rtlCol="0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80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小结</a:t>
            </a:r>
            <a:endParaRPr lang="zh-CN" altLang="en-US" sz="2800" dirty="0" smtClean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5000"/>
    </mc:Choice>
    <mc:Fallback>
      <p:transition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7" grpId="0"/>
      <p:bldP spid="8" grpId="0"/>
      <p:bldP spid="7" grpId="0"/>
      <p:bldP spid="11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3503209" y="2734444"/>
            <a:ext cx="4695516" cy="99520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5865" dirty="0" smtClean="0">
                <a:solidFill>
                  <a:srgbClr val="FFFF00">
                    <a:alpha val="80000"/>
                  </a:srgb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四、课后作业</a:t>
            </a:r>
            <a:endParaRPr lang="zh-CN" altLang="en-US" sz="5865" dirty="0">
              <a:solidFill>
                <a:srgbClr val="FFFF00">
                  <a:alpha val="80000"/>
                </a:srgb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5000"/>
    </mc:Choice>
    <mc:Fallback>
      <p:transition advTm="5000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526839" y="924835"/>
            <a:ext cx="10367238" cy="60939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80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作业：做一做</a:t>
            </a:r>
            <a:endParaRPr lang="zh-CN" altLang="en-US" sz="2800" dirty="0" smtClean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5744964" y="2474134"/>
            <a:ext cx="5724644" cy="216059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80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用酒精灯加热烧瓶中的水，水沸腾</a:t>
            </a:r>
            <a:endParaRPr lang="en-US" altLang="zh-CN" sz="2800" dirty="0" smtClean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280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后，移开酒精灯。</a:t>
            </a:r>
            <a:endParaRPr lang="en-US" altLang="zh-CN" sz="2800" dirty="0" smtClean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280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盖上瓶塞，将烧瓶倒置，</a:t>
            </a:r>
            <a:endParaRPr lang="en-US" altLang="zh-CN" sz="2800" dirty="0" smtClean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280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用冷水浇瓶底会发现什么现象？</a:t>
            </a:r>
            <a:endParaRPr lang="zh-CN" altLang="en-US" sz="2800" dirty="0" smtClean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15031" y="2167896"/>
            <a:ext cx="5193919" cy="349639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5000"/>
    </mc:Choice>
    <mc:Fallback>
      <p:transition advTm="5000"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526839" y="924835"/>
            <a:ext cx="10367238" cy="60939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80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作业：做一做</a:t>
            </a:r>
            <a:endParaRPr lang="zh-CN" altLang="en-US" sz="2800" dirty="0" smtClean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5594002" y="3012766"/>
            <a:ext cx="5570756" cy="112646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80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请你观察实验现象，</a:t>
            </a:r>
            <a:endParaRPr lang="en-US" altLang="zh-CN" sz="2800" dirty="0" smtClean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280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并用今天学到的知识解释这一现象</a:t>
            </a:r>
            <a:endParaRPr lang="zh-CN" altLang="en-US" sz="2800" dirty="0" smtClean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15031" y="2167896"/>
            <a:ext cx="5193919" cy="349639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5000"/>
    </mc:Choice>
    <mc:Fallback>
      <p:transition advTm="5000"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3503209" y="2734444"/>
            <a:ext cx="3943708" cy="99520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5865" dirty="0" smtClean="0">
                <a:solidFill>
                  <a:srgbClr val="FFFF00">
                    <a:alpha val="80000"/>
                  </a:srgb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五、结束语</a:t>
            </a:r>
            <a:endParaRPr lang="zh-CN" altLang="en-US" sz="5865" dirty="0">
              <a:solidFill>
                <a:srgbClr val="FFFF00">
                  <a:alpha val="80000"/>
                </a:srgb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5000"/>
    </mc:Choice>
    <mc:Fallback>
      <p:transition advTm="50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3503209" y="2734444"/>
            <a:ext cx="4695516" cy="99520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5865" dirty="0">
                <a:solidFill>
                  <a:srgbClr val="FFFF00">
                    <a:alpha val="80000"/>
                  </a:srgb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二、教学过程</a:t>
            </a:r>
            <a:endParaRPr lang="zh-CN" altLang="en-US" sz="5865" dirty="0">
              <a:solidFill>
                <a:srgbClr val="FFFF00">
                  <a:alpha val="80000"/>
                </a:srgb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5000"/>
    </mc:Choice>
    <mc:Fallback>
      <p:transition advTm="5000"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70298" y="617993"/>
            <a:ext cx="3439241" cy="2556096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47629" y="766169"/>
            <a:ext cx="2192748" cy="4667581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3360" y="3418205"/>
            <a:ext cx="3425825" cy="228155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5288916" y="1311265"/>
            <a:ext cx="701731" cy="1169551"/>
          </a:xfrm>
          <a:prstGeom prst="rect">
            <a:avLst/>
          </a:prstGeom>
          <a:noFill/>
        </p:spPr>
        <p:txBody>
          <a:bodyPr vert="eaVert" wrap="none" rtlCol="0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80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返回舱</a:t>
            </a:r>
            <a:endParaRPr lang="zh-CN" altLang="en-US" sz="2800" dirty="0" smtClean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5288915" y="3546475"/>
            <a:ext cx="699135" cy="2025015"/>
          </a:xfrm>
          <a:prstGeom prst="rect">
            <a:avLst/>
          </a:prstGeom>
          <a:noFill/>
        </p:spPr>
        <p:txBody>
          <a:bodyPr vert="eaVert" wrap="square" rtlCol="0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80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高压氧舱</a:t>
            </a:r>
            <a:endParaRPr lang="zh-CN" altLang="en-US" sz="2800" dirty="0" smtClean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9040555" y="4264921"/>
            <a:ext cx="701731" cy="1169551"/>
          </a:xfrm>
          <a:prstGeom prst="rect">
            <a:avLst/>
          </a:prstGeom>
          <a:noFill/>
        </p:spPr>
        <p:txBody>
          <a:bodyPr vert="eaVert" wrap="none" rtlCol="0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80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呼吸机</a:t>
            </a:r>
            <a:endParaRPr lang="zh-CN" altLang="en-US" sz="2800" dirty="0" smtClean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5000"/>
    </mc:Choice>
    <mc:Fallback>
      <p:transition advTm="500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易拉罐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2552752" y="903878"/>
            <a:ext cx="6578175" cy="538214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5000"/>
    </mc:Choice>
    <mc:Fallback>
      <p:transition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5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Snap16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3201" y="1283947"/>
            <a:ext cx="1249362" cy="3960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5" descr="Snap2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8276" y="1283947"/>
            <a:ext cx="1304925" cy="3957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文本框 3"/>
          <p:cNvSpPr txBox="1"/>
          <p:nvPr/>
        </p:nvSpPr>
        <p:spPr>
          <a:xfrm>
            <a:off x="4741559" y="2700473"/>
            <a:ext cx="6583680" cy="112458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800" dirty="0" smtClean="0">
                <a:solidFill>
                  <a:schemeClr val="bg1"/>
                </a:solidFill>
              </a:rPr>
              <a:t>由于液体受到重力的作用，且具有流动性</a:t>
            </a:r>
            <a:endParaRPr lang="zh-CN" altLang="en-US" sz="2800" dirty="0" smtClean="0">
              <a:solidFill>
                <a:schemeClr val="bg1"/>
              </a:solidFill>
            </a:endParaRPr>
          </a:p>
          <a:p>
            <a:pPr>
              <a:lnSpc>
                <a:spcPct val="120000"/>
              </a:lnSpc>
            </a:pPr>
            <a:r>
              <a:rPr lang="zh-CN" altLang="en-US" sz="2800" dirty="0" smtClean="0">
                <a:solidFill>
                  <a:schemeClr val="bg1"/>
                </a:solidFill>
              </a:rPr>
              <a:t>所以会产生</a:t>
            </a:r>
            <a:r>
              <a:rPr lang="zh-CN" altLang="en-US" sz="2800" dirty="0" smtClean="0">
                <a:solidFill>
                  <a:srgbClr val="FFFF00"/>
                </a:solidFill>
              </a:rPr>
              <a:t>液体压强</a:t>
            </a:r>
            <a:endParaRPr lang="zh-CN" altLang="en-US" sz="2800" dirty="0" smtClean="0">
              <a:solidFill>
                <a:srgbClr val="FFFF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5000"/>
    </mc:Choice>
    <mc:Fallback>
      <p:transition advTm="500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419252" y="661108"/>
            <a:ext cx="6541104" cy="4422259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2457141" y="5128530"/>
            <a:ext cx="3775393" cy="609398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800" dirty="0" smtClean="0">
                <a:solidFill>
                  <a:schemeClr val="bg1"/>
                </a:solidFill>
              </a:rPr>
              <a:t>地球表面由大气层包裹</a:t>
            </a:r>
            <a:endParaRPr lang="zh-CN" altLang="en-US" sz="2800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5000"/>
    </mc:Choice>
    <mc:Fallback>
      <p:transition advTm="500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457352" y="706193"/>
            <a:ext cx="6541104" cy="4422259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2457141" y="5128530"/>
            <a:ext cx="3775393" cy="609398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800" dirty="0" smtClean="0">
                <a:solidFill>
                  <a:schemeClr val="bg1"/>
                </a:solidFill>
              </a:rPr>
              <a:t>地球表面由大气层包裹</a:t>
            </a:r>
            <a:endParaRPr lang="zh-CN" altLang="en-US" sz="2800" dirty="0" smtClean="0">
              <a:solidFill>
                <a:schemeClr val="bg1"/>
              </a:solidFill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457141" y="5655153"/>
            <a:ext cx="6288901" cy="1081963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800" dirty="0" smtClean="0">
                <a:solidFill>
                  <a:schemeClr val="bg1"/>
                </a:solidFill>
              </a:rPr>
              <a:t>空气受到重力的作用，且具有流动性，</a:t>
            </a:r>
            <a:endParaRPr lang="en-US" altLang="zh-CN" sz="2800" dirty="0" smtClean="0">
              <a:solidFill>
                <a:schemeClr val="bg1"/>
              </a:solidFill>
            </a:endParaRPr>
          </a:p>
          <a:p>
            <a:pPr>
              <a:lnSpc>
                <a:spcPct val="120000"/>
              </a:lnSpc>
            </a:pPr>
            <a:r>
              <a:rPr lang="zh-CN" altLang="en-US" sz="2800" dirty="0" smtClean="0">
                <a:solidFill>
                  <a:schemeClr val="bg1"/>
                </a:solidFill>
              </a:rPr>
              <a:t>因此会产生</a:t>
            </a:r>
            <a:r>
              <a:rPr lang="zh-CN" altLang="en-US" sz="2800" dirty="0" smtClean="0">
                <a:solidFill>
                  <a:srgbClr val="FFFF00"/>
                </a:solidFill>
              </a:rPr>
              <a:t>大气压强</a:t>
            </a:r>
            <a:endParaRPr lang="zh-CN" altLang="en-US" sz="2800" dirty="0" smtClean="0">
              <a:solidFill>
                <a:srgbClr val="FFFF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5000"/>
    </mc:Choice>
    <mc:Fallback>
      <p:transition advTm="5000"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p="http://schemas.openxmlformats.org/presentationml/2006/main">
  <p:tag name="KSO_WM_DOC_GUID" val="{8d1d930b-d600-4698-afa7-262180050f92}"/>
</p:tagLst>
</file>

<file path=ppt/theme/theme1.xml><?xml version="1.0" encoding="utf-8"?>
<a:theme xmlns:a="http://schemas.openxmlformats.org/drawingml/2006/main" name=".">
  <a:themeElements>
    <a:clrScheme name="MC-欧美风主题色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1D267C"/>
      </a:accent1>
      <a:accent2>
        <a:srgbClr val="84848F"/>
      </a:accent2>
      <a:accent3>
        <a:srgbClr val="4B4A5A"/>
      </a:accent3>
      <a:accent4>
        <a:srgbClr val="1D267C"/>
      </a:accent4>
      <a:accent5>
        <a:srgbClr val="84848F"/>
      </a:accent5>
      <a:accent6>
        <a:srgbClr val="4B4A5A"/>
      </a:accent6>
      <a:hlink>
        <a:srgbClr val="0563C1"/>
      </a:hlink>
      <a:folHlink>
        <a:srgbClr val="954F72"/>
      </a:folHlink>
    </a:clrScheme>
    <a:fontScheme name="Arial+微软雅黑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 anchor="ctr">
        <a:spAutoFit/>
      </a:bodyPr>
      <a:lstStyle>
        <a:defPPr>
          <a:lnSpc>
            <a:spcPct val="120000"/>
          </a:lnSpc>
          <a:defRPr sz="2800" dirty="0" smtClean="0">
            <a:solidFill>
              <a:schemeClr val="bg1"/>
            </a:solidFill>
            <a:latin typeface="黑体" panose="02010609060101010101" pitchFamily="49" charset="-122"/>
            <a:ea typeface="黑体" panose="02010609060101010101" pitchFamily="49" charset="-122"/>
          </a:defRPr>
        </a:defPPr>
      </a:lst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千图</Template>
  <TotalTime>0</TotalTime>
  <Words>2113</Words>
  <Application>WPS 演示</Application>
  <PresentationFormat>宽屏</PresentationFormat>
  <Paragraphs>293</Paragraphs>
  <Slides>50</Slides>
  <Notes>27</Notes>
  <HiddenSlides>0</HiddenSlides>
  <MMClips>2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50</vt:i4>
      </vt:variant>
    </vt:vector>
  </HeadingPairs>
  <TitlesOfParts>
    <vt:vector size="62" baseType="lpstr">
      <vt:lpstr>Arial</vt:lpstr>
      <vt:lpstr>宋体</vt:lpstr>
      <vt:lpstr>Wingdings</vt:lpstr>
      <vt:lpstr>黑体</vt:lpstr>
      <vt:lpstr>叶根友刀锋黑草</vt:lpstr>
      <vt:lpstr>Times New Roman</vt:lpstr>
      <vt:lpstr>微软雅黑</vt:lpstr>
      <vt:lpstr>Arial Unicode MS</vt:lpstr>
      <vt:lpstr>等线</vt:lpstr>
      <vt:lpstr>Cambria Math</vt:lpstr>
      <vt:lpstr>Calibri</vt:lpstr>
      <vt:lpstr>.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2020-03-12T06:27:00Z</dcterms:created>
  <dcterms:modified xsi:type="dcterms:W3CDTF">2020-05-25T06:29:23Z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2052-11.1.0.9662</vt:lpwstr>
  </property>
</Properties>
</file>