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2" r:id="rId3"/>
  </p:sldMasterIdLst>
  <p:notesMasterIdLst>
    <p:notesMasterId r:id="rId29"/>
  </p:notesMasterIdLst>
  <p:sldIdLst>
    <p:sldId id="1193" r:id="rId4"/>
    <p:sldId id="1196" r:id="rId5"/>
    <p:sldId id="1200" r:id="rId6"/>
    <p:sldId id="1738" r:id="rId7"/>
    <p:sldId id="1614" r:id="rId8"/>
    <p:sldId id="1618" r:id="rId9"/>
    <p:sldId id="1663" r:id="rId10"/>
    <p:sldId id="1654" r:id="rId11"/>
    <p:sldId id="1657" r:id="rId12"/>
    <p:sldId id="1666" r:id="rId13"/>
    <p:sldId id="1675" r:id="rId14"/>
    <p:sldId id="1810" r:id="rId15"/>
    <p:sldId id="1671" r:id="rId16"/>
    <p:sldId id="1678" r:id="rId17"/>
    <p:sldId id="1673" r:id="rId18"/>
    <p:sldId id="1677" r:id="rId19"/>
    <p:sldId id="1686" r:id="rId20"/>
    <p:sldId id="1679" r:id="rId21"/>
    <p:sldId id="1814" r:id="rId22"/>
    <p:sldId id="1824" r:id="rId23"/>
    <p:sldId id="1804" r:id="rId24"/>
    <p:sldId id="1807" r:id="rId25"/>
    <p:sldId id="1449" r:id="rId26"/>
    <p:sldId id="1831" r:id="rId27"/>
    <p:sldId id="1451" r:id="rId28"/>
  </p:sldIdLst>
  <p:sldSz cx="12192000" cy="6858000"/>
  <p:notesSz cx="6858000" cy="9144000"/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C331825-CE43-41EB-8CAB-E70DD07A500D}">
          <p14:sldIdLst>
            <p14:sldId id="1193"/>
            <p14:sldId id="1196"/>
            <p14:sldId id="1200"/>
            <p14:sldId id="1738"/>
            <p14:sldId id="1614"/>
            <p14:sldId id="1618"/>
            <p14:sldId id="1663"/>
            <p14:sldId id="1654"/>
            <p14:sldId id="1657"/>
            <p14:sldId id="1666"/>
            <p14:sldId id="1675"/>
            <p14:sldId id="1810"/>
            <p14:sldId id="1671"/>
            <p14:sldId id="1678"/>
            <p14:sldId id="1673"/>
            <p14:sldId id="1677"/>
            <p14:sldId id="1686"/>
            <p14:sldId id="1679"/>
            <p14:sldId id="1814"/>
            <p14:sldId id="1824"/>
            <p14:sldId id="1804"/>
            <p14:sldId id="1807"/>
            <p14:sldId id="1449"/>
            <p14:sldId id="1831"/>
            <p14:sldId id="145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新课标第一网" initials="新" lastIdx="1" clrIdx="0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36F"/>
    <a:srgbClr val="70016A"/>
    <a:srgbClr val="FFFFFF"/>
    <a:srgbClr val="1FFC02"/>
    <a:srgbClr val="ED03EA"/>
    <a:srgbClr val="02E5EE"/>
    <a:srgbClr val="13CE00"/>
    <a:srgbClr val="09C4C6"/>
    <a:srgbClr val="0909FF"/>
    <a:srgbClr val="2E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112" d="100"/>
          <a:sy n="112" d="100"/>
        </p:scale>
        <p:origin x="-510" y="-84"/>
      </p:cViewPr>
      <p:guideLst>
        <p:guide orient="horz" pos="122"/>
        <p:guide orient="horz" pos="4176"/>
        <p:guide orient="horz" pos="436"/>
        <p:guide orient="horz" pos="997"/>
        <p:guide orient="horz" pos="3940"/>
        <p:guide pos="274"/>
        <p:guide pos="7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DBB01-FD2C-441F-9C90-13D2FB53CF1B}" type="datetimeFigureOut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6/27/2020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9C073-D477-4ABC-8780-0947AA4ABF38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/>
          <a:p>
            <a:pPr algn="r" fontAlgn="base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DBB01-FD2C-441F-9C90-13D2FB53CF1B}" type="datetimeFigureOut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6/27/2020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9C073-D477-4ABC-8780-0947AA4ABF38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/>
          <a:p>
            <a:pPr algn="r" fontAlgn="base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DBB01-FD2C-441F-9C90-13D2FB53CF1B}" type="datetimeFigureOut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6/27/2020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9C073-D477-4ABC-8780-0947AA4ABF38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/>
          <a:p>
            <a:pPr algn="r" fontAlgn="base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2963633" y="2778137"/>
            <a:ext cx="7757498" cy="1143000"/>
          </a:xfrm>
          <a:prstGeom prst="rect">
            <a:avLst/>
          </a:prstGeom>
        </p:spPr>
        <p:txBody>
          <a:bodyPr/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9.2 </a:t>
            </a:r>
            <a:r>
              <a:rPr lang="zh-CN" altLang="en-US" sz="66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液体的压强</a:t>
            </a:r>
            <a:endParaRPr lang="zh-CN" altLang="en-US" sz="66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2824781" y="1225889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265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八年级  物  理</a:t>
            </a:r>
            <a:endParaRPr lang="en-US" altLang="zh-CN" sz="4265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62"/>
    </mc:Choice>
    <mc:Fallback xmlns="">
      <p:transition advTm="100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17575" y="138493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二、液体压强的大小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960120" y="2945765"/>
            <a:ext cx="7018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平面上方的液柱对平面的压力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0120" y="3449320"/>
            <a:ext cx="49263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mg</a:t>
            </a:r>
            <a:r>
              <a:rPr lang="zh-CN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Vg=</a:t>
            </a:r>
            <a:r>
              <a:rPr lang="zh-CN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Shg</a:t>
            </a:r>
          </a:p>
        </p:txBody>
      </p:sp>
      <p:grpSp>
        <p:nvGrpSpPr>
          <p:cNvPr id="34826" name="组合 6170"/>
          <p:cNvGrpSpPr/>
          <p:nvPr/>
        </p:nvGrpSpPr>
        <p:grpSpPr>
          <a:xfrm>
            <a:off x="7337797" y="1912620"/>
            <a:ext cx="3812168" cy="2735263"/>
            <a:chOff x="205" y="1616"/>
            <a:chExt cx="2494" cy="1723"/>
          </a:xfrm>
        </p:grpSpPr>
        <p:pic>
          <p:nvPicPr>
            <p:cNvPr id="34827" name="图片 61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" y="1616"/>
              <a:ext cx="1531" cy="17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8" name="矩形 6161"/>
            <p:cNvSpPr/>
            <p:nvPr/>
          </p:nvSpPr>
          <p:spPr>
            <a:xfrm>
              <a:off x="1780" y="1616"/>
              <a:ext cx="919" cy="172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4829" name="组合 6168"/>
            <p:cNvGrpSpPr/>
            <p:nvPr/>
          </p:nvGrpSpPr>
          <p:grpSpPr>
            <a:xfrm>
              <a:off x="1736" y="2069"/>
              <a:ext cx="793" cy="915"/>
              <a:chOff x="1746" y="1706"/>
              <a:chExt cx="822" cy="939"/>
            </a:xfrm>
          </p:grpSpPr>
          <p:pic>
            <p:nvPicPr>
              <p:cNvPr id="34830" name="图片 61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2" y="1706"/>
                <a:ext cx="686" cy="8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4831" name="文本框 6162"/>
              <p:cNvSpPr txBox="1"/>
              <p:nvPr/>
            </p:nvSpPr>
            <p:spPr>
              <a:xfrm>
                <a:off x="2109" y="1933"/>
                <a:ext cx="227" cy="2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Euclid Symbol" panose="05050102010706020507" pitchFamily="18" charset="2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34832" name="文本框 6163"/>
              <p:cNvSpPr txBox="1"/>
              <p:nvPr/>
            </p:nvSpPr>
            <p:spPr>
              <a:xfrm>
                <a:off x="2109" y="2387"/>
                <a:ext cx="227" cy="2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</a:p>
            </p:txBody>
          </p:sp>
          <p:sp>
            <p:nvSpPr>
              <p:cNvPr id="34833" name="直接连接符 6165"/>
              <p:cNvSpPr/>
              <p:nvPr/>
            </p:nvSpPr>
            <p:spPr>
              <a:xfrm>
                <a:off x="1746" y="1842"/>
                <a:ext cx="18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34" name="直接连接符 6166"/>
              <p:cNvSpPr/>
              <p:nvPr/>
            </p:nvSpPr>
            <p:spPr>
              <a:xfrm>
                <a:off x="1746" y="2341"/>
                <a:ext cx="18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35" name="直接连接符 6167"/>
              <p:cNvSpPr/>
              <p:nvPr/>
            </p:nvSpPr>
            <p:spPr>
              <a:xfrm>
                <a:off x="1882" y="1842"/>
                <a:ext cx="0" cy="49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34836" name="文本框 6164"/>
              <p:cNvSpPr txBox="1"/>
              <p:nvPr/>
            </p:nvSpPr>
            <p:spPr>
              <a:xfrm>
                <a:off x="1836" y="1979"/>
                <a:ext cx="91" cy="1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</a:p>
            </p:txBody>
          </p:sp>
        </p:grpSp>
      </p:grpSp>
      <p:sp>
        <p:nvSpPr>
          <p:cNvPr id="9" name="TextBox 5"/>
          <p:cNvSpPr txBox="1"/>
          <p:nvPr/>
        </p:nvSpPr>
        <p:spPr>
          <a:xfrm>
            <a:off x="960120" y="4191000"/>
            <a:ext cx="307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平面受到的压强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4975" y="4618990"/>
            <a:ext cx="6453505" cy="1129665"/>
            <a:chOff x="1445" y="7154"/>
            <a:chExt cx="10163" cy="1779"/>
          </a:xfrm>
        </p:grpSpPr>
        <p:sp>
          <p:nvSpPr>
            <p:cNvPr id="37" name="文本框 36"/>
            <p:cNvSpPr txBox="1"/>
            <p:nvPr/>
          </p:nvSpPr>
          <p:spPr>
            <a:xfrm>
              <a:off x="1445" y="7660"/>
              <a:ext cx="10163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                   </a:t>
              </a:r>
              <a:r>
                <a:rPr lang="zh-CN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zh-CN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</a:t>
              </a:r>
              <a:r>
                <a:rPr lang="zh-CN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= </a:t>
              </a:r>
              <a:r>
                <a:rPr lang="zh-CN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ρ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gh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  <a:endPara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370" y="7154"/>
              <a:ext cx="5223" cy="1779"/>
              <a:chOff x="3068" y="7640"/>
              <a:chExt cx="5223" cy="1779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068" y="7802"/>
                <a:ext cx="2393" cy="1617"/>
                <a:chOff x="3759124" y="645782"/>
                <a:chExt cx="1519476" cy="1026964"/>
              </a:xfrm>
            </p:grpSpPr>
            <p:sp>
              <p:nvSpPr>
                <p:cNvPr id="29" name="文本框 3"/>
                <p:cNvSpPr txBox="1"/>
                <p:nvPr/>
              </p:nvSpPr>
              <p:spPr>
                <a:xfrm>
                  <a:off x="3759124" y="901065"/>
                  <a:ext cx="968375" cy="5220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zh-CN" altLang="zh-CN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=</a:t>
                  </a:r>
                  <a:endParaRPr lang="zh-CN" altLang="x-none" sz="2800" b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直接连接符 17"/>
                <p:cNvSpPr/>
                <p:nvPr/>
              </p:nvSpPr>
              <p:spPr>
                <a:xfrm>
                  <a:off x="4524290" y="1158244"/>
                  <a:ext cx="533400" cy="0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1" name="文本框 5"/>
                <p:cNvSpPr txBox="1"/>
                <p:nvPr/>
              </p:nvSpPr>
              <p:spPr>
                <a:xfrm>
                  <a:off x="4571303" y="645782"/>
                  <a:ext cx="707297" cy="52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F</a:t>
                  </a:r>
                  <a:endParaRPr lang="en-US" altLang="zh-CN" sz="2800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文本框 6"/>
                <p:cNvSpPr txBox="1"/>
                <p:nvPr/>
              </p:nvSpPr>
              <p:spPr>
                <a:xfrm>
                  <a:off x="4561371" y="1150746"/>
                  <a:ext cx="678500" cy="52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5994" y="7640"/>
                <a:ext cx="2297" cy="1770"/>
                <a:chOff x="4562416" y="544167"/>
                <a:chExt cx="1458705" cy="1124000"/>
              </a:xfrm>
            </p:grpSpPr>
            <p:sp>
              <p:nvSpPr>
                <p:cNvPr id="34" name="直接连接符 33"/>
                <p:cNvSpPr/>
                <p:nvPr/>
              </p:nvSpPr>
              <p:spPr>
                <a:xfrm>
                  <a:off x="4562416" y="1170941"/>
                  <a:ext cx="1007905" cy="635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" name="文本框 5"/>
                <p:cNvSpPr txBox="1"/>
                <p:nvPr/>
              </p:nvSpPr>
              <p:spPr>
                <a:xfrm>
                  <a:off x="4665929" y="544167"/>
                  <a:ext cx="1355192" cy="6077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ρ</a:t>
                  </a:r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Shg</a:t>
                  </a:r>
                </a:p>
              </p:txBody>
            </p:sp>
            <p:sp>
              <p:nvSpPr>
                <p:cNvPr id="36" name="文本框 6"/>
                <p:cNvSpPr txBox="1"/>
                <p:nvPr/>
              </p:nvSpPr>
              <p:spPr>
                <a:xfrm>
                  <a:off x="4836779" y="1146174"/>
                  <a:ext cx="614777" cy="5219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8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S</a:t>
                  </a:r>
                </a:p>
              </p:txBody>
            </p:sp>
          </p:grpSp>
        </p:grpSp>
      </p:grpSp>
      <p:sp>
        <p:nvSpPr>
          <p:cNvPr id="6152" name="TextBox 7"/>
          <p:cNvSpPr txBox="1"/>
          <p:nvPr/>
        </p:nvSpPr>
        <p:spPr>
          <a:xfrm>
            <a:off x="959485" y="5625465"/>
            <a:ext cx="6501130" cy="645160"/>
          </a:xfrm>
          <a:prstGeom prst="rect">
            <a:avLst/>
          </a:prstGeom>
          <a:noFill/>
          <a:ln w="25400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因此，液面下深度为</a:t>
            </a:r>
            <a:r>
              <a:rPr lang="zh-CN" altLang="en-US" sz="3600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处液体的压强为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46620" y="5499100"/>
            <a:ext cx="252285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zh-CN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gh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9485" y="2282825"/>
            <a:ext cx="219456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、推导：</a:t>
            </a:r>
            <a:endParaRPr lang="zh-CN" alt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615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17575" y="127825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二、液体压强的大小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917575" y="3101340"/>
            <a:ext cx="9360535" cy="273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zh-CN" sz="36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液体在任一深度的压强，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单位是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Pa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zh-CN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tabLst>
                <a:tab pos="457200" algn="l"/>
                <a:tab pos="457200" algn="l"/>
              </a:tabLst>
            </a:pPr>
            <a:r>
              <a:rPr lang="zh-CN" altLang="zh-CN" sz="36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液体的密度，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单位是</a:t>
            </a:r>
            <a:r>
              <a:rPr lang="zh-C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kg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/m</a:t>
            </a:r>
            <a:r>
              <a:rPr kumimoji="1" lang="en-US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kumimoji="1"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tabLst>
                <a:tab pos="457200" algn="l"/>
                <a:tab pos="457200" algn="l"/>
              </a:tabLst>
            </a:pPr>
            <a:r>
              <a:rPr lang="zh-CN" altLang="zh-CN" sz="36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——常数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9.8 </a:t>
            </a:r>
            <a:r>
              <a:rPr lang="zh-C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N/kg</a:t>
            </a:r>
            <a:endParaRPr lang="zh-CN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tabLst>
                <a:tab pos="457200" algn="l"/>
                <a:tab pos="457200" algn="l"/>
              </a:tabLst>
            </a:pPr>
            <a:r>
              <a:rPr lang="zh-CN" altLang="zh-CN" sz="3600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指从</a:t>
            </a:r>
            <a:r>
              <a:rPr lang="zh-CN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液体内部某一位置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到</a:t>
            </a:r>
            <a:r>
              <a:rPr lang="zh-CN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自由液面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</a:p>
          <a:p>
            <a:pPr fontAlgn="auto">
              <a:tabLst>
                <a:tab pos="457200" algn="l"/>
                <a:tab pos="457200" algn="l"/>
              </a:tabLst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竖直距离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，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单位是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kumimoji="1"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23410" y="2063115"/>
            <a:ext cx="252285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zh-CN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gh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9485" y="2176145"/>
            <a:ext cx="390144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、液体压强公式：</a:t>
            </a:r>
            <a:endParaRPr lang="zh-CN" alt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8108315" y="3647440"/>
            <a:ext cx="2605405" cy="10160"/>
          </a:xfrm>
          <a:prstGeom prst="line">
            <a:avLst/>
          </a:prstGeom>
          <a:ln w="107950">
            <a:solidFill>
              <a:srgbClr val="ED0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17575" y="127825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二、液体压强的大小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935" y="3541395"/>
            <a:ext cx="6017895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zh-CN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gh=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×9.8×</a:t>
            </a: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2－0.5</a:t>
            </a: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    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 1.47× 10</a:t>
            </a:r>
            <a:r>
              <a:rPr lang="en-US" altLang="zh-CN" sz="3600" b="1" baseline="300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 a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3600" b="1" baseline="3000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4036" name="矩形 315395"/>
          <p:cNvSpPr/>
          <p:nvPr/>
        </p:nvSpPr>
        <p:spPr>
          <a:xfrm>
            <a:off x="622935" y="2200275"/>
            <a:ext cx="115335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例题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、水池里水深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m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，离池底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0.5 m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处水的压强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为</a:t>
            </a:r>
            <a:r>
              <a:rPr lang="en-US" altLang="zh-CN" sz="3200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 a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，压强方向为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__________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077200" y="3573145"/>
            <a:ext cx="2651760" cy="2560320"/>
            <a:chOff x="12720" y="5627"/>
            <a:chExt cx="4176" cy="4032"/>
          </a:xfrm>
        </p:grpSpPr>
        <p:grpSp>
          <p:nvGrpSpPr>
            <p:cNvPr id="24" name="组合 23"/>
            <p:cNvGrpSpPr/>
            <p:nvPr/>
          </p:nvGrpSpPr>
          <p:grpSpPr>
            <a:xfrm>
              <a:off x="12720" y="5627"/>
              <a:ext cx="4176" cy="4032"/>
              <a:chOff x="12720" y="5649"/>
              <a:chExt cx="4176" cy="403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2720" y="5649"/>
                <a:ext cx="4176" cy="4032"/>
                <a:chOff x="12720" y="5481"/>
                <a:chExt cx="4176" cy="4032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12720" y="5577"/>
                  <a:ext cx="4176" cy="3936"/>
                </a:xfrm>
                <a:prstGeom prst="rect">
                  <a:avLst/>
                </a:prstGeom>
                <a:solidFill>
                  <a:schemeClr val="bg1"/>
                </a:solidFill>
                <a:ln w="107950" cmpd="sng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2769" y="5481"/>
                  <a:ext cx="4079" cy="3968"/>
                </a:xfrm>
                <a:prstGeom prst="rect">
                  <a:avLst/>
                </a:prstGeom>
                <a:solidFill>
                  <a:srgbClr val="272CFF"/>
                </a:solidFill>
                <a:ln w="53975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14640" y="8004"/>
                <a:ext cx="338" cy="338"/>
              </a:xfrm>
              <a:prstGeom prst="ellipse">
                <a:avLst/>
              </a:prstGeom>
              <a:solidFill>
                <a:srgbClr val="FEFF00"/>
              </a:solidFill>
              <a:ln>
                <a:solidFill>
                  <a:srgbClr val="FE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14640" y="8004"/>
              <a:ext cx="338" cy="338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60765" y="3587750"/>
            <a:ext cx="742315" cy="1578610"/>
            <a:chOff x="13639" y="5650"/>
            <a:chExt cx="1169" cy="2486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14784" y="5650"/>
              <a:ext cx="25" cy="2486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3639" y="6167"/>
              <a:ext cx="1062" cy="153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8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4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19875" y="3566795"/>
            <a:ext cx="1827530" cy="2668270"/>
            <a:chOff x="10425" y="5617"/>
            <a:chExt cx="2878" cy="420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446" y="5670"/>
              <a:ext cx="1754" cy="0"/>
            </a:xfrm>
            <a:prstGeom prst="line">
              <a:avLst/>
            </a:prstGeom>
            <a:noFill/>
            <a:ln w="76200" cap="flat">
              <a:solidFill>
                <a:srgbClr val="1FFC02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549" y="9681"/>
              <a:ext cx="1754" cy="0"/>
            </a:xfrm>
            <a:prstGeom prst="line">
              <a:avLst/>
            </a:prstGeom>
            <a:noFill/>
            <a:ln w="76200" cap="flat">
              <a:solidFill>
                <a:srgbClr val="1FFC02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12019" y="5617"/>
              <a:ext cx="60" cy="4202"/>
            </a:xfrm>
            <a:prstGeom prst="straightConnector1">
              <a:avLst/>
            </a:prstGeom>
            <a:ln w="76200">
              <a:solidFill>
                <a:srgbClr val="1FFC0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0425" y="7008"/>
              <a:ext cx="1428" cy="119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solidFill>
                    <a:srgbClr val="1FFC02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2 m</a:t>
              </a:r>
              <a:endParaRPr lang="en-US" altLang="zh-CN" sz="3600" b="1" dirty="0" smtClean="0">
                <a:solidFill>
                  <a:srgbClr val="1FFC0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21" name="直接箭头连接符 20"/>
          <p:cNvCxnSpPr/>
          <p:nvPr/>
        </p:nvCxnSpPr>
        <p:spPr>
          <a:xfrm>
            <a:off x="9396730" y="5257800"/>
            <a:ext cx="6985" cy="863600"/>
          </a:xfrm>
          <a:prstGeom prst="straightConnector1">
            <a:avLst/>
          </a:prstGeom>
          <a:ln w="603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249285" y="5271135"/>
            <a:ext cx="110871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0.5 m</a:t>
            </a:r>
            <a:endParaRPr lang="en-US" altLang="zh-CN" sz="3200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5397" name="文本框 315396"/>
          <p:cNvSpPr txBox="1"/>
          <p:nvPr/>
        </p:nvSpPr>
        <p:spPr>
          <a:xfrm>
            <a:off x="2754948" y="2631440"/>
            <a:ext cx="204787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1.47×10</a:t>
            </a:r>
            <a:r>
              <a:rPr lang="en-US" altLang="zh-CN" sz="3600" b="1" baseline="300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5398" name="文本框 315397"/>
          <p:cNvSpPr txBox="1"/>
          <p:nvPr/>
        </p:nvSpPr>
        <p:spPr>
          <a:xfrm>
            <a:off x="7899718" y="2631123"/>
            <a:ext cx="201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各个方向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8106410" y="3600450"/>
            <a:ext cx="2609850" cy="0"/>
          </a:xfrm>
          <a:prstGeom prst="line">
            <a:avLst/>
          </a:prstGeom>
          <a:ln w="101600">
            <a:solidFill>
              <a:srgbClr val="ED0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315397" grpId="0"/>
      <p:bldP spid="315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822325" y="146113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二、液体压强的大小</a:t>
            </a:r>
          </a:p>
        </p:txBody>
      </p:sp>
      <p:sp>
        <p:nvSpPr>
          <p:cNvPr id="35841" name="Rectangle 6"/>
          <p:cNvSpPr/>
          <p:nvPr/>
        </p:nvSpPr>
        <p:spPr>
          <a:xfrm>
            <a:off x="853440" y="2586355"/>
            <a:ext cx="5105400" cy="513715"/>
          </a:xfrm>
          <a:prstGeom prst="rect">
            <a:avLst/>
          </a:prstGeom>
          <a:noFill/>
          <a:ln w="9525">
            <a:noFill/>
          </a:ln>
        </p:spPr>
        <p:txBody>
          <a:bodyPr wrap="square" tIns="10800" bIns="10800" anchor="t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帕斯卡裂桶实验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53440" y="3289300"/>
            <a:ext cx="7364730" cy="2566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fontAlgn="base">
              <a:lnSpc>
                <a:spcPct val="115000"/>
              </a:lnSpc>
            </a:pPr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帕斯卡在</a:t>
            </a:r>
            <a:r>
              <a:rPr lang="en-US" altLang="zh-CN" sz="2800" strike="noStrike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1648</a:t>
            </a:r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</a:t>
            </a:r>
          </a:p>
        </p:txBody>
      </p:sp>
      <p:pic>
        <p:nvPicPr>
          <p:cNvPr id="35844" name="图片 29700" descr="8-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865" y="692785"/>
            <a:ext cx="2157413" cy="504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englishrussia.com/newpictures/blackfleet006-54.jpg"/>
          <p:cNvPicPr>
            <a:picLocks noChangeAspect="1" noChangeArrowheads="1"/>
          </p:cNvPicPr>
          <p:nvPr/>
        </p:nvPicPr>
        <p:blipFill>
          <a:blip r:embed="rId2" cstate="print"/>
          <a:srcRect l="26250" r="24062"/>
          <a:stretch>
            <a:fillRect/>
          </a:stretch>
        </p:blipFill>
        <p:spPr bwMode="auto">
          <a:xfrm>
            <a:off x="3704378" y="2490682"/>
            <a:ext cx="2799582" cy="2880021"/>
          </a:xfrm>
          <a:prstGeom prst="rect">
            <a:avLst/>
          </a:prstGeom>
          <a:ln w="12700" cap="sq">
            <a:noFill/>
            <a:prstDash val="solid"/>
            <a:miter lim="800000"/>
            <a:headEnd/>
            <a:tailEnd/>
          </a:ln>
          <a:effectLst>
            <a:outerShdw blurRad="50800" dist="38100" algn="l" rotWithShape="0">
              <a:srgbClr val="FF0000">
                <a:alpha val="40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915920" y="1700530"/>
            <a:ext cx="6943090" cy="551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kern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为什么深水潜水，要穿特制的潜水服？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84996" name="Rectangle 4"/>
          <p:cNvSpPr/>
          <p:nvPr/>
        </p:nvSpPr>
        <p:spPr>
          <a:xfrm>
            <a:off x="6785610" y="2490470"/>
            <a:ext cx="4940935" cy="26765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fontAlgn="auto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同种液体中，液体压强随深度的增加而增大，故深海潜水服要比浅海潜水要更耐压，更厚重些。 </a:t>
            </a:r>
          </a:p>
        </p:txBody>
      </p:sp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矩形 5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pic>
        <p:nvPicPr>
          <p:cNvPr id="7" name="图片 6" descr="03504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" y="2490470"/>
            <a:ext cx="3089716" cy="2880021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69925" y="146113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连通器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64858" y="2489518"/>
            <a:ext cx="688848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定义：上端开口、下端连通的容器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叫做连通器。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175" y="3569335"/>
            <a:ext cx="762889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连通器的特点：连通器里装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同种液体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当液体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不流动时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，连通器各部分中的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液面总是相平的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pic>
        <p:nvPicPr>
          <p:cNvPr id="7" name="图片 6" descr="03604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0" y="2489835"/>
            <a:ext cx="2760220" cy="288002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8732520" y="3027045"/>
            <a:ext cx="2714625" cy="4445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69925" y="146113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连通器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64858" y="2489518"/>
            <a:ext cx="4043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、证明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连通器原理：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29860" y="1583055"/>
            <a:ext cx="621030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假设容器底部有一竖直液片，分析图中</a:t>
            </a:r>
            <a:r>
              <a:rPr lang="en-US" altLang="zh-CN" sz="2800" i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800" baseline="-250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</a:t>
            </a:r>
            <a:r>
              <a:rPr lang="en-US" altLang="zh-CN" sz="2800" i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800" baseline="-250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的大小。如果</a:t>
            </a:r>
            <a:r>
              <a:rPr lang="en-US" altLang="zh-CN" sz="2800" i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800" baseline="-250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i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800" baseline="-250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大小不相等，会发生什么现象？</a:t>
            </a:r>
            <a:endParaRPr lang="zh-CN" altLang="en-US" sz="2800" dirty="0" smtClean="0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29860" y="3286760"/>
            <a:ext cx="630364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3200" i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3200" baseline="-250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﹥</a:t>
            </a:r>
            <a:r>
              <a:rPr lang="en-US" altLang="zh-CN" sz="3200" i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3200" baseline="-250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3200" smtClean="0"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液片会向左侧运动</a:t>
            </a:r>
            <a:endParaRPr lang="zh-CN" altLang="en-US" sz="3200" noProof="1" smtClean="0"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3286760"/>
            <a:ext cx="3906520" cy="3594100"/>
            <a:chOff x="1143" y="5176"/>
            <a:chExt cx="6152" cy="5660"/>
          </a:xfrm>
        </p:grpSpPr>
        <p:grpSp>
          <p:nvGrpSpPr>
            <p:cNvPr id="10" name="组合 31756"/>
            <p:cNvGrpSpPr/>
            <p:nvPr/>
          </p:nvGrpSpPr>
          <p:grpSpPr bwMode="auto">
            <a:xfrm>
              <a:off x="1143" y="5176"/>
              <a:ext cx="6153" cy="5661"/>
              <a:chOff x="180" y="978"/>
              <a:chExt cx="2107" cy="2317"/>
            </a:xfrm>
          </p:grpSpPr>
          <p:pic>
            <p:nvPicPr>
              <p:cNvPr id="11" name="Picture 6" descr="3fd02b0391c95ff008fa930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" y="978"/>
                <a:ext cx="2107" cy="20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222" name="矩形 31750"/>
              <p:cNvSpPr>
                <a:spLocks noChangeArrowheads="1"/>
              </p:cNvSpPr>
              <p:nvPr/>
            </p:nvSpPr>
            <p:spPr bwMode="auto">
              <a:xfrm>
                <a:off x="1791" y="3067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3465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9223" name="文本框 31749"/>
              <p:cNvSpPr txBox="1">
                <a:spLocks noChangeArrowheads="1"/>
              </p:cNvSpPr>
              <p:nvPr/>
            </p:nvSpPr>
            <p:spPr bwMode="auto">
              <a:xfrm>
                <a:off x="1523" y="2807"/>
                <a:ext cx="317" cy="3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lIns="24000" tIns="14400" rIns="24000" bIns="144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465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 p</a:t>
                </a:r>
                <a:r>
                  <a:rPr lang="en-US" altLang="zh-CN" sz="3465" b="1" i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2</a:t>
                </a:r>
              </a:p>
            </p:txBody>
          </p:sp>
          <p:sp>
            <p:nvSpPr>
              <p:cNvPr id="9225" name="矩形 31752"/>
              <p:cNvSpPr>
                <a:spLocks noChangeArrowheads="1"/>
              </p:cNvSpPr>
              <p:nvPr/>
            </p:nvSpPr>
            <p:spPr bwMode="auto">
              <a:xfrm>
                <a:off x="884" y="3113"/>
                <a:ext cx="136" cy="1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3465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9226" name="文本框 31753"/>
              <p:cNvSpPr txBox="1">
                <a:spLocks noChangeArrowheads="1"/>
              </p:cNvSpPr>
              <p:nvPr/>
            </p:nvSpPr>
            <p:spPr bwMode="auto">
              <a:xfrm>
                <a:off x="618" y="2807"/>
                <a:ext cx="318" cy="3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lIns="24000" tIns="14400" rIns="24000" bIns="144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465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 p</a:t>
                </a:r>
                <a:r>
                  <a:rPr lang="en-US" altLang="zh-CN" sz="3465" b="1" i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1</a:t>
                </a:r>
              </a:p>
            </p:txBody>
          </p:sp>
          <p:sp>
            <p:nvSpPr>
              <p:cNvPr id="9227" name="文本框 31754"/>
              <p:cNvSpPr txBox="1">
                <a:spLocks noChangeArrowheads="1"/>
              </p:cNvSpPr>
              <p:nvPr/>
            </p:nvSpPr>
            <p:spPr bwMode="auto">
              <a:xfrm>
                <a:off x="1896" y="2041"/>
                <a:ext cx="318" cy="3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lIns="24000" tIns="14400" rIns="24000" bIns="144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465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 h</a:t>
                </a:r>
                <a:r>
                  <a:rPr lang="en-US" altLang="zh-CN" sz="3465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2</a:t>
                </a:r>
              </a:p>
            </p:txBody>
          </p:sp>
          <p:sp>
            <p:nvSpPr>
              <p:cNvPr id="9228" name="文本框 31755"/>
              <p:cNvSpPr txBox="1">
                <a:spLocks noChangeArrowheads="1"/>
              </p:cNvSpPr>
              <p:nvPr/>
            </p:nvSpPr>
            <p:spPr bwMode="auto">
              <a:xfrm>
                <a:off x="347" y="2107"/>
                <a:ext cx="318" cy="3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lIns="24000" tIns="14400" rIns="24000" bIns="144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465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 h</a:t>
                </a:r>
                <a:r>
                  <a:rPr lang="en-US" altLang="zh-CN" sz="3465" b="1" i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1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4152" y="9280"/>
              <a:ext cx="6" cy="640"/>
            </a:xfrm>
            <a:prstGeom prst="line">
              <a:avLst/>
            </a:prstGeom>
            <a:ln w="117475" cmpd="sng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5229860" y="4323080"/>
            <a:ext cx="651065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液体不流动时，液片会处于什么状态呢？</a:t>
            </a:r>
            <a:endParaRPr lang="zh-CN" altLang="en-US" sz="2800" dirty="0" smtClean="0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9860" y="5082540"/>
            <a:ext cx="197485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液片会</a:t>
            </a:r>
            <a:r>
              <a:rPr lang="zh-CN" altLang="en-US" sz="2800" dirty="0" smtClean="0"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静止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69925" y="146113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连通器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64858" y="2489518"/>
            <a:ext cx="4043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、证明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连通器原理：</a:t>
            </a:r>
          </a:p>
        </p:txBody>
      </p:sp>
      <p:grpSp>
        <p:nvGrpSpPr>
          <p:cNvPr id="10" name="组合 31756"/>
          <p:cNvGrpSpPr/>
          <p:nvPr/>
        </p:nvGrpSpPr>
        <p:grpSpPr bwMode="auto">
          <a:xfrm>
            <a:off x="670005" y="3180239"/>
            <a:ext cx="3906903" cy="3594937"/>
            <a:chOff x="180" y="978"/>
            <a:chExt cx="2107" cy="2317"/>
          </a:xfrm>
        </p:grpSpPr>
        <p:pic>
          <p:nvPicPr>
            <p:cNvPr id="11" name="Picture 6" descr="3fd02b0391c95ff008fa9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" y="978"/>
              <a:ext cx="2107" cy="20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222" name="矩形 31750"/>
            <p:cNvSpPr>
              <a:spLocks noChangeArrowheads="1"/>
            </p:cNvSpPr>
            <p:nvPr/>
          </p:nvSpPr>
          <p:spPr bwMode="auto">
            <a:xfrm>
              <a:off x="1791" y="3067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346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9223" name="文本框 31749"/>
            <p:cNvSpPr txBox="1">
              <a:spLocks noChangeArrowheads="1"/>
            </p:cNvSpPr>
            <p:nvPr/>
          </p:nvSpPr>
          <p:spPr bwMode="auto">
            <a:xfrm>
              <a:off x="1539" y="2807"/>
              <a:ext cx="317" cy="3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24000" tIns="14400" rIns="24000" bIns="144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465" b="1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 p</a:t>
              </a:r>
              <a:r>
                <a:rPr lang="en-US" altLang="zh-CN" sz="3465" b="1" i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2</a:t>
              </a:r>
            </a:p>
          </p:txBody>
        </p:sp>
        <p:sp>
          <p:nvSpPr>
            <p:cNvPr id="9225" name="矩形 31752"/>
            <p:cNvSpPr>
              <a:spLocks noChangeArrowheads="1"/>
            </p:cNvSpPr>
            <p:nvPr/>
          </p:nvSpPr>
          <p:spPr bwMode="auto">
            <a:xfrm>
              <a:off x="884" y="3113"/>
              <a:ext cx="136" cy="1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346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9226" name="文本框 31753"/>
            <p:cNvSpPr txBox="1">
              <a:spLocks noChangeArrowheads="1"/>
            </p:cNvSpPr>
            <p:nvPr/>
          </p:nvSpPr>
          <p:spPr bwMode="auto">
            <a:xfrm>
              <a:off x="586" y="2829"/>
              <a:ext cx="318" cy="3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wrap="square" lIns="24000" tIns="14400" rIns="24000" bIns="144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465" b="1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 p</a:t>
              </a:r>
              <a:r>
                <a:rPr lang="en-US" altLang="zh-CN" sz="3465" b="1" i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</a:t>
              </a:r>
            </a:p>
          </p:txBody>
        </p:sp>
        <p:sp>
          <p:nvSpPr>
            <p:cNvPr id="9227" name="文本框 31754"/>
            <p:cNvSpPr txBox="1">
              <a:spLocks noChangeArrowheads="1"/>
            </p:cNvSpPr>
            <p:nvPr/>
          </p:nvSpPr>
          <p:spPr bwMode="auto">
            <a:xfrm>
              <a:off x="1896" y="2041"/>
              <a:ext cx="318" cy="3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24000" tIns="14400" rIns="24000" bIns="144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465" b="1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 h</a:t>
              </a:r>
              <a:r>
                <a:rPr lang="en-US" altLang="zh-CN" sz="3465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2</a:t>
              </a:r>
            </a:p>
          </p:txBody>
        </p:sp>
        <p:sp>
          <p:nvSpPr>
            <p:cNvPr id="9228" name="文本框 31755"/>
            <p:cNvSpPr txBox="1">
              <a:spLocks noChangeArrowheads="1"/>
            </p:cNvSpPr>
            <p:nvPr/>
          </p:nvSpPr>
          <p:spPr bwMode="auto">
            <a:xfrm>
              <a:off x="347" y="2107"/>
              <a:ext cx="318" cy="3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24000" tIns="14400" rIns="24000" bIns="144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465" b="1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 h</a:t>
              </a:r>
              <a:r>
                <a:rPr lang="en-US" altLang="zh-CN" sz="3465" b="1" i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</a:t>
              </a:r>
            </a:p>
          </p:txBody>
        </p:sp>
      </p:grpSp>
      <p:sp>
        <p:nvSpPr>
          <p:cNvPr id="7" name="文本框 31749"/>
          <p:cNvSpPr txBox="1">
            <a:spLocks noChangeArrowheads="1"/>
          </p:cNvSpPr>
          <p:nvPr/>
        </p:nvSpPr>
        <p:spPr bwMode="auto">
          <a:xfrm>
            <a:off x="2329047" y="6241937"/>
            <a:ext cx="587797" cy="520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lIns="24000" tIns="14400" rIns="24000" bIns="144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 B</a:t>
            </a:r>
            <a:endParaRPr lang="en-US" altLang="zh-CN" sz="3200" b="1" i="1" baseline="-25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文本框 31749"/>
          <p:cNvSpPr txBox="1">
            <a:spLocks noChangeArrowheads="1"/>
          </p:cNvSpPr>
          <p:nvPr/>
        </p:nvSpPr>
        <p:spPr bwMode="auto">
          <a:xfrm>
            <a:off x="2329047" y="5283087"/>
            <a:ext cx="587797" cy="561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4000" tIns="14400" rIns="24000" bIns="144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65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 A</a:t>
            </a:r>
            <a:endParaRPr lang="en-US" altLang="zh-CN" sz="3465" b="1" i="1" baseline="-25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91100" y="2277745"/>
            <a:ext cx="6843395" cy="3322955"/>
            <a:chOff x="7860" y="3587"/>
            <a:chExt cx="10777" cy="5233"/>
          </a:xfrm>
        </p:grpSpPr>
        <p:sp>
          <p:nvSpPr>
            <p:cNvPr id="20" name="文本框 39945"/>
            <p:cNvSpPr txBox="1"/>
            <p:nvPr/>
          </p:nvSpPr>
          <p:spPr>
            <a:xfrm>
              <a:off x="7860" y="3587"/>
              <a:ext cx="10777" cy="52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又因为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左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右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,      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可知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左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右</a:t>
              </a:r>
              <a:r>
                <a:rPr lang="zh-CN" altLang="en-US" sz="2800" dirty="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，即</a:t>
              </a:r>
              <a:r>
                <a:rPr lang="el-GR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ρ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gh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左</a:t>
              </a:r>
              <a:r>
                <a:rPr lang="el-GR" altLang="zh-C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=</a:t>
              </a:r>
              <a:r>
                <a:rPr lang="el-GR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ρ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gh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右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所以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左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800" baseline="-25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右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左右两管中的液面相平。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710" y="5491"/>
              <a:ext cx="2393" cy="1617"/>
              <a:chOff x="3759124" y="645782"/>
              <a:chExt cx="1519476" cy="1027020"/>
            </a:xfrm>
          </p:grpSpPr>
          <p:sp>
            <p:nvSpPr>
              <p:cNvPr id="29" name="文本框 3"/>
              <p:cNvSpPr txBox="1"/>
              <p:nvPr/>
            </p:nvSpPr>
            <p:spPr>
              <a:xfrm>
                <a:off x="3759124" y="901065"/>
                <a:ext cx="968375" cy="522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=</a:t>
                </a:r>
                <a:endParaRPr lang="zh-CN" altLang="x-none" sz="28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直接连接符 17"/>
              <p:cNvSpPr/>
              <p:nvPr/>
            </p:nvSpPr>
            <p:spPr>
              <a:xfrm>
                <a:off x="4524290" y="1158244"/>
                <a:ext cx="533400" cy="0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文本框 5"/>
              <p:cNvSpPr txBox="1"/>
              <p:nvPr/>
            </p:nvSpPr>
            <p:spPr>
              <a:xfrm>
                <a:off x="4571303" y="645782"/>
                <a:ext cx="707297" cy="522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F</a:t>
                </a:r>
                <a:endParaRPr lang="en-US" altLang="zh-CN" sz="2800" b="1" i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6"/>
              <p:cNvSpPr txBox="1"/>
              <p:nvPr/>
            </p:nvSpPr>
            <p:spPr>
              <a:xfrm>
                <a:off x="4561371" y="1150746"/>
                <a:ext cx="678500" cy="522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</p:grpSp>
      <p:cxnSp>
        <p:nvCxnSpPr>
          <p:cNvPr id="9" name="直接连接符 8"/>
          <p:cNvCxnSpPr/>
          <p:nvPr/>
        </p:nvCxnSpPr>
        <p:spPr>
          <a:xfrm>
            <a:off x="2590800" y="5786120"/>
            <a:ext cx="3810" cy="406400"/>
          </a:xfrm>
          <a:prstGeom prst="line">
            <a:avLst/>
          </a:prstGeom>
          <a:ln w="117475" cmpd="sng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39945"/>
          <p:cNvSpPr txBox="1"/>
          <p:nvPr/>
        </p:nvSpPr>
        <p:spPr>
          <a:xfrm>
            <a:off x="4991100" y="2089785"/>
            <a:ext cx="6843395" cy="1383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假设容器底部有一竖直液片</a:t>
            </a:r>
            <a:r>
              <a:rPr lang="en-US" altLang="zh-CN" sz="28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液体不流动时，液</a:t>
            </a:r>
            <a:r>
              <a:rPr lang="zh-CN" altLang="en-US" sz="2800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片</a:t>
            </a:r>
            <a:r>
              <a:rPr lang="en-US" altLang="zh-CN" sz="28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静止，此时</a:t>
            </a:r>
            <a:r>
              <a:rPr lang="en-US" altLang="zh-C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左</a:t>
            </a:r>
            <a:r>
              <a:rPr lang="en-US" altLang="zh-C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右</a:t>
            </a:r>
            <a:r>
              <a:rPr lang="en-US" altLang="zh-C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</a:t>
            </a:r>
            <a:endParaRPr lang="zh-CN" altLang="en-US" sz="2800" dirty="0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669925" y="1461135"/>
            <a:ext cx="5723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连通器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65175" y="2489835"/>
            <a:ext cx="36582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连通器应用：</a:t>
            </a:r>
            <a:endParaRPr lang="en-US" altLang="zh-CN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29560" y="3232785"/>
            <a:ext cx="2753995" cy="3359150"/>
            <a:chOff x="4432" y="5091"/>
            <a:chExt cx="4337" cy="5290"/>
          </a:xfrm>
        </p:grpSpPr>
        <p:pic>
          <p:nvPicPr>
            <p:cNvPr id="11" name="图片 10" descr="036040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9" y="5091"/>
              <a:ext cx="3859" cy="34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432" y="8493"/>
              <a:ext cx="4337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排水管的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U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形反水弯是一个连通器</a:t>
              </a:r>
              <a:r>
                <a:rPr lang="zh-CN" altLang="en-US" sz="2400" i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﻿﻿﻿﻿﻿﻿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28335" y="3232785"/>
            <a:ext cx="2592070" cy="2990215"/>
            <a:chOff x="9021" y="5091"/>
            <a:chExt cx="4082" cy="4709"/>
          </a:xfrm>
        </p:grpSpPr>
        <p:pic>
          <p:nvPicPr>
            <p:cNvPr id="12" name="图片 11" descr="036040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0" y="5091"/>
              <a:ext cx="3355" cy="34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021" y="8493"/>
              <a:ext cx="4082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锅炉和外面的水位计组成连通器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4000" y="3232785"/>
            <a:ext cx="2448560" cy="2990215"/>
            <a:chOff x="376" y="5091"/>
            <a:chExt cx="3856" cy="470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" y="5091"/>
              <a:ext cx="3187" cy="3402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矩形 17"/>
            <p:cNvSpPr/>
            <p:nvPr/>
          </p:nvSpPr>
          <p:spPr>
            <a:xfrm>
              <a:off x="376" y="8493"/>
              <a:ext cx="3856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水壶的壶身与壶嘴组成连通器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76615" y="3232785"/>
            <a:ext cx="3391535" cy="2804795"/>
            <a:chOff x="13349" y="5091"/>
            <a:chExt cx="5341" cy="4417"/>
          </a:xfrm>
        </p:grpSpPr>
        <p:pic>
          <p:nvPicPr>
            <p:cNvPr id="19458" name="Picture 2" descr="https://timgsa.baidu.com/timg?image&amp;quality=80&amp;size=b9999_10000&amp;sec=1584446529589&amp;di=8323f28dfd81c37c196bd00e92e79773&amp;imgtype=0&amp;src=http%3A%2F%2Fimages.china.cn%2Fattachement%2Fjpg%2Fsite1000%2F20130618%2F002564bb20a2132a0a7e0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49" y="5091"/>
              <a:ext cx="5102" cy="34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15170" y="8784"/>
              <a:ext cx="3521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船闸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0112" y="550146"/>
            <a:ext cx="5479635" cy="890109"/>
            <a:chOff x="236" y="1211"/>
            <a:chExt cx="8629" cy="1402"/>
          </a:xfrm>
        </p:grpSpPr>
        <p:grpSp>
          <p:nvGrpSpPr>
            <p:cNvPr id="9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0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矩形 12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7575" y="1486535"/>
            <a:ext cx="103625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0" eaLnBrk="0" hangingPunct="0">
              <a:tabLst>
                <a:tab pos="266700" algn="l"/>
              </a:tabLst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例题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、如图所示，A、B、C三点所受液体的压强</a:t>
            </a:r>
            <a:endParaRPr lang="zh-CN" alt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 defTabSz="0" eaLnBrk="0" hangingPunct="0">
              <a:tabLst>
                <a:tab pos="266700" algn="l"/>
              </a:tabLst>
            </a:pPr>
            <a:r>
              <a:rPr lang="zh-CN" alt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     p</a:t>
            </a:r>
            <a:r>
              <a:rPr lang="zh-CN" altLang="en-US" sz="28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、p</a:t>
            </a:r>
            <a:r>
              <a:rPr lang="zh-CN" altLang="en-US" sz="28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、p</a:t>
            </a:r>
            <a:r>
              <a:rPr lang="zh-CN" altLang="en-US" sz="28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由大到小的顺序是</a:t>
            </a:r>
            <a:r>
              <a:rPr lang="zh-CN" alt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                     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611120" y="3009900"/>
            <a:ext cx="5078095" cy="3183890"/>
            <a:chOff x="7760" y="4740"/>
            <a:chExt cx="7997" cy="5014"/>
          </a:xfrm>
        </p:grpSpPr>
        <p:grpSp>
          <p:nvGrpSpPr>
            <p:cNvPr id="47" name="组合 46"/>
            <p:cNvGrpSpPr/>
            <p:nvPr/>
          </p:nvGrpSpPr>
          <p:grpSpPr>
            <a:xfrm>
              <a:off x="12720" y="5745"/>
              <a:ext cx="2329" cy="4009"/>
              <a:chOff x="12720" y="5504"/>
              <a:chExt cx="4176" cy="4009"/>
            </a:xfrm>
            <a:solidFill>
              <a:srgbClr val="00B0F0"/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12720" y="5577"/>
                <a:ext cx="4176" cy="3936"/>
              </a:xfrm>
              <a:prstGeom prst="rect">
                <a:avLst/>
              </a:prstGeom>
              <a:grpFill/>
              <a:ln w="107950" cmpd="sng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2769" y="5504"/>
                <a:ext cx="4079" cy="3968"/>
              </a:xfrm>
              <a:prstGeom prst="rect">
                <a:avLst/>
              </a:prstGeom>
              <a:solidFill>
                <a:srgbClr val="92D050"/>
              </a:solidFill>
              <a:ln w="5397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760" y="5745"/>
              <a:ext cx="4176" cy="4009"/>
              <a:chOff x="12720" y="5504"/>
              <a:chExt cx="4176" cy="4009"/>
            </a:xfrm>
            <a:solidFill>
              <a:srgbClr val="272CFF"/>
            </a:solidFill>
          </p:grpSpPr>
          <p:sp>
            <p:nvSpPr>
              <p:cNvPr id="51" name="矩形 50"/>
              <p:cNvSpPr/>
              <p:nvPr/>
            </p:nvSpPr>
            <p:spPr>
              <a:xfrm>
                <a:off x="12720" y="5577"/>
                <a:ext cx="4176" cy="3936"/>
              </a:xfrm>
              <a:prstGeom prst="rect">
                <a:avLst/>
              </a:prstGeom>
              <a:grpFill/>
              <a:ln w="107950" cmpd="sng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2769" y="5504"/>
                <a:ext cx="4079" cy="396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397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 flipV="1">
              <a:off x="9672" y="8311"/>
              <a:ext cx="4318" cy="17"/>
            </a:xfrm>
            <a:prstGeom prst="line">
              <a:avLst/>
            </a:prstGeom>
            <a:noFill/>
            <a:ln w="63500" cap="flat">
              <a:solidFill>
                <a:srgbClr val="ED03EA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文本框 319495"/>
            <p:cNvSpPr txBox="1"/>
            <p:nvPr/>
          </p:nvSpPr>
          <p:spPr>
            <a:xfrm>
              <a:off x="7823" y="6258"/>
              <a:ext cx="1185" cy="12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r>
                <a:rPr lang="en-US" altLang="zh-CN" sz="40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5" name="椭圆 319501"/>
            <p:cNvSpPr/>
            <p:nvPr/>
          </p:nvSpPr>
          <p:spPr>
            <a:xfrm>
              <a:off x="9390" y="8156"/>
              <a:ext cx="421" cy="3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椭圆 319501"/>
            <p:cNvSpPr/>
            <p:nvPr/>
          </p:nvSpPr>
          <p:spPr>
            <a:xfrm>
              <a:off x="13674" y="8111"/>
              <a:ext cx="421" cy="3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椭圆 319501"/>
            <p:cNvSpPr/>
            <p:nvPr/>
          </p:nvSpPr>
          <p:spPr>
            <a:xfrm>
              <a:off x="8587" y="6622"/>
              <a:ext cx="421" cy="3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文本框 319495"/>
            <p:cNvSpPr txBox="1"/>
            <p:nvPr/>
          </p:nvSpPr>
          <p:spPr>
            <a:xfrm>
              <a:off x="8469" y="7728"/>
              <a:ext cx="1185" cy="12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r>
                <a:rPr lang="en-US" altLang="zh-CN" sz="40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9" name="文本框 319495"/>
            <p:cNvSpPr txBox="1"/>
            <p:nvPr/>
          </p:nvSpPr>
          <p:spPr>
            <a:xfrm>
              <a:off x="14086" y="7716"/>
              <a:ext cx="1185" cy="12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r>
                <a:rPr lang="en-US" altLang="zh-CN" sz="40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60" name="文本框 319503"/>
            <p:cNvSpPr txBox="1"/>
            <p:nvPr/>
          </p:nvSpPr>
          <p:spPr>
            <a:xfrm>
              <a:off x="9028" y="4740"/>
              <a:ext cx="2402" cy="1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酒精</a:t>
              </a:r>
            </a:p>
          </p:txBody>
        </p:sp>
        <p:sp>
          <p:nvSpPr>
            <p:cNvPr id="61" name="文本框 319502"/>
            <p:cNvSpPr txBox="1"/>
            <p:nvPr/>
          </p:nvSpPr>
          <p:spPr>
            <a:xfrm>
              <a:off x="13355" y="4740"/>
              <a:ext cx="2402" cy="1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水</a:t>
              </a:r>
            </a:p>
          </p:txBody>
        </p:sp>
      </p:grpSp>
      <p:sp>
        <p:nvSpPr>
          <p:cNvPr id="220220" name="矩形 220219"/>
          <p:cNvSpPr/>
          <p:nvPr/>
        </p:nvSpPr>
        <p:spPr>
          <a:xfrm>
            <a:off x="7239635" y="1752918"/>
            <a:ext cx="19145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b="1" baseline="-30000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b="1" baseline="-30000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b="1" baseline="-30000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8000">
              <a:srgbClr val="182E7B">
                <a:alpha val="100000"/>
              </a:srgbClr>
            </a:gs>
            <a:gs pos="39000">
              <a:srgbClr val="113578">
                <a:alpha val="100000"/>
              </a:srgbClr>
            </a:gs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/>
          <p:nvPr/>
        </p:nvGrpSpPr>
        <p:grpSpPr>
          <a:xfrm>
            <a:off x="150112" y="693021"/>
            <a:ext cx="5479000" cy="889802"/>
            <a:chOff x="236" y="1211"/>
            <a:chExt cx="8628" cy="1401"/>
          </a:xfrm>
        </p:grpSpPr>
        <p:grpSp>
          <p:nvGrpSpPr>
            <p:cNvPr id="6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869"/>
            </a:xfrm>
          </p:grpSpPr>
          <p:sp>
            <p:nvSpPr>
              <p:cNvPr id="7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" name="Shape 112"/>
              <p:cNvSpPr/>
              <p:nvPr/>
            </p:nvSpPr>
            <p:spPr>
              <a:xfrm>
                <a:off x="284119" y="341198"/>
                <a:ext cx="809896" cy="70675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1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矩形 9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导 入 新 课</a:t>
              </a:r>
              <a:endParaRPr lang="zh-CN" altLang="en-US" sz="4265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06950" y="1583055"/>
            <a:ext cx="3295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kern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观   察  与  思  考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8446" y="2360929"/>
            <a:ext cx="2519784" cy="3159761"/>
            <a:chOff x="881" y="3718"/>
            <a:chExt cx="3968" cy="4976"/>
          </a:xfrm>
        </p:grpSpPr>
        <p:sp>
          <p:nvSpPr>
            <p:cNvPr id="24" name="文本框 23"/>
            <p:cNvSpPr txBox="1"/>
            <p:nvPr/>
          </p:nvSpPr>
          <p:spPr>
            <a:xfrm>
              <a:off x="881" y="7387"/>
              <a:ext cx="3968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00000"/>
                </a:lnSpc>
              </a:pP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拦河坝为什么要修得上窄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下宽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？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3076" name="Picture 4" descr="大坝侧面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3718"/>
              <a:ext cx="3243" cy="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2985770" y="2360930"/>
            <a:ext cx="5685155" cy="2790190"/>
            <a:chOff x="4702" y="3718"/>
            <a:chExt cx="8953" cy="4394"/>
          </a:xfrm>
        </p:grpSpPr>
        <p:grpSp>
          <p:nvGrpSpPr>
            <p:cNvPr id="12" name="组合 11"/>
            <p:cNvGrpSpPr/>
            <p:nvPr/>
          </p:nvGrpSpPr>
          <p:grpSpPr>
            <a:xfrm>
              <a:off x="5101" y="3718"/>
              <a:ext cx="8554" cy="4394"/>
              <a:chOff x="2079" y="3718"/>
              <a:chExt cx="8511" cy="4394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2079" y="7387"/>
                <a:ext cx="8511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5">
                            <a:tint val="100000"/>
                            <a:shade val="100000"/>
                            <a:satMod val="129999"/>
                          </a:schemeClr>
                        </a:gs>
                        <a:gs pos="100000">
                          <a:schemeClr val="accent5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1200" cap="none" spc="0" normalizeH="0" baseline="0" dirty="0">
                    <a:solidFill>
                      <a:srgbClr val="F9FBFA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为什么</a:t>
                </a:r>
                <a:r>
                  <a:rPr kumimoji="0" lang="zh-CN" altLang="en-US" sz="2400" i="0" u="none" strike="noStrike" kern="1200" cap="none" spc="0" normalizeH="0" baseline="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深水</a:t>
                </a:r>
                <a:r>
                  <a:rPr kumimoji="0" lang="zh-CN" altLang="en-US" sz="2400" i="0" u="none" strike="noStrike" kern="1200" cap="none" spc="0" normalizeH="0" baseline="0" dirty="0">
                    <a:solidFill>
                      <a:srgbClr val="F9FBFA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潜水，要穿特制的潜水服？</a:t>
                </a:r>
              </a:p>
            </p:txBody>
          </p:sp>
          <p:pic>
            <p:nvPicPr>
              <p:cNvPr id="14338" name="Picture 2" descr="http://media.englishrussia.com/newpictures/blackfleet006-54.jpg"/>
              <p:cNvPicPr>
                <a:picLocks noChangeAspect="1" noChangeArrowheads="1"/>
              </p:cNvPicPr>
              <p:nvPr/>
            </p:nvPicPr>
            <p:blipFill>
              <a:blip r:embed="rId4"/>
              <a:srcRect l="15184" r="12715"/>
              <a:stretch>
                <a:fillRect/>
              </a:stretch>
            </p:blipFill>
            <p:spPr bwMode="auto">
              <a:xfrm>
                <a:off x="7220" y="3718"/>
                <a:ext cx="3270" cy="3402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2" name="图片 1" descr="035040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2" y="3718"/>
              <a:ext cx="4936" cy="340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8956040" y="2360930"/>
            <a:ext cx="2997200" cy="3159760"/>
            <a:chOff x="14104" y="3718"/>
            <a:chExt cx="4720" cy="4976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4104" y="7387"/>
              <a:ext cx="472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</a:rPr>
                <a:t>“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</a:rPr>
                <a:t>蛟龙号”的外壳使用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极厚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</a:rPr>
                <a:t>的钛合金制造？</a:t>
              </a:r>
            </a:p>
          </p:txBody>
        </p:sp>
        <p:pic>
          <p:nvPicPr>
            <p:cNvPr id="14" name="图片 1" descr="jlh"/>
            <p:cNvPicPr preferRelativeResize="0"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4" b="8288"/>
            <a:stretch>
              <a:fillRect/>
            </a:stretch>
          </p:blipFill>
          <p:spPr bwMode="auto">
            <a:xfrm>
              <a:off x="14248" y="3718"/>
              <a:ext cx="3969" cy="3402"/>
            </a:xfrm>
            <a:prstGeom prst="rect">
              <a:avLst/>
            </a:prstGeom>
            <a:effectLst>
              <a:outerShdw blurRad="3048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0875" y="1360170"/>
            <a:ext cx="113163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例题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、2012年我国蛟龙号载人潜水器顺利完成了7km 级的潜水实验，这标志着我国深海潜水科技达到了一个新的水平。有人说，“设想你在7km深的蛟龙号潜水器中把一只脚伸到外面的水里，海水对你脚背压力的大小相当于1500个人所受的重力!”海水压力真有这么大吗？（海水的密度可以取ρ＝1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，g取10N/kg。）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0112" y="550146"/>
            <a:ext cx="5479635" cy="890109"/>
            <a:chOff x="236" y="1211"/>
            <a:chExt cx="8629" cy="1402"/>
          </a:xfrm>
        </p:grpSpPr>
        <p:grpSp>
          <p:nvGrpSpPr>
            <p:cNvPr id="9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0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矩形 12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50875" y="3069590"/>
            <a:ext cx="97917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7k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3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ρ＝1×10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kg/m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，g取10N/kg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,n=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1500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</a:t>
            </a:r>
            <a:endParaRPr lang="en-US" altLang="zh-CN" sz="2400" baseline="300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875" y="3592830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1035" y="3945255"/>
            <a:ext cx="1107376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解：脚背宽度取8～10cm，脚背长度取12～15cm，则脚背面积为96～150cm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近似取</a:t>
            </a:r>
            <a:r>
              <a:rPr lang="zh-CN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＝130 cm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＝1.3×10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−2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0112" y="550146"/>
            <a:ext cx="5479635" cy="890109"/>
            <a:chOff x="236" y="1211"/>
            <a:chExt cx="8629" cy="1402"/>
          </a:xfrm>
        </p:grpSpPr>
        <p:grpSp>
          <p:nvGrpSpPr>
            <p:cNvPr id="9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0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矩形 12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50875" y="1667510"/>
            <a:ext cx="97917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7k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3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ρ＝1×10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kg/m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，g取10N/kg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,n=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1500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</a:t>
            </a:r>
            <a:endParaRPr lang="en-US" altLang="zh-CN" sz="2400" baseline="300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875" y="2145030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1035" y="2543175"/>
            <a:ext cx="1107376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解：脚背宽度取8～10cm，脚背长度取12～15cm，则脚背面积为96～150cm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近似取S＝130 cm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＝1.3×10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−2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20165" y="3520440"/>
            <a:ext cx="1080008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7 km深处海水的压强为：</a:t>
            </a:r>
            <a:endParaRPr lang="zh-CN" altLang="en-US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p＝ρgh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＝1×10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×10×7×10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m＝7×10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Pa，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9012" y="580626"/>
            <a:ext cx="5479635" cy="890109"/>
            <a:chOff x="236" y="1211"/>
            <a:chExt cx="8629" cy="1402"/>
          </a:xfrm>
        </p:grpSpPr>
        <p:grpSp>
          <p:nvGrpSpPr>
            <p:cNvPr id="9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10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矩形 12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50875" y="1499870"/>
            <a:ext cx="97917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7k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3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＝1×10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kg/m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，g取10N/kg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400" baseline="300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875" y="1977390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020" y="5085080"/>
            <a:ext cx="96672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答：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海水对你脚背压力的大小相当于1500个人所受的重力。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04290" y="3089275"/>
            <a:ext cx="110705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一个成年人的质量约为60kg，所受的重力</a:t>
            </a:r>
            <a:r>
              <a:rPr lang="zh-CN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：G＝mg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＝60×10＝6×10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1035" y="2473325"/>
            <a:ext cx="1107376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解：</a:t>
            </a:r>
            <a:endParaRPr lang="zh-CN" altLang="en-US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4290" y="2488565"/>
            <a:ext cx="108007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脚背受的压力为：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F＝pS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＝7×10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×1.3×10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−2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＝9×10</a:t>
            </a:r>
            <a:r>
              <a:rPr lang="zh-CN" altLang="en-US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N，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04290" y="3623310"/>
            <a:ext cx="1043114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假设脚背所受压力的大小相当于n个成年人所受的重力，则</a:t>
            </a:r>
          </a:p>
          <a:p>
            <a:pPr>
              <a:lnSpc>
                <a:spcPct val="120000"/>
              </a:lnSpc>
            </a:pPr>
            <a:endParaRPr lang="zh-CN" altLang="en-US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04290" y="4076700"/>
            <a:ext cx="6669405" cy="1008249"/>
            <a:chOff x="9815" y="9247"/>
            <a:chExt cx="10503" cy="1614"/>
          </a:xfrm>
        </p:grpSpPr>
        <p:sp>
          <p:nvSpPr>
            <p:cNvPr id="37" name="文本框 36"/>
            <p:cNvSpPr txBox="1"/>
            <p:nvPr/>
          </p:nvSpPr>
          <p:spPr>
            <a:xfrm>
              <a:off x="9815" y="9656"/>
              <a:ext cx="10503" cy="8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                         </a:t>
              </a:r>
              <a:r>
                <a:rPr lang="zh-C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＝ 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       </a:t>
              </a:r>
              <a:r>
                <a:rPr lang="zh-C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＝1.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×</a:t>
              </a:r>
              <a:r>
                <a:rPr lang="zh-CN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10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3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个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780" y="9247"/>
              <a:ext cx="5156" cy="1614"/>
              <a:chOff x="3068" y="7712"/>
              <a:chExt cx="5156" cy="161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068" y="7712"/>
                <a:ext cx="2332" cy="1614"/>
                <a:chOff x="3759124" y="588625"/>
                <a:chExt cx="1480747" cy="1024923"/>
              </a:xfrm>
            </p:grpSpPr>
            <p:sp>
              <p:nvSpPr>
                <p:cNvPr id="29" name="文本框 3"/>
                <p:cNvSpPr txBox="1"/>
                <p:nvPr/>
              </p:nvSpPr>
              <p:spPr>
                <a:xfrm>
                  <a:off x="3759124" y="901065"/>
                  <a:ext cx="968375" cy="4679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zh-CN" altLang="x-none" sz="2400" b="1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</a:rPr>
                    <a:t>=</a:t>
                  </a:r>
                </a:p>
              </p:txBody>
            </p:sp>
            <p:sp>
              <p:nvSpPr>
                <p:cNvPr id="30" name="直接连接符 29"/>
                <p:cNvSpPr/>
                <p:nvPr/>
              </p:nvSpPr>
              <p:spPr>
                <a:xfrm>
                  <a:off x="4460800" y="1107440"/>
                  <a:ext cx="533400" cy="0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1" name="文本框 5"/>
                <p:cNvSpPr txBox="1"/>
                <p:nvPr/>
              </p:nvSpPr>
              <p:spPr>
                <a:xfrm>
                  <a:off x="4532574" y="588625"/>
                  <a:ext cx="707297" cy="4679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F</a:t>
                  </a:r>
                  <a:endParaRPr lang="zh-CN" altLang="zh-CN" sz="2400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文本框 6"/>
                <p:cNvSpPr txBox="1"/>
                <p:nvPr/>
              </p:nvSpPr>
              <p:spPr>
                <a:xfrm>
                  <a:off x="4561371" y="1145560"/>
                  <a:ext cx="678500" cy="4679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5834" y="7802"/>
                <a:ext cx="2390" cy="1463"/>
                <a:chOff x="4460800" y="647045"/>
                <a:chExt cx="1517650" cy="928881"/>
              </a:xfrm>
            </p:grpSpPr>
            <p:sp>
              <p:nvSpPr>
                <p:cNvPr id="34" name="直接连接符 33"/>
                <p:cNvSpPr/>
                <p:nvPr/>
              </p:nvSpPr>
              <p:spPr>
                <a:xfrm>
                  <a:off x="4460800" y="1107420"/>
                  <a:ext cx="1517650" cy="635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" name="文本框 5"/>
                <p:cNvSpPr txBox="1"/>
                <p:nvPr/>
              </p:nvSpPr>
              <p:spPr>
                <a:xfrm>
                  <a:off x="4623360" y="647045"/>
                  <a:ext cx="1355090" cy="4679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9×10</a:t>
                  </a:r>
                  <a:r>
                    <a:rPr lang="en-US" altLang="zh-CN" sz="2400" b="1" baseline="30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5</a:t>
                  </a:r>
                  <a:endPara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文本框 6"/>
                <p:cNvSpPr txBox="1"/>
                <p:nvPr/>
              </p:nvSpPr>
              <p:spPr>
                <a:xfrm>
                  <a:off x="4669080" y="1107935"/>
                  <a:ext cx="1196975" cy="4679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6</a:t>
                  </a:r>
                  <a:r>
                    <a:rPr lang="zh-CN" altLang="zh-CN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×</a:t>
                  </a:r>
                  <a:r>
                    <a:rPr lang="zh-CN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10</a:t>
                  </a:r>
                  <a:r>
                    <a:rPr lang="en-US" altLang="zh-CN" sz="2400" b="1" baseline="30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2 </a:t>
                  </a:r>
                  <a:r>
                    <a:rPr lang="zh-CN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150112" y="597771"/>
            <a:ext cx="5479635" cy="890102"/>
            <a:chOff x="236" y="1211"/>
            <a:chExt cx="8629" cy="1402"/>
          </a:xfrm>
        </p:grpSpPr>
        <p:grpSp>
          <p:nvGrpSpPr>
            <p:cNvPr id="6" name="组合 22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34"/>
            </a:xfrm>
          </p:grpSpPr>
          <p:sp>
            <p:nvSpPr>
              <p:cNvPr id="24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12"/>
              <p:cNvSpPr/>
              <p:nvPr/>
            </p:nvSpPr>
            <p:spPr>
              <a:xfrm>
                <a:off x="284119" y="341198"/>
                <a:ext cx="809896" cy="7064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4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矩形 26"/>
            <p:cNvSpPr/>
            <p:nvPr/>
          </p:nvSpPr>
          <p:spPr>
            <a:xfrm>
              <a:off x="1838" y="1211"/>
              <a:ext cx="380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本节小结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14545" y="464185"/>
            <a:ext cx="4246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液体压强思维导图</a:t>
            </a:r>
          </a:p>
        </p:txBody>
      </p:sp>
      <p:pic>
        <p:nvPicPr>
          <p:cNvPr id="5" name="图片 4" descr="液体压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" y="1487805"/>
            <a:ext cx="11744325" cy="51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848"/>
    </mc:Choice>
    <mc:Fallback xmlns="">
      <p:transition advTm="658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67130" y="2058035"/>
            <a:ext cx="96615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、绘制本节课的思维导图。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、完成书</a:t>
            </a:r>
            <a:r>
              <a:rPr lang="en-US" altLang="zh-CN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38</a:t>
            </a:r>
            <a:r>
              <a:rPr lang="zh-CN" altLang="en-US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页动手动脑学物理。</a:t>
            </a:r>
          </a:p>
        </p:txBody>
      </p:sp>
      <p:grpSp>
        <p:nvGrpSpPr>
          <p:cNvPr id="2" name="组合 21"/>
          <p:cNvGrpSpPr/>
          <p:nvPr/>
        </p:nvGrpSpPr>
        <p:grpSpPr>
          <a:xfrm>
            <a:off x="150112" y="464421"/>
            <a:ext cx="5479635" cy="890102"/>
            <a:chOff x="236" y="1211"/>
            <a:chExt cx="8629" cy="1402"/>
          </a:xfrm>
        </p:grpSpPr>
        <p:grpSp>
          <p:nvGrpSpPr>
            <p:cNvPr id="3" name="组合 22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34"/>
            </a:xfrm>
          </p:grpSpPr>
          <p:sp>
            <p:nvSpPr>
              <p:cNvPr id="24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12"/>
              <p:cNvSpPr/>
              <p:nvPr/>
            </p:nvSpPr>
            <p:spPr>
              <a:xfrm>
                <a:off x="284119" y="341198"/>
                <a:ext cx="809896" cy="7064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5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矩形 26"/>
            <p:cNvSpPr/>
            <p:nvPr/>
          </p:nvSpPr>
          <p:spPr>
            <a:xfrm>
              <a:off x="1838" y="1211"/>
              <a:ext cx="380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课后作业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62">
        <p14:warp dir="in"/>
      </p:transition>
    </mc:Choice>
    <mc:Fallback xmlns="">
      <p:transition spd="slow" advClick="0" advTm="10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09415" y="1555750"/>
            <a:ext cx="91890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5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科技改变生活！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1420" b="15765"/>
          <a:stretch>
            <a:fillRect/>
          </a:stretch>
        </p:blipFill>
        <p:spPr>
          <a:xfrm>
            <a:off x="3996055" y="4684395"/>
            <a:ext cx="4565015" cy="186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873"/>
    </mc:Choice>
    <mc:Fallback xmlns="">
      <p:transition advTm="208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3801110" y="2422525"/>
            <a:ext cx="90538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40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40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40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40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液体压强的大小</a:t>
            </a:r>
            <a:endParaRPr lang="zh-CN" altLang="en-US" sz="40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40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三 、</a:t>
            </a:r>
            <a:r>
              <a:rPr lang="zh-CN" altLang="en-US" sz="40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连通器</a:t>
            </a:r>
          </a:p>
          <a:p>
            <a:pPr algn="l" fontAlgn="auto">
              <a:lnSpc>
                <a:spcPct val="150000"/>
              </a:lnSpc>
            </a:pPr>
            <a:endParaRPr lang="zh-CN" altLang="en-US" sz="40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7120" y="1351915"/>
            <a:ext cx="6391493" cy="9048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第二节  液 </a:t>
            </a:r>
            <a:r>
              <a:rPr lang="zh-CN" altLang="en-US" sz="4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体 的 </a:t>
            </a:r>
            <a:r>
              <a:rPr lang="zh-CN" altLang="en-US" sz="4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压 强</a:t>
            </a:r>
            <a:endParaRPr lang="zh-CN" altLang="en-US" sz="44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17575" y="14611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0120" y="2586990"/>
            <a:ext cx="45294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1、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产生原因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60120" y="2586990"/>
            <a:ext cx="45294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1、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产生原因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553" name="文本占位符 21506"/>
          <p:cNvSpPr>
            <a:spLocks noGrp="1" noRot="1"/>
          </p:cNvSpPr>
          <p:nvPr/>
        </p:nvSpPr>
        <p:spPr>
          <a:xfrm>
            <a:off x="1167130" y="3265805"/>
            <a:ext cx="8821420" cy="13830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（１）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液体对容器底有压强，</a:t>
            </a:r>
          </a:p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是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由于液体受重力的作用。</a:t>
            </a:r>
          </a:p>
          <a:p>
            <a:pPr>
              <a:buNone/>
            </a:pPr>
            <a:endParaRPr lang="zh-CN" altLang="en-US" sz="4000" dirty="0">
              <a:latin typeface="宋体" panose="02010600030101010101" pitchFamily="2" charset="-122"/>
            </a:endParaRPr>
          </a:p>
        </p:txBody>
      </p:sp>
      <p:pic>
        <p:nvPicPr>
          <p:cNvPr id="9" name="图片 8" descr="03304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10" y="3108960"/>
            <a:ext cx="2493836" cy="2160016"/>
          </a:xfrm>
          <a:prstGeom prst="rect">
            <a:avLst/>
          </a:prstGeom>
        </p:spPr>
      </p:pic>
      <p:sp>
        <p:nvSpPr>
          <p:cNvPr id="7" name="文本占位符 21506"/>
          <p:cNvSpPr>
            <a:spLocks noGrp="1" noRot="1"/>
          </p:cNvSpPr>
          <p:nvPr/>
        </p:nvSpPr>
        <p:spPr>
          <a:xfrm>
            <a:off x="1145540" y="4408805"/>
            <a:ext cx="8821420" cy="1457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（２）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液体对容器侧壁有压强，</a:t>
            </a:r>
          </a:p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由于液体具有流动性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4000" dirty="0">
              <a:latin typeface="宋体" panose="02010600030101010101" pitchFamily="2" charset="-122"/>
            </a:endParaRPr>
          </a:p>
        </p:txBody>
      </p:sp>
      <p:sp>
        <p:nvSpPr>
          <p:cNvPr id="10" name="矩形 5126"/>
          <p:cNvSpPr/>
          <p:nvPr/>
        </p:nvSpPr>
        <p:spPr>
          <a:xfrm>
            <a:off x="917575" y="14611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</p:txBody>
      </p:sp>
      <p:pic>
        <p:nvPicPr>
          <p:cNvPr id="12" name="图片 11" descr="暴风截图20204225877687"/>
          <p:cNvPicPr>
            <a:picLocks noChangeAspect="1"/>
          </p:cNvPicPr>
          <p:nvPr/>
        </p:nvPicPr>
        <p:blipFill>
          <a:blip r:embed="rId4"/>
          <a:srcRect l="25831" r="20175" b="10024"/>
          <a:stretch>
            <a:fillRect/>
          </a:stretch>
        </p:blipFill>
        <p:spPr>
          <a:xfrm>
            <a:off x="6811010" y="3108960"/>
            <a:ext cx="2303953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03404001"/>
          <p:cNvPicPr>
            <a:picLocks noChangeAspect="1"/>
          </p:cNvPicPr>
          <p:nvPr/>
        </p:nvPicPr>
        <p:blipFill>
          <a:blip r:embed="rId3"/>
          <a:srcRect l="56762"/>
          <a:stretch>
            <a:fillRect/>
          </a:stretch>
        </p:blipFill>
        <p:spPr>
          <a:xfrm>
            <a:off x="6436995" y="1875790"/>
            <a:ext cx="2436159" cy="3960000"/>
          </a:xfrm>
          <a:prstGeom prst="rect">
            <a:avLst/>
          </a:prstGeom>
        </p:spPr>
      </p:pic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15975" y="2383155"/>
            <a:ext cx="56203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思考：液体内部压强是否有压强？    </a:t>
            </a:r>
          </a:p>
          <a:p>
            <a:pPr lvl="0" fontAlgn="base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如果有它有什么规律呢？</a:t>
            </a:r>
            <a:endParaRPr lang="zh-CN" altLang="en-US" sz="2800" strike="noStrike" noProof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553" name="文本占位符 21506"/>
          <p:cNvSpPr>
            <a:spLocks noGrp="1" noRot="1"/>
          </p:cNvSpPr>
          <p:nvPr/>
        </p:nvSpPr>
        <p:spPr>
          <a:xfrm>
            <a:off x="998855" y="3552190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6421121" y="5634990"/>
            <a:ext cx="1214438" cy="428626"/>
          </a:xfrm>
          <a:prstGeom prst="wedgeRectCallout">
            <a:avLst>
              <a:gd name="adj1" fmla="val -10245"/>
              <a:gd name="adj2" fmla="val -19416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探头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73975" y="1029335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defRPr/>
            </a:pPr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微小压强计</a:t>
            </a:r>
          </a:p>
        </p:txBody>
      </p:sp>
      <p:sp>
        <p:nvSpPr>
          <p:cNvPr id="95239" name="文本框 95238"/>
          <p:cNvSpPr txBox="1"/>
          <p:nvPr/>
        </p:nvSpPr>
        <p:spPr>
          <a:xfrm>
            <a:off x="815975" y="4094480"/>
            <a:ext cx="552259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微小压强计：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用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型管左右液面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高度差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来反映液体内部压强的大小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950" r="9477" b="3287"/>
          <a:stretch>
            <a:fillRect/>
          </a:stretch>
        </p:blipFill>
        <p:spPr>
          <a:xfrm>
            <a:off x="8975725" y="1882775"/>
            <a:ext cx="2638009" cy="3960029"/>
          </a:xfrm>
          <a:prstGeom prst="rect">
            <a:avLst/>
          </a:prstGeom>
        </p:spPr>
      </p:pic>
      <p:sp>
        <p:nvSpPr>
          <p:cNvPr id="23" name="矩形标注 22"/>
          <p:cNvSpPr/>
          <p:nvPr/>
        </p:nvSpPr>
        <p:spPr>
          <a:xfrm>
            <a:off x="8620444" y="2071688"/>
            <a:ext cx="1214437" cy="428626"/>
          </a:xfrm>
          <a:prstGeom prst="wedgeRectCallout">
            <a:avLst>
              <a:gd name="adj1" fmla="val 68578"/>
              <a:gd name="adj2" fmla="val 95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橡皮管</a:t>
            </a:r>
          </a:p>
        </p:txBody>
      </p:sp>
      <p:sp>
        <p:nvSpPr>
          <p:cNvPr id="24" name="矩形标注 23"/>
          <p:cNvSpPr/>
          <p:nvPr/>
        </p:nvSpPr>
        <p:spPr>
          <a:xfrm>
            <a:off x="8391526" y="4199573"/>
            <a:ext cx="1214438" cy="428626"/>
          </a:xfrm>
          <a:prstGeom prst="wedgeRectCallout">
            <a:avLst>
              <a:gd name="adj1" fmla="val 68578"/>
              <a:gd name="adj2" fmla="val 95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金属盒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9391650" y="5842635"/>
            <a:ext cx="1214438" cy="428626"/>
          </a:xfrm>
          <a:prstGeom prst="wedgeRectCallout">
            <a:avLst>
              <a:gd name="adj1" fmla="val -10245"/>
              <a:gd name="adj2" fmla="val -19416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橡皮膜</a:t>
            </a:r>
          </a:p>
        </p:txBody>
      </p:sp>
      <p:sp>
        <p:nvSpPr>
          <p:cNvPr id="26" name="矩形标注 25"/>
          <p:cNvSpPr/>
          <p:nvPr/>
        </p:nvSpPr>
        <p:spPr>
          <a:xfrm>
            <a:off x="11034714" y="5842635"/>
            <a:ext cx="1214437" cy="428626"/>
          </a:xfrm>
          <a:prstGeom prst="wedgeRectCallout">
            <a:avLst>
              <a:gd name="adj1" fmla="val -65539"/>
              <a:gd name="adj2" fmla="val -19749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形管</a:t>
            </a:r>
          </a:p>
        </p:txBody>
      </p:sp>
      <p:sp>
        <p:nvSpPr>
          <p:cNvPr id="6" name="矩形 5126"/>
          <p:cNvSpPr/>
          <p:nvPr/>
        </p:nvSpPr>
        <p:spPr>
          <a:xfrm>
            <a:off x="917575" y="14611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0" grpId="0" animBg="1"/>
      <p:bldP spid="21" grpId="0"/>
      <p:bldP spid="95239" grpId="0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362065" y="2605405"/>
            <a:ext cx="1887220" cy="234696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256905" y="2605405"/>
            <a:ext cx="1780540" cy="234696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0113645" y="2605405"/>
            <a:ext cx="1929130" cy="234696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3553" name="文本占位符 21506"/>
          <p:cNvSpPr>
            <a:spLocks noGrp="1" noRot="1"/>
          </p:cNvSpPr>
          <p:nvPr/>
        </p:nvSpPr>
        <p:spPr>
          <a:xfrm>
            <a:off x="323215" y="3089275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）探究液体内部的压强规律：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占位符 21506"/>
          <p:cNvSpPr>
            <a:spLocks noGrp="1" noRot="1"/>
          </p:cNvSpPr>
          <p:nvPr/>
        </p:nvSpPr>
        <p:spPr>
          <a:xfrm>
            <a:off x="365760" y="2429510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8490" y="3745230"/>
            <a:ext cx="8858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液体内部向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各个方向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都有压强。</a:t>
            </a:r>
          </a:p>
        </p:txBody>
      </p:sp>
      <p:sp>
        <p:nvSpPr>
          <p:cNvPr id="20483" name="TextBox 5"/>
          <p:cNvSpPr txBox="1"/>
          <p:nvPr/>
        </p:nvSpPr>
        <p:spPr>
          <a:xfrm>
            <a:off x="679450" y="4282440"/>
            <a:ext cx="5865495" cy="1124585"/>
          </a:xfrm>
          <a:prstGeom prst="rect">
            <a:avLst/>
          </a:prstGeom>
          <a:noFill/>
          <a:ln w="19050">
            <a:noFill/>
          </a:ln>
        </p:spPr>
        <p:txBody>
          <a:bodyPr wrap="square" lIns="18000" rIns="1800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②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同种液体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同一深度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，液体内部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向各个方向的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压强相等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512050" y="4004310"/>
            <a:ext cx="4280535" cy="3175"/>
          </a:xfrm>
          <a:prstGeom prst="line">
            <a:avLst/>
          </a:prstGeom>
          <a:noFill/>
          <a:ln w="63500" cap="flat">
            <a:solidFill>
              <a:srgbClr val="ED03EA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连接符 12"/>
          <p:cNvCxnSpPr/>
          <p:nvPr/>
        </p:nvCxnSpPr>
        <p:spPr>
          <a:xfrm>
            <a:off x="7701280" y="3583940"/>
            <a:ext cx="4280535" cy="3175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矩形 5126"/>
          <p:cNvSpPr/>
          <p:nvPr/>
        </p:nvSpPr>
        <p:spPr>
          <a:xfrm>
            <a:off x="917575" y="14611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7" grpId="0" bldLvl="0" animBg="1"/>
      <p:bldP spid="2048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3553" name="文本占位符 21506"/>
          <p:cNvSpPr>
            <a:spLocks noGrp="1" noRot="1"/>
          </p:cNvSpPr>
          <p:nvPr/>
        </p:nvSpPr>
        <p:spPr>
          <a:xfrm>
            <a:off x="917575" y="3108960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）探究液体内部的压强规律：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占位符 21506"/>
          <p:cNvSpPr>
            <a:spLocks noGrp="1" noRot="1"/>
          </p:cNvSpPr>
          <p:nvPr/>
        </p:nvSpPr>
        <p:spPr>
          <a:xfrm>
            <a:off x="960120" y="2429510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07" name="TextBox 4"/>
          <p:cNvSpPr txBox="1"/>
          <p:nvPr/>
        </p:nvSpPr>
        <p:spPr>
          <a:xfrm>
            <a:off x="1167130" y="3681095"/>
            <a:ext cx="552450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③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同种液体，液体内部压强随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的增加而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增大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98335" y="1858645"/>
            <a:ext cx="2400300" cy="302768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9581515" y="1858645"/>
            <a:ext cx="2400300" cy="302768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" name="直接连接符 8"/>
          <p:cNvCxnSpPr/>
          <p:nvPr/>
        </p:nvCxnSpPr>
        <p:spPr>
          <a:xfrm>
            <a:off x="8395970" y="3596640"/>
            <a:ext cx="1038225" cy="3810"/>
          </a:xfrm>
          <a:prstGeom prst="line">
            <a:avLst/>
          </a:prstGeom>
          <a:noFill/>
          <a:ln w="63500" cap="flat">
            <a:solidFill>
              <a:srgbClr val="ED03EA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连接符 12"/>
          <p:cNvCxnSpPr/>
          <p:nvPr/>
        </p:nvCxnSpPr>
        <p:spPr>
          <a:xfrm>
            <a:off x="8395970" y="3108960"/>
            <a:ext cx="1041400" cy="5715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矩形 5126"/>
          <p:cNvSpPr/>
          <p:nvPr/>
        </p:nvSpPr>
        <p:spPr>
          <a:xfrm>
            <a:off x="917575" y="14611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854690" y="3876040"/>
            <a:ext cx="1038225" cy="3810"/>
          </a:xfrm>
          <a:prstGeom prst="line">
            <a:avLst/>
          </a:prstGeom>
          <a:noFill/>
          <a:ln w="63500" cap="flat">
            <a:solidFill>
              <a:srgbClr val="ED03EA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接连接符 11"/>
          <p:cNvCxnSpPr/>
          <p:nvPr/>
        </p:nvCxnSpPr>
        <p:spPr>
          <a:xfrm>
            <a:off x="10940415" y="2933700"/>
            <a:ext cx="1041400" cy="5715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3553" name="文本占位符 21506"/>
          <p:cNvSpPr>
            <a:spLocks noGrp="1" noRot="1"/>
          </p:cNvSpPr>
          <p:nvPr/>
        </p:nvSpPr>
        <p:spPr>
          <a:xfrm>
            <a:off x="335280" y="2980055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）探究液体内部的压强规律：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占位符 21506"/>
          <p:cNvSpPr>
            <a:spLocks noGrp="1" noRot="1"/>
          </p:cNvSpPr>
          <p:nvPr/>
        </p:nvSpPr>
        <p:spPr>
          <a:xfrm>
            <a:off x="377825" y="2300605"/>
            <a:ext cx="8821420" cy="679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、液体内部的压强规律：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07" name="TextBox 4"/>
          <p:cNvSpPr txBox="1"/>
          <p:nvPr/>
        </p:nvSpPr>
        <p:spPr>
          <a:xfrm>
            <a:off x="584835" y="3552190"/>
            <a:ext cx="552450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③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同种液体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，液体内部压强随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的增加而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增大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693" y="4638358"/>
            <a:ext cx="5250180" cy="11245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④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深度相同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液体密度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越大，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液体内部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压强越大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7617460" y="3091180"/>
            <a:ext cx="2520019" cy="2340017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690235" y="3091180"/>
            <a:ext cx="1872014" cy="2340017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195560" y="3091180"/>
            <a:ext cx="1872014" cy="2340017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矩形 5126"/>
          <p:cNvSpPr/>
          <p:nvPr/>
        </p:nvSpPr>
        <p:spPr>
          <a:xfrm>
            <a:off x="384175" y="1461135"/>
            <a:ext cx="9053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液体压强特点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671945" y="4609465"/>
            <a:ext cx="1038225" cy="3810"/>
          </a:xfrm>
          <a:prstGeom prst="line">
            <a:avLst/>
          </a:prstGeom>
          <a:noFill/>
          <a:ln w="63500" cap="flat">
            <a:solidFill>
              <a:srgbClr val="ED03EA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连接符 17"/>
          <p:cNvCxnSpPr/>
          <p:nvPr/>
        </p:nvCxnSpPr>
        <p:spPr>
          <a:xfrm>
            <a:off x="6671945" y="3923665"/>
            <a:ext cx="1041400" cy="5715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/>
          <p:cNvCxnSpPr/>
          <p:nvPr/>
        </p:nvCxnSpPr>
        <p:spPr>
          <a:xfrm>
            <a:off x="10808335" y="4736465"/>
            <a:ext cx="1038225" cy="3810"/>
          </a:xfrm>
          <a:prstGeom prst="line">
            <a:avLst/>
          </a:prstGeom>
          <a:noFill/>
          <a:ln w="63500" cap="flat">
            <a:solidFill>
              <a:srgbClr val="ED03EA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连接符 19"/>
          <p:cNvCxnSpPr/>
          <p:nvPr/>
        </p:nvCxnSpPr>
        <p:spPr>
          <a:xfrm>
            <a:off x="10808335" y="3776345"/>
            <a:ext cx="1041400" cy="5715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1</TotalTime>
  <Words>3116</Words>
  <Application>Microsoft Office PowerPoint</Application>
  <PresentationFormat>自定义</PresentationFormat>
  <Paragraphs>256</Paragraphs>
  <Slides>25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.</vt:lpstr>
      <vt:lpstr>1_千图网海量PPT模板www.58pic.com</vt:lpstr>
      <vt:lpstr>2_千图网海量PPT模板www.58pic.com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2020-03-12T06:27:00Z</dcterms:created>
  <dcterms:modified xsi:type="dcterms:W3CDTF">2020-06-27T13:40:08Z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