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1181" r:id="rId2"/>
    <p:sldId id="1193" r:id="rId3"/>
    <p:sldId id="1198" r:id="rId4"/>
    <p:sldId id="1228" r:id="rId5"/>
    <p:sldId id="1253" r:id="rId6"/>
    <p:sldId id="1231" r:id="rId7"/>
    <p:sldId id="1255" r:id="rId8"/>
    <p:sldId id="1261" r:id="rId9"/>
    <p:sldId id="1262" r:id="rId10"/>
    <p:sldId id="1343" r:id="rId11"/>
    <p:sldId id="1263" r:id="rId12"/>
    <p:sldId id="1416" r:id="rId13"/>
    <p:sldId id="1266" r:id="rId14"/>
    <p:sldId id="1270" r:id="rId15"/>
    <p:sldId id="1422" r:id="rId16"/>
    <p:sldId id="1264" r:id="rId17"/>
    <p:sldId id="1265" r:id="rId18"/>
    <p:sldId id="1365" r:id="rId19"/>
    <p:sldId id="1417" r:id="rId20"/>
    <p:sldId id="1278" r:id="rId21"/>
    <p:sldId id="1280" r:id="rId22"/>
    <p:sldId id="1281" r:id="rId23"/>
    <p:sldId id="1283" r:id="rId24"/>
    <p:sldId id="1285" r:id="rId25"/>
    <p:sldId id="1290" r:id="rId26"/>
    <p:sldId id="1291" r:id="rId27"/>
    <p:sldId id="1386" r:id="rId28"/>
    <p:sldId id="1410" r:id="rId29"/>
    <p:sldId id="1292" r:id="rId30"/>
    <p:sldId id="1276" r:id="rId31"/>
    <p:sldId id="1299" r:id="rId32"/>
    <p:sldId id="1286" r:id="rId33"/>
    <p:sldId id="1421" r:id="rId34"/>
    <p:sldId id="1297" r:id="rId35"/>
    <p:sldId id="1289" r:id="rId36"/>
    <p:sldId id="1342" r:id="rId37"/>
  </p:sldIdLst>
  <p:sldSz cx="12192000" cy="6858000"/>
  <p:notesSz cx="6858000" cy="9144000"/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267C"/>
    <a:srgbClr val="FEFF00"/>
    <a:srgbClr val="C5C5C5"/>
    <a:srgbClr val="1E277D"/>
    <a:srgbClr val="00003D"/>
    <a:srgbClr val="F3F3F3"/>
    <a:srgbClr val="F7FCFE"/>
    <a:srgbClr val="FFFF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122"/>
        <p:guide orient="horz" pos="4136"/>
        <p:guide orient="horz" pos="436"/>
        <p:guide orient="horz" pos="914"/>
        <p:guide orient="horz" pos="4011"/>
        <p:guide pos="212"/>
        <p:guide pos="7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2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fld id="{C31BAED6-7E76-4257-9CAD-6AFC15F6F317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6866" name="幻灯片图像占位符 141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4650" y="685800"/>
            <a:ext cx="6108700" cy="3429000"/>
          </a:xfrm>
        </p:spPr>
      </p:sp>
      <p:sp>
        <p:nvSpPr>
          <p:cNvPr id="36867" name="文本占位符 14131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涂松香或将弓重一些压弦。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3557893" y="2669080"/>
            <a:ext cx="6223671" cy="1143000"/>
          </a:xfrm>
          <a:prstGeom prst="rect">
            <a:avLst/>
          </a:prstGeom>
        </p:spPr>
        <p:txBody>
          <a:bodyPr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8.3 </a:t>
            </a:r>
            <a:r>
              <a:rPr lang="zh-CN" altLang="en-US" sz="8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摩</a:t>
            </a:r>
            <a:r>
              <a:rPr lang="zh-CN" altLang="en-US" sz="80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擦力</a:t>
            </a:r>
          </a:p>
        </p:txBody>
      </p:sp>
      <p:sp>
        <p:nvSpPr>
          <p:cNvPr id="3" name="副标题 2"/>
          <p:cNvSpPr txBox="1"/>
          <p:nvPr/>
        </p:nvSpPr>
        <p:spPr>
          <a:xfrm>
            <a:off x="2942227" y="605103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265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八年级  物  理</a:t>
            </a:r>
            <a:endParaRPr lang="en-US" altLang="zh-CN" sz="4265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62"/>
    </mc:Choice>
    <mc:Fallback xmlns="">
      <p:transition advTm="100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1318895" y="240347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89125" y="2944495"/>
            <a:ext cx="960755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提出问题      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猜想与假设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3460" y="4733290"/>
            <a:ext cx="3738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接触面所受压力、</a:t>
            </a:r>
          </a:p>
          <a:p>
            <a:pPr algn="l"/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接触面的粗糙程度……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23460" y="2883535"/>
            <a:ext cx="656018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由生活经验我们知道：当你推箱子在地面上运动时，箱子越重，推起来就越费力；地面越粗糙，推起来越费力。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3322">
        <p14:warp dir="in"/>
      </p:transition>
    </mc:Choice>
    <mc:Fallback xmlns="">
      <p:transition spd="slow" advClick="0" advTm="33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1318895" y="240347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89125" y="2944495"/>
            <a:ext cx="9607550" cy="69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(3)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制定计划与设计实验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32700" y="2403475"/>
            <a:ext cx="3738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接触面所受压力、</a:t>
            </a:r>
          </a:p>
          <a:p>
            <a:pPr algn="l"/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接触面的粗糙程度……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81250" y="3423285"/>
            <a:ext cx="317182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实验方法：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5290" y="3438525"/>
            <a:ext cx="40678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控制变量法、转换法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0140" y="402018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fontAlgn="base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实验原理：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25290" y="3977005"/>
            <a:ext cx="170624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二力平衡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81250" y="4542155"/>
            <a:ext cx="196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实验器材：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25290" y="4542155"/>
            <a:ext cx="76403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弹簧测力计、带挂钩的长方体木块、钩码、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长木板、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细绒布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、毛巾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15">
        <p14:warp dir="in"/>
      </p:transition>
    </mc:Choice>
    <mc:Fallback xmlns="">
      <p:transition spd="slow" advClick="0" advTm="40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32" name="矩形 5131"/>
          <p:cNvSpPr/>
          <p:nvPr/>
        </p:nvSpPr>
        <p:spPr>
          <a:xfrm>
            <a:off x="413385" y="1690370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力大小与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接触面粗糙程度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2135">
        <p14:warp dir="in"/>
      </p:transition>
    </mc:Choice>
    <mc:Fallback xmlns="">
      <p:transition spd="slow" advClick="0" advTm="52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07365" y="2395220"/>
            <a:ext cx="124968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fontAlgn="auto">
              <a:lnSpc>
                <a:spcPct val="120000"/>
              </a:lnSpc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步骤：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57045" y="4124960"/>
            <a:ext cx="872172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②用弹簧测力计分别拉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同一木块在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细绒布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、毛巾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的表面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上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做匀速直线运动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，测出接触面粗糙程度不同时的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拉力</a:t>
            </a:r>
            <a:r>
              <a:rPr lang="zh-C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、</a:t>
            </a:r>
            <a:r>
              <a:rPr lang="zh-C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，即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摩擦力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、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的大小。</a:t>
            </a:r>
          </a:p>
        </p:txBody>
      </p:sp>
      <p:sp>
        <p:nvSpPr>
          <p:cNvPr id="32" name="矩形 5131"/>
          <p:cNvSpPr/>
          <p:nvPr/>
        </p:nvSpPr>
        <p:spPr>
          <a:xfrm>
            <a:off x="413385" y="1690370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力大小与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接触面粗糙程度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的关系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57045" y="2496820"/>
            <a:ext cx="57384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7900" indent="-977900" algn="l"/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用弹簧测力计拉木块在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木板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</a:t>
            </a:r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做</a:t>
            </a:r>
          </a:p>
          <a:p>
            <a:pPr marL="977900" indent="-977900" algn="l"/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匀速直线运动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测出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拉力大小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</a:p>
          <a:p>
            <a:pPr marL="977900" indent="-97790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即滑动摩擦力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="1" baseline="-25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的大小。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734935" y="374650"/>
            <a:ext cx="4271010" cy="3622675"/>
            <a:chOff x="12181" y="590"/>
            <a:chExt cx="6726" cy="5705"/>
          </a:xfrm>
        </p:grpSpPr>
        <p:grpSp>
          <p:nvGrpSpPr>
            <p:cNvPr id="57" name="组合 56"/>
            <p:cNvGrpSpPr/>
            <p:nvPr/>
          </p:nvGrpSpPr>
          <p:grpSpPr>
            <a:xfrm>
              <a:off x="12181" y="590"/>
              <a:ext cx="6727" cy="5648"/>
              <a:chOff x="12181" y="590"/>
              <a:chExt cx="6809" cy="5648"/>
            </a:xfrm>
          </p:grpSpPr>
          <p:pic>
            <p:nvPicPr>
              <p:cNvPr id="58" name="图片 57" descr="暴风截图202041310971082"/>
              <p:cNvPicPr>
                <a:picLocks noChangeAspect="1"/>
              </p:cNvPicPr>
              <p:nvPr/>
            </p:nvPicPr>
            <p:blipFill>
              <a:blip r:embed="rId2"/>
              <a:srcRect l="42995"/>
              <a:stretch>
                <a:fillRect/>
              </a:stretch>
            </p:blipFill>
            <p:spPr>
              <a:xfrm>
                <a:off x="12181" y="766"/>
                <a:ext cx="6803" cy="5472"/>
              </a:xfrm>
              <a:prstGeom prst="rect">
                <a:avLst/>
              </a:prstGeom>
            </p:spPr>
          </p:pic>
          <p:pic>
            <p:nvPicPr>
              <p:cNvPr id="59" name="图片 58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r="9128" b="25210"/>
              <a:stretch>
                <a:fillRect/>
              </a:stretch>
            </p:blipFill>
            <p:spPr>
              <a:xfrm>
                <a:off x="12187" y="590"/>
                <a:ext cx="6803" cy="2053"/>
              </a:xfrm>
              <a:prstGeom prst="rect">
                <a:avLst/>
              </a:prstGeom>
            </p:spPr>
          </p:pic>
        </p:grpSp>
        <p:grpSp>
          <p:nvGrpSpPr>
            <p:cNvPr id="60" name="组合 59"/>
            <p:cNvGrpSpPr/>
            <p:nvPr/>
          </p:nvGrpSpPr>
          <p:grpSpPr>
            <a:xfrm>
              <a:off x="15306" y="1595"/>
              <a:ext cx="2033" cy="4701"/>
              <a:chOff x="15306" y="5987"/>
              <a:chExt cx="2057" cy="4701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15306" y="7969"/>
                <a:ext cx="204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细绒布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5353" y="9731"/>
                <a:ext cx="178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毛 巾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5354" y="5987"/>
                <a:ext cx="2009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2135">
        <p14:warp dir="in"/>
      </p:transition>
    </mc:Choice>
    <mc:Fallback xmlns="">
      <p:transition spd="slow" advClick="0" advTm="52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1318895" y="237299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980565" y="3169920"/>
            <a:ext cx="9607550" cy="7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(5)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分析与论证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5805" y="4202430"/>
            <a:ext cx="88925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结论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当压力相同时，接触面越粗糙，滑动摩擦力越大。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800" dirty="0" smtClean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597140" y="316865"/>
            <a:ext cx="4323080" cy="3586480"/>
            <a:chOff x="11964" y="499"/>
            <a:chExt cx="6808" cy="5648"/>
          </a:xfrm>
        </p:grpSpPr>
        <p:grpSp>
          <p:nvGrpSpPr>
            <p:cNvPr id="28" name="组合 27"/>
            <p:cNvGrpSpPr/>
            <p:nvPr/>
          </p:nvGrpSpPr>
          <p:grpSpPr>
            <a:xfrm>
              <a:off x="11964" y="499"/>
              <a:ext cx="6809" cy="5648"/>
              <a:chOff x="12181" y="590"/>
              <a:chExt cx="6809" cy="5648"/>
            </a:xfrm>
          </p:grpSpPr>
          <p:pic>
            <p:nvPicPr>
              <p:cNvPr id="30" name="图片 29" descr="暴风截图202041310971082"/>
              <p:cNvPicPr>
                <a:picLocks noChangeAspect="1"/>
              </p:cNvPicPr>
              <p:nvPr/>
            </p:nvPicPr>
            <p:blipFill>
              <a:blip r:embed="rId2"/>
              <a:srcRect l="42995"/>
              <a:stretch>
                <a:fillRect/>
              </a:stretch>
            </p:blipFill>
            <p:spPr>
              <a:xfrm>
                <a:off x="12181" y="766"/>
                <a:ext cx="6803" cy="5472"/>
              </a:xfrm>
              <a:prstGeom prst="rect">
                <a:avLst/>
              </a:prstGeom>
            </p:spPr>
          </p:pic>
          <p:pic>
            <p:nvPicPr>
              <p:cNvPr id="31" name="图片 30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r="9128" b="25210"/>
              <a:stretch>
                <a:fillRect/>
              </a:stretch>
            </p:blipFill>
            <p:spPr>
              <a:xfrm>
                <a:off x="12187" y="590"/>
                <a:ext cx="6803" cy="2053"/>
              </a:xfrm>
              <a:prstGeom prst="rect">
                <a:avLst/>
              </a:prstGeom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14945" y="3420"/>
              <a:ext cx="2048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细绒布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992" y="5182"/>
              <a:ext cx="1788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毛 巾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993" y="1438"/>
              <a:ext cx="2009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0730230" y="2404110"/>
            <a:ext cx="1083310" cy="53403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0.4N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714990" y="3442335"/>
            <a:ext cx="1041400" cy="53403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0.55N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729595" y="1307465"/>
            <a:ext cx="1084580" cy="53403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0.2N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0688955" y="1276985"/>
            <a:ext cx="1124585" cy="2668270"/>
            <a:chOff x="16833" y="2011"/>
            <a:chExt cx="1771" cy="4202"/>
          </a:xfrm>
        </p:grpSpPr>
        <p:sp>
          <p:nvSpPr>
            <p:cNvPr id="40" name="矩形 39"/>
            <p:cNvSpPr/>
            <p:nvPr/>
          </p:nvSpPr>
          <p:spPr>
            <a:xfrm>
              <a:off x="16833" y="5373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6898" y="3786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6875" y="2011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7472">
        <p14:warp dir="in"/>
      </p:transition>
    </mc:Choice>
    <mc:Fallback xmlns="">
      <p:transition spd="slow" advClick="0" advTm="27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32" name="矩形 5131"/>
          <p:cNvSpPr/>
          <p:nvPr/>
        </p:nvSpPr>
        <p:spPr>
          <a:xfrm>
            <a:off x="1167130" y="1737360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力大小与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压力大小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2135">
        <p14:warp dir="in"/>
      </p:transition>
    </mc:Choice>
    <mc:Fallback xmlns="">
      <p:transition spd="slow" advClick="0" advTm="52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29" name="矩形 5131"/>
          <p:cNvSpPr/>
          <p:nvPr/>
        </p:nvSpPr>
        <p:spPr>
          <a:xfrm>
            <a:off x="1078865" y="1727835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力大小与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压力大小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的关系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78865" y="2480310"/>
            <a:ext cx="124968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fontAlgn="auto">
              <a:lnSpc>
                <a:spcPct val="120000"/>
              </a:lnSpc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步骤：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01850" y="2541270"/>
            <a:ext cx="57384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7900" indent="-977900" algn="l"/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用弹簧测力计拉木块在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木板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</a:t>
            </a:r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做</a:t>
            </a:r>
          </a:p>
          <a:p>
            <a:pPr marL="977900" indent="-977900" algn="l"/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匀速直线运动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测出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拉力大小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</a:p>
          <a:p>
            <a:pPr marL="977900" indent="-97790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即滑动摩擦力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="1" baseline="-25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的大小。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45665" y="3977005"/>
            <a:ext cx="93167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7900" indent="-97790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③在木块上放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质量不同的钩码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，用弹簧测力计拉木块</a:t>
            </a:r>
          </a:p>
          <a:p>
            <a:pPr marL="977900" indent="-97790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仍在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木板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表面上做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匀速直线运动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，用弹簧测力计测出</a:t>
            </a:r>
          </a:p>
          <a:p>
            <a:pPr marL="977900" indent="-97790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不同压力时的拉力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、F</a:t>
            </a:r>
            <a:r>
              <a:rPr lang="en-US" altLang="zh-CN" sz="28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即滑动摩擦力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、f</a:t>
            </a:r>
            <a:r>
              <a:rPr lang="en-US" altLang="zh-CN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的大小。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626985" y="318770"/>
            <a:ext cx="4382770" cy="3687445"/>
            <a:chOff x="12219" y="441"/>
            <a:chExt cx="6803" cy="5807"/>
          </a:xfrm>
        </p:grpSpPr>
        <p:grpSp>
          <p:nvGrpSpPr>
            <p:cNvPr id="54" name="组合 53"/>
            <p:cNvGrpSpPr/>
            <p:nvPr/>
          </p:nvGrpSpPr>
          <p:grpSpPr>
            <a:xfrm>
              <a:off x="12219" y="441"/>
              <a:ext cx="6803" cy="5669"/>
              <a:chOff x="6295" y="649"/>
              <a:chExt cx="11224" cy="9204"/>
            </a:xfrm>
          </p:grpSpPr>
          <p:pic>
            <p:nvPicPr>
              <p:cNvPr id="55" name="图片 54" descr="暴风截图202041312328774"/>
              <p:cNvPicPr>
                <a:picLocks noChangeAspect="1"/>
              </p:cNvPicPr>
              <p:nvPr/>
            </p:nvPicPr>
            <p:blipFill>
              <a:blip r:embed="rId2"/>
              <a:srcRect l="29137"/>
              <a:stretch>
                <a:fillRect/>
              </a:stretch>
            </p:blipFill>
            <p:spPr>
              <a:xfrm>
                <a:off x="6295" y="945"/>
                <a:ext cx="11224" cy="8909"/>
              </a:xfrm>
              <a:prstGeom prst="rect">
                <a:avLst/>
              </a:prstGeom>
            </p:spPr>
          </p:pic>
          <p:pic>
            <p:nvPicPr>
              <p:cNvPr id="56" name="图片 55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b="25210"/>
              <a:stretch>
                <a:fillRect/>
              </a:stretch>
            </p:blipFill>
            <p:spPr>
              <a:xfrm>
                <a:off x="6295" y="649"/>
                <a:ext cx="11224" cy="3331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>
              <a:off x="14521" y="1427"/>
              <a:ext cx="2057" cy="4821"/>
              <a:chOff x="15306" y="6323"/>
              <a:chExt cx="2057" cy="4821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15306" y="8281"/>
                <a:ext cx="204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5353" y="10187"/>
                <a:ext cx="178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5354" y="6323"/>
                <a:ext cx="2009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813675" y="318135"/>
            <a:ext cx="1327150" cy="3291339"/>
            <a:chOff x="16833" y="2011"/>
            <a:chExt cx="1771" cy="3450"/>
          </a:xfrm>
        </p:grpSpPr>
        <p:sp>
          <p:nvSpPr>
            <p:cNvPr id="62" name="矩形 61"/>
            <p:cNvSpPr/>
            <p:nvPr/>
          </p:nvSpPr>
          <p:spPr>
            <a:xfrm>
              <a:off x="16833" y="4621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6898" y="3402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16875" y="2011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2728">
        <p14:warp dir="in"/>
      </p:transition>
    </mc:Choice>
    <mc:Fallback xmlns="">
      <p:transition spd="slow" advClick="0" advTm="72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1167130" y="1362710"/>
            <a:ext cx="53092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89125" y="3014345"/>
            <a:ext cx="9607550" cy="7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(5)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分析与论证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7130" y="3595370"/>
            <a:ext cx="92608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结论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当接触面粗糙程度相同时，压力越大，滑动摩擦力越大。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2800" dirty="0" smtClean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矩形 5131"/>
          <p:cNvSpPr/>
          <p:nvPr/>
        </p:nvSpPr>
        <p:spPr>
          <a:xfrm>
            <a:off x="1167130" y="2322195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力大小与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压力大小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的关系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7684135" y="423545"/>
            <a:ext cx="4319270" cy="3600026"/>
            <a:chOff x="12055" y="1033"/>
            <a:chExt cx="6802" cy="6706"/>
          </a:xfrm>
        </p:grpSpPr>
        <p:grpSp>
          <p:nvGrpSpPr>
            <p:cNvPr id="36" name="组合 35"/>
            <p:cNvGrpSpPr/>
            <p:nvPr/>
          </p:nvGrpSpPr>
          <p:grpSpPr>
            <a:xfrm>
              <a:off x="12055" y="1033"/>
              <a:ext cx="6803" cy="6236"/>
              <a:chOff x="6295" y="649"/>
              <a:chExt cx="11224" cy="9204"/>
            </a:xfrm>
          </p:grpSpPr>
          <p:pic>
            <p:nvPicPr>
              <p:cNvPr id="37" name="图片 36" descr="暴风截图202041312328774"/>
              <p:cNvPicPr>
                <a:picLocks noChangeAspect="1"/>
              </p:cNvPicPr>
              <p:nvPr/>
            </p:nvPicPr>
            <p:blipFill>
              <a:blip r:embed="rId2"/>
              <a:srcRect l="29137"/>
              <a:stretch>
                <a:fillRect/>
              </a:stretch>
            </p:blipFill>
            <p:spPr>
              <a:xfrm>
                <a:off x="6295" y="945"/>
                <a:ext cx="11224" cy="8909"/>
              </a:xfrm>
              <a:prstGeom prst="rect">
                <a:avLst/>
              </a:prstGeom>
            </p:spPr>
          </p:pic>
          <p:pic>
            <p:nvPicPr>
              <p:cNvPr id="38" name="图片 37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b="25210"/>
              <a:stretch>
                <a:fillRect/>
              </a:stretch>
            </p:blipFill>
            <p:spPr>
              <a:xfrm>
                <a:off x="6295" y="649"/>
                <a:ext cx="11224" cy="3331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4173" y="2003"/>
              <a:ext cx="3660" cy="5736"/>
              <a:chOff x="15306" y="5987"/>
              <a:chExt cx="3660" cy="573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5306" y="8281"/>
                <a:ext cx="204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353" y="10379"/>
                <a:ext cx="1788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5354" y="5987"/>
                <a:ext cx="2009" cy="95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8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7259" y="8719"/>
                <a:ext cx="1706" cy="8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0.45N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7235" y="10882"/>
                <a:ext cx="1640" cy="8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0.55N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7258" y="6608"/>
                <a:ext cx="1708" cy="8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0.2N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194" y="10834"/>
                <a:ext cx="170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259" y="8719"/>
                <a:ext cx="170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236" y="6560"/>
                <a:ext cx="170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2589">
        <p14:warp dir="in"/>
      </p:transition>
    </mc:Choice>
    <mc:Fallback xmlns="">
      <p:transition spd="slow" advClick="0" advTm="42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724535" y="2388235"/>
            <a:ext cx="41414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</a:t>
            </a:r>
          </a:p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47065" y="3477895"/>
            <a:ext cx="9607550" cy="7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(5)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分析与论证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5715" y="3936365"/>
            <a:ext cx="1050099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总结：滑动摩擦力大小只与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接触面粗糙程度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压力大小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有关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当接触面粗糙程度相同时，压力越大，滑动摩擦力越大。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当压力相同时，接触面越粗糙，滑动摩擦力越大。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039860" y="428043"/>
            <a:ext cx="3020122" cy="3096023"/>
            <a:chOff x="12055" y="1032"/>
            <a:chExt cx="5707" cy="6766"/>
          </a:xfrm>
        </p:grpSpPr>
        <p:grpSp>
          <p:nvGrpSpPr>
            <p:cNvPr id="56" name="组合 55"/>
            <p:cNvGrpSpPr/>
            <p:nvPr/>
          </p:nvGrpSpPr>
          <p:grpSpPr>
            <a:xfrm>
              <a:off x="12055" y="1032"/>
              <a:ext cx="5707" cy="6237"/>
              <a:chOff x="6295" y="647"/>
              <a:chExt cx="9416" cy="9205"/>
            </a:xfrm>
          </p:grpSpPr>
          <p:pic>
            <p:nvPicPr>
              <p:cNvPr id="57" name="图片 56" descr="暴风截图202041312328774"/>
              <p:cNvPicPr>
                <a:picLocks noChangeAspect="1"/>
              </p:cNvPicPr>
              <p:nvPr/>
            </p:nvPicPr>
            <p:blipFill>
              <a:blip r:embed="rId2"/>
              <a:srcRect l="29137" r="11713"/>
              <a:stretch>
                <a:fillRect/>
              </a:stretch>
            </p:blipFill>
            <p:spPr>
              <a:xfrm>
                <a:off x="6295" y="944"/>
                <a:ext cx="9368" cy="8908"/>
              </a:xfrm>
              <a:prstGeom prst="rect">
                <a:avLst/>
              </a:prstGeom>
            </p:spPr>
          </p:pic>
          <p:pic>
            <p:nvPicPr>
              <p:cNvPr id="58" name="图片 57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r="11312" b="25210"/>
              <a:stretch>
                <a:fillRect/>
              </a:stretch>
            </p:blipFill>
            <p:spPr>
              <a:xfrm>
                <a:off x="6295" y="647"/>
                <a:ext cx="9416" cy="3330"/>
              </a:xfrm>
              <a:prstGeom prst="rect">
                <a:avLst/>
              </a:prstGeom>
            </p:spPr>
          </p:pic>
        </p:grpSp>
        <p:grpSp>
          <p:nvGrpSpPr>
            <p:cNvPr id="59" name="组合 58"/>
            <p:cNvGrpSpPr/>
            <p:nvPr/>
          </p:nvGrpSpPr>
          <p:grpSpPr>
            <a:xfrm>
              <a:off x="14173" y="2003"/>
              <a:ext cx="3142" cy="5795"/>
              <a:chOff x="15306" y="5987"/>
              <a:chExt cx="3142" cy="579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5306" y="8248"/>
                <a:ext cx="2048" cy="12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353" y="10247"/>
                <a:ext cx="1788" cy="12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5354" y="5987"/>
                <a:ext cx="2009" cy="12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7258" y="8719"/>
                <a:ext cx="1189" cy="8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0.45N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7222" y="10883"/>
                <a:ext cx="1136" cy="8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0.55N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7258" y="6608"/>
                <a:ext cx="1189" cy="8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0.2N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7193" y="10867"/>
                <a:ext cx="1189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7258" y="8719"/>
                <a:ext cx="1189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236" y="6561"/>
                <a:ext cx="1212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5310505" y="382270"/>
            <a:ext cx="2880444" cy="2883520"/>
            <a:chOff x="11964" y="499"/>
            <a:chExt cx="6809" cy="5769"/>
          </a:xfrm>
        </p:grpSpPr>
        <p:grpSp>
          <p:nvGrpSpPr>
            <p:cNvPr id="69" name="组合 68"/>
            <p:cNvGrpSpPr/>
            <p:nvPr/>
          </p:nvGrpSpPr>
          <p:grpSpPr>
            <a:xfrm>
              <a:off x="11964" y="499"/>
              <a:ext cx="6809" cy="5751"/>
              <a:chOff x="11964" y="499"/>
              <a:chExt cx="6809" cy="5751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11964" y="499"/>
                <a:ext cx="6809" cy="5648"/>
                <a:chOff x="12181" y="590"/>
                <a:chExt cx="6809" cy="5648"/>
              </a:xfrm>
            </p:grpSpPr>
            <p:pic>
              <p:nvPicPr>
                <p:cNvPr id="71" name="图片 70" descr="暴风截图202041310971082"/>
                <p:cNvPicPr>
                  <a:picLocks noChangeAspect="1"/>
                </p:cNvPicPr>
                <p:nvPr/>
              </p:nvPicPr>
              <p:blipFill>
                <a:blip r:embed="rId4"/>
                <a:srcRect l="42995"/>
                <a:stretch>
                  <a:fillRect/>
                </a:stretch>
              </p:blipFill>
              <p:spPr>
                <a:xfrm>
                  <a:off x="12181" y="766"/>
                  <a:ext cx="6803" cy="5472"/>
                </a:xfrm>
                <a:prstGeom prst="rect">
                  <a:avLst/>
                </a:prstGeom>
              </p:spPr>
            </p:pic>
            <p:pic>
              <p:nvPicPr>
                <p:cNvPr id="72" name="图片 71" descr="暴风截图202041311421269"/>
                <p:cNvPicPr>
                  <a:picLocks noChangeAspect="1"/>
                </p:cNvPicPr>
                <p:nvPr/>
              </p:nvPicPr>
              <p:blipFill>
                <a:blip r:embed="rId3"/>
                <a:srcRect l="29762" t="33528" r="9128" b="25210"/>
                <a:stretch>
                  <a:fillRect/>
                </a:stretch>
              </p:blipFill>
              <p:spPr>
                <a:xfrm>
                  <a:off x="12187" y="590"/>
                  <a:ext cx="6803" cy="2053"/>
                </a:xfrm>
                <a:prstGeom prst="rect">
                  <a:avLst/>
                </a:prstGeom>
              </p:spPr>
            </p:pic>
          </p:grpSp>
          <p:sp>
            <p:nvSpPr>
              <p:cNvPr id="73" name="文本框 72"/>
              <p:cNvSpPr txBox="1"/>
              <p:nvPr/>
            </p:nvSpPr>
            <p:spPr>
              <a:xfrm>
                <a:off x="14405" y="3420"/>
                <a:ext cx="3482" cy="106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细绒布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4452" y="5182"/>
                <a:ext cx="3040" cy="106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毛 巾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4453" y="1438"/>
                <a:ext cx="3416" cy="106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木 板</a:t>
                </a:r>
                <a:endPara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16898" y="3786"/>
              <a:ext cx="1855" cy="8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0.4N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6874" y="5421"/>
              <a:ext cx="1783" cy="8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0.55N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6896" y="2059"/>
              <a:ext cx="1708" cy="8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0.2N</a:t>
              </a: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6905" y="2011"/>
              <a:ext cx="1771" cy="4202"/>
              <a:chOff x="16905" y="2011"/>
              <a:chExt cx="1771" cy="4202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16905" y="5373"/>
                <a:ext cx="170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970" y="3786"/>
                <a:ext cx="170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6947" y="2011"/>
                <a:ext cx="1656" cy="84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263">
        <p14:warp dir="in"/>
      </p:transition>
    </mc:Choice>
    <mc:Fallback xmlns="">
      <p:transition spd="slow" advClick="0" advTm="50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29" name="矩形 5131"/>
          <p:cNvSpPr/>
          <p:nvPr/>
        </p:nvSpPr>
        <p:spPr>
          <a:xfrm>
            <a:off x="937895" y="139763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28585" y="1351915"/>
            <a:ext cx="30549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实验表格</a:t>
            </a:r>
            <a:endParaRPr lang="zh-CN" altLang="en-US" sz="28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075690" y="2269490"/>
          <a:ext cx="10199370" cy="296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15"/>
                <a:gridCol w="1605915"/>
                <a:gridCol w="2474595"/>
                <a:gridCol w="2832735"/>
                <a:gridCol w="2416810"/>
              </a:tblGrid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次数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压力</a:t>
                      </a:r>
                      <a:r>
                        <a:rPr lang="en-US" altLang="zh-CN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zh-CN" altLang="en-US" sz="2400" b="0" baseline="-2500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压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/ 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接触面粗糙程度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弹簧测力计示数</a:t>
                      </a:r>
                      <a:r>
                        <a:rPr lang="en-US" altLang="zh-CN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/N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滑动摩擦力</a:t>
                      </a:r>
                      <a:r>
                        <a:rPr lang="en-US" altLang="zh-CN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f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/ 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木    板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+mn-ea"/>
                        </a:rPr>
                        <a:t>细绒布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+mn-ea"/>
                        </a:rPr>
                        <a:t>毛    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木    板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木    板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4507">
        <p14:warp dir="in"/>
      </p:transition>
    </mc:Choice>
    <mc:Fallback xmlns="">
      <p:transition spd="slow" advClick="0" advTm="44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0 教学\1 八  2下\8 力和运动\8 课件 2016\8x83\jpg\0250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780280"/>
            <a:ext cx="257048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15523" b="11287"/>
          <a:stretch>
            <a:fillRect/>
          </a:stretch>
        </p:blipFill>
        <p:spPr>
          <a:xfrm>
            <a:off x="1244600" y="2696845"/>
            <a:ext cx="2570596" cy="18000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0112" y="693021"/>
            <a:ext cx="5479000" cy="889802"/>
            <a:chOff x="236" y="1211"/>
            <a:chExt cx="8628" cy="1401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869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75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矩形 19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导 入 新 课</a:t>
              </a:r>
              <a:endParaRPr lang="zh-CN" altLang="en-US" sz="4265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77030" y="5031105"/>
            <a:ext cx="2777490" cy="1419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冰面再光滑，在冰面上滑行的冰壶最终也会停下来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44600" y="18211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kern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观察与思考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7030" y="2764155"/>
            <a:ext cx="283591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在草地上滚动的足球，速度会越来越慢，最终停下来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6472" y="3357746"/>
            <a:ext cx="3260725" cy="192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文本框 25"/>
          <p:cNvSpPr txBox="1"/>
          <p:nvPr/>
        </p:nvSpPr>
        <p:spPr>
          <a:xfrm>
            <a:off x="8032115" y="5409565"/>
            <a:ext cx="2777490" cy="975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传输带可以把货物从低处运到高处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41970" y="2696845"/>
            <a:ext cx="339534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</a:t>
            </a:r>
            <a:r>
              <a:rPr lang="zh-CN" altLang="en-US" sz="3600" b="1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3600" b="1" i="1" dirty="0">
                <a:solidFill>
                  <a:srgbClr val="FE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3600" b="1" i="1" dirty="0" smtClean="0">
              <a:solidFill>
                <a:srgbClr val="FE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7987">
        <p14:warp dir="in"/>
      </p:transition>
    </mc:Choice>
    <mc:Fallback xmlns="">
      <p:transition spd="slow" advClick="0" advTm="27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1318895" y="240347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58010" y="2944495"/>
            <a:ext cx="9607550" cy="640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(6)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评估    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43785" y="3585210"/>
            <a:ext cx="10763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6675" algn="l" eaLnBrk="0" fontAlgn="auto" hangingPunct="0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误差分析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:1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、弹簧测力计在运动中读数，误差较大；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66675" algn="l" eaLnBrk="0" fontAlgn="auto" hangingPunct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2、很难控制物体做匀速直线运动，操作困难。</a:t>
            </a:r>
            <a:endParaRPr lang="zh-CN" altLang="en-US" sz="2800" dirty="0" smtClean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355" y="3004185"/>
            <a:ext cx="417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实验误差是怎样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产生？</a:t>
            </a:r>
            <a:endParaRPr lang="en-US" altLang="zh-CN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545">
        <p14:warp dir="in"/>
      </p:transition>
    </mc:Choice>
    <mc:Fallback xmlns="">
      <p:transition spd="slow" advClick="0" advTm="20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09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29" name="矩形 5131"/>
          <p:cNvSpPr/>
          <p:nvPr/>
        </p:nvSpPr>
        <p:spPr>
          <a:xfrm>
            <a:off x="892175" y="158051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1735" y="2316480"/>
            <a:ext cx="3588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1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对实验方案的改进</a:t>
            </a:r>
            <a:endParaRPr lang="zh-CN" altLang="en-US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2055" y="3006090"/>
            <a:ext cx="102203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步骤：保持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弹簧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测力计和木块不动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，将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木板抽出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，测出木板抽出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时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弹簧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测力计的读数即为滑动摩擦力大小。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2055" y="4130675"/>
            <a:ext cx="1047242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优点：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、弹簧测力计在静止中读数，误差较小；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、不用控制木板做匀速直线运动，使木板与木块发生相对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运动即可，操作简单。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410450" y="1461135"/>
            <a:ext cx="4362450" cy="1611630"/>
            <a:chOff x="11670" y="2301"/>
            <a:chExt cx="6870" cy="2538"/>
          </a:xfrm>
        </p:grpSpPr>
        <p:grpSp>
          <p:nvGrpSpPr>
            <p:cNvPr id="20" name="组合 19"/>
            <p:cNvGrpSpPr/>
            <p:nvPr/>
          </p:nvGrpSpPr>
          <p:grpSpPr>
            <a:xfrm>
              <a:off x="11670" y="2301"/>
              <a:ext cx="6870" cy="2538"/>
              <a:chOff x="11670" y="2301"/>
              <a:chExt cx="6870" cy="2538"/>
            </a:xfrm>
          </p:grpSpPr>
          <p:pic>
            <p:nvPicPr>
              <p:cNvPr id="69635" name="Picture 3"/>
              <p:cNvPicPr>
                <a:picLocks noChangeAspect="1"/>
              </p:cNvPicPr>
              <p:nvPr/>
            </p:nvPicPr>
            <p:blipFill>
              <a:blip r:embed="rId2"/>
              <a:srcRect l="44917" b="23161"/>
              <a:stretch>
                <a:fillRect/>
              </a:stretch>
            </p:blipFill>
            <p:spPr>
              <a:xfrm>
                <a:off x="11670" y="2301"/>
                <a:ext cx="6870" cy="25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13416" y="2414"/>
                <a:ext cx="4754" cy="9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水平拉动木板</a:t>
                </a:r>
                <a:endParaRPr lang="zh-CN" altLang="en-US" sz="28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752" y="3275"/>
                <a:ext cx="2703" cy="6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   </a:t>
                </a:r>
                <a:endParaRPr lang="en-US" altLang="zh-CN" sz="1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654" y="3153"/>
                <a:ext cx="828" cy="10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F</a:t>
                </a:r>
                <a:endParaRPr lang="en-US" altLang="zh-CN" sz="32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4682" y="3216"/>
              <a:ext cx="1070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</a:t>
              </a:r>
              <a:endPara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741" y="3810"/>
              <a:ext cx="1070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B</a:t>
              </a:r>
              <a:endPara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7532">
        <p14:warp dir="in"/>
      </p:transition>
    </mc:Choice>
    <mc:Fallback xmlns="">
      <p:transition spd="slow" advClick="0" advTm="67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三、静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摩擦力和滚动摩擦力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959485" y="2276475"/>
            <a:ext cx="9265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、静摩擦力</a:t>
            </a:r>
          </a:p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530350" y="2999740"/>
            <a:ext cx="1020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</a:rPr>
              <a:t>思考：哪些箱子受到的是静摩擦力？大小是多少？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638" y="4314722"/>
            <a:ext cx="1938476" cy="14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728" y="4314821"/>
            <a:ext cx="1863014" cy="14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8246" y="4314832"/>
            <a:ext cx="2181573" cy="14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0415" y="3661410"/>
            <a:ext cx="127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轻推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5807069" y="366142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用力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21800" y="3661412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推动了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80235" y="4314825"/>
            <a:ext cx="1310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960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zh-CN" altLang="en-US" sz="9600" b="1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6880" y="4250690"/>
            <a:ext cx="1310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960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zh-CN" altLang="en-US" sz="9600" b="1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4959">
        <p14:warp dir="in"/>
      </p:transition>
    </mc:Choice>
    <mc:Fallback xmlns="">
      <p:transition spd="slow" advClick="0" advTm="64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" grpId="0"/>
      <p:bldP spid="4" grpId="0"/>
      <p:bldP spid="10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三、静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摩擦力和滚动摩擦力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959485" y="2154555"/>
            <a:ext cx="9265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、静摩擦力</a:t>
            </a:r>
          </a:p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56200" y="3813810"/>
            <a:ext cx="1863090" cy="1925955"/>
            <a:chOff x="8552" y="5934"/>
            <a:chExt cx="2934" cy="30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52" y="6699"/>
              <a:ext cx="2934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8"/>
            <p:cNvSpPr txBox="1"/>
            <p:nvPr/>
          </p:nvSpPr>
          <p:spPr>
            <a:xfrm>
              <a:off x="8641" y="5934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用力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88" y="4226455"/>
            <a:ext cx="1656184" cy="13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直接箭头连接符 36"/>
          <p:cNvCxnSpPr/>
          <p:nvPr/>
        </p:nvCxnSpPr>
        <p:spPr>
          <a:xfrm>
            <a:off x="1824355" y="4983480"/>
            <a:ext cx="5715" cy="1625600"/>
          </a:xfrm>
          <a:prstGeom prst="straightConnector1">
            <a:avLst/>
          </a:prstGeom>
          <a:ln w="76200">
            <a:solidFill>
              <a:srgbClr val="17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/>
          <p:cNvSpPr txBox="1"/>
          <p:nvPr/>
        </p:nvSpPr>
        <p:spPr>
          <a:xfrm>
            <a:off x="2037568" y="5965518"/>
            <a:ext cx="11430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0" name="TextBox 29"/>
          <p:cNvSpPr txBox="1"/>
          <p:nvPr/>
        </p:nvSpPr>
        <p:spPr>
          <a:xfrm>
            <a:off x="1920410" y="3171840"/>
            <a:ext cx="15001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4400" b="1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支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884214" y="4975864"/>
            <a:ext cx="1045837" cy="1997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/>
          <p:cNvSpPr txBox="1"/>
          <p:nvPr/>
        </p:nvSpPr>
        <p:spPr>
          <a:xfrm>
            <a:off x="301456" y="4602088"/>
            <a:ext cx="750099" cy="7683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4400" b="1" i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2767315" y="4583494"/>
            <a:ext cx="15001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推</a:t>
            </a:r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6197600" y="4988560"/>
            <a:ext cx="5715" cy="1572260"/>
          </a:xfrm>
          <a:prstGeom prst="straightConnector1">
            <a:avLst/>
          </a:prstGeom>
          <a:ln w="76200">
            <a:solidFill>
              <a:srgbClr val="17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7"/>
          <p:cNvSpPr txBox="1"/>
          <p:nvPr/>
        </p:nvSpPr>
        <p:spPr>
          <a:xfrm>
            <a:off x="6679418" y="5931228"/>
            <a:ext cx="11430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6198235" y="3333115"/>
            <a:ext cx="0" cy="1679575"/>
          </a:xfrm>
          <a:prstGeom prst="straightConnector1">
            <a:avLst/>
          </a:prstGeom>
          <a:ln w="76200">
            <a:solidFill>
              <a:srgbClr val="099F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9"/>
          <p:cNvSpPr txBox="1"/>
          <p:nvPr/>
        </p:nvSpPr>
        <p:spPr>
          <a:xfrm>
            <a:off x="6315245" y="3276615"/>
            <a:ext cx="15001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支</a:t>
            </a: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6278245" y="5041265"/>
            <a:ext cx="1736725" cy="63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4267835" y="5017135"/>
            <a:ext cx="1908810" cy="349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3"/>
          <p:cNvSpPr txBox="1"/>
          <p:nvPr/>
        </p:nvSpPr>
        <p:spPr>
          <a:xfrm>
            <a:off x="3820626" y="4544303"/>
            <a:ext cx="750099" cy="7683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4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endParaRPr lang="en-US" altLang="zh-CN" sz="4400" b="1" i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100296" y="4926222"/>
            <a:ext cx="214314" cy="2143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7883510" y="4601274"/>
            <a:ext cx="15001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推</a:t>
            </a:r>
            <a:r>
              <a:rPr lang="zh-CN" altLang="en-US" sz="4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717550" y="3738245"/>
            <a:ext cx="127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轻推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051560" y="2583815"/>
            <a:ext cx="867918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(2)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静摩擦力大小的确定可以依据物体的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平衡态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分析。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9150251" y="3213222"/>
            <a:ext cx="35321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∵箱子静止 </a:t>
            </a:r>
          </a:p>
        </p:txBody>
      </p:sp>
      <p:sp>
        <p:nvSpPr>
          <p:cNvPr id="59" name="矩形 58"/>
          <p:cNvSpPr/>
          <p:nvPr/>
        </p:nvSpPr>
        <p:spPr>
          <a:xfrm>
            <a:off x="9604832" y="3936370"/>
            <a:ext cx="303138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0" name="左大括号 59"/>
          <p:cNvSpPr/>
          <p:nvPr/>
        </p:nvSpPr>
        <p:spPr>
          <a:xfrm>
            <a:off x="9205963" y="4157434"/>
            <a:ext cx="288032" cy="2236748"/>
          </a:xfrm>
          <a:prstGeom prst="leftBrace">
            <a:avLst>
              <a:gd name="adj1" fmla="val 8333"/>
              <a:gd name="adj2" fmla="val 48839"/>
            </a:avLst>
          </a:prstGeom>
          <a:noFill/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640728" y="4043685"/>
            <a:ext cx="5911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∴</a:t>
            </a:r>
          </a:p>
        </p:txBody>
      </p:sp>
      <p:sp>
        <p:nvSpPr>
          <p:cNvPr id="62" name="矩形 61"/>
          <p:cNvSpPr/>
          <p:nvPr/>
        </p:nvSpPr>
        <p:spPr>
          <a:xfrm>
            <a:off x="9604832" y="4799013"/>
            <a:ext cx="17049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4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1805940" y="3361055"/>
            <a:ext cx="3175" cy="1634490"/>
          </a:xfrm>
          <a:prstGeom prst="straightConnector1">
            <a:avLst/>
          </a:prstGeom>
          <a:ln w="76200">
            <a:solidFill>
              <a:srgbClr val="099F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9605049" y="5707830"/>
            <a:ext cx="22669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en-US" altLang="zh-CN" sz="4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</a:t>
            </a:r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44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</a:t>
            </a:r>
            <a:r>
              <a:rPr lang="en-US" altLang="zh-CN" sz="4400" baseline="30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en-US" altLang="zh-CN" sz="4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25170" y="4975860"/>
            <a:ext cx="1002665" cy="0"/>
          </a:xfrm>
          <a:prstGeom prst="straightConnector1">
            <a:avLst/>
          </a:prstGeom>
          <a:ln w="76200">
            <a:solidFill>
              <a:srgbClr val="FE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706096" y="4860182"/>
            <a:ext cx="214314" cy="2143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5767">
        <p14:warp dir="in"/>
      </p:transition>
    </mc:Choice>
    <mc:Fallback xmlns="">
      <p:transition spd="slow" advClick="0" advTm="13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3" grpId="0" bldLvl="0" animBg="1"/>
      <p:bldP spid="45" grpId="0"/>
      <p:bldP spid="48" grpId="0"/>
      <p:bldP spid="50" grpId="0"/>
      <p:bldP spid="53" grpId="0" bldLvl="0" animBg="1"/>
      <p:bldP spid="54" grpId="0" bldLvl="0" animBg="1"/>
      <p:bldP spid="55" grpId="0"/>
      <p:bldP spid="56" grpId="0"/>
      <p:bldP spid="57" grpId="0"/>
      <p:bldP spid="58" grpId="0"/>
      <p:bldP spid="59" grpId="0"/>
      <p:bldP spid="60" grpId="0" bldLvl="0" animBg="1"/>
      <p:bldP spid="61" grpId="0"/>
      <p:bldP spid="62" grpId="0"/>
      <p:bldP spid="63" grpId="0"/>
      <p:bldP spid="44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555750" y="3437890"/>
            <a:ext cx="9636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大小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条件相同时，滚动摩擦力比滑动摩擦力</a:t>
            </a: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。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三、静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摩擦力和滚动摩擦力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959485" y="2276475"/>
            <a:ext cx="9265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滚动摩擦力</a:t>
            </a:r>
          </a:p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371600" y="3443605"/>
            <a:ext cx="7752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滚动摩擦与滑动摩擦的大小比较</a:t>
            </a:r>
            <a:r>
              <a:rPr lang="en-US" altLang="zh-CN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55750" y="2860040"/>
            <a:ext cx="648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方向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与物体</a:t>
            </a:r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相对运动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方向相反。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7" name="图片 6" descr="暴风截图202041127842933"/>
          <p:cNvPicPr>
            <a:picLocks noChangeAspect="1"/>
          </p:cNvPicPr>
          <p:nvPr/>
        </p:nvPicPr>
        <p:blipFill>
          <a:blip r:embed="rId2"/>
          <a:srcRect l="5934" t="9142" r="15312" b="27694"/>
          <a:stretch>
            <a:fillRect/>
          </a:stretch>
        </p:blipFill>
        <p:spPr>
          <a:xfrm>
            <a:off x="2498090" y="4259580"/>
            <a:ext cx="2805554" cy="1800013"/>
          </a:xfrm>
          <a:prstGeom prst="rect">
            <a:avLst/>
          </a:prstGeom>
        </p:spPr>
      </p:pic>
      <p:pic>
        <p:nvPicPr>
          <p:cNvPr id="9" name="图片 8" descr="暴风截图202041127877082"/>
          <p:cNvPicPr>
            <a:picLocks noChangeAspect="1"/>
          </p:cNvPicPr>
          <p:nvPr/>
        </p:nvPicPr>
        <p:blipFill>
          <a:blip r:embed="rId3"/>
          <a:srcRect l="3194" t="15137" r="18969" b="20275"/>
          <a:stretch>
            <a:fillRect/>
          </a:stretch>
        </p:blipFill>
        <p:spPr>
          <a:xfrm>
            <a:off x="6412230" y="4259580"/>
            <a:ext cx="2711792" cy="18000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88285" y="4930140"/>
            <a:ext cx="942340" cy="8394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46265" y="4930140"/>
            <a:ext cx="520065" cy="8394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3362" y="1238870"/>
            <a:ext cx="1800013" cy="18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0077" y="1238877"/>
            <a:ext cx="2363568" cy="18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2462530" y="4185920"/>
            <a:ext cx="196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滑动摩擦力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66510" y="4183380"/>
            <a:ext cx="196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滚动摩擦力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1216">
        <p14:warp dir="in"/>
      </p:transition>
    </mc:Choice>
    <mc:Fallback xmlns="">
      <p:transition spd="slow" advClick="0" advTm="31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0" grpId="1"/>
      <p:bldP spid="3" grpId="0"/>
      <p:bldP spid="11" grpId="0" bldLvl="0" animBg="1"/>
      <p:bldP spid="13" grpId="0" bldLvl="0" animBg="1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摩擦的利用与防止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19" name="矩形 5131"/>
          <p:cNvSpPr/>
          <p:nvPr/>
        </p:nvSpPr>
        <p:spPr>
          <a:xfrm>
            <a:off x="1228090" y="2313305"/>
            <a:ext cx="69418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1、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增大有益摩擦：</a:t>
            </a:r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grpSp>
        <p:nvGrpSpPr>
          <p:cNvPr id="9" name="组合 13"/>
          <p:cNvGrpSpPr/>
          <p:nvPr/>
        </p:nvGrpSpPr>
        <p:grpSpPr bwMode="auto">
          <a:xfrm>
            <a:off x="464820" y="3146159"/>
            <a:ext cx="2827651" cy="2209361"/>
            <a:chOff x="357158" y="1214422"/>
            <a:chExt cx="3741122" cy="3711982"/>
          </a:xfrm>
        </p:grpSpPr>
        <p:pic>
          <p:nvPicPr>
            <p:cNvPr id="10" name="Picture 2" descr="U581P249T3D60190F37DT2004081216580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214422"/>
              <a:ext cx="3741122" cy="2419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011756" y="4049434"/>
              <a:ext cx="2123865" cy="876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涂防滑粉</a:t>
              </a:r>
            </a:p>
          </p:txBody>
        </p:sp>
      </p:grpSp>
      <p:grpSp>
        <p:nvGrpSpPr>
          <p:cNvPr id="23573" name="组合 23572"/>
          <p:cNvGrpSpPr/>
          <p:nvPr/>
        </p:nvGrpSpPr>
        <p:grpSpPr>
          <a:xfrm>
            <a:off x="6956425" y="3146108"/>
            <a:ext cx="2816225" cy="2176462"/>
            <a:chOff x="3848" y="663"/>
            <a:chExt cx="1774" cy="1371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8" y="663"/>
              <a:ext cx="990" cy="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731" name="TextBox 16"/>
            <p:cNvSpPr txBox="1"/>
            <p:nvPr/>
          </p:nvSpPr>
          <p:spPr>
            <a:xfrm>
              <a:off x="3848" y="1705"/>
              <a:ext cx="177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瓶盖螺纹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93530" y="3147695"/>
            <a:ext cx="2532380" cy="2176780"/>
            <a:chOff x="10537" y="4956"/>
            <a:chExt cx="3988" cy="3428"/>
          </a:xfrm>
        </p:grpSpPr>
        <p:pic>
          <p:nvPicPr>
            <p:cNvPr id="1027" name="Picture 3" descr="E:\0 教学\1 八  2下\8 力和运动\8 课件 2016\8x83\jpg\025040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" y="4956"/>
              <a:ext cx="3988" cy="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6" name="TextBox 14"/>
            <p:cNvSpPr txBox="1"/>
            <p:nvPr/>
          </p:nvSpPr>
          <p:spPr>
            <a:xfrm>
              <a:off x="10987" y="7562"/>
              <a:ext cx="3384" cy="82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自行车车闸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08070" y="3147695"/>
            <a:ext cx="2777490" cy="2207895"/>
            <a:chOff x="5707" y="4957"/>
            <a:chExt cx="4374" cy="347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" y="4957"/>
              <a:ext cx="4374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4"/>
            <p:cNvSpPr txBox="1"/>
            <p:nvPr/>
          </p:nvSpPr>
          <p:spPr>
            <a:xfrm>
              <a:off x="6274" y="7612"/>
              <a:ext cx="3384" cy="82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鞋底的花纹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7003">
        <p14:warp dir="in"/>
      </p:transition>
    </mc:Choice>
    <mc:Fallback xmlns="">
      <p:transition spd="slow" advClick="0" advTm="57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摩擦的利用与防止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19" name="矩形 5131"/>
          <p:cNvSpPr/>
          <p:nvPr/>
        </p:nvSpPr>
        <p:spPr>
          <a:xfrm>
            <a:off x="1228090" y="2313305"/>
            <a:ext cx="69418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1、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增大有益摩擦：</a:t>
            </a:r>
          </a:p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、减小有害摩擦：</a:t>
            </a:r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grpSp>
        <p:nvGrpSpPr>
          <p:cNvPr id="25617" name="组合 25616"/>
          <p:cNvGrpSpPr/>
          <p:nvPr/>
        </p:nvGrpSpPr>
        <p:grpSpPr>
          <a:xfrm>
            <a:off x="3175318" y="3495358"/>
            <a:ext cx="2092325" cy="2193925"/>
            <a:chOff x="385" y="981"/>
            <a:chExt cx="1318" cy="1382"/>
          </a:xfrm>
        </p:grpSpPr>
        <p:pic>
          <p:nvPicPr>
            <p:cNvPr id="32772" name="Picture 3" descr="11005896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" y="981"/>
              <a:ext cx="1318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3" name="TextBox 5"/>
            <p:cNvSpPr txBox="1"/>
            <p:nvPr/>
          </p:nvSpPr>
          <p:spPr>
            <a:xfrm>
              <a:off x="518" y="2034"/>
              <a:ext cx="101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加润滑油</a:t>
              </a:r>
            </a:p>
          </p:txBody>
        </p:sp>
      </p:grpSp>
      <p:grpSp>
        <p:nvGrpSpPr>
          <p:cNvPr id="25619" name="组合 25618"/>
          <p:cNvGrpSpPr/>
          <p:nvPr/>
        </p:nvGrpSpPr>
        <p:grpSpPr>
          <a:xfrm>
            <a:off x="5874887" y="3495675"/>
            <a:ext cx="3684665" cy="2114704"/>
            <a:chOff x="3741" y="2296"/>
            <a:chExt cx="3304" cy="2947"/>
          </a:xfrm>
        </p:grpSpPr>
        <p:pic>
          <p:nvPicPr>
            <p:cNvPr id="32775" name="Picture 7" descr="013032cowINFO_NEWS15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1" y="2296"/>
              <a:ext cx="2816" cy="20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TextBox 7"/>
            <p:cNvSpPr txBox="1"/>
            <p:nvPr/>
          </p:nvSpPr>
          <p:spPr>
            <a:xfrm>
              <a:off x="4577" y="4516"/>
              <a:ext cx="2468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气垫船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6882" y="3495667"/>
            <a:ext cx="1890855" cy="2193298"/>
            <a:chOff x="8865" y="5172"/>
            <a:chExt cx="2978" cy="345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65" y="5172"/>
              <a:ext cx="2978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6"/>
            <p:cNvSpPr txBox="1"/>
            <p:nvPr/>
          </p:nvSpPr>
          <p:spPr>
            <a:xfrm>
              <a:off x="9081" y="7804"/>
              <a:ext cx="252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滚动轴承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93589" y="3495384"/>
            <a:ext cx="2895261" cy="2162466"/>
            <a:chOff x="15173" y="5579"/>
            <a:chExt cx="4559" cy="340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3" y="5579"/>
              <a:ext cx="3435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7"/>
            <p:cNvSpPr txBox="1"/>
            <p:nvPr/>
          </p:nvSpPr>
          <p:spPr>
            <a:xfrm>
              <a:off x="15398" y="8162"/>
              <a:ext cx="433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磁悬浮列车</a:t>
              </a:r>
              <a:endPara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9498">
        <p14:warp dir="in"/>
      </p:transition>
    </mc:Choice>
    <mc:Fallback xmlns="">
      <p:transition spd="slow" advClick="0" advTm="69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8583" y="194454"/>
            <a:ext cx="1960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天津市战“疫”微型课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pic>
        <p:nvPicPr>
          <p:cNvPr id="4" name="图片 3" descr="冰壶1"/>
          <p:cNvPicPr>
            <a:picLocks noChangeAspect="1"/>
          </p:cNvPicPr>
          <p:nvPr/>
        </p:nvPicPr>
        <p:blipFill>
          <a:blip r:embed="rId2"/>
          <a:srcRect l="5455" t="3053" r="4520" b="7476"/>
          <a:stretch>
            <a:fillRect/>
          </a:stretch>
        </p:blipFill>
        <p:spPr>
          <a:xfrm>
            <a:off x="7507605" y="876300"/>
            <a:ext cx="3863965" cy="216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2325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摩擦的利用与防止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326255" y="4987925"/>
            <a:ext cx="752475" cy="626745"/>
          </a:xfrm>
          <a:prstGeom prst="flowChartAlternate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可选过程 7"/>
          <p:cNvSpPr/>
          <p:nvPr/>
        </p:nvSpPr>
        <p:spPr>
          <a:xfrm>
            <a:off x="3199130" y="4551680"/>
            <a:ext cx="893445" cy="892175"/>
          </a:xfrm>
          <a:prstGeom prst="flowChartAlternateProcess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可选过程 8"/>
          <p:cNvSpPr/>
          <p:nvPr/>
        </p:nvSpPr>
        <p:spPr>
          <a:xfrm>
            <a:off x="8978265" y="5302885"/>
            <a:ext cx="752475" cy="626745"/>
          </a:xfrm>
          <a:prstGeom prst="flowChartAlternate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7867650" y="4361180"/>
            <a:ext cx="783590" cy="767715"/>
          </a:xfrm>
          <a:prstGeom prst="flowChartAlternateProcess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ldLvl="0" animBg="1"/>
      <p:bldP spid="9" grpId="0" bldLvl="0" animBg="1"/>
      <p:bldP spid="1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40290"/>
          <p:cNvSpPr txBox="1">
            <a:spLocks noChangeArrowheads="1"/>
          </p:cNvSpPr>
          <p:nvPr/>
        </p:nvSpPr>
        <p:spPr bwMode="auto">
          <a:xfrm>
            <a:off x="917340" y="1597943"/>
            <a:ext cx="600493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例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怎样使小提琴拉得更响？</a:t>
            </a:r>
          </a:p>
        </p:txBody>
      </p:sp>
      <p:sp>
        <p:nvSpPr>
          <p:cNvPr id="140292" name="文本框 140291"/>
          <p:cNvSpPr txBox="1">
            <a:spLocks noChangeArrowheads="1"/>
          </p:cNvSpPr>
          <p:nvPr/>
        </p:nvSpPr>
        <p:spPr bwMode="auto">
          <a:xfrm>
            <a:off x="2360335" y="5020374"/>
            <a:ext cx="19398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涂松香</a:t>
            </a:r>
          </a:p>
        </p:txBody>
      </p:sp>
      <p:sp>
        <p:nvSpPr>
          <p:cNvPr id="140293" name="文本框 140292"/>
          <p:cNvSpPr txBox="1">
            <a:spLocks noChangeArrowheads="1"/>
          </p:cNvSpPr>
          <p:nvPr/>
        </p:nvSpPr>
        <p:spPr bwMode="auto">
          <a:xfrm>
            <a:off x="4371483" y="5020374"/>
            <a:ext cx="445461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增大接触面粗糙程度</a:t>
            </a:r>
          </a:p>
        </p:txBody>
      </p:sp>
      <p:sp>
        <p:nvSpPr>
          <p:cNvPr id="140294" name="文本框 140293"/>
          <p:cNvSpPr txBox="1">
            <a:spLocks noChangeArrowheads="1"/>
          </p:cNvSpPr>
          <p:nvPr/>
        </p:nvSpPr>
        <p:spPr bwMode="auto">
          <a:xfrm>
            <a:off x="8733995" y="5020374"/>
            <a:ext cx="233419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增大摩擦</a:t>
            </a:r>
          </a:p>
        </p:txBody>
      </p:sp>
      <p:sp>
        <p:nvSpPr>
          <p:cNvPr id="140295" name="文本框 140294"/>
          <p:cNvSpPr txBox="1">
            <a:spLocks noChangeArrowheads="1"/>
          </p:cNvSpPr>
          <p:nvPr/>
        </p:nvSpPr>
        <p:spPr bwMode="auto">
          <a:xfrm>
            <a:off x="1928018" y="5595214"/>
            <a:ext cx="3664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重一些压弦</a:t>
            </a:r>
          </a:p>
        </p:txBody>
      </p:sp>
      <p:sp>
        <p:nvSpPr>
          <p:cNvPr id="140296" name="文本框 140295"/>
          <p:cNvSpPr txBox="1">
            <a:spLocks noChangeArrowheads="1"/>
          </p:cNvSpPr>
          <p:nvPr/>
        </p:nvSpPr>
        <p:spPr bwMode="auto">
          <a:xfrm>
            <a:off x="5378639" y="5595214"/>
            <a:ext cx="272850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增大压力</a:t>
            </a:r>
          </a:p>
        </p:txBody>
      </p:sp>
      <p:sp>
        <p:nvSpPr>
          <p:cNvPr id="140297" name="文本框 140296"/>
          <p:cNvSpPr txBox="1">
            <a:spLocks noChangeArrowheads="1"/>
          </p:cNvSpPr>
          <p:nvPr/>
        </p:nvSpPr>
        <p:spPr bwMode="auto">
          <a:xfrm>
            <a:off x="8322515" y="5652222"/>
            <a:ext cx="226135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增大摩擦</a:t>
            </a:r>
          </a:p>
        </p:txBody>
      </p:sp>
      <p:sp>
        <p:nvSpPr>
          <p:cNvPr id="140298" name="直接连接符 140297"/>
          <p:cNvSpPr>
            <a:spLocks noChangeShapeType="1"/>
          </p:cNvSpPr>
          <p:nvPr/>
        </p:nvSpPr>
        <p:spPr bwMode="auto">
          <a:xfrm>
            <a:off x="3758259" y="5312716"/>
            <a:ext cx="6461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0299" name="直接连接符 140298"/>
          <p:cNvSpPr>
            <a:spLocks noChangeShapeType="1"/>
          </p:cNvSpPr>
          <p:nvPr/>
        </p:nvSpPr>
        <p:spPr bwMode="auto">
          <a:xfrm>
            <a:off x="8164235" y="5281601"/>
            <a:ext cx="6461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0300" name="直接连接符 140299"/>
          <p:cNvSpPr>
            <a:spLocks noChangeShapeType="1"/>
          </p:cNvSpPr>
          <p:nvPr/>
        </p:nvSpPr>
        <p:spPr bwMode="auto">
          <a:xfrm>
            <a:off x="4371544" y="5855806"/>
            <a:ext cx="6461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0301" name="直接连接符 140300"/>
          <p:cNvSpPr>
            <a:spLocks noChangeShapeType="1"/>
          </p:cNvSpPr>
          <p:nvPr/>
        </p:nvSpPr>
        <p:spPr bwMode="auto">
          <a:xfrm>
            <a:off x="7461227" y="5912956"/>
            <a:ext cx="6461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783" y="2424857"/>
            <a:ext cx="3214422" cy="2160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168" y="2424786"/>
            <a:ext cx="3246921" cy="216001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112" y="464421"/>
            <a:ext cx="5479635" cy="890109"/>
            <a:chOff x="236" y="1211"/>
            <a:chExt cx="8629" cy="1402"/>
          </a:xfrm>
        </p:grpSpPr>
        <p:grpSp>
          <p:nvGrpSpPr>
            <p:cNvPr id="8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9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矩形 11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9827">
        <p14:warp dir="in"/>
      </p:transition>
    </mc:Choice>
    <mc:Fallback xmlns="">
      <p:transition spd="slow" advClick="0" advTm="39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3" grpId="0"/>
      <p:bldP spid="140294" grpId="0"/>
      <p:bldP spid="140295" grpId="0"/>
      <p:bldP spid="140296" grpId="0"/>
      <p:bldP spid="140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2795270" y="2009775"/>
            <a:ext cx="90538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、摩擦力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( </a:t>
            </a:r>
            <a:r>
              <a:rPr lang="en-US" altLang="zh-CN" sz="3600" b="1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 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  <a:endParaRPr lang="zh-CN" altLang="en-US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三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静摩擦力和滚动摩擦力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四 、摩擦的利用与防止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68420" y="1354455"/>
            <a:ext cx="4094480" cy="903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第三节  摩擦力</a:t>
            </a:r>
            <a:endParaRPr lang="zh-CN" altLang="en-US" sz="44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397">
        <p14:warp dir="in"/>
      </p:transition>
    </mc:Choice>
    <mc:Fallback xmlns="">
      <p:transition spd="slow" advClick="0" advTm="15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0112" y="464421"/>
            <a:ext cx="5479635" cy="890109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矩形 3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95655" y="1263015"/>
            <a:ext cx="11193780" cy="17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：手握一个质量为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500g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的杯子，使其静止，请画图分析杯子受到的摩擦力大小为</a:t>
            </a:r>
            <a:r>
              <a:rPr lang="zh-CN" altLang="en-US" sz="3200" u="sng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；方向</a:t>
            </a:r>
            <a:r>
              <a:rPr lang="zh-CN" altLang="en-US" sz="3200" u="sng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；当压力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增大时，摩擦力大小</a:t>
            </a:r>
            <a:r>
              <a:rPr lang="en-US" altLang="zh-CN" sz="3200" u="sng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。（填变化）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220" y="3344416"/>
            <a:ext cx="2428892" cy="259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flipH="1">
            <a:off x="4622800" y="4554855"/>
            <a:ext cx="26035" cy="149034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9163" y="5938435"/>
            <a:ext cx="11430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678562" y="4580211"/>
            <a:ext cx="1643074" cy="852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659630" y="3145790"/>
            <a:ext cx="10160" cy="141351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3094624" y="4588736"/>
            <a:ext cx="1576001" cy="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6321946" y="4226786"/>
            <a:ext cx="20441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压右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022580" y="4211197"/>
            <a:ext cx="150019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压左</a:t>
            </a:r>
          </a:p>
        </p:txBody>
      </p:sp>
      <p:sp>
        <p:nvSpPr>
          <p:cNvPr id="8" name="椭圆 7"/>
          <p:cNvSpPr/>
          <p:nvPr/>
        </p:nvSpPr>
        <p:spPr>
          <a:xfrm>
            <a:off x="4546164" y="4473054"/>
            <a:ext cx="214314" cy="214314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1"/>
          <p:cNvSpPr txBox="1"/>
          <p:nvPr/>
        </p:nvSpPr>
        <p:spPr>
          <a:xfrm>
            <a:off x="4031498" y="2738967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5400" b="1" i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7340218" y="3344168"/>
            <a:ext cx="3532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∵杯子静止 </a:t>
            </a:r>
          </a:p>
        </p:txBody>
      </p:sp>
      <p:sp>
        <p:nvSpPr>
          <p:cNvPr id="23" name="矩形 22"/>
          <p:cNvSpPr/>
          <p:nvPr/>
        </p:nvSpPr>
        <p:spPr>
          <a:xfrm>
            <a:off x="8015605" y="3989070"/>
            <a:ext cx="38138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 = G=mg</a:t>
            </a:r>
          </a:p>
          <a:p>
            <a:pPr lvl="0"/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=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0.5×9.8=4.9N</a:t>
            </a:r>
            <a:endParaRPr lang="en-US" altLang="zh-CN" sz="3600" b="1" i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3600" b="1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压左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=F</a:t>
            </a:r>
            <a:r>
              <a:rPr lang="zh-CN" altLang="en-US" sz="3600" b="1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压右</a:t>
            </a:r>
            <a:endParaRPr lang="zh-CN" altLang="en-US" sz="3600" b="1" i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40247" y="4055769"/>
            <a:ext cx="6419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95900" y="1667510"/>
            <a:ext cx="141732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4.9 </a:t>
            </a:r>
            <a:endParaRPr lang="en-US" altLang="zh-CN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67425" y="2200275"/>
            <a:ext cx="187833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45170" y="1652270"/>
            <a:ext cx="26866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竖直向上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6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8280">
        <p14:warp dir="in"/>
      </p:transition>
    </mc:Choice>
    <mc:Fallback xmlns="">
      <p:transition spd="slow" advClick="0" advTm="128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8" grpId="0" bldLvl="0" animBg="1"/>
      <p:bldP spid="20" grpId="0"/>
      <p:bldP spid="22" grpId="0"/>
      <p:bldP spid="23" grpId="0"/>
      <p:bldP spid="24" grpId="0"/>
      <p:bldP spid="25" grpId="0"/>
      <p:bldP spid="2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60120" y="1451610"/>
            <a:ext cx="104533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例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sz="32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在做</a:t>
            </a:r>
            <a:r>
              <a:rPr lang="en-US" sz="32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32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研究影响滑动摩擦力大小的因素</a:t>
            </a:r>
            <a:r>
              <a:rPr lang="en-US" sz="32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32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的实验中，有的同学提出滑动摩擦力的大小与接触面积有关。如果要做这项研究，你认为应该如何设计这个实验？</a:t>
            </a:r>
            <a:endParaRPr lang="zh-CN" altLang="en-US" sz="32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0112" y="464421"/>
            <a:ext cx="5479635" cy="890109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矩形 3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39725" y="3287395"/>
            <a:ext cx="8421370" cy="2061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步骤：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将同一木块分别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平放、侧放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同一木板上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，用弹簧测力计拉木块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</a:t>
            </a:r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匀速直线运动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，测出不同接触面积时的拉力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，即滑动摩擦力大小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并比较滑动摩擦力的大小关系。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902065" y="3020060"/>
            <a:ext cx="3173730" cy="2879090"/>
            <a:chOff x="14019" y="4756"/>
            <a:chExt cx="4998" cy="4534"/>
          </a:xfrm>
        </p:grpSpPr>
        <p:grpSp>
          <p:nvGrpSpPr>
            <p:cNvPr id="5" name="组合 4"/>
            <p:cNvGrpSpPr/>
            <p:nvPr/>
          </p:nvGrpSpPr>
          <p:grpSpPr>
            <a:xfrm>
              <a:off x="14019" y="4756"/>
              <a:ext cx="4998" cy="4534"/>
              <a:chOff x="14019" y="4756"/>
              <a:chExt cx="4998" cy="4534"/>
            </a:xfrm>
          </p:grpSpPr>
          <p:pic>
            <p:nvPicPr>
              <p:cNvPr id="2" name="图片 1" descr="暴风截图202041418595693"/>
              <p:cNvPicPr>
                <a:picLocks noChangeAspect="1"/>
              </p:cNvPicPr>
              <p:nvPr/>
            </p:nvPicPr>
            <p:blipFill>
              <a:blip r:embed="rId2"/>
              <a:srcRect l="38014"/>
              <a:stretch>
                <a:fillRect/>
              </a:stretch>
            </p:blipFill>
            <p:spPr>
              <a:xfrm>
                <a:off x="14019" y="4756"/>
                <a:ext cx="4998" cy="4535"/>
              </a:xfrm>
              <a:prstGeom prst="rect">
                <a:avLst/>
              </a:prstGeom>
            </p:spPr>
          </p:pic>
          <p:pic>
            <p:nvPicPr>
              <p:cNvPr id="59" name="图片 58" descr="暴风截图202041311421269"/>
              <p:cNvPicPr>
                <a:picLocks noChangeAspect="1"/>
              </p:cNvPicPr>
              <p:nvPr/>
            </p:nvPicPr>
            <p:blipFill>
              <a:blip r:embed="rId3"/>
              <a:srcRect l="29762" t="33528" r="9128" b="25210"/>
              <a:stretch>
                <a:fillRect/>
              </a:stretch>
            </p:blipFill>
            <p:spPr>
              <a:xfrm>
                <a:off x="14019" y="4756"/>
                <a:ext cx="4999" cy="2250"/>
              </a:xfrm>
              <a:prstGeom prst="rect">
                <a:avLst/>
              </a:prstGeom>
            </p:spPr>
          </p:pic>
        </p:grpSp>
        <p:sp>
          <p:nvSpPr>
            <p:cNvPr id="60" name="文本框 59"/>
            <p:cNvSpPr txBox="1"/>
            <p:nvPr/>
          </p:nvSpPr>
          <p:spPr>
            <a:xfrm>
              <a:off x="16001" y="5907"/>
              <a:ext cx="1707" cy="8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040" y="8020"/>
              <a:ext cx="1490" cy="8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598" y="8478"/>
              <a:ext cx="947" cy="60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0.2N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28" y="6254"/>
              <a:ext cx="947" cy="60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0.2N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7554" y="8471"/>
              <a:ext cx="991" cy="60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67" name="矩形 66"/>
            <p:cNvSpPr/>
            <p:nvPr/>
          </p:nvSpPr>
          <p:spPr>
            <a:xfrm>
              <a:off x="17628" y="6247"/>
              <a:ext cx="991" cy="60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1697">
        <p14:warp dir="in"/>
      </p:transition>
    </mc:Choice>
    <mc:Fallback xmlns="">
      <p:transition spd="slow" advClick="0" advTm="101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0112" y="464421"/>
            <a:ext cx="5479635" cy="890109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矩形 3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09015" y="1726565"/>
            <a:ext cx="1033970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拓展：探究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滑动摩擦力的大小与速度大小的关系。</a:t>
            </a:r>
          </a:p>
        </p:txBody>
      </p:sp>
      <p:sp>
        <p:nvSpPr>
          <p:cNvPr id="7" name="矩形 6"/>
          <p:cNvSpPr/>
          <p:nvPr/>
        </p:nvSpPr>
        <p:spPr>
          <a:xfrm>
            <a:off x="1048385" y="2849880"/>
            <a:ext cx="10998200" cy="156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步骤：将同一木块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平放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同一木板上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，用弹簧测力计拉木块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分别以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不同的速度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做匀速直线运动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，测出不同速度时的拉力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，即滑动摩擦力大小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，并比较滑动摩擦力的大小关系。</a:t>
            </a:r>
            <a:endParaRPr lang="zh-CN" altLang="en-US" sz="3200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9951">
        <p14:warp dir="in"/>
      </p:transition>
    </mc:Choice>
    <mc:Fallback xmlns="">
      <p:transition spd="slow" advClick="0" advTm="59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0112" y="464421"/>
            <a:ext cx="5479635" cy="890109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矩形 3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28015" y="2212340"/>
            <a:ext cx="1033970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结论：滑动摩擦力的大小与物体的</a:t>
            </a: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速度和接触面积无关。</a:t>
            </a:r>
          </a:p>
        </p:txBody>
      </p:sp>
      <p:pic>
        <p:nvPicPr>
          <p:cNvPr id="2" name="图片 1" descr="暴风截图202041419031123"/>
          <p:cNvPicPr>
            <a:picLocks noChangeAspect="1"/>
          </p:cNvPicPr>
          <p:nvPr/>
        </p:nvPicPr>
        <p:blipFill>
          <a:blip r:embed="rId2"/>
          <a:srcRect l="6858" r="55780"/>
          <a:stretch>
            <a:fillRect/>
          </a:stretch>
        </p:blipFill>
        <p:spPr>
          <a:xfrm>
            <a:off x="7492365" y="647700"/>
            <a:ext cx="4305300" cy="581279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446645" y="1424305"/>
            <a:ext cx="3924300" cy="4921885"/>
            <a:chOff x="12114" y="5315"/>
            <a:chExt cx="6180" cy="7751"/>
          </a:xfrm>
        </p:grpSpPr>
        <p:sp>
          <p:nvSpPr>
            <p:cNvPr id="20" name="文本框 19"/>
            <p:cNvSpPr txBox="1"/>
            <p:nvPr/>
          </p:nvSpPr>
          <p:spPr>
            <a:xfrm>
              <a:off x="12114" y="8353"/>
              <a:ext cx="2048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161" y="11387"/>
              <a:ext cx="1788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162" y="5315"/>
              <a:ext cx="2009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木 板</a:t>
              </a:r>
              <a:endPara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587" y="9271"/>
              <a:ext cx="1706" cy="8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0.2N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563" y="12202"/>
              <a:ext cx="1640" cy="8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0.55N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586" y="6608"/>
              <a:ext cx="1708" cy="8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0.2N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6546" y="12226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6587" y="9223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6564" y="6560"/>
              <a:ext cx="1706" cy="8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9951">
        <p14:warp dir="in"/>
      </p:transition>
    </mc:Choice>
    <mc:Fallback xmlns="">
      <p:transition spd="slow" advClick="0" advTm="599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50112" y="464421"/>
            <a:ext cx="5479635" cy="890102"/>
            <a:chOff x="236" y="1211"/>
            <a:chExt cx="8629" cy="1402"/>
          </a:xfrm>
        </p:grpSpPr>
        <p:grpSp>
          <p:nvGrpSpPr>
            <p:cNvPr id="23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4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本节小结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1354455"/>
            <a:ext cx="11177905" cy="5196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7930" y="464185"/>
            <a:ext cx="3738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摩擦力思维导图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848"/>
    </mc:Choice>
    <mc:Fallback xmlns="">
      <p:transition advTm="6584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67130" y="2058035"/>
            <a:ext cx="70027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、完成本节的思维导图。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、完成书</a:t>
            </a: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26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页动手动脑学物理。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0112" y="464421"/>
            <a:ext cx="5479635" cy="890102"/>
            <a:chOff x="236" y="1211"/>
            <a:chExt cx="8629" cy="1402"/>
          </a:xfrm>
        </p:grpSpPr>
        <p:grpSp>
          <p:nvGrpSpPr>
            <p:cNvPr id="23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5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课后作业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62">
        <p14:warp dir="in"/>
      </p:transition>
    </mc:Choice>
    <mc:Fallback xmlns="">
      <p:transition spd="slow" advClick="0" advTm="10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6625"/>
          <p:cNvSpPr txBox="1"/>
          <p:nvPr/>
        </p:nvSpPr>
        <p:spPr>
          <a:xfrm>
            <a:off x="9051925" y="836613"/>
            <a:ext cx="1106170" cy="587851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学物理，悟道理</a:t>
            </a:r>
          </a:p>
        </p:txBody>
      </p:sp>
      <p:sp>
        <p:nvSpPr>
          <p:cNvPr id="26627" name="文本框 26626"/>
          <p:cNvSpPr txBox="1"/>
          <p:nvPr/>
        </p:nvSpPr>
        <p:spPr>
          <a:xfrm>
            <a:off x="7035800" y="835025"/>
            <a:ext cx="1106170" cy="568801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物（悟）识天下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873"/>
    </mc:Choice>
    <mc:Fallback xmlns="">
      <p:transition advTm="2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/>
      <p:bldP spid="26626" grpId="1" bldLvl="0"/>
      <p:bldP spid="26627" grpId="0" bldLvl="0"/>
      <p:bldP spid="2662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 </a:t>
            </a:r>
            <a:r>
              <a:rPr lang="en-US" altLang="zh-CN" sz="3600" b="1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3600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19" name="矩形 5131"/>
          <p:cNvSpPr/>
          <p:nvPr/>
        </p:nvSpPr>
        <p:spPr>
          <a:xfrm>
            <a:off x="1266190" y="229298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1、定义：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16386" name="Rectangle 14"/>
          <p:cNvSpPr/>
          <p:nvPr/>
        </p:nvSpPr>
        <p:spPr>
          <a:xfrm>
            <a:off x="3088005" y="2292985"/>
            <a:ext cx="8818880" cy="1506220"/>
          </a:xfrm>
          <a:prstGeom prst="rect">
            <a:avLst/>
          </a:prstGeom>
          <a:noFill/>
          <a:ln w="9525">
            <a:noFill/>
          </a:ln>
        </p:spPr>
        <p:txBody>
          <a:bodyPr wrap="square" tIns="10800" bIns="108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两个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互接触的物体，当它们要发生或已发生相对运动时，在接触面上会产生一种阻碍相对运动趋势或相对运动的力，这种力叫做摩擦力。</a:t>
            </a:r>
          </a:p>
        </p:txBody>
      </p:sp>
      <p:sp>
        <p:nvSpPr>
          <p:cNvPr id="13" name="矩形 5131"/>
          <p:cNvSpPr/>
          <p:nvPr/>
        </p:nvSpPr>
        <p:spPr>
          <a:xfrm>
            <a:off x="1266190" y="467550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、分类：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3277870" y="4006850"/>
            <a:ext cx="195580" cy="195453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3774">
        <p14:warp dir="in"/>
      </p:transition>
    </mc:Choice>
    <mc:Fallback xmlns="">
      <p:transition spd="slow" advClick="0" advTm="23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  <p:bldP spid="16386" grpId="0"/>
      <p:bldP spid="13" grpId="0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 </a:t>
            </a:r>
            <a:r>
              <a:rPr lang="en-US" altLang="zh-CN" sz="3600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  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19" name="矩形 5131"/>
          <p:cNvSpPr/>
          <p:nvPr/>
        </p:nvSpPr>
        <p:spPr>
          <a:xfrm>
            <a:off x="1266190" y="229298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1、定义：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16386" name="Rectangle 14"/>
          <p:cNvSpPr/>
          <p:nvPr/>
        </p:nvSpPr>
        <p:spPr>
          <a:xfrm>
            <a:off x="3072130" y="2292985"/>
            <a:ext cx="8818880" cy="1506220"/>
          </a:xfrm>
          <a:prstGeom prst="rect">
            <a:avLst/>
          </a:prstGeom>
          <a:noFill/>
          <a:ln w="9525">
            <a:noFill/>
          </a:ln>
        </p:spPr>
        <p:txBody>
          <a:bodyPr wrap="square" tIns="10800" bIns="108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两个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互接触的物体，当它们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要发生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或已发生相对运动时，在接触面上会产生一种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阻碍相对运动趋势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或相对运动的力，这种力叫做摩擦力。</a:t>
            </a:r>
          </a:p>
        </p:txBody>
      </p:sp>
      <p:sp>
        <p:nvSpPr>
          <p:cNvPr id="8" name="矩形 5131"/>
          <p:cNvSpPr/>
          <p:nvPr/>
        </p:nvSpPr>
        <p:spPr>
          <a:xfrm>
            <a:off x="1266190" y="467550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、分类：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277870" y="4006850"/>
            <a:ext cx="195580" cy="195453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2340" y="3928745"/>
            <a:ext cx="299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）静摩擦力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268" name="图片 13319" descr="DSCF26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423" y="3928428"/>
            <a:ext cx="1840607" cy="180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242" y="3799071"/>
            <a:ext cx="3260725" cy="192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组合 6"/>
          <p:cNvGrpSpPr/>
          <p:nvPr/>
        </p:nvGrpSpPr>
        <p:grpSpPr>
          <a:xfrm>
            <a:off x="6477635" y="4184650"/>
            <a:ext cx="1370965" cy="981710"/>
            <a:chOff x="10201" y="6590"/>
            <a:chExt cx="2159" cy="1546"/>
          </a:xfrm>
        </p:grpSpPr>
        <p:grpSp>
          <p:nvGrpSpPr>
            <p:cNvPr id="4" name="组合 3"/>
            <p:cNvGrpSpPr/>
            <p:nvPr/>
          </p:nvGrpSpPr>
          <p:grpSpPr>
            <a:xfrm>
              <a:off x="10728" y="7496"/>
              <a:ext cx="1633" cy="641"/>
              <a:chOff x="10728" y="7592"/>
              <a:chExt cx="1633" cy="641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 flipH="1" flipV="1">
                <a:off x="10728" y="7592"/>
                <a:ext cx="1466" cy="473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12024" y="7896"/>
                <a:ext cx="338" cy="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Box 33"/>
            <p:cNvSpPr txBox="1"/>
            <p:nvPr/>
          </p:nvSpPr>
          <p:spPr>
            <a:xfrm>
              <a:off x="10201" y="6590"/>
              <a:ext cx="1181" cy="12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4400" b="1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4320000">
            <a:off x="9838275" y="3658028"/>
            <a:ext cx="1649095" cy="756920"/>
            <a:chOff x="9764" y="6945"/>
            <a:chExt cx="2597" cy="1192"/>
          </a:xfrm>
        </p:grpSpPr>
        <p:grpSp>
          <p:nvGrpSpPr>
            <p:cNvPr id="12" name="组合 11"/>
            <p:cNvGrpSpPr/>
            <p:nvPr/>
          </p:nvGrpSpPr>
          <p:grpSpPr>
            <a:xfrm>
              <a:off x="10728" y="7496"/>
              <a:ext cx="1633" cy="641"/>
              <a:chOff x="10728" y="7592"/>
              <a:chExt cx="1633" cy="641"/>
            </a:xfrm>
          </p:grpSpPr>
          <p:cxnSp>
            <p:nvCxnSpPr>
              <p:cNvPr id="13" name="直接箭头连接符 12"/>
              <p:cNvCxnSpPr/>
              <p:nvPr/>
            </p:nvCxnSpPr>
            <p:spPr>
              <a:xfrm flipH="1" flipV="1">
                <a:off x="10728" y="7592"/>
                <a:ext cx="1466" cy="473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12024" y="7896"/>
                <a:ext cx="338" cy="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33"/>
            <p:cNvSpPr txBox="1"/>
            <p:nvPr/>
          </p:nvSpPr>
          <p:spPr>
            <a:xfrm rot="17340000">
              <a:off x="9778" y="6930"/>
              <a:ext cx="1181" cy="12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4400" b="1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7596">
        <p14:warp dir="in"/>
      </p:transition>
    </mc:Choice>
    <mc:Fallback xmlns="">
      <p:transition spd="slow" advClick="0" advTm="47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 </a:t>
            </a:r>
            <a:r>
              <a:rPr lang="en-US" altLang="zh-CN" sz="3600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  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19" name="矩形 5131"/>
          <p:cNvSpPr/>
          <p:nvPr/>
        </p:nvSpPr>
        <p:spPr>
          <a:xfrm>
            <a:off x="1266190" y="229298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1、定义：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16386" name="Rectangle 14"/>
          <p:cNvSpPr/>
          <p:nvPr/>
        </p:nvSpPr>
        <p:spPr>
          <a:xfrm>
            <a:off x="3072130" y="2292985"/>
            <a:ext cx="8818880" cy="1506220"/>
          </a:xfrm>
          <a:prstGeom prst="rect">
            <a:avLst/>
          </a:prstGeom>
          <a:noFill/>
          <a:ln w="9525">
            <a:noFill/>
          </a:ln>
        </p:spPr>
        <p:txBody>
          <a:bodyPr wrap="square" tIns="10800" bIns="108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两个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互接触的物体，当它们要发生或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已发生相对运动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时，在接触面上会产生一种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阻碍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相对运动趋势或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相对运动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的力，这种力叫做摩擦力。</a:t>
            </a:r>
          </a:p>
        </p:txBody>
      </p:sp>
      <p:sp>
        <p:nvSpPr>
          <p:cNvPr id="3" name="矩形 5131"/>
          <p:cNvSpPr/>
          <p:nvPr/>
        </p:nvSpPr>
        <p:spPr>
          <a:xfrm>
            <a:off x="3521075" y="5567045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）滚动摩擦力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" name="矩形 5131"/>
          <p:cNvSpPr/>
          <p:nvPr/>
        </p:nvSpPr>
        <p:spPr>
          <a:xfrm>
            <a:off x="1266190" y="4675505"/>
            <a:ext cx="201168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、分类：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277870" y="4006850"/>
            <a:ext cx="195580" cy="195453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2340" y="3928745"/>
            <a:ext cx="299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）静摩擦力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82340" y="4723130"/>
            <a:ext cx="284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）滑动摩擦力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Picture 2" descr="E:\0 教学\1 八  2下\8 力和运动\8 课件 2016\8x83\jpg\0250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55" y="4130675"/>
            <a:ext cx="257048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imgs1.rybbaby.com/uploadfile/20130425/20130425212634_4563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22" y="4130383"/>
            <a:ext cx="2520000" cy="1800000"/>
          </a:xfrm>
          <a:prstGeom prst="rect">
            <a:avLst/>
          </a:prstGeom>
          <a:noFill/>
          <a:ln>
            <a:noFill/>
          </a:ln>
          <a:effectLst>
            <a:outerShdw blurRad="406400" dist="508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15523" b="11287"/>
          <a:stretch>
            <a:fillRect/>
          </a:stretch>
        </p:blipFill>
        <p:spPr>
          <a:xfrm>
            <a:off x="6548755" y="4136390"/>
            <a:ext cx="2570596" cy="180001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2455" y="4136390"/>
            <a:ext cx="231711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2682">
        <p14:warp dir="in"/>
      </p:transition>
    </mc:Choice>
    <mc:Fallback xmlns="">
      <p:transition spd="slow" advClick="0" advTm="42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8" name="左大括号 17"/>
          <p:cNvSpPr/>
          <p:nvPr/>
        </p:nvSpPr>
        <p:spPr>
          <a:xfrm>
            <a:off x="3926205" y="2451735"/>
            <a:ext cx="195580" cy="195453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0685" y="2363470"/>
            <a:ext cx="4720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fontAlgn="base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(1)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两个物体接触且有压力</a:t>
            </a:r>
            <a:endParaRPr lang="zh-CN" altLang="en-US" sz="3200" strike="noStrike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10685" y="3906520"/>
            <a:ext cx="3446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(3)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接触面粗糙</a:t>
            </a:r>
            <a:endParaRPr lang="zh-CN" altLang="en-US" sz="3200" strike="noStrike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0685" y="3136900"/>
            <a:ext cx="51269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fontAlgn="base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(2)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要发生或已发生相对运动</a:t>
            </a:r>
            <a:endParaRPr lang="zh-CN" altLang="en-US" sz="3200" b="1" strike="noStrike" noProof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7" name="图片 6" descr="02304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3906520"/>
            <a:ext cx="2916158" cy="1800013"/>
          </a:xfrm>
          <a:prstGeom prst="rect">
            <a:avLst/>
          </a:prstGeom>
        </p:spPr>
      </p:pic>
      <p:sp>
        <p:nvSpPr>
          <p:cNvPr id="8" name="矩形 5131"/>
          <p:cNvSpPr/>
          <p:nvPr/>
        </p:nvSpPr>
        <p:spPr>
          <a:xfrm>
            <a:off x="768350" y="3072765"/>
            <a:ext cx="349948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产生条件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endParaRPr lang="zh-CN" altLang="en-US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摩擦力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 </a:t>
            </a:r>
            <a:r>
              <a:rPr lang="en-US" altLang="zh-CN" sz="3600" i="1" dirty="0">
                <a:solidFill>
                  <a:srgbClr val="F9FBFA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  </a:t>
            </a:r>
            <a:r>
              <a:rPr lang="en-US" alt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1778">
        <p14:warp dir="in"/>
      </p:transition>
    </mc:Choice>
    <mc:Fallback xmlns="">
      <p:transition spd="slow" advClick="0" advTm="31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5469" b="7241"/>
          <a:stretch>
            <a:fillRect/>
          </a:stretch>
        </p:blipFill>
        <p:spPr>
          <a:xfrm>
            <a:off x="8050530" y="546735"/>
            <a:ext cx="2794679" cy="216001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325174" y="767715"/>
            <a:ext cx="924996" cy="966268"/>
            <a:chOff x="14806" y="2841"/>
            <a:chExt cx="1457" cy="1522"/>
          </a:xfrm>
        </p:grpSpPr>
        <p:cxnSp>
          <p:nvCxnSpPr>
            <p:cNvPr id="11" name="直接箭头连接符 10"/>
            <p:cNvCxnSpPr>
              <a:endCxn id="21" idx="1"/>
            </p:cNvCxnSpPr>
            <p:nvPr/>
          </p:nvCxnSpPr>
          <p:spPr>
            <a:xfrm flipV="1">
              <a:off x="15038" y="2841"/>
              <a:ext cx="1225" cy="1350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4806" y="4025"/>
              <a:ext cx="338" cy="3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250170" y="315595"/>
            <a:ext cx="368935" cy="903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4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矩形 5131"/>
          <p:cNvSpPr/>
          <p:nvPr/>
        </p:nvSpPr>
        <p:spPr>
          <a:xfrm>
            <a:off x="1318895" y="240347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、方向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929" y="2797800"/>
            <a:ext cx="33118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框 31"/>
          <p:cNvSpPr txBox="1"/>
          <p:nvPr/>
        </p:nvSpPr>
        <p:spPr>
          <a:xfrm>
            <a:off x="1323975" y="3180715"/>
            <a:ext cx="10419715" cy="3338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、大小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endParaRPr lang="zh-CN" altLang="en-US" sz="32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）测量方法：</a:t>
            </a:r>
            <a:endParaRPr lang="zh-CN" altLang="en-US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用弹簧测力计拉木块在水平面上做</a:t>
            </a:r>
            <a:r>
              <a:rPr lang="zh-CN" altLang="en-US" sz="3200" u="sng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</a:p>
          <a:p>
            <a:pPr algn="l">
              <a:lnSpc>
                <a:spcPct val="110000"/>
              </a:lnSpc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木块在水平方向上受到的</a:t>
            </a:r>
            <a:r>
              <a:rPr lang="zh-CN" altLang="en-US" sz="3200" u="sng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zh-CN" altLang="en-US" sz="3200" u="sng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二力平衡，此时滑动摩擦力大小等于拉力大小即：</a:t>
            </a:r>
            <a:r>
              <a:rPr lang="en-US" altLang="zh-CN" sz="3200" b="1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 = F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10000"/>
              </a:lnSpc>
            </a:pPr>
            <a:endParaRPr lang="zh-CN" altLang="en-US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309976" y="3179475"/>
            <a:ext cx="707236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</a:rPr>
              <a:t>思考：如何测出滑动摩擦力大小？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617143" y="4262120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匀速直线运动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0605" y="47815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40333" y="4814888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滑动摩擦力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616825" y="2846705"/>
            <a:ext cx="1417320" cy="976630"/>
            <a:chOff x="11995" y="4483"/>
            <a:chExt cx="2232" cy="1538"/>
          </a:xfrm>
        </p:grpSpPr>
        <p:cxnSp>
          <p:nvCxnSpPr>
            <p:cNvPr id="41" name="直接箭头连接符 40"/>
            <p:cNvCxnSpPr/>
            <p:nvPr/>
          </p:nvCxnSpPr>
          <p:spPr>
            <a:xfrm flipH="1" flipV="1">
              <a:off x="12603" y="5267"/>
              <a:ext cx="1625" cy="5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11995" y="4483"/>
              <a:ext cx="608" cy="153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800" b="1" i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f</a:t>
              </a:r>
              <a:endParaRPr lang="en-US" altLang="zh-CN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34780" y="2980690"/>
            <a:ext cx="1794510" cy="902970"/>
            <a:chOff x="14228" y="4694"/>
            <a:chExt cx="2826" cy="1422"/>
          </a:xfrm>
        </p:grpSpPr>
        <p:grpSp>
          <p:nvGrpSpPr>
            <p:cNvPr id="37" name="组合 36"/>
            <p:cNvGrpSpPr/>
            <p:nvPr/>
          </p:nvGrpSpPr>
          <p:grpSpPr>
            <a:xfrm>
              <a:off x="14228" y="5071"/>
              <a:ext cx="1963" cy="338"/>
              <a:chOff x="14806" y="4025"/>
              <a:chExt cx="1963" cy="338"/>
            </a:xfrm>
          </p:grpSpPr>
          <p:cxnSp>
            <p:nvCxnSpPr>
              <p:cNvPr id="38" name="直接箭头连接符 37"/>
              <p:cNvCxnSpPr/>
              <p:nvPr/>
            </p:nvCxnSpPr>
            <p:spPr>
              <a:xfrm flipV="1">
                <a:off x="15144" y="4192"/>
                <a:ext cx="1625" cy="5"/>
              </a:xfrm>
              <a:prstGeom prst="straightConnector1">
                <a:avLst/>
              </a:prstGeom>
              <a:ln w="76200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14806" y="4025"/>
                <a:ext cx="338" cy="3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6180" y="4694"/>
              <a:ext cx="875" cy="142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400" b="1" i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F</a:t>
              </a:r>
              <a:endParaRPr lang="en-US" altLang="zh-CN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149600" y="2403475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与物体</a:t>
            </a:r>
            <a:r>
              <a:rPr lang="zh-CN" altLang="en-US" sz="32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相对运动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方向相反。</a:t>
            </a:r>
            <a:endParaRPr lang="zh-CN" altLang="en-US" sz="20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9280">
        <p14:warp dir="in"/>
      </p:transition>
    </mc:Choice>
    <mc:Fallback xmlns="">
      <p:transition spd="slow" advClick="0" advTm="79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2" grpId="0"/>
      <p:bldP spid="30" grpId="0"/>
      <p:bldP spid="30" grpId="1"/>
      <p:bldP spid="33" grpId="0"/>
      <p:bldP spid="34" grpId="0"/>
      <p:bldP spid="3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1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矩形 1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</a:p>
          </p:txBody>
        </p:sp>
      </p:grpSp>
      <p:sp>
        <p:nvSpPr>
          <p:cNvPr id="12" name="矩形 5126"/>
          <p:cNvSpPr/>
          <p:nvPr/>
        </p:nvSpPr>
        <p:spPr>
          <a:xfrm>
            <a:off x="676910" y="135445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滑动摩擦力</a:t>
            </a:r>
          </a:p>
        </p:txBody>
      </p:sp>
      <p:sp>
        <p:nvSpPr>
          <p:cNvPr id="29" name="矩形 5131"/>
          <p:cNvSpPr/>
          <p:nvPr/>
        </p:nvSpPr>
        <p:spPr>
          <a:xfrm>
            <a:off x="1318895" y="2403475"/>
            <a:ext cx="755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探究滑动摩擦力大小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en-US" altLang="zh-CN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影响因素</a:t>
            </a:r>
            <a:endParaRPr lang="en-US" altLang="zh-CN" sz="32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89125" y="2944495"/>
            <a:ext cx="960755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提出问题             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猜想与假设</a:t>
            </a:r>
            <a:endParaRPr lang="en-US" altLang="zh-CN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(3)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制定计划与设计实验   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(4)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进行实验与收集证据</a:t>
            </a:r>
            <a:endParaRPr lang="en-US" altLang="zh-CN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(5)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分析与论证           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(6)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评估          </a:t>
            </a: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(7)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交流与合作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874">
        <p14:warp dir="in"/>
      </p:transition>
    </mc:Choice>
    <mc:Fallback xmlns="">
      <p:transition spd="slow" advClick="0" advTm="9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2</TotalTime>
  <Words>2778</Words>
  <Application>Microsoft Office PowerPoint</Application>
  <PresentationFormat>自定义</PresentationFormat>
  <Paragraphs>366</Paragraphs>
  <Slides>36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2020-03-12T06:27:00Z</dcterms:created>
  <dcterms:modified xsi:type="dcterms:W3CDTF">2020-06-27T13:33:54Z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