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5" r:id="rId2"/>
    <p:sldId id="518" r:id="rId3"/>
    <p:sldId id="519" r:id="rId4"/>
    <p:sldId id="476" r:id="rId5"/>
    <p:sldId id="522" r:id="rId6"/>
    <p:sldId id="523" r:id="rId7"/>
    <p:sldId id="524" r:id="rId8"/>
    <p:sldId id="520" r:id="rId9"/>
    <p:sldId id="521" r:id="rId10"/>
    <p:sldId id="525" r:id="rId11"/>
    <p:sldId id="527" r:id="rId12"/>
    <p:sldId id="526" r:id="rId13"/>
    <p:sldId id="528" r:id="rId14"/>
    <p:sldId id="533" r:id="rId15"/>
    <p:sldId id="508" r:id="rId16"/>
    <p:sldId id="515" r:id="rId17"/>
    <p:sldId id="513" r:id="rId18"/>
    <p:sldId id="514" r:id="rId19"/>
    <p:sldId id="529" r:id="rId20"/>
    <p:sldId id="534" r:id="rId21"/>
    <p:sldId id="510" r:id="rId22"/>
    <p:sldId id="530" r:id="rId23"/>
    <p:sldId id="531" r:id="rId24"/>
    <p:sldId id="532" r:id="rId25"/>
    <p:sldId id="535" r:id="rId26"/>
    <p:sldId id="506" r:id="rId27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65" autoAdjust="0"/>
  </p:normalViewPr>
  <p:slideViewPr>
    <p:cSldViewPr>
      <p:cViewPr>
        <p:scale>
          <a:sx n="99" d="100"/>
          <a:sy n="99" d="100"/>
        </p:scale>
        <p:origin x="-1974" y="-960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2020/6/21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>
                <a:latin typeface="Calibri" charset="0"/>
                <a:ea typeface="宋体" charset="0"/>
              </a:rPr>
              <a:t>状态条件两头看，互相应正是关键。同体条件必须有，多个受力不简单。</a:t>
            </a:r>
          </a:p>
          <a:p>
            <a:pPr>
              <a:spcBef>
                <a:spcPct val="0"/>
              </a:spcBef>
            </a:pPr>
            <a:endParaRPr lang="zh-CN" altLang="en-US">
              <a:latin typeface="Calibri" charset="0"/>
              <a:ea typeface="宋体" charset="0"/>
            </a:endParaRPr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A066FC42-B730-8349-BD76-D12A878F0FFB}" type="slidenum">
              <a:rPr lang="zh-CN" altLang="en-US"/>
              <a:pPr/>
              <a:t>23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0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zh-CN" altLang="en-US">
                <a:latin typeface="Calibri" charset="0"/>
                <a:ea typeface="宋体" charset="0"/>
              </a:rPr>
              <a:t>状态条件两头看，互相应正是关键。同体条件必须有，多个受力不简单。</a:t>
            </a:r>
          </a:p>
          <a:p>
            <a:pPr>
              <a:spcBef>
                <a:spcPct val="0"/>
              </a:spcBef>
            </a:pPr>
            <a:endParaRPr lang="zh-CN" altLang="en-US">
              <a:latin typeface="Calibri" charset="0"/>
              <a:ea typeface="宋体" charset="0"/>
            </a:endParaRPr>
          </a:p>
        </p:txBody>
      </p:sp>
      <p:sp>
        <p:nvSpPr>
          <p:cNvPr id="1741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A066FC42-B730-8349-BD76-D12A878F0FFB}" type="slidenum">
              <a:rPr lang="zh-CN" altLang="en-US"/>
              <a:pPr/>
              <a:t>24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2020/6/21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第七章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力与运动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3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力的平衡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051720" y="1423985"/>
            <a:ext cx="2874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改变运动状态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276745" y="2436735"/>
            <a:ext cx="2160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使物体形变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96525" y="1806665"/>
            <a:ext cx="17012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力的作用效果</a:t>
            </a:r>
          </a:p>
        </p:txBody>
      </p:sp>
      <p:sp>
        <p:nvSpPr>
          <p:cNvPr id="6" name="左大括号 5"/>
          <p:cNvSpPr>
            <a:spLocks/>
          </p:cNvSpPr>
          <p:nvPr/>
        </p:nvSpPr>
        <p:spPr bwMode="auto">
          <a:xfrm>
            <a:off x="4662010" y="1266605"/>
            <a:ext cx="135015" cy="855095"/>
          </a:xfrm>
          <a:prstGeom prst="leftBrace">
            <a:avLst>
              <a:gd name="adj1" fmla="val 11693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zh-CN" altLang="en-US" sz="280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7" name="左大括号 6"/>
          <p:cNvSpPr>
            <a:spLocks/>
          </p:cNvSpPr>
          <p:nvPr/>
        </p:nvSpPr>
        <p:spPr bwMode="auto">
          <a:xfrm>
            <a:off x="2141730" y="1694015"/>
            <a:ext cx="135015" cy="1125125"/>
          </a:xfrm>
          <a:prstGeom prst="leftBrace">
            <a:avLst>
              <a:gd name="adj1" fmla="val 11687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zh-CN" altLang="en-US" sz="280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842030" y="1671650"/>
            <a:ext cx="31053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rgbClr val="FF33CC"/>
              </a:buClr>
              <a:buFont typeface="Wingdings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速度大小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发生改变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42031" y="996575"/>
            <a:ext cx="3150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rgbClr val="FF33CC"/>
              </a:buClr>
              <a:buFont typeface="Wingdings" charset="0"/>
              <a:buNone/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运动方向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发生改变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96625" y="3786885"/>
            <a:ext cx="7200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牛一定律：</a:t>
            </a: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一切物体在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不受外力</a:t>
            </a: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作用时，总保持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静止</a:t>
            </a: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或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匀速直线运动状态</a:t>
            </a: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。</a:t>
            </a:r>
            <a:endParaRPr lang="zh-CN" altLang="en-US" sz="2800" dirty="0">
              <a:latin typeface="+mn-ea"/>
              <a:ea typeface="+mn-ea"/>
              <a:cs typeface="微软雅黑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21097" y="276495"/>
            <a:ext cx="1832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知识回顾</a:t>
            </a:r>
            <a:endParaRPr kumimoji="1" lang="zh-CN" altLang="en-US" sz="3200" dirty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971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bldLvl="0"/>
      <p:bldP spid="10" grpId="0"/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43" y="736781"/>
            <a:ext cx="2571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9"/>
          <p:cNvSpPr>
            <a:spLocks noChangeArrowheads="1"/>
          </p:cNvSpPr>
          <p:nvPr/>
        </p:nvSpPr>
        <p:spPr bwMode="auto">
          <a:xfrm>
            <a:off x="1907043" y="1257481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grpSp>
        <p:nvGrpSpPr>
          <p:cNvPr id="20" name="Group 10"/>
          <p:cNvGrpSpPr>
            <a:grpSpLocks/>
          </p:cNvGrpSpPr>
          <p:nvPr/>
        </p:nvGrpSpPr>
        <p:grpSpPr bwMode="auto">
          <a:xfrm>
            <a:off x="1983243" y="1333680"/>
            <a:ext cx="968375" cy="1133475"/>
            <a:chOff x="4128" y="2544"/>
            <a:chExt cx="610" cy="714"/>
          </a:xfrm>
        </p:grpSpPr>
        <p:sp>
          <p:nvSpPr>
            <p:cNvPr id="21" name="Line 11"/>
            <p:cNvSpPr>
              <a:spLocks noChangeShapeType="1"/>
            </p:cNvSpPr>
            <p:nvPr/>
          </p:nvSpPr>
          <p:spPr bwMode="auto">
            <a:xfrm>
              <a:off x="4128" y="2544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Text Box 12"/>
            <p:cNvSpPr txBox="1">
              <a:spLocks noChangeArrowheads="1"/>
            </p:cNvSpPr>
            <p:nvPr/>
          </p:nvSpPr>
          <p:spPr bwMode="auto">
            <a:xfrm>
              <a:off x="4176" y="2928"/>
              <a:ext cx="56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 dirty="0" smtClean="0">
                  <a:solidFill>
                    <a:srgbClr val="003366"/>
                  </a:solidFill>
                  <a:latin typeface="Times New Roman" charset="0"/>
                </a:rPr>
                <a:t>G</a:t>
              </a:r>
              <a:endParaRPr lang="en-US" altLang="zh-CN" sz="2800" dirty="0">
                <a:latin typeface="Times New Roman" charset="0"/>
              </a:endParaRPr>
            </a:p>
          </p:txBody>
        </p:sp>
      </p:grpSp>
      <p:grpSp>
        <p:nvGrpSpPr>
          <p:cNvPr id="23" name="Group 13"/>
          <p:cNvGrpSpPr>
            <a:grpSpLocks/>
          </p:cNvGrpSpPr>
          <p:nvPr/>
        </p:nvGrpSpPr>
        <p:grpSpPr bwMode="auto">
          <a:xfrm>
            <a:off x="1983243" y="266882"/>
            <a:ext cx="1149350" cy="1066800"/>
            <a:chOff x="4128" y="1872"/>
            <a:chExt cx="724" cy="672"/>
          </a:xfrm>
        </p:grpSpPr>
        <p:sp>
          <p:nvSpPr>
            <p:cNvPr id="24" name="Line 14"/>
            <p:cNvSpPr>
              <a:spLocks noChangeShapeType="1"/>
            </p:cNvSpPr>
            <p:nvPr/>
          </p:nvSpPr>
          <p:spPr bwMode="auto">
            <a:xfrm flipV="1">
              <a:off x="4128" y="2016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>
              <a:off x="4176" y="1872"/>
              <a:ext cx="676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 dirty="0" smtClean="0">
                  <a:latin typeface="Times New Roman" charset="0"/>
                </a:rPr>
                <a:t>N</a:t>
              </a:r>
              <a:endParaRPr lang="en-US" altLang="zh-CN" sz="2800" dirty="0" smtClean="0">
                <a:latin typeface="Times New Roman" charset="0"/>
              </a:endParaRPr>
            </a:p>
          </p:txBody>
        </p:sp>
      </p:grp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60" y="3156815"/>
            <a:ext cx="2571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Line 5"/>
          <p:cNvSpPr>
            <a:spLocks noChangeShapeType="1"/>
          </p:cNvSpPr>
          <p:nvPr/>
        </p:nvSpPr>
        <p:spPr bwMode="auto">
          <a:xfrm flipH="1" flipV="1">
            <a:off x="1353174" y="4844070"/>
            <a:ext cx="72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1983245" y="457404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v</a:t>
            </a:r>
          </a:p>
        </p:txBody>
      </p:sp>
      <p:sp>
        <p:nvSpPr>
          <p:cNvPr id="33" name="Oval 9"/>
          <p:cNvSpPr>
            <a:spLocks noChangeArrowheads="1"/>
          </p:cNvSpPr>
          <p:nvPr/>
        </p:nvSpPr>
        <p:spPr bwMode="auto">
          <a:xfrm>
            <a:off x="1875360" y="3677515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grpSp>
        <p:nvGrpSpPr>
          <p:cNvPr id="34" name="Group 10"/>
          <p:cNvGrpSpPr>
            <a:grpSpLocks/>
          </p:cNvGrpSpPr>
          <p:nvPr/>
        </p:nvGrpSpPr>
        <p:grpSpPr bwMode="auto">
          <a:xfrm>
            <a:off x="1961710" y="3696875"/>
            <a:ext cx="533400" cy="889000"/>
            <a:chOff x="4128" y="2544"/>
            <a:chExt cx="336" cy="560"/>
          </a:xfrm>
        </p:grpSpPr>
        <p:sp>
          <p:nvSpPr>
            <p:cNvPr id="35" name="Line 11"/>
            <p:cNvSpPr>
              <a:spLocks noChangeShapeType="1"/>
            </p:cNvSpPr>
            <p:nvPr/>
          </p:nvSpPr>
          <p:spPr bwMode="auto">
            <a:xfrm>
              <a:off x="4128" y="2544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4176" y="2777"/>
              <a:ext cx="28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 dirty="0">
                  <a:solidFill>
                    <a:srgbClr val="003366"/>
                  </a:solidFill>
                  <a:latin typeface="Times New Roman" charset="0"/>
                </a:rPr>
                <a:t>G</a:t>
              </a:r>
            </a:p>
          </p:txBody>
        </p:sp>
      </p:grpSp>
      <p:grpSp>
        <p:nvGrpSpPr>
          <p:cNvPr id="37" name="Group 13"/>
          <p:cNvGrpSpPr>
            <a:grpSpLocks/>
          </p:cNvGrpSpPr>
          <p:nvPr/>
        </p:nvGrpSpPr>
        <p:grpSpPr bwMode="auto">
          <a:xfrm>
            <a:off x="1961710" y="2661760"/>
            <a:ext cx="685800" cy="1066800"/>
            <a:chOff x="4128" y="1872"/>
            <a:chExt cx="432" cy="672"/>
          </a:xfrm>
        </p:grpSpPr>
        <p:sp>
          <p:nvSpPr>
            <p:cNvPr id="38" name="Line 14"/>
            <p:cNvSpPr>
              <a:spLocks noChangeShapeType="1"/>
            </p:cNvSpPr>
            <p:nvPr/>
          </p:nvSpPr>
          <p:spPr bwMode="auto">
            <a:xfrm flipV="1">
              <a:off x="4128" y="2016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Text Box 15"/>
            <p:cNvSpPr txBox="1">
              <a:spLocks noChangeArrowheads="1"/>
            </p:cNvSpPr>
            <p:nvPr/>
          </p:nvSpPr>
          <p:spPr bwMode="auto">
            <a:xfrm>
              <a:off x="4176" y="1872"/>
              <a:ext cx="3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charset="0"/>
                </a:rPr>
                <a:t>N</a:t>
              </a:r>
            </a:p>
          </p:txBody>
        </p:sp>
      </p:grpSp>
      <p:sp>
        <p:nvSpPr>
          <p:cNvPr id="40" name="Line 17"/>
          <p:cNvSpPr>
            <a:spLocks noChangeShapeType="1"/>
          </p:cNvSpPr>
          <p:nvPr/>
        </p:nvSpPr>
        <p:spPr bwMode="auto">
          <a:xfrm flipH="1">
            <a:off x="884760" y="3753715"/>
            <a:ext cx="1066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Line 20"/>
          <p:cNvSpPr>
            <a:spLocks noChangeShapeType="1"/>
          </p:cNvSpPr>
          <p:nvPr/>
        </p:nvSpPr>
        <p:spPr bwMode="auto">
          <a:xfrm>
            <a:off x="2006715" y="3741880"/>
            <a:ext cx="1066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Text Box 21"/>
          <p:cNvSpPr txBox="1">
            <a:spLocks noChangeArrowheads="1"/>
          </p:cNvSpPr>
          <p:nvPr/>
        </p:nvSpPr>
        <p:spPr bwMode="auto">
          <a:xfrm>
            <a:off x="2298280" y="3223890"/>
            <a:ext cx="123860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600" i="1" dirty="0" smtClean="0">
                <a:latin typeface="Times New Roman" charset="0"/>
              </a:rPr>
              <a:t>f</a:t>
            </a:r>
            <a:endParaRPr lang="en-US" altLang="zh-CN" sz="2600" b="1" dirty="0">
              <a:latin typeface="Times New Roman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61910" y="1266605"/>
            <a:ext cx="18261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静止不动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536885" y="3471850"/>
            <a:ext cx="26468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chemeClr val="tx1"/>
                </a:solidFill>
              </a:rPr>
              <a:t>匀速直线运动</a:t>
            </a:r>
            <a:endParaRPr kumimoji="1"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45" name="Text Box 21"/>
          <p:cNvSpPr txBox="1">
            <a:spLocks noChangeArrowheads="1"/>
          </p:cNvSpPr>
          <p:nvPr/>
        </p:nvSpPr>
        <p:spPr bwMode="auto">
          <a:xfrm>
            <a:off x="431540" y="3201820"/>
            <a:ext cx="1136001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600" b="1" i="1" dirty="0" smtClean="0">
                <a:latin typeface="Times New Roman" charset="0"/>
              </a:rPr>
              <a:t>F</a:t>
            </a:r>
            <a:endParaRPr lang="en-US" altLang="zh-CN" sz="2600" b="1" dirty="0">
              <a:latin typeface="Times New Roman" charset="0"/>
            </a:endParaRPr>
          </a:p>
        </p:txBody>
      </p:sp>
      <p:sp>
        <p:nvSpPr>
          <p:cNvPr id="46" name="右大括号 45"/>
          <p:cNvSpPr/>
          <p:nvPr/>
        </p:nvSpPr>
        <p:spPr>
          <a:xfrm>
            <a:off x="6417205" y="1401620"/>
            <a:ext cx="495055" cy="2340260"/>
          </a:xfrm>
          <a:prstGeom prst="righ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47275" y="2256715"/>
            <a:ext cx="18261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FF0000"/>
                </a:solidFill>
              </a:rPr>
              <a:t>平衡状态</a:t>
            </a:r>
            <a:endParaRPr kumimoji="1"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01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40" grpId="0" animBg="1"/>
      <p:bldP spid="42" grpId="0" animBg="1"/>
      <p:bldP spid="43" grpId="0"/>
      <p:bldP spid="2" grpId="0"/>
      <p:bldP spid="44" grpId="0"/>
      <p:bldP spid="45" grpId="0"/>
      <p:bldP spid="4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233"/>
          <p:cNvSpPr/>
          <p:nvPr/>
        </p:nvSpPr>
        <p:spPr>
          <a:xfrm>
            <a:off x="341530" y="231490"/>
            <a:ext cx="3195355" cy="50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7" tIns="35717" rIns="35717" bIns="35717" anchor="ctr">
            <a:normAutofit fontScale="92500" lnSpcReduction="10000"/>
          </a:bodyPr>
          <a:lstStyle>
            <a:lvl1pPr algn="l">
              <a:spcBef>
                <a:spcPts val="3000"/>
              </a:spcBef>
              <a:defRPr sz="4800">
                <a:solidFill>
                  <a:schemeClr val="accent6">
                    <a:hueOff val="119326"/>
                    <a:lumOff val="-26708"/>
                  </a:scheme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一</a:t>
            </a:r>
            <a:r>
              <a:rPr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、</a:t>
            </a:r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平衡状态与平衡力</a:t>
            </a:r>
            <a:endParaRPr sz="32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791580" y="816555"/>
            <a:ext cx="778586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 smtClean="0">
                <a:latin typeface="+mn-ea"/>
                <a:ea typeface="+mn-ea"/>
                <a:cs typeface="仿宋" charset="0"/>
              </a:rPr>
              <a:t>1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．静止状态或匀速直线运动状态又叫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平衡状态</a:t>
            </a:r>
            <a:r>
              <a:rPr lang="zh-CN" altLang="en-US" sz="2800" b="1" dirty="0">
                <a:latin typeface="+mn-ea"/>
                <a:ea typeface="+mn-ea"/>
                <a:cs typeface="仿宋" charset="0"/>
              </a:rPr>
              <a:t>。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791580" y="1311610"/>
            <a:ext cx="7965885" cy="162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kumimoji="1" lang="zh-CN" altLang="zh-CN" sz="2800" dirty="0" smtClean="0">
                <a:latin typeface="+mn-ea"/>
                <a:ea typeface="+mn-ea"/>
                <a:cs typeface="仿宋" charset="0"/>
              </a:rPr>
              <a:t>2</a:t>
            </a:r>
            <a:r>
              <a:rPr kumimoji="1"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kumimoji="1" lang="zh-CN" altLang="en-US" sz="2800" b="1" dirty="0">
                <a:latin typeface="+mn-ea"/>
                <a:ea typeface="+mn-ea"/>
                <a:cs typeface="仿宋" charset="0"/>
              </a:rPr>
              <a:t>物体在受到几个力的作用时，如果</a:t>
            </a:r>
            <a:r>
              <a:rPr kumimoji="1"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保持静止</a:t>
            </a:r>
            <a:r>
              <a:rPr kumimoji="1" lang="zh-CN" altLang="en-US" sz="2800" b="1" dirty="0">
                <a:latin typeface="+mn-ea"/>
                <a:ea typeface="+mn-ea"/>
                <a:cs typeface="仿宋" charset="0"/>
              </a:rPr>
              <a:t>或</a:t>
            </a:r>
            <a:r>
              <a:rPr kumimoji="1"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匀速直线运动状态</a:t>
            </a:r>
            <a:r>
              <a:rPr kumimoji="1" lang="zh-CN" altLang="en-US" sz="2800" b="1" dirty="0">
                <a:latin typeface="+mn-ea"/>
                <a:ea typeface="+mn-ea"/>
                <a:cs typeface="仿宋" charset="0"/>
              </a:rPr>
              <a:t>，</a:t>
            </a:r>
            <a:r>
              <a:rPr kumimoji="1" lang="zh-CN" altLang="en-US" sz="2800" b="1" dirty="0" smtClean="0">
                <a:latin typeface="+mn-ea"/>
                <a:ea typeface="+mn-ea"/>
                <a:cs typeface="仿宋" charset="0"/>
              </a:rPr>
              <a:t>我们就说物体受到</a:t>
            </a:r>
            <a:r>
              <a:rPr kumimoji="1"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平衡力</a:t>
            </a:r>
            <a:r>
              <a:rPr kumimoji="1" lang="zh-CN" altLang="en-US" sz="2800" b="1" dirty="0" smtClean="0">
                <a:latin typeface="+mn-ea"/>
                <a:ea typeface="+mn-ea"/>
                <a:cs typeface="仿宋" charset="0"/>
              </a:rPr>
              <a:t>的作用。 </a:t>
            </a:r>
            <a:endParaRPr kumimoji="1"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1376645" y="3696875"/>
            <a:ext cx="2160588" cy="577850"/>
            <a:chOff x="0" y="0"/>
            <a:chExt cx="2812" cy="547"/>
          </a:xfrm>
        </p:grpSpPr>
        <p:graphicFrame>
          <p:nvGraphicFramePr>
            <p:cNvPr id="14" name="Object 12"/>
            <p:cNvGraphicFramePr>
              <a:graphicFrameLocks noChangeAspect="1"/>
            </p:cNvGraphicFramePr>
            <p:nvPr/>
          </p:nvGraphicFramePr>
          <p:xfrm>
            <a:off x="597" y="0"/>
            <a:ext cx="1256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2" r:id="rId3" imgW="1994040" imgH="438120" progId="Flash.Movie">
                    <p:embed/>
                  </p:oleObj>
                </mc:Choice>
                <mc:Fallback>
                  <p:oleObj r:id="rId3" imgW="1994040" imgH="438120" progId="Flash.Movi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" y="0"/>
                          <a:ext cx="1256" cy="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0" y="274"/>
              <a:ext cx="2812" cy="273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" name="Line 14"/>
          <p:cNvSpPr>
            <a:spLocks noChangeShapeType="1"/>
          </p:cNvSpPr>
          <p:nvPr/>
        </p:nvSpPr>
        <p:spPr bwMode="auto">
          <a:xfrm rot="10800000" flipH="1">
            <a:off x="2352957" y="2950750"/>
            <a:ext cx="12068" cy="93662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2352958" y="3887375"/>
            <a:ext cx="0" cy="10080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2332320" y="3877850"/>
            <a:ext cx="34925" cy="47625"/>
          </a:xfrm>
          <a:prstGeom prst="ellipse">
            <a:avLst/>
          </a:prstGeom>
          <a:solidFill>
            <a:srgbClr val="0000FF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/>
          <a:srcRect l="20424" t="24022" r="47843"/>
          <a:stretch/>
        </p:blipFill>
        <p:spPr>
          <a:xfrm>
            <a:off x="5022050" y="2706765"/>
            <a:ext cx="3189008" cy="1949046"/>
          </a:xfrm>
          <a:prstGeom prst="rect">
            <a:avLst/>
          </a:prstGeom>
        </p:spPr>
      </p:pic>
      <p:cxnSp>
        <p:nvCxnSpPr>
          <p:cNvPr id="27" name="直线连接符 26"/>
          <p:cNvCxnSpPr/>
          <p:nvPr/>
        </p:nvCxnSpPr>
        <p:spPr>
          <a:xfrm>
            <a:off x="6282190" y="3741880"/>
            <a:ext cx="0" cy="126014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102170" y="3426845"/>
            <a:ext cx="37241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0" dirty="0">
                <a:solidFill>
                  <a:srgbClr val="FF0000"/>
                </a:solidFill>
                <a:latin typeface="Wingdings"/>
                <a:ea typeface="Wingdings"/>
                <a:cs typeface="Wingdings"/>
              </a:rPr>
              <a:t>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417205" y="4681002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G</a:t>
            </a:r>
            <a:endParaRPr kumimoji="1" lang="zh-CN" altLang="en-US" dirty="0">
              <a:solidFill>
                <a:srgbClr val="0000FF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52120" y="2391730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F</a:t>
            </a:r>
            <a:r>
              <a:rPr kumimoji="1" lang="zh-CN" altLang="en-US" baseline="-25000" dirty="0" smtClean="0">
                <a:solidFill>
                  <a:srgbClr val="0000FF"/>
                </a:solidFill>
              </a:rPr>
              <a:t>支</a:t>
            </a:r>
            <a:endParaRPr kumimoji="1" lang="zh-CN" altLang="en-US" baseline="-25000" dirty="0">
              <a:solidFill>
                <a:srgbClr val="0000FF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82290" y="2571750"/>
            <a:ext cx="374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f</a:t>
            </a:r>
            <a:endParaRPr kumimoji="1" lang="zh-CN" altLang="en-US" dirty="0">
              <a:solidFill>
                <a:srgbClr val="0000FF"/>
              </a:solidFill>
            </a:endParaRPr>
          </a:p>
        </p:txBody>
      </p:sp>
      <p:cxnSp>
        <p:nvCxnSpPr>
          <p:cNvPr id="32" name="直线连接符 31"/>
          <p:cNvCxnSpPr/>
          <p:nvPr/>
        </p:nvCxnSpPr>
        <p:spPr>
          <a:xfrm flipH="1" flipV="1">
            <a:off x="5742130" y="2886785"/>
            <a:ext cx="540061" cy="810091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 flipV="1">
            <a:off x="6282190" y="3111810"/>
            <a:ext cx="1035115" cy="585066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546775" y="4506965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G</a:t>
            </a:r>
            <a:endParaRPr kumimoji="1" lang="zh-CN" altLang="en-US" dirty="0">
              <a:solidFill>
                <a:srgbClr val="0000FF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01770" y="2706765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F</a:t>
            </a:r>
            <a:r>
              <a:rPr kumimoji="1" lang="zh-CN" altLang="en-US" baseline="-25000" dirty="0" smtClean="0">
                <a:solidFill>
                  <a:srgbClr val="0000FF"/>
                </a:solidFill>
              </a:rPr>
              <a:t>支</a:t>
            </a:r>
            <a:endParaRPr kumimoji="1" lang="zh-CN" altLang="en-US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13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 animBg="1"/>
      <p:bldP spid="19" grpId="0" animBg="1"/>
      <p:bldP spid="29" grpId="0"/>
      <p:bldP spid="30" grpId="0"/>
      <p:bldP spid="31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688248" y="871796"/>
            <a:ext cx="2160588" cy="577850"/>
            <a:chOff x="0" y="0"/>
            <a:chExt cx="2812" cy="547"/>
          </a:xfrm>
        </p:grpSpPr>
        <p:graphicFrame>
          <p:nvGraphicFramePr>
            <p:cNvPr id="3" name="Object 12"/>
            <p:cNvGraphicFramePr>
              <a:graphicFrameLocks noChangeAspect="1"/>
            </p:cNvGraphicFramePr>
            <p:nvPr/>
          </p:nvGraphicFramePr>
          <p:xfrm>
            <a:off x="597" y="0"/>
            <a:ext cx="1256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0" r:id="rId3" imgW="1994040" imgH="438120" progId="Flash.Movie">
                    <p:embed/>
                  </p:oleObj>
                </mc:Choice>
                <mc:Fallback>
                  <p:oleObj r:id="rId3" imgW="1994040" imgH="438120" progId="Flash.Movi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7" y="0"/>
                          <a:ext cx="1256" cy="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Rectangle 13"/>
            <p:cNvSpPr>
              <a:spLocks noChangeArrowheads="1"/>
            </p:cNvSpPr>
            <p:nvPr/>
          </p:nvSpPr>
          <p:spPr bwMode="auto">
            <a:xfrm>
              <a:off x="0" y="274"/>
              <a:ext cx="2812" cy="273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6" name="Line 15"/>
          <p:cNvSpPr>
            <a:spLocks noChangeShapeType="1"/>
          </p:cNvSpPr>
          <p:nvPr/>
        </p:nvSpPr>
        <p:spPr bwMode="auto">
          <a:xfrm flipH="1">
            <a:off x="1646675" y="1062296"/>
            <a:ext cx="17886" cy="69936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81690" y="276495"/>
            <a:ext cx="582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F</a:t>
            </a:r>
            <a:r>
              <a:rPr kumimoji="1" lang="zh-CN" altLang="en-US" baseline="-25000" dirty="0" smtClean="0">
                <a:solidFill>
                  <a:srgbClr val="0000FF"/>
                </a:solidFill>
              </a:rPr>
              <a:t>支</a:t>
            </a:r>
            <a:endParaRPr kumimoji="1" lang="zh-CN" altLang="en-US" baseline="-25000" dirty="0">
              <a:solidFill>
                <a:srgbClr val="0000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81690" y="1446625"/>
            <a:ext cx="1296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rgbClr val="0000FF"/>
                </a:solidFill>
              </a:rPr>
              <a:t>G</a:t>
            </a:r>
            <a:r>
              <a:rPr kumimoji="1" lang="zh-CN" altLang="en-US" dirty="0" smtClean="0">
                <a:solidFill>
                  <a:srgbClr val="0000FF"/>
                </a:solidFill>
              </a:rPr>
              <a:t>＝</a:t>
            </a:r>
            <a:r>
              <a:rPr kumimoji="1" lang="en-US" altLang="zh-CN" dirty="0" smtClean="0">
                <a:solidFill>
                  <a:srgbClr val="0000FF"/>
                </a:solidFill>
              </a:rPr>
              <a:t>10N</a:t>
            </a:r>
            <a:endParaRPr kumimoji="1" lang="zh-CN" altLang="en-US" dirty="0">
              <a:solidFill>
                <a:srgbClr val="0000FF"/>
              </a:solidFill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 flipV="1">
            <a:off x="1588348" y="916800"/>
            <a:ext cx="135015" cy="180975"/>
          </a:xfrm>
          <a:prstGeom prst="ellipse">
            <a:avLst/>
          </a:prstGeom>
          <a:solidFill>
            <a:srgbClr val="0000FF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916705" y="276495"/>
            <a:ext cx="1563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 smtClean="0">
                <a:solidFill>
                  <a:srgbClr val="0000FF"/>
                </a:solidFill>
              </a:rPr>
              <a:t>＝</a:t>
            </a:r>
            <a:r>
              <a:rPr kumimoji="1" lang="en-US" altLang="zh-CN" dirty="0">
                <a:solidFill>
                  <a:srgbClr val="0000FF"/>
                </a:solidFill>
              </a:rPr>
              <a:t>10N</a:t>
            </a:r>
            <a:endParaRPr kumimoji="1" lang="zh-CN" altLang="en-US" dirty="0">
              <a:solidFill>
                <a:srgbClr val="0000FF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81890" y="1041580"/>
            <a:ext cx="1461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F</a:t>
            </a:r>
            <a:r>
              <a:rPr kumimoji="1" lang="zh-CN" altLang="en-US" sz="2800" baseline="-25000" dirty="0" smtClean="0">
                <a:solidFill>
                  <a:srgbClr val="FF0000"/>
                </a:solidFill>
              </a:rPr>
              <a:t>合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＝</a:t>
            </a:r>
            <a:r>
              <a:rPr kumimoji="1" lang="en-US" altLang="zh-CN" sz="2800" dirty="0" smtClean="0">
                <a:solidFill>
                  <a:srgbClr val="FF0000"/>
                </a:solidFill>
              </a:rPr>
              <a:t>0N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50" y="569460"/>
            <a:ext cx="2571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Line 5"/>
          <p:cNvSpPr>
            <a:spLocks noChangeShapeType="1"/>
          </p:cNvSpPr>
          <p:nvPr/>
        </p:nvSpPr>
        <p:spPr bwMode="auto">
          <a:xfrm flipH="1" flipV="1">
            <a:off x="6260655" y="2099630"/>
            <a:ext cx="72008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6579350" y="1090160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grpSp>
        <p:nvGrpSpPr>
          <p:cNvPr id="15" name="Group 10"/>
          <p:cNvGrpSpPr>
            <a:grpSpLocks/>
          </p:cNvGrpSpPr>
          <p:nvPr/>
        </p:nvGrpSpPr>
        <p:grpSpPr bwMode="auto">
          <a:xfrm>
            <a:off x="6642230" y="1221600"/>
            <a:ext cx="1652588" cy="1585913"/>
            <a:chOff x="4128" y="2544"/>
            <a:chExt cx="1041" cy="999"/>
          </a:xfrm>
        </p:grpSpPr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128" y="2544"/>
              <a:ext cx="0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4176" y="2806"/>
              <a:ext cx="993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 dirty="0" smtClean="0">
                  <a:solidFill>
                    <a:srgbClr val="0000FF"/>
                  </a:solidFill>
                  <a:latin typeface="Times New Roman" charset="0"/>
                </a:rPr>
                <a:t>G</a:t>
              </a:r>
              <a:r>
                <a:rPr kumimoji="1" lang="zh-CN" altLang="en-US" sz="2800" dirty="0">
                  <a:solidFill>
                    <a:srgbClr val="0000FF"/>
                  </a:solidFill>
                </a:rPr>
                <a:t>＝</a:t>
              </a:r>
              <a:r>
                <a:rPr kumimoji="1" lang="en-US" altLang="zh-CN" sz="2800" dirty="0">
                  <a:solidFill>
                    <a:srgbClr val="0000FF"/>
                  </a:solidFill>
                </a:rPr>
                <a:t>10N</a:t>
              </a:r>
              <a:endParaRPr kumimoji="1" lang="zh-CN" altLang="en-US" sz="2800" dirty="0">
                <a:solidFill>
                  <a:srgbClr val="0000FF"/>
                </a:solidFill>
              </a:endParaRPr>
            </a:p>
            <a:p>
              <a:pPr>
                <a:spcBef>
                  <a:spcPct val="50000"/>
                </a:spcBef>
              </a:pPr>
              <a:endParaRPr lang="en-US" altLang="zh-CN" sz="2800" b="1" i="1" dirty="0">
                <a:solidFill>
                  <a:srgbClr val="003366"/>
                </a:solidFill>
                <a:latin typeface="Times New Roman" charset="0"/>
              </a:endParaRPr>
            </a:p>
          </p:txBody>
        </p:sp>
      </p:grpSp>
      <p:grpSp>
        <p:nvGrpSpPr>
          <p:cNvPr id="18" name="Group 13"/>
          <p:cNvGrpSpPr>
            <a:grpSpLocks/>
          </p:cNvGrpSpPr>
          <p:nvPr/>
        </p:nvGrpSpPr>
        <p:grpSpPr bwMode="auto">
          <a:xfrm>
            <a:off x="6655552" y="99561"/>
            <a:ext cx="1697038" cy="1169988"/>
            <a:chOff x="4128" y="1872"/>
            <a:chExt cx="1069" cy="737"/>
          </a:xfrm>
        </p:grpSpPr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4128" y="2016"/>
              <a:ext cx="0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4176" y="1872"/>
              <a:ext cx="1021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 dirty="0" smtClean="0">
                  <a:solidFill>
                    <a:srgbClr val="0000FF"/>
                  </a:solidFill>
                  <a:latin typeface="Times New Roman" charset="0"/>
                </a:rPr>
                <a:t>N</a:t>
              </a:r>
              <a:r>
                <a:rPr kumimoji="1" lang="zh-CN" altLang="en-US" sz="2800" dirty="0">
                  <a:solidFill>
                    <a:srgbClr val="0000FF"/>
                  </a:solidFill>
                </a:rPr>
                <a:t>＝</a:t>
              </a:r>
              <a:r>
                <a:rPr kumimoji="1" lang="en-US" altLang="zh-CN" sz="2800" dirty="0">
                  <a:solidFill>
                    <a:srgbClr val="0000FF"/>
                  </a:solidFill>
                </a:rPr>
                <a:t>10N</a:t>
              </a:r>
              <a:endParaRPr kumimoji="1" lang="zh-CN" altLang="en-US" sz="2800" dirty="0">
                <a:solidFill>
                  <a:srgbClr val="0000FF"/>
                </a:solidFill>
              </a:endParaRPr>
            </a:p>
            <a:p>
              <a:pPr>
                <a:spcBef>
                  <a:spcPct val="50000"/>
                </a:spcBef>
              </a:pPr>
              <a:endParaRPr lang="en-US" altLang="zh-CN" sz="2800" b="1" i="1" dirty="0">
                <a:latin typeface="Times New Roman" charset="0"/>
              </a:endParaRPr>
            </a:p>
          </p:txBody>
        </p:sp>
      </p:grpSp>
      <p:sp>
        <p:nvSpPr>
          <p:cNvPr id="21" name="Line 17"/>
          <p:cNvSpPr>
            <a:spLocks noChangeShapeType="1"/>
          </p:cNvSpPr>
          <p:nvPr/>
        </p:nvSpPr>
        <p:spPr bwMode="auto">
          <a:xfrm flipH="1">
            <a:off x="5588750" y="1166360"/>
            <a:ext cx="1066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6655550" y="1166360"/>
            <a:ext cx="1066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7002270" y="636535"/>
            <a:ext cx="15525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600" i="1" dirty="0" smtClean="0">
                <a:latin typeface="Times New Roman" charset="0"/>
              </a:rPr>
              <a:t>f</a:t>
            </a:r>
            <a:r>
              <a:rPr lang="en-US" altLang="zh-CN" sz="2600" b="1" dirty="0" smtClean="0">
                <a:latin typeface="Times New Roman" charset="0"/>
              </a:rPr>
              <a:t>=</a:t>
            </a:r>
            <a:r>
              <a:rPr lang="en-US" altLang="zh-CN" sz="2600" b="1" dirty="0">
                <a:latin typeface="Times New Roman" charset="0"/>
              </a:rPr>
              <a:t>30 N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27195" y="212170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 smtClean="0">
                <a:solidFill>
                  <a:schemeClr val="tx1"/>
                </a:solidFill>
              </a:rPr>
              <a:t>匀直</a:t>
            </a:r>
            <a:endParaRPr kumimoji="1"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4842030" y="636535"/>
            <a:ext cx="15525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600" b="1" i="1" dirty="0" smtClean="0">
                <a:latin typeface="Times New Roman" charset="0"/>
              </a:rPr>
              <a:t>F</a:t>
            </a:r>
            <a:r>
              <a:rPr lang="en-US" altLang="zh-CN" sz="2600" b="1" dirty="0" smtClean="0">
                <a:latin typeface="Times New Roman" charset="0"/>
              </a:rPr>
              <a:t>=</a:t>
            </a:r>
            <a:r>
              <a:rPr lang="en-US" altLang="zh-CN" sz="2600" b="1" dirty="0">
                <a:latin typeface="Times New Roman" charset="0"/>
              </a:rPr>
              <a:t>30 N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276745" y="4101920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匀速直线运动或静止状态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8" name="左右箭头 27"/>
          <p:cNvSpPr/>
          <p:nvPr/>
        </p:nvSpPr>
        <p:spPr>
          <a:xfrm>
            <a:off x="2591780" y="2751770"/>
            <a:ext cx="990110" cy="548640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3626895" y="2751770"/>
            <a:ext cx="1620957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平衡状态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左右箭头 29"/>
          <p:cNvSpPr/>
          <p:nvPr/>
        </p:nvSpPr>
        <p:spPr>
          <a:xfrm>
            <a:off x="5337085" y="2751770"/>
            <a:ext cx="990110" cy="548640"/>
          </a:xfrm>
          <a:prstGeom prst="left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836585" y="275177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受平衡力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2" name="Line 14"/>
          <p:cNvSpPr>
            <a:spLocks noChangeShapeType="1"/>
          </p:cNvSpPr>
          <p:nvPr/>
        </p:nvSpPr>
        <p:spPr bwMode="auto">
          <a:xfrm flipV="1">
            <a:off x="1646675" y="411510"/>
            <a:ext cx="0" cy="65818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552220" y="2751770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合力为零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4" name="左右箭头 33"/>
          <p:cNvSpPr/>
          <p:nvPr/>
        </p:nvSpPr>
        <p:spPr>
          <a:xfrm rot="5400000">
            <a:off x="3966577" y="3402198"/>
            <a:ext cx="769375" cy="548640"/>
          </a:xfrm>
          <a:prstGeom prst="leftRightArrow">
            <a:avLst>
              <a:gd name="adj1" fmla="val 59354"/>
              <a:gd name="adj2" fmla="val 50000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03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14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8" grpId="0" animBg="1"/>
      <p:bldP spid="29" grpId="0" animBg="1"/>
      <p:bldP spid="30" grpId="0" animBg="1"/>
      <p:bldP spid="31" grpId="0"/>
      <p:bldP spid="33" grpId="0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2886785"/>
            <a:ext cx="2571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4544870" y="3407485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4621070" y="2416885"/>
            <a:ext cx="685800" cy="1066800"/>
            <a:chOff x="4128" y="1872"/>
            <a:chExt cx="432" cy="672"/>
          </a:xfrm>
        </p:grpSpPr>
        <p:sp>
          <p:nvSpPr>
            <p:cNvPr id="10" name="Line 14"/>
            <p:cNvSpPr>
              <a:spLocks noChangeShapeType="1"/>
            </p:cNvSpPr>
            <p:nvPr/>
          </p:nvSpPr>
          <p:spPr bwMode="auto">
            <a:xfrm flipV="1">
              <a:off x="4128" y="2016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4176" y="1872"/>
              <a:ext cx="3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 i="1" dirty="0" smtClean="0">
                  <a:latin typeface="Times New Roman" charset="0"/>
                </a:rPr>
                <a:t>F</a:t>
              </a:r>
              <a:endParaRPr lang="en-US" altLang="zh-CN" sz="2800" b="1" i="1" dirty="0">
                <a:latin typeface="Times New Roman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81590" y="726545"/>
            <a:ext cx="7740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kumimoji="1"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重为</a:t>
            </a:r>
            <a:r>
              <a:rPr kumimoji="1"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20</a:t>
            </a:r>
            <a:r>
              <a:rPr kumimoji="1"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N</a:t>
            </a:r>
            <a:r>
              <a:rPr kumimoji="1"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的物体静止在水平地面上，受到向上的拉力为</a:t>
            </a:r>
            <a:r>
              <a:rPr kumimoji="1"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18N</a:t>
            </a:r>
            <a:r>
              <a:rPr kumimoji="1"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，求此时物体受到的合力为多少？</a:t>
            </a:r>
            <a:endParaRPr kumimoji="1" lang="zh-CN" altLang="en-US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11760" y="4281940"/>
            <a:ext cx="4519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物体仍处于静止状态，合力为</a:t>
            </a:r>
            <a:r>
              <a:rPr kumimoji="1" lang="en-US" altLang="zh-CN" dirty="0" smtClean="0">
                <a:solidFill>
                  <a:srgbClr val="FF0000"/>
                </a:solidFill>
              </a:rPr>
              <a:t>0</a:t>
            </a:r>
            <a:r>
              <a:rPr kumimoji="1" lang="en-US" altLang="zh-CN" dirty="0" smtClean="0">
                <a:solidFill>
                  <a:srgbClr val="FF0000"/>
                </a:solidFill>
                <a:latin typeface="+mn-ea"/>
              </a:rPr>
              <a:t>N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89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1570" y="501520"/>
            <a:ext cx="78758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</a:rPr>
              <a:t>如图所示</a:t>
            </a:r>
            <a:r>
              <a:rPr lang="zh-CN" altLang="zh-CN" sz="2800" dirty="0">
                <a:solidFill>
                  <a:schemeClr val="tx1"/>
                </a:solidFill>
              </a:rPr>
              <a:t>，物体重</a:t>
            </a:r>
            <a:r>
              <a:rPr lang="en-US" altLang="zh-CN" sz="2800" i="1" dirty="0">
                <a:solidFill>
                  <a:schemeClr val="tx1"/>
                </a:solidFill>
              </a:rPr>
              <a:t>5 N</a:t>
            </a:r>
            <a:r>
              <a:rPr lang="zh-CN" altLang="zh-CN" sz="2800" dirty="0">
                <a:solidFill>
                  <a:schemeClr val="tx1"/>
                </a:solidFill>
              </a:rPr>
              <a:t>，当</a:t>
            </a:r>
            <a:r>
              <a:rPr lang="en-US" altLang="zh-CN" sz="2800" i="1" dirty="0">
                <a:solidFill>
                  <a:schemeClr val="tx1"/>
                </a:solidFill>
              </a:rPr>
              <a:t>F</a:t>
            </a:r>
            <a:r>
              <a:rPr lang="zh-CN" altLang="zh-CN" sz="2800" dirty="0">
                <a:solidFill>
                  <a:schemeClr val="tx1"/>
                </a:solidFill>
              </a:rPr>
              <a:t>＝</a:t>
            </a:r>
            <a:r>
              <a:rPr lang="en-US" altLang="zh-CN" sz="2800" dirty="0">
                <a:solidFill>
                  <a:schemeClr val="tx1"/>
                </a:solidFill>
              </a:rPr>
              <a:t>10 N</a:t>
            </a:r>
            <a:r>
              <a:rPr lang="zh-CN" altLang="zh-CN" sz="2800" dirty="0">
                <a:solidFill>
                  <a:schemeClr val="tx1"/>
                </a:solidFill>
              </a:rPr>
              <a:t>时，物体能沿竖直墙壁匀速下滑，这时物体受到的摩擦力是</a:t>
            </a:r>
            <a:r>
              <a:rPr lang="en-US" altLang="zh-CN" sz="2800" dirty="0">
                <a:solidFill>
                  <a:schemeClr val="tx1"/>
                </a:solidFill>
              </a:rPr>
              <a:t>________N</a:t>
            </a:r>
            <a:r>
              <a:rPr lang="zh-CN" altLang="zh-CN" sz="2800" dirty="0">
                <a:solidFill>
                  <a:schemeClr val="tx1"/>
                </a:solidFill>
              </a:rPr>
              <a:t>；当</a:t>
            </a:r>
            <a:r>
              <a:rPr lang="en-US" altLang="zh-CN" sz="2800" i="1" dirty="0">
                <a:solidFill>
                  <a:schemeClr val="tx1"/>
                </a:solidFill>
              </a:rPr>
              <a:t>F</a:t>
            </a:r>
            <a:r>
              <a:rPr lang="zh-CN" altLang="zh-CN" sz="2800" dirty="0">
                <a:solidFill>
                  <a:schemeClr val="tx1"/>
                </a:solidFill>
              </a:rPr>
              <a:t>＝</a:t>
            </a:r>
            <a:r>
              <a:rPr lang="en-US" altLang="zh-CN" sz="2800" dirty="0">
                <a:solidFill>
                  <a:schemeClr val="tx1"/>
                </a:solidFill>
              </a:rPr>
              <a:t>20 N</a:t>
            </a:r>
            <a:r>
              <a:rPr lang="zh-CN" altLang="zh-CN" sz="2800" dirty="0">
                <a:solidFill>
                  <a:schemeClr val="tx1"/>
                </a:solidFill>
              </a:rPr>
              <a:t>时，物体在墙壁上静止不动，此时物体受到的摩擦力是</a:t>
            </a:r>
            <a:r>
              <a:rPr lang="en-US" altLang="zh-CN" sz="2800" dirty="0">
                <a:solidFill>
                  <a:schemeClr val="tx1"/>
                </a:solidFill>
              </a:rPr>
              <a:t>________ N</a:t>
            </a:r>
            <a:r>
              <a:rPr lang="zh-CN" altLang="zh-CN" sz="2800" dirty="0">
                <a:solidFill>
                  <a:schemeClr val="tx1"/>
                </a:solidFill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905" y="2661760"/>
            <a:ext cx="1881460" cy="1935216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691680" y="1311610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5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32240" y="1716655"/>
            <a:ext cx="384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</a:rPr>
              <a:t>5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66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 descr="T07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635" y="2436735"/>
            <a:ext cx="1636713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22"/>
          <p:cNvSpPr>
            <a:spLocks noChangeShapeType="1"/>
          </p:cNvSpPr>
          <p:nvPr/>
        </p:nvSpPr>
        <p:spPr bwMode="auto">
          <a:xfrm flipH="1">
            <a:off x="2141730" y="3786884"/>
            <a:ext cx="1" cy="113133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Line 23"/>
          <p:cNvSpPr>
            <a:spLocks noChangeShapeType="1"/>
          </p:cNvSpPr>
          <p:nvPr/>
        </p:nvSpPr>
        <p:spPr bwMode="auto">
          <a:xfrm flipV="1">
            <a:off x="2141730" y="2211710"/>
            <a:ext cx="10546" cy="159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2276745" y="2031690"/>
            <a:ext cx="790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667" tIns="44833" rIns="89667" bIns="44833">
            <a:spAutoFit/>
          </a:bodyPr>
          <a:lstStyle>
            <a:lvl1pPr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FF"/>
                </a:solidFill>
                <a:ea typeface="黑体" charset="0"/>
                <a:cs typeface="黑体" charset="0"/>
              </a:rPr>
              <a:t>阻力</a:t>
            </a: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2276745" y="4558177"/>
            <a:ext cx="790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667" tIns="44833" rIns="89667" bIns="44833">
            <a:spAutoFit/>
          </a:bodyPr>
          <a:lstStyle>
            <a:lvl1pPr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defTabSz="700088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defTabSz="700088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FF"/>
                </a:solidFill>
                <a:ea typeface="黑体" charset="0"/>
                <a:cs typeface="黑体" charset="0"/>
              </a:rPr>
              <a:t>重力</a:t>
            </a:r>
          </a:p>
        </p:txBody>
      </p:sp>
      <p:sp>
        <p:nvSpPr>
          <p:cNvPr id="7" name="矩形 6"/>
          <p:cNvSpPr/>
          <p:nvPr/>
        </p:nvSpPr>
        <p:spPr>
          <a:xfrm>
            <a:off x="341530" y="0"/>
            <a:ext cx="2970330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noProof="1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二、二力平衡</a:t>
            </a:r>
            <a:endParaRPr lang="zh-CN" altLang="en-US" sz="3200" noProof="1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1570" y="861560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 noProof="1" smtClean="0">
                <a:solidFill>
                  <a:schemeClr val="tx1"/>
                </a:solidFill>
                <a:latin typeface="+mn-ea"/>
                <a:cs typeface="黑体" charset="0"/>
              </a:rPr>
              <a:t>1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</a:rPr>
              <a:t>.定义：一个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</a:rPr>
              <a:t>物体在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cs typeface="黑体" charset="0"/>
              </a:rPr>
              <a:t>两个力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</a:rPr>
              <a:t>的作用下，如果保持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cs typeface="黑体" charset="0"/>
              </a:rPr>
              <a:t>静止状态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</a:rPr>
              <a:t>或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cs typeface="黑体" charset="0"/>
              </a:rPr>
              <a:t>匀速直线运动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</a:rPr>
              <a:t>状态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</a:rPr>
              <a:t>，称为二力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</a:rPr>
              <a:t>平衡。</a:t>
            </a:r>
          </a:p>
        </p:txBody>
      </p:sp>
      <p:sp>
        <p:nvSpPr>
          <p:cNvPr id="9" name="Rectangle 27"/>
          <p:cNvSpPr>
            <a:spLocks noChangeArrowheads="1"/>
          </p:cNvSpPr>
          <p:nvPr/>
        </p:nvSpPr>
        <p:spPr bwMode="auto">
          <a:xfrm>
            <a:off x="4076945" y="2706765"/>
            <a:ext cx="4140460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宋体" charset="0"/>
              </a:rPr>
              <a:t>阻力和重力是</a:t>
            </a:r>
            <a:r>
              <a:rPr lang="zh-CN" altLang="en-US" sz="2800" b="1" dirty="0">
                <a:solidFill>
                  <a:srgbClr val="FF0000"/>
                </a:solidFill>
                <a:latin typeface="宋体" charset="0"/>
              </a:rPr>
              <a:t>平衡力</a:t>
            </a:r>
            <a:r>
              <a:rPr lang="zh-CN" altLang="en-US" sz="2800" b="1" dirty="0">
                <a:solidFill>
                  <a:schemeClr val="tx1"/>
                </a:solidFill>
                <a:latin typeface="宋体" charset="0"/>
              </a:rPr>
              <a:t>，跳伞人处于二力平衡状态。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6535" y="3156815"/>
            <a:ext cx="900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匀速下落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17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10-2-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5" y="303870"/>
            <a:ext cx="1676400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422115" y="1969055"/>
            <a:ext cx="609600" cy="1100137"/>
            <a:chOff x="798" y="1131"/>
            <a:chExt cx="384" cy="693"/>
          </a:xfrm>
        </p:grpSpPr>
        <p:sp>
          <p:nvSpPr>
            <p:cNvPr id="4" name="Line 9"/>
            <p:cNvSpPr>
              <a:spLocks noChangeShapeType="1"/>
            </p:cNvSpPr>
            <p:nvPr/>
          </p:nvSpPr>
          <p:spPr bwMode="auto">
            <a:xfrm>
              <a:off x="798" y="1131"/>
              <a:ext cx="0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846" y="153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FF3300"/>
                  </a:solidFill>
                  <a:latin typeface="Times New Roman" charset="0"/>
                </a:rPr>
                <a:t>G</a:t>
              </a:r>
            </a:p>
          </p:txBody>
        </p:sp>
      </p:grpSp>
      <p:grpSp>
        <p:nvGrpSpPr>
          <p:cNvPr id="6" name="Group 11"/>
          <p:cNvGrpSpPr>
            <a:grpSpLocks/>
          </p:cNvGrpSpPr>
          <p:nvPr/>
        </p:nvGrpSpPr>
        <p:grpSpPr bwMode="auto">
          <a:xfrm>
            <a:off x="1421650" y="951570"/>
            <a:ext cx="685800" cy="1066800"/>
            <a:chOff x="798" y="432"/>
            <a:chExt cx="432" cy="672"/>
          </a:xfrm>
        </p:grpSpPr>
        <p:sp>
          <p:nvSpPr>
            <p:cNvPr id="7" name="Line 12"/>
            <p:cNvSpPr>
              <a:spLocks noChangeShapeType="1"/>
            </p:cNvSpPr>
            <p:nvPr/>
          </p:nvSpPr>
          <p:spPr bwMode="auto">
            <a:xfrm flipV="1">
              <a:off x="798" y="480"/>
              <a:ext cx="0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Text Box 13"/>
            <p:cNvSpPr txBox="1">
              <a:spLocks noChangeArrowheads="1"/>
            </p:cNvSpPr>
            <p:nvPr/>
          </p:nvSpPr>
          <p:spPr bwMode="auto">
            <a:xfrm>
              <a:off x="894" y="43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FF3300"/>
                  </a:solidFill>
                  <a:latin typeface="Times New Roman" charset="0"/>
                </a:rPr>
                <a:t>F</a:t>
              </a:r>
            </a:p>
          </p:txBody>
        </p:sp>
      </p:grp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1361325" y="1902483"/>
            <a:ext cx="115887" cy="115887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pic>
        <p:nvPicPr>
          <p:cNvPr id="11" name="Picture 5" descr="10-2-1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0" r="15952"/>
          <a:stretch/>
        </p:blipFill>
        <p:spPr bwMode="auto">
          <a:xfrm>
            <a:off x="5742130" y="501520"/>
            <a:ext cx="2963541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7407315" y="1761660"/>
            <a:ext cx="609600" cy="1100138"/>
            <a:chOff x="798" y="1131"/>
            <a:chExt cx="384" cy="693"/>
          </a:xfrm>
        </p:grpSpPr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798" y="1131"/>
              <a:ext cx="0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Text Box 17"/>
            <p:cNvSpPr txBox="1">
              <a:spLocks noChangeArrowheads="1"/>
            </p:cNvSpPr>
            <p:nvPr/>
          </p:nvSpPr>
          <p:spPr bwMode="auto">
            <a:xfrm>
              <a:off x="846" y="1536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FF3300"/>
                  </a:solidFill>
                  <a:latin typeface="Times New Roman" charset="0"/>
                </a:rPr>
                <a:t>G</a:t>
              </a:r>
            </a:p>
          </p:txBody>
        </p: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407315" y="698035"/>
            <a:ext cx="901700" cy="1066800"/>
            <a:chOff x="798" y="432"/>
            <a:chExt cx="432" cy="672"/>
          </a:xfrm>
        </p:grpSpPr>
        <p:sp>
          <p:nvSpPr>
            <p:cNvPr id="16" name="Line 19"/>
            <p:cNvSpPr>
              <a:spLocks noChangeShapeType="1"/>
            </p:cNvSpPr>
            <p:nvPr/>
          </p:nvSpPr>
          <p:spPr bwMode="auto">
            <a:xfrm flipV="1">
              <a:off x="798" y="480"/>
              <a:ext cx="0" cy="6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7" name="Text Box 20"/>
            <p:cNvSpPr txBox="1">
              <a:spLocks noChangeArrowheads="1"/>
            </p:cNvSpPr>
            <p:nvPr/>
          </p:nvSpPr>
          <p:spPr bwMode="auto">
            <a:xfrm>
              <a:off x="894" y="432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FF0000"/>
                  </a:solidFill>
                  <a:latin typeface="Times New Roman" charset="0"/>
                </a:rPr>
                <a:t>F</a:t>
              </a:r>
              <a:r>
                <a:rPr lang="zh-CN" altLang="en-US" sz="1600">
                  <a:solidFill>
                    <a:srgbClr val="FF0000"/>
                  </a:solidFill>
                  <a:latin typeface="Verdana" charset="0"/>
                </a:rPr>
                <a:t>浮</a:t>
              </a:r>
            </a:p>
          </p:txBody>
        </p:sp>
      </p:grpSp>
      <p:sp>
        <p:nvSpPr>
          <p:cNvPr id="18" name="Oval 36"/>
          <p:cNvSpPr>
            <a:spLocks noChangeArrowheads="1"/>
          </p:cNvSpPr>
          <p:nvPr/>
        </p:nvSpPr>
        <p:spPr bwMode="auto">
          <a:xfrm>
            <a:off x="7356515" y="1725148"/>
            <a:ext cx="115888" cy="115887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6555" y="3111810"/>
            <a:ext cx="79208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zh-CN" sz="2800" noProof="1">
                <a:solidFill>
                  <a:schemeClr val="tx1"/>
                </a:solidFill>
                <a:latin typeface="+mn-ea"/>
                <a:cs typeface="黑体" charset="0"/>
              </a:rPr>
              <a:t>2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</a:rPr>
              <a:t>.二力平衡的条件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：</a:t>
            </a:r>
          </a:p>
          <a:p>
            <a:pPr algn="l"/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1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）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 charset="0"/>
                <a:sym typeface="Wingdings"/>
              </a:rPr>
              <a:t>大小相等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；（</a:t>
            </a:r>
            <a:r>
              <a:rPr lang="en-US" altLang="zh-CN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2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）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 charset="0"/>
                <a:sym typeface="Wingdings"/>
              </a:rPr>
              <a:t>方向相反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；</a:t>
            </a:r>
          </a:p>
          <a:p>
            <a:pPr algn="l"/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3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）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cs typeface="黑体" charset="0"/>
                <a:sym typeface="Wingdings"/>
              </a:rPr>
              <a:t>作用在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 charset="0"/>
                <a:sym typeface="Wingdings"/>
              </a:rPr>
              <a:t>同一直线上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；</a:t>
            </a:r>
          </a:p>
          <a:p>
            <a:pPr algn="l"/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（</a:t>
            </a:r>
            <a:r>
              <a:rPr lang="en-US" altLang="zh-CN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4</a:t>
            </a:r>
            <a:r>
              <a:rPr lang="zh-CN" altLang="en-US" sz="2800" noProof="1" smtClean="0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）作用在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cs typeface="黑体" charset="0"/>
                <a:sym typeface="Wingdings"/>
              </a:rPr>
              <a:t>同一个物体上</a:t>
            </a:r>
            <a:r>
              <a:rPr lang="zh-CN" altLang="en-US" sz="2800" noProof="1">
                <a:solidFill>
                  <a:schemeClr val="tx1"/>
                </a:solidFill>
                <a:latin typeface="+mn-ea"/>
                <a:cs typeface="黑体" charset="0"/>
                <a:sym typeface="Wingdings"/>
              </a:rPr>
              <a:t>。</a:t>
            </a:r>
            <a:endParaRPr lang="zh-CN" altLang="en-US" sz="2800" noProof="1">
              <a:solidFill>
                <a:schemeClr val="tx1"/>
              </a:solidFill>
              <a:latin typeface="+mn-ea"/>
              <a:cs typeface="黑体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15" y="996575"/>
            <a:ext cx="25717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val 9"/>
          <p:cNvSpPr>
            <a:spLocks noChangeArrowheads="1"/>
          </p:cNvSpPr>
          <p:nvPr/>
        </p:nvSpPr>
        <p:spPr bwMode="auto">
          <a:xfrm>
            <a:off x="4049815" y="1517275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charset="0"/>
            </a:endParaRPr>
          </a:p>
        </p:txBody>
      </p:sp>
      <p:grpSp>
        <p:nvGrpSpPr>
          <p:cNvPr id="27" name="Group 10"/>
          <p:cNvGrpSpPr>
            <a:grpSpLocks/>
          </p:cNvGrpSpPr>
          <p:nvPr/>
        </p:nvGrpSpPr>
        <p:grpSpPr bwMode="auto">
          <a:xfrm>
            <a:off x="4121950" y="1581640"/>
            <a:ext cx="533400" cy="1128713"/>
            <a:chOff x="4128" y="2544"/>
            <a:chExt cx="336" cy="711"/>
          </a:xfrm>
        </p:grpSpPr>
        <p:sp>
          <p:nvSpPr>
            <p:cNvPr id="28" name="Line 11"/>
            <p:cNvSpPr>
              <a:spLocks noChangeShapeType="1"/>
            </p:cNvSpPr>
            <p:nvPr/>
          </p:nvSpPr>
          <p:spPr bwMode="auto">
            <a:xfrm>
              <a:off x="4128" y="2544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4176" y="2928"/>
              <a:ext cx="28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>
                  <a:solidFill>
                    <a:srgbClr val="003366"/>
                  </a:solidFill>
                  <a:latin typeface="Times New Roman" charset="0"/>
                </a:rPr>
                <a:t>G</a:t>
              </a:r>
            </a:p>
          </p:txBody>
        </p:sp>
      </p:grpSp>
      <p:grpSp>
        <p:nvGrpSpPr>
          <p:cNvPr id="30" name="Group 13"/>
          <p:cNvGrpSpPr>
            <a:grpSpLocks/>
          </p:cNvGrpSpPr>
          <p:nvPr/>
        </p:nvGrpSpPr>
        <p:grpSpPr bwMode="auto">
          <a:xfrm>
            <a:off x="4121950" y="456515"/>
            <a:ext cx="685800" cy="1066800"/>
            <a:chOff x="4128" y="1872"/>
            <a:chExt cx="432" cy="672"/>
          </a:xfrm>
        </p:grpSpPr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V="1">
              <a:off x="4128" y="2016"/>
              <a:ext cx="0" cy="528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Text Box 15"/>
            <p:cNvSpPr txBox="1">
              <a:spLocks noChangeArrowheads="1"/>
            </p:cNvSpPr>
            <p:nvPr/>
          </p:nvSpPr>
          <p:spPr bwMode="auto">
            <a:xfrm>
              <a:off x="4176" y="1872"/>
              <a:ext cx="3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sz="2800" b="1" i="1">
                  <a:latin typeface="Times New Roman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605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8" grpId="0" bldLvl="0" animBg="1"/>
      <p:bldP spid="22" grpId="0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37746" b="12968"/>
          <a:stretch/>
        </p:blipFill>
        <p:spPr>
          <a:xfrm>
            <a:off x="746575" y="2211710"/>
            <a:ext cx="7548500" cy="27903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66449" b="16210"/>
          <a:stretch/>
        </p:blipFill>
        <p:spPr>
          <a:xfrm>
            <a:off x="1556665" y="231490"/>
            <a:ext cx="1874833" cy="1800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44801" r="29027" b="16210"/>
          <a:stretch/>
        </p:blipFill>
        <p:spPr>
          <a:xfrm>
            <a:off x="3806915" y="366505"/>
            <a:ext cx="1845205" cy="18452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70285" b="16210"/>
          <a:stretch/>
        </p:blipFill>
        <p:spPr>
          <a:xfrm>
            <a:off x="6057165" y="231490"/>
            <a:ext cx="1980220" cy="189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3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591530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en-US" altLang="zh-CN" sz="3200" dirty="0" err="1" smtClean="0">
                <a:solidFill>
                  <a:schemeClr val="tx1"/>
                </a:solidFill>
                <a:latin typeface="+mn-ea"/>
                <a:ea typeface="+mn-ea"/>
              </a:rPr>
              <a:t>书</a:t>
            </a:r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放在水平桌面上,下列各力是一对平衡力的是</a:t>
            </a:r>
            <a:r>
              <a:rPr lang="en-US" altLang="zh-CN" sz="3200" dirty="0" smtClean="0">
                <a:solidFill>
                  <a:schemeClr val="tx1"/>
                </a:solidFill>
                <a:latin typeface="+mn-ea"/>
                <a:ea typeface="+mn-ea"/>
              </a:rPr>
              <a:t>(   ) </a:t>
            </a:r>
          </a:p>
          <a:p>
            <a:pPr algn="l"/>
            <a:endParaRPr lang="en-US" altLang="zh-CN" sz="32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3200" dirty="0" err="1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.书受到的重力和书对地球的吸引力</a:t>
            </a:r>
            <a:endParaRPr lang="zh-CN" altLang="zh-CN" sz="32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B.书对桌面的压力和桌面对书的支持力</a:t>
            </a:r>
            <a:r>
              <a:rPr lang="en-US" altLang="zh-CN" sz="320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en-US" altLang="zh-CN" sz="32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3200" dirty="0" err="1" smtClean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.书受到的重力和桌面对书的支持力</a:t>
            </a:r>
            <a:r>
              <a:rPr lang="en-US" altLang="zh-CN" sz="320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endParaRPr lang="en-US" altLang="zh-CN" sz="32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3200" dirty="0" err="1" smtClean="0">
                <a:solidFill>
                  <a:schemeClr val="tx1"/>
                </a:solidFill>
                <a:latin typeface="+mn-ea"/>
                <a:ea typeface="+mn-ea"/>
              </a:rPr>
              <a:t>D</a:t>
            </a:r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.书对桌面的压力和书受到的重力</a:t>
            </a:r>
            <a:endParaRPr lang="zh-CN" altLang="zh-CN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23961" y="113159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0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7065" y="2436735"/>
            <a:ext cx="3510390" cy="23402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6535" y="276495"/>
            <a:ext cx="8235915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在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北半球的高纬度地区,狗拉雪橇是常见的交通方式。如图,此时一人正站在雪橇上匀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速前进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,则与人的重力相平衡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的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是（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  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）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 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A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</a:rPr>
              <a:t>地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</a:rPr>
              <a:t>面对雪橇的支持力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	    </a:t>
            </a:r>
            <a:endParaRPr lang="en-US" altLang="zh-CN" sz="28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B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.两只狗对雪橇的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拉力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C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</a:rPr>
              <a:t>雪橇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</a:rPr>
              <a:t>对人的支持</a:t>
            </a:r>
            <a:r>
              <a:rPr lang="en-US" altLang="zh-CN" sz="2800" dirty="0" err="1" smtClean="0">
                <a:solidFill>
                  <a:srgbClr val="000000"/>
                </a:solidFill>
                <a:latin typeface="+mn-ea"/>
              </a:rPr>
              <a:t>力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	</a:t>
            </a:r>
            <a:endParaRPr lang="en-US" altLang="zh-CN" sz="2800" dirty="0" smtClean="0">
              <a:solidFill>
                <a:srgbClr val="00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 smtClean="0">
                <a:solidFill>
                  <a:srgbClr val="000000"/>
                </a:solidFill>
                <a:latin typeface="+mn-ea"/>
                <a:ea typeface="+mn-ea"/>
              </a:rPr>
              <a:t>D</a:t>
            </a:r>
            <a:r>
              <a:rPr lang="en-US" altLang="zh-CN" sz="2800" dirty="0" err="1">
                <a:solidFill>
                  <a:srgbClr val="000000"/>
                </a:solidFill>
                <a:latin typeface="+mn-ea"/>
                <a:ea typeface="+mn-ea"/>
              </a:rPr>
              <a:t>.人对脚下雪橇的压力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96925" y="1131590"/>
            <a:ext cx="687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1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830" y="3021800"/>
            <a:ext cx="2639983" cy="15839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41530" y="276495"/>
            <a:ext cx="84609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如</a:t>
            </a:r>
            <a:r>
              <a:rPr lang="en-US" altLang="zh-CN" sz="2800" dirty="0" err="1">
                <a:solidFill>
                  <a:schemeClr val="tx1"/>
                </a:solidFill>
              </a:rPr>
              <a:t>图,放在水平地面上的两个物体处于静止状态,对这两物体受</a:t>
            </a:r>
            <a:r>
              <a:rPr lang="en-US" altLang="zh-CN" sz="2800" dirty="0" err="1" smtClean="0">
                <a:solidFill>
                  <a:schemeClr val="tx1"/>
                </a:solidFill>
              </a:rPr>
              <a:t>力分析</a:t>
            </a:r>
            <a:r>
              <a:rPr lang="en-US" altLang="zh-CN" sz="2800" dirty="0" err="1">
                <a:solidFill>
                  <a:schemeClr val="tx1"/>
                </a:solidFill>
              </a:rPr>
              <a:t>正确的是</a:t>
            </a:r>
            <a:r>
              <a:rPr lang="en-US" altLang="zh-CN" sz="2800" dirty="0">
                <a:solidFill>
                  <a:schemeClr val="tx1"/>
                </a:solidFill>
              </a:rPr>
              <a:t>(	</a:t>
            </a:r>
            <a:r>
              <a:rPr lang="en-US" altLang="zh-CN" sz="2800" dirty="0" smtClean="0">
                <a:solidFill>
                  <a:schemeClr val="tx1"/>
                </a:solidFill>
              </a:rPr>
              <a:t>)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</a:rPr>
              <a:t>A.B 受到地面的支持力与 B 的重力是一对平衡力 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 smtClean="0">
                <a:solidFill>
                  <a:schemeClr val="tx1"/>
                </a:solidFill>
              </a:rPr>
              <a:t>B.B </a:t>
            </a:r>
            <a:r>
              <a:rPr lang="en-US" altLang="zh-CN" sz="2800" dirty="0">
                <a:solidFill>
                  <a:schemeClr val="tx1"/>
                </a:solidFill>
              </a:rPr>
              <a:t>对 A 的支持力与 A 对 B 的压力是一对平衡力 </a:t>
            </a:r>
            <a:endParaRPr lang="en-US" altLang="zh-CN" sz="2800" dirty="0" smtClean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 smtClean="0">
                <a:solidFill>
                  <a:schemeClr val="tx1"/>
                </a:solidFill>
              </a:rPr>
              <a:t>C.B </a:t>
            </a:r>
            <a:r>
              <a:rPr lang="en-US" altLang="zh-CN" sz="2800" dirty="0">
                <a:solidFill>
                  <a:schemeClr val="tx1"/>
                </a:solidFill>
              </a:rPr>
              <a:t>对 A 的支持力与 A 的重力是一对平衡力</a:t>
            </a:r>
            <a:endParaRPr lang="zh-CN" altLang="zh-CN" sz="2800" dirty="0">
              <a:solidFill>
                <a:schemeClr val="tx1"/>
              </a:solidFill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</a:rPr>
              <a:t>D.A 对地球的吸引力与地球对 A 的吸引力完全相同 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69266" y="72654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52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0504002"/>
          <p:cNvPicPr/>
          <p:nvPr/>
        </p:nvPicPr>
        <p:blipFill>
          <a:blip r:embed="rId2"/>
          <a:srcRect t="13118" r="6752" b="8397"/>
          <a:stretch>
            <a:fillRect/>
          </a:stretch>
        </p:blipFill>
        <p:spPr>
          <a:xfrm>
            <a:off x="3491880" y="2931790"/>
            <a:ext cx="1980220" cy="20702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341530" y="276495"/>
            <a:ext cx="83259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小红穿上旱冰鞋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向右用力推墙，会被墙向左推开。下列说法中正确的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是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）</a:t>
            </a:r>
            <a:endParaRPr lang="zh-CN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．人先对墙施加了推力，然后墙再对人施加推力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．墙对人的推力大于人对墙的推力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．人对墙的推力与墙对人的推力是一对平衡力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D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．人对墙的推力与墙对人的推力是一对相互作用力</a:t>
            </a:r>
          </a:p>
        </p:txBody>
      </p:sp>
      <p:sp>
        <p:nvSpPr>
          <p:cNvPr id="4" name="矩形 3"/>
          <p:cNvSpPr/>
          <p:nvPr/>
        </p:nvSpPr>
        <p:spPr>
          <a:xfrm>
            <a:off x="4604181" y="72654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376645" y="3876895"/>
            <a:ext cx="6570730" cy="71757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宋体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l"/>
            <a:r>
              <a:rPr lang="zh-CN" altLang="en-US" sz="2800" dirty="0" smtClean="0"/>
              <a:t>在绳的两端挂上钩码，观察运动方向。</a:t>
            </a:r>
            <a:endParaRPr lang="zh-CN" altLang="en-US" sz="2800" dirty="0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2411760" y="231490"/>
            <a:ext cx="3690410" cy="584776"/>
          </a:xfrm>
          <a:prstGeom prst="rect">
            <a:avLst/>
          </a:prstGeom>
          <a:gradFill rotWithShape="0">
            <a:gsLst>
              <a:gs pos="0">
                <a:srgbClr val="D1E8FF"/>
              </a:gs>
              <a:gs pos="100000">
                <a:srgbClr val="99CCFF"/>
              </a:gs>
            </a:gsLst>
            <a:lin ang="5400000" scaled="1"/>
          </a:grad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二力平衡探究实验</a:t>
            </a:r>
            <a:endParaRPr lang="zh-CN" altLang="en-US" sz="3200" dirty="0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43402" t="24703" b="9620"/>
          <a:stretch/>
        </p:blipFill>
        <p:spPr>
          <a:xfrm>
            <a:off x="2321750" y="1176595"/>
            <a:ext cx="3735415" cy="22793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745" y="1041580"/>
            <a:ext cx="4150461" cy="2385265"/>
          </a:xfrm>
          <a:prstGeom prst="rect">
            <a:avLst/>
          </a:prstGeom>
        </p:spPr>
      </p:pic>
      <p:grpSp>
        <p:nvGrpSpPr>
          <p:cNvPr id="7" name="组 6"/>
          <p:cNvGrpSpPr/>
          <p:nvPr/>
        </p:nvGrpSpPr>
        <p:grpSpPr>
          <a:xfrm>
            <a:off x="2051720" y="861560"/>
            <a:ext cx="4455495" cy="2777656"/>
            <a:chOff x="2051720" y="861560"/>
            <a:chExt cx="4455495" cy="277765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/>
            <a:srcRect l="54051" t="-1082"/>
            <a:stretch/>
          </p:blipFill>
          <p:spPr>
            <a:xfrm>
              <a:off x="2051720" y="861560"/>
              <a:ext cx="4455495" cy="2777656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986935" y="2481740"/>
              <a:ext cx="45005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97015203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6" t="10089" r="15356" b="11124"/>
          <a:stretch>
            <a:fillRect/>
          </a:stretch>
        </p:blipFill>
        <p:spPr bwMode="auto">
          <a:xfrm>
            <a:off x="251520" y="231490"/>
            <a:ext cx="4635515" cy="3344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5112060" y="231490"/>
            <a:ext cx="3780420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（</a:t>
            </a:r>
            <a:r>
              <a:rPr lang="en-US" altLang="zh-CN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1</a:t>
            </a:r>
            <a:r>
              <a:rPr lang="zh-CN" altLang="en-US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）</a:t>
            </a:r>
            <a:r>
              <a:rPr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如</a:t>
            </a:r>
            <a:r>
              <a:rPr sz="26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图，在两边的绳套上挂</a:t>
            </a:r>
            <a:r>
              <a:rPr sz="26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不等重</a:t>
            </a:r>
            <a:r>
              <a:rPr sz="26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的钩码。放开塑料板，</a:t>
            </a:r>
            <a:r>
              <a:rPr sz="26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塑料板</a:t>
            </a:r>
            <a:r>
              <a:rPr lang="zh-CN" altLang="en-US" sz="26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划向重的一边</a:t>
            </a:r>
            <a:r>
              <a:rPr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26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63" name="Text Box 6"/>
          <p:cNvSpPr txBox="1">
            <a:spLocks noChangeArrowheads="1"/>
          </p:cNvSpPr>
          <p:nvPr/>
        </p:nvSpPr>
        <p:spPr bwMode="auto">
          <a:xfrm>
            <a:off x="5112060" y="2031690"/>
            <a:ext cx="3915435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（</a:t>
            </a:r>
            <a:r>
              <a:rPr lang="en-US" altLang="zh-CN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2</a:t>
            </a:r>
            <a:r>
              <a:rPr lang="zh-CN" altLang="en-US"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）</a:t>
            </a:r>
            <a:r>
              <a:rPr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装置</a:t>
            </a:r>
            <a:r>
              <a:rPr sz="26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仍如上图，但在两边的绳套上挂</a:t>
            </a:r>
            <a:r>
              <a:rPr sz="26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等重</a:t>
            </a:r>
            <a:r>
              <a:rPr sz="26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的钩码。放开塑料板后，塑料板</a:t>
            </a:r>
            <a:r>
              <a:rPr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将</a:t>
            </a:r>
            <a:r>
              <a:rPr lang="zh-CN" altLang="en-US" sz="26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保持平衡</a:t>
            </a:r>
            <a:r>
              <a:rPr sz="26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26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66" name="Text Box 5"/>
          <p:cNvSpPr txBox="1">
            <a:spLocks noChangeArrowheads="1"/>
          </p:cNvSpPr>
          <p:nvPr/>
        </p:nvSpPr>
        <p:spPr bwMode="auto">
          <a:xfrm>
            <a:off x="1736685" y="4191930"/>
            <a:ext cx="603067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结论：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二力平衡的两个力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大小相等</a:t>
            </a:r>
            <a:r>
              <a:rPr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28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01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6" t="14305" r="9045" b="9052"/>
          <a:stretch>
            <a:fillRect/>
          </a:stretch>
        </p:blipFill>
        <p:spPr bwMode="auto">
          <a:xfrm>
            <a:off x="296526" y="276495"/>
            <a:ext cx="4410490" cy="318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5022050" y="456515"/>
            <a:ext cx="364540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28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如图，在两边的绳套上挂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等重</a:t>
            </a:r>
            <a:r>
              <a:rPr lang="zh-CN" altLang="en-US" sz="28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的钩码，将塑料板稍向下移动，使两个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拉力的方向成一定角度</a:t>
            </a:r>
            <a:r>
              <a:rPr lang="zh-CN" altLang="en-US" sz="28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。放开塑料板，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塑料板将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向上运动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lang="zh-CN" altLang="en-US" sz="28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736685" y="4146925"/>
            <a:ext cx="603067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结论：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二力平衡的两个力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方向相反</a:t>
            </a:r>
            <a:r>
              <a:rPr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28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111032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5" t="2823" r="13768" b="20773"/>
          <a:stretch>
            <a:fillRect/>
          </a:stretch>
        </p:blipFill>
        <p:spPr bwMode="auto">
          <a:xfrm>
            <a:off x="341530" y="186485"/>
            <a:ext cx="3555394" cy="271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121949" y="186485"/>
            <a:ext cx="48155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hangingPunct="1"/>
            <a:r>
              <a:rPr lang="zh-CN" altLang="en-US" sz="28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如图，在两边的绳套上挂等重的钩码。并将塑料板</a:t>
            </a:r>
            <a:r>
              <a:rPr lang="zh-CN" altLang="en-US" sz="2800" noProof="1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扭转一个角度</a:t>
            </a:r>
            <a:r>
              <a:rPr lang="zh-CN" altLang="en-US" sz="2800" noProof="1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，使拉塑料板的细绳相互平行，但不在同一直线上。放开塑料板，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塑料板将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转动直到平衡。</a:t>
            </a:r>
            <a:endParaRPr lang="zh-CN" altLang="en-US" sz="2800" noProof="1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511660" y="2976795"/>
            <a:ext cx="67057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结论：</a:t>
            </a:r>
            <a:r>
              <a:rPr lang="zh-CN" altLang="en-US"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二力平衡的两个力</a:t>
            </a:r>
            <a:r>
              <a:rPr lang="zh-CN" altLang="en-US" sz="28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在同一直线上</a:t>
            </a:r>
            <a:r>
              <a:rPr sz="28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28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23" name="TextBox 2"/>
          <p:cNvSpPr>
            <a:spLocks noChangeArrowheads="1"/>
          </p:cNvSpPr>
          <p:nvPr/>
        </p:nvSpPr>
        <p:spPr bwMode="auto">
          <a:xfrm>
            <a:off x="386535" y="3561860"/>
            <a:ext cx="8532440" cy="139328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5400000" scaled="1"/>
          </a:gradFill>
          <a:ln w="9525">
            <a:solidFill>
              <a:srgbClr val="46AAC5"/>
            </a:solidFill>
            <a:miter lim="800000"/>
            <a:headEnd/>
            <a:tailEnd/>
          </a:ln>
          <a:effectLst>
            <a:outerShdw blurRad="63500" dist="20000" dir="5400000" algn="ctr" rotWithShape="0">
              <a:srgbClr val="000000">
                <a:alpha val="37000"/>
              </a:srgbClr>
            </a:outerShdw>
          </a:effec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Wingdings" charset="0"/>
              <a:buNone/>
            </a:pPr>
            <a:r>
              <a:rPr lang="zh-CN" altLang="en-US" sz="26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二力平衡：作用在</a:t>
            </a: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同一</a:t>
            </a:r>
            <a:r>
              <a:rPr lang="zh-CN" altLang="en-US" sz="26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物体上</a:t>
            </a:r>
            <a:r>
              <a:rPr lang="zh-CN" altLang="en-US" sz="26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6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大</a:t>
            </a:r>
            <a:r>
              <a:rPr lang="zh-CN" altLang="en-US" sz="26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小相等</a:t>
            </a:r>
            <a:r>
              <a:rPr lang="zh-CN" altLang="en-US" sz="2600" dirty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6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方向相反</a:t>
            </a:r>
            <a:r>
              <a:rPr lang="zh-CN" altLang="en-US" sz="26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、</a:t>
            </a:r>
            <a:r>
              <a:rPr lang="zh-CN" altLang="en-US" sz="26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在同一条直线上</a:t>
            </a:r>
            <a:r>
              <a:rPr lang="zh-CN" altLang="en-US" sz="2600" dirty="0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的两个力。</a:t>
            </a:r>
            <a:endParaRPr lang="zh-CN" altLang="en-US" sz="2600" dirty="0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659307"/>
      </p:ext>
    </p:extLst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ChangeArrowheads="1"/>
          </p:cNvSpPr>
          <p:nvPr/>
        </p:nvSpPr>
        <p:spPr bwMode="auto">
          <a:xfrm>
            <a:off x="1241630" y="276495"/>
            <a:ext cx="6715125" cy="6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下列情况，两力平衡了吗？为什么？</a:t>
            </a:r>
          </a:p>
        </p:txBody>
      </p:sp>
      <p:sp>
        <p:nvSpPr>
          <p:cNvPr id="55" name="Rectangle 5"/>
          <p:cNvSpPr>
            <a:spLocks noChangeArrowheads="1"/>
          </p:cNvSpPr>
          <p:nvPr/>
        </p:nvSpPr>
        <p:spPr bwMode="auto">
          <a:xfrm>
            <a:off x="1871700" y="1491630"/>
            <a:ext cx="1177925" cy="573881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>
              <a:buFont typeface="Arial" pitchFamily="34" charset="0"/>
              <a:buNone/>
              <a:defRPr/>
            </a:pPr>
            <a:endParaRPr lang="zh-CN" altLang="en-US" sz="2800" b="1" noProof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946187" y="1502345"/>
            <a:ext cx="925512" cy="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3068675" y="2042889"/>
            <a:ext cx="925513" cy="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504124" y="943483"/>
            <a:ext cx="18002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charset="0"/>
              </a:rPr>
              <a:t>F</a:t>
            </a:r>
            <a:r>
              <a:rPr lang="en-US" altLang="zh-CN" sz="2400" b="1" baseline="-25000">
                <a:latin typeface="Times New Roman" charset="0"/>
              </a:rPr>
              <a:t>1</a:t>
            </a:r>
            <a:r>
              <a:rPr lang="en-US" altLang="zh-CN" sz="2400" b="1">
                <a:latin typeface="Times New Roman" charset="0"/>
              </a:rPr>
              <a:t>=5</a:t>
            </a:r>
            <a:r>
              <a:rPr lang="zh-CN" altLang="en-US" sz="2400" b="1">
                <a:latin typeface="Times New Roman" charset="0"/>
              </a:rPr>
              <a:t> </a:t>
            </a:r>
            <a:r>
              <a:rPr lang="en-US" altLang="zh-CN" sz="2400" b="1">
                <a:latin typeface="Times New Roman" charset="0"/>
              </a:rPr>
              <a:t>N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3339439" y="1573553"/>
            <a:ext cx="1201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F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</a:rPr>
              <a:t>=5 N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2186735" y="2211710"/>
            <a:ext cx="504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latin typeface="Times New Roman" charset="0"/>
              </a:rPr>
              <a:t>A</a:t>
            </a:r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>
            <a:off x="5742130" y="1491630"/>
            <a:ext cx="1514475" cy="572691"/>
          </a:xfrm>
          <a:prstGeom prst="parallelogram">
            <a:avLst>
              <a:gd name="adj" fmla="val 49584"/>
            </a:avLst>
          </a:prstGeom>
          <a:ln>
            <a:headEnd type="none" w="sm" len="sm"/>
            <a:tailEnd type="none" w="sm" len="sm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>
              <a:buFont typeface="Arial" pitchFamily="34" charset="0"/>
              <a:buNone/>
              <a:defRPr/>
            </a:pPr>
            <a:endParaRPr lang="zh-CN" altLang="en-US" sz="2800" b="1" noProof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8" name="Line 12"/>
          <p:cNvSpPr>
            <a:spLocks noChangeShapeType="1"/>
          </p:cNvSpPr>
          <p:nvPr/>
        </p:nvSpPr>
        <p:spPr bwMode="auto">
          <a:xfrm rot="1444530" flipH="1">
            <a:off x="5265879" y="1952402"/>
            <a:ext cx="444500" cy="40124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9" name="Line 13"/>
          <p:cNvSpPr>
            <a:spLocks noChangeShapeType="1"/>
          </p:cNvSpPr>
          <p:nvPr/>
        </p:nvSpPr>
        <p:spPr bwMode="auto">
          <a:xfrm flipV="1">
            <a:off x="7256605" y="1131590"/>
            <a:ext cx="960800" cy="36004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0" name="Text Box 14"/>
          <p:cNvSpPr txBox="1">
            <a:spLocks noChangeArrowheads="1"/>
          </p:cNvSpPr>
          <p:nvPr/>
        </p:nvSpPr>
        <p:spPr bwMode="auto">
          <a:xfrm>
            <a:off x="4870591" y="2251248"/>
            <a:ext cx="11699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charset="0"/>
              </a:rPr>
              <a:t>F</a:t>
            </a:r>
            <a:r>
              <a:rPr lang="en-US" altLang="zh-CN" sz="2400" b="1" baseline="-25000">
                <a:latin typeface="Times New Roman" charset="0"/>
              </a:rPr>
              <a:t>1</a:t>
            </a:r>
            <a:r>
              <a:rPr lang="en-US" altLang="zh-CN" sz="2400" b="1">
                <a:latin typeface="Times New Roman" charset="0"/>
              </a:rPr>
              <a:t>=3 N</a:t>
            </a:r>
          </a:p>
        </p:txBody>
      </p:sp>
      <p:sp>
        <p:nvSpPr>
          <p:cNvPr id="21521" name="Text Box 15"/>
          <p:cNvSpPr txBox="1">
            <a:spLocks noChangeArrowheads="1"/>
          </p:cNvSpPr>
          <p:nvPr/>
        </p:nvSpPr>
        <p:spPr bwMode="auto">
          <a:xfrm>
            <a:off x="7587335" y="1311610"/>
            <a:ext cx="1262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F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</a:rPr>
              <a:t>=5 N</a:t>
            </a:r>
          </a:p>
        </p:txBody>
      </p:sp>
      <p:sp>
        <p:nvSpPr>
          <p:cNvPr id="21522" name="Text Box 16"/>
          <p:cNvSpPr txBox="1">
            <a:spLocks noChangeArrowheads="1"/>
          </p:cNvSpPr>
          <p:nvPr/>
        </p:nvSpPr>
        <p:spPr bwMode="auto">
          <a:xfrm>
            <a:off x="6327195" y="2211710"/>
            <a:ext cx="420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charset="0"/>
              </a:rPr>
              <a:t>B</a:t>
            </a:r>
          </a:p>
        </p:txBody>
      </p:sp>
      <p:sp>
        <p:nvSpPr>
          <p:cNvPr id="42" name="Rectangle 17"/>
          <p:cNvSpPr>
            <a:spLocks noChangeArrowheads="1"/>
          </p:cNvSpPr>
          <p:nvPr/>
        </p:nvSpPr>
        <p:spPr bwMode="auto">
          <a:xfrm>
            <a:off x="1873393" y="3471849"/>
            <a:ext cx="504825" cy="645319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>
              <a:buFont typeface="Arial" pitchFamily="34" charset="0"/>
              <a:buNone/>
              <a:defRPr/>
            </a:pPr>
            <a:endParaRPr lang="zh-CN" altLang="en-US" sz="2800" b="1" noProof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Rectangle 18"/>
          <p:cNvSpPr>
            <a:spLocks noChangeArrowheads="1"/>
          </p:cNvSpPr>
          <p:nvPr/>
        </p:nvSpPr>
        <p:spPr bwMode="auto">
          <a:xfrm>
            <a:off x="2462356" y="3471849"/>
            <a:ext cx="504825" cy="645319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>
              <a:buFont typeface="Arial" pitchFamily="34" charset="0"/>
              <a:buNone/>
              <a:defRPr/>
            </a:pPr>
            <a:endParaRPr lang="zh-CN" altLang="en-US" sz="2800" b="1" noProof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9" name="Line 19"/>
          <p:cNvSpPr>
            <a:spLocks noChangeShapeType="1"/>
          </p:cNvSpPr>
          <p:nvPr/>
        </p:nvSpPr>
        <p:spPr bwMode="auto">
          <a:xfrm flipH="1">
            <a:off x="947880" y="3758790"/>
            <a:ext cx="925512" cy="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0" name="Line 20"/>
          <p:cNvSpPr>
            <a:spLocks noChangeShapeType="1"/>
          </p:cNvSpPr>
          <p:nvPr/>
        </p:nvSpPr>
        <p:spPr bwMode="auto">
          <a:xfrm flipH="1">
            <a:off x="2967180" y="3758790"/>
            <a:ext cx="925512" cy="0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triangle" w="med" len="med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1" name="Text Box 21"/>
          <p:cNvSpPr txBox="1">
            <a:spLocks noChangeArrowheads="1"/>
          </p:cNvSpPr>
          <p:nvPr/>
        </p:nvSpPr>
        <p:spPr bwMode="auto">
          <a:xfrm>
            <a:off x="656565" y="3246825"/>
            <a:ext cx="1262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latin typeface="Times New Roman" charset="0"/>
              </a:rPr>
              <a:t>F</a:t>
            </a:r>
            <a:r>
              <a:rPr lang="en-US" altLang="zh-CN" sz="2400" b="1" baseline="-25000">
                <a:latin typeface="Times New Roman" charset="0"/>
              </a:rPr>
              <a:t>1</a:t>
            </a:r>
            <a:r>
              <a:rPr lang="en-US" altLang="zh-CN" sz="2400" b="1">
                <a:latin typeface="Times New Roman" charset="0"/>
              </a:rPr>
              <a:t>=5 N</a:t>
            </a:r>
          </a:p>
        </p:txBody>
      </p:sp>
      <p:sp>
        <p:nvSpPr>
          <p:cNvPr id="21532" name="Text Box 22"/>
          <p:cNvSpPr txBox="1">
            <a:spLocks noChangeArrowheads="1"/>
          </p:cNvSpPr>
          <p:nvPr/>
        </p:nvSpPr>
        <p:spPr bwMode="auto">
          <a:xfrm>
            <a:off x="3176845" y="3246825"/>
            <a:ext cx="1363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F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</a:rPr>
              <a:t>=5 N</a:t>
            </a:r>
          </a:p>
        </p:txBody>
      </p:sp>
      <p:sp>
        <p:nvSpPr>
          <p:cNvPr id="21533" name="Text Box 23"/>
          <p:cNvSpPr txBox="1">
            <a:spLocks noChangeArrowheads="1"/>
          </p:cNvSpPr>
          <p:nvPr/>
        </p:nvSpPr>
        <p:spPr bwMode="auto">
          <a:xfrm>
            <a:off x="2231740" y="4326945"/>
            <a:ext cx="420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charset="0"/>
              </a:rPr>
              <a:t>C</a:t>
            </a:r>
          </a:p>
        </p:txBody>
      </p: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5742130" y="3471850"/>
            <a:ext cx="1346200" cy="716756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>
              <a:buFont typeface="Arial" pitchFamily="34" charset="0"/>
              <a:buNone/>
              <a:defRPr/>
            </a:pPr>
            <a:endParaRPr lang="zh-CN" altLang="en-US" sz="2800" b="1" noProof="1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7" name="Line 26"/>
          <p:cNvSpPr>
            <a:spLocks noChangeShapeType="1"/>
          </p:cNvSpPr>
          <p:nvPr/>
        </p:nvSpPr>
        <p:spPr bwMode="auto">
          <a:xfrm flipH="1">
            <a:off x="6915293" y="3055130"/>
            <a:ext cx="841375" cy="429816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triangle" w="med" len="med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8" name="Text Box 27"/>
          <p:cNvSpPr txBox="1">
            <a:spLocks noChangeArrowheads="1"/>
          </p:cNvSpPr>
          <p:nvPr/>
        </p:nvSpPr>
        <p:spPr bwMode="auto">
          <a:xfrm>
            <a:off x="4436985" y="3786885"/>
            <a:ext cx="1344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F</a:t>
            </a:r>
            <a:r>
              <a:rPr lang="en-US" altLang="zh-CN" sz="2400" b="1" baseline="-25000" dirty="0">
                <a:latin typeface="Times New Roman" charset="0"/>
              </a:rPr>
              <a:t>1</a:t>
            </a:r>
            <a:r>
              <a:rPr lang="en-US" altLang="zh-CN" sz="2400" b="1" dirty="0">
                <a:latin typeface="Times New Roman" charset="0"/>
              </a:rPr>
              <a:t>=5 N</a:t>
            </a:r>
          </a:p>
        </p:txBody>
      </p:sp>
      <p:sp>
        <p:nvSpPr>
          <p:cNvPr id="21539" name="Text Box 28"/>
          <p:cNvSpPr txBox="1">
            <a:spLocks noChangeArrowheads="1"/>
          </p:cNvSpPr>
          <p:nvPr/>
        </p:nvSpPr>
        <p:spPr bwMode="auto">
          <a:xfrm>
            <a:off x="7452320" y="3111810"/>
            <a:ext cx="1328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 dirty="0">
                <a:latin typeface="Times New Roman" charset="0"/>
              </a:rPr>
              <a:t>F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</a:rPr>
              <a:t>=5 N</a:t>
            </a:r>
          </a:p>
        </p:txBody>
      </p:sp>
      <p:sp>
        <p:nvSpPr>
          <p:cNvPr id="21540" name="Text Box 29"/>
          <p:cNvSpPr txBox="1">
            <a:spLocks noChangeArrowheads="1"/>
          </p:cNvSpPr>
          <p:nvPr/>
        </p:nvSpPr>
        <p:spPr bwMode="auto">
          <a:xfrm>
            <a:off x="6237185" y="4326945"/>
            <a:ext cx="420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latin typeface="Times New Roman" charset="0"/>
              </a:rPr>
              <a:t>D</a:t>
            </a:r>
          </a:p>
        </p:txBody>
      </p:sp>
      <p:sp>
        <p:nvSpPr>
          <p:cNvPr id="21541" name="Line 25"/>
          <p:cNvSpPr>
            <a:spLocks noChangeShapeType="1"/>
          </p:cNvSpPr>
          <p:nvPr/>
        </p:nvSpPr>
        <p:spPr bwMode="auto">
          <a:xfrm flipH="1">
            <a:off x="5153168" y="3974293"/>
            <a:ext cx="841375" cy="429816"/>
          </a:xfrm>
          <a:prstGeom prst="line">
            <a:avLst/>
          </a:prstGeom>
          <a:noFill/>
          <a:ln w="28575" cap="sq">
            <a:solidFill>
              <a:schemeClr val="tx1"/>
            </a:solidFill>
            <a:miter lim="800000"/>
            <a:headEnd type="oval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2" name="直接连接符 30765"/>
          <p:cNvSpPr>
            <a:spLocks noChangeShapeType="1"/>
          </p:cNvSpPr>
          <p:nvPr/>
        </p:nvSpPr>
        <p:spPr bwMode="auto">
          <a:xfrm flipV="1">
            <a:off x="5770704" y="1509490"/>
            <a:ext cx="1441450" cy="53935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45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1510" grpId="0" animBg="1"/>
      <p:bldP spid="21511" grpId="0" animBg="1"/>
      <p:bldP spid="21512" grpId="0"/>
      <p:bldP spid="21513" grpId="0"/>
      <p:bldP spid="21514" grpId="0"/>
      <p:bldP spid="36" grpId="0" animBg="1"/>
      <p:bldP spid="21518" grpId="0" animBg="1"/>
      <p:bldP spid="21520" grpId="0"/>
      <p:bldP spid="21521" grpId="0"/>
      <p:bldP spid="21522" grpId="0"/>
      <p:bldP spid="42" grpId="0" animBg="1"/>
      <p:bldP spid="43" grpId="0" animBg="1"/>
      <p:bldP spid="21529" grpId="0" animBg="1"/>
      <p:bldP spid="21530" grpId="0" animBg="1"/>
      <p:bldP spid="21531" grpId="0"/>
      <p:bldP spid="21532" grpId="0"/>
      <p:bldP spid="21533" grpId="0"/>
      <p:bldP spid="49" grpId="0" animBg="1"/>
      <p:bldP spid="21537" grpId="0" animBg="1"/>
      <p:bldP spid="21538" grpId="0"/>
      <p:bldP spid="21539" grpId="0"/>
      <p:bldP spid="21540" grpId="0"/>
      <p:bldP spid="21541" grpId="0" animBg="1"/>
      <p:bldP spid="215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/>
          <p:nvPr/>
        </p:nvPicPr>
        <p:blipFill>
          <a:blip r:embed="rId2"/>
          <a:stretch>
            <a:fillRect/>
          </a:stretch>
        </p:blipFill>
        <p:spPr>
          <a:xfrm>
            <a:off x="2591780" y="3201820"/>
            <a:ext cx="3465385" cy="17551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296525" y="231490"/>
            <a:ext cx="841593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dirty="0" smtClean="0">
                <a:solidFill>
                  <a:schemeClr val="tx1"/>
                </a:solidFill>
                <a:latin typeface="+mn-ea"/>
                <a:ea typeface="+mn-ea"/>
              </a:rPr>
              <a:t>如图所示</a:t>
            </a:r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，是探究“二力平衡条件”的实验装置图。</a:t>
            </a:r>
          </a:p>
          <a:p>
            <a:pPr algn="l"/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）实验时使用小车而不使用木块，是因为小车与桌面间</a:t>
            </a:r>
            <a:r>
              <a:rPr lang="zh-CN" altLang="zh-CN" dirty="0" smtClean="0">
                <a:solidFill>
                  <a:schemeClr val="tx1"/>
                </a:solidFill>
                <a:latin typeface="+mn-ea"/>
                <a:ea typeface="+mn-ea"/>
              </a:rPr>
              <a:t>的</a:t>
            </a:r>
            <a:r>
              <a:rPr lang="en-US" altLang="zh-CN" dirty="0" smtClean="0">
                <a:solidFill>
                  <a:schemeClr val="tx1"/>
                </a:solidFill>
                <a:latin typeface="+mn-ea"/>
                <a:ea typeface="+mn-ea"/>
              </a:rPr>
              <a:t>_______</a:t>
            </a:r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更小，从而减小对实验结果的影响。</a:t>
            </a:r>
          </a:p>
          <a:p>
            <a:pPr algn="l"/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zh-CN" altLang="zh-CN" dirty="0" smtClean="0">
                <a:solidFill>
                  <a:schemeClr val="tx1"/>
                </a:solidFill>
                <a:latin typeface="+mn-ea"/>
                <a:ea typeface="+mn-ea"/>
              </a:rPr>
              <a:t>）当两个盘中分别</a:t>
            </a:r>
            <a:r>
              <a:rPr lang="zh-CN" altLang="zh-CN" dirty="0">
                <a:solidFill>
                  <a:schemeClr val="tx1"/>
                </a:solidFill>
                <a:latin typeface="+mn-ea"/>
                <a:ea typeface="+mn-ea"/>
              </a:rPr>
              <a:t>放上两个相同的砝码后，小车静止在桌面上，这说明二力平衡时，两个力的大</a:t>
            </a:r>
            <a:r>
              <a:rPr lang="zh-CN" altLang="zh-CN" dirty="0" smtClean="0">
                <a:solidFill>
                  <a:schemeClr val="tx1"/>
                </a:solidFill>
                <a:latin typeface="+mn-ea"/>
                <a:ea typeface="+mn-ea"/>
              </a:rPr>
              <a:t>小</a:t>
            </a:r>
            <a:r>
              <a:rPr lang="en-US" altLang="zh-CN" dirty="0" smtClean="0">
                <a:solidFill>
                  <a:schemeClr val="tx1"/>
                </a:solidFill>
                <a:latin typeface="+mn-ea"/>
                <a:ea typeface="+mn-ea"/>
              </a:rPr>
              <a:t>________</a:t>
            </a:r>
            <a:r>
              <a:rPr lang="zh-CN" altLang="zh-CN" dirty="0" smtClean="0">
                <a:solidFill>
                  <a:schemeClr val="tx1"/>
                </a:solidFill>
                <a:latin typeface="+mn-ea"/>
                <a:ea typeface="+mn-ea"/>
              </a:rPr>
              <a:t>。</a:t>
            </a:r>
            <a:endParaRPr lang="zh-CN" altLang="en-US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en-US" dirty="0" smtClean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en-US" altLang="zh-CN" dirty="0" smtClean="0">
                <a:solidFill>
                  <a:schemeClr val="tx1"/>
                </a:solidFill>
                <a:latin typeface="+mn-ea"/>
                <a:ea typeface="+mn-ea"/>
              </a:rPr>
              <a:t>3</a:t>
            </a:r>
            <a:r>
              <a:rPr lang="zh-CN" altLang="en-US" dirty="0" smtClean="0">
                <a:solidFill>
                  <a:schemeClr val="tx1"/>
                </a:solidFill>
                <a:latin typeface="+mn-ea"/>
                <a:ea typeface="+mn-ea"/>
              </a:rPr>
              <a:t>）实验过程中可以通过改变</a:t>
            </a:r>
            <a:r>
              <a:rPr lang="en-US" altLang="zh-CN" dirty="0">
                <a:solidFill>
                  <a:schemeClr val="tx1"/>
                </a:solidFill>
                <a:latin typeface="+mn-ea"/>
              </a:rPr>
              <a:t>________</a:t>
            </a:r>
            <a:r>
              <a:rPr lang="zh-CN" altLang="en-US" dirty="0" smtClean="0">
                <a:solidFill>
                  <a:schemeClr val="tx1"/>
                </a:solidFill>
                <a:latin typeface="+mn-ea"/>
                <a:ea typeface="+mn-ea"/>
              </a:rPr>
              <a:t>来改变小车两侧拉力的大小。</a:t>
            </a:r>
            <a:endParaRPr lang="zh-CN" altLang="zh-CN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6525" y="95157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摩擦力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76038" y="167165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相等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4234" y="203169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rgbClr val="FF0000"/>
                </a:solidFill>
              </a:rPr>
              <a:t>砝码质量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2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76545" y="726545"/>
            <a:ext cx="8370930" cy="328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b="1" dirty="0" smtClean="0">
                <a:latin typeface="+mn-ea"/>
                <a:ea typeface="+mn-ea"/>
              </a:rPr>
              <a:t>下列</a:t>
            </a:r>
            <a:r>
              <a:rPr lang="zh-CN" altLang="en-US" sz="2800" b="1" dirty="0">
                <a:latin typeface="+mn-ea"/>
                <a:ea typeface="+mn-ea"/>
              </a:rPr>
              <a:t>物体中，受到平衡力作用的是（　  ）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>
                <a:latin typeface="+mn-ea"/>
                <a:ea typeface="+mn-ea"/>
              </a:rPr>
              <a:t>A.</a:t>
            </a:r>
            <a:r>
              <a:rPr lang="zh-CN" altLang="en-US" sz="2800" b="1" dirty="0">
                <a:latin typeface="+mn-ea"/>
                <a:ea typeface="+mn-ea"/>
              </a:rPr>
              <a:t>正从地面腾空而起的火箭　　　　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>
                <a:latin typeface="+mn-ea"/>
                <a:ea typeface="+mn-ea"/>
              </a:rPr>
              <a:t>B.</a:t>
            </a:r>
            <a:r>
              <a:rPr lang="zh-CN" altLang="en-US" sz="2800" b="1" dirty="0">
                <a:latin typeface="+mn-ea"/>
                <a:ea typeface="+mn-ea"/>
              </a:rPr>
              <a:t>竖直向上抛出的石子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>
                <a:latin typeface="+mn-ea"/>
                <a:ea typeface="+mn-ea"/>
              </a:rPr>
              <a:t>C.</a:t>
            </a:r>
            <a:r>
              <a:rPr lang="zh-CN" altLang="en-US" sz="2800" b="1" dirty="0">
                <a:latin typeface="+mn-ea"/>
                <a:ea typeface="+mn-ea"/>
              </a:rPr>
              <a:t>沿光滑斜坡越滚越快的小球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zh-CN" sz="2800" b="1" dirty="0">
                <a:latin typeface="+mn-ea"/>
                <a:ea typeface="+mn-ea"/>
              </a:rPr>
              <a:t>D.</a:t>
            </a:r>
            <a:r>
              <a:rPr lang="zh-CN" altLang="en-US" sz="2800" b="1" dirty="0">
                <a:latin typeface="+mn-ea"/>
                <a:ea typeface="+mn-ea"/>
              </a:rPr>
              <a:t>在水平直路上匀速行驶的汽车</a:t>
            </a:r>
          </a:p>
        </p:txBody>
      </p:sp>
      <p:sp>
        <p:nvSpPr>
          <p:cNvPr id="3" name="矩形 2"/>
          <p:cNvSpPr/>
          <p:nvPr/>
        </p:nvSpPr>
        <p:spPr>
          <a:xfrm>
            <a:off x="7137285" y="90656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D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65738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1530" y="0"/>
            <a:ext cx="3600400" cy="789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noProof="1" smtClean="0">
                <a:solidFill>
                  <a:schemeClr val="tx1"/>
                </a:solidFill>
                <a:latin typeface="+mn-ea"/>
                <a:ea typeface="+mn-ea"/>
                <a:cs typeface="黑体" charset="0"/>
              </a:rPr>
              <a:t>三、力与运动总结</a:t>
            </a:r>
            <a:endParaRPr lang="zh-CN" altLang="en-US" sz="3200" noProof="1">
              <a:solidFill>
                <a:schemeClr val="tx1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006715" y="1086585"/>
            <a:ext cx="19802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不受力</a:t>
            </a:r>
            <a:endParaRPr lang="en-US" altLang="zh-CN" sz="2800" dirty="0" smtClean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  <a:p>
            <a:pPr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（受平衡力）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301970" y="2661760"/>
            <a:ext cx="20252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合力与运动方向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相同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31540" y="2391730"/>
            <a:ext cx="11701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物体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4" name="左大括号 13"/>
          <p:cNvSpPr>
            <a:spLocks/>
          </p:cNvSpPr>
          <p:nvPr/>
        </p:nvSpPr>
        <p:spPr bwMode="auto">
          <a:xfrm>
            <a:off x="4031940" y="1041580"/>
            <a:ext cx="180020" cy="1035115"/>
          </a:xfrm>
          <a:prstGeom prst="leftBrace">
            <a:avLst>
              <a:gd name="adj1" fmla="val 11693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zh-CN" altLang="en-US" sz="280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5" name="左大括号 14"/>
          <p:cNvSpPr>
            <a:spLocks/>
          </p:cNvSpPr>
          <p:nvPr/>
        </p:nvSpPr>
        <p:spPr bwMode="auto">
          <a:xfrm>
            <a:off x="1556665" y="1536635"/>
            <a:ext cx="315035" cy="2205245"/>
          </a:xfrm>
          <a:prstGeom prst="leftBrace">
            <a:avLst>
              <a:gd name="adj1" fmla="val 11687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zh-CN" altLang="en-US" sz="280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481990" y="1671650"/>
            <a:ext cx="2475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rgbClr val="FF33CC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匀速直线运动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481990" y="906565"/>
            <a:ext cx="9451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rgbClr val="FF33CC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静止</a:t>
            </a:r>
            <a:endParaRPr lang="zh-CN" altLang="en-US" sz="28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916705" y="3381840"/>
            <a:ext cx="21602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受非平衡力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4301970" y="3831890"/>
            <a:ext cx="207023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buClr>
                <a:schemeClr val="tx1"/>
              </a:buClr>
              <a:buFont typeface="Wingdings" charset="0"/>
              <a:buNone/>
            </a:pPr>
            <a:r>
              <a:rPr lang="zh-CN" altLang="en-US" sz="2800" dirty="0" smtClean="0">
                <a:latin typeface="+mn-ea"/>
                <a:ea typeface="+mn-ea"/>
                <a:cs typeface="微软雅黑"/>
              </a:rPr>
              <a:t>合力与运动方向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微软雅黑"/>
              </a:rPr>
              <a:t>相反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26" name="右箭头 25"/>
          <p:cNvSpPr/>
          <p:nvPr/>
        </p:nvSpPr>
        <p:spPr>
          <a:xfrm>
            <a:off x="6732240" y="3066805"/>
            <a:ext cx="540060" cy="270030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452320" y="293179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加速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8" name="右箭头 27"/>
          <p:cNvSpPr/>
          <p:nvPr/>
        </p:nvSpPr>
        <p:spPr>
          <a:xfrm>
            <a:off x="6732240" y="4146925"/>
            <a:ext cx="540060" cy="270030"/>
          </a:xfrm>
          <a:prstGeom prst="rightArrow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7452320" y="39669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减速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0" name="左大括号 29"/>
          <p:cNvSpPr>
            <a:spLocks/>
          </p:cNvSpPr>
          <p:nvPr/>
        </p:nvSpPr>
        <p:spPr bwMode="auto">
          <a:xfrm>
            <a:off x="3986935" y="3066805"/>
            <a:ext cx="225025" cy="1260140"/>
          </a:xfrm>
          <a:prstGeom prst="leftBrace">
            <a:avLst>
              <a:gd name="adj1" fmla="val 116936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/>
            <a:endParaRPr lang="zh-CN" altLang="en-US" sz="280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1385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 animBg="1"/>
      <p:bldP spid="16" grpId="0"/>
      <p:bldP spid="17" grpId="0"/>
      <p:bldP spid="18" grpId="0"/>
      <p:bldP spid="25" grpId="0"/>
      <p:bldP spid="26" grpId="0" animBg="1"/>
      <p:bldP spid="27" grpId="0"/>
      <p:bldP spid="28" grpId="0" animBg="1"/>
      <p:bldP spid="29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41530" y="321500"/>
            <a:ext cx="8505945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32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例：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自由落体的物体下落时速度</a:t>
            </a:r>
            <a:r>
              <a:rPr lang="en-US" altLang="zh-CN" sz="3200" u="sng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          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，原因是</a:t>
            </a:r>
            <a:r>
              <a:rPr lang="en-US" altLang="zh-CN" sz="3200" u="sng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              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32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27195" y="27649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越来越快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16705" y="81655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受到重力作用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63825"/>
          <a:stretch/>
        </p:blipFill>
        <p:spPr>
          <a:xfrm>
            <a:off x="3401870" y="1986685"/>
            <a:ext cx="1972493" cy="148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5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41530" y="321500"/>
            <a:ext cx="8505945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/>
            <a:r>
              <a:rPr lang="zh-CN" altLang="en-US" sz="3200" noProof="1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例：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竖直上抛的物体上升时速度</a:t>
            </a:r>
            <a:r>
              <a:rPr lang="en-US" altLang="zh-CN" sz="3200" u="sng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          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，原因是</a:t>
            </a:r>
            <a:r>
              <a:rPr lang="en-US" altLang="zh-CN" sz="3200" u="sng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              </a:t>
            </a:r>
            <a:r>
              <a:rPr lang="zh-CN" altLang="en-US" sz="3200" noProof="1" smtClean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。</a:t>
            </a:r>
            <a:endParaRPr sz="3200" noProof="1">
              <a:solidFill>
                <a:srgbClr val="000000"/>
              </a:solidFill>
              <a:latin typeface="+mn-ea"/>
              <a:ea typeface="+mn-ea"/>
              <a:cs typeface="黑体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27195" y="27649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越来越慢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916705" y="81655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受到重力作用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63825"/>
          <a:stretch/>
        </p:blipFill>
        <p:spPr>
          <a:xfrm rot="10800000">
            <a:off x="3401870" y="1986685"/>
            <a:ext cx="1972493" cy="148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2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18XCZTBXX8XHKWL21.eps" descr="学科网(www.zxxk.com)--教育资源门户，提供试卷、教案、课件、论文、素材及各类教学资源下载，还有大量而丰富的教学相关资讯！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870" y="3561860"/>
            <a:ext cx="2205245" cy="11701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296524" y="231490"/>
            <a:ext cx="8847475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0" dirty="0" smtClean="0">
                <a:solidFill>
                  <a:srgbClr val="FF0000"/>
                </a:solidFill>
              </a:rPr>
              <a:t>例</a:t>
            </a:r>
            <a:r>
              <a:rPr lang="zh-CN" altLang="zh-CN" sz="2800" b="0" dirty="0">
                <a:solidFill>
                  <a:srgbClr val="FF0000"/>
                </a:solidFill>
              </a:rPr>
              <a:t>：</a:t>
            </a:r>
            <a:r>
              <a:rPr lang="zh-CN" altLang="en-US" sz="2800" b="0" dirty="0" smtClean="0">
                <a:solidFill>
                  <a:srgbClr val="000000"/>
                </a:solidFill>
              </a:rPr>
              <a:t>如图所示</a:t>
            </a:r>
            <a:r>
              <a:rPr lang="zh-CN" altLang="en-US" sz="2800" b="0" dirty="0">
                <a:solidFill>
                  <a:srgbClr val="000000"/>
                </a:solidFill>
              </a:rPr>
              <a:t>,用细线拉着木块在水平面上做匀速直线运动,下列说法正确的是(　　)</a:t>
            </a:r>
          </a:p>
          <a:p>
            <a:pPr algn="l"/>
            <a:r>
              <a:rPr lang="zh-CN" altLang="en-US" sz="2800" b="0" dirty="0">
                <a:solidFill>
                  <a:srgbClr val="000000"/>
                </a:solidFill>
              </a:rPr>
              <a:t>A.木块受到的摩擦力和细线对木块的拉力是一对平衡力</a:t>
            </a:r>
          </a:p>
          <a:p>
            <a:pPr algn="l"/>
            <a:r>
              <a:rPr lang="zh-CN" altLang="en-US" sz="2800" b="0" dirty="0">
                <a:solidFill>
                  <a:srgbClr val="000000"/>
                </a:solidFill>
              </a:rPr>
              <a:t>B.木块对细线的拉力和细线对木块的拉力是一对平衡力</a:t>
            </a:r>
          </a:p>
          <a:p>
            <a:pPr algn="l"/>
            <a:r>
              <a:rPr lang="zh-CN" altLang="en-US" sz="2800" b="0" dirty="0">
                <a:solidFill>
                  <a:srgbClr val="000000"/>
                </a:solidFill>
              </a:rPr>
              <a:t>C.木块对水平面的压力和水平面对木块的支持力是一对相互作用力</a:t>
            </a:r>
          </a:p>
          <a:p>
            <a:pPr algn="l"/>
            <a:r>
              <a:rPr lang="zh-CN" altLang="en-US" sz="2800" b="0" dirty="0">
                <a:solidFill>
                  <a:srgbClr val="000000"/>
                </a:solidFill>
              </a:rPr>
              <a:t>D.</a:t>
            </a:r>
            <a:r>
              <a:rPr lang="zh-CN" altLang="en-US" sz="2800" b="0" dirty="0" smtClean="0">
                <a:solidFill>
                  <a:srgbClr val="000000"/>
                </a:solidFill>
              </a:rPr>
              <a:t>木块对细线</a:t>
            </a:r>
            <a:r>
              <a:rPr lang="zh-CN" altLang="en-US" sz="2800" b="0" dirty="0">
                <a:solidFill>
                  <a:srgbClr val="000000"/>
                </a:solidFill>
              </a:rPr>
              <a:t>的拉力和手对细线的拉力是一对相互作用力</a:t>
            </a:r>
            <a:endParaRPr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81990" y="68154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0" dirty="0">
                <a:solidFill>
                  <a:srgbClr val="FF0000"/>
                </a:solidFill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35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5067055" y="2346725"/>
            <a:ext cx="3600400" cy="24302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521549" y="321500"/>
            <a:ext cx="7785865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b="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如图所示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物体</a:t>
            </a: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en-US" sz="2800" b="0" dirty="0" smtClean="0">
                <a:solidFill>
                  <a:schemeClr val="tx1"/>
                </a:solidFill>
                <a:latin typeface="+mn-ea"/>
                <a:ea typeface="+mn-ea"/>
              </a:rPr>
              <a:t>、</a:t>
            </a:r>
            <a:r>
              <a:rPr lang="en-US" altLang="zh-CN" sz="2800" b="0" i="1" dirty="0" smtClean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的重分别为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20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、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10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滑轮和绳子的重忽略不计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此时物体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在水平面上向右作匀速直线运动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若用力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向左拉物体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使物体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向左作匀速直线运动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,</a:t>
            </a:r>
            <a:r>
              <a:rPr lang="zh-CN" altLang="zh-CN" sz="2800" b="0" dirty="0">
                <a:solidFill>
                  <a:schemeClr val="tx1"/>
                </a:solidFill>
                <a:latin typeface="+mn-ea"/>
                <a:ea typeface="+mn-ea"/>
              </a:rPr>
              <a:t>则（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 </a:t>
            </a: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）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A.</a:t>
            </a:r>
            <a:r>
              <a:rPr lang="en-US" altLang="zh-CN" sz="2800" b="0" i="1" dirty="0" smtClean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=20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B.</a:t>
            </a:r>
            <a:r>
              <a:rPr lang="en-US" altLang="zh-CN" sz="2800" b="0" i="1" dirty="0" smtClean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=10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C.</a:t>
            </a:r>
            <a:r>
              <a:rPr lang="en-US" altLang="zh-CN" sz="2800" b="0" i="1" dirty="0" smtClean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=5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+mn-ea"/>
                <a:ea typeface="+mn-ea"/>
              </a:rPr>
              <a:t>D.</a:t>
            </a:r>
            <a:r>
              <a:rPr lang="en-US" altLang="zh-CN" sz="2800" b="0" i="1" dirty="0" smtClean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="0" dirty="0">
                <a:solidFill>
                  <a:schemeClr val="tx1"/>
                </a:solidFill>
                <a:latin typeface="+mn-ea"/>
                <a:ea typeface="+mn-ea"/>
              </a:rPr>
              <a:t>=30</a:t>
            </a:r>
            <a:r>
              <a:rPr lang="en-US" altLang="zh-CN" sz="2800" b="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endParaRPr lang="zh-CN" altLang="zh-CN" sz="28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77045" y="162664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dirty="0">
                <a:solidFill>
                  <a:srgbClr val="FF0000"/>
                </a:solidFill>
                <a:latin typeface="+mn-ea"/>
              </a:rPr>
              <a:t>B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10358</TotalTime>
  <Words>1443</Words>
  <Application>Microsoft Office PowerPoint</Application>
  <PresentationFormat>全屏显示(16:9)</PresentationFormat>
  <Paragraphs>155</Paragraphs>
  <Slides>26</Slides>
  <Notes>2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8" baseType="lpstr">
      <vt:lpstr>Office 主题</vt:lpstr>
      <vt:lpstr>Flash.Movie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1</cp:revision>
  <dcterms:created xsi:type="dcterms:W3CDTF">2012-04-02T08:15:09Z</dcterms:created>
  <dcterms:modified xsi:type="dcterms:W3CDTF">2020-06-21T12:07:20Z</dcterms:modified>
</cp:coreProperties>
</file>