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85" r:id="rId2"/>
    <p:sldId id="453" r:id="rId3"/>
    <p:sldId id="475" r:id="rId4"/>
    <p:sldId id="494" r:id="rId5"/>
    <p:sldId id="492" r:id="rId6"/>
    <p:sldId id="491" r:id="rId7"/>
    <p:sldId id="495" r:id="rId8"/>
    <p:sldId id="476" r:id="rId9"/>
    <p:sldId id="478" r:id="rId10"/>
    <p:sldId id="496" r:id="rId11"/>
    <p:sldId id="461" r:id="rId12"/>
    <p:sldId id="497" r:id="rId13"/>
    <p:sldId id="498" r:id="rId14"/>
    <p:sldId id="500" r:id="rId15"/>
    <p:sldId id="499" r:id="rId16"/>
    <p:sldId id="501" r:id="rId17"/>
    <p:sldId id="503" r:id="rId18"/>
    <p:sldId id="479" r:id="rId19"/>
    <p:sldId id="505" r:id="rId20"/>
    <p:sldId id="504" r:id="rId21"/>
    <p:sldId id="506" r:id="rId22"/>
    <p:sldId id="462" r:id="rId23"/>
    <p:sldId id="485" r:id="rId24"/>
    <p:sldId id="486" r:id="rId25"/>
  </p:sldIdLst>
  <p:sldSz cx="9144000" cy="5143500" type="screen16x9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5pPr>
    <a:lvl6pPr marL="22860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6pPr>
    <a:lvl7pPr marL="27432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7pPr>
    <a:lvl8pPr marL="32004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8pPr>
    <a:lvl9pPr marL="36576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7DFFFC"/>
    <a:srgbClr val="00D1CC"/>
    <a:srgbClr val="CC0000"/>
    <a:srgbClr val="969696"/>
    <a:srgbClr val="828282"/>
    <a:srgbClr val="777777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465" autoAdjust="0"/>
  </p:normalViewPr>
  <p:slideViewPr>
    <p:cSldViewPr>
      <p:cViewPr>
        <p:scale>
          <a:sx n="99" d="100"/>
          <a:sy n="99" d="100"/>
        </p:scale>
        <p:origin x="-448" y="-800"/>
      </p:cViewPr>
      <p:guideLst>
        <p:guide orient="horz" pos="701"/>
        <p:guide pos="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kumimoji="1" sz="1200"/>
            </a:lvl1pPr>
          </a:lstStyle>
          <a:p>
            <a:pPr>
              <a:defRPr/>
            </a:pPr>
            <a:fld id="{F9AE45F9-63BF-CC46-A0CB-2C36C12012F9}" type="datetimeFigureOut">
              <a:rPr lang="zh-CN" altLang="en-US"/>
              <a:pPr>
                <a:defRPr/>
              </a:pPr>
              <a:t>20/3/9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二级</a:t>
            </a:r>
          </a:p>
          <a:p>
            <a:pPr lvl="2"/>
            <a:r>
              <a:rPr lang="zh-CN" altLang="en-US" noProof="0" smtClean="0"/>
              <a:t>三级</a:t>
            </a:r>
          </a:p>
          <a:p>
            <a:pPr lvl="3"/>
            <a:r>
              <a:rPr lang="zh-CN" altLang="en-US" noProof="0" smtClean="0"/>
              <a:t>四级</a:t>
            </a:r>
          </a:p>
          <a:p>
            <a:pPr lvl="4"/>
            <a:r>
              <a:rPr lang="zh-CN" altLang="en-US" noProof="0" smtClean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kumimoji="1" sz="1200"/>
            </a:lvl1pPr>
          </a:lstStyle>
          <a:p>
            <a:pPr>
              <a:defRPr/>
            </a:pPr>
            <a:fld id="{C717A408-8A27-3644-AF58-CA86BD27E7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304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宋体" charset="0"/>
      </a:defRPr>
    </a:lvl1pPr>
    <a:lvl2pPr marL="4572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9" name="Shape 28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1300480">
              <a:lnSpc>
                <a:spcPct val="100000"/>
              </a:lnSpc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0EB4A-A10F-D948-A50B-1B167658BC45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50B1E-3116-F042-B6EA-09FF6F2D7E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8987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F4825-7CA5-5F48-A0DE-2FA4AEA12C76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BF379-541E-DF4A-A4DD-36500B4E9C3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903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48FA4-584E-9A4A-A12B-BCA74ACB73D6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70BED-B79D-1641-858B-B73E0B5C0F7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708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C804D-8206-7C4C-9EED-E91EA4D26136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CDC2F-BC3F-BF41-8E23-1E32E61CCBB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3443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306BC-01FB-4446-8F84-EE190481D425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8E343-BAE8-564A-B95B-387C498542C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4328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ABDFC-ABC8-8F49-8ED7-1A663C5FB24B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1A3D7-7AFD-5A45-BE1E-431E2270170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8084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3EE43-76F2-844B-B158-DCB3C4BAA66D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84ACF-7841-E148-8716-91CD34B9015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3752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8BB68-8380-0C47-94BE-89F3A739007E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E917D-E602-1141-8525-D0A9C43F06C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1566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62C8C-6240-3F44-98EC-BD997287CC0F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D4512-A7A9-BA44-9181-2B26275AA3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636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702E1-3869-874E-B346-40BF34B43C7A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16C8E-0463-EC49-9B47-1D524A7974E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526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E8F74-BFD6-5848-BFC3-357F9A224ED6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E6B6-546A-2D4C-A9E7-0BF1DC9F30C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47813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892970" y="1734592"/>
            <a:ext cx="7358063" cy="1674317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标题文本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7969438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C96978B9-0307-9E45-9F83-383352CB9239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4B992CBE-B8A1-0F46-9441-C5855EAFDD0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宋体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宋体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gif"/><Relationship Id="rId3" Type="http://schemas.openxmlformats.org/officeDocument/2006/relationships/image" Target="../media/image14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971550" y="1660923"/>
            <a:ext cx="7380288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bg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2pPr>
            <a:lvl3pPr marL="11430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3pPr>
            <a:lvl4pPr marL="16002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4pPr>
            <a:lvl5pPr marL="20574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9pPr>
          </a:lstStyle>
          <a:p>
            <a:r>
              <a:rPr kumimoji="1" lang="zh-CN" altLang="en-US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第七章 </a:t>
            </a:r>
            <a:r>
              <a:rPr kumimoji="1" lang="en-US" altLang="zh-CN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  </a:t>
            </a:r>
            <a:r>
              <a:rPr kumimoji="1" lang="zh-CN" altLang="en-US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力与运动</a:t>
            </a:r>
            <a:endParaRPr kumimoji="1" lang="en-US" altLang="zh-CN" sz="3200" dirty="0">
              <a:solidFill>
                <a:srgbClr val="111111"/>
              </a:solidFill>
              <a:latin typeface="楷体_GB2312" charset="0"/>
              <a:ea typeface="楷体_GB2312" charset="0"/>
              <a:cs typeface="楷体_GB2312" charset="0"/>
            </a:endParaRPr>
          </a:p>
          <a:p>
            <a:endParaRPr kumimoji="1" lang="en-US" altLang="zh-CN" sz="3200" dirty="0">
              <a:solidFill>
                <a:srgbClr val="111111"/>
              </a:solidFill>
              <a:latin typeface="楷体_GB2312" charset="0"/>
              <a:ea typeface="楷体_GB2312" charset="0"/>
              <a:cs typeface="楷体_GB2312" charset="0"/>
            </a:endParaRPr>
          </a:p>
          <a:p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第</a:t>
            </a:r>
            <a:r>
              <a:rPr kumimoji="1" lang="zh-CN" altLang="zh-CN" sz="3200" dirty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1</a:t>
            </a:r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节</a:t>
            </a:r>
            <a:r>
              <a:rPr kumimoji="1" lang="en-US" altLang="zh-CN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  </a:t>
            </a:r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牛顿第一定律</a:t>
            </a:r>
            <a:endParaRPr lang="zh-CN" altLang="en-US" sz="3200" dirty="0">
              <a:solidFill>
                <a:srgbClr val="FF0000"/>
              </a:solidFill>
              <a:latin typeface="楷体_GB2312" charset="0"/>
              <a:ea typeface="楷体_GB2312" charset="0"/>
              <a:cs typeface="楷体_GB231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660" y="636535"/>
            <a:ext cx="5985666" cy="288032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16605" y="3516855"/>
            <a:ext cx="6705745" cy="1302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3200" dirty="0" smtClean="0">
                <a:solidFill>
                  <a:schemeClr val="tx1"/>
                </a:solidFill>
                <a:latin typeface="Times New Roman" charset="0"/>
              </a:rPr>
              <a:t>用力推物体，物体运动；</a:t>
            </a:r>
            <a:endParaRPr lang="en-US" altLang="zh-CN" sz="3200" dirty="0" smtClean="0">
              <a:solidFill>
                <a:schemeClr val="tx1"/>
              </a:solidFill>
              <a:latin typeface="Times New Roman" charset="0"/>
            </a:endParaRPr>
          </a:p>
          <a:p>
            <a:pPr eaLnBrk="1" hangingPunct="1">
              <a:lnSpc>
                <a:spcPct val="125000"/>
              </a:lnSpc>
            </a:pPr>
            <a:r>
              <a:rPr lang="zh-CN" altLang="en-US" sz="3200" dirty="0" smtClean="0">
                <a:solidFill>
                  <a:schemeClr val="tx1"/>
                </a:solidFill>
                <a:latin typeface="Times New Roman" charset="0"/>
              </a:rPr>
              <a:t>不用力，则物体不运动。</a:t>
            </a:r>
            <a:endParaRPr lang="zh-CN" altLang="en-US" sz="3200" dirty="0">
              <a:solidFill>
                <a:schemeClr val="tx1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15542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AFB"/>
              </a:clrFrom>
              <a:clrTo>
                <a:srgbClr val="FEFAFB">
                  <a:alpha val="0"/>
                </a:srgbClr>
              </a:clrTo>
            </a:clrChange>
            <a:lum bright="12000"/>
          </a:blip>
          <a:srcRect/>
          <a:stretch>
            <a:fillRect/>
          </a:stretch>
        </p:blipFill>
        <p:spPr bwMode="auto">
          <a:xfrm>
            <a:off x="386535" y="276495"/>
            <a:ext cx="2571736" cy="27283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1"/>
          <p:cNvSpPr>
            <a:spLocks noChangeArrowheads="1"/>
          </p:cNvSpPr>
          <p:nvPr/>
        </p:nvSpPr>
        <p:spPr bwMode="auto">
          <a:xfrm>
            <a:off x="3401869" y="276495"/>
            <a:ext cx="5040561" cy="171962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54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algn="ctr" rotWithShape="0">
              <a:srgbClr val="000000">
                <a:alpha val="37000"/>
              </a:srgbClr>
            </a:outerShdw>
          </a:effectLst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600" dirty="0">
                <a:latin typeface="黑体" charset="0"/>
                <a:ea typeface="黑体" charset="0"/>
                <a:cs typeface="黑体" charset="0"/>
              </a:rPr>
              <a:t> </a:t>
            </a:r>
            <a:r>
              <a:rPr lang="zh-CN" altLang="en-US" dirty="0" smtClean="0">
                <a:solidFill>
                  <a:schemeClr val="tx1"/>
                </a:solidFill>
                <a:latin typeface="黑体" charset="0"/>
                <a:ea typeface="黑体" charset="0"/>
                <a:cs typeface="黑体" charset="0"/>
              </a:rPr>
              <a:t>亚里士多德认为</a:t>
            </a:r>
            <a:r>
              <a:rPr lang="zh-CN" altLang="en-US" dirty="0">
                <a:solidFill>
                  <a:schemeClr val="tx1"/>
                </a:solidFill>
                <a:latin typeface="黑体" charset="0"/>
                <a:ea typeface="黑体" charset="0"/>
                <a:cs typeface="黑体" charset="0"/>
              </a:rPr>
              <a:t>：</a:t>
            </a:r>
            <a:r>
              <a:rPr lang="zh-CN" altLang="en-US" dirty="0">
                <a:solidFill>
                  <a:srgbClr val="FF0000"/>
                </a:solidFill>
                <a:latin typeface="黑体" charset="0"/>
                <a:ea typeface="黑体" charset="0"/>
                <a:cs typeface="黑体" charset="0"/>
              </a:rPr>
              <a:t>物体的运动需要力来维持</a:t>
            </a:r>
            <a:r>
              <a:rPr lang="zh-CN" altLang="en-US" dirty="0" smtClean="0">
                <a:solidFill>
                  <a:srgbClr val="FF0000"/>
                </a:solidFill>
                <a:latin typeface="黑体" charset="0"/>
                <a:ea typeface="黑体" charset="0"/>
                <a:cs typeface="黑体" charset="0"/>
              </a:rPr>
              <a:t>。</a:t>
            </a:r>
            <a:r>
              <a:rPr lang="zh-CN" altLang="en-US" dirty="0">
                <a:solidFill>
                  <a:srgbClr val="FF3300"/>
                </a:solidFill>
                <a:latin typeface="黑体"/>
                <a:ea typeface="黑体"/>
                <a:cs typeface="黑体"/>
              </a:rPr>
              <a:t>必须有力作用在物体上，物体才能运动。</a:t>
            </a:r>
            <a:endParaRPr lang="zh-CN" altLang="en-US" dirty="0">
              <a:solidFill>
                <a:srgbClr val="FF0000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01870" y="1986685"/>
            <a:ext cx="2147570" cy="132207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VS</a:t>
            </a:r>
            <a:endParaRPr lang="zh-CN" alt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8" name="Picture 6" descr="伽利略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190" y="2031690"/>
            <a:ext cx="2410457" cy="284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2"/>
          <p:cNvSpPr>
            <a:spLocks noChangeArrowheads="1"/>
          </p:cNvSpPr>
          <p:nvPr/>
        </p:nvSpPr>
        <p:spPr bwMode="auto">
          <a:xfrm>
            <a:off x="791580" y="3201820"/>
            <a:ext cx="5130570" cy="171962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54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algn="ctr" rotWithShape="0">
              <a:srgbClr val="000000">
                <a:alpha val="37000"/>
              </a:srgbClr>
            </a:outerShdw>
          </a:effectLst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600" dirty="0">
                <a:latin typeface="黑体" charset="0"/>
                <a:ea typeface="黑体" charset="0"/>
                <a:cs typeface="黑体" charset="0"/>
              </a:rPr>
              <a:t> </a:t>
            </a:r>
            <a:r>
              <a:rPr lang="zh-CN" altLang="en-US" sz="2600" dirty="0">
                <a:solidFill>
                  <a:schemeClr val="tx1"/>
                </a:solidFill>
                <a:latin typeface="黑体" charset="0"/>
                <a:ea typeface="黑体" charset="0"/>
                <a:cs typeface="黑体" charset="0"/>
              </a:rPr>
              <a:t> </a:t>
            </a:r>
            <a:r>
              <a:rPr lang="zh-CN" altLang="en-US" dirty="0" smtClean="0">
                <a:solidFill>
                  <a:schemeClr val="tx1"/>
                </a:solidFill>
                <a:latin typeface="黑体" charset="0"/>
                <a:ea typeface="黑体" charset="0"/>
                <a:cs typeface="黑体" charset="0"/>
              </a:rPr>
              <a:t>伽利略认为</a:t>
            </a:r>
            <a:r>
              <a:rPr lang="zh-CN" altLang="en-US" dirty="0">
                <a:solidFill>
                  <a:schemeClr val="tx1"/>
                </a:solidFill>
                <a:latin typeface="黑体" charset="0"/>
                <a:ea typeface="黑体" charset="0"/>
                <a:cs typeface="黑体" charset="0"/>
              </a:rPr>
              <a:t>：</a:t>
            </a:r>
            <a:r>
              <a:rPr lang="zh-CN" altLang="en-US" dirty="0">
                <a:solidFill>
                  <a:srgbClr val="FF0000"/>
                </a:solidFill>
                <a:latin typeface="黑体" charset="0"/>
                <a:ea typeface="黑体" charset="0"/>
                <a:cs typeface="黑体" charset="0"/>
              </a:rPr>
              <a:t>物体的运动不需要力来维持，运动的物体之所以停下来，是因为受到了阻力的作用。</a:t>
            </a:r>
          </a:p>
        </p:txBody>
      </p:sp>
    </p:spTree>
    <p:extLst>
      <p:ext uri="{BB962C8B-B14F-4D97-AF65-F5344CB8AC3E}">
        <p14:creationId xmlns:p14="http://schemas.microsoft.com/office/powerpoint/2010/main" val="213174963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未知"/>
          <p:cNvSpPr>
            <a:spLocks noChangeArrowheads="1"/>
          </p:cNvSpPr>
          <p:nvPr/>
        </p:nvSpPr>
        <p:spPr bwMode="auto">
          <a:xfrm>
            <a:off x="468313" y="1539479"/>
            <a:ext cx="4386262" cy="1878806"/>
          </a:xfrm>
          <a:custGeom>
            <a:avLst/>
            <a:gdLst>
              <a:gd name="T0" fmla="*/ 0 w 2763"/>
              <a:gd name="T1" fmla="*/ 0 h 1578"/>
              <a:gd name="T2" fmla="*/ 1376 w 2763"/>
              <a:gd name="T3" fmla="*/ 1573 h 1578"/>
              <a:gd name="T4" fmla="*/ 2763 w 2763"/>
              <a:gd name="T5" fmla="*/ 28 h 1578"/>
              <a:gd name="T6" fmla="*/ 0 60000 65536"/>
              <a:gd name="T7" fmla="*/ 0 60000 65536"/>
              <a:gd name="T8" fmla="*/ 0 60000 65536"/>
              <a:gd name="T9" fmla="*/ 0 w 2763"/>
              <a:gd name="T10" fmla="*/ 0 h 1578"/>
              <a:gd name="T11" fmla="*/ 2763 w 2763"/>
              <a:gd name="T12" fmla="*/ 1578 h 15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63" h="1578">
                <a:moveTo>
                  <a:pt x="0" y="0"/>
                </a:moveTo>
                <a:cubicBezTo>
                  <a:pt x="229" y="262"/>
                  <a:pt x="916" y="1568"/>
                  <a:pt x="1376" y="1573"/>
                </a:cubicBezTo>
                <a:cubicBezTo>
                  <a:pt x="1836" y="1578"/>
                  <a:pt x="2474" y="350"/>
                  <a:pt x="2763" y="28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419" name="Line 3"/>
          <p:cNvSpPr>
            <a:spLocks noChangeShapeType="1"/>
          </p:cNvSpPr>
          <p:nvPr/>
        </p:nvSpPr>
        <p:spPr bwMode="auto">
          <a:xfrm>
            <a:off x="120651" y="1545432"/>
            <a:ext cx="8412163" cy="54769"/>
          </a:xfrm>
          <a:prstGeom prst="line">
            <a:avLst/>
          </a:prstGeom>
          <a:noFill/>
          <a:ln w="571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420" name="未知"/>
          <p:cNvSpPr>
            <a:spLocks noChangeArrowheads="1"/>
          </p:cNvSpPr>
          <p:nvPr/>
        </p:nvSpPr>
        <p:spPr bwMode="auto">
          <a:xfrm>
            <a:off x="2700339" y="1594247"/>
            <a:ext cx="3159125" cy="1822847"/>
          </a:xfrm>
          <a:custGeom>
            <a:avLst/>
            <a:gdLst>
              <a:gd name="T0" fmla="*/ 0 w 1990"/>
              <a:gd name="T1" fmla="*/ 1531 h 1531"/>
              <a:gd name="T2" fmla="*/ 209 w 1990"/>
              <a:gd name="T3" fmla="*/ 1479 h 1531"/>
              <a:gd name="T4" fmla="*/ 563 w 1990"/>
              <a:gd name="T5" fmla="*/ 1309 h 1531"/>
              <a:gd name="T6" fmla="*/ 956 w 1990"/>
              <a:gd name="T7" fmla="*/ 1047 h 1531"/>
              <a:gd name="T8" fmla="*/ 1518 w 1990"/>
              <a:gd name="T9" fmla="*/ 536 h 1531"/>
              <a:gd name="T10" fmla="*/ 1990 w 1990"/>
              <a:gd name="T11" fmla="*/ 0 h 15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90"/>
              <a:gd name="T19" fmla="*/ 0 h 1531"/>
              <a:gd name="T20" fmla="*/ 1990 w 1990"/>
              <a:gd name="T21" fmla="*/ 1531 h 15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90" h="1531">
                <a:moveTo>
                  <a:pt x="0" y="1531"/>
                </a:moveTo>
                <a:cubicBezTo>
                  <a:pt x="37" y="1525"/>
                  <a:pt x="115" y="1516"/>
                  <a:pt x="209" y="1479"/>
                </a:cubicBezTo>
                <a:cubicBezTo>
                  <a:pt x="303" y="1442"/>
                  <a:pt x="439" y="1381"/>
                  <a:pt x="563" y="1309"/>
                </a:cubicBezTo>
                <a:cubicBezTo>
                  <a:pt x="687" y="1237"/>
                  <a:pt x="792" y="1174"/>
                  <a:pt x="956" y="1047"/>
                </a:cubicBezTo>
                <a:cubicBezTo>
                  <a:pt x="1120" y="920"/>
                  <a:pt x="1346" y="710"/>
                  <a:pt x="1518" y="536"/>
                </a:cubicBezTo>
                <a:cubicBezTo>
                  <a:pt x="1690" y="362"/>
                  <a:pt x="1892" y="112"/>
                  <a:pt x="199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421" name="未知"/>
          <p:cNvSpPr>
            <a:spLocks noChangeArrowheads="1"/>
          </p:cNvSpPr>
          <p:nvPr/>
        </p:nvSpPr>
        <p:spPr bwMode="auto">
          <a:xfrm>
            <a:off x="2722564" y="1620441"/>
            <a:ext cx="4738687" cy="1807369"/>
          </a:xfrm>
          <a:custGeom>
            <a:avLst/>
            <a:gdLst>
              <a:gd name="T0" fmla="*/ 0 w 2985"/>
              <a:gd name="T1" fmla="*/ 1518 h 1518"/>
              <a:gd name="T2" fmla="*/ 510 w 2985"/>
              <a:gd name="T3" fmla="*/ 1440 h 1518"/>
              <a:gd name="T4" fmla="*/ 1047 w 2985"/>
              <a:gd name="T5" fmla="*/ 1256 h 1518"/>
              <a:gd name="T6" fmla="*/ 2147 w 2985"/>
              <a:gd name="T7" fmla="*/ 654 h 1518"/>
              <a:gd name="T8" fmla="*/ 2985 w 2985"/>
              <a:gd name="T9" fmla="*/ 0 h 15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85"/>
              <a:gd name="T16" fmla="*/ 0 h 1518"/>
              <a:gd name="T17" fmla="*/ 2985 w 2985"/>
              <a:gd name="T18" fmla="*/ 1518 h 15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85" h="1518">
                <a:moveTo>
                  <a:pt x="0" y="1518"/>
                </a:moveTo>
                <a:cubicBezTo>
                  <a:pt x="85" y="1505"/>
                  <a:pt x="335" y="1484"/>
                  <a:pt x="510" y="1440"/>
                </a:cubicBezTo>
                <a:cubicBezTo>
                  <a:pt x="685" y="1396"/>
                  <a:pt x="641" y="1413"/>
                  <a:pt x="1047" y="1256"/>
                </a:cubicBezTo>
                <a:cubicBezTo>
                  <a:pt x="1453" y="1099"/>
                  <a:pt x="1826" y="861"/>
                  <a:pt x="2147" y="654"/>
                </a:cubicBezTo>
                <a:cubicBezTo>
                  <a:pt x="2470" y="445"/>
                  <a:pt x="2811" y="136"/>
                  <a:pt x="2985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423" name="Oval 7"/>
          <p:cNvSpPr>
            <a:spLocks noChangeArrowheads="1"/>
          </p:cNvSpPr>
          <p:nvPr/>
        </p:nvSpPr>
        <p:spPr bwMode="auto">
          <a:xfrm>
            <a:off x="539750" y="1323975"/>
            <a:ext cx="503238" cy="378619"/>
          </a:xfrm>
          <a:prstGeom prst="ellipse">
            <a:avLst/>
          </a:prstGeom>
          <a:solidFill>
            <a:srgbClr val="00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424" name="Oval 8"/>
          <p:cNvSpPr>
            <a:spLocks noChangeArrowheads="1"/>
          </p:cNvSpPr>
          <p:nvPr/>
        </p:nvSpPr>
        <p:spPr bwMode="auto">
          <a:xfrm>
            <a:off x="539750" y="1323975"/>
            <a:ext cx="503238" cy="378619"/>
          </a:xfrm>
          <a:prstGeom prst="ellipse">
            <a:avLst/>
          </a:prstGeom>
          <a:solidFill>
            <a:srgbClr val="00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425" name="Oval 9"/>
          <p:cNvSpPr>
            <a:spLocks noChangeArrowheads="1"/>
          </p:cNvSpPr>
          <p:nvPr/>
        </p:nvSpPr>
        <p:spPr bwMode="auto">
          <a:xfrm>
            <a:off x="539750" y="1323975"/>
            <a:ext cx="503238" cy="378619"/>
          </a:xfrm>
          <a:prstGeom prst="ellipse">
            <a:avLst/>
          </a:prstGeom>
          <a:solidFill>
            <a:srgbClr val="00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426" name="Oval 10"/>
          <p:cNvSpPr>
            <a:spLocks noChangeArrowheads="1"/>
          </p:cNvSpPr>
          <p:nvPr/>
        </p:nvSpPr>
        <p:spPr bwMode="auto">
          <a:xfrm>
            <a:off x="539750" y="1329929"/>
            <a:ext cx="503238" cy="378619"/>
          </a:xfrm>
          <a:prstGeom prst="ellipse">
            <a:avLst/>
          </a:prstGeom>
          <a:solidFill>
            <a:srgbClr val="00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26" name="Text Box 11"/>
          <p:cNvSpPr txBox="1">
            <a:spLocks noChangeArrowheads="1"/>
          </p:cNvSpPr>
          <p:nvPr/>
        </p:nvSpPr>
        <p:spPr bwMode="auto">
          <a:xfrm>
            <a:off x="250826" y="1275160"/>
            <a:ext cx="35290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en-US"/>
          </a:p>
        </p:txBody>
      </p:sp>
      <p:sp>
        <p:nvSpPr>
          <p:cNvPr id="9228" name="Text Box 13"/>
          <p:cNvSpPr txBox="1">
            <a:spLocks noChangeArrowheads="1"/>
          </p:cNvSpPr>
          <p:nvPr/>
        </p:nvSpPr>
        <p:spPr bwMode="auto">
          <a:xfrm>
            <a:off x="2456765" y="276495"/>
            <a:ext cx="423047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3200" dirty="0">
                <a:latin typeface="+mn-ea"/>
                <a:ea typeface="+mn-ea"/>
                <a:cs typeface="黑体" charset="0"/>
              </a:rPr>
              <a:t>伽利略理想斜面实验</a:t>
            </a:r>
          </a:p>
        </p:txBody>
      </p:sp>
      <p:sp>
        <p:nvSpPr>
          <p:cNvPr id="60431" name="Text Box 15"/>
          <p:cNvSpPr txBox="1">
            <a:spLocks noChangeArrowheads="1"/>
          </p:cNvSpPr>
          <p:nvPr/>
        </p:nvSpPr>
        <p:spPr bwMode="auto">
          <a:xfrm>
            <a:off x="386535" y="3651870"/>
            <a:ext cx="7937500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en-US" altLang="zh-CN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     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运动物体</a:t>
            </a:r>
            <a:r>
              <a:rPr lang="zh-CN" altLang="en-US" sz="2800" dirty="0">
                <a:latin typeface="+mn-ea"/>
                <a:ea typeface="+mn-ea"/>
                <a:cs typeface="黑体" charset="0"/>
              </a:rPr>
              <a:t>如果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不受其它物体的作用</a:t>
            </a:r>
            <a:r>
              <a:rPr lang="zh-CN" altLang="en-US" sz="2800" dirty="0">
                <a:latin typeface="+mn-ea"/>
                <a:ea typeface="+mn-ea"/>
                <a:cs typeface="黑体" charset="0"/>
              </a:rPr>
              <a:t>，其运动会是匀速的，而且将会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永远运动</a:t>
            </a:r>
            <a:r>
              <a:rPr lang="zh-CN" altLang="en-US" sz="2800" dirty="0">
                <a:latin typeface="+mn-ea"/>
                <a:ea typeface="+mn-ea"/>
                <a:cs typeface="黑体" charset="0"/>
              </a:rPr>
              <a:t>下去。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2722564" y="3427810"/>
            <a:ext cx="5919787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6963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0.01354 0.0456 L 0.06354 0.13287 L 0.10451 0.20856 L 0.16128 0.29953 L 0.20677 0.33287 L 0.25226 0.31481 L 0.28628 0.26319 L 0.32257 0.19953 L 0.36128 0.12384 L 0.39982 0.05115 L 0.42031 0.01157 " pathEditMode="relative" rAng="0" ptsTypes="AAAAAAAAAAAA">
                                      <p:cBhvr>
                                        <p:cTn id="28" dur="2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000" y="1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0.01805 0.05717 L 0.0908 0.19652 L 0.17482 0.31481 L 0.22031 0.33287 L 0.25226 0.33287 L 0.32257 0.27824 L 0.38403 0.21481 L 0.42951 0.16319 L 0.47031 0.09953 L 0.50677 0.0449 L 0.52951 0.00856 " pathEditMode="relative" rAng="0" ptsTypes="AAAAAAAAAAAA">
                                      <p:cBhvr>
                                        <p:cTn id="37" dur="2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6500" y="1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0.02726 0.08194 L 0.08871 0.18796 L 0.15694 0.28796 L 0.21771 0.33888 L 0.25903 0.34189 L 0.34982 0.30856 L 0.42257 0.27222 L 0.54739 0.1662 L 0.62239 0.09351 L 0.69305 0.01157 " pathEditMode="relative" rAng="0" ptsTypes="AAAAAAAAAAA">
                                      <p:cBhvr>
                                        <p:cTn id="46" dur="20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4700" y="1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7 L 0.01372 0.06968 L 0.07274 0.16991 L 0.125 0.25185 L 0.19323 0.32176 L 0.25677 0.34236 L 0.3974 0.34537 L 0.78629 0.34861 L 0.9658 0.35463 " pathEditMode="relative" rAng="0" ptsTypes="AAAAAAAAA">
                                      <p:cBhvr>
                                        <p:cTn id="54" dur="2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8300" y="17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0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0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 animBg="1"/>
      <p:bldP spid="60419" grpId="0" animBg="1"/>
      <p:bldP spid="60420" grpId="0" animBg="1"/>
      <p:bldP spid="60421" grpId="0" animBg="1"/>
      <p:bldP spid="60423" grpId="0" bldLvl="0" animBg="1"/>
      <p:bldP spid="60423" grpId="1" bldLvl="0" animBg="1"/>
      <p:bldP spid="60424" grpId="0" bldLvl="0" animBg="1"/>
      <p:bldP spid="60424" grpId="1" bldLvl="0" animBg="1"/>
      <p:bldP spid="60425" grpId="0" bldLvl="0" animBg="1"/>
      <p:bldP spid="60425" grpId="1" bldLvl="0" animBg="1"/>
      <p:bldP spid="60426" grpId="0" bldLvl="0" animBg="1"/>
      <p:bldP spid="60426" grpId="1" bldLvl="0" animBg="1"/>
      <p:bldP spid="604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971600" y="726545"/>
            <a:ext cx="7239000" cy="1600200"/>
            <a:chOff x="1200" y="144"/>
            <a:chExt cx="4560" cy="1008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1200" y="144"/>
              <a:ext cx="4560" cy="768"/>
              <a:chOff x="1200" y="144"/>
              <a:chExt cx="4560" cy="768"/>
            </a:xfrm>
          </p:grpSpPr>
          <p:grpSp>
            <p:nvGrpSpPr>
              <p:cNvPr id="6" name="Group 4"/>
              <p:cNvGrpSpPr>
                <a:grpSpLocks/>
              </p:cNvGrpSpPr>
              <p:nvPr/>
            </p:nvGrpSpPr>
            <p:grpSpPr bwMode="auto">
              <a:xfrm>
                <a:off x="1200" y="144"/>
                <a:ext cx="4560" cy="768"/>
                <a:chOff x="720" y="624"/>
                <a:chExt cx="4560" cy="768"/>
              </a:xfrm>
            </p:grpSpPr>
            <p:sp>
              <p:nvSpPr>
                <p:cNvPr id="12" name="Line 5"/>
                <p:cNvSpPr>
                  <a:spLocks noChangeShapeType="1"/>
                </p:cNvSpPr>
                <p:nvPr/>
              </p:nvSpPr>
              <p:spPr bwMode="auto">
                <a:xfrm>
                  <a:off x="720" y="816"/>
                  <a:ext cx="1536" cy="5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Line 6"/>
                <p:cNvSpPr>
                  <a:spLocks noChangeShapeType="1"/>
                </p:cNvSpPr>
                <p:nvPr/>
              </p:nvSpPr>
              <p:spPr bwMode="auto">
                <a:xfrm>
                  <a:off x="2256" y="1392"/>
                  <a:ext cx="302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4" name="Group 7"/>
                <p:cNvGrpSpPr>
                  <a:grpSpLocks/>
                </p:cNvGrpSpPr>
                <p:nvPr/>
              </p:nvGrpSpPr>
              <p:grpSpPr bwMode="auto">
                <a:xfrm rot="1448702">
                  <a:off x="864" y="624"/>
                  <a:ext cx="480" cy="336"/>
                  <a:chOff x="1632" y="2208"/>
                  <a:chExt cx="480" cy="336"/>
                </a:xfrm>
              </p:grpSpPr>
              <p:grpSp>
                <p:nvGrpSpPr>
                  <p:cNvPr id="15" name="Group 8"/>
                  <p:cNvGrpSpPr>
                    <a:grpSpLocks/>
                  </p:cNvGrpSpPr>
                  <p:nvPr/>
                </p:nvGrpSpPr>
                <p:grpSpPr bwMode="auto">
                  <a:xfrm>
                    <a:off x="1680" y="2400"/>
                    <a:ext cx="384" cy="144"/>
                    <a:chOff x="1680" y="2400"/>
                    <a:chExt cx="384" cy="144"/>
                  </a:xfrm>
                </p:grpSpPr>
                <p:sp>
                  <p:nvSpPr>
                    <p:cNvPr id="17" name="Oval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20" y="2400"/>
                      <a:ext cx="144" cy="144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" name="Oval 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2400"/>
                      <a:ext cx="144" cy="144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1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2208"/>
                    <a:ext cx="480" cy="24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7" name="Group 12"/>
              <p:cNvGrpSpPr>
                <a:grpSpLocks/>
              </p:cNvGrpSpPr>
              <p:nvPr/>
            </p:nvGrpSpPr>
            <p:grpSpPr bwMode="auto">
              <a:xfrm rot="-18591">
                <a:off x="3360" y="576"/>
                <a:ext cx="480" cy="336"/>
                <a:chOff x="1632" y="2208"/>
                <a:chExt cx="480" cy="336"/>
              </a:xfrm>
            </p:grpSpPr>
            <p:grpSp>
              <p:nvGrpSpPr>
                <p:cNvPr id="8" name="Group 13"/>
                <p:cNvGrpSpPr>
                  <a:grpSpLocks/>
                </p:cNvGrpSpPr>
                <p:nvPr/>
              </p:nvGrpSpPr>
              <p:grpSpPr bwMode="auto">
                <a:xfrm>
                  <a:off x="1680" y="2400"/>
                  <a:ext cx="384" cy="144"/>
                  <a:chOff x="1680" y="2400"/>
                  <a:chExt cx="384" cy="144"/>
                </a:xfrm>
              </p:grpSpPr>
              <p:sp>
                <p:nvSpPr>
                  <p:cNvPr id="10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2400"/>
                    <a:ext cx="144" cy="14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1680" y="2400"/>
                    <a:ext cx="144" cy="14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9" name="Rectangle 16"/>
                <p:cNvSpPr>
                  <a:spLocks noChangeArrowheads="1"/>
                </p:cNvSpPr>
                <p:nvPr/>
              </p:nvSpPr>
              <p:spPr bwMode="auto">
                <a:xfrm>
                  <a:off x="1632" y="2208"/>
                  <a:ext cx="480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5" name="Text Box 17"/>
            <p:cNvSpPr txBox="1">
              <a:spLocks noChangeArrowheads="1"/>
            </p:cNvSpPr>
            <p:nvPr/>
          </p:nvSpPr>
          <p:spPr bwMode="auto">
            <a:xfrm>
              <a:off x="3312" y="864"/>
              <a:ext cx="10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chemeClr val="tx1"/>
                  </a:solidFill>
                </a:rPr>
                <a:t>毛巾表面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971600" y="1869545"/>
            <a:ext cx="7239000" cy="1600200"/>
            <a:chOff x="1200" y="864"/>
            <a:chExt cx="4560" cy="1008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1200" y="864"/>
              <a:ext cx="4560" cy="768"/>
              <a:chOff x="1200" y="864"/>
              <a:chExt cx="4560" cy="768"/>
            </a:xfrm>
          </p:grpSpPr>
          <p:grpSp>
            <p:nvGrpSpPr>
              <p:cNvPr id="22" name="Group 20"/>
              <p:cNvGrpSpPr>
                <a:grpSpLocks/>
              </p:cNvGrpSpPr>
              <p:nvPr/>
            </p:nvGrpSpPr>
            <p:grpSpPr bwMode="auto">
              <a:xfrm>
                <a:off x="1200" y="864"/>
                <a:ext cx="4560" cy="768"/>
                <a:chOff x="720" y="624"/>
                <a:chExt cx="4560" cy="768"/>
              </a:xfrm>
            </p:grpSpPr>
            <p:sp>
              <p:nvSpPr>
                <p:cNvPr id="28" name="Line 21"/>
                <p:cNvSpPr>
                  <a:spLocks noChangeShapeType="1"/>
                </p:cNvSpPr>
                <p:nvPr/>
              </p:nvSpPr>
              <p:spPr bwMode="auto">
                <a:xfrm>
                  <a:off x="720" y="816"/>
                  <a:ext cx="1536" cy="5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Line 22"/>
                <p:cNvSpPr>
                  <a:spLocks noChangeShapeType="1"/>
                </p:cNvSpPr>
                <p:nvPr/>
              </p:nvSpPr>
              <p:spPr bwMode="auto">
                <a:xfrm>
                  <a:off x="2256" y="1392"/>
                  <a:ext cx="302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30" name="Group 23"/>
                <p:cNvGrpSpPr>
                  <a:grpSpLocks/>
                </p:cNvGrpSpPr>
                <p:nvPr/>
              </p:nvGrpSpPr>
              <p:grpSpPr bwMode="auto">
                <a:xfrm rot="1448702">
                  <a:off x="864" y="624"/>
                  <a:ext cx="480" cy="336"/>
                  <a:chOff x="1632" y="2208"/>
                  <a:chExt cx="480" cy="336"/>
                </a:xfrm>
              </p:grpSpPr>
              <p:grpSp>
                <p:nvGrpSpPr>
                  <p:cNvPr id="31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1680" y="2400"/>
                    <a:ext cx="384" cy="144"/>
                    <a:chOff x="1680" y="2400"/>
                    <a:chExt cx="384" cy="144"/>
                  </a:xfrm>
                </p:grpSpPr>
                <p:sp>
                  <p:nvSpPr>
                    <p:cNvPr id="33" name="Oval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20" y="2400"/>
                      <a:ext cx="144" cy="144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" name="Oval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2400"/>
                      <a:ext cx="144" cy="144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32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2208"/>
                    <a:ext cx="480" cy="24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3" name="Group 28"/>
              <p:cNvGrpSpPr>
                <a:grpSpLocks/>
              </p:cNvGrpSpPr>
              <p:nvPr/>
            </p:nvGrpSpPr>
            <p:grpSpPr bwMode="auto">
              <a:xfrm rot="-18591">
                <a:off x="4080" y="1296"/>
                <a:ext cx="480" cy="336"/>
                <a:chOff x="1632" y="2208"/>
                <a:chExt cx="480" cy="336"/>
              </a:xfrm>
            </p:grpSpPr>
            <p:grpSp>
              <p:nvGrpSpPr>
                <p:cNvPr id="24" name="Group 29"/>
                <p:cNvGrpSpPr>
                  <a:grpSpLocks/>
                </p:cNvGrpSpPr>
                <p:nvPr/>
              </p:nvGrpSpPr>
              <p:grpSpPr bwMode="auto">
                <a:xfrm>
                  <a:off x="1680" y="2400"/>
                  <a:ext cx="384" cy="144"/>
                  <a:chOff x="1680" y="2400"/>
                  <a:chExt cx="384" cy="144"/>
                </a:xfrm>
              </p:grpSpPr>
              <p:sp>
                <p:nvSpPr>
                  <p:cNvPr id="26" name="Oval 30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2400"/>
                    <a:ext cx="144" cy="14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7" name="Oval 31"/>
                  <p:cNvSpPr>
                    <a:spLocks noChangeArrowheads="1"/>
                  </p:cNvSpPr>
                  <p:nvPr/>
                </p:nvSpPr>
                <p:spPr bwMode="auto">
                  <a:xfrm>
                    <a:off x="1680" y="2400"/>
                    <a:ext cx="144" cy="14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5" name="Rectangle 32"/>
                <p:cNvSpPr>
                  <a:spLocks noChangeArrowheads="1"/>
                </p:cNvSpPr>
                <p:nvPr/>
              </p:nvSpPr>
              <p:spPr bwMode="auto">
                <a:xfrm>
                  <a:off x="1632" y="2208"/>
                  <a:ext cx="480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3360" y="1584"/>
              <a:ext cx="9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chemeClr val="tx1"/>
                  </a:solidFill>
                </a:rPr>
                <a:t>棉布表面</a:t>
              </a:r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895400" y="2936345"/>
            <a:ext cx="7239000" cy="1600200"/>
            <a:chOff x="1152" y="1536"/>
            <a:chExt cx="4560" cy="1008"/>
          </a:xfrm>
        </p:grpSpPr>
        <p:grpSp>
          <p:nvGrpSpPr>
            <p:cNvPr id="36" name="Group 35"/>
            <p:cNvGrpSpPr>
              <a:grpSpLocks/>
            </p:cNvGrpSpPr>
            <p:nvPr/>
          </p:nvGrpSpPr>
          <p:grpSpPr bwMode="auto">
            <a:xfrm>
              <a:off x="1152" y="1536"/>
              <a:ext cx="4560" cy="768"/>
              <a:chOff x="1152" y="1536"/>
              <a:chExt cx="4560" cy="768"/>
            </a:xfrm>
          </p:grpSpPr>
          <p:grpSp>
            <p:nvGrpSpPr>
              <p:cNvPr id="38" name="Group 36"/>
              <p:cNvGrpSpPr>
                <a:grpSpLocks/>
              </p:cNvGrpSpPr>
              <p:nvPr/>
            </p:nvGrpSpPr>
            <p:grpSpPr bwMode="auto">
              <a:xfrm>
                <a:off x="1152" y="1536"/>
                <a:ext cx="4560" cy="768"/>
                <a:chOff x="720" y="624"/>
                <a:chExt cx="4560" cy="768"/>
              </a:xfrm>
            </p:grpSpPr>
            <p:sp>
              <p:nvSpPr>
                <p:cNvPr id="44" name="Line 37"/>
                <p:cNvSpPr>
                  <a:spLocks noChangeShapeType="1"/>
                </p:cNvSpPr>
                <p:nvPr/>
              </p:nvSpPr>
              <p:spPr bwMode="auto">
                <a:xfrm>
                  <a:off x="720" y="816"/>
                  <a:ext cx="1536" cy="5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5" name="Line 38"/>
                <p:cNvSpPr>
                  <a:spLocks noChangeShapeType="1"/>
                </p:cNvSpPr>
                <p:nvPr/>
              </p:nvSpPr>
              <p:spPr bwMode="auto">
                <a:xfrm>
                  <a:off x="2256" y="1392"/>
                  <a:ext cx="302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46" name="Group 39"/>
                <p:cNvGrpSpPr>
                  <a:grpSpLocks/>
                </p:cNvGrpSpPr>
                <p:nvPr/>
              </p:nvGrpSpPr>
              <p:grpSpPr bwMode="auto">
                <a:xfrm rot="1448702">
                  <a:off x="864" y="624"/>
                  <a:ext cx="480" cy="336"/>
                  <a:chOff x="1632" y="2208"/>
                  <a:chExt cx="480" cy="336"/>
                </a:xfrm>
              </p:grpSpPr>
              <p:grpSp>
                <p:nvGrpSpPr>
                  <p:cNvPr id="47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1680" y="2400"/>
                    <a:ext cx="384" cy="144"/>
                    <a:chOff x="1680" y="2400"/>
                    <a:chExt cx="384" cy="144"/>
                  </a:xfrm>
                </p:grpSpPr>
                <p:sp>
                  <p:nvSpPr>
                    <p:cNvPr id="49" name="Oval 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20" y="2400"/>
                      <a:ext cx="144" cy="144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50" name="Oval 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2400"/>
                      <a:ext cx="144" cy="144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48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2208"/>
                    <a:ext cx="480" cy="24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9" name="Group 44"/>
              <p:cNvGrpSpPr>
                <a:grpSpLocks/>
              </p:cNvGrpSpPr>
              <p:nvPr/>
            </p:nvGrpSpPr>
            <p:grpSpPr bwMode="auto">
              <a:xfrm rot="-18591">
                <a:off x="5136" y="1968"/>
                <a:ext cx="480" cy="336"/>
                <a:chOff x="1632" y="2208"/>
                <a:chExt cx="480" cy="336"/>
              </a:xfrm>
            </p:grpSpPr>
            <p:grpSp>
              <p:nvGrpSpPr>
                <p:cNvPr id="40" name="Group 45"/>
                <p:cNvGrpSpPr>
                  <a:grpSpLocks/>
                </p:cNvGrpSpPr>
                <p:nvPr/>
              </p:nvGrpSpPr>
              <p:grpSpPr bwMode="auto">
                <a:xfrm>
                  <a:off x="1680" y="2400"/>
                  <a:ext cx="384" cy="144"/>
                  <a:chOff x="1680" y="2400"/>
                  <a:chExt cx="384" cy="144"/>
                </a:xfrm>
              </p:grpSpPr>
              <p:sp>
                <p:nvSpPr>
                  <p:cNvPr id="42" name="Oval 46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2400"/>
                    <a:ext cx="144" cy="14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3" name="Oval 47"/>
                  <p:cNvSpPr>
                    <a:spLocks noChangeArrowheads="1"/>
                  </p:cNvSpPr>
                  <p:nvPr/>
                </p:nvSpPr>
                <p:spPr bwMode="auto">
                  <a:xfrm>
                    <a:off x="1680" y="2400"/>
                    <a:ext cx="144" cy="14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41" name="Rectangle 48"/>
                <p:cNvSpPr>
                  <a:spLocks noChangeArrowheads="1"/>
                </p:cNvSpPr>
                <p:nvPr/>
              </p:nvSpPr>
              <p:spPr bwMode="auto">
                <a:xfrm>
                  <a:off x="1632" y="2208"/>
                  <a:ext cx="480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37" name="Text Box 49"/>
            <p:cNvSpPr txBox="1">
              <a:spLocks noChangeArrowheads="1"/>
            </p:cNvSpPr>
            <p:nvPr/>
          </p:nvSpPr>
          <p:spPr bwMode="auto">
            <a:xfrm>
              <a:off x="3360" y="2256"/>
              <a:ext cx="10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b="1" dirty="0">
                  <a:solidFill>
                    <a:schemeClr val="tx1"/>
                  </a:solidFill>
                </a:rPr>
                <a:t>木板表面</a:t>
              </a:r>
            </a:p>
          </p:txBody>
        </p:sp>
      </p:grpSp>
      <p:sp>
        <p:nvSpPr>
          <p:cNvPr id="51" name="Text Box 49"/>
          <p:cNvSpPr txBox="1">
            <a:spLocks noChangeArrowheads="1"/>
          </p:cNvSpPr>
          <p:nvPr/>
        </p:nvSpPr>
        <p:spPr bwMode="auto">
          <a:xfrm>
            <a:off x="611560" y="3696875"/>
            <a:ext cx="1676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dirty="0" smtClean="0">
                <a:solidFill>
                  <a:schemeClr val="tx1"/>
                </a:solidFill>
              </a:rPr>
              <a:t>同一高度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</a:pPr>
            <a:r>
              <a:rPr lang="zh-CN" altLang="en-US" b="1" dirty="0" smtClean="0">
                <a:solidFill>
                  <a:schemeClr val="tx1"/>
                </a:solidFill>
              </a:rPr>
              <a:t>静止释放</a:t>
            </a:r>
            <a:endParaRPr lang="zh-CN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72748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 descr="屏幕快照 2019-12-19 上午9.34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6" y="231490"/>
            <a:ext cx="4320480" cy="2847799"/>
          </a:xfrm>
          <a:prstGeom prst="rect">
            <a:avLst/>
          </a:prstGeom>
        </p:spPr>
      </p:pic>
      <p:sp>
        <p:nvSpPr>
          <p:cNvPr id="57" name="Text Box 15"/>
          <p:cNvSpPr txBox="1">
            <a:spLocks noChangeArrowheads="1"/>
          </p:cNvSpPr>
          <p:nvPr/>
        </p:nvSpPr>
        <p:spPr bwMode="auto">
          <a:xfrm>
            <a:off x="4662010" y="681540"/>
            <a:ext cx="4230470" cy="17512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zh-CN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1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、同一高度静止释放：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小车到达水平面的初速度相等。</a:t>
            </a:r>
            <a:endParaRPr lang="zh-CN" altLang="en-US" sz="2800" dirty="0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58" name="Text Box 15"/>
          <p:cNvSpPr txBox="1">
            <a:spLocks noChangeArrowheads="1"/>
          </p:cNvSpPr>
          <p:nvPr/>
        </p:nvSpPr>
        <p:spPr bwMode="auto">
          <a:xfrm>
            <a:off x="296525" y="3021800"/>
            <a:ext cx="8505945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zh-CN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2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、水平面粗糙程度不同：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让小车受到的摩擦力不同。</a:t>
            </a:r>
            <a:endParaRPr lang="zh-CN" altLang="en-US" sz="2800" dirty="0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59" name="Text Box 15"/>
          <p:cNvSpPr txBox="1">
            <a:spLocks noChangeArrowheads="1"/>
          </p:cNvSpPr>
          <p:nvPr/>
        </p:nvSpPr>
        <p:spPr bwMode="auto">
          <a:xfrm>
            <a:off x="296525" y="3741880"/>
            <a:ext cx="8505945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zh-CN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3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、小车在水平面受到的摩擦力越小，速度减小得越慢，运动距离越长。</a:t>
            </a:r>
            <a:endParaRPr lang="zh-CN" altLang="en-US" sz="2800" dirty="0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3094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836585" y="1041580"/>
            <a:ext cx="7239000" cy="1631950"/>
            <a:chOff x="1200" y="864"/>
            <a:chExt cx="4560" cy="1028"/>
          </a:xfrm>
        </p:grpSpPr>
        <p:grpSp>
          <p:nvGrpSpPr>
            <p:cNvPr id="22" name="Group 20"/>
            <p:cNvGrpSpPr>
              <a:grpSpLocks/>
            </p:cNvGrpSpPr>
            <p:nvPr/>
          </p:nvGrpSpPr>
          <p:grpSpPr bwMode="auto">
            <a:xfrm>
              <a:off x="1200" y="864"/>
              <a:ext cx="4560" cy="768"/>
              <a:chOff x="720" y="624"/>
              <a:chExt cx="4560" cy="768"/>
            </a:xfrm>
          </p:grpSpPr>
          <p:sp>
            <p:nvSpPr>
              <p:cNvPr id="28" name="Line 21"/>
              <p:cNvSpPr>
                <a:spLocks noChangeShapeType="1"/>
              </p:cNvSpPr>
              <p:nvPr/>
            </p:nvSpPr>
            <p:spPr bwMode="auto">
              <a:xfrm>
                <a:off x="720" y="816"/>
                <a:ext cx="1536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Line 22"/>
              <p:cNvSpPr>
                <a:spLocks noChangeShapeType="1"/>
              </p:cNvSpPr>
              <p:nvPr/>
            </p:nvSpPr>
            <p:spPr bwMode="auto">
              <a:xfrm>
                <a:off x="2256" y="1392"/>
                <a:ext cx="302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0" name="Group 23"/>
              <p:cNvGrpSpPr>
                <a:grpSpLocks/>
              </p:cNvGrpSpPr>
              <p:nvPr/>
            </p:nvGrpSpPr>
            <p:grpSpPr bwMode="auto">
              <a:xfrm rot="1448702">
                <a:off x="864" y="624"/>
                <a:ext cx="480" cy="336"/>
                <a:chOff x="1632" y="2208"/>
                <a:chExt cx="480" cy="336"/>
              </a:xfrm>
            </p:grpSpPr>
            <p:grpSp>
              <p:nvGrpSpPr>
                <p:cNvPr id="31" name="Group 24"/>
                <p:cNvGrpSpPr>
                  <a:grpSpLocks/>
                </p:cNvGrpSpPr>
                <p:nvPr/>
              </p:nvGrpSpPr>
              <p:grpSpPr bwMode="auto">
                <a:xfrm>
                  <a:off x="1680" y="2400"/>
                  <a:ext cx="384" cy="144"/>
                  <a:chOff x="1680" y="2400"/>
                  <a:chExt cx="384" cy="144"/>
                </a:xfrm>
              </p:grpSpPr>
              <p:sp>
                <p:nvSpPr>
                  <p:cNvPr id="33" name="Oval 25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2400"/>
                    <a:ext cx="144" cy="144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" name="Oval 26"/>
                  <p:cNvSpPr>
                    <a:spLocks noChangeArrowheads="1"/>
                  </p:cNvSpPr>
                  <p:nvPr/>
                </p:nvSpPr>
                <p:spPr bwMode="auto">
                  <a:xfrm>
                    <a:off x="1680" y="2400"/>
                    <a:ext cx="144" cy="144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2" name="Rectangle 27"/>
                <p:cNvSpPr>
                  <a:spLocks noChangeArrowheads="1"/>
                </p:cNvSpPr>
                <p:nvPr/>
              </p:nvSpPr>
              <p:spPr bwMode="auto">
                <a:xfrm>
                  <a:off x="1632" y="2208"/>
                  <a:ext cx="480" cy="24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3468" y="1601"/>
              <a:ext cx="9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dirty="0" smtClean="0">
                  <a:solidFill>
                    <a:srgbClr val="FF0000"/>
                  </a:solidFill>
                </a:rPr>
                <a:t>光滑</a:t>
              </a:r>
              <a:r>
                <a:rPr lang="zh-CN" altLang="en-US" b="1" dirty="0" smtClean="0">
                  <a:solidFill>
                    <a:schemeClr val="tx1"/>
                  </a:solidFill>
                </a:rPr>
                <a:t>表面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881590" y="141480"/>
            <a:ext cx="7239000" cy="1604963"/>
            <a:chOff x="1152" y="1536"/>
            <a:chExt cx="4560" cy="1011"/>
          </a:xfrm>
        </p:grpSpPr>
        <p:grpSp>
          <p:nvGrpSpPr>
            <p:cNvPr id="36" name="Group 35"/>
            <p:cNvGrpSpPr>
              <a:grpSpLocks/>
            </p:cNvGrpSpPr>
            <p:nvPr/>
          </p:nvGrpSpPr>
          <p:grpSpPr bwMode="auto">
            <a:xfrm>
              <a:off x="1152" y="1536"/>
              <a:ext cx="4560" cy="768"/>
              <a:chOff x="1152" y="1536"/>
              <a:chExt cx="4560" cy="768"/>
            </a:xfrm>
          </p:grpSpPr>
          <p:grpSp>
            <p:nvGrpSpPr>
              <p:cNvPr id="38" name="Group 36"/>
              <p:cNvGrpSpPr>
                <a:grpSpLocks/>
              </p:cNvGrpSpPr>
              <p:nvPr/>
            </p:nvGrpSpPr>
            <p:grpSpPr bwMode="auto">
              <a:xfrm>
                <a:off x="1152" y="1536"/>
                <a:ext cx="4560" cy="768"/>
                <a:chOff x="720" y="624"/>
                <a:chExt cx="4560" cy="768"/>
              </a:xfrm>
            </p:grpSpPr>
            <p:sp>
              <p:nvSpPr>
                <p:cNvPr id="44" name="Line 37"/>
                <p:cNvSpPr>
                  <a:spLocks noChangeShapeType="1"/>
                </p:cNvSpPr>
                <p:nvPr/>
              </p:nvSpPr>
              <p:spPr bwMode="auto">
                <a:xfrm>
                  <a:off x="720" y="816"/>
                  <a:ext cx="1536" cy="5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5" name="Line 38"/>
                <p:cNvSpPr>
                  <a:spLocks noChangeShapeType="1"/>
                </p:cNvSpPr>
                <p:nvPr/>
              </p:nvSpPr>
              <p:spPr bwMode="auto">
                <a:xfrm>
                  <a:off x="2256" y="1392"/>
                  <a:ext cx="302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46" name="Group 39"/>
                <p:cNvGrpSpPr>
                  <a:grpSpLocks/>
                </p:cNvGrpSpPr>
                <p:nvPr/>
              </p:nvGrpSpPr>
              <p:grpSpPr bwMode="auto">
                <a:xfrm rot="1448702">
                  <a:off x="864" y="624"/>
                  <a:ext cx="480" cy="336"/>
                  <a:chOff x="1632" y="2208"/>
                  <a:chExt cx="480" cy="336"/>
                </a:xfrm>
              </p:grpSpPr>
              <p:grpSp>
                <p:nvGrpSpPr>
                  <p:cNvPr id="47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1680" y="2400"/>
                    <a:ext cx="384" cy="144"/>
                    <a:chOff x="1680" y="2400"/>
                    <a:chExt cx="384" cy="144"/>
                  </a:xfrm>
                </p:grpSpPr>
                <p:sp>
                  <p:nvSpPr>
                    <p:cNvPr id="49" name="Oval 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20" y="2400"/>
                      <a:ext cx="144" cy="144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50" name="Oval 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80" y="2400"/>
                      <a:ext cx="144" cy="144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48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2208"/>
                    <a:ext cx="480" cy="24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9" name="Group 44"/>
              <p:cNvGrpSpPr>
                <a:grpSpLocks/>
              </p:cNvGrpSpPr>
              <p:nvPr/>
            </p:nvGrpSpPr>
            <p:grpSpPr bwMode="auto">
              <a:xfrm rot="-18591">
                <a:off x="5136" y="1968"/>
                <a:ext cx="480" cy="336"/>
                <a:chOff x="1632" y="2208"/>
                <a:chExt cx="480" cy="336"/>
              </a:xfrm>
            </p:grpSpPr>
            <p:grpSp>
              <p:nvGrpSpPr>
                <p:cNvPr id="40" name="Group 45"/>
                <p:cNvGrpSpPr>
                  <a:grpSpLocks/>
                </p:cNvGrpSpPr>
                <p:nvPr/>
              </p:nvGrpSpPr>
              <p:grpSpPr bwMode="auto">
                <a:xfrm>
                  <a:off x="1680" y="2400"/>
                  <a:ext cx="384" cy="144"/>
                  <a:chOff x="1680" y="2400"/>
                  <a:chExt cx="384" cy="144"/>
                </a:xfrm>
              </p:grpSpPr>
              <p:sp>
                <p:nvSpPr>
                  <p:cNvPr id="42" name="Oval 46"/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2400"/>
                    <a:ext cx="144" cy="14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3" name="Oval 47"/>
                  <p:cNvSpPr>
                    <a:spLocks noChangeArrowheads="1"/>
                  </p:cNvSpPr>
                  <p:nvPr/>
                </p:nvSpPr>
                <p:spPr bwMode="auto">
                  <a:xfrm>
                    <a:off x="1680" y="2400"/>
                    <a:ext cx="144" cy="14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41" name="Rectangle 48"/>
                <p:cNvSpPr>
                  <a:spLocks noChangeArrowheads="1"/>
                </p:cNvSpPr>
                <p:nvPr/>
              </p:nvSpPr>
              <p:spPr bwMode="auto">
                <a:xfrm>
                  <a:off x="1632" y="2208"/>
                  <a:ext cx="480" cy="2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37" name="Text Box 49"/>
            <p:cNvSpPr txBox="1">
              <a:spLocks noChangeArrowheads="1"/>
            </p:cNvSpPr>
            <p:nvPr/>
          </p:nvSpPr>
          <p:spPr bwMode="auto">
            <a:xfrm>
              <a:off x="3360" y="2256"/>
              <a:ext cx="105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dirty="0" smtClean="0">
                  <a:solidFill>
                    <a:schemeClr val="tx1"/>
                  </a:solidFill>
                </a:rPr>
                <a:t>木板</a:t>
              </a:r>
              <a:r>
                <a:rPr lang="zh-CN" altLang="en-US" b="1" dirty="0" smtClean="0">
                  <a:solidFill>
                    <a:schemeClr val="tx1"/>
                  </a:solidFill>
                </a:rPr>
                <a:t>表面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52" name="Text Box 15"/>
          <p:cNvSpPr txBox="1">
            <a:spLocks noChangeArrowheads="1"/>
          </p:cNvSpPr>
          <p:nvPr/>
        </p:nvSpPr>
        <p:spPr bwMode="auto">
          <a:xfrm>
            <a:off x="296525" y="2661760"/>
            <a:ext cx="8505945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zh-CN" sz="2800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4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、表面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光滑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时，小车不受摩擦力，保持原来的运动状态一直运动下去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（匀速直线运动）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。</a:t>
            </a:r>
            <a:endParaRPr lang="zh-CN" altLang="en-US" sz="2800" dirty="0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51" name="Text Box 15"/>
          <p:cNvSpPr txBox="1">
            <a:spLocks noChangeArrowheads="1"/>
          </p:cNvSpPr>
          <p:nvPr/>
        </p:nvSpPr>
        <p:spPr bwMode="auto">
          <a:xfrm>
            <a:off x="296525" y="3876895"/>
            <a:ext cx="7200800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zh-CN" sz="2800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5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、实验方法：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控制变量法；理想实验法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。</a:t>
            </a:r>
            <a:endParaRPr lang="zh-CN" altLang="en-US" sz="2800" dirty="0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14166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l="13936" r="15655"/>
          <a:stretch/>
        </p:blipFill>
        <p:spPr>
          <a:xfrm>
            <a:off x="6327195" y="276495"/>
            <a:ext cx="2543270" cy="2565285"/>
          </a:xfrm>
          <a:prstGeom prst="rect">
            <a:avLst/>
          </a:prstGeom>
        </p:spPr>
      </p:pic>
      <p:sp>
        <p:nvSpPr>
          <p:cNvPr id="15" name="Shape 233"/>
          <p:cNvSpPr/>
          <p:nvPr/>
        </p:nvSpPr>
        <p:spPr>
          <a:xfrm>
            <a:off x="341530" y="276495"/>
            <a:ext cx="3195355" cy="502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7" tIns="35717" rIns="35717" bIns="35717" anchor="ctr">
            <a:normAutofit fontScale="92500" lnSpcReduction="10000"/>
          </a:bodyPr>
          <a:lstStyle>
            <a:lvl1pPr algn="l">
              <a:spcBef>
                <a:spcPts val="3000"/>
              </a:spcBef>
              <a:defRPr sz="4800">
                <a:solidFill>
                  <a:schemeClr val="accent6">
                    <a:hueOff val="119326"/>
                    <a:lumOff val="-26708"/>
                  </a:scheme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rPr sz="3200" dirty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一</a:t>
            </a:r>
            <a:r>
              <a:rPr sz="32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、</a:t>
            </a:r>
            <a:r>
              <a:rPr lang="zh-CN" altLang="en-US" sz="32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牛顿第一定律</a:t>
            </a:r>
            <a:endParaRPr sz="3200" dirty="0">
              <a:solidFill>
                <a:srgbClr val="00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593050" y="2751770"/>
            <a:ext cx="8550950" cy="1151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25000"/>
              </a:lnSpc>
              <a:spcBef>
                <a:spcPts val="25"/>
              </a:spcBef>
            </a:pPr>
            <a:r>
              <a:rPr lang="zh-CN" altLang="en-US" sz="2800" dirty="0">
                <a:latin typeface="宋体" charset="0"/>
              </a:rPr>
              <a:t> </a:t>
            </a:r>
            <a:r>
              <a:rPr lang="en-US" altLang="zh-CN" sz="2800" dirty="0" smtClean="0">
                <a:latin typeface="宋体" charset="0"/>
              </a:rPr>
              <a:t>1</a:t>
            </a:r>
            <a:r>
              <a:rPr lang="zh-CN" altLang="en-US" sz="2800" dirty="0" smtClean="0">
                <a:latin typeface="宋体" charset="0"/>
              </a:rPr>
              <a:t>、不受外力的物体不存在，</a:t>
            </a:r>
            <a:r>
              <a:rPr lang="zh-CN" altLang="en-US" sz="2800" dirty="0" smtClean="0">
                <a:solidFill>
                  <a:srgbClr val="FF0000"/>
                </a:solidFill>
                <a:latin typeface="宋体" charset="0"/>
              </a:rPr>
              <a:t>物体所受合力为零时等效于不受力。</a:t>
            </a:r>
            <a:endParaRPr lang="zh-CN" altLang="en-US" sz="2800" dirty="0">
              <a:solidFill>
                <a:srgbClr val="FF0000"/>
              </a:solidFill>
              <a:latin typeface="宋体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41530" y="951570"/>
            <a:ext cx="5805645" cy="149260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54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algn="ctr" rotWithShape="0">
              <a:srgbClr val="000000">
                <a:alpha val="37000"/>
              </a:srgbClr>
            </a:outerShdw>
          </a:effectLst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内容：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一切物体在不受外力作用时，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总保持静止或匀速直线运动状态。</a:t>
            </a:r>
            <a:endParaRPr lang="zh-CN" altLang="en-US" sz="2800" dirty="0">
              <a:solidFill>
                <a:srgbClr val="FF0000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66555" y="3876895"/>
            <a:ext cx="8235915" cy="1151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25000"/>
              </a:lnSpc>
              <a:spcBef>
                <a:spcPts val="25"/>
              </a:spcBef>
            </a:pPr>
            <a:r>
              <a:rPr lang="zh-CN" altLang="en-US" sz="2800" dirty="0">
                <a:latin typeface="宋体" charset="0"/>
              </a:rPr>
              <a:t> </a:t>
            </a:r>
            <a:r>
              <a:rPr lang="zh-CN" altLang="zh-CN" sz="2800" dirty="0">
                <a:latin typeface="宋体" charset="0"/>
              </a:rPr>
              <a:t>2</a:t>
            </a:r>
            <a:r>
              <a:rPr lang="zh-CN" altLang="en-US" sz="2800" dirty="0" smtClean="0">
                <a:latin typeface="宋体" charset="0"/>
              </a:rPr>
              <a:t>、牛顿第一定律不能用实验直接证</a:t>
            </a:r>
            <a:r>
              <a:rPr lang="zh-CN" altLang="en-US" sz="2800" dirty="0" smtClean="0">
                <a:solidFill>
                  <a:srgbClr val="000000"/>
                </a:solidFill>
                <a:latin typeface="宋体" charset="0"/>
              </a:rPr>
              <a:t>明。</a:t>
            </a:r>
            <a:r>
              <a:rPr lang="zh-CN" altLang="en-US" sz="2800" dirty="0" smtClean="0">
                <a:solidFill>
                  <a:srgbClr val="FF0000"/>
                </a:solidFill>
                <a:latin typeface="宋体" charset="0"/>
              </a:rPr>
              <a:t>（实验＋推理）</a:t>
            </a:r>
            <a:endParaRPr lang="zh-CN" altLang="en-US" sz="2800" dirty="0">
              <a:solidFill>
                <a:srgbClr val="FF0000"/>
              </a:solidFill>
              <a:latin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132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7" grpId="0" bldLvl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11560" y="1851670"/>
            <a:ext cx="8389440" cy="1151597"/>
          </a:xfrm>
          <a:prstGeom prst="rect">
            <a:avLst/>
          </a:prstGeom>
          <a:solidFill>
            <a:srgbClr val="FCD5B5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25000"/>
              </a:lnSpc>
              <a:spcBef>
                <a:spcPts val="25"/>
              </a:spcBef>
            </a:pPr>
            <a:r>
              <a:rPr lang="zh-CN" altLang="en-US" sz="2800" dirty="0">
                <a:latin typeface="宋体" charset="0"/>
              </a:rPr>
              <a:t> </a:t>
            </a:r>
            <a:r>
              <a:rPr lang="zh-CN" altLang="zh-CN" sz="2800" dirty="0">
                <a:latin typeface="宋体" charset="0"/>
              </a:rPr>
              <a:t>2</a:t>
            </a:r>
            <a:r>
              <a:rPr lang="zh-CN" altLang="en-US" sz="2800" dirty="0" smtClean="0">
                <a:latin typeface="宋体" charset="0"/>
              </a:rPr>
              <a:t>、</a:t>
            </a:r>
            <a:r>
              <a:rPr lang="zh-CN" altLang="en-US" sz="2800" dirty="0" smtClean="0">
                <a:solidFill>
                  <a:srgbClr val="FF0000"/>
                </a:solidFill>
                <a:latin typeface="宋体" charset="0"/>
              </a:rPr>
              <a:t>说明：</a:t>
            </a:r>
            <a:r>
              <a:rPr lang="zh-CN" altLang="en-US" sz="2800" dirty="0" smtClean="0">
                <a:latin typeface="宋体" charset="0"/>
              </a:rPr>
              <a:t>力是改变物体运动的原因，力不是维持物体运动的原因。</a:t>
            </a:r>
            <a:endParaRPr lang="zh-CN" altLang="en-US" sz="2800" dirty="0">
              <a:latin typeface="宋体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826695" y="231490"/>
            <a:ext cx="5805645" cy="149260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54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algn="ctr" rotWithShape="0">
              <a:srgbClr val="000000">
                <a:alpha val="37000"/>
              </a:srgbClr>
            </a:outerShdw>
          </a:effectLst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内容：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一切物体在不受外力作用时，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总保持静止或匀速直线运动状态。</a:t>
            </a:r>
            <a:endParaRPr lang="zh-CN" altLang="en-US" sz="2800" dirty="0">
              <a:solidFill>
                <a:schemeClr val="tx1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66555" y="3201820"/>
            <a:ext cx="8235915" cy="169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25000"/>
              </a:lnSpc>
              <a:spcBef>
                <a:spcPts val="25"/>
              </a:spcBef>
            </a:pPr>
            <a:r>
              <a:rPr lang="zh-CN" altLang="en-US" sz="2800" dirty="0">
                <a:latin typeface="+mn-ea"/>
                <a:ea typeface="+mn-ea"/>
              </a:rPr>
              <a:t> </a:t>
            </a:r>
            <a:r>
              <a:rPr lang="zh-CN" altLang="zh-CN" sz="2800" dirty="0" smtClean="0">
                <a:latin typeface="+mn-ea"/>
                <a:ea typeface="+mn-ea"/>
              </a:rPr>
              <a:t>3</a:t>
            </a:r>
            <a:r>
              <a:rPr lang="zh-CN" altLang="en-US" sz="2800" dirty="0" smtClean="0">
                <a:latin typeface="+mn-ea"/>
                <a:ea typeface="+mn-ea"/>
              </a:rPr>
              <a:t>、</a:t>
            </a:r>
            <a:r>
              <a:rPr lang="zh-CN" altLang="en-US" sz="2800" dirty="0">
                <a:latin typeface="+mn-ea"/>
                <a:ea typeface="+mn-ea"/>
                <a:cs typeface="黑体" charset="0"/>
              </a:rPr>
              <a:t>“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或</a:t>
            </a:r>
            <a:r>
              <a:rPr lang="zh-CN" altLang="en-US" sz="2800" dirty="0">
                <a:latin typeface="+mn-ea"/>
                <a:ea typeface="+mn-ea"/>
                <a:cs typeface="黑体" charset="0"/>
              </a:rPr>
              <a:t>”指物体不受力时，原来静止的总保持静止，原来运动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的就总保持匀速直线运动状态。两种状态不同时存在。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（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华文新魏" charset="0"/>
              </a:rPr>
              <a:t>“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华文新魏" charset="0"/>
              </a:rPr>
              <a:t>静者恒静、动者恒动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华文新魏" charset="0"/>
              </a:rPr>
              <a:t>”）</a:t>
            </a:r>
            <a:endParaRPr lang="zh-CN" altLang="en-US" sz="2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371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88900" y="1977629"/>
            <a:ext cx="9055100" cy="2788444"/>
            <a:chOff x="56" y="1661"/>
            <a:chExt cx="5704" cy="2342"/>
          </a:xfrm>
        </p:grpSpPr>
        <p:sp>
          <p:nvSpPr>
            <p:cNvPr id="30723" name="Rectangle 3" descr="花岗岩"/>
            <p:cNvSpPr>
              <a:spLocks noChangeArrowheads="1"/>
            </p:cNvSpPr>
            <p:nvPr/>
          </p:nvSpPr>
          <p:spPr bwMode="auto">
            <a:xfrm>
              <a:off x="56" y="3414"/>
              <a:ext cx="5704" cy="589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24" name="Rectangle 4" descr="花岗岩"/>
            <p:cNvSpPr>
              <a:spLocks noChangeArrowheads="1"/>
            </p:cNvSpPr>
            <p:nvPr/>
          </p:nvSpPr>
          <p:spPr bwMode="auto">
            <a:xfrm>
              <a:off x="5602" y="1661"/>
              <a:ext cx="158" cy="1769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pattFill prst="wdUpDiag">
                    <a:fgClr>
                      <a:srgbClr val="FF0000"/>
                    </a:fgClr>
                    <a:bgClr>
                      <a:srgbClr val="FFFFFF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0725" name="Group 5"/>
          <p:cNvGrpSpPr>
            <a:grpSpLocks/>
          </p:cNvGrpSpPr>
          <p:nvPr/>
        </p:nvGrpSpPr>
        <p:grpSpPr bwMode="auto">
          <a:xfrm>
            <a:off x="5867400" y="1977629"/>
            <a:ext cx="792163" cy="1350169"/>
            <a:chOff x="340" y="1434"/>
            <a:chExt cx="499" cy="1134"/>
          </a:xfrm>
        </p:grpSpPr>
        <p:sp>
          <p:nvSpPr>
            <p:cNvPr id="30726" name="Rectangle 6" descr="深色木质"/>
            <p:cNvSpPr>
              <a:spLocks noChangeArrowheads="1"/>
            </p:cNvSpPr>
            <p:nvPr/>
          </p:nvSpPr>
          <p:spPr bwMode="auto">
            <a:xfrm>
              <a:off x="340" y="1434"/>
              <a:ext cx="499" cy="953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27" name="Oval 7"/>
            <p:cNvSpPr>
              <a:spLocks noChangeArrowheads="1"/>
            </p:cNvSpPr>
            <p:nvPr/>
          </p:nvSpPr>
          <p:spPr bwMode="auto">
            <a:xfrm>
              <a:off x="377" y="2387"/>
              <a:ext cx="181" cy="18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pattFill prst="wdUpDiag">
                    <a:fgClr>
                      <a:srgbClr val="FF0000"/>
                    </a:fgClr>
                    <a:bgClr>
                      <a:srgbClr val="FFFFFF"/>
                    </a:bgClr>
                  </a:patt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28" name="Oval 8"/>
            <p:cNvSpPr>
              <a:spLocks noChangeArrowheads="1"/>
            </p:cNvSpPr>
            <p:nvPr/>
          </p:nvSpPr>
          <p:spPr bwMode="auto">
            <a:xfrm>
              <a:off x="612" y="2387"/>
              <a:ext cx="181" cy="18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pattFill prst="wdUpDiag">
                    <a:fgClr>
                      <a:srgbClr val="FF0000"/>
                    </a:fgClr>
                    <a:bgClr>
                      <a:srgbClr val="FFFFFF"/>
                    </a:bgClr>
                  </a:patt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0729" name="Group 9"/>
          <p:cNvGrpSpPr>
            <a:grpSpLocks/>
          </p:cNvGrpSpPr>
          <p:nvPr/>
        </p:nvGrpSpPr>
        <p:grpSpPr bwMode="auto">
          <a:xfrm>
            <a:off x="-144463" y="1977629"/>
            <a:ext cx="3168651" cy="2106215"/>
            <a:chOff x="-91" y="1661"/>
            <a:chExt cx="1996" cy="1769"/>
          </a:xfrm>
        </p:grpSpPr>
        <p:grpSp>
          <p:nvGrpSpPr>
            <p:cNvPr id="30730" name="Group 10"/>
            <p:cNvGrpSpPr>
              <a:grpSpLocks/>
            </p:cNvGrpSpPr>
            <p:nvPr/>
          </p:nvGrpSpPr>
          <p:grpSpPr bwMode="auto">
            <a:xfrm>
              <a:off x="0" y="1661"/>
              <a:ext cx="1905" cy="1769"/>
              <a:chOff x="0" y="1661"/>
              <a:chExt cx="1905" cy="1769"/>
            </a:xfrm>
          </p:grpSpPr>
          <p:grpSp>
            <p:nvGrpSpPr>
              <p:cNvPr id="30731" name="Group 11"/>
              <p:cNvGrpSpPr>
                <a:grpSpLocks/>
              </p:cNvGrpSpPr>
              <p:nvPr/>
            </p:nvGrpSpPr>
            <p:grpSpPr bwMode="auto">
              <a:xfrm>
                <a:off x="0" y="2795"/>
                <a:ext cx="1905" cy="635"/>
                <a:chOff x="295" y="2296"/>
                <a:chExt cx="2404" cy="862"/>
              </a:xfrm>
            </p:grpSpPr>
            <p:sp>
              <p:nvSpPr>
                <p:cNvPr id="30732" name="Rectangle 12" descr="胡桃"/>
                <p:cNvSpPr>
                  <a:spLocks noChangeArrowheads="1"/>
                </p:cNvSpPr>
                <p:nvPr/>
              </p:nvSpPr>
              <p:spPr bwMode="auto">
                <a:xfrm>
                  <a:off x="295" y="2296"/>
                  <a:ext cx="2404" cy="498"/>
                </a:xfrm>
                <a:prstGeom prst="rect">
                  <a:avLst/>
                </a:prstGeom>
                <a:blipFill dpi="0" rotWithShape="1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0733" name="Oval 13"/>
                <p:cNvSpPr>
                  <a:spLocks noChangeArrowheads="1"/>
                </p:cNvSpPr>
                <p:nvPr/>
              </p:nvSpPr>
              <p:spPr bwMode="auto">
                <a:xfrm>
                  <a:off x="1791" y="2795"/>
                  <a:ext cx="363" cy="363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0734" name="Oval 14"/>
                <p:cNvSpPr>
                  <a:spLocks noChangeArrowheads="1"/>
                </p:cNvSpPr>
                <p:nvPr/>
              </p:nvSpPr>
              <p:spPr bwMode="auto">
                <a:xfrm>
                  <a:off x="748" y="2795"/>
                  <a:ext cx="363" cy="363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0735" name="Group 15"/>
              <p:cNvGrpSpPr>
                <a:grpSpLocks/>
              </p:cNvGrpSpPr>
              <p:nvPr/>
            </p:nvGrpSpPr>
            <p:grpSpPr bwMode="auto">
              <a:xfrm>
                <a:off x="0" y="1661"/>
                <a:ext cx="499" cy="1134"/>
                <a:chOff x="340" y="1434"/>
                <a:chExt cx="499" cy="1134"/>
              </a:xfrm>
            </p:grpSpPr>
            <p:sp>
              <p:nvSpPr>
                <p:cNvPr id="30736" name="Rectangle 16" descr="深色木质"/>
                <p:cNvSpPr>
                  <a:spLocks noChangeArrowheads="1"/>
                </p:cNvSpPr>
                <p:nvPr/>
              </p:nvSpPr>
              <p:spPr bwMode="auto">
                <a:xfrm>
                  <a:off x="340" y="1434"/>
                  <a:ext cx="499" cy="953"/>
                </a:xfrm>
                <a:prstGeom prst="rect">
                  <a:avLst/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0737" name="Oval 17"/>
                <p:cNvSpPr>
                  <a:spLocks noChangeArrowheads="1"/>
                </p:cNvSpPr>
                <p:nvPr/>
              </p:nvSpPr>
              <p:spPr bwMode="auto">
                <a:xfrm>
                  <a:off x="377" y="2387"/>
                  <a:ext cx="181" cy="181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pattFill prst="wdUpDiag">
                        <a:fgClr>
                          <a:srgbClr val="FF0000"/>
                        </a:fgClr>
                        <a:bgClr>
                          <a:srgbClr val="FFFFFF"/>
                        </a:bgClr>
                      </a:patt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30738" name="Oval 18"/>
                <p:cNvSpPr>
                  <a:spLocks noChangeArrowheads="1"/>
                </p:cNvSpPr>
                <p:nvPr/>
              </p:nvSpPr>
              <p:spPr bwMode="auto">
                <a:xfrm>
                  <a:off x="612" y="2387"/>
                  <a:ext cx="181" cy="181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pattFill prst="wdUpDiag">
                        <a:fgClr>
                          <a:srgbClr val="FF0000"/>
                        </a:fgClr>
                        <a:bgClr>
                          <a:srgbClr val="FFFFFF"/>
                        </a:bgClr>
                      </a:patt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0739" name="Rectangle 19" descr="胡桃"/>
            <p:cNvSpPr>
              <a:spLocks noChangeArrowheads="1"/>
            </p:cNvSpPr>
            <p:nvPr/>
          </p:nvSpPr>
          <p:spPr bwMode="auto">
            <a:xfrm>
              <a:off x="-91" y="2024"/>
              <a:ext cx="91" cy="1134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0740" name="Group 20"/>
          <p:cNvGrpSpPr>
            <a:grpSpLocks/>
          </p:cNvGrpSpPr>
          <p:nvPr/>
        </p:nvGrpSpPr>
        <p:grpSpPr bwMode="auto">
          <a:xfrm>
            <a:off x="5724526" y="2409825"/>
            <a:ext cx="3167063" cy="1674019"/>
            <a:chOff x="3606" y="2024"/>
            <a:chExt cx="1995" cy="1406"/>
          </a:xfrm>
        </p:grpSpPr>
        <p:grpSp>
          <p:nvGrpSpPr>
            <p:cNvPr id="30741" name="Group 21"/>
            <p:cNvGrpSpPr>
              <a:grpSpLocks/>
            </p:cNvGrpSpPr>
            <p:nvPr/>
          </p:nvGrpSpPr>
          <p:grpSpPr bwMode="auto">
            <a:xfrm>
              <a:off x="3696" y="2795"/>
              <a:ext cx="1905" cy="635"/>
              <a:chOff x="295" y="2296"/>
              <a:chExt cx="2404" cy="862"/>
            </a:xfrm>
          </p:grpSpPr>
          <p:sp>
            <p:nvSpPr>
              <p:cNvPr id="30742" name="Rectangle 22" descr="胡桃"/>
              <p:cNvSpPr>
                <a:spLocks noChangeArrowheads="1"/>
              </p:cNvSpPr>
              <p:nvPr/>
            </p:nvSpPr>
            <p:spPr bwMode="auto">
              <a:xfrm>
                <a:off x="295" y="2296"/>
                <a:ext cx="2404" cy="498"/>
              </a:xfrm>
              <a:prstGeom prst="rect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743" name="Oval 23"/>
              <p:cNvSpPr>
                <a:spLocks noChangeArrowheads="1"/>
              </p:cNvSpPr>
              <p:nvPr/>
            </p:nvSpPr>
            <p:spPr bwMode="auto">
              <a:xfrm>
                <a:off x="1791" y="2795"/>
                <a:ext cx="363" cy="36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744" name="Oval 24"/>
              <p:cNvSpPr>
                <a:spLocks noChangeArrowheads="1"/>
              </p:cNvSpPr>
              <p:nvPr/>
            </p:nvSpPr>
            <p:spPr bwMode="auto">
              <a:xfrm>
                <a:off x="748" y="2795"/>
                <a:ext cx="363" cy="36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0745" name="Rectangle 25" descr="胡桃"/>
            <p:cNvSpPr>
              <a:spLocks noChangeArrowheads="1"/>
            </p:cNvSpPr>
            <p:nvPr/>
          </p:nvSpPr>
          <p:spPr bwMode="auto">
            <a:xfrm>
              <a:off x="3606" y="2024"/>
              <a:ext cx="91" cy="1134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280989" y="75010"/>
            <a:ext cx="2058987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0" lang="zh-CN" altLang="en-US" sz="3200" b="1">
                <a:latin typeface="Arial" charset="0"/>
              </a:rPr>
              <a:t>情境模拟</a:t>
            </a:r>
          </a:p>
        </p:txBody>
      </p:sp>
    </p:spTree>
    <p:extLst>
      <p:ext uri="{BB962C8B-B14F-4D97-AF65-F5344CB8AC3E}">
        <p14:creationId xmlns:p14="http://schemas.microsoft.com/office/powerpoint/2010/main" val="2497025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6.93642E-7 L 0.64184 6.93642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3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50867E-6 L 0.24027 -4.50867E-6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33"/>
          <p:cNvSpPr/>
          <p:nvPr/>
        </p:nvSpPr>
        <p:spPr>
          <a:xfrm>
            <a:off x="476544" y="231490"/>
            <a:ext cx="2070231" cy="502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7" tIns="35717" rIns="35717" bIns="35717" anchor="ctr">
            <a:normAutofit fontScale="92500" lnSpcReduction="10000"/>
          </a:bodyPr>
          <a:lstStyle>
            <a:lvl1pPr algn="l">
              <a:spcBef>
                <a:spcPts val="3000"/>
              </a:spcBef>
              <a:defRPr sz="4800">
                <a:solidFill>
                  <a:schemeClr val="accent6">
                    <a:hueOff val="119326"/>
                    <a:lumOff val="-26708"/>
                  </a:scheme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rPr lang="zh-CN" altLang="en-US" sz="32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二</a:t>
            </a:r>
            <a:r>
              <a:rPr sz="32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、</a:t>
            </a:r>
            <a:r>
              <a:rPr lang="zh-CN" altLang="en-US" sz="32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惯性</a:t>
            </a:r>
            <a:endParaRPr sz="3200" dirty="0">
              <a:solidFill>
                <a:srgbClr val="00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01570" y="1896675"/>
            <a:ext cx="6030670" cy="6129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l" eaLnBrk="1" hangingPunct="1">
              <a:lnSpc>
                <a:spcPct val="125000"/>
              </a:lnSpc>
            </a:pPr>
            <a:r>
              <a:rPr lang="zh-CN" altLang="zh-CN" sz="2800" b="0" dirty="0">
                <a:solidFill>
                  <a:schemeClr val="tx1"/>
                </a:solidFill>
                <a:latin typeface="+mn-ea"/>
                <a:ea typeface="+mn-ea"/>
                <a:cs typeface="微软雅黑"/>
              </a:rPr>
              <a:t>1</a:t>
            </a:r>
            <a:r>
              <a:rPr lang="zh-CN" altLang="en-US" sz="2800" b="0" dirty="0" smtClean="0">
                <a:solidFill>
                  <a:schemeClr val="tx1"/>
                </a:solidFill>
                <a:latin typeface="+mn-ea"/>
                <a:ea typeface="+mn-ea"/>
                <a:cs typeface="微软雅黑"/>
              </a:rPr>
              <a:t>、一切物体在任何情况下都有惯性。</a:t>
            </a:r>
            <a:endParaRPr lang="zh-CN" altLang="en-US" sz="2800" b="0" dirty="0">
              <a:solidFill>
                <a:srgbClr val="FF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01570" y="3876895"/>
            <a:ext cx="8010890" cy="11515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l" eaLnBrk="1" hangingPunct="1">
              <a:lnSpc>
                <a:spcPct val="125000"/>
              </a:lnSpc>
            </a:pPr>
            <a:r>
              <a:rPr lang="zh-CN" altLang="zh-CN" sz="2800" b="0" dirty="0">
                <a:solidFill>
                  <a:schemeClr val="tx1"/>
                </a:solidFill>
                <a:latin typeface="+mn-ea"/>
                <a:ea typeface="+mn-ea"/>
                <a:cs typeface="微软雅黑"/>
              </a:rPr>
              <a:t>3</a:t>
            </a:r>
            <a:r>
              <a:rPr lang="zh-CN" altLang="en-US" sz="2800" b="0" dirty="0" smtClean="0">
                <a:solidFill>
                  <a:schemeClr val="tx1"/>
                </a:solidFill>
                <a:latin typeface="+mn-ea"/>
                <a:ea typeface="+mn-ea"/>
                <a:cs typeface="微软雅黑"/>
              </a:rPr>
              <a:t>、惯性是物体的一种属性，与物体的</a:t>
            </a:r>
            <a:r>
              <a:rPr lang="zh-CN" altLang="en-US" sz="2800" b="0" dirty="0" smtClean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形状、速度、是否受力</a:t>
            </a:r>
            <a:r>
              <a:rPr lang="zh-CN" altLang="en-US" sz="2800" b="0" dirty="0" smtClean="0">
                <a:solidFill>
                  <a:schemeClr val="tx1"/>
                </a:solidFill>
                <a:latin typeface="+mn-ea"/>
                <a:ea typeface="+mn-ea"/>
                <a:cs typeface="微软雅黑"/>
              </a:rPr>
              <a:t>都无关。</a:t>
            </a:r>
            <a:endParaRPr lang="zh-CN" altLang="en-US" sz="2800" b="0" dirty="0">
              <a:solidFill>
                <a:srgbClr val="FF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1570" y="2616755"/>
            <a:ext cx="8010891" cy="11515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l" eaLnBrk="1" hangingPunct="1">
              <a:lnSpc>
                <a:spcPct val="125000"/>
              </a:lnSpc>
            </a:pPr>
            <a:r>
              <a:rPr lang="zh-CN" altLang="zh-CN" sz="2800" b="0" dirty="0">
                <a:solidFill>
                  <a:schemeClr val="tx1"/>
                </a:solidFill>
                <a:latin typeface="+mn-ea"/>
                <a:ea typeface="+mn-ea"/>
                <a:cs typeface="微软雅黑"/>
              </a:rPr>
              <a:t>2</a:t>
            </a:r>
            <a:r>
              <a:rPr lang="zh-CN" altLang="en-US" sz="2800" b="0" dirty="0" smtClean="0">
                <a:solidFill>
                  <a:schemeClr val="tx1"/>
                </a:solidFill>
                <a:latin typeface="+mn-ea"/>
                <a:ea typeface="+mn-ea"/>
                <a:cs typeface="微软雅黑"/>
              </a:rPr>
              <a:t>、惯性不是力，不能说“受到惯性”“惯性力”，</a:t>
            </a:r>
            <a:r>
              <a:rPr lang="zh-CN" altLang="en-US" sz="2800" b="0" dirty="0" smtClean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只能说具有惯性</a:t>
            </a:r>
            <a:r>
              <a:rPr lang="zh-CN" altLang="en-US" sz="2800" b="0" dirty="0" smtClean="0">
                <a:solidFill>
                  <a:schemeClr val="tx1"/>
                </a:solidFill>
                <a:latin typeface="+mn-ea"/>
                <a:ea typeface="+mn-ea"/>
                <a:cs typeface="微软雅黑"/>
              </a:rPr>
              <a:t>。</a:t>
            </a:r>
            <a:endParaRPr lang="zh-CN" altLang="en-US" sz="2800" b="0" dirty="0">
              <a:solidFill>
                <a:srgbClr val="FF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61610" y="726545"/>
            <a:ext cx="7560841" cy="1151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>
              <a:lnSpc>
                <a:spcPct val="125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任何物体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  <a:cs typeface="微软雅黑"/>
              </a:rPr>
              <a:t>都有保持原来的静止或匀速直线运动状态的性质。</a:t>
            </a:r>
            <a:endParaRPr lang="zh-CN" altLang="en-US" sz="2800" dirty="0">
              <a:solidFill>
                <a:srgbClr val="FF0000"/>
              </a:solidFill>
              <a:latin typeface="+mn-ea"/>
              <a:ea typeface="+mn-ea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7872738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/>
          <p:cNvGrpSpPr>
            <a:grpSpLocks/>
          </p:cNvGrpSpPr>
          <p:nvPr/>
        </p:nvGrpSpPr>
        <p:grpSpPr bwMode="auto">
          <a:xfrm>
            <a:off x="88900" y="3274219"/>
            <a:ext cx="9055100" cy="1727597"/>
            <a:chOff x="56" y="2750"/>
            <a:chExt cx="5704" cy="1451"/>
          </a:xfrm>
        </p:grpSpPr>
        <p:sp>
          <p:nvSpPr>
            <p:cNvPr id="31747" name="Rectangle 3" descr="花岗岩"/>
            <p:cNvSpPr>
              <a:spLocks noChangeArrowheads="1"/>
            </p:cNvSpPr>
            <p:nvPr/>
          </p:nvSpPr>
          <p:spPr bwMode="auto">
            <a:xfrm>
              <a:off x="56" y="3612"/>
              <a:ext cx="5704" cy="589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48" name="Rectangle 4" descr="花岗岩"/>
            <p:cNvSpPr>
              <a:spLocks noChangeArrowheads="1"/>
            </p:cNvSpPr>
            <p:nvPr/>
          </p:nvSpPr>
          <p:spPr bwMode="auto">
            <a:xfrm>
              <a:off x="4943" y="2750"/>
              <a:ext cx="817" cy="907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pattFill prst="wdUpDiag">
                    <a:fgClr>
                      <a:srgbClr val="FF0000"/>
                    </a:fgClr>
                    <a:bgClr>
                      <a:srgbClr val="FFFFFF"/>
                    </a:bgClr>
                  </a:patt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1749" name="Group 5"/>
          <p:cNvGrpSpPr>
            <a:grpSpLocks/>
          </p:cNvGrpSpPr>
          <p:nvPr/>
        </p:nvGrpSpPr>
        <p:grpSpPr bwMode="auto">
          <a:xfrm>
            <a:off x="0" y="1600201"/>
            <a:ext cx="4572000" cy="2699147"/>
            <a:chOff x="0" y="1344"/>
            <a:chExt cx="2880" cy="2267"/>
          </a:xfrm>
        </p:grpSpPr>
        <p:grpSp>
          <p:nvGrpSpPr>
            <p:cNvPr id="31750" name="Group 6"/>
            <p:cNvGrpSpPr>
              <a:grpSpLocks/>
            </p:cNvGrpSpPr>
            <p:nvPr/>
          </p:nvGrpSpPr>
          <p:grpSpPr bwMode="auto">
            <a:xfrm>
              <a:off x="0" y="2976"/>
              <a:ext cx="2880" cy="635"/>
              <a:chOff x="0" y="2976"/>
              <a:chExt cx="2880" cy="635"/>
            </a:xfrm>
          </p:grpSpPr>
          <p:sp>
            <p:nvSpPr>
              <p:cNvPr id="31751" name="Rectangle 7" descr="胡桃"/>
              <p:cNvSpPr>
                <a:spLocks noChangeArrowheads="1"/>
              </p:cNvSpPr>
              <p:nvPr/>
            </p:nvSpPr>
            <p:spPr bwMode="auto">
              <a:xfrm>
                <a:off x="0" y="2976"/>
                <a:ext cx="2880" cy="367"/>
              </a:xfrm>
              <a:prstGeom prst="rect">
                <a:avLst/>
              </a:prstGeom>
              <a:blipFill dpi="0" rotWithShape="1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52" name="Oval 8"/>
              <p:cNvSpPr>
                <a:spLocks noChangeArrowheads="1"/>
              </p:cNvSpPr>
              <p:nvPr/>
            </p:nvSpPr>
            <p:spPr bwMode="auto">
              <a:xfrm>
                <a:off x="612" y="3339"/>
                <a:ext cx="272" cy="272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pattFill prst="wdUpDiag">
                      <a:fgClr>
                        <a:srgbClr val="FF0000"/>
                      </a:fgClr>
                      <a:bgClr>
                        <a:srgbClr val="FFFFFF"/>
                      </a:bgClr>
                    </a:patt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753" name="Oval 9"/>
              <p:cNvSpPr>
                <a:spLocks noChangeArrowheads="1"/>
              </p:cNvSpPr>
              <p:nvPr/>
            </p:nvSpPr>
            <p:spPr bwMode="auto">
              <a:xfrm>
                <a:off x="1746" y="3339"/>
                <a:ext cx="272" cy="272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pattFill prst="wdUpDiag">
                      <a:fgClr>
                        <a:srgbClr val="FF0000"/>
                      </a:fgClr>
                      <a:bgClr>
                        <a:srgbClr val="FFFFFF"/>
                      </a:bgClr>
                    </a:patt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1754" name="Rectangle 10" descr="深色木质"/>
            <p:cNvSpPr>
              <a:spLocks noChangeArrowheads="1"/>
            </p:cNvSpPr>
            <p:nvPr/>
          </p:nvSpPr>
          <p:spPr bwMode="auto">
            <a:xfrm>
              <a:off x="385" y="1344"/>
              <a:ext cx="499" cy="1632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1755" name="Group 11"/>
          <p:cNvGrpSpPr>
            <a:grpSpLocks/>
          </p:cNvGrpSpPr>
          <p:nvPr/>
        </p:nvGrpSpPr>
        <p:grpSpPr bwMode="auto">
          <a:xfrm>
            <a:off x="3276600" y="3543301"/>
            <a:ext cx="4572000" cy="756047"/>
            <a:chOff x="0" y="2976"/>
            <a:chExt cx="2880" cy="635"/>
          </a:xfrm>
        </p:grpSpPr>
        <p:sp>
          <p:nvSpPr>
            <p:cNvPr id="31756" name="Rectangle 12" descr="胡桃"/>
            <p:cNvSpPr>
              <a:spLocks noChangeArrowheads="1"/>
            </p:cNvSpPr>
            <p:nvPr/>
          </p:nvSpPr>
          <p:spPr bwMode="auto">
            <a:xfrm>
              <a:off x="0" y="2976"/>
              <a:ext cx="2880" cy="367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57" name="Oval 13"/>
            <p:cNvSpPr>
              <a:spLocks noChangeArrowheads="1"/>
            </p:cNvSpPr>
            <p:nvPr/>
          </p:nvSpPr>
          <p:spPr bwMode="auto">
            <a:xfrm>
              <a:off x="612" y="3339"/>
              <a:ext cx="272" cy="2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pattFill prst="wdUpDiag">
                    <a:fgClr>
                      <a:srgbClr val="FF0000"/>
                    </a:fgClr>
                    <a:bgClr>
                      <a:srgbClr val="FFFFFF"/>
                    </a:bgClr>
                  </a:patt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758" name="Oval 14"/>
            <p:cNvSpPr>
              <a:spLocks noChangeArrowheads="1"/>
            </p:cNvSpPr>
            <p:nvPr/>
          </p:nvSpPr>
          <p:spPr bwMode="auto">
            <a:xfrm>
              <a:off x="1746" y="3339"/>
              <a:ext cx="272" cy="2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pattFill prst="wdUpDiag">
                    <a:fgClr>
                      <a:srgbClr val="FF0000"/>
                    </a:fgClr>
                    <a:bgClr>
                      <a:srgbClr val="FFFFFF"/>
                    </a:bgClr>
                  </a:patt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1759" name="Rectangle 15" descr="深色木质"/>
          <p:cNvSpPr>
            <a:spLocks noChangeArrowheads="1"/>
          </p:cNvSpPr>
          <p:nvPr/>
        </p:nvSpPr>
        <p:spPr bwMode="auto">
          <a:xfrm rot="631479">
            <a:off x="4175126" y="1545431"/>
            <a:ext cx="792163" cy="19431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760" name="Rectangle 16" descr="深色木质"/>
          <p:cNvSpPr>
            <a:spLocks noChangeArrowheads="1"/>
          </p:cNvSpPr>
          <p:nvPr/>
        </p:nvSpPr>
        <p:spPr bwMode="auto">
          <a:xfrm rot="1521808">
            <a:off x="4500563" y="1546622"/>
            <a:ext cx="792162" cy="19431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761" name="Rectangle 17" descr="深色木质"/>
          <p:cNvSpPr>
            <a:spLocks noChangeArrowheads="1"/>
          </p:cNvSpPr>
          <p:nvPr/>
        </p:nvSpPr>
        <p:spPr bwMode="auto">
          <a:xfrm rot="3091669">
            <a:off x="5138539" y="1411487"/>
            <a:ext cx="594122" cy="25908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762" name="Rectangle 18" descr="深色木质"/>
          <p:cNvSpPr>
            <a:spLocks noChangeArrowheads="1"/>
          </p:cNvSpPr>
          <p:nvPr/>
        </p:nvSpPr>
        <p:spPr bwMode="auto">
          <a:xfrm rot="5400000">
            <a:off x="5643364" y="1950839"/>
            <a:ext cx="594122" cy="25908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763" name="Text Box 19"/>
          <p:cNvSpPr txBox="1">
            <a:spLocks noChangeArrowheads="1"/>
          </p:cNvSpPr>
          <p:nvPr/>
        </p:nvSpPr>
        <p:spPr bwMode="auto">
          <a:xfrm>
            <a:off x="315655" y="195262"/>
            <a:ext cx="1826141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zh-CN" altLang="en-US" sz="3200" b="1">
                <a:latin typeface="Arial" charset="0"/>
              </a:rPr>
              <a:t>情境模拟</a:t>
            </a:r>
          </a:p>
        </p:txBody>
      </p:sp>
    </p:spTree>
    <p:extLst>
      <p:ext uri="{BB962C8B-B14F-4D97-AF65-F5344CB8AC3E}">
        <p14:creationId xmlns:p14="http://schemas.microsoft.com/office/powerpoint/2010/main" val="3857363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3.23699E-6 L 0.36024 3.23699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9" grpId="0" animBg="1"/>
      <p:bldP spid="31759" grpId="1" animBg="1"/>
      <p:bldP spid="31760" grpId="0" animBg="1"/>
      <p:bldP spid="31760" grpId="1" animBg="1"/>
      <p:bldP spid="31761" grpId="0" animBg="1"/>
      <p:bldP spid="31761" grpId="1" animBg="1"/>
      <p:bldP spid="3176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18015" t="10304" r="17334" b="11084"/>
          <a:stretch/>
        </p:blipFill>
        <p:spPr>
          <a:xfrm>
            <a:off x="881590" y="906565"/>
            <a:ext cx="4105339" cy="321949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202070" y="1851670"/>
            <a:ext cx="35103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 smtClean="0">
                <a:solidFill>
                  <a:schemeClr val="tx1"/>
                </a:solidFill>
              </a:rPr>
              <a:t>快速抽出中间的一本书，观察现象？</a:t>
            </a:r>
            <a:endParaRPr kumimoji="1" lang="zh-CN" alt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72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323850" y="411957"/>
            <a:ext cx="2159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kumimoji="0" lang="zh-CN" altLang="en-US" sz="280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32772" name="Group 4"/>
          <p:cNvGrpSpPr>
            <a:grpSpLocks/>
          </p:cNvGrpSpPr>
          <p:nvPr/>
        </p:nvGrpSpPr>
        <p:grpSpPr bwMode="auto">
          <a:xfrm>
            <a:off x="566555" y="681540"/>
            <a:ext cx="2519362" cy="1800200"/>
            <a:chOff x="295" y="890"/>
            <a:chExt cx="1587" cy="1134"/>
          </a:xfrm>
        </p:grpSpPr>
        <p:sp>
          <p:nvSpPr>
            <p:cNvPr id="32773" name="Line 5"/>
            <p:cNvSpPr>
              <a:spLocks noChangeShapeType="1"/>
            </p:cNvSpPr>
            <p:nvPr/>
          </p:nvSpPr>
          <p:spPr bwMode="auto">
            <a:xfrm>
              <a:off x="476" y="1207"/>
              <a:ext cx="136" cy="81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74" name="Line 6"/>
            <p:cNvSpPr>
              <a:spLocks noChangeShapeType="1"/>
            </p:cNvSpPr>
            <p:nvPr/>
          </p:nvSpPr>
          <p:spPr bwMode="auto">
            <a:xfrm>
              <a:off x="612" y="2024"/>
              <a:ext cx="4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75" name="Line 7"/>
            <p:cNvSpPr>
              <a:spLocks noChangeShapeType="1"/>
            </p:cNvSpPr>
            <p:nvPr/>
          </p:nvSpPr>
          <p:spPr bwMode="auto">
            <a:xfrm flipH="1">
              <a:off x="1066" y="1207"/>
              <a:ext cx="136" cy="81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76" name="Line 8"/>
            <p:cNvSpPr>
              <a:spLocks noChangeShapeType="1"/>
            </p:cNvSpPr>
            <p:nvPr/>
          </p:nvSpPr>
          <p:spPr bwMode="auto">
            <a:xfrm>
              <a:off x="521" y="1525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77" name="Line 9"/>
            <p:cNvSpPr>
              <a:spLocks noChangeShapeType="1"/>
            </p:cNvSpPr>
            <p:nvPr/>
          </p:nvSpPr>
          <p:spPr bwMode="auto">
            <a:xfrm>
              <a:off x="567" y="1661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78" name="Line 10"/>
            <p:cNvSpPr>
              <a:spLocks noChangeShapeType="1"/>
            </p:cNvSpPr>
            <p:nvPr/>
          </p:nvSpPr>
          <p:spPr bwMode="auto">
            <a:xfrm>
              <a:off x="567" y="1797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79" name="Line 11"/>
            <p:cNvSpPr>
              <a:spLocks noChangeShapeType="1"/>
            </p:cNvSpPr>
            <p:nvPr/>
          </p:nvSpPr>
          <p:spPr bwMode="auto">
            <a:xfrm>
              <a:off x="612" y="1933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80" name="Rectangle 12"/>
            <p:cNvSpPr>
              <a:spLocks noChangeArrowheads="1"/>
            </p:cNvSpPr>
            <p:nvPr/>
          </p:nvSpPr>
          <p:spPr bwMode="auto">
            <a:xfrm>
              <a:off x="295" y="1162"/>
              <a:ext cx="1043" cy="4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81" name="Oval 13"/>
            <p:cNvSpPr>
              <a:spLocks noChangeArrowheads="1"/>
            </p:cNvSpPr>
            <p:nvPr/>
          </p:nvSpPr>
          <p:spPr bwMode="auto">
            <a:xfrm>
              <a:off x="612" y="890"/>
              <a:ext cx="454" cy="2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82" name="Line 14"/>
            <p:cNvSpPr>
              <a:spLocks noChangeShapeType="1"/>
            </p:cNvSpPr>
            <p:nvPr/>
          </p:nvSpPr>
          <p:spPr bwMode="auto">
            <a:xfrm flipH="1">
              <a:off x="1474" y="1118"/>
              <a:ext cx="408" cy="86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83" name="Line 15"/>
            <p:cNvSpPr>
              <a:spLocks noChangeShapeType="1"/>
            </p:cNvSpPr>
            <p:nvPr/>
          </p:nvSpPr>
          <p:spPr bwMode="auto">
            <a:xfrm flipH="1" flipV="1">
              <a:off x="1383" y="1207"/>
              <a:ext cx="318" cy="9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3446875" y="771550"/>
            <a:ext cx="540067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0"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当用小棒猛击塑料板时</a:t>
            </a:r>
            <a:r>
              <a:rPr kumimoji="0" lang="en-US" altLang="zh-CN" sz="2800" b="1" dirty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,</a:t>
            </a:r>
            <a:r>
              <a:rPr kumimoji="0"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看到的现象是</a:t>
            </a:r>
            <a:r>
              <a:rPr kumimoji="0" lang="en-US" altLang="zh-CN" sz="2800" b="1" dirty="0" smtClean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________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cs typeface="华文中宋" charset="0"/>
              </a:rPr>
              <a:t>_______</a:t>
            </a:r>
            <a:r>
              <a:rPr kumimoji="0" lang="en-US" altLang="zh-CN" sz="2800" b="1" dirty="0" smtClean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_______</a:t>
            </a:r>
            <a:r>
              <a:rPr kumimoji="0"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。</a:t>
            </a:r>
            <a:endParaRPr kumimoji="0" lang="en-US" altLang="zh-CN" sz="2800" b="1" dirty="0">
              <a:solidFill>
                <a:srgbClr val="000000"/>
              </a:solidFill>
              <a:latin typeface="+mn-ea"/>
              <a:ea typeface="+mn-ea"/>
              <a:cs typeface="华文中宋" charset="0"/>
            </a:endParaRPr>
          </a:p>
        </p:txBody>
      </p:sp>
      <p:grpSp>
        <p:nvGrpSpPr>
          <p:cNvPr id="32785" name="Group 17"/>
          <p:cNvGrpSpPr>
            <a:grpSpLocks/>
          </p:cNvGrpSpPr>
          <p:nvPr/>
        </p:nvGrpSpPr>
        <p:grpSpPr bwMode="auto">
          <a:xfrm>
            <a:off x="476545" y="3201820"/>
            <a:ext cx="2736850" cy="1350150"/>
            <a:chOff x="158" y="2614"/>
            <a:chExt cx="1724" cy="680"/>
          </a:xfrm>
        </p:grpSpPr>
        <p:sp>
          <p:nvSpPr>
            <p:cNvPr id="32786" name="Line 18"/>
            <p:cNvSpPr>
              <a:spLocks noChangeShapeType="1"/>
            </p:cNvSpPr>
            <p:nvPr/>
          </p:nvSpPr>
          <p:spPr bwMode="auto">
            <a:xfrm>
              <a:off x="158" y="3294"/>
              <a:ext cx="16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tx1"/>
              </a:extrusionClr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87" name="Oval 19"/>
            <p:cNvSpPr>
              <a:spLocks noChangeArrowheads="1"/>
            </p:cNvSpPr>
            <p:nvPr/>
          </p:nvSpPr>
          <p:spPr bwMode="auto">
            <a:xfrm>
              <a:off x="340" y="3067"/>
              <a:ext cx="181" cy="18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88" name="Oval 20"/>
            <p:cNvSpPr>
              <a:spLocks noChangeArrowheads="1"/>
            </p:cNvSpPr>
            <p:nvPr/>
          </p:nvSpPr>
          <p:spPr bwMode="auto">
            <a:xfrm>
              <a:off x="703" y="3067"/>
              <a:ext cx="181" cy="18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89" name="Rectangle 21"/>
            <p:cNvSpPr>
              <a:spLocks noChangeArrowheads="1"/>
            </p:cNvSpPr>
            <p:nvPr/>
          </p:nvSpPr>
          <p:spPr bwMode="auto">
            <a:xfrm>
              <a:off x="249" y="2976"/>
              <a:ext cx="726" cy="1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90" name="Rectangle 22"/>
            <p:cNvSpPr>
              <a:spLocks noChangeArrowheads="1"/>
            </p:cNvSpPr>
            <p:nvPr/>
          </p:nvSpPr>
          <p:spPr bwMode="auto">
            <a:xfrm>
              <a:off x="385" y="2614"/>
              <a:ext cx="227" cy="36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91" name="Line 23"/>
            <p:cNvSpPr>
              <a:spLocks noChangeShapeType="1"/>
            </p:cNvSpPr>
            <p:nvPr/>
          </p:nvSpPr>
          <p:spPr bwMode="auto">
            <a:xfrm>
              <a:off x="884" y="2795"/>
              <a:ext cx="22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32792" name="Line 24"/>
            <p:cNvSpPr>
              <a:spLocks noChangeShapeType="1"/>
            </p:cNvSpPr>
            <p:nvPr/>
          </p:nvSpPr>
          <p:spPr bwMode="auto">
            <a:xfrm>
              <a:off x="1882" y="2704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legacyObliqueBottom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tx1"/>
              </a:extrusionClr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 algn="l"/>
              <a:endParaRPr lang="zh-CN" altLang="en-US" sz="280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3491880" y="3066805"/>
            <a:ext cx="532923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0"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如图</a:t>
            </a:r>
            <a:r>
              <a:rPr kumimoji="0" lang="en-US" altLang="zh-CN" sz="2800" b="1" dirty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,</a:t>
            </a:r>
            <a:r>
              <a:rPr kumimoji="0"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木板随小车一起向右运动</a:t>
            </a:r>
            <a:r>
              <a:rPr kumimoji="0" lang="en-US" altLang="zh-CN" sz="2800" b="1" dirty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,</a:t>
            </a:r>
            <a:r>
              <a:rPr kumimoji="0"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当小车被挡板制动时</a:t>
            </a:r>
            <a:r>
              <a:rPr kumimoji="0" lang="en-US" altLang="zh-CN" sz="2800" b="1" dirty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,</a:t>
            </a:r>
            <a:r>
              <a:rPr kumimoji="0"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看到的现象是</a:t>
            </a:r>
            <a:r>
              <a:rPr kumimoji="0" lang="en-US" altLang="zh-CN" sz="2800" b="1" dirty="0" smtClean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_______________</a:t>
            </a:r>
            <a:r>
              <a:rPr kumimoji="0" lang="zh-CN" altLang="en-US" sz="2800" b="1" dirty="0" smtClean="0">
                <a:solidFill>
                  <a:srgbClr val="000000"/>
                </a:solidFill>
                <a:latin typeface="+mn-ea"/>
                <a:ea typeface="+mn-ea"/>
                <a:cs typeface="华文中宋" charset="0"/>
              </a:rPr>
              <a:t>；</a:t>
            </a:r>
            <a:endParaRPr kumimoji="0" lang="en-US" altLang="zh-CN" sz="2800" b="1" dirty="0">
              <a:solidFill>
                <a:srgbClr val="000000"/>
              </a:solidFill>
              <a:latin typeface="+mn-ea"/>
              <a:ea typeface="+mn-ea"/>
              <a:cs typeface="华文中宋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72000" y="387689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木板向右倾倒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409365" y="1328995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塑料板被弹飞，鸡蛋掉入杯中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315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80" y="321500"/>
            <a:ext cx="5400600" cy="29703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71600" y="3381840"/>
            <a:ext cx="76058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CN" altLang="en-US" sz="2800" dirty="0" smtClean="0">
                <a:solidFill>
                  <a:srgbClr val="FF0000"/>
                </a:solidFill>
              </a:rPr>
              <a:t>人和车一起向右运动，遇到小狗司机紧急刹车，车在阻力作用下停止运动，人上半身具有保持运动的惯性，所以向前倾倒。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17205" y="1626645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tx1"/>
                </a:solidFill>
              </a:rPr>
              <a:t>解释图中现象？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570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755" y="186485"/>
            <a:ext cx="4005445" cy="34653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71600" y="3606865"/>
            <a:ext cx="76058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CN" altLang="en-US" sz="2800" dirty="0" smtClean="0">
                <a:solidFill>
                  <a:srgbClr val="000000"/>
                </a:solidFill>
              </a:rPr>
              <a:t>锤头和锤柄一起向下运动，锤柄遇到木凳的阻挡停止运动，锤头具有惯性，继续向下运动。利用的是锤头的惯性。</a:t>
            </a:r>
            <a:endParaRPr kumimoji="1" lang="zh-CN" alt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873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大货车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980" y="186486"/>
            <a:ext cx="4594804" cy="2790310"/>
          </a:xfrm>
          <a:prstGeom prst="rect">
            <a:avLst/>
          </a:prstGeom>
        </p:spPr>
      </p:pic>
      <p:pic>
        <p:nvPicPr>
          <p:cNvPr id="2" name="图片 1" descr="小车运动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25" y="321500"/>
            <a:ext cx="3974288" cy="252028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66555" y="3201820"/>
            <a:ext cx="6525726" cy="6129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l" eaLnBrk="1" hangingPunct="1">
              <a:lnSpc>
                <a:spcPct val="125000"/>
              </a:lnSpc>
            </a:pP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  <a:cs typeface="微软雅黑"/>
              </a:rPr>
              <a:t>3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  <a:cs typeface="微软雅黑"/>
              </a:rPr>
              <a:t>、惯性大小只与物体的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质量大小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  <a:cs typeface="微软雅黑"/>
              </a:rPr>
              <a:t>有关。</a:t>
            </a:r>
            <a:endParaRPr lang="zh-CN" altLang="en-US" sz="2800" dirty="0">
              <a:solidFill>
                <a:srgbClr val="FF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91780" y="3966905"/>
            <a:ext cx="3510390" cy="6129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l" eaLnBrk="1" hangingPunct="1">
              <a:lnSpc>
                <a:spcPct val="125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质量越大，惯性越大。</a:t>
            </a:r>
            <a:endParaRPr lang="zh-CN" altLang="en-US" sz="2800" dirty="0">
              <a:solidFill>
                <a:srgbClr val="FF0000"/>
              </a:solidFill>
              <a:latin typeface="+mn-ea"/>
              <a:ea typeface="+mn-ea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10092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17925"/>
          <a:stretch/>
        </p:blipFill>
        <p:spPr>
          <a:xfrm>
            <a:off x="566555" y="276495"/>
            <a:ext cx="4543321" cy="32853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27095" y="1176595"/>
            <a:ext cx="31503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 smtClean="0">
                <a:solidFill>
                  <a:schemeClr val="tx1"/>
                </a:solidFill>
              </a:rPr>
              <a:t>高速路上对小汽车和大货车限速不同的原因？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26595" y="3831890"/>
            <a:ext cx="76958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速度相同时，大货车质量大，惯性大，不容易停下来，造成的破坏大。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271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84086" y="231490"/>
            <a:ext cx="8959913" cy="4593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宋体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zh-CN" altLang="en-US" sz="2800" b="1" dirty="0" smtClean="0">
                <a:solidFill>
                  <a:srgbClr val="FF0000"/>
                </a:solidFill>
                <a:latin typeface="+mn-ea"/>
              </a:rPr>
              <a:t>例</a:t>
            </a:r>
            <a:r>
              <a:rPr lang="en-US" altLang="zh-CN" sz="2800" b="1" dirty="0" smtClean="0">
                <a:solidFill>
                  <a:srgbClr val="FF0000"/>
                </a:solidFill>
                <a:latin typeface="+mn-ea"/>
              </a:rPr>
              <a:t>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2800" b="1" dirty="0" smtClean="0">
                <a:solidFill>
                  <a:srgbClr val="000000"/>
                </a:solidFill>
                <a:latin typeface="+mn-ea"/>
              </a:rPr>
              <a:t>(1)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</a:rPr>
              <a:t>在草地上滚动的足球越来越慢是因为具有惯性（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</a:rPr>
              <a:t>）</a:t>
            </a:r>
            <a:endParaRPr lang="en-US" altLang="zh-CN" sz="2800" b="1" dirty="0" smtClean="0">
              <a:solidFill>
                <a:srgbClr val="000000"/>
              </a:solidFill>
              <a:latin typeface="+mn-ea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2800" b="1" dirty="0" smtClean="0">
                <a:solidFill>
                  <a:srgbClr val="000000"/>
                </a:solidFill>
                <a:latin typeface="+mn-ea"/>
              </a:rPr>
              <a:t>(2)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</a:rPr>
              <a:t>人走路时被石头绊倒是惯性现象（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</a:rPr>
              <a:t>）</a:t>
            </a:r>
            <a:endParaRPr lang="en-US" altLang="zh-CN" sz="2800" b="1" dirty="0" smtClean="0">
              <a:solidFill>
                <a:srgbClr val="000000"/>
              </a:solidFill>
              <a:latin typeface="+mn-ea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2800" b="1" dirty="0" smtClean="0">
                <a:solidFill>
                  <a:srgbClr val="000000"/>
                </a:solidFill>
                <a:latin typeface="+mn-ea"/>
              </a:rPr>
              <a:t>(3)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</a:rPr>
              <a:t>子弹从枪口射出后继续飞行是因为子弹具有惯性（）</a:t>
            </a:r>
            <a:endParaRPr lang="en-US" altLang="zh-CN" sz="2800" b="1" dirty="0" smtClean="0">
              <a:solidFill>
                <a:srgbClr val="000000"/>
              </a:solidFill>
              <a:latin typeface="+mn-ea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2800" b="1" dirty="0" smtClean="0">
                <a:solidFill>
                  <a:srgbClr val="000000"/>
                </a:solidFill>
                <a:latin typeface="+mn-ea"/>
              </a:rPr>
              <a:t>(4)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</a:rPr>
              <a:t>锤头松了，将锤柄在地上撞击几下是利用了锤柄的惯性（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</a:rPr>
              <a:t>  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</a:rPr>
              <a:t>）</a:t>
            </a:r>
            <a:endParaRPr lang="en-US" altLang="zh-CN" sz="2800" b="1" dirty="0" smtClean="0">
              <a:solidFill>
                <a:srgbClr val="000000"/>
              </a:solidFill>
              <a:latin typeface="+mn-ea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2800" b="1" dirty="0" smtClean="0">
                <a:solidFill>
                  <a:srgbClr val="000000"/>
                </a:solidFill>
                <a:latin typeface="+mn-ea"/>
              </a:rPr>
              <a:t>(5)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</a:rPr>
              <a:t>开车时人系安全带是利用了惯性（</a:t>
            </a:r>
            <a:r>
              <a:rPr lang="en-US" altLang="zh-CN" sz="2800" b="1" dirty="0" smtClean="0">
                <a:solidFill>
                  <a:srgbClr val="000000"/>
                </a:solidFill>
                <a:latin typeface="+mn-ea"/>
              </a:rPr>
              <a:t>  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</a:rPr>
              <a:t>）</a:t>
            </a:r>
            <a:endParaRPr lang="en-US" altLang="zh-CN" sz="2800" b="1" dirty="0" smtClean="0">
              <a:solidFill>
                <a:srgbClr val="000000"/>
              </a:solidFill>
              <a:latin typeface="+mn-ea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2800" b="1" dirty="0" smtClean="0">
                <a:solidFill>
                  <a:srgbClr val="000000"/>
                </a:solidFill>
                <a:latin typeface="+mn-ea"/>
              </a:rPr>
              <a:t>(6)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</a:rPr>
              <a:t>跳远运动员助跑是为了增大惯性（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</a:rPr>
              <a:t>  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</a:rPr>
              <a:t>）</a:t>
            </a:r>
            <a:endParaRPr lang="en-US" altLang="zh-CN" sz="2800" dirty="0" smtClean="0">
              <a:solidFill>
                <a:srgbClr val="000000"/>
              </a:solidFill>
              <a:latin typeface="+mn-ea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+mn-ea"/>
              </a:rPr>
              <a:t>(7)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</a:rPr>
              <a:t>汽车的速度越大，惯性越大（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</a:rPr>
              <a:t>  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</a:rPr>
              <a:t>）</a:t>
            </a:r>
            <a:endParaRPr lang="en-US" altLang="zh-CN" sz="2800" dirty="0" smtClean="0">
              <a:solidFill>
                <a:srgbClr val="000000"/>
              </a:solidFill>
              <a:latin typeface="+mn-ea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2800" dirty="0" smtClean="0">
                <a:solidFill>
                  <a:srgbClr val="000000"/>
                </a:solidFill>
                <a:latin typeface="+mn-ea"/>
              </a:rPr>
              <a:t>(8)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</a:rPr>
              <a:t>公交车突然开动时</a:t>
            </a:r>
            <a:r>
              <a:rPr lang="en-US" altLang="zh-CN" sz="2800" dirty="0">
                <a:solidFill>
                  <a:srgbClr val="000000"/>
                </a:solidFill>
                <a:latin typeface="+mn-ea"/>
              </a:rPr>
              <a:t>,</a:t>
            </a:r>
            <a:r>
              <a:rPr lang="zh-CN" altLang="en-US" sz="2800" dirty="0">
                <a:solidFill>
                  <a:srgbClr val="000000"/>
                </a:solidFill>
                <a:latin typeface="+mn-ea"/>
              </a:rPr>
              <a:t>车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</a:rPr>
              <a:t>上的乘客会向后倾倒</a:t>
            </a:r>
            <a:r>
              <a:rPr lang="zh-CN" altLang="zh-CN" sz="2800" dirty="0" smtClean="0">
                <a:solidFill>
                  <a:srgbClr val="000000"/>
                </a:solidFill>
                <a:latin typeface="+mn-ea"/>
              </a:rPr>
              <a:t>（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</a:rPr>
              <a:t>  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</a:rPr>
              <a:t>）</a:t>
            </a:r>
            <a:endParaRPr lang="en-US" altLang="zh-CN" sz="2800" dirty="0">
              <a:solidFill>
                <a:srgbClr val="000000"/>
              </a:solidFill>
              <a:latin typeface="+mn-ea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zh-CN" sz="2800" dirty="0" smtClean="0">
              <a:solidFill>
                <a:srgbClr val="000000"/>
              </a:solidFill>
              <a:latin typeface="+mn-ea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zh-CN" sz="2800" dirty="0">
              <a:solidFill>
                <a:srgbClr val="000000"/>
              </a:solidFill>
              <a:latin typeface="+mn-ea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zh-CN" sz="2800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172400" y="68154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12160" y="1131590"/>
            <a:ext cx="417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✓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42430" y="1626645"/>
            <a:ext cx="417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✓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31640" y="248174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47175" y="293179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47175" y="342684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27095" y="387689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77345" y="4371950"/>
            <a:ext cx="417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✓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672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utoUpdateAnimBg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431540" y="366505"/>
            <a:ext cx="850594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kumimoji="0" lang="zh-CN" altLang="en-US" sz="3200" b="1" dirty="0" smtClean="0">
                <a:solidFill>
                  <a:schemeClr val="tx1"/>
                </a:solidFill>
                <a:latin typeface="+mn-ea"/>
                <a:ea typeface="+mn-ea"/>
              </a:rPr>
              <a:t>飞</a:t>
            </a:r>
            <a:r>
              <a:rPr kumimoji="0"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机</a:t>
            </a:r>
            <a:r>
              <a:rPr kumimoji="0" lang="zh-CN" altLang="en-US" sz="3200" b="1" dirty="0" smtClean="0">
                <a:solidFill>
                  <a:schemeClr val="tx1"/>
                </a:solidFill>
                <a:latin typeface="+mn-ea"/>
                <a:ea typeface="+mn-ea"/>
              </a:rPr>
              <a:t>水平匀速飞</a:t>
            </a:r>
            <a:r>
              <a:rPr kumimoji="0"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行</a:t>
            </a:r>
            <a:r>
              <a:rPr kumimoji="0" lang="en-US" altLang="zh-CN" sz="3200" b="1" dirty="0">
                <a:solidFill>
                  <a:schemeClr val="tx1"/>
                </a:solidFill>
                <a:latin typeface="+mn-ea"/>
                <a:ea typeface="+mn-ea"/>
              </a:rPr>
              <a:t>,</a:t>
            </a:r>
            <a:r>
              <a:rPr kumimoji="0"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从飞</a:t>
            </a:r>
            <a:r>
              <a:rPr kumimoji="0" lang="zh-CN" altLang="en-US" sz="3200" b="1" dirty="0" smtClean="0">
                <a:solidFill>
                  <a:schemeClr val="tx1"/>
                </a:solidFill>
                <a:latin typeface="+mn-ea"/>
                <a:ea typeface="+mn-ea"/>
              </a:rPr>
              <a:t>机上先后落下两个炮弹</a:t>
            </a:r>
            <a:r>
              <a:rPr kumimoji="0" lang="en-US" altLang="zh-CN" sz="3200" b="1" dirty="0" smtClean="0">
                <a:solidFill>
                  <a:schemeClr val="tx1"/>
                </a:solidFill>
                <a:latin typeface="+mn-ea"/>
                <a:ea typeface="+mn-ea"/>
              </a:rPr>
              <a:t>,</a:t>
            </a:r>
            <a:r>
              <a:rPr kumimoji="0"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若不计空气阻力</a:t>
            </a:r>
            <a:r>
              <a:rPr kumimoji="0" lang="en-US" altLang="zh-CN" sz="3200" b="1" dirty="0">
                <a:solidFill>
                  <a:schemeClr val="tx1"/>
                </a:solidFill>
                <a:latin typeface="+mn-ea"/>
                <a:ea typeface="+mn-ea"/>
              </a:rPr>
              <a:t>,</a:t>
            </a:r>
            <a:r>
              <a:rPr kumimoji="0"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在地</a:t>
            </a:r>
            <a:r>
              <a:rPr kumimoji="0" lang="zh-CN" altLang="en-US" sz="3200" b="1" dirty="0" smtClean="0">
                <a:solidFill>
                  <a:schemeClr val="tx1"/>
                </a:solidFill>
                <a:latin typeface="+mn-ea"/>
                <a:ea typeface="+mn-ea"/>
              </a:rPr>
              <a:t>面上的人看到两个炮弹在</a:t>
            </a:r>
            <a:r>
              <a:rPr kumimoji="0"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空中的排列位置应该是</a:t>
            </a:r>
            <a:r>
              <a:rPr kumimoji="0" lang="en-US" altLang="zh-CN" sz="3200" b="1" dirty="0">
                <a:solidFill>
                  <a:schemeClr val="tx1"/>
                </a:solidFill>
                <a:latin typeface="+mn-ea"/>
                <a:ea typeface="+mn-ea"/>
              </a:rPr>
              <a:t>( </a:t>
            </a:r>
            <a:r>
              <a:rPr kumimoji="0" lang="en-US" altLang="zh-CN" sz="3200" b="1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kumimoji="0" lang="en-US" altLang="zh-CN" sz="3200" b="1" dirty="0">
                <a:solidFill>
                  <a:schemeClr val="tx1"/>
                </a:solidFill>
                <a:latin typeface="+mn-ea"/>
                <a:ea typeface="+mn-ea"/>
              </a:rPr>
              <a:t>)</a:t>
            </a:r>
          </a:p>
        </p:txBody>
      </p:sp>
      <p:pic>
        <p:nvPicPr>
          <p:cNvPr id="20" name="Picture 4" descr="image005"/>
          <p:cNvPicPr>
            <a:picLocks noChangeAspect="1" noChangeArrowheads="1"/>
          </p:cNvPicPr>
          <p:nvPr/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21700"/>
            <a:ext cx="8055895" cy="229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6417205" y="1356615"/>
            <a:ext cx="443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</a:rPr>
              <a:t>B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505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惯性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546525"/>
            <a:ext cx="7112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06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"/>
          <p:cNvSpPr txBox="1">
            <a:spLocks noChangeArrowheads="1"/>
          </p:cNvSpPr>
          <p:nvPr/>
        </p:nvSpPr>
        <p:spPr bwMode="auto">
          <a:xfrm>
            <a:off x="521550" y="636535"/>
            <a:ext cx="819091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Times New Roman" charset="0"/>
              </a:rPr>
              <a:t>例：</a:t>
            </a:r>
            <a:r>
              <a:rPr lang="zh-CN" altLang="en-US" sz="2800" dirty="0">
                <a:solidFill>
                  <a:srgbClr val="000000"/>
                </a:solidFill>
              </a:rPr>
              <a:t>下列关于物体惯性的说法属于正确</a:t>
            </a:r>
            <a:r>
              <a:rPr lang="zh-CN" altLang="en-US" sz="2800" dirty="0" smtClean="0">
                <a:solidFill>
                  <a:srgbClr val="000000"/>
                </a:solidFill>
              </a:rPr>
              <a:t>的</a:t>
            </a:r>
            <a:r>
              <a:rPr lang="zh-CN" altLang="zh-CN" sz="2800" dirty="0" smtClean="0">
                <a:solidFill>
                  <a:srgbClr val="000000"/>
                </a:solidFill>
              </a:rPr>
              <a:t>（</a:t>
            </a:r>
            <a:r>
              <a:rPr lang="en-US" altLang="zh-CN" sz="2800" dirty="0" smtClean="0">
                <a:solidFill>
                  <a:srgbClr val="000000"/>
                </a:solidFill>
              </a:rPr>
              <a:t> </a:t>
            </a:r>
            <a:r>
              <a:rPr lang="zh-CN" altLang="en-US" sz="2800" dirty="0" smtClean="0">
                <a:solidFill>
                  <a:srgbClr val="000000"/>
                </a:solidFill>
              </a:rPr>
              <a:t>）</a:t>
            </a:r>
            <a:endParaRPr lang="en-US" altLang="zh-CN" sz="2800" dirty="0" smtClean="0">
              <a:solidFill>
                <a:srgbClr val="000000"/>
              </a:solidFill>
            </a:endParaRPr>
          </a:p>
          <a:p>
            <a:pPr algn="l"/>
            <a:endParaRPr lang="en-US" altLang="zh-CN" sz="2800" dirty="0">
              <a:solidFill>
                <a:srgbClr val="000000"/>
              </a:solidFill>
            </a:endParaRPr>
          </a:p>
          <a:p>
            <a:pPr algn="l"/>
            <a:r>
              <a:rPr lang="en-US" altLang="zh-CN" sz="2800" dirty="0" smtClean="0">
                <a:solidFill>
                  <a:srgbClr val="000000"/>
                </a:solidFill>
              </a:rPr>
              <a:t>A</a:t>
            </a:r>
            <a:r>
              <a:rPr lang="zh-CN" altLang="en-US" sz="2800" dirty="0">
                <a:solidFill>
                  <a:srgbClr val="000000"/>
                </a:solidFill>
              </a:rPr>
              <a:t>．只有</a:t>
            </a:r>
            <a:r>
              <a:rPr lang="zh-CN" altLang="en-US" sz="2800" dirty="0" smtClean="0">
                <a:solidFill>
                  <a:srgbClr val="000000"/>
                </a:solidFill>
              </a:rPr>
              <a:t>静止的物体才有惯</a:t>
            </a:r>
            <a:r>
              <a:rPr lang="zh-CN" altLang="en-US" sz="2800" dirty="0">
                <a:solidFill>
                  <a:srgbClr val="000000"/>
                </a:solidFill>
              </a:rPr>
              <a:t>性</a:t>
            </a:r>
            <a:endParaRPr lang="en-US" altLang="zh-CN" sz="2800" dirty="0">
              <a:solidFill>
                <a:srgbClr val="000000"/>
              </a:solidFill>
            </a:endParaRPr>
          </a:p>
          <a:p>
            <a:pPr algn="l"/>
            <a:r>
              <a:rPr lang="en-US" altLang="zh-CN" sz="2800" dirty="0">
                <a:solidFill>
                  <a:srgbClr val="000000"/>
                </a:solidFill>
              </a:rPr>
              <a:t>B</a:t>
            </a:r>
            <a:r>
              <a:rPr lang="zh-CN" altLang="en-US" sz="2800" dirty="0">
                <a:solidFill>
                  <a:srgbClr val="000000"/>
                </a:solidFill>
              </a:rPr>
              <a:t>．</a:t>
            </a:r>
            <a:r>
              <a:rPr lang="zh-CN" altLang="en-US" sz="2800" dirty="0" smtClean="0">
                <a:solidFill>
                  <a:srgbClr val="000000"/>
                </a:solidFill>
              </a:rPr>
              <a:t>只有运动的物体</a:t>
            </a:r>
            <a:r>
              <a:rPr lang="zh-CN" altLang="en-US" sz="2800" dirty="0">
                <a:solidFill>
                  <a:srgbClr val="000000"/>
                </a:solidFill>
              </a:rPr>
              <a:t>才能有惯性</a:t>
            </a:r>
            <a:endParaRPr lang="en-US" altLang="zh-CN" sz="2800" dirty="0">
              <a:solidFill>
                <a:srgbClr val="000000"/>
              </a:solidFill>
            </a:endParaRPr>
          </a:p>
          <a:p>
            <a:pPr algn="l"/>
            <a:r>
              <a:rPr lang="en-US" altLang="zh-CN" sz="2800" dirty="0">
                <a:solidFill>
                  <a:srgbClr val="000000"/>
                </a:solidFill>
              </a:rPr>
              <a:t>C</a:t>
            </a:r>
            <a:r>
              <a:rPr lang="zh-CN" altLang="en-US" sz="2800" dirty="0">
                <a:solidFill>
                  <a:srgbClr val="000000"/>
                </a:solidFill>
              </a:rPr>
              <a:t>．物体速度越大，它的惯性就越大</a:t>
            </a:r>
            <a:endParaRPr lang="en-US" altLang="zh-CN" sz="2800" dirty="0">
              <a:solidFill>
                <a:srgbClr val="000000"/>
              </a:solidFill>
            </a:endParaRPr>
          </a:p>
          <a:p>
            <a:pPr algn="l"/>
            <a:r>
              <a:rPr lang="en-US" altLang="zh-CN" sz="2800" dirty="0">
                <a:solidFill>
                  <a:srgbClr val="000000"/>
                </a:solidFill>
              </a:rPr>
              <a:t>D</a:t>
            </a:r>
            <a:r>
              <a:rPr lang="zh-CN" altLang="en-US" sz="2800" dirty="0">
                <a:solidFill>
                  <a:srgbClr val="000000"/>
                </a:solidFill>
              </a:rPr>
              <a:t>．一切物体都有惯性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272300" y="636535"/>
            <a:ext cx="443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</a:rPr>
              <a:t>D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87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76545" y="861560"/>
            <a:ext cx="7848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kumimoji="1" lang="zh-CN" altLang="en-US" sz="3200" b="1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kumimoji="1" lang="zh-CN" altLang="en-US" sz="3200" b="1" dirty="0" smtClean="0">
                <a:solidFill>
                  <a:srgbClr val="000000"/>
                </a:solidFill>
                <a:latin typeface="+mn-ea"/>
                <a:ea typeface="+mn-ea"/>
              </a:rPr>
              <a:t>竖</a:t>
            </a:r>
            <a:r>
              <a:rPr kumimoji="1" lang="zh-CN" altLang="en-US" sz="3200" b="1" dirty="0">
                <a:solidFill>
                  <a:srgbClr val="000000"/>
                </a:solidFill>
                <a:latin typeface="+mn-ea"/>
                <a:ea typeface="+mn-ea"/>
              </a:rPr>
              <a:t>直</a:t>
            </a:r>
            <a:r>
              <a:rPr kumimoji="1" lang="zh-CN" altLang="en-US" sz="3200" b="1" dirty="0" smtClean="0">
                <a:solidFill>
                  <a:srgbClr val="000000"/>
                </a:solidFill>
                <a:latin typeface="+mn-ea"/>
                <a:ea typeface="+mn-ea"/>
              </a:rPr>
              <a:t>向上抛出的皮球</a:t>
            </a:r>
            <a:r>
              <a:rPr kumimoji="1" lang="zh-CN" altLang="en-US" sz="3200" b="1" dirty="0">
                <a:solidFill>
                  <a:srgbClr val="000000"/>
                </a:solidFill>
                <a:latin typeface="+mn-ea"/>
                <a:ea typeface="+mn-ea"/>
              </a:rPr>
              <a:t>，离开手后能继续向上运动，是因为</a:t>
            </a:r>
            <a:r>
              <a:rPr kumimoji="1" lang="zh-CN" altLang="en-US" sz="3200" b="1" dirty="0" smtClean="0">
                <a:solidFill>
                  <a:srgbClr val="000000"/>
                </a:solidFill>
                <a:latin typeface="+mn-ea"/>
                <a:ea typeface="+mn-ea"/>
              </a:rPr>
              <a:t>（</a:t>
            </a:r>
            <a:r>
              <a:rPr kumimoji="1" lang="zh-CN" altLang="en-US" sz="3200" b="1" dirty="0">
                <a:solidFill>
                  <a:srgbClr val="000000"/>
                </a:solidFill>
                <a:latin typeface="+mn-ea"/>
                <a:ea typeface="+mn-ea"/>
              </a:rPr>
              <a:t>　）</a:t>
            </a:r>
            <a:r>
              <a:rPr kumimoji="1" lang="en-US" altLang="zh-CN" sz="3200" b="1" dirty="0">
                <a:solidFill>
                  <a:srgbClr val="000000"/>
                </a:solidFill>
                <a:latin typeface="+mn-ea"/>
                <a:ea typeface="+mn-ea"/>
              </a:rPr>
              <a:t/>
            </a:r>
            <a:br>
              <a:rPr kumimoji="1" lang="en-US" altLang="zh-CN" sz="3200" b="1" dirty="0">
                <a:solidFill>
                  <a:srgbClr val="000000"/>
                </a:solidFill>
                <a:latin typeface="+mn-ea"/>
                <a:ea typeface="+mn-ea"/>
              </a:rPr>
            </a:br>
            <a:r>
              <a:rPr kumimoji="1" lang="en-US" altLang="zh-CN" sz="3200" b="1" dirty="0">
                <a:solidFill>
                  <a:srgbClr val="000000"/>
                </a:solidFill>
                <a:latin typeface="+mn-ea"/>
                <a:ea typeface="+mn-ea"/>
              </a:rPr>
              <a:t>A</a:t>
            </a:r>
            <a:r>
              <a:rPr kumimoji="1" lang="zh-CN" altLang="en-US" sz="3200" b="1" dirty="0">
                <a:solidFill>
                  <a:srgbClr val="000000"/>
                </a:solidFill>
                <a:latin typeface="+mn-ea"/>
                <a:ea typeface="+mn-ea"/>
              </a:rPr>
              <a:t>、球受到向上的托力</a:t>
            </a:r>
            <a:r>
              <a:rPr kumimoji="1" lang="en-US" altLang="zh-CN" sz="3200" b="1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</a:p>
          <a:p>
            <a:pPr algn="l"/>
            <a:r>
              <a:rPr kumimoji="1" lang="en-US" altLang="zh-CN" sz="3200" b="1" dirty="0">
                <a:solidFill>
                  <a:srgbClr val="000000"/>
                </a:solidFill>
                <a:latin typeface="+mn-ea"/>
                <a:ea typeface="+mn-ea"/>
              </a:rPr>
              <a:t>B</a:t>
            </a:r>
            <a:r>
              <a:rPr kumimoji="1" lang="zh-CN" altLang="en-US" sz="3200" b="1" dirty="0">
                <a:solidFill>
                  <a:srgbClr val="000000"/>
                </a:solidFill>
                <a:latin typeface="+mn-ea"/>
                <a:ea typeface="+mn-ea"/>
              </a:rPr>
              <a:t>、球受惯力</a:t>
            </a:r>
            <a:r>
              <a:rPr kumimoji="1" lang="en-US" altLang="zh-CN" sz="3200" b="1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</a:p>
          <a:p>
            <a:pPr algn="l"/>
            <a:r>
              <a:rPr kumimoji="1" lang="en-US" altLang="zh-CN" sz="3200" b="1" dirty="0">
                <a:solidFill>
                  <a:srgbClr val="000000"/>
                </a:solidFill>
                <a:latin typeface="+mn-ea"/>
                <a:ea typeface="+mn-ea"/>
              </a:rPr>
              <a:t>C</a:t>
            </a:r>
            <a:r>
              <a:rPr kumimoji="1" lang="zh-CN" altLang="en-US" sz="3200" b="1" dirty="0">
                <a:solidFill>
                  <a:srgbClr val="000000"/>
                </a:solidFill>
                <a:latin typeface="+mn-ea"/>
                <a:ea typeface="+mn-ea"/>
              </a:rPr>
              <a:t>、球有惯性</a:t>
            </a:r>
            <a:r>
              <a:rPr kumimoji="1" lang="en-US" altLang="zh-CN" sz="3200" b="1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</a:p>
          <a:p>
            <a:pPr algn="l"/>
            <a:r>
              <a:rPr kumimoji="1" lang="en-US" altLang="zh-CN" sz="3200" b="1" dirty="0">
                <a:solidFill>
                  <a:srgbClr val="000000"/>
                </a:solidFill>
                <a:latin typeface="+mn-ea"/>
                <a:ea typeface="+mn-ea"/>
              </a:rPr>
              <a:t>D</a:t>
            </a:r>
            <a:r>
              <a:rPr kumimoji="1" lang="zh-CN" altLang="en-US" sz="3200" b="1" dirty="0">
                <a:solidFill>
                  <a:srgbClr val="000000"/>
                </a:solidFill>
                <a:latin typeface="+mn-ea"/>
                <a:ea typeface="+mn-ea"/>
              </a:rPr>
              <a:t>、球受惯性</a:t>
            </a:r>
            <a:r>
              <a:rPr kumimoji="1" lang="zh-CN" altLang="en-US" sz="3200" b="1" dirty="0" smtClean="0">
                <a:solidFill>
                  <a:srgbClr val="000000"/>
                </a:solidFill>
                <a:latin typeface="+mn-ea"/>
                <a:ea typeface="+mn-ea"/>
              </a:rPr>
              <a:t>作用</a:t>
            </a:r>
            <a:endParaRPr kumimoji="1" lang="en-US" altLang="zh-CN" sz="32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17005" y="1356615"/>
            <a:ext cx="443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</a:rPr>
              <a:t>C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60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文本框 26625"/>
          <p:cNvSpPr txBox="1"/>
          <p:nvPr/>
        </p:nvSpPr>
        <p:spPr>
          <a:xfrm>
            <a:off x="656565" y="861560"/>
            <a:ext cx="8010890" cy="28141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>
              <a:lnSpc>
                <a:spcPct val="90000"/>
              </a:lnSpc>
            </a:pPr>
            <a:r>
              <a:rPr lang="zh-CN" altLang="en-US" sz="2800" noProof="1" smtClean="0">
                <a:solidFill>
                  <a:srgbClr val="FF0000"/>
                </a:solidFill>
                <a:latin typeface="Times New Roman" charset="0"/>
              </a:rPr>
              <a:t>例：</a:t>
            </a:r>
            <a:r>
              <a:rPr lang="zh-CN" altLang="en-US" sz="2800" dirty="0">
                <a:solidFill>
                  <a:srgbClr val="000000"/>
                </a:solidFill>
              </a:rPr>
              <a:t>正在运动着的物体，若所受的各力同时消失，那么它将</a:t>
            </a:r>
            <a:r>
              <a:rPr lang="en-US" altLang="zh-CN" sz="2800" dirty="0">
                <a:solidFill>
                  <a:srgbClr val="000000"/>
                </a:solidFill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(  )</a:t>
            </a:r>
          </a:p>
          <a:p>
            <a:pPr algn="l">
              <a:lnSpc>
                <a:spcPct val="90000"/>
              </a:lnSpc>
            </a:pPr>
            <a:endParaRPr lang="en-US" altLang="zh-CN" sz="2800" dirty="0">
              <a:solidFill>
                <a:srgbClr val="000000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altLang="zh-CN" sz="2800" dirty="0">
                <a:solidFill>
                  <a:srgbClr val="000000"/>
                </a:solidFill>
              </a:rPr>
              <a:t>A</a:t>
            </a:r>
            <a:r>
              <a:rPr lang="zh-CN" altLang="en-US" sz="2800" dirty="0">
                <a:solidFill>
                  <a:srgbClr val="000000"/>
                </a:solidFill>
              </a:rPr>
              <a:t>．立即停下来</a:t>
            </a:r>
            <a:r>
              <a:rPr lang="en-US" altLang="zh-CN" sz="2800" dirty="0">
                <a:solidFill>
                  <a:srgbClr val="000000"/>
                </a:solidFill>
              </a:rPr>
              <a:t>		</a:t>
            </a:r>
            <a:endParaRPr lang="en-US" altLang="zh-CN" sz="2800" dirty="0" smtClean="0">
              <a:solidFill>
                <a:srgbClr val="000000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altLang="zh-CN" sz="2800" dirty="0" smtClean="0">
                <a:solidFill>
                  <a:srgbClr val="000000"/>
                </a:solidFill>
              </a:rPr>
              <a:t>B</a:t>
            </a:r>
            <a:r>
              <a:rPr lang="zh-CN" altLang="en-US" sz="2800" dirty="0">
                <a:solidFill>
                  <a:srgbClr val="000000"/>
                </a:solidFill>
              </a:rPr>
              <a:t>．做匀速直线运动</a:t>
            </a:r>
            <a:endParaRPr lang="en-US" altLang="zh-CN" sz="2800" dirty="0">
              <a:solidFill>
                <a:srgbClr val="000000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altLang="zh-CN" sz="2800" dirty="0">
                <a:solidFill>
                  <a:srgbClr val="000000"/>
                </a:solidFill>
              </a:rPr>
              <a:t>C</a:t>
            </a:r>
            <a:r>
              <a:rPr lang="zh-CN" altLang="en-US" sz="2800" dirty="0">
                <a:solidFill>
                  <a:srgbClr val="000000"/>
                </a:solidFill>
              </a:rPr>
              <a:t>．逐渐停下来</a:t>
            </a:r>
            <a:r>
              <a:rPr lang="en-US" altLang="zh-CN" sz="2800" dirty="0">
                <a:solidFill>
                  <a:srgbClr val="000000"/>
                </a:solidFill>
              </a:rPr>
              <a:t>		</a:t>
            </a:r>
            <a:endParaRPr lang="en-US" altLang="zh-CN" sz="2800" dirty="0" smtClean="0">
              <a:solidFill>
                <a:srgbClr val="000000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altLang="zh-CN" sz="2800" dirty="0" smtClean="0">
                <a:solidFill>
                  <a:srgbClr val="000000"/>
                </a:solidFill>
              </a:rPr>
              <a:t>D</a:t>
            </a:r>
            <a:r>
              <a:rPr lang="zh-CN" altLang="en-US" sz="2800" dirty="0">
                <a:solidFill>
                  <a:srgbClr val="000000"/>
                </a:solidFill>
              </a:rPr>
              <a:t>．物体的运动方向改变</a:t>
            </a:r>
            <a:endParaRPr lang="en-US" altLang="zh-CN" sz="2800" dirty="0">
              <a:solidFill>
                <a:srgbClr val="00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16805" y="1266605"/>
            <a:ext cx="443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</a:rPr>
              <a:t>B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860783"/>
      </p:ext>
    </p:extLst>
  </p:cSld>
  <p:clrMapOvr>
    <a:masterClrMapping/>
  </p:clrMapOvr>
  <p:transition xmlns:p14="http://schemas.microsoft.com/office/powerpoint/2010/main">
    <p:cover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8725</TotalTime>
  <Words>578</Words>
  <Application>Microsoft Macintosh PowerPoint</Application>
  <PresentationFormat>全屏显示(16:9)</PresentationFormat>
  <Paragraphs>88</Paragraphs>
  <Slides>24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2012-04-02T08:15:09Z</dcterms:created>
  <dcterms:modified xsi:type="dcterms:W3CDTF">2020-03-09T13:07:28Z</dcterms:modified>
</cp:coreProperties>
</file>