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5" r:id="rId2"/>
    <p:sldId id="538" r:id="rId3"/>
    <p:sldId id="587" r:id="rId4"/>
    <p:sldId id="561" r:id="rId5"/>
    <p:sldId id="588" r:id="rId6"/>
    <p:sldId id="571" r:id="rId7"/>
    <p:sldId id="590" r:id="rId8"/>
    <p:sldId id="593" r:id="rId9"/>
    <p:sldId id="569" r:id="rId10"/>
    <p:sldId id="572" r:id="rId11"/>
    <p:sldId id="573" r:id="rId12"/>
    <p:sldId id="574" r:id="rId13"/>
    <p:sldId id="576" r:id="rId14"/>
    <p:sldId id="577" r:id="rId15"/>
    <p:sldId id="578" r:id="rId16"/>
    <p:sldId id="579" r:id="rId17"/>
    <p:sldId id="580" r:id="rId18"/>
    <p:sldId id="597" r:id="rId19"/>
    <p:sldId id="581" r:id="rId20"/>
    <p:sldId id="594" r:id="rId21"/>
    <p:sldId id="595" r:id="rId22"/>
    <p:sldId id="596" r:id="rId23"/>
    <p:sldId id="600" r:id="rId24"/>
    <p:sldId id="583" r:id="rId25"/>
    <p:sldId id="584" r:id="rId26"/>
    <p:sldId id="585" r:id="rId27"/>
    <p:sldId id="601" r:id="rId28"/>
    <p:sldId id="602" r:id="rId29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62" autoAdjust="0"/>
    <p:restoredTop sz="99465" autoAdjust="0"/>
  </p:normalViewPr>
  <p:slideViewPr>
    <p:cSldViewPr>
      <p:cViewPr>
        <p:scale>
          <a:sx n="99" d="100"/>
          <a:sy n="99" d="100"/>
        </p:scale>
        <p:origin x="-2208" y="-960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2020/6/21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409575" y="754063"/>
            <a:ext cx="5854700" cy="3294062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429496729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zh-CN" altLang="en-US">
              <a:latin typeface="Calibri" charset="0"/>
              <a:ea typeface="黑体" charset="0"/>
            </a:endParaRPr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/>
          </p:nvPr>
        </p:nvSpPr>
        <p:spPr bwMode="auto">
          <a:xfrm>
            <a:off x="3884613" y="8685213"/>
            <a:ext cx="2971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fld id="{89D1B355-8D4E-8847-80EF-329031A6447C}" type="slidenum">
              <a:rPr lang="zh-CN" altLang="en-US">
                <a:latin typeface="Calibri" charset="0"/>
              </a:rPr>
              <a:pPr eaLnBrk="1" hangingPunct="1"/>
              <a:t>15</a:t>
            </a:fld>
            <a:endParaRPr lang="zh-CN" alt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409575" y="754063"/>
            <a:ext cx="5854700" cy="3294062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429496729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zh-CN" altLang="en-US">
              <a:latin typeface="Calibri" charset="0"/>
              <a:ea typeface="黑体" charset="0"/>
            </a:endParaRPr>
          </a:p>
        </p:txBody>
      </p:sp>
      <p:sp>
        <p:nvSpPr>
          <p:cNvPr id="33796" name="灯片编号占位符 3"/>
          <p:cNvSpPr>
            <a:spLocks noGrp="1" noChangeArrowheads="1"/>
          </p:cNvSpPr>
          <p:nvPr>
            <p:ph type="sldNum" sz="quarter"/>
          </p:nvPr>
        </p:nvSpPr>
        <p:spPr bwMode="auto">
          <a:xfrm>
            <a:off x="3884613" y="8685213"/>
            <a:ext cx="2971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fld id="{6A10B605-0C52-1144-95C9-43FAE069AEA2}" type="slidenum">
              <a:rPr lang="zh-CN" altLang="en-US">
                <a:latin typeface="Calibri" charset="0"/>
              </a:rPr>
              <a:pPr eaLnBrk="1" hangingPunct="1"/>
              <a:t>19</a:t>
            </a:fld>
            <a:endParaRPr lang="zh-CN" alt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%E5%A4%8D%E4%BB%B6%20%E7%A7%91%E5%AD%A6%E5%8A%A8%E7%94%BB%EF%BC%9A%E9%87%91%E5%B1%9E%E7%9B%92%E6%B0%94%E5%8E%8B%E8%AE%A1.sw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%E5%A4%8D%E4%BB%B6%20%E7%A7%91%E5%AD%A6%E5%8A%A8%E7%94%BB%EF%BC%9A%E5%A4%A7%E6%B0%94%E5%8E%8B%E9%9A%8F%E9%AB%98%E5%BA%A6%E5%8D%87%E9%AB%98%E8%80%8C%E5%87%8F%E5%B0%8F.swf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第八章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压强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3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空气的力量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60036" y="-110309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504396" y="-910695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800143" y="-1231362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/>
          <a:srcRect t="19668" r="79797" b="28504"/>
          <a:stretch/>
        </p:blipFill>
        <p:spPr>
          <a:xfrm>
            <a:off x="3716905" y="1581640"/>
            <a:ext cx="990110" cy="1335841"/>
          </a:xfrm>
          <a:prstGeom prst="rect">
            <a:avLst/>
          </a:prstGeom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31940" y="2877987"/>
            <a:ext cx="2232025" cy="73025"/>
            <a:chOff x="295" y="2477"/>
            <a:chExt cx="1406" cy="46"/>
          </a:xfrm>
        </p:grpSpPr>
        <p:sp>
          <p:nvSpPr>
            <p:cNvPr id="3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4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5" name="Rectangle 11"/>
          <p:cNvSpPr/>
          <p:nvPr/>
        </p:nvSpPr>
        <p:spPr>
          <a:xfrm>
            <a:off x="1106615" y="1536635"/>
            <a:ext cx="935037" cy="1322775"/>
          </a:xfrm>
          <a:prstGeom prst="rect">
            <a:avLst/>
          </a:prstGeom>
          <a:gradFill rotWithShape="0">
            <a:gsLst>
              <a:gs pos="0">
                <a:schemeClr val="accent1">
                  <a:lumMod val="45000"/>
                  <a:lumOff val="55000"/>
                </a:schemeClr>
              </a:gs>
              <a:gs pos="55000">
                <a:srgbClr val="80807E"/>
              </a:gs>
              <a:gs pos="100000">
                <a:schemeClr val="tx2"/>
              </a:gs>
            </a:gsLst>
            <a:path path="circle">
              <a:fillToRect l="100000" b="100000"/>
            </a:path>
            <a:tileRect t="-100000" r="-100000"/>
          </a:gra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>
              <a:buFont typeface="Arial" pitchFamily="34" charset="0"/>
              <a:buNone/>
              <a:defRPr/>
            </a:pPr>
            <a:endParaRPr lang="zh-CN" altLang="en-US" noProof="1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Oval 37"/>
          <p:cNvSpPr>
            <a:spLocks noChangeArrowheads="1"/>
          </p:cNvSpPr>
          <p:nvPr/>
        </p:nvSpPr>
        <p:spPr bwMode="auto">
          <a:xfrm>
            <a:off x="1540003" y="2823841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7" name="Line 40"/>
          <p:cNvSpPr>
            <a:spLocks noChangeShapeType="1"/>
          </p:cNvSpPr>
          <p:nvPr/>
        </p:nvSpPr>
        <p:spPr bwMode="auto">
          <a:xfrm>
            <a:off x="1601670" y="2931791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8" name="Rectangle 44"/>
          <p:cNvSpPr>
            <a:spLocks noChangeArrowheads="1"/>
          </p:cNvSpPr>
          <p:nvPr/>
        </p:nvSpPr>
        <p:spPr bwMode="auto">
          <a:xfrm>
            <a:off x="1736684" y="3201821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9" name="Line 37"/>
          <p:cNvSpPr>
            <a:spLocks noChangeShapeType="1"/>
          </p:cNvSpPr>
          <p:nvPr/>
        </p:nvSpPr>
        <p:spPr bwMode="auto">
          <a:xfrm>
            <a:off x="1601670" y="3039186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38"/>
          <p:cNvSpPr>
            <a:spLocks noChangeShapeType="1"/>
          </p:cNvSpPr>
          <p:nvPr/>
        </p:nvSpPr>
        <p:spPr bwMode="auto">
          <a:xfrm flipV="1">
            <a:off x="1754070" y="2886786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3097225" y="2894994"/>
            <a:ext cx="2232025" cy="73025"/>
            <a:chOff x="295" y="2477"/>
            <a:chExt cx="1406" cy="46"/>
          </a:xfrm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15" name="Oval 37"/>
          <p:cNvSpPr>
            <a:spLocks noChangeArrowheads="1"/>
          </p:cNvSpPr>
          <p:nvPr/>
        </p:nvSpPr>
        <p:spPr bwMode="auto">
          <a:xfrm>
            <a:off x="4105288" y="284084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16" name="Line 40"/>
          <p:cNvSpPr>
            <a:spLocks noChangeShapeType="1"/>
          </p:cNvSpPr>
          <p:nvPr/>
        </p:nvSpPr>
        <p:spPr bwMode="auto">
          <a:xfrm>
            <a:off x="4166955" y="2948798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17" name="Rectangle 44"/>
          <p:cNvSpPr>
            <a:spLocks noChangeArrowheads="1"/>
          </p:cNvSpPr>
          <p:nvPr/>
        </p:nvSpPr>
        <p:spPr bwMode="auto">
          <a:xfrm>
            <a:off x="4301969" y="3218828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>
            <a:off x="4166955" y="305619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38"/>
          <p:cNvSpPr>
            <a:spLocks noChangeShapeType="1"/>
          </p:cNvSpPr>
          <p:nvPr/>
        </p:nvSpPr>
        <p:spPr bwMode="auto">
          <a:xfrm flipV="1">
            <a:off x="4319355" y="2903793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/>
          <a:srcRect t="19668" r="79797" b="28504"/>
          <a:stretch/>
        </p:blipFill>
        <p:spPr>
          <a:xfrm>
            <a:off x="6417205" y="1581640"/>
            <a:ext cx="990110" cy="1335841"/>
          </a:xfrm>
          <a:prstGeom prst="rect">
            <a:avLst/>
          </a:prstGeom>
        </p:spPr>
      </p:pic>
      <p:grpSp>
        <p:nvGrpSpPr>
          <p:cNvPr id="21" name="Group 8"/>
          <p:cNvGrpSpPr>
            <a:grpSpLocks/>
          </p:cNvGrpSpPr>
          <p:nvPr/>
        </p:nvGrpSpPr>
        <p:grpSpPr bwMode="auto">
          <a:xfrm>
            <a:off x="5797525" y="2894994"/>
            <a:ext cx="2232025" cy="73025"/>
            <a:chOff x="295" y="2477"/>
            <a:chExt cx="1406" cy="46"/>
          </a:xfrm>
        </p:grpSpPr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295" y="2478"/>
              <a:ext cx="1406" cy="45"/>
            </a:xfrm>
            <a:prstGeom prst="rect">
              <a:avLst/>
            </a:prstGeom>
            <a:pattFill prst="ltUpDiag">
              <a:fgClr>
                <a:srgbClr val="000000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295" y="2477"/>
              <a:ext cx="140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</a:ln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sysClr val="windowText" lastClr="0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endParaRPr>
            </a:p>
          </p:txBody>
        </p:sp>
      </p:grpSp>
      <p:sp>
        <p:nvSpPr>
          <p:cNvPr id="24" name="Oval 37"/>
          <p:cNvSpPr>
            <a:spLocks noChangeArrowheads="1"/>
          </p:cNvSpPr>
          <p:nvPr/>
        </p:nvSpPr>
        <p:spPr bwMode="auto">
          <a:xfrm>
            <a:off x="6805588" y="2840848"/>
            <a:ext cx="107950" cy="107950"/>
          </a:xfrm>
          <a:prstGeom prst="ellipse">
            <a:avLst/>
          </a:prstGeom>
          <a:solidFill>
            <a:srgbClr val="FF0000"/>
          </a:solidFill>
          <a:ln w="952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25" name="Line 40"/>
          <p:cNvSpPr>
            <a:spLocks noChangeShapeType="1"/>
          </p:cNvSpPr>
          <p:nvPr/>
        </p:nvSpPr>
        <p:spPr bwMode="auto">
          <a:xfrm>
            <a:off x="6867255" y="2948798"/>
            <a:ext cx="10390" cy="69429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tailEnd type="stealth" w="med" len="lg"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>
              <a:solidFill>
                <a:sysClr val="windowText" lastClr="000000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ea"/>
            </a:endParaRPr>
          </a:p>
        </p:txBody>
      </p:sp>
      <p:sp>
        <p:nvSpPr>
          <p:cNvPr id="26" name="Rectangle 44"/>
          <p:cNvSpPr>
            <a:spLocks noChangeArrowheads="1"/>
          </p:cNvSpPr>
          <p:nvPr/>
        </p:nvSpPr>
        <p:spPr bwMode="auto">
          <a:xfrm>
            <a:off x="7002269" y="3218828"/>
            <a:ext cx="810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zh-CN" altLang="en-US" sz="2800" i="1" baseline="-25000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压</a:t>
            </a:r>
            <a:endParaRPr lang="en-US" altLang="zh-CN" sz="2800" b="1" baseline="-25000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6867255" y="3056193"/>
            <a:ext cx="152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 flipV="1">
            <a:off x="7019655" y="2903793"/>
            <a:ext cx="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96625" y="8615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固体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51920" y="8615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液体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507215" y="8615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气体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41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 animBg="1"/>
      <p:bldP spid="28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1612" t="1252" r="3033" b="2800"/>
          <a:stretch/>
        </p:blipFill>
        <p:spPr>
          <a:xfrm>
            <a:off x="-1" y="3013"/>
            <a:ext cx="5086993" cy="51404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r="39099"/>
          <a:stretch/>
        </p:blipFill>
        <p:spPr>
          <a:xfrm>
            <a:off x="4103440" y="-420749"/>
            <a:ext cx="5040560" cy="557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5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1"/>
          <p:cNvSpPr txBox="1">
            <a:spLocks noChangeArrowheads="1"/>
          </p:cNvSpPr>
          <p:nvPr/>
        </p:nvSpPr>
        <p:spPr bwMode="auto">
          <a:xfrm>
            <a:off x="971600" y="1086585"/>
            <a:ext cx="7110790" cy="300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en-US" altLang="zh-CN" sz="3200" b="0" dirty="0">
                <a:latin typeface="+mn-ea"/>
                <a:ea typeface="+mn-ea"/>
              </a:rPr>
              <a:t>1.</a:t>
            </a:r>
            <a:r>
              <a:rPr lang="zh-CN" altLang="en-US" sz="3200" b="0" dirty="0">
                <a:latin typeface="+mn-ea"/>
                <a:ea typeface="+mn-ea"/>
              </a:rPr>
              <a:t>知道大气压强的存在。</a:t>
            </a:r>
            <a:r>
              <a:rPr lang="en-US" altLang="zh-CN" sz="3200" b="0" dirty="0">
                <a:latin typeface="+mn-ea"/>
                <a:ea typeface="+mn-ea"/>
              </a:rPr>
              <a:t>(</a:t>
            </a:r>
            <a:r>
              <a:rPr lang="zh-CN" altLang="en-US" sz="3200" b="0" dirty="0">
                <a:latin typeface="+mn-ea"/>
                <a:ea typeface="+mn-ea"/>
              </a:rPr>
              <a:t>重点</a:t>
            </a:r>
            <a:r>
              <a:rPr lang="en-US" altLang="zh-CN" sz="3200" b="0" dirty="0">
                <a:latin typeface="+mn-ea"/>
                <a:ea typeface="+mn-ea"/>
              </a:rPr>
              <a:t>)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0" dirty="0">
                <a:latin typeface="+mn-ea"/>
                <a:ea typeface="+mn-ea"/>
              </a:rPr>
              <a:t>2.</a:t>
            </a:r>
            <a:r>
              <a:rPr lang="zh-CN" altLang="en-US" sz="3200" b="0" dirty="0">
                <a:latin typeface="+mn-ea"/>
                <a:ea typeface="+mn-ea"/>
              </a:rPr>
              <a:t>理解</a:t>
            </a:r>
            <a:r>
              <a:rPr lang="zh-CN" altLang="en-US" sz="3200" b="0" dirty="0">
                <a:solidFill>
                  <a:srgbClr val="FF0000"/>
                </a:solidFill>
                <a:latin typeface="+mn-ea"/>
                <a:ea typeface="+mn-ea"/>
              </a:rPr>
              <a:t>托里拆利实验</a:t>
            </a:r>
            <a:r>
              <a:rPr lang="zh-CN" altLang="en-US" sz="3200" b="0" dirty="0">
                <a:latin typeface="+mn-ea"/>
                <a:ea typeface="+mn-ea"/>
              </a:rPr>
              <a:t>。</a:t>
            </a:r>
            <a:r>
              <a:rPr lang="en-US" altLang="zh-CN" sz="3200" b="0" dirty="0">
                <a:latin typeface="+mn-ea"/>
                <a:ea typeface="+mn-ea"/>
              </a:rPr>
              <a:t>(</a:t>
            </a:r>
            <a:r>
              <a:rPr lang="zh-CN" sz="3200" b="0" dirty="0">
                <a:latin typeface="+mn-ea"/>
                <a:ea typeface="+mn-ea"/>
              </a:rPr>
              <a:t>重点</a:t>
            </a:r>
            <a:r>
              <a:rPr lang="en-US" altLang="zh-CN" sz="3200" b="0" dirty="0">
                <a:latin typeface="+mn-ea"/>
                <a:ea typeface="+mn-ea"/>
              </a:rPr>
              <a:t>)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0" dirty="0">
                <a:latin typeface="+mn-ea"/>
                <a:ea typeface="+mn-ea"/>
              </a:rPr>
              <a:t>3.</a:t>
            </a:r>
            <a:r>
              <a:rPr lang="zh-CN" altLang="en-US" sz="3200" b="0" dirty="0">
                <a:latin typeface="+mn-ea"/>
                <a:ea typeface="+mn-ea"/>
              </a:rPr>
              <a:t>知道</a:t>
            </a:r>
            <a:r>
              <a:rPr lang="zh-CN" altLang="en-US" sz="3200" b="0" dirty="0">
                <a:solidFill>
                  <a:srgbClr val="FF0000"/>
                </a:solidFill>
                <a:latin typeface="+mn-ea"/>
                <a:ea typeface="+mn-ea"/>
              </a:rPr>
              <a:t>大气压的变化规律</a:t>
            </a:r>
            <a:r>
              <a:rPr lang="zh-CN" altLang="en-US" sz="3200" b="0" dirty="0">
                <a:latin typeface="+mn-ea"/>
                <a:ea typeface="+mn-ea"/>
              </a:rPr>
              <a:t>。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3200" b="0" dirty="0">
                <a:latin typeface="+mn-ea"/>
                <a:ea typeface="+mn-ea"/>
              </a:rPr>
              <a:t>4.</a:t>
            </a:r>
            <a:r>
              <a:rPr lang="zh-CN" altLang="en-US" sz="3200" b="0" dirty="0">
                <a:latin typeface="+mn-ea"/>
                <a:ea typeface="+mn-ea"/>
              </a:rPr>
              <a:t>了解生活中一些应用</a:t>
            </a:r>
            <a:r>
              <a:rPr lang="zh-CN" altLang="en-US" sz="3200" b="0" dirty="0">
                <a:solidFill>
                  <a:srgbClr val="FF0000"/>
                </a:solidFill>
                <a:latin typeface="+mn-ea"/>
                <a:ea typeface="+mn-ea"/>
              </a:rPr>
              <a:t>大气压强的例子</a:t>
            </a:r>
            <a:r>
              <a:rPr lang="zh-CN" altLang="en-US" sz="3200" b="0" dirty="0">
                <a:latin typeface="+mn-ea"/>
                <a:ea typeface="+mn-ea"/>
              </a:rPr>
              <a:t>。</a:t>
            </a:r>
          </a:p>
        </p:txBody>
      </p:sp>
      <p:sp>
        <p:nvSpPr>
          <p:cNvPr id="6147" name="文本框 2"/>
          <p:cNvSpPr txBox="1">
            <a:spLocks noChangeArrowheads="1"/>
          </p:cNvSpPr>
          <p:nvPr/>
        </p:nvSpPr>
        <p:spPr bwMode="auto">
          <a:xfrm>
            <a:off x="3356865" y="411510"/>
            <a:ext cx="194645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3200" dirty="0">
                <a:latin typeface="+mn-ea"/>
                <a:ea typeface="+mn-ea"/>
                <a:cs typeface="黑体" charset="0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40358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0"/>
            <a:ext cx="7065785" cy="529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1265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50" y="231490"/>
            <a:ext cx="2628900" cy="153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图片 1126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70" y="0"/>
            <a:ext cx="2519362" cy="198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1126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75" y="2616755"/>
            <a:ext cx="3205163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图片 11268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55" y="2616755"/>
            <a:ext cx="297033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文本框 11271"/>
          <p:cNvSpPr txBox="1">
            <a:spLocks noChangeArrowheads="1"/>
          </p:cNvSpPr>
          <p:nvPr/>
        </p:nvSpPr>
        <p:spPr bwMode="auto">
          <a:xfrm>
            <a:off x="1916705" y="1896675"/>
            <a:ext cx="1728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两个铜碗</a:t>
            </a:r>
          </a:p>
        </p:txBody>
      </p:sp>
      <p:sp>
        <p:nvSpPr>
          <p:cNvPr id="11273" name="文本框 11272"/>
          <p:cNvSpPr txBox="1">
            <a:spLocks noChangeArrowheads="1"/>
          </p:cNvSpPr>
          <p:nvPr/>
        </p:nvSpPr>
        <p:spPr bwMode="auto">
          <a:xfrm>
            <a:off x="5607115" y="1716655"/>
            <a:ext cx="21605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内外气压相等很容易分开</a:t>
            </a:r>
          </a:p>
        </p:txBody>
      </p:sp>
      <p:sp>
        <p:nvSpPr>
          <p:cNvPr id="11274" name="文本框 11273"/>
          <p:cNvSpPr txBox="1">
            <a:spLocks noChangeArrowheads="1"/>
          </p:cNvSpPr>
          <p:nvPr/>
        </p:nvSpPr>
        <p:spPr bwMode="auto">
          <a:xfrm>
            <a:off x="1556665" y="4191930"/>
            <a:ext cx="215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用抽气筒将里面的气体抽掉</a:t>
            </a:r>
          </a:p>
        </p:txBody>
      </p:sp>
      <p:sp>
        <p:nvSpPr>
          <p:cNvPr id="11275" name="文本框 11274"/>
          <p:cNvSpPr txBox="1">
            <a:spLocks noChangeArrowheads="1"/>
          </p:cNvSpPr>
          <p:nvPr/>
        </p:nvSpPr>
        <p:spPr bwMode="auto">
          <a:xfrm>
            <a:off x="5517105" y="4191930"/>
            <a:ext cx="25923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在外界大气压的作用下很难分开</a:t>
            </a:r>
          </a:p>
        </p:txBody>
      </p:sp>
    </p:spTree>
    <p:extLst>
      <p:ext uri="{BB962C8B-B14F-4D97-AF65-F5344CB8AC3E}">
        <p14:creationId xmlns:p14="http://schemas.microsoft.com/office/powerpoint/2010/main" val="144800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1273" grpId="0"/>
      <p:bldP spid="11274" grpId="0"/>
      <p:bldP spid="112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296525" y="231490"/>
            <a:ext cx="4185464" cy="540060"/>
          </a:xfrm>
          <a:prstGeom prst="rect">
            <a:avLst/>
          </a:prstGeom>
        </p:spPr>
        <p:txBody>
          <a:bodyPr anchor="ctr"/>
          <a:lstStyle/>
          <a:p>
            <a:pPr algn="l"/>
            <a:r>
              <a:rPr lang="zh-CN" altLang="en-US" sz="3200" b="1" dirty="0" smtClean="0">
                <a:latin typeface="+mn-ea"/>
                <a:ea typeface="+mn-ea"/>
                <a:cs typeface="黑体" charset="0"/>
              </a:rPr>
              <a:t>一、大气压强的产生</a:t>
            </a:r>
            <a:endParaRPr lang="zh-CN" altLang="en-US" sz="3200" b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56565" y="861560"/>
            <a:ext cx="8031162" cy="121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marL="0" indent="0" algn="l" eaLnBrk="1" hangingPunct="1">
              <a:lnSpc>
                <a:spcPct val="150000"/>
              </a:lnSpc>
            </a:pPr>
            <a:r>
              <a:rPr lang="en-US" altLang="zh-CN" sz="2800" dirty="0"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、定义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：空气内部各个方向也都存在压强，称为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大气压强</a:t>
            </a:r>
            <a:r>
              <a:rPr lang="zh-CN" altLang="en-US" sz="2800" dirty="0">
                <a:latin typeface="+mn-ea"/>
                <a:ea typeface="+mn-ea"/>
                <a:cs typeface="黑体" charset="0"/>
              </a:rPr>
              <a:t>，简称大气压或气压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。</a:t>
            </a:r>
            <a:endParaRPr lang="en-US" altLang="zh-CN" sz="2800" dirty="0">
              <a:latin typeface="+mn-ea"/>
              <a:ea typeface="+mn-ea"/>
              <a:cs typeface="黑体" charset="0"/>
            </a:endParaRPr>
          </a:p>
        </p:txBody>
      </p:sp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656565" y="2346725"/>
            <a:ext cx="6967410" cy="1392527"/>
            <a:chOff x="-3004" y="5778"/>
            <a:chExt cx="10971" cy="2925"/>
          </a:xfrm>
        </p:grpSpPr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-3004" y="5778"/>
              <a:ext cx="5527" cy="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marL="457200" indent="-4572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marL="0" indent="0" algn="l" eaLnBrk="1" hangingPunct="1">
                <a:lnSpc>
                  <a:spcPct val="150000"/>
                </a:lnSpc>
              </a:pPr>
              <a:r>
                <a:rPr lang="en-US" altLang="zh-CN" sz="2600" dirty="0" smtClean="0">
                  <a:latin typeface="+mn-ea"/>
                  <a:ea typeface="+mn-ea"/>
                  <a:cs typeface="黑体" charset="0"/>
                </a:rPr>
                <a:t>2</a:t>
              </a:r>
              <a:r>
                <a:rPr lang="zh-CN" altLang="en-US" sz="2600" dirty="0" smtClean="0">
                  <a:latin typeface="+mn-ea"/>
                  <a:ea typeface="+mn-ea"/>
                  <a:cs typeface="黑体" charset="0"/>
                </a:rPr>
                <a:t>、大气压</a:t>
              </a:r>
              <a:r>
                <a:rPr lang="zh-CN" altLang="en-US" sz="2600" dirty="0">
                  <a:latin typeface="+mn-ea"/>
                  <a:ea typeface="+mn-ea"/>
                  <a:cs typeface="黑体" charset="0"/>
                </a:rPr>
                <a:t>存在的原因：</a:t>
              </a:r>
            </a:p>
          </p:txBody>
        </p:sp>
        <p:sp>
          <p:nvSpPr>
            <p:cNvPr id="13320" name="AutoShape 14"/>
            <p:cNvSpPr>
              <a:spLocks/>
            </p:cNvSpPr>
            <p:nvPr/>
          </p:nvSpPr>
          <p:spPr bwMode="auto">
            <a:xfrm>
              <a:off x="2523" y="6251"/>
              <a:ext cx="225" cy="2011"/>
            </a:xfrm>
            <a:prstGeom prst="leftBrace">
              <a:avLst>
                <a:gd name="adj1" fmla="val 70385"/>
                <a:gd name="adj2" fmla="val 50000"/>
              </a:avLst>
            </a:prstGeom>
            <a:noFill/>
            <a:ln w="19050">
              <a:solidFill>
                <a:srgbClr val="0D0D0D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l"/>
              <a:endParaRPr lang="zh-CN" altLang="en-US" sz="2400">
                <a:latin typeface="黑体" charset="0"/>
                <a:ea typeface="黑体" charset="0"/>
                <a:cs typeface="黑体" charset="0"/>
              </a:endParaRPr>
            </a:p>
          </p:txBody>
        </p:sp>
        <p:sp>
          <p:nvSpPr>
            <p:cNvPr id="13321" name="文本框 2"/>
            <p:cNvSpPr txBox="1">
              <a:spLocks noChangeArrowheads="1"/>
            </p:cNvSpPr>
            <p:nvPr/>
          </p:nvSpPr>
          <p:spPr bwMode="auto">
            <a:xfrm>
              <a:off x="2948" y="5778"/>
              <a:ext cx="5019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l" eaLnBrk="1" hangingPunct="1"/>
              <a:r>
                <a:rPr lang="zh-CN" altLang="en-US" sz="2600" dirty="0">
                  <a:latin typeface="+mn-ea"/>
                  <a:ea typeface="+mn-ea"/>
                  <a:cs typeface="黑体" charset="0"/>
                </a:rPr>
                <a:t>大气受</a:t>
              </a:r>
              <a:r>
                <a:rPr lang="zh-CN" altLang="en-US" sz="2600" dirty="0">
                  <a:solidFill>
                    <a:srgbClr val="FF0000"/>
                  </a:solidFill>
                  <a:latin typeface="+mn-ea"/>
                  <a:ea typeface="+mn-ea"/>
                  <a:cs typeface="黑体" charset="0"/>
                </a:rPr>
                <a:t>重力</a:t>
              </a:r>
              <a:r>
                <a:rPr lang="zh-CN" altLang="en-US" sz="2600" dirty="0">
                  <a:latin typeface="+mn-ea"/>
                  <a:ea typeface="+mn-ea"/>
                  <a:cs typeface="黑体" charset="0"/>
                </a:rPr>
                <a:t>的作用</a:t>
              </a:r>
            </a:p>
          </p:txBody>
        </p:sp>
        <p:sp>
          <p:nvSpPr>
            <p:cNvPr id="13322" name="文本框 3"/>
            <p:cNvSpPr txBox="1">
              <a:spLocks noChangeArrowheads="1"/>
            </p:cNvSpPr>
            <p:nvPr/>
          </p:nvSpPr>
          <p:spPr bwMode="auto">
            <a:xfrm>
              <a:off x="2948" y="7669"/>
              <a:ext cx="5019" cy="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l" eaLnBrk="1" hangingPunct="1"/>
              <a:r>
                <a:rPr lang="zh-CN" altLang="en-US" sz="2600" dirty="0">
                  <a:latin typeface="+mn-ea"/>
                  <a:ea typeface="+mn-ea"/>
                  <a:cs typeface="黑体" charset="0"/>
                </a:rPr>
                <a:t>大气有</a:t>
              </a:r>
              <a:r>
                <a:rPr lang="zh-CN" altLang="en-US" sz="2600" dirty="0">
                  <a:solidFill>
                    <a:srgbClr val="FF0000"/>
                  </a:solidFill>
                  <a:latin typeface="+mn-ea"/>
                  <a:ea typeface="+mn-ea"/>
                  <a:cs typeface="黑体" charset="0"/>
                </a:rPr>
                <a:t>流动</a:t>
              </a:r>
              <a:r>
                <a:rPr lang="zh-CN" altLang="en-US" sz="2600" dirty="0">
                  <a:latin typeface="+mn-ea"/>
                  <a:ea typeface="+mn-ea"/>
                  <a:cs typeface="黑体" charset="0"/>
                </a:rPr>
                <a:t>性</a:t>
              </a:r>
            </a:p>
          </p:txBody>
        </p:sp>
      </p:grp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656565" y="3876895"/>
            <a:ext cx="8031162" cy="6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marL="0" indent="0" algn="l" eaLnBrk="1" hangingPunct="1">
              <a:lnSpc>
                <a:spcPct val="150000"/>
              </a:lnSpc>
            </a:pPr>
            <a:r>
              <a:rPr lang="zh-CN" altLang="zh-CN" sz="2800" dirty="0" smtClean="0">
                <a:latin typeface="+mn-ea"/>
                <a:ea typeface="+mn-ea"/>
                <a:cs typeface="黑体" charset="0"/>
              </a:rPr>
              <a:t>3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、马德堡半球实验最早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证明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了大气压的存在。</a:t>
            </a:r>
            <a:endParaRPr lang="en-US" altLang="zh-CN" sz="2800" dirty="0"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583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7" grpId="0" bldLvl="0" animBg="1"/>
      <p:bldP spid="11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11583" t="37187" r="69022" b="12718"/>
          <a:stretch/>
        </p:blipFill>
        <p:spPr>
          <a:xfrm>
            <a:off x="701570" y="1086585"/>
            <a:ext cx="1620180" cy="2835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30731" t="37207" r="43207" b="11890"/>
          <a:stretch/>
        </p:blipFill>
        <p:spPr>
          <a:xfrm>
            <a:off x="3176845" y="1221600"/>
            <a:ext cx="1980220" cy="27029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56793" t="36129" r="13306" b="11890"/>
          <a:stretch/>
        </p:blipFill>
        <p:spPr>
          <a:xfrm>
            <a:off x="5832140" y="1221600"/>
            <a:ext cx="1980220" cy="2565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815" y="0"/>
            <a:ext cx="3526573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25" y="-13831"/>
            <a:ext cx="6885765" cy="51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78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39040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35" y="546525"/>
            <a:ext cx="2475275" cy="273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0390400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125" y="546525"/>
            <a:ext cx="2115235" cy="25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1570" y="3291830"/>
            <a:ext cx="3330370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排除吸盘内的空气，大气压把吸盘紧压在墙面。</a:t>
            </a:r>
            <a:endParaRPr lang="en-US" altLang="zh-CN" sz="2800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42030" y="3291830"/>
            <a:ext cx="3825425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吸饮料时管内空气减少，大气压压着饮料沿吸管进入嘴里。</a:t>
            </a:r>
          </a:p>
        </p:txBody>
      </p:sp>
    </p:spTree>
    <p:extLst>
      <p:ext uri="{BB962C8B-B14F-4D97-AF65-F5344CB8AC3E}">
        <p14:creationId xmlns:p14="http://schemas.microsoft.com/office/powerpoint/2010/main" val="30290200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5742130" y="681540"/>
            <a:ext cx="3240360" cy="3659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600" dirty="0" smtClean="0">
                <a:latin typeface="+mn-ea"/>
                <a:ea typeface="+mn-ea"/>
                <a:cs typeface="黑体" charset="0"/>
              </a:rPr>
              <a:t>如图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，记录刚刚拉脱时</a:t>
            </a: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弹簧测力计的读数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，这就是大气对吸盘的压力。再量出吸盘与桌面的</a:t>
            </a: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接触面积，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算出</a:t>
            </a: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大气压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的大小。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1601670" y="4191930"/>
            <a:ext cx="2857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buFont typeface="Wingdings" charset="0"/>
              <a:buNone/>
            </a:pP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用吸盘测量大气压</a:t>
            </a:r>
          </a:p>
        </p:txBody>
      </p:sp>
      <p:pic>
        <p:nvPicPr>
          <p:cNvPr id="78855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530" y="411510"/>
            <a:ext cx="5310590" cy="3420380"/>
          </a:xfrm>
          <a:prstGeom prst="ellipse">
            <a:avLst/>
          </a:prstGeom>
          <a:noFill/>
          <a:ln w="9525">
            <a:solidFill>
              <a:schemeClr val="accent6">
                <a:lumMod val="50000"/>
              </a:schemeClr>
            </a:solidFill>
          </a:ln>
        </p:spPr>
      </p:pic>
      <p:sp>
        <p:nvSpPr>
          <p:cNvPr id="2" name="文本框 1"/>
          <p:cNvSpPr txBox="1"/>
          <p:nvPr/>
        </p:nvSpPr>
        <p:spPr>
          <a:xfrm>
            <a:off x="9673204" y="-52589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7466584" y="-35914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3110251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5231" b="9031"/>
          <a:stretch/>
        </p:blipFill>
        <p:spPr>
          <a:xfrm>
            <a:off x="701569" y="96475"/>
            <a:ext cx="7628627" cy="504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r="29288"/>
          <a:stretch/>
        </p:blipFill>
        <p:spPr>
          <a:xfrm>
            <a:off x="251520" y="861559"/>
            <a:ext cx="6146322" cy="3645405"/>
          </a:xfrm>
          <a:prstGeom prst="rect">
            <a:avLst/>
          </a:prstGeom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54102" y="696516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FFFF"/>
                </a:solidFill>
                <a:latin typeface="Calibri" charset="0"/>
              </a:rPr>
              <a:t>实验四</a:t>
            </a:r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3131840" y="186485"/>
            <a:ext cx="2519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托里拆利实验</a:t>
            </a:r>
            <a:endParaRPr lang="en-US" sz="2800" dirty="0">
              <a:latin typeface="+mn-ea"/>
              <a:ea typeface="+mn-ea"/>
              <a:cs typeface="黑体" charset="0"/>
            </a:endParaRPr>
          </a:p>
        </p:txBody>
      </p:sp>
      <p:cxnSp>
        <p:nvCxnSpPr>
          <p:cNvPr id="8" name="直线连接符 7"/>
          <p:cNvCxnSpPr/>
          <p:nvPr/>
        </p:nvCxnSpPr>
        <p:spPr>
          <a:xfrm flipV="1">
            <a:off x="5382090" y="3786885"/>
            <a:ext cx="90010" cy="2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6597225" y="2796775"/>
            <a:ext cx="216058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p</a:t>
            </a:r>
            <a:r>
              <a:rPr lang="zh-CN" altLang="en-US" sz="3200" b="1" baseline="-25000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大气</a:t>
            </a:r>
            <a:r>
              <a:rPr lang="en-US" altLang="zh-CN" sz="3200" b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=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p</a:t>
            </a:r>
            <a:r>
              <a:rPr lang="zh-CN" altLang="en-US" sz="3200" b="1" baseline="-25000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水银</a:t>
            </a:r>
          </a:p>
        </p:txBody>
      </p:sp>
    </p:spTree>
    <p:extLst>
      <p:ext uri="{BB962C8B-B14F-4D97-AF65-F5344CB8AC3E}">
        <p14:creationId xmlns:p14="http://schemas.microsoft.com/office/powerpoint/2010/main" val="191122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0" r="9707"/>
          <a:stretch/>
        </p:blipFill>
        <p:spPr bwMode="auto">
          <a:xfrm>
            <a:off x="188885" y="988703"/>
            <a:ext cx="1980220" cy="3420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2411760" y="1401620"/>
            <a:ext cx="2362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 smtClean="0"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800" b="1" i="1" dirty="0" err="1" smtClean="0">
                <a:latin typeface="+mn-ea"/>
                <a:ea typeface="+mn-ea"/>
                <a:cs typeface="黑体" charset="0"/>
              </a:rPr>
              <a:t>ρ</a:t>
            </a:r>
            <a:r>
              <a:rPr lang="zh-CN" altLang="en-US" sz="2800" b="1" baseline="-25000" dirty="0" smtClean="0">
                <a:latin typeface="+mn-ea"/>
                <a:ea typeface="+mn-ea"/>
                <a:cs typeface="黑体" charset="0"/>
              </a:rPr>
              <a:t>水银</a:t>
            </a:r>
            <a:r>
              <a:rPr lang="zh-CN" altLang="en-US" sz="2800" b="1" i="1" baseline="-25000" dirty="0" smtClean="0">
                <a:latin typeface="+mn-ea"/>
                <a:ea typeface="+mn-ea"/>
                <a:cs typeface="黑体" charset="0"/>
              </a:rPr>
              <a:t> </a:t>
            </a:r>
            <a:r>
              <a:rPr lang="en-US" altLang="zh-CN" sz="2800" b="1" i="1" dirty="0" err="1">
                <a:latin typeface="+mn-ea"/>
                <a:ea typeface="+mn-ea"/>
                <a:cs typeface="黑体" charset="0"/>
              </a:rPr>
              <a:t>gh</a:t>
            </a:r>
            <a:endParaRPr lang="en-US" altLang="zh-CN" sz="2800" b="1" i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2681790" y="1986685"/>
            <a:ext cx="6102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=13.6×10</a:t>
            </a:r>
            <a:r>
              <a:rPr lang="en-US" altLang="zh-CN" sz="2800" b="1" baseline="30000" dirty="0">
                <a:latin typeface="+mn-ea"/>
                <a:ea typeface="+mn-ea"/>
                <a:cs typeface="黑体" charset="0"/>
              </a:rPr>
              <a:t>3 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kg/m</a:t>
            </a:r>
            <a:r>
              <a:rPr lang="en-US" altLang="zh-CN" sz="2800" b="1" baseline="30000" dirty="0">
                <a:latin typeface="+mn-ea"/>
                <a:ea typeface="+mn-ea"/>
                <a:cs typeface="黑体" charset="0"/>
              </a:rPr>
              <a:t>3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×9.8 N/kg×0.76 m</a:t>
            </a: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2681790" y="2526745"/>
            <a:ext cx="487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=1.013×10</a:t>
            </a:r>
            <a:r>
              <a:rPr lang="en-US" altLang="zh-CN" sz="2800" b="1" baseline="30000" dirty="0">
                <a:latin typeface="+mn-ea"/>
                <a:ea typeface="+mn-ea"/>
                <a:cs typeface="黑体" charset="0"/>
              </a:rPr>
              <a:t>5 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Pa</a:t>
            </a:r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1916705" y="861560"/>
            <a:ext cx="2160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i="1" dirty="0">
                <a:latin typeface="+mn-ea"/>
                <a:ea typeface="+mn-ea"/>
                <a:cs typeface="黑体" charset="0"/>
              </a:rPr>
              <a:t>p</a:t>
            </a:r>
            <a:r>
              <a:rPr lang="zh-CN" altLang="en-US" sz="2800" b="1" baseline="-25000" dirty="0">
                <a:latin typeface="+mn-ea"/>
                <a:ea typeface="+mn-ea"/>
                <a:cs typeface="黑体" charset="0"/>
              </a:rPr>
              <a:t>大气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800" b="1" i="1" dirty="0">
                <a:latin typeface="+mn-ea"/>
                <a:ea typeface="+mn-ea"/>
                <a:cs typeface="黑体" charset="0"/>
              </a:rPr>
              <a:t>p</a:t>
            </a:r>
            <a:r>
              <a:rPr lang="zh-CN" altLang="en-US" sz="2800" b="1" baseline="-25000" dirty="0">
                <a:latin typeface="+mn-ea"/>
                <a:ea typeface="+mn-ea"/>
                <a:cs typeface="黑体" charset="0"/>
              </a:rPr>
              <a:t>水银</a:t>
            </a:r>
          </a:p>
        </p:txBody>
      </p:sp>
      <p:sp>
        <p:nvSpPr>
          <p:cNvPr id="36870" name="Text Box 13"/>
          <p:cNvSpPr txBox="1">
            <a:spLocks noChangeArrowheads="1"/>
          </p:cNvSpPr>
          <p:nvPr/>
        </p:nvSpPr>
        <p:spPr bwMode="auto">
          <a:xfrm>
            <a:off x="2951820" y="3246825"/>
            <a:ext cx="5832475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F7964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标准大气压 </a:t>
            </a:r>
            <a:r>
              <a:rPr lang="en-US" altLang="zh-CN" sz="2800" b="1" i="1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p</a:t>
            </a:r>
            <a:r>
              <a:rPr lang="en-US" altLang="zh-CN" sz="2800" b="1" baseline="-25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0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= 1.013×10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5</a:t>
            </a:r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 Pa</a:t>
            </a:r>
          </a:p>
        </p:txBody>
      </p:sp>
      <p:sp>
        <p:nvSpPr>
          <p:cNvPr id="21512" name="TextBox 18"/>
          <p:cNvSpPr txBox="1">
            <a:spLocks noChangeArrowheads="1"/>
          </p:cNvSpPr>
          <p:nvPr/>
        </p:nvSpPr>
        <p:spPr bwMode="auto">
          <a:xfrm>
            <a:off x="296525" y="231490"/>
            <a:ext cx="346761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 smtClean="0">
                <a:latin typeface="+mn-ea"/>
                <a:ea typeface="+mn-ea"/>
                <a:cs typeface="黑体" charset="0"/>
              </a:rPr>
              <a:t>二、大气压</a:t>
            </a:r>
            <a:r>
              <a:rPr lang="zh-CN" altLang="en-US" sz="3200" dirty="0">
                <a:latin typeface="+mn-ea"/>
                <a:ea typeface="+mn-ea"/>
                <a:cs typeface="黑体" charset="0"/>
              </a:rPr>
              <a:t>的数值</a:t>
            </a:r>
          </a:p>
        </p:txBody>
      </p:sp>
      <p:sp>
        <p:nvSpPr>
          <p:cNvPr id="36872" name="TextBox 20"/>
          <p:cNvSpPr txBox="1">
            <a:spLocks noChangeArrowheads="1"/>
          </p:cNvSpPr>
          <p:nvPr/>
        </p:nvSpPr>
        <p:spPr bwMode="auto">
          <a:xfrm>
            <a:off x="2861810" y="4011910"/>
            <a:ext cx="58912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600" dirty="0" smtClean="0">
                <a:latin typeface="+mn-ea"/>
                <a:ea typeface="+mn-ea"/>
                <a:cs typeface="黑体" charset="0"/>
              </a:rPr>
              <a:t>粗略计算标准大气压可取为</a:t>
            </a:r>
            <a:r>
              <a:rPr lang="en-US" altLang="zh-CN" sz="2600" dirty="0" smtClean="0"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×</a:t>
            </a:r>
            <a:r>
              <a:rPr lang="en-US" altLang="zh-CN" sz="2600" dirty="0" smtClean="0">
                <a:latin typeface="+mn-ea"/>
                <a:ea typeface="+mn-ea"/>
                <a:cs typeface="黑体" charset="0"/>
              </a:rPr>
              <a:t>10</a:t>
            </a:r>
            <a:r>
              <a:rPr lang="en-US" altLang="zh-CN" sz="2600" baseline="30000" dirty="0" smtClean="0">
                <a:latin typeface="+mn-ea"/>
                <a:ea typeface="+mn-ea"/>
                <a:cs typeface="黑体" charset="0"/>
              </a:rPr>
              <a:t>5</a:t>
            </a:r>
            <a:r>
              <a:rPr lang="en-US" altLang="zh-CN" sz="2600" dirty="0" smtClean="0">
                <a:latin typeface="+mn-ea"/>
                <a:ea typeface="+mn-ea"/>
                <a:cs typeface="黑体" charset="0"/>
              </a:rPr>
              <a:t> </a:t>
            </a:r>
            <a:r>
              <a:rPr lang="en-US" altLang="zh-CN" sz="2600" dirty="0">
                <a:latin typeface="+mn-ea"/>
                <a:ea typeface="+mn-ea"/>
                <a:cs typeface="黑体" charset="0"/>
              </a:rPr>
              <a:t>Pa</a:t>
            </a:r>
            <a:r>
              <a:rPr lang="zh-CN" altLang="en-US" sz="2600" dirty="0">
                <a:latin typeface="+mn-ea"/>
                <a:ea typeface="+mn-ea"/>
                <a:cs typeface="黑体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5383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6388" grpId="0"/>
      <p:bldP spid="16389" grpId="0"/>
      <p:bldP spid="36870" grpId="0" bldLvl="0" animBg="1"/>
      <p:bldP spid="368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791580" y="771550"/>
            <a:ext cx="7155795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en-US" altLang="zh-CN" sz="2800" b="1" dirty="0" smtClean="0"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800" b="1" dirty="0" smtClean="0">
                <a:latin typeface="+mn-ea"/>
                <a:ea typeface="+mn-ea"/>
                <a:cs typeface="黑体" charset="0"/>
              </a:rPr>
              <a:t>、托里拆利实验最早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测量</a:t>
            </a:r>
            <a:r>
              <a:rPr lang="zh-CN" altLang="en-US" sz="2800" b="1" dirty="0" smtClean="0">
                <a:latin typeface="+mn-ea"/>
                <a:ea typeface="+mn-ea"/>
                <a:cs typeface="黑体" charset="0"/>
              </a:rPr>
              <a:t>出大气压的数值。</a:t>
            </a:r>
            <a:endParaRPr lang="en-US" altLang="zh-CN" sz="2800" b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251520" y="186485"/>
            <a:ext cx="428835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 smtClean="0">
                <a:latin typeface="+mn-ea"/>
                <a:ea typeface="+mn-ea"/>
                <a:cs typeface="黑体" charset="0"/>
              </a:rPr>
              <a:t>三、托里拆利实验拓展</a:t>
            </a:r>
            <a:endParaRPr lang="zh-CN" altLang="en-US" sz="3200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91580" y="1266605"/>
            <a:ext cx="7155795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zh-CN" sz="2800" dirty="0" smtClean="0">
                <a:latin typeface="+mn-ea"/>
                <a:ea typeface="+mn-ea"/>
                <a:cs typeface="黑体" charset="0"/>
              </a:rPr>
              <a:t>2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试管倾斜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时，试管内液柱变长，但竖直高度不变，不影响测量结果。</a:t>
            </a:r>
            <a:endParaRPr lang="en-US" altLang="zh-CN" sz="2800" b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91580" y="2256715"/>
            <a:ext cx="783087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zh-CN" sz="2800" dirty="0">
                <a:latin typeface="+mn-ea"/>
                <a:ea typeface="+mn-ea"/>
                <a:cs typeface="黑体" charset="0"/>
              </a:rPr>
              <a:t>3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试管变粗或变细时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，液柱竖直高度不变，不影响测量结果。</a:t>
            </a:r>
            <a:endParaRPr lang="en-US" altLang="zh-CN" sz="2800" b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791580" y="3156815"/>
            <a:ext cx="783087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zh-CN" sz="2800" dirty="0" smtClean="0">
                <a:latin typeface="+mn-ea"/>
                <a:ea typeface="+mn-ea"/>
                <a:cs typeface="黑体" charset="0"/>
              </a:rPr>
              <a:t>4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试管上下移动时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，液柱竖直高度不变，不影响测量结果。</a:t>
            </a:r>
            <a:endParaRPr lang="en-US" altLang="zh-CN" sz="2800" b="1" dirty="0">
              <a:latin typeface="+mn-ea"/>
              <a:ea typeface="+mn-ea"/>
              <a:cs typeface="黑体" charset="0"/>
            </a:endParaRP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791580" y="4101920"/>
            <a:ext cx="783087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zh-CN" sz="2800" dirty="0">
                <a:latin typeface="+mn-ea"/>
                <a:ea typeface="+mn-ea"/>
                <a:cs typeface="黑体" charset="0"/>
              </a:rPr>
              <a:t>5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试管中混有空气时</a:t>
            </a: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，液柱高度下降，测量结果偏小。</a:t>
            </a:r>
            <a:endParaRPr lang="en-US" altLang="zh-CN" sz="2800" b="1" dirty="0"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99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  <p:bldP spid="13" grpId="0" bldLvl="0"/>
      <p:bldP spid="14" grpId="0" bldLvl="0"/>
      <p:bldP spid="15" grpId="0" bldLvl="0"/>
      <p:bldP spid="16" grpId="0" bldLvl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7572" y="1691779"/>
            <a:ext cx="615553" cy="237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800">
                <a:latin typeface="黑体" charset="0"/>
                <a:ea typeface="黑体" charset="0"/>
                <a:cs typeface="黑体" charset="0"/>
              </a:rPr>
              <a:t>水银气压计</a:t>
            </a:r>
          </a:p>
        </p:txBody>
      </p:sp>
      <p:pic>
        <p:nvPicPr>
          <p:cNvPr id="7" name="Picture 6" descr="http://www.huilange.com/kejian/UploadSoftPic/200706/%BD%F0%CA%F4%BA%D0%C6%F8%D1%B9%BC%C6_%B3%F5%B6%FE%CE%EF%C0%ED%D1%DD%CA%BE%BF%CE%BC%FE_%BF%EC%D5%D5_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1" t="14789" r="11949" b="9154"/>
          <a:stretch>
            <a:fillRect/>
          </a:stretch>
        </p:blipFill>
        <p:spPr bwMode="auto">
          <a:xfrm>
            <a:off x="4572001" y="1576387"/>
            <a:ext cx="3357563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400551" y="3582591"/>
            <a:ext cx="35290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800">
                <a:latin typeface="黑体" charset="0"/>
                <a:ea typeface="黑体" charset="0"/>
                <a:cs typeface="黑体" charset="0"/>
              </a:rPr>
              <a:t>金属盒气压计</a:t>
            </a:r>
            <a:endParaRPr lang="en-US" altLang="zh-CN" sz="2800">
              <a:latin typeface="黑体" charset="0"/>
              <a:ea typeface="黑体" charset="0"/>
              <a:cs typeface="黑体" charset="0"/>
            </a:endParaRPr>
          </a:p>
          <a:p>
            <a:pPr algn="ctr" eaLnBrk="1" hangingPunct="1"/>
            <a:r>
              <a:rPr lang="zh-CN" altLang="en-US" sz="2800">
                <a:latin typeface="黑体" charset="0"/>
                <a:ea typeface="黑体" charset="0"/>
                <a:cs typeface="黑体" charset="0"/>
              </a:rPr>
              <a:t>（又称无液气压计）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4" y="1633538"/>
            <a:ext cx="1208087" cy="267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18"/>
          <p:cNvSpPr txBox="1">
            <a:spLocks noChangeArrowheads="1"/>
          </p:cNvSpPr>
          <p:nvPr/>
        </p:nvSpPr>
        <p:spPr bwMode="auto">
          <a:xfrm>
            <a:off x="2096725" y="276495"/>
            <a:ext cx="510909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 smtClean="0">
                <a:latin typeface="+mn-ea"/>
                <a:ea typeface="+mn-ea"/>
                <a:cs typeface="黑体" charset="0"/>
              </a:rPr>
              <a:t>气压计</a:t>
            </a:r>
            <a:r>
              <a:rPr lang="zh-CN" altLang="en-US" sz="3200" dirty="0">
                <a:latin typeface="+mn-ea"/>
                <a:ea typeface="+mn-ea"/>
                <a:cs typeface="黑体" charset="0"/>
              </a:rPr>
              <a:t>：测定大气压的仪器</a:t>
            </a:r>
          </a:p>
        </p:txBody>
      </p:sp>
    </p:spTree>
    <p:extLst>
      <p:ext uri="{BB962C8B-B14F-4D97-AF65-F5344CB8AC3E}">
        <p14:creationId xmlns:p14="http://schemas.microsoft.com/office/powerpoint/2010/main" val="1394086774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图片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810" y="2256715"/>
            <a:ext cx="3555395" cy="274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Box 7"/>
          <p:cNvSpPr txBox="1">
            <a:spLocks noChangeArrowheads="1"/>
          </p:cNvSpPr>
          <p:nvPr/>
        </p:nvSpPr>
        <p:spPr bwMode="auto">
          <a:xfrm>
            <a:off x="2951820" y="231490"/>
            <a:ext cx="328536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dirty="0">
                <a:latin typeface="+mn-ea"/>
                <a:ea typeface="+mn-ea"/>
                <a:cs typeface="黑体" charset="0"/>
              </a:rPr>
              <a:t>管式弹簧压强计</a:t>
            </a: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386535" y="771550"/>
            <a:ext cx="8550950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    在生产、生活中，汽车轮胎、飞机机舱及太空站内等都需要测量气压，常用到的是管式弹簧压强计。</a:t>
            </a:r>
          </a:p>
        </p:txBody>
      </p:sp>
    </p:spTree>
    <p:extLst>
      <p:ext uri="{BB962C8B-B14F-4D97-AF65-F5344CB8AC3E}">
        <p14:creationId xmlns:p14="http://schemas.microsoft.com/office/powerpoint/2010/main" val="3944294376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Documents and Settings\Administrator\Application Data\Tencent\Users\394666194\QQ\WinTemp\RichOle\[)0$}A)U@}ROJH0DW`5Z64B.jpg">
            <a:hlinkClick r:id="rId2" action="ppaction://hlinkfile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38"/>
          <a:stretch/>
        </p:blipFill>
        <p:spPr bwMode="auto">
          <a:xfrm>
            <a:off x="296525" y="906565"/>
            <a:ext cx="5918905" cy="405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/>
          <p:cNvSpPr>
            <a:spLocks noChangeArrowheads="1"/>
          </p:cNvSpPr>
          <p:nvPr/>
        </p:nvSpPr>
        <p:spPr bwMode="auto">
          <a:xfrm>
            <a:off x="6045369" y="1446625"/>
            <a:ext cx="3086835" cy="2207696"/>
          </a:xfrm>
          <a:prstGeom prst="roundRect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1、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海拔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越高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，空气越稀薄，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大气压越低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25608" name="矩形 7"/>
          <p:cNvSpPr>
            <a:spLocks noChangeArrowheads="1"/>
          </p:cNvSpPr>
          <p:nvPr/>
        </p:nvSpPr>
        <p:spPr bwMode="auto">
          <a:xfrm>
            <a:off x="492411" y="231490"/>
            <a:ext cx="1671604" cy="571276"/>
          </a:xfrm>
          <a:custGeom>
            <a:avLst/>
            <a:gdLst>
              <a:gd name="T0" fmla="*/ 0 w 2520280"/>
              <a:gd name="T1" fmla="*/ 1200 h 1872208"/>
              <a:gd name="T2" fmla="*/ 2634 w 2520280"/>
              <a:gd name="T3" fmla="*/ 1200 h 1872208"/>
              <a:gd name="T4" fmla="*/ 0 w 2520280"/>
              <a:gd name="T5" fmla="*/ 1200 h 1872208"/>
              <a:gd name="T6" fmla="*/ 0 w 2520280"/>
              <a:gd name="T7" fmla="*/ 0 h 1872208"/>
              <a:gd name="T8" fmla="*/ 1 w 2520280"/>
              <a:gd name="T9" fmla="*/ 0 h 1872208"/>
              <a:gd name="T10" fmla="*/ 0 w 2520280"/>
              <a:gd name="T11" fmla="*/ 0 h 187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20280"/>
              <a:gd name="T19" fmla="*/ 0 h 1872208"/>
              <a:gd name="T20" fmla="*/ 2520280 w 2520280"/>
              <a:gd name="T21" fmla="*/ 1872208 h 187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rgbClr val="DDDDD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文本框 6151"/>
          <p:cNvSpPr txBox="1">
            <a:spLocks noChangeArrowheads="1"/>
          </p:cNvSpPr>
          <p:nvPr/>
        </p:nvSpPr>
        <p:spPr bwMode="auto">
          <a:xfrm>
            <a:off x="206515" y="231490"/>
            <a:ext cx="387798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000000"/>
                </a:solidFill>
                <a:latin typeface="+mn-ea"/>
                <a:ea typeface="+mn-ea"/>
                <a:cs typeface="微软雅黑" charset="0"/>
                <a:sym typeface="宋体" charset="0"/>
              </a:rPr>
              <a:t>四、</a:t>
            </a:r>
            <a:r>
              <a:rPr lang="zh-CN" sz="3200" b="1" dirty="0" smtClean="0">
                <a:solidFill>
                  <a:srgbClr val="000000"/>
                </a:solidFill>
                <a:latin typeface="+mn-ea"/>
                <a:ea typeface="+mn-ea"/>
                <a:cs typeface="微软雅黑" charset="0"/>
                <a:sym typeface="宋体" charset="0"/>
              </a:rPr>
              <a:t>大气压强</a:t>
            </a:r>
            <a:r>
              <a:rPr lang="zh-CN" sz="3200" b="1" dirty="0">
                <a:solidFill>
                  <a:srgbClr val="000000"/>
                </a:solidFill>
                <a:latin typeface="+mn-ea"/>
                <a:ea typeface="+mn-ea"/>
                <a:cs typeface="微软雅黑" charset="0"/>
                <a:sym typeface="宋体" charset="0"/>
              </a:rPr>
              <a:t>的变化</a:t>
            </a:r>
          </a:p>
        </p:txBody>
      </p:sp>
    </p:spTree>
    <p:extLst>
      <p:ext uri="{BB962C8B-B14F-4D97-AF65-F5344CB8AC3E}">
        <p14:creationId xmlns:p14="http://schemas.microsoft.com/office/powerpoint/2010/main" val="735188696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6535" y="3741880"/>
            <a:ext cx="84609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、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在温度不变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的条件下，</a:t>
            </a:r>
            <a:r>
              <a:rPr lang="zh-CN" altLang="zh-CN" sz="2800" dirty="0">
                <a:solidFill>
                  <a:srgbClr val="FF0000"/>
                </a:solidFill>
                <a:latin typeface="+mn-ea"/>
                <a:ea typeface="+mn-ea"/>
              </a:rPr>
              <a:t>一定质量的气体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，体积减小压强就增大，体积增大压强就减小。 </a:t>
            </a:r>
            <a:endParaRPr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695" y="321500"/>
            <a:ext cx="5040561" cy="335701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594876" y="59002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94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45" y="636535"/>
            <a:ext cx="8325925" cy="316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6525" y="14999"/>
            <a:ext cx="5580620" cy="7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五、大气压的应用：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活塞式抽水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520" y="3786885"/>
            <a:ext cx="22952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活塞向上提</a:t>
            </a:r>
            <a:r>
              <a:rPr kumimoji="1" lang="zh-CN" altLang="en-US" dirty="0" smtClean="0">
                <a:solidFill>
                  <a:srgbClr val="000000"/>
                </a:solidFill>
              </a:rPr>
              <a:t>，</a:t>
            </a:r>
            <a:r>
              <a:rPr kumimoji="1" lang="en-US" altLang="zh-CN" dirty="0" smtClean="0">
                <a:solidFill>
                  <a:srgbClr val="000000"/>
                </a:solidFill>
              </a:rPr>
              <a:t>A</a:t>
            </a:r>
            <a:r>
              <a:rPr kumimoji="1" lang="zh-CN" altLang="en-US" dirty="0" smtClean="0">
                <a:solidFill>
                  <a:srgbClr val="000000"/>
                </a:solidFill>
              </a:rPr>
              <a:t>关闭，大气压使水推开</a:t>
            </a:r>
            <a:r>
              <a:rPr kumimoji="1" lang="en-US" altLang="zh-CN" dirty="0" smtClean="0">
                <a:solidFill>
                  <a:srgbClr val="000000"/>
                </a:solidFill>
              </a:rPr>
              <a:t>B</a:t>
            </a:r>
            <a:r>
              <a:rPr kumimoji="1" lang="zh-CN" altLang="en-US" dirty="0" smtClean="0">
                <a:solidFill>
                  <a:srgbClr val="000000"/>
                </a:solidFill>
              </a:rPr>
              <a:t>。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56865" y="3831890"/>
            <a:ext cx="22952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活塞向下压</a:t>
            </a:r>
            <a:r>
              <a:rPr kumimoji="1" lang="zh-CN" altLang="en-US" dirty="0" smtClean="0">
                <a:solidFill>
                  <a:srgbClr val="000000"/>
                </a:solidFill>
              </a:rPr>
              <a:t>，</a:t>
            </a:r>
            <a:r>
              <a:rPr kumimoji="1" lang="en-US" altLang="zh-CN" dirty="0" smtClean="0">
                <a:solidFill>
                  <a:srgbClr val="000000"/>
                </a:solidFill>
              </a:rPr>
              <a:t>B</a:t>
            </a:r>
            <a:r>
              <a:rPr kumimoji="1" lang="zh-CN" altLang="en-US" dirty="0" smtClean="0">
                <a:solidFill>
                  <a:srgbClr val="000000"/>
                </a:solidFill>
              </a:rPr>
              <a:t>关闭，</a:t>
            </a:r>
            <a:r>
              <a:rPr kumimoji="1" lang="en-US" altLang="zh-CN" dirty="0" smtClean="0">
                <a:solidFill>
                  <a:srgbClr val="000000"/>
                </a:solidFill>
              </a:rPr>
              <a:t>A</a:t>
            </a:r>
            <a:r>
              <a:rPr kumimoji="1" lang="zh-CN" altLang="en-US" dirty="0" smtClean="0">
                <a:solidFill>
                  <a:srgbClr val="000000"/>
                </a:solidFill>
              </a:rPr>
              <a:t>被下面的水推开。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42230" y="3786885"/>
            <a:ext cx="22952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活塞向上提</a:t>
            </a:r>
            <a:r>
              <a:rPr kumimoji="1" lang="zh-CN" altLang="en-US" dirty="0" smtClean="0">
                <a:solidFill>
                  <a:srgbClr val="000000"/>
                </a:solidFill>
              </a:rPr>
              <a:t>，</a:t>
            </a:r>
            <a:r>
              <a:rPr kumimoji="1" lang="en-US" altLang="zh-CN" dirty="0" smtClean="0">
                <a:solidFill>
                  <a:srgbClr val="000000"/>
                </a:solidFill>
              </a:rPr>
              <a:t>A</a:t>
            </a:r>
            <a:r>
              <a:rPr kumimoji="1" lang="zh-CN" altLang="en-US" dirty="0" smtClean="0">
                <a:solidFill>
                  <a:srgbClr val="000000"/>
                </a:solidFill>
              </a:rPr>
              <a:t>关闭，上面的水流出水管。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156248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打火罐动态图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21600"/>
            <a:ext cx="5040560" cy="3036580"/>
          </a:xfrm>
          <a:prstGeom prst="rect">
            <a:avLst/>
          </a:prstGeom>
        </p:spPr>
      </p:pic>
      <p:pic>
        <p:nvPicPr>
          <p:cNvPr id="3" name="图片 2" descr="打火罐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71550"/>
            <a:ext cx="3105345" cy="3780420"/>
          </a:xfrm>
          <a:prstGeom prst="rect">
            <a:avLst/>
          </a:prstGeom>
        </p:spPr>
      </p:pic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251520" y="186485"/>
            <a:ext cx="4860540" cy="7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大气压的应用：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拔火罐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8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861560"/>
            <a:ext cx="6768907" cy="39604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41830" y="366505"/>
            <a:ext cx="30572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瓶子吃鸡蛋实验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瓶吞蛋实验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55" y="186485"/>
            <a:ext cx="4445454" cy="49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390400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95" y="1176595"/>
            <a:ext cx="2790310" cy="339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391980" y="2301720"/>
            <a:ext cx="3825425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吸饮料时管内空气减少，大气压压着饮料沿吸管进入嘴里。</a:t>
            </a: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341530" y="186485"/>
            <a:ext cx="5040560" cy="7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latin typeface="+mn-ea"/>
                <a:ea typeface="+mn-ea"/>
                <a:cs typeface="黑体" charset="0"/>
              </a:rPr>
              <a:t>大气压的应用：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吸管喝饮料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92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文本框 1"/>
          <p:cNvSpPr txBox="1">
            <a:spLocks noChangeArrowheads="1"/>
          </p:cNvSpPr>
          <p:nvPr/>
        </p:nvSpPr>
        <p:spPr bwMode="auto">
          <a:xfrm>
            <a:off x="352425" y="2012156"/>
            <a:ext cx="6635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大气压强</a:t>
            </a:r>
          </a:p>
        </p:txBody>
      </p:sp>
      <p:sp>
        <p:nvSpPr>
          <p:cNvPr id="27652" name="文本框 2"/>
          <p:cNvSpPr txBox="1">
            <a:spLocks noChangeArrowheads="1"/>
          </p:cNvSpPr>
          <p:nvPr/>
        </p:nvSpPr>
        <p:spPr bwMode="auto">
          <a:xfrm>
            <a:off x="1435100" y="1009651"/>
            <a:ext cx="21796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大气压的存在</a:t>
            </a:r>
          </a:p>
        </p:txBody>
      </p:sp>
      <p:sp>
        <p:nvSpPr>
          <p:cNvPr id="27653" name="文本框 3"/>
          <p:cNvSpPr txBox="1">
            <a:spLocks noChangeArrowheads="1"/>
          </p:cNvSpPr>
          <p:nvPr/>
        </p:nvSpPr>
        <p:spPr bwMode="auto">
          <a:xfrm>
            <a:off x="1435101" y="2063354"/>
            <a:ext cx="2085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大气压的测量</a:t>
            </a:r>
          </a:p>
        </p:txBody>
      </p:sp>
      <p:sp>
        <p:nvSpPr>
          <p:cNvPr id="27654" name="文本框 4"/>
          <p:cNvSpPr txBox="1">
            <a:spLocks noChangeArrowheads="1"/>
          </p:cNvSpPr>
          <p:nvPr/>
        </p:nvSpPr>
        <p:spPr bwMode="auto">
          <a:xfrm>
            <a:off x="1435102" y="3152776"/>
            <a:ext cx="21467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大气压的变化</a:t>
            </a:r>
          </a:p>
        </p:txBody>
      </p:sp>
      <p:sp>
        <p:nvSpPr>
          <p:cNvPr id="27655" name="文本框 5"/>
          <p:cNvSpPr txBox="1">
            <a:spLocks noChangeArrowheads="1"/>
          </p:cNvSpPr>
          <p:nvPr/>
        </p:nvSpPr>
        <p:spPr bwMode="auto">
          <a:xfrm>
            <a:off x="4187826" y="820342"/>
            <a:ext cx="438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空气内部各个方向都有压强</a:t>
            </a:r>
          </a:p>
        </p:txBody>
      </p:sp>
      <p:sp>
        <p:nvSpPr>
          <p:cNvPr id="27656" name="文本框 6"/>
          <p:cNvSpPr txBox="1">
            <a:spLocks noChangeArrowheads="1"/>
          </p:cNvSpPr>
          <p:nvPr/>
        </p:nvSpPr>
        <p:spPr bwMode="auto">
          <a:xfrm>
            <a:off x="4195763" y="1225154"/>
            <a:ext cx="3867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产生原因：重力、流动性</a:t>
            </a:r>
          </a:p>
        </p:txBody>
      </p:sp>
      <p:sp>
        <p:nvSpPr>
          <p:cNvPr id="27657" name="文本框 8"/>
          <p:cNvSpPr txBox="1">
            <a:spLocks noChangeArrowheads="1"/>
          </p:cNvSpPr>
          <p:nvPr/>
        </p:nvSpPr>
        <p:spPr bwMode="auto">
          <a:xfrm>
            <a:off x="3895725" y="2040732"/>
            <a:ext cx="1428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托里拆利</a:t>
            </a:r>
          </a:p>
          <a:p>
            <a:pPr algn="ctr"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实验</a:t>
            </a:r>
          </a:p>
        </p:txBody>
      </p:sp>
      <p:sp>
        <p:nvSpPr>
          <p:cNvPr id="15" name="左箭头 14"/>
          <p:cNvSpPr/>
          <p:nvPr/>
        </p:nvSpPr>
        <p:spPr>
          <a:xfrm flipH="1">
            <a:off x="3556001" y="1088231"/>
            <a:ext cx="360363" cy="215504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9" name="左箭头 18"/>
          <p:cNvSpPr/>
          <p:nvPr/>
        </p:nvSpPr>
        <p:spPr>
          <a:xfrm flipH="1">
            <a:off x="3546476" y="2114550"/>
            <a:ext cx="360363" cy="215504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7660" name="AutoShape 14"/>
          <p:cNvSpPr>
            <a:spLocks/>
          </p:cNvSpPr>
          <p:nvPr/>
        </p:nvSpPr>
        <p:spPr bwMode="auto">
          <a:xfrm>
            <a:off x="1120776" y="1288256"/>
            <a:ext cx="358775" cy="2662238"/>
          </a:xfrm>
          <a:prstGeom prst="leftBrace">
            <a:avLst>
              <a:gd name="adj1" fmla="val 69898"/>
              <a:gd name="adj2" fmla="val 50000"/>
            </a:avLst>
          </a:prstGeom>
          <a:noFill/>
          <a:ln w="19050">
            <a:solidFill>
              <a:srgbClr val="0D0D0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27661" name="AutoShape 14"/>
          <p:cNvSpPr>
            <a:spLocks/>
          </p:cNvSpPr>
          <p:nvPr/>
        </p:nvSpPr>
        <p:spPr bwMode="auto">
          <a:xfrm>
            <a:off x="4122739" y="938213"/>
            <a:ext cx="84137" cy="531019"/>
          </a:xfrm>
          <a:prstGeom prst="leftBrace">
            <a:avLst>
              <a:gd name="adj1" fmla="val 69776"/>
              <a:gd name="adj2" fmla="val 50000"/>
            </a:avLst>
          </a:prstGeom>
          <a:noFill/>
          <a:ln w="19050">
            <a:solidFill>
              <a:srgbClr val="0D0D0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27662" name="文本框 5"/>
          <p:cNvSpPr txBox="1">
            <a:spLocks noChangeArrowheads="1"/>
          </p:cNvSpPr>
          <p:nvPr/>
        </p:nvSpPr>
        <p:spPr bwMode="auto">
          <a:xfrm>
            <a:off x="6016626" y="1545431"/>
            <a:ext cx="2747963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400">
                <a:latin typeface="Times New Roman" charset="0"/>
                <a:ea typeface="黑体" charset="0"/>
                <a:cs typeface="黑体" charset="0"/>
              </a:rPr>
              <a:t>管内外水银面高度差约为</a:t>
            </a:r>
            <a:r>
              <a:rPr lang="en-US" altLang="zh-CN" sz="2400" b="1">
                <a:latin typeface="Times New Roman" charset="0"/>
                <a:ea typeface="黑体" charset="0"/>
                <a:cs typeface="黑体" charset="0"/>
              </a:rPr>
              <a:t>760mm</a:t>
            </a:r>
          </a:p>
        </p:txBody>
      </p:sp>
      <p:sp>
        <p:nvSpPr>
          <p:cNvPr id="27663" name="文本框 6"/>
          <p:cNvSpPr txBox="1">
            <a:spLocks noChangeArrowheads="1"/>
          </p:cNvSpPr>
          <p:nvPr/>
        </p:nvSpPr>
        <p:spPr bwMode="auto">
          <a:xfrm>
            <a:off x="6073776" y="2258616"/>
            <a:ext cx="2416175" cy="100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标准大气压可取</a:t>
            </a:r>
            <a:r>
              <a:rPr lang="en-US" altLang="zh-CN" sz="2400" b="1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lang="en-US" altLang="zh-CN" sz="2400" b="1">
                <a:ea typeface="黑体" charset="0"/>
                <a:cs typeface="黑体" charset="0"/>
              </a:rPr>
              <a:t>×</a:t>
            </a:r>
            <a:r>
              <a:rPr lang="en-US" altLang="zh-CN" sz="2400" b="1">
                <a:latin typeface="Times New Roman" charset="0"/>
                <a:ea typeface="黑体" charset="0"/>
                <a:cs typeface="黑体" charset="0"/>
              </a:rPr>
              <a:t>10</a:t>
            </a:r>
            <a:r>
              <a:rPr lang="en-US" altLang="zh-CN" sz="2400" b="1" baseline="30000">
                <a:latin typeface="Times New Roman" charset="0"/>
                <a:ea typeface="黑体" charset="0"/>
                <a:cs typeface="黑体" charset="0"/>
              </a:rPr>
              <a:t>5</a:t>
            </a:r>
            <a:r>
              <a:rPr lang="en-US" altLang="zh-CN" sz="2400" b="1">
                <a:latin typeface="Times New Roman" charset="0"/>
                <a:ea typeface="黑体" charset="0"/>
                <a:cs typeface="黑体" charset="0"/>
              </a:rPr>
              <a:t>Pa</a:t>
            </a:r>
          </a:p>
        </p:txBody>
      </p:sp>
      <p:sp>
        <p:nvSpPr>
          <p:cNvPr id="4" name="左箭头 3"/>
          <p:cNvSpPr/>
          <p:nvPr/>
        </p:nvSpPr>
        <p:spPr>
          <a:xfrm flipH="1">
            <a:off x="5367338" y="2121694"/>
            <a:ext cx="360362" cy="215504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7665" name="AutoShape 14"/>
          <p:cNvSpPr>
            <a:spLocks/>
          </p:cNvSpPr>
          <p:nvPr/>
        </p:nvSpPr>
        <p:spPr bwMode="auto">
          <a:xfrm>
            <a:off x="5883275" y="1809750"/>
            <a:ext cx="127000" cy="847725"/>
          </a:xfrm>
          <a:prstGeom prst="leftBrace">
            <a:avLst>
              <a:gd name="adj1" fmla="val 70129"/>
              <a:gd name="adj2" fmla="val 50000"/>
            </a:avLst>
          </a:prstGeom>
          <a:noFill/>
          <a:ln w="19050">
            <a:solidFill>
              <a:srgbClr val="0D0D0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黑体" charset="0"/>
              <a:ea typeface="黑体" charset="0"/>
              <a:cs typeface="黑体" charset="0"/>
            </a:endParaRPr>
          </a:p>
        </p:txBody>
      </p:sp>
      <p:sp>
        <p:nvSpPr>
          <p:cNvPr id="6" name="左箭头 5"/>
          <p:cNvSpPr/>
          <p:nvPr/>
        </p:nvSpPr>
        <p:spPr>
          <a:xfrm flipH="1">
            <a:off x="3578226" y="3236118"/>
            <a:ext cx="360363" cy="215504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7667" name="文本框 4"/>
          <p:cNvSpPr txBox="1">
            <a:spLocks noChangeArrowheads="1"/>
          </p:cNvSpPr>
          <p:nvPr/>
        </p:nvSpPr>
        <p:spPr bwMode="auto">
          <a:xfrm>
            <a:off x="4057651" y="3188494"/>
            <a:ext cx="4524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海拔越高，气压越低</a:t>
            </a:r>
          </a:p>
        </p:txBody>
      </p:sp>
      <p:sp>
        <p:nvSpPr>
          <p:cNvPr id="27668" name="文本框 4"/>
          <p:cNvSpPr txBox="1">
            <a:spLocks noChangeArrowheads="1"/>
          </p:cNvSpPr>
          <p:nvPr/>
        </p:nvSpPr>
        <p:spPr bwMode="auto">
          <a:xfrm>
            <a:off x="1376645" y="3741880"/>
            <a:ext cx="22052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400" dirty="0">
                <a:latin typeface="黑体" charset="0"/>
                <a:ea typeface="黑体" charset="0"/>
                <a:cs typeface="黑体" charset="0"/>
              </a:rPr>
              <a:t>大气压的应用</a:t>
            </a:r>
          </a:p>
        </p:txBody>
      </p:sp>
      <p:sp>
        <p:nvSpPr>
          <p:cNvPr id="9" name="左箭头 8"/>
          <p:cNvSpPr/>
          <p:nvPr/>
        </p:nvSpPr>
        <p:spPr>
          <a:xfrm flipH="1">
            <a:off x="3578226" y="3796904"/>
            <a:ext cx="360363" cy="215503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7670" name="文本框 4"/>
          <p:cNvSpPr txBox="1">
            <a:spLocks noChangeArrowheads="1"/>
          </p:cNvSpPr>
          <p:nvPr/>
        </p:nvSpPr>
        <p:spPr bwMode="auto">
          <a:xfrm>
            <a:off x="4057651" y="3737373"/>
            <a:ext cx="4524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黑体" charset="0"/>
                <a:ea typeface="黑体" charset="0"/>
                <a:cs typeface="黑体" charset="0"/>
              </a:rPr>
              <a:t>气压计、活塞式抽水机等</a:t>
            </a:r>
          </a:p>
        </p:txBody>
      </p:sp>
    </p:spTree>
    <p:extLst>
      <p:ext uri="{BB962C8B-B14F-4D97-AF65-F5344CB8AC3E}">
        <p14:creationId xmlns:p14="http://schemas.microsoft.com/office/powerpoint/2010/main" val="39436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746575" y="636535"/>
            <a:ext cx="6756400" cy="216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600" b="1" dirty="0" smtClean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例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1</a:t>
            </a:r>
            <a:r>
              <a:rPr lang="zh-CN" altLang="en-US" sz="2600" b="1" dirty="0" smtClean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：</a:t>
            </a:r>
            <a:r>
              <a:rPr lang="zh-CN" altLang="en-US" sz="2600" b="1" dirty="0" smtClean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最早测</a:t>
            </a: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出大气压值的科学家是（      ）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 </a:t>
            </a:r>
            <a:r>
              <a:rPr lang="en-US" altLang="zh-CN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A </a:t>
            </a: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伽利略      </a:t>
            </a:r>
            <a:r>
              <a:rPr lang="en-US" altLang="zh-CN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B </a:t>
            </a: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牛顿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 </a:t>
            </a:r>
            <a:r>
              <a:rPr lang="en-US" altLang="zh-CN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C </a:t>
            </a: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托里拆利    </a:t>
            </a:r>
            <a:r>
              <a:rPr lang="en-US" altLang="zh-CN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D </a:t>
            </a:r>
            <a:r>
              <a:rPr lang="zh-CN" altLang="en-US" sz="2600" b="1" dirty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奥托格里克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zh-CN" altLang="en-US" sz="2600" b="1" dirty="0">
              <a:solidFill>
                <a:srgbClr val="000000"/>
              </a:solidFill>
              <a:latin typeface="Times New Roman" charset="0"/>
              <a:ea typeface="宋体" charset="0"/>
              <a:cs typeface="宋体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552220" y="816555"/>
            <a:ext cx="443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Times New Roman" charset="0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2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/>
          </p:cNvSpPr>
          <p:nvPr>
            <p:ph idx="1"/>
          </p:nvPr>
        </p:nvSpPr>
        <p:spPr>
          <a:xfrm>
            <a:off x="521550" y="321500"/>
            <a:ext cx="7999412" cy="454550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038" indent="-46038" eaLnBrk="1" hangingPunct="1">
              <a:lnSpc>
                <a:spcPct val="150000"/>
              </a:lnSpc>
              <a:buFontTx/>
              <a:buNone/>
            </a:pPr>
            <a:r>
              <a:rPr lang="zh-CN" altLang="en-US" sz="2600" b="1" noProof="1" smtClean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例</a:t>
            </a:r>
            <a:r>
              <a:rPr lang="zh-CN" altLang="zh-CN" sz="2600" b="1" noProof="1" smtClean="0">
                <a:solidFill>
                  <a:srgbClr val="FF0000"/>
                </a:solidFill>
                <a:latin typeface="Times New Roman" charset="0"/>
                <a:ea typeface="宋体" charset="0"/>
              </a:rPr>
              <a:t>：</a:t>
            </a:r>
            <a:r>
              <a:rPr sz="2600" b="1" noProof="1" smtClean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在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大气压等于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760mmHg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高的房间里做托里拆利实验时，结果管内水银柱高度为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740mmHg,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其原因是（ </a:t>
            </a:r>
            <a:r>
              <a:rPr lang="en-US" sz="2600" b="1" noProof="1" smtClean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</a:t>
            </a:r>
            <a:r>
              <a:rPr sz="2600" b="1" noProof="1" smtClean="0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）</a:t>
            </a:r>
          </a:p>
          <a:p>
            <a:pPr marL="46038" indent="-46038" eaLnBrk="1" hangingPunct="1">
              <a:lnSpc>
                <a:spcPct val="150000"/>
              </a:lnSpc>
              <a:buFontTx/>
              <a:buNone/>
            </a:pP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A 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管子内径太小   </a:t>
            </a:r>
          </a:p>
          <a:p>
            <a:pPr marL="46038" indent="-46038" eaLnBrk="1" hangingPunct="1">
              <a:lnSpc>
                <a:spcPct val="150000"/>
              </a:lnSpc>
              <a:buFontTx/>
              <a:buNone/>
            </a:pP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B 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管子上端有少量空气</a:t>
            </a:r>
          </a:p>
          <a:p>
            <a:pPr marL="46038" indent="-46038" eaLnBrk="1" hangingPunct="1">
              <a:lnSpc>
                <a:spcPct val="150000"/>
              </a:lnSpc>
              <a:buFontTx/>
              <a:buNone/>
            </a:pP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</a:t>
            </a: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C 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管子太长        </a:t>
            </a:r>
          </a:p>
          <a:p>
            <a:pPr marL="46038" indent="-46038" eaLnBrk="1" hangingPunct="1">
              <a:lnSpc>
                <a:spcPct val="150000"/>
              </a:lnSpc>
              <a:buFontTx/>
              <a:buNone/>
            </a:pPr>
            <a:r>
              <a:rPr altLang="zh-CN"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  D </a:t>
            </a:r>
            <a:r>
              <a:rPr sz="2600" b="1" noProof="1">
                <a:solidFill>
                  <a:srgbClr val="000000"/>
                </a:solidFill>
                <a:latin typeface="Times New Roman" charset="0"/>
                <a:ea typeface="宋体" charset="0"/>
                <a:cs typeface="宋体" charset="0"/>
              </a:rPr>
              <a:t>管子倾斜了</a:t>
            </a:r>
          </a:p>
        </p:txBody>
      </p:sp>
      <p:sp>
        <p:nvSpPr>
          <p:cNvPr id="2" name="矩形 1"/>
          <p:cNvSpPr/>
          <p:nvPr/>
        </p:nvSpPr>
        <p:spPr>
          <a:xfrm>
            <a:off x="971600" y="1626645"/>
            <a:ext cx="428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noProof="1">
                <a:solidFill>
                  <a:srgbClr val="FF0000"/>
                </a:solidFill>
                <a:latin typeface="Times New Roman" charset="0"/>
              </a:rPr>
              <a:t>B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03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225" y="1806665"/>
            <a:ext cx="2205245" cy="25202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746574" y="501520"/>
            <a:ext cx="715579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zh-CN" altLang="zh-CN" sz="2800" dirty="0" smtClean="0">
                <a:solidFill>
                  <a:srgbClr val="000000"/>
                </a:solidFill>
              </a:rPr>
              <a:t>如图所示</a:t>
            </a:r>
            <a:r>
              <a:rPr lang="en-US" altLang="zh-CN" sz="2800" dirty="0">
                <a:solidFill>
                  <a:srgbClr val="000000"/>
                </a:solidFill>
              </a:rPr>
              <a:t>,</a:t>
            </a:r>
            <a:r>
              <a:rPr lang="zh-CN" altLang="zh-CN" sz="3200" dirty="0">
                <a:solidFill>
                  <a:srgbClr val="000000"/>
                </a:solidFill>
              </a:rPr>
              <a:t>小明用塑料管可以把盒</a:t>
            </a:r>
            <a:r>
              <a:rPr lang="zh-CN" altLang="zh-CN" sz="2800" dirty="0">
                <a:solidFill>
                  <a:srgbClr val="000000"/>
                </a:solidFill>
              </a:rPr>
              <a:t>中的牛奶吸到嘴里</a:t>
            </a:r>
            <a:r>
              <a:rPr lang="en-US" altLang="zh-CN" sz="2800" dirty="0">
                <a:solidFill>
                  <a:srgbClr val="000000"/>
                </a:solidFill>
              </a:rPr>
              <a:t>,</a:t>
            </a:r>
            <a:r>
              <a:rPr lang="zh-CN" altLang="zh-CN" sz="2800" dirty="0">
                <a:solidFill>
                  <a:srgbClr val="000000"/>
                </a:solidFill>
              </a:rPr>
              <a:t>这是由于</a:t>
            </a:r>
            <a:r>
              <a:rPr lang="en-US" altLang="zh-CN" sz="2800" dirty="0">
                <a:solidFill>
                  <a:srgbClr val="000000"/>
                </a:solidFill>
              </a:rPr>
              <a:t>(  </a:t>
            </a:r>
            <a:r>
              <a:rPr lang="en-US" altLang="zh-CN" sz="2800" dirty="0" smtClean="0">
                <a:solidFill>
                  <a:srgbClr val="000000"/>
                </a:solidFill>
              </a:rPr>
              <a:t>   </a:t>
            </a:r>
            <a:r>
              <a:rPr lang="en-US" altLang="zh-CN" sz="2800" dirty="0">
                <a:solidFill>
                  <a:srgbClr val="000000"/>
                </a:solidFill>
              </a:rPr>
              <a:t>) </a:t>
            </a:r>
            <a:endParaRPr lang="zh-CN" altLang="zh-CN" sz="2800" dirty="0">
              <a:solidFill>
                <a:srgbClr val="000000"/>
              </a:solidFill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A.</a:t>
            </a:r>
            <a:r>
              <a:rPr lang="zh-CN" altLang="zh-CN" sz="2800" dirty="0">
                <a:solidFill>
                  <a:srgbClr val="000000"/>
                </a:solidFill>
              </a:rPr>
              <a:t>小明对牛奶产生吸引力的作用</a:t>
            </a: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B.</a:t>
            </a:r>
            <a:r>
              <a:rPr lang="zh-CN" altLang="zh-CN" sz="2800" dirty="0">
                <a:solidFill>
                  <a:srgbClr val="000000"/>
                </a:solidFill>
              </a:rPr>
              <a:t>吸管本身有吸牛奶的作用 </a:t>
            </a: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C.</a:t>
            </a:r>
            <a:r>
              <a:rPr lang="zh-CN" altLang="zh-CN" sz="2800" dirty="0">
                <a:solidFill>
                  <a:srgbClr val="000000"/>
                </a:solidFill>
              </a:rPr>
              <a:t>牛奶压力的作用 </a:t>
            </a:r>
          </a:p>
          <a:p>
            <a:pPr algn="l"/>
            <a:r>
              <a:rPr lang="en-US" altLang="zh-CN" sz="2800" dirty="0">
                <a:solidFill>
                  <a:srgbClr val="000000"/>
                </a:solidFill>
              </a:rPr>
              <a:t>D.</a:t>
            </a:r>
            <a:r>
              <a:rPr lang="zh-CN" altLang="zh-CN" sz="2800" dirty="0">
                <a:solidFill>
                  <a:srgbClr val="000000"/>
                </a:solidFill>
              </a:rPr>
              <a:t>大气压作用在牛奶液面上的结果</a:t>
            </a:r>
          </a:p>
        </p:txBody>
      </p:sp>
      <p:sp>
        <p:nvSpPr>
          <p:cNvPr id="6" name="矩形 5"/>
          <p:cNvSpPr/>
          <p:nvPr/>
        </p:nvSpPr>
        <p:spPr>
          <a:xfrm>
            <a:off x="5003528" y="1041580"/>
            <a:ext cx="443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0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屏幕快照 2020-02-27 下午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6605"/>
            <a:ext cx="7875875" cy="34653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431540" y="411510"/>
            <a:ext cx="8370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</a:rPr>
              <a:t>以下</a:t>
            </a:r>
            <a:r>
              <a:rPr lang="zh-CN" altLang="zh-CN" sz="2800" dirty="0">
                <a:solidFill>
                  <a:schemeClr val="tx1"/>
                </a:solidFill>
              </a:rPr>
              <a:t>不是利用大气压的原理来工作的是（</a:t>
            </a:r>
            <a:r>
              <a:rPr lang="en-US" altLang="zh-CN" sz="2800" dirty="0">
                <a:solidFill>
                  <a:schemeClr val="tx1"/>
                </a:solidFill>
              </a:rPr>
              <a:t>    </a:t>
            </a:r>
            <a:r>
              <a:rPr lang="zh-CN" altLang="zh-CN" sz="2800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6" name="矩形 5"/>
          <p:cNvSpPr/>
          <p:nvPr/>
        </p:nvSpPr>
        <p:spPr>
          <a:xfrm>
            <a:off x="7722350" y="411510"/>
            <a:ext cx="4439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8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10587</TotalTime>
  <Words>1092</Words>
  <Application>Microsoft Office PowerPoint</Application>
  <PresentationFormat>全屏显示(16:9)</PresentationFormat>
  <Paragraphs>94</Paragraphs>
  <Slides>28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一、大气压强的产生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2</cp:revision>
  <dcterms:created xsi:type="dcterms:W3CDTF">2012-04-02T08:15:09Z</dcterms:created>
  <dcterms:modified xsi:type="dcterms:W3CDTF">2020-06-21T12:14:13Z</dcterms:modified>
</cp:coreProperties>
</file>