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mp4" ContentType="video/unknown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85" r:id="rId2"/>
    <p:sldId id="538" r:id="rId3"/>
    <p:sldId id="539" r:id="rId4"/>
    <p:sldId id="540" r:id="rId5"/>
    <p:sldId id="541" r:id="rId6"/>
    <p:sldId id="543" r:id="rId7"/>
    <p:sldId id="544" r:id="rId8"/>
    <p:sldId id="545" r:id="rId9"/>
    <p:sldId id="546" r:id="rId10"/>
    <p:sldId id="547" r:id="rId11"/>
    <p:sldId id="548" r:id="rId12"/>
    <p:sldId id="521" r:id="rId13"/>
    <p:sldId id="522" r:id="rId14"/>
    <p:sldId id="549" r:id="rId15"/>
    <p:sldId id="550" r:id="rId16"/>
    <p:sldId id="523" r:id="rId17"/>
    <p:sldId id="551" r:id="rId18"/>
    <p:sldId id="552" r:id="rId19"/>
    <p:sldId id="554" r:id="rId20"/>
    <p:sldId id="553" r:id="rId21"/>
    <p:sldId id="558" r:id="rId22"/>
    <p:sldId id="559" r:id="rId23"/>
    <p:sldId id="526" r:id="rId24"/>
    <p:sldId id="567" r:id="rId25"/>
    <p:sldId id="562" r:id="rId26"/>
    <p:sldId id="565" r:id="rId27"/>
    <p:sldId id="555" r:id="rId28"/>
    <p:sldId id="556" r:id="rId29"/>
    <p:sldId id="561" r:id="rId30"/>
    <p:sldId id="563" r:id="rId31"/>
    <p:sldId id="564" r:id="rId32"/>
    <p:sldId id="566" r:id="rId33"/>
    <p:sldId id="560" r:id="rId34"/>
    <p:sldId id="557" r:id="rId35"/>
    <p:sldId id="569" r:id="rId36"/>
    <p:sldId id="570" r:id="rId37"/>
    <p:sldId id="571" r:id="rId38"/>
    <p:sldId id="568" r:id="rId39"/>
    <p:sldId id="572" r:id="rId40"/>
    <p:sldId id="573" r:id="rId41"/>
    <p:sldId id="574" r:id="rId42"/>
    <p:sldId id="575" r:id="rId43"/>
    <p:sldId id="577" r:id="rId44"/>
    <p:sldId id="578" r:id="rId45"/>
    <p:sldId id="579" r:id="rId46"/>
    <p:sldId id="580" r:id="rId47"/>
    <p:sldId id="581" r:id="rId48"/>
    <p:sldId id="582" r:id="rId49"/>
    <p:sldId id="595" r:id="rId50"/>
    <p:sldId id="583" r:id="rId51"/>
    <p:sldId id="596" r:id="rId52"/>
    <p:sldId id="587" r:id="rId53"/>
    <p:sldId id="588" r:id="rId54"/>
    <p:sldId id="591" r:id="rId55"/>
    <p:sldId id="592" r:id="rId56"/>
    <p:sldId id="593" r:id="rId57"/>
    <p:sldId id="594" r:id="rId58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7DFFFC"/>
    <a:srgbClr val="00D1CC"/>
    <a:srgbClr val="CC0000"/>
    <a:srgbClr val="969696"/>
    <a:srgbClr val="828282"/>
    <a:srgbClr val="77777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8" autoAdjust="0"/>
    <p:restoredTop sz="99465" autoAdjust="0"/>
  </p:normalViewPr>
  <p:slideViewPr>
    <p:cSldViewPr>
      <p:cViewPr>
        <p:scale>
          <a:sx n="99" d="100"/>
          <a:sy n="99" d="100"/>
        </p:scale>
        <p:origin x="-576" y="-800"/>
      </p:cViewPr>
      <p:guideLst>
        <p:guide orient="horz" pos="701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image" Target="../media/image15.wmf"/><Relationship Id="rId3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F9AE45F9-63BF-CC46-A0CB-2C36C12012F9}" type="datetimeFigureOut">
              <a:rPr lang="zh-CN" altLang="en-US"/>
              <a:pPr>
                <a:defRPr/>
              </a:pPr>
              <a:t>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二级</a:t>
            </a:r>
          </a:p>
          <a:p>
            <a:pPr lvl="2"/>
            <a:r>
              <a:rPr lang="zh-CN" altLang="en-US" noProof="0" smtClean="0"/>
              <a:t>三级</a:t>
            </a:r>
          </a:p>
          <a:p>
            <a:pPr lvl="3"/>
            <a:r>
              <a:rPr lang="zh-CN" altLang="en-US" noProof="0" smtClean="0"/>
              <a:t>四级</a:t>
            </a:r>
          </a:p>
          <a:p>
            <a:pPr lvl="4"/>
            <a:r>
              <a:rPr lang="zh-CN" altLang="en-US" noProof="0" smtClean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C717A408-8A27-3644-AF58-CA86BD27E7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EB4A-A10F-D948-A50B-1B167658BC45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0B1E-3116-F042-B6EA-09FF6F2D7E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4825-7CA5-5F48-A0DE-2FA4AEA12C7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F379-541E-DF4A-A4DD-36500B4E9C3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03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8FA4-584E-9A4A-A12B-BCA74ACB73D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0BED-B79D-1641-858B-B73E0B5C0F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C804D-8206-7C4C-9EED-E91EA4D2613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DC2F-BC3F-BF41-8E23-1E32E61CCB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44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06BC-01FB-4446-8F84-EE190481D425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343-BAE8-564A-B95B-387C498542C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43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ABDFC-ABC8-8F49-8ED7-1A663C5FB24B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A3D7-7AFD-5A45-BE1E-431E227017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08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EE43-76F2-844B-B158-DCB3C4BAA66D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ACF-7841-E148-8716-91CD34B901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5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8BB68-8380-0C47-94BE-89F3A739007E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917D-E602-1141-8525-D0A9C43F06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56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2C8C-6240-3F44-98EC-BD997287CC0F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D4512-A7A9-BA44-9181-2B26275AA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2E1-3869-874E-B346-40BF34B43C7A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6C8E-0463-EC49-9B47-1D524A7974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2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F74-BFD6-5848-BFC3-357F9A224ED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E6B6-546A-2D4C-A9E7-0BF1DC9F30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7813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117B2-C8F9-DF42-98A6-3A3E3F0F82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993408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96978B9-0307-9E45-9F83-383352CB9239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B992CBE-B8A1-0F46-9441-C5855EAFD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14.w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15.wmf"/><Relationship Id="rId9" Type="http://schemas.openxmlformats.org/officeDocument/2006/relationships/oleObject" Target="../embeddings/oleObject3.bin"/><Relationship Id="rId10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9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Relationship Id="rId3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%E5%B8%95%E6%96%AF%E5%8D%A1%E5%8E%9F%E7%90%86%20-%20%E8%A7%86%E9%A2%91%20-%20%E4%BC%98%E9%85%B7%E8%A7%86%E9%A2%91%20-%20%E5%9C%A8%E7%BA%BF%E8%A7%82%E7%9C%8B.flv" TargetMode="Externa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%E5%B8%95%E6%96%AF%E5%8D%A1%E5%8E%9F%E7%90%86%20-%20%E8%A7%86%E9%A2%91%20-%20%E4%BC%98%E9%85%B7%E8%A7%86%E9%A2%91%20-%20%E5%9C%A8%E7%BA%BF%E8%A7%82%E7%9C%8B.flv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971550" y="1660923"/>
            <a:ext cx="738028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第八章 </a:t>
            </a:r>
            <a:r>
              <a:rPr kumimoji="1" lang="en-US" altLang="zh-CN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压强</a:t>
            </a:r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第</a:t>
            </a:r>
            <a:r>
              <a:rPr kumimoji="1" lang="zh-CN" altLang="zh-CN" sz="3200" dirty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2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节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液体压强的特点</a:t>
            </a:r>
            <a:endParaRPr lang="zh-CN" altLang="en-US" sz="3200" dirty="0">
              <a:solidFill>
                <a:srgbClr val="FF0000"/>
              </a:solidFill>
              <a:latin typeface="楷体_GB2312" charset="0"/>
              <a:ea typeface="楷体_GB2312" charset="0"/>
              <a:cs typeface="楷体_GB23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/>
          <a:srcRect t="9851" r="79797" b="28504"/>
          <a:stretch/>
        </p:blipFill>
        <p:spPr>
          <a:xfrm>
            <a:off x="5562110" y="1401620"/>
            <a:ext cx="990110" cy="1588863"/>
          </a:xfrm>
          <a:prstGeom prst="rect">
            <a:avLst/>
          </a:prstGeom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342030" y="2877986"/>
            <a:ext cx="2232025" cy="73025"/>
            <a:chOff x="295" y="2477"/>
            <a:chExt cx="1406" cy="46"/>
          </a:xfrm>
        </p:grpSpPr>
        <p:sp>
          <p:nvSpPr>
            <p:cNvPr id="3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4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5" name="Rectangle 11"/>
          <p:cNvSpPr/>
          <p:nvPr/>
        </p:nvSpPr>
        <p:spPr>
          <a:xfrm>
            <a:off x="1916705" y="1536634"/>
            <a:ext cx="935037" cy="1322775"/>
          </a:xfrm>
          <a:prstGeom prst="rect">
            <a:avLst/>
          </a:prstGeom>
          <a:gradFill rotWithShape="0">
            <a:gsLst>
              <a:gs pos="0">
                <a:schemeClr val="accent1">
                  <a:lumMod val="45000"/>
                  <a:lumOff val="55000"/>
                </a:schemeClr>
              </a:gs>
              <a:gs pos="55000">
                <a:srgbClr val="80807E"/>
              </a:gs>
              <a:gs pos="100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>
              <a:buFont typeface="Arial" pitchFamily="34" charset="0"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Oval 37"/>
          <p:cNvSpPr>
            <a:spLocks noChangeArrowheads="1"/>
          </p:cNvSpPr>
          <p:nvPr/>
        </p:nvSpPr>
        <p:spPr bwMode="auto">
          <a:xfrm>
            <a:off x="2350093" y="2823840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7" name="Line 40"/>
          <p:cNvSpPr>
            <a:spLocks noChangeShapeType="1"/>
          </p:cNvSpPr>
          <p:nvPr/>
        </p:nvSpPr>
        <p:spPr bwMode="auto">
          <a:xfrm>
            <a:off x="2411760" y="2931790"/>
            <a:ext cx="10390" cy="6942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8" name="Rectangle 44"/>
          <p:cNvSpPr>
            <a:spLocks noChangeArrowheads="1"/>
          </p:cNvSpPr>
          <p:nvPr/>
        </p:nvSpPr>
        <p:spPr bwMode="auto">
          <a:xfrm>
            <a:off x="2546774" y="3201820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9" name="Line 37"/>
          <p:cNvSpPr>
            <a:spLocks noChangeShapeType="1"/>
          </p:cNvSpPr>
          <p:nvPr/>
        </p:nvSpPr>
        <p:spPr bwMode="auto">
          <a:xfrm>
            <a:off x="2411760" y="303918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38"/>
          <p:cNvSpPr>
            <a:spLocks noChangeShapeType="1"/>
          </p:cNvSpPr>
          <p:nvPr/>
        </p:nvSpPr>
        <p:spPr bwMode="auto">
          <a:xfrm flipV="1">
            <a:off x="2564160" y="2886785"/>
            <a:ext cx="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4942430" y="2967996"/>
            <a:ext cx="2232025" cy="73025"/>
            <a:chOff x="295" y="2477"/>
            <a:chExt cx="1406" cy="46"/>
          </a:xfrm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15" name="Oval 37"/>
          <p:cNvSpPr>
            <a:spLocks noChangeArrowheads="1"/>
          </p:cNvSpPr>
          <p:nvPr/>
        </p:nvSpPr>
        <p:spPr bwMode="auto">
          <a:xfrm>
            <a:off x="5950493" y="2913850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16" name="Line 40"/>
          <p:cNvSpPr>
            <a:spLocks noChangeShapeType="1"/>
          </p:cNvSpPr>
          <p:nvPr/>
        </p:nvSpPr>
        <p:spPr bwMode="auto">
          <a:xfrm>
            <a:off x="6012160" y="3021800"/>
            <a:ext cx="10390" cy="6942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17" name="Rectangle 44"/>
          <p:cNvSpPr>
            <a:spLocks noChangeArrowheads="1"/>
          </p:cNvSpPr>
          <p:nvPr/>
        </p:nvSpPr>
        <p:spPr bwMode="auto">
          <a:xfrm>
            <a:off x="6147174" y="3291830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18" name="Line 37"/>
          <p:cNvSpPr>
            <a:spLocks noChangeShapeType="1"/>
          </p:cNvSpPr>
          <p:nvPr/>
        </p:nvSpPr>
        <p:spPr bwMode="auto">
          <a:xfrm>
            <a:off x="6012160" y="312919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38"/>
          <p:cNvSpPr>
            <a:spLocks noChangeShapeType="1"/>
          </p:cNvSpPr>
          <p:nvPr/>
        </p:nvSpPr>
        <p:spPr bwMode="auto">
          <a:xfrm flipV="1">
            <a:off x="6164560" y="2976795"/>
            <a:ext cx="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413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5" grpId="0" animBg="1"/>
      <p:bldP spid="16" grpId="0" animBg="1"/>
      <p:bldP spid="17" grpId="0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t="9851" r="79797" b="28504"/>
          <a:stretch/>
        </p:blipFill>
        <p:spPr>
          <a:xfrm>
            <a:off x="6102170" y="1401620"/>
            <a:ext cx="990110" cy="15888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/>
          <a:srcRect t="9851" r="79797" b="28504"/>
          <a:stretch/>
        </p:blipFill>
        <p:spPr>
          <a:xfrm>
            <a:off x="1376645" y="1401620"/>
            <a:ext cx="990110" cy="1588863"/>
          </a:xfrm>
          <a:prstGeom prst="rect">
            <a:avLst/>
          </a:prstGeom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46975" y="2967996"/>
            <a:ext cx="2232025" cy="73025"/>
            <a:chOff x="295" y="2477"/>
            <a:chExt cx="1406" cy="46"/>
          </a:xfrm>
        </p:grpSpPr>
        <p:sp>
          <p:nvSpPr>
            <p:cNvPr id="3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4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6" name="Oval 37"/>
          <p:cNvSpPr>
            <a:spLocks noChangeArrowheads="1"/>
          </p:cNvSpPr>
          <p:nvPr/>
        </p:nvSpPr>
        <p:spPr bwMode="auto">
          <a:xfrm>
            <a:off x="1765028" y="2373790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7" name="Line 40"/>
          <p:cNvSpPr>
            <a:spLocks noChangeShapeType="1"/>
          </p:cNvSpPr>
          <p:nvPr/>
        </p:nvSpPr>
        <p:spPr bwMode="auto">
          <a:xfrm>
            <a:off x="1826695" y="2481740"/>
            <a:ext cx="10390" cy="6942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8" name="Rectangle 44"/>
          <p:cNvSpPr>
            <a:spLocks noChangeArrowheads="1"/>
          </p:cNvSpPr>
          <p:nvPr/>
        </p:nvSpPr>
        <p:spPr bwMode="auto">
          <a:xfrm>
            <a:off x="1916705" y="2931790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9" name="Line 37"/>
          <p:cNvSpPr>
            <a:spLocks noChangeShapeType="1"/>
          </p:cNvSpPr>
          <p:nvPr/>
        </p:nvSpPr>
        <p:spPr bwMode="auto">
          <a:xfrm>
            <a:off x="1826695" y="2589135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38"/>
          <p:cNvSpPr>
            <a:spLocks noChangeShapeType="1"/>
          </p:cNvSpPr>
          <p:nvPr/>
        </p:nvSpPr>
        <p:spPr bwMode="auto">
          <a:xfrm flipV="1">
            <a:off x="1979095" y="2436735"/>
            <a:ext cx="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556665" y="2391730"/>
            <a:ext cx="72008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5527495" y="2967996"/>
            <a:ext cx="2232025" cy="73025"/>
            <a:chOff x="295" y="2477"/>
            <a:chExt cx="1406" cy="46"/>
          </a:xfrm>
        </p:grpSpPr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16" name="Oval 37"/>
          <p:cNvSpPr>
            <a:spLocks noChangeArrowheads="1"/>
          </p:cNvSpPr>
          <p:nvPr/>
        </p:nvSpPr>
        <p:spPr bwMode="auto">
          <a:xfrm rot="303294">
            <a:off x="6513246" y="2263484"/>
            <a:ext cx="160018" cy="14396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17" name="Line 40"/>
          <p:cNvSpPr>
            <a:spLocks noChangeShapeType="1"/>
          </p:cNvSpPr>
          <p:nvPr/>
        </p:nvSpPr>
        <p:spPr bwMode="auto">
          <a:xfrm rot="303294" flipV="1">
            <a:off x="6598769" y="2336424"/>
            <a:ext cx="790833" cy="6995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18" name="Rectangle 44"/>
          <p:cNvSpPr>
            <a:spLocks noChangeArrowheads="1"/>
          </p:cNvSpPr>
          <p:nvPr/>
        </p:nvSpPr>
        <p:spPr bwMode="auto">
          <a:xfrm>
            <a:off x="7473795" y="2111366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21" name="Line 10"/>
          <p:cNvSpPr>
            <a:spLocks noChangeShapeType="1"/>
          </p:cNvSpPr>
          <p:nvPr/>
        </p:nvSpPr>
        <p:spPr bwMode="auto">
          <a:xfrm>
            <a:off x="6597225" y="1986685"/>
            <a:ext cx="0" cy="63007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88634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6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169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70" y="186485"/>
            <a:ext cx="2925325" cy="471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7093" t="26703" r="5831" b="8120"/>
          <a:stretch/>
        </p:blipFill>
        <p:spPr>
          <a:xfrm>
            <a:off x="3716905" y="951570"/>
            <a:ext cx="5214343" cy="310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13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8003" t="21586" r="18761" b="13775"/>
          <a:stretch/>
        </p:blipFill>
        <p:spPr>
          <a:xfrm>
            <a:off x="701570" y="2346725"/>
            <a:ext cx="3346210" cy="23402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15821" t="19235" r="14678" b="21412"/>
          <a:stretch/>
        </p:blipFill>
        <p:spPr>
          <a:xfrm>
            <a:off x="4977044" y="2796775"/>
            <a:ext cx="3240361" cy="1839827"/>
          </a:xfrm>
          <a:prstGeom prst="rect">
            <a:avLst/>
          </a:prstGeom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11560" y="726545"/>
            <a:ext cx="7926387" cy="199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.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容器底部：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液体受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重力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作用；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.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容器侧壁：液体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具有流动性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  <a:p>
            <a:pPr algn="l" eaLnBrk="1" hangingPunct="1">
              <a:lnSpc>
                <a:spcPct val="150000"/>
              </a:lnSpc>
            </a:pP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1530" y="186485"/>
            <a:ext cx="46987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一、液体压强产生的原因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41264" y="-106461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260641" y="551547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9352474" y="-117528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672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b="11257"/>
          <a:stretch/>
        </p:blipFill>
        <p:spPr>
          <a:xfrm>
            <a:off x="521550" y="726545"/>
            <a:ext cx="3645405" cy="3655414"/>
          </a:xfrm>
          <a:prstGeom prst="rect">
            <a:avLst/>
          </a:prstGeom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346975" y="591530"/>
            <a:ext cx="4275475" cy="393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微软雅黑" charset="0"/>
              </a:rPr>
              <a:t>思考与讨论：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800" dirty="0">
                <a:latin typeface="+mn-ea"/>
                <a:ea typeface="+mn-ea"/>
                <a:cs typeface="微软雅黑" charset="0"/>
              </a:rPr>
              <a:t>    液体对容器底和容器侧壁都有压强，它的大小与哪些因素有关呢</a:t>
            </a:r>
            <a:r>
              <a:rPr lang="zh-CN" altLang="en-US" sz="2800" dirty="0" smtClean="0">
                <a:latin typeface="+mn-ea"/>
                <a:ea typeface="+mn-ea"/>
                <a:cs typeface="微软雅黑" charset="0"/>
              </a:rPr>
              <a:t>？</a:t>
            </a:r>
            <a:endParaRPr lang="en-US" altLang="zh-CN" sz="2800" dirty="0" smtClean="0">
              <a:latin typeface="+mn-ea"/>
              <a:ea typeface="+mn-ea"/>
              <a:cs typeface="微软雅黑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dirty="0">
                <a:latin typeface="+mn-ea"/>
                <a:ea typeface="+mn-ea"/>
                <a:cs typeface="微软雅黑" charset="0"/>
              </a:rPr>
              <a:t> </a:t>
            </a:r>
            <a:r>
              <a:rPr lang="en-US" altLang="zh-CN" sz="2800" dirty="0" smtClean="0">
                <a:latin typeface="+mn-ea"/>
                <a:ea typeface="+mn-ea"/>
                <a:cs typeface="微软雅黑" charset="0"/>
              </a:rPr>
              <a:t>   </a:t>
            </a:r>
            <a:r>
              <a:rPr lang="zh-CN" altLang="en-US" sz="2800" dirty="0" smtClean="0">
                <a:latin typeface="+mn-ea"/>
                <a:ea typeface="+mn-ea"/>
                <a:cs typeface="微软雅黑" charset="0"/>
              </a:rPr>
              <a:t>液体压强又有什么样的特点呢</a:t>
            </a:r>
            <a:r>
              <a:rPr lang="zh-CN" altLang="en-US" sz="2800" dirty="0">
                <a:latin typeface="+mn-ea"/>
                <a:ea typeface="+mn-ea"/>
                <a:cs typeface="微软雅黑" charset="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809949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6" descr="http://files.teacher.com.cn/XueKe/Notice/22196e24-39de-4c80-aff4-7f2673eea790_%CE%A2%D0%A1%D1%B9%C7%BF%BC%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15" y="456515"/>
            <a:ext cx="2500313" cy="277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标注 6"/>
          <p:cNvSpPr>
            <a:spLocks noChangeArrowheads="1"/>
          </p:cNvSpPr>
          <p:nvPr/>
        </p:nvSpPr>
        <p:spPr bwMode="auto">
          <a:xfrm>
            <a:off x="677989" y="402937"/>
            <a:ext cx="1214438" cy="321469"/>
          </a:xfrm>
          <a:prstGeom prst="wedgeRectCallout">
            <a:avLst>
              <a:gd name="adj1" fmla="val 68579"/>
              <a:gd name="adj2" fmla="val 95833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chemeClr val="dk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橡皮管</a:t>
            </a:r>
          </a:p>
        </p:txBody>
      </p:sp>
      <p:sp>
        <p:nvSpPr>
          <p:cNvPr id="8" name="矩形标注 7"/>
          <p:cNvSpPr>
            <a:spLocks noChangeArrowheads="1"/>
          </p:cNvSpPr>
          <p:nvPr/>
        </p:nvSpPr>
        <p:spPr bwMode="auto">
          <a:xfrm>
            <a:off x="606553" y="2010281"/>
            <a:ext cx="1214437" cy="321469"/>
          </a:xfrm>
          <a:prstGeom prst="wedgeRectCallout">
            <a:avLst>
              <a:gd name="adj1" fmla="val 68579"/>
              <a:gd name="adj2" fmla="val 95833"/>
            </a:avLst>
          </a:prstGeom>
          <a:gradFill rotWithShape="1">
            <a:gsLst>
              <a:gs pos="0">
                <a:srgbClr val="95FFFF"/>
              </a:gs>
              <a:gs pos="35001">
                <a:srgbClr val="B6FFFF"/>
              </a:gs>
              <a:gs pos="100000">
                <a:srgbClr val="E1FFFF"/>
              </a:gs>
            </a:gsLst>
            <a:lin ang="16200000" scaled="1"/>
          </a:gradFill>
          <a:ln w="9525">
            <a:solidFill>
              <a:srgbClr val="2ECBCB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chemeClr val="dk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金属盒</a:t>
            </a:r>
          </a:p>
        </p:txBody>
      </p:sp>
      <p:sp>
        <p:nvSpPr>
          <p:cNvPr id="9" name="矩形标注 8"/>
          <p:cNvSpPr/>
          <p:nvPr/>
        </p:nvSpPr>
        <p:spPr>
          <a:xfrm>
            <a:off x="1606678" y="3242578"/>
            <a:ext cx="1214437" cy="383588"/>
          </a:xfrm>
          <a:prstGeom prst="wedgeRectCallout">
            <a:avLst>
              <a:gd name="adj1" fmla="val -10245"/>
              <a:gd name="adj2" fmla="val -194165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橡皮膜</a:t>
            </a:r>
          </a:p>
        </p:txBody>
      </p:sp>
      <p:sp>
        <p:nvSpPr>
          <p:cNvPr id="10" name="矩形标注 9"/>
          <p:cNvSpPr>
            <a:spLocks noChangeArrowheads="1"/>
          </p:cNvSpPr>
          <p:nvPr/>
        </p:nvSpPr>
        <p:spPr bwMode="auto">
          <a:xfrm>
            <a:off x="3249739" y="3242578"/>
            <a:ext cx="1214438" cy="321469"/>
          </a:xfrm>
          <a:prstGeom prst="wedgeRectCallout">
            <a:avLst>
              <a:gd name="adj1" fmla="val -65537"/>
              <a:gd name="adj2" fmla="val -197500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buFontTx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U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形管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7015" y="726545"/>
            <a:ext cx="3915435" cy="2459648"/>
          </a:xfrm>
          <a:prstGeom prst="rect">
            <a:avLst/>
          </a:prstGeom>
          <a:solidFill>
            <a:schemeClr val="bg1"/>
          </a:solidFill>
          <a:ln w="254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altLang="zh-CN" sz="2600" noProof="1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        </a:t>
            </a:r>
            <a:r>
              <a:rPr sz="2600" noProof="1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如果液体内部存在压强，放在液体里</a:t>
            </a:r>
            <a:r>
              <a:rPr sz="2600" noProof="1" smtClean="0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的</a:t>
            </a:r>
            <a:r>
              <a:rPr lang="zh-CN" altLang="en-US" sz="2600" noProof="1" smtClean="0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橡皮</a:t>
            </a:r>
            <a:r>
              <a:rPr sz="2600" noProof="1" smtClean="0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膜</a:t>
            </a:r>
            <a:r>
              <a:rPr sz="2600" noProof="1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就会变形，</a:t>
            </a: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U</a:t>
            </a:r>
            <a:r>
              <a:rPr sz="2600" noProof="1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形管的两侧液面就会产生</a:t>
            </a:r>
            <a:r>
              <a:rPr sz="2600" noProof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高度差</a:t>
            </a:r>
            <a:r>
              <a:rPr sz="2600" noProof="1">
                <a:solidFill>
                  <a:srgbClr val="000000"/>
                </a:solidFill>
                <a:latin typeface="Times New Roman" charset="0"/>
                <a:ea typeface="黑体" charset="0"/>
                <a:cs typeface="黑体" charset="0"/>
              </a:rPr>
              <a:t>。</a:t>
            </a:r>
          </a:p>
        </p:txBody>
      </p:sp>
      <p:sp>
        <p:nvSpPr>
          <p:cNvPr id="14350" name="文本框 3"/>
          <p:cNvSpPr txBox="1">
            <a:spLocks noChangeArrowheads="1"/>
          </p:cNvSpPr>
          <p:nvPr/>
        </p:nvSpPr>
        <p:spPr bwMode="auto">
          <a:xfrm>
            <a:off x="2411760" y="4281940"/>
            <a:ext cx="43204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600" dirty="0" smtClean="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探究器材</a:t>
            </a:r>
            <a:r>
              <a:rPr lang="zh-CN" altLang="en-US" sz="2600" dirty="0">
                <a:solidFill>
                  <a:srgbClr val="FF0000"/>
                </a:solidFill>
                <a:latin typeface="微软雅黑" charset="0"/>
                <a:ea typeface="微软雅黑" charset="0"/>
                <a:cs typeface="微软雅黑" charset="0"/>
              </a:rPr>
              <a:t>：</a:t>
            </a:r>
            <a:r>
              <a:rPr lang="zh-CN" altLang="en-US" sz="2600" dirty="0">
                <a:latin typeface="微软雅黑" charset="0"/>
                <a:ea typeface="微软雅黑" charset="0"/>
                <a:cs typeface="微软雅黑" charset="0"/>
              </a:rPr>
              <a:t>微小压强计</a:t>
            </a:r>
          </a:p>
        </p:txBody>
      </p:sp>
    </p:spTree>
    <p:extLst>
      <p:ext uri="{BB962C8B-B14F-4D97-AF65-F5344CB8AC3E}">
        <p14:creationId xmlns:p14="http://schemas.microsoft.com/office/powerpoint/2010/main" val="3851865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341530" y="141480"/>
            <a:ext cx="8100900" cy="1259319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600" dirty="0" smtClean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＊保持探头在</a:t>
            </a:r>
            <a:r>
              <a:rPr lang="zh-CN" altLang="en-US" sz="2600" dirty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水中的</a:t>
            </a:r>
            <a:r>
              <a:rPr lang="zh-CN" altLang="en-US" sz="2600" dirty="0" smtClean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深度相同，</a:t>
            </a:r>
            <a:r>
              <a:rPr lang="zh-CN" altLang="en-US" sz="2600" dirty="0">
                <a:solidFill>
                  <a:srgbClr val="FF0000"/>
                </a:solidFill>
                <a:latin typeface="黑体" charset="0"/>
                <a:ea typeface="黑体" charset="0"/>
                <a:cs typeface="黑体" charset="0"/>
              </a:rPr>
              <a:t>改变探头的方向</a:t>
            </a:r>
            <a:r>
              <a:rPr lang="zh-CN" altLang="en-US" sz="2600" dirty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，看液体内部同一深度各个方向压强的关系。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1530" y="4191930"/>
            <a:ext cx="8505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buFont typeface="Wingdings" charset="0"/>
              <a:buChar char=""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同种液体内部同一深度，向各个方向的压强都相等。</a:t>
            </a:r>
          </a:p>
        </p:txBody>
      </p:sp>
      <p:grpSp>
        <p:nvGrpSpPr>
          <p:cNvPr id="3" name="组 2"/>
          <p:cNvGrpSpPr/>
          <p:nvPr/>
        </p:nvGrpSpPr>
        <p:grpSpPr>
          <a:xfrm>
            <a:off x="836585" y="1446625"/>
            <a:ext cx="7412865" cy="2565285"/>
            <a:chOff x="836585" y="1446625"/>
            <a:chExt cx="7412865" cy="2565285"/>
          </a:xfrm>
        </p:grpSpPr>
        <p:pic>
          <p:nvPicPr>
            <p:cNvPr id="15362" name="Picture 2" descr="http://www.cceschool.com/fihr2x/_viqxh2/47aaxlex.png"/>
            <p:cNvPicPr>
              <a:picLocks noChangeAspect="1" noChangeArrowheads="1"/>
            </p:cNvPicPr>
            <p:nvPr/>
          </p:nvPicPr>
          <p:blipFill>
            <a:blip r:embed="rId2">
              <a:lum contras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585" y="1446625"/>
              <a:ext cx="7412865" cy="2565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1646675" y="3471850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tx1"/>
                  </a:solidFill>
                </a:rPr>
                <a:t>向前</a:t>
              </a:r>
              <a:endParaRPr kumimoji="1"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031940" y="3426845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tx1"/>
                  </a:solidFill>
                </a:rPr>
                <a:t>向下</a:t>
              </a:r>
              <a:endParaRPr kumimoji="1"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185768" y="3471850"/>
              <a:ext cx="7104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000" dirty="0" smtClean="0">
                  <a:solidFill>
                    <a:schemeClr val="tx1"/>
                  </a:solidFill>
                </a:rPr>
                <a:t>向上</a:t>
              </a:r>
              <a:endParaRPr kumimoji="1" lang="zh-CN" altLang="en-US" sz="20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" name="直线连接符 8"/>
          <p:cNvCxnSpPr/>
          <p:nvPr/>
        </p:nvCxnSpPr>
        <p:spPr>
          <a:xfrm>
            <a:off x="1196625" y="3066805"/>
            <a:ext cx="6702450" cy="14188"/>
          </a:xfrm>
          <a:prstGeom prst="line">
            <a:avLst/>
          </a:prstGeom>
          <a:ln w="38100" cmpd="sng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025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/>
          <p:cNvSpPr txBox="1">
            <a:spLocks noChangeArrowheads="1"/>
          </p:cNvSpPr>
          <p:nvPr/>
        </p:nvSpPr>
        <p:spPr bwMode="auto">
          <a:xfrm>
            <a:off x="656565" y="22417"/>
            <a:ext cx="8001000" cy="1259319"/>
          </a:xfrm>
          <a:prstGeom prst="rect">
            <a:avLst/>
          </a:prstGeom>
          <a:solidFill>
            <a:schemeClr val="bg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600" dirty="0" smtClean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增大探头在</a:t>
            </a:r>
            <a:r>
              <a:rPr lang="zh-CN" altLang="en-US" sz="2600" dirty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水中的</a:t>
            </a:r>
            <a:r>
              <a:rPr lang="zh-CN" altLang="en-US" sz="2600" dirty="0" smtClean="0">
                <a:solidFill>
                  <a:srgbClr val="FF0000"/>
                </a:solidFill>
                <a:latin typeface="黑体" charset="0"/>
                <a:ea typeface="黑体" charset="0"/>
                <a:cs typeface="黑体" charset="0"/>
              </a:rPr>
              <a:t>深度</a:t>
            </a:r>
            <a:r>
              <a:rPr lang="en-US" altLang="zh-CN" sz="2600" dirty="0" smtClean="0">
                <a:solidFill>
                  <a:srgbClr val="FF0000"/>
                </a:solidFill>
                <a:latin typeface="黑体" charset="0"/>
                <a:ea typeface="黑体" charset="0"/>
                <a:cs typeface="黑体" charset="0"/>
              </a:rPr>
              <a:t>h</a:t>
            </a:r>
            <a:r>
              <a:rPr lang="zh-CN" altLang="en-US" sz="2600" dirty="0" smtClean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，</a:t>
            </a:r>
            <a:r>
              <a:rPr lang="zh-CN" altLang="en-US" sz="2600" dirty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看看液体内部的压强与深度有什么关系。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36116" y="4236935"/>
            <a:ext cx="5801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buFont typeface="Wingdings" charset="0"/>
              <a:buChar char=""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同种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液体，深度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越深，压强越大。</a:t>
            </a:r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01620"/>
            <a:ext cx="2641313" cy="256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10" y="1401620"/>
            <a:ext cx="2835315" cy="25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662010" y="1851195"/>
            <a:ext cx="4173538" cy="1715691"/>
            <a:chOff x="2987" y="1729"/>
            <a:chExt cx="2629" cy="1441"/>
          </a:xfrm>
        </p:grpSpPr>
        <p:sp>
          <p:nvSpPr>
            <p:cNvPr id="15367" name="Text Box 2"/>
            <p:cNvSpPr txBox="1">
              <a:spLocks noChangeArrowheads="1"/>
            </p:cNvSpPr>
            <p:nvPr/>
          </p:nvSpPr>
          <p:spPr bwMode="auto">
            <a:xfrm>
              <a:off x="4206" y="1729"/>
              <a:ext cx="1410" cy="12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600" b="1" i="1" dirty="0" smtClean="0">
                  <a:latin typeface="Times New Roman" charset="0"/>
                  <a:ea typeface="黑体" charset="0"/>
                  <a:cs typeface="黑体" charset="0"/>
                </a:rPr>
                <a:t>深度</a:t>
              </a:r>
              <a:r>
                <a:rPr lang="en-US" altLang="zh-CN" sz="2600" b="1" i="1" dirty="0" smtClean="0">
                  <a:latin typeface="Times New Roman" charset="0"/>
                  <a:ea typeface="黑体" charset="0"/>
                  <a:cs typeface="黑体" charset="0"/>
                </a:rPr>
                <a:t>h</a:t>
              </a:r>
              <a:r>
                <a:rPr lang="zh-CN" altLang="en-US" sz="2600" dirty="0" smtClean="0">
                  <a:latin typeface="Times New Roman" charset="0"/>
                  <a:ea typeface="黑体" charset="0"/>
                  <a:cs typeface="黑体" charset="0"/>
                </a:rPr>
                <a:t>：研究点</a:t>
              </a:r>
              <a:r>
                <a:rPr lang="zh-CN" altLang="en-US" sz="2600" dirty="0">
                  <a:latin typeface="Times New Roman" charset="0"/>
                  <a:ea typeface="黑体" charset="0"/>
                  <a:cs typeface="黑体" charset="0"/>
                </a:rPr>
                <a:t>到自由液面的</a:t>
              </a:r>
              <a:r>
                <a:rPr lang="zh-CN" altLang="en-US" sz="2600" dirty="0">
                  <a:solidFill>
                    <a:srgbClr val="FF0000"/>
                  </a:solidFill>
                  <a:latin typeface="Times New Roman" charset="0"/>
                  <a:ea typeface="黑体" charset="0"/>
                  <a:cs typeface="黑体" charset="0"/>
                </a:rPr>
                <a:t>竖直</a:t>
              </a:r>
              <a:r>
                <a:rPr lang="zh-CN" altLang="en-US" sz="2600" dirty="0">
                  <a:latin typeface="Times New Roman" charset="0"/>
                  <a:ea typeface="黑体" charset="0"/>
                  <a:cs typeface="黑体" charset="0"/>
                </a:rPr>
                <a:t>距离。</a:t>
              </a:r>
            </a:p>
          </p:txBody>
        </p:sp>
        <p:sp>
          <p:nvSpPr>
            <p:cNvPr id="16394" name="AutoShape 10"/>
            <p:cNvSpPr>
              <a:spLocks/>
            </p:cNvSpPr>
            <p:nvPr/>
          </p:nvSpPr>
          <p:spPr bwMode="auto">
            <a:xfrm>
              <a:off x="2987" y="2448"/>
              <a:ext cx="142" cy="722"/>
            </a:xfrm>
            <a:prstGeom prst="rightBrace">
              <a:avLst>
                <a:gd name="adj1" fmla="val 28643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 flipV="1">
              <a:off x="3157" y="2221"/>
              <a:ext cx="936" cy="61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650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7"/>
          <p:cNvSpPr txBox="1">
            <a:spLocks noChangeArrowheads="1"/>
          </p:cNvSpPr>
          <p:nvPr/>
        </p:nvSpPr>
        <p:spPr bwMode="auto">
          <a:xfrm>
            <a:off x="476545" y="0"/>
            <a:ext cx="7858125" cy="1259319"/>
          </a:xfrm>
          <a:prstGeom prst="rect">
            <a:avLst/>
          </a:prstGeom>
          <a:solidFill>
            <a:schemeClr val="bg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600" dirty="0" smtClean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换</a:t>
            </a:r>
            <a:r>
              <a:rPr lang="zh-CN" altLang="en-US" sz="2600" dirty="0">
                <a:solidFill>
                  <a:srgbClr val="000000"/>
                </a:solidFill>
                <a:latin typeface="黑体" charset="0"/>
                <a:ea typeface="黑体" charset="0"/>
                <a:cs typeface="黑体" charset="0"/>
              </a:rPr>
              <a:t>用不同液体，看看在深度相同时，液体内部的压强是否与液体的密度有关。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6545" y="4281940"/>
            <a:ext cx="83150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buFont typeface="Wingdings" charset="0"/>
              <a:buChar char=""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深度相同时，液体密度越大，液体内部压强越大。</a:t>
            </a:r>
          </a:p>
        </p:txBody>
      </p:sp>
      <p:pic>
        <p:nvPicPr>
          <p:cNvPr id="17412" name="Picture 4" descr="未命名yey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8" r="3768" b="4401"/>
          <a:stretch/>
        </p:blipFill>
        <p:spPr bwMode="auto">
          <a:xfrm>
            <a:off x="1241630" y="1266605"/>
            <a:ext cx="6367437" cy="279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21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idx="1"/>
          </p:nvPr>
        </p:nvSpPr>
        <p:spPr>
          <a:xfrm>
            <a:off x="611560" y="996575"/>
            <a:ext cx="8010890" cy="238526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2800" noProof="1" smtClean="0">
                <a:latin typeface="+mn-ea"/>
                <a:cs typeface="黑体"/>
              </a:rPr>
              <a:t>1</a:t>
            </a:r>
            <a:r>
              <a:rPr lang="zh-CN" altLang="en-US" sz="2800" noProof="1" smtClean="0">
                <a:latin typeface="+mn-ea"/>
                <a:cs typeface="黑体"/>
              </a:rPr>
              <a:t>、液体内部向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/>
              </a:rPr>
              <a:t>各个方向</a:t>
            </a:r>
            <a:r>
              <a:rPr lang="zh-CN" altLang="en-US" sz="2800" noProof="1" smtClean="0">
                <a:latin typeface="+mn-ea"/>
                <a:cs typeface="黑体"/>
              </a:rPr>
              <a:t>都有压强。</a:t>
            </a:r>
            <a:endParaRPr lang="en-US" altLang="zh-CN" sz="2800" noProof="1" smtClean="0">
              <a:latin typeface="+mn-ea"/>
              <a:cs typeface="黑体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zh-CN" sz="2800" noProof="1" smtClean="0">
                <a:latin typeface="+mn-ea"/>
                <a:cs typeface="黑体"/>
              </a:rPr>
              <a:t>2</a:t>
            </a:r>
            <a:r>
              <a:rPr lang="zh-CN" altLang="en-US" sz="2800" noProof="1" smtClean="0">
                <a:latin typeface="+mn-ea"/>
                <a:cs typeface="黑体"/>
              </a:rPr>
              <a:t>、同一深度，液体向各个方向的压强相等。</a:t>
            </a:r>
            <a:endParaRPr lang="en-US" altLang="zh-CN" sz="2800" noProof="1" smtClean="0">
              <a:latin typeface="+mn-ea"/>
              <a:cs typeface="黑体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zh-CN" sz="2800" noProof="1">
                <a:latin typeface="+mn-ea"/>
                <a:cs typeface="黑体"/>
              </a:rPr>
              <a:t>3</a:t>
            </a:r>
            <a:r>
              <a:rPr lang="zh-CN" altLang="en-US" sz="2800" noProof="1" smtClean="0">
                <a:latin typeface="+mn-ea"/>
                <a:cs typeface="黑体"/>
              </a:rPr>
              <a:t>、同种液体，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/>
              </a:rPr>
              <a:t>深度越深，压强越大</a:t>
            </a:r>
            <a:r>
              <a:rPr lang="zh-CN" altLang="en-US" sz="2800" noProof="1" smtClean="0">
                <a:latin typeface="+mn-ea"/>
                <a:cs typeface="黑体"/>
              </a:rPr>
              <a:t>。</a:t>
            </a:r>
            <a:endParaRPr sz="2800" noProof="1">
              <a:latin typeface="+mn-ea"/>
              <a:cs typeface="黑体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zh-CN" sz="2800" noProof="1">
                <a:latin typeface="+mn-ea"/>
                <a:cs typeface="黑体"/>
              </a:rPr>
              <a:t>4</a:t>
            </a:r>
            <a:r>
              <a:rPr lang="zh-CN" altLang="en-US" sz="2800" noProof="1" smtClean="0">
                <a:latin typeface="+mn-ea"/>
                <a:cs typeface="黑体"/>
              </a:rPr>
              <a:t>、深度相同时，液体的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/>
              </a:rPr>
              <a:t>密度越大</a:t>
            </a:r>
            <a:r>
              <a:rPr lang="zh-CN" altLang="en-US" sz="2800" noProof="1" smtClean="0">
                <a:latin typeface="+mn-ea"/>
                <a:cs typeface="黑体"/>
              </a:rPr>
              <a:t>，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/>
              </a:rPr>
              <a:t>液体压强越大</a:t>
            </a:r>
            <a:r>
              <a:rPr lang="zh-CN" altLang="en-US" sz="2800" noProof="1" smtClean="0">
                <a:latin typeface="+mn-ea"/>
                <a:cs typeface="黑体"/>
              </a:rPr>
              <a:t>。</a:t>
            </a:r>
            <a:endParaRPr lang="en-US" sz="2800" noProof="1" smtClean="0">
              <a:latin typeface="+mn-ea"/>
              <a:cs typeface="黑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1530" y="231490"/>
            <a:ext cx="387798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二、液体压强的特点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6575" y="3696875"/>
            <a:ext cx="7965885" cy="7027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noProof="1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＊液体压强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的大小通过</a:t>
            </a:r>
            <a:r>
              <a:rPr lang="en-US" altLang="zh-CN" sz="28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u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型管液面高度差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来转换</a:t>
            </a:r>
            <a:r>
              <a:rPr lang="zh-CN" altLang="en-US" sz="2800" noProof="1">
                <a:latin typeface="+mn-ea"/>
                <a:ea typeface="+mn-ea"/>
                <a:cs typeface="黑体" charset="0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11958" y="-384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120196" y="-859388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4475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3" y="1086585"/>
            <a:ext cx="9027495" cy="2880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82314" y="590027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0223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6170"/>
          <p:cNvGrpSpPr>
            <a:grpSpLocks/>
          </p:cNvGrpSpPr>
          <p:nvPr/>
        </p:nvGrpSpPr>
        <p:grpSpPr bwMode="auto">
          <a:xfrm>
            <a:off x="566555" y="1620480"/>
            <a:ext cx="3960183" cy="2706464"/>
            <a:chOff x="221" y="1720"/>
            <a:chExt cx="2478" cy="1619"/>
          </a:xfrm>
        </p:grpSpPr>
        <p:pic>
          <p:nvPicPr>
            <p:cNvPr id="7" name="图片 615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" y="1720"/>
              <a:ext cx="1464" cy="1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6161"/>
            <p:cNvSpPr>
              <a:spLocks noChangeArrowheads="1"/>
            </p:cNvSpPr>
            <p:nvPr/>
          </p:nvSpPr>
          <p:spPr bwMode="auto">
            <a:xfrm>
              <a:off x="1780" y="1751"/>
              <a:ext cx="919" cy="15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600">
                <a:latin typeface="Times New Roman" charset="0"/>
                <a:ea typeface="黑体" charset="0"/>
                <a:cs typeface="黑体" charset="0"/>
              </a:endParaRPr>
            </a:p>
          </p:txBody>
        </p:sp>
        <p:grpSp>
          <p:nvGrpSpPr>
            <p:cNvPr id="9" name="组合 6168"/>
            <p:cNvGrpSpPr>
              <a:grpSpLocks/>
            </p:cNvGrpSpPr>
            <p:nvPr/>
          </p:nvGrpSpPr>
          <p:grpSpPr bwMode="auto">
            <a:xfrm>
              <a:off x="1736" y="2069"/>
              <a:ext cx="793" cy="925"/>
              <a:chOff x="1746" y="1706"/>
              <a:chExt cx="822" cy="950"/>
            </a:xfrm>
          </p:grpSpPr>
          <p:pic>
            <p:nvPicPr>
              <p:cNvPr id="10" name="图片 616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2" y="1706"/>
                <a:ext cx="686" cy="8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文本框 6162"/>
              <p:cNvSpPr txBox="1">
                <a:spLocks noChangeArrowheads="1"/>
              </p:cNvSpPr>
              <p:nvPr/>
            </p:nvSpPr>
            <p:spPr bwMode="auto">
              <a:xfrm>
                <a:off x="2109" y="1933"/>
                <a:ext cx="227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  <a:cs typeface="宋体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600" b="1" i="1">
                    <a:latin typeface="Times New Roman" charset="0"/>
                    <a:ea typeface="黑体" charset="0"/>
                    <a:cs typeface="黑体" charset="0"/>
                  </a:rPr>
                  <a:t>ρ</a:t>
                </a:r>
              </a:p>
            </p:txBody>
          </p:sp>
          <p:sp>
            <p:nvSpPr>
              <p:cNvPr id="12" name="文本框 6163"/>
              <p:cNvSpPr txBox="1">
                <a:spLocks noChangeArrowheads="1"/>
              </p:cNvSpPr>
              <p:nvPr/>
            </p:nvSpPr>
            <p:spPr bwMode="auto">
              <a:xfrm>
                <a:off x="2097" y="2318"/>
                <a:ext cx="227" cy="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  <a:cs typeface="宋体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600" b="1" i="1" dirty="0">
                    <a:latin typeface="Times New Roman" charset="0"/>
                    <a:ea typeface="黑体" charset="0"/>
                    <a:cs typeface="黑体" charset="0"/>
                  </a:rPr>
                  <a:t>S</a:t>
                </a:r>
              </a:p>
            </p:txBody>
          </p:sp>
          <p:sp>
            <p:nvSpPr>
              <p:cNvPr id="13" name="直接连接符 6165"/>
              <p:cNvSpPr>
                <a:spLocks noChangeShapeType="1"/>
              </p:cNvSpPr>
              <p:nvPr/>
            </p:nvSpPr>
            <p:spPr bwMode="auto">
              <a:xfrm>
                <a:off x="1746" y="1842"/>
                <a:ext cx="18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直接连接符 6166"/>
              <p:cNvSpPr>
                <a:spLocks noChangeShapeType="1"/>
              </p:cNvSpPr>
              <p:nvPr/>
            </p:nvSpPr>
            <p:spPr bwMode="auto">
              <a:xfrm>
                <a:off x="1746" y="2341"/>
                <a:ext cx="18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直接连接符 6167"/>
              <p:cNvSpPr>
                <a:spLocks noChangeShapeType="1"/>
              </p:cNvSpPr>
              <p:nvPr/>
            </p:nvSpPr>
            <p:spPr bwMode="auto">
              <a:xfrm>
                <a:off x="1882" y="1842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文本框 6164"/>
              <p:cNvSpPr txBox="1">
                <a:spLocks noChangeArrowheads="1"/>
              </p:cNvSpPr>
              <p:nvPr/>
            </p:nvSpPr>
            <p:spPr bwMode="auto">
              <a:xfrm>
                <a:off x="1836" y="2003"/>
                <a:ext cx="91" cy="2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  <a:cs typeface="宋体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charset="0"/>
                  <a:defRPr>
                    <a:solidFill>
                      <a:schemeClr val="tx1"/>
                    </a:solidFill>
                    <a:latin typeface="Arial" charset="0"/>
                    <a:ea typeface="宋体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600" b="1" i="1" dirty="0">
                    <a:latin typeface="Times New Roman" charset="0"/>
                    <a:ea typeface="黑体" charset="0"/>
                    <a:cs typeface="黑体" charset="0"/>
                  </a:rPr>
                  <a:t>h</a:t>
                </a:r>
              </a:p>
            </p:txBody>
          </p:sp>
        </p:grpSp>
      </p:grp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836585" y="4101920"/>
            <a:ext cx="30782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600" b="1" dirty="0" smtClean="0">
                <a:latin typeface="+mn-ea"/>
                <a:ea typeface="+mn-ea"/>
                <a:cs typeface="黑体" charset="0"/>
              </a:rPr>
              <a:t>相当于</a:t>
            </a:r>
            <a:r>
              <a:rPr lang="en-US" altLang="zh-CN" sz="2600" b="1" dirty="0" smtClean="0">
                <a:latin typeface="+mn-ea"/>
                <a:ea typeface="+mn-ea"/>
                <a:cs typeface="黑体" charset="0"/>
              </a:rPr>
              <a:t>S</a:t>
            </a:r>
            <a:r>
              <a:rPr lang="zh-CN" altLang="en-US" sz="2600" dirty="0" smtClean="0">
                <a:latin typeface="+mn-ea"/>
                <a:ea typeface="+mn-ea"/>
                <a:cs typeface="黑体" charset="0"/>
              </a:rPr>
              <a:t>平面</a:t>
            </a:r>
            <a:r>
              <a:rPr lang="zh-CN" altLang="en-US" sz="2600" dirty="0">
                <a:latin typeface="+mn-ea"/>
                <a:ea typeface="+mn-ea"/>
                <a:cs typeface="黑体" charset="0"/>
              </a:rPr>
              <a:t>上方的液柱对平面的压力</a:t>
            </a:r>
          </a:p>
        </p:txBody>
      </p:sp>
      <p:graphicFrame>
        <p:nvGraphicFramePr>
          <p:cNvPr id="18" name="对象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384992"/>
              </p:ext>
            </p:extLst>
          </p:nvPr>
        </p:nvGraphicFramePr>
        <p:xfrm>
          <a:off x="4572000" y="2256715"/>
          <a:ext cx="412432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8" r:id="rId5" imgW="1674946" imgH="203024" progId="Equation.3">
                  <p:embed/>
                </p:oleObj>
              </mc:Choice>
              <mc:Fallback>
                <p:oleObj r:id="rId5" imgW="1674946" imgH="203024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256715"/>
                        <a:ext cx="4124325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3795643"/>
              </p:ext>
            </p:extLst>
          </p:nvPr>
        </p:nvGraphicFramePr>
        <p:xfrm>
          <a:off x="5652120" y="3291830"/>
          <a:ext cx="188436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9" r:id="rId7" imgW="838200" imgH="393700" progId="Equation.3">
                  <p:embed/>
                </p:oleObj>
              </mc:Choice>
              <mc:Fallback>
                <p:oleObj r:id="rId7" imgW="838200" imgH="39370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291830"/>
                        <a:ext cx="1884363" cy="88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341530" y="186485"/>
            <a:ext cx="387798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三、液体压强的计算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22" name="TextBox 7"/>
          <p:cNvSpPr txBox="1">
            <a:spLocks noChangeArrowheads="1"/>
          </p:cNvSpPr>
          <p:nvPr/>
        </p:nvSpPr>
        <p:spPr bwMode="auto">
          <a:xfrm>
            <a:off x="634229" y="906565"/>
            <a:ext cx="542293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6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zh-CN" altLang="en-US" sz="26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、液面</a:t>
            </a:r>
            <a:r>
              <a:rPr lang="zh-CN" altLang="en-US" sz="26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下深度为</a:t>
            </a:r>
            <a:r>
              <a:rPr lang="en-US" altLang="zh-CN" sz="2600" i="1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h</a:t>
            </a:r>
            <a:r>
              <a:rPr lang="zh-CN" altLang="en-US" sz="26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处</a:t>
            </a:r>
            <a:r>
              <a:rPr lang="zh-CN" altLang="en-US" sz="26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液体的压强为：</a:t>
            </a:r>
            <a:endParaRPr lang="zh-CN" altLang="en-US" sz="26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grpSp>
        <p:nvGrpSpPr>
          <p:cNvPr id="23" name="组合 10"/>
          <p:cNvGrpSpPr>
            <a:grpSpLocks/>
          </p:cNvGrpSpPr>
          <p:nvPr/>
        </p:nvGrpSpPr>
        <p:grpSpPr bwMode="auto">
          <a:xfrm>
            <a:off x="6147175" y="816555"/>
            <a:ext cx="1530170" cy="675075"/>
            <a:chOff x="6572264" y="5357826"/>
            <a:chExt cx="2143140" cy="1143008"/>
          </a:xfrm>
        </p:grpSpPr>
        <p:sp>
          <p:nvSpPr>
            <p:cNvPr id="24" name="圆角矩形 23"/>
            <p:cNvSpPr/>
            <p:nvPr/>
          </p:nvSpPr>
          <p:spPr>
            <a:xfrm>
              <a:off x="6572264" y="5357826"/>
              <a:ext cx="2143140" cy="1143008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60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25" name="对象 6146"/>
            <p:cNvGraphicFramePr>
              <a:graphicFrameLocks/>
            </p:cNvGraphicFramePr>
            <p:nvPr/>
          </p:nvGraphicFramePr>
          <p:xfrm>
            <a:off x="6572264" y="5572140"/>
            <a:ext cx="1916536" cy="714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20" r:id="rId9" imgW="545863" imgH="203112" progId="Equation.DSMT4">
                    <p:embed/>
                  </p:oleObj>
                </mc:Choice>
                <mc:Fallback>
                  <p:oleObj r:id="rId9" imgW="545863" imgH="203112" progId="Equation.DSMT4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2264" y="5572140"/>
                          <a:ext cx="1916536" cy="714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3898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3467835" y="1539261"/>
            <a:ext cx="19812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i="1" dirty="0">
                <a:latin typeface="+mn-ea"/>
                <a:ea typeface="+mn-ea"/>
              </a:rPr>
              <a:t>p=</a:t>
            </a:r>
            <a:r>
              <a:rPr lang="en-US" altLang="zh-CN" sz="3200" b="1" i="1" dirty="0" err="1">
                <a:latin typeface="+mn-ea"/>
                <a:ea typeface="+mn-ea"/>
              </a:rPr>
              <a:t>ρgh</a:t>
            </a:r>
            <a:endParaRPr lang="en-US" altLang="zh-CN" sz="3200" b="1" i="1" dirty="0">
              <a:latin typeface="+mn-ea"/>
              <a:ea typeface="+mn-ea"/>
            </a:endParaRPr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3356865" y="771550"/>
            <a:ext cx="2286000" cy="52322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千克／米</a:t>
            </a:r>
            <a:r>
              <a:rPr lang="en-US" altLang="zh-CN" sz="2800" baseline="30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3</a:t>
            </a:r>
          </a:p>
        </p:txBody>
      </p: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5157065" y="2481740"/>
            <a:ext cx="914400" cy="52322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米</a:t>
            </a:r>
          </a:p>
        </p:txBody>
      </p:sp>
      <p:sp>
        <p:nvSpPr>
          <p:cNvPr id="68624" name="Text Box 16"/>
          <p:cNvSpPr txBox="1">
            <a:spLocks noChangeArrowheads="1"/>
          </p:cNvSpPr>
          <p:nvPr/>
        </p:nvSpPr>
        <p:spPr bwMode="auto">
          <a:xfrm>
            <a:off x="2456765" y="2481740"/>
            <a:ext cx="1524000" cy="52322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帕斯卡</a:t>
            </a:r>
          </a:p>
        </p:txBody>
      </p:sp>
      <p:sp>
        <p:nvSpPr>
          <p:cNvPr id="68625" name="Line 17"/>
          <p:cNvSpPr>
            <a:spLocks noChangeShapeType="1"/>
          </p:cNvSpPr>
          <p:nvPr/>
        </p:nvSpPr>
        <p:spPr bwMode="auto">
          <a:xfrm flipH="1">
            <a:off x="3491880" y="2121699"/>
            <a:ext cx="304800" cy="31503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>
              <a:latin typeface="+mn-ea"/>
              <a:ea typeface="+mn-ea"/>
            </a:endParaRPr>
          </a:p>
        </p:txBody>
      </p:sp>
      <p:sp>
        <p:nvSpPr>
          <p:cNvPr id="68626" name="Line 18"/>
          <p:cNvSpPr>
            <a:spLocks noChangeShapeType="1"/>
          </p:cNvSpPr>
          <p:nvPr/>
        </p:nvSpPr>
        <p:spPr bwMode="auto">
          <a:xfrm>
            <a:off x="5202070" y="2121700"/>
            <a:ext cx="360040" cy="31503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>
              <a:latin typeface="+mn-ea"/>
              <a:ea typeface="+mn-ea"/>
            </a:endParaRPr>
          </a:p>
        </p:txBody>
      </p:sp>
      <p:sp>
        <p:nvSpPr>
          <p:cNvPr id="68627" name="Line 19"/>
          <p:cNvSpPr>
            <a:spLocks noChangeShapeType="1"/>
          </p:cNvSpPr>
          <p:nvPr/>
        </p:nvSpPr>
        <p:spPr bwMode="auto">
          <a:xfrm flipV="1">
            <a:off x="4481990" y="1311610"/>
            <a:ext cx="0" cy="3757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800">
              <a:latin typeface="+mn-ea"/>
              <a:ea typeface="+mn-ea"/>
            </a:endParaRPr>
          </a:p>
        </p:txBody>
      </p:sp>
      <p:sp>
        <p:nvSpPr>
          <p:cNvPr id="68628" name="Text Box 20"/>
          <p:cNvSpPr txBox="1">
            <a:spLocks noChangeArrowheads="1"/>
          </p:cNvSpPr>
          <p:nvPr/>
        </p:nvSpPr>
        <p:spPr bwMode="auto">
          <a:xfrm>
            <a:off x="386535" y="276495"/>
            <a:ext cx="23402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2、公式分析：</a:t>
            </a:r>
            <a:endParaRPr lang="zh-CN" altLang="en-US" sz="2800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68630" name="Text Box 22"/>
          <p:cNvSpPr txBox="1">
            <a:spLocks noChangeArrowheads="1"/>
          </p:cNvSpPr>
          <p:nvPr/>
        </p:nvSpPr>
        <p:spPr bwMode="auto">
          <a:xfrm>
            <a:off x="701570" y="3201820"/>
            <a:ext cx="7920881" cy="13490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 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＊液体压强只与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液体密度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深度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有关，与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液体重力、容器形状、横截面积大小无关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716185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86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6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22" grpId="0" bldLvl="0"/>
      <p:bldP spid="68623" grpId="0" bldLvl="0" animBg="1"/>
      <p:bldP spid="68624" grpId="0" bldLvl="0" animBg="1"/>
      <p:bldP spid="68625" grpId="0" animBg="1"/>
      <p:bldP spid="68626" grpId="0" animBg="1"/>
      <p:bldP spid="68627" grpId="0" animBg="1"/>
      <p:bldP spid="686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386535" y="321500"/>
            <a:ext cx="225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3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、理解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深度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3626895" y="1671650"/>
            <a:ext cx="5157065" cy="221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altLang="zh-CN" sz="2800" b="1" i="1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p=</a:t>
            </a:r>
            <a:r>
              <a:rPr lang="en-US" altLang="zh-CN" sz="2800" b="1" i="1" dirty="0" err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ρgh</a:t>
            </a:r>
            <a:r>
              <a:rPr lang="en-US" altLang="zh-CN" sz="2800" i="1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 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中的</a:t>
            </a:r>
            <a:r>
              <a:rPr lang="en-US" altLang="zh-CN" sz="2800" b="1" i="1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h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是指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液体的深度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；</a:t>
            </a:r>
            <a:endParaRPr lang="en-US" altLang="zh-CN" sz="2800" dirty="0" smtClean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  <a:p>
            <a:pPr algn="l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即从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自由液面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到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研究点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的竖直距离。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pic>
        <p:nvPicPr>
          <p:cNvPr id="11" name="图片 61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5" y="1131590"/>
            <a:ext cx="3330370" cy="346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3883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665" y="501520"/>
            <a:ext cx="6017612" cy="31053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31740" y="3921900"/>
            <a:ext cx="99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err="1" smtClean="0">
                <a:solidFill>
                  <a:schemeClr val="tx1"/>
                </a:solidFill>
                <a:latin typeface="+mn-ea"/>
                <a:ea typeface="+mn-ea"/>
              </a:rPr>
              <a:t>h</a:t>
            </a:r>
            <a:r>
              <a:rPr kumimoji="1" lang="en-US" altLang="zh-CN" sz="2800" baseline="-25000" dirty="0" err="1" smtClean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kumimoji="1"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？</a:t>
            </a:r>
            <a:endParaRPr kumimoji="1"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54938" y="3921900"/>
            <a:ext cx="84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err="1" smtClean="0">
                <a:solidFill>
                  <a:schemeClr val="tx1"/>
                </a:solidFill>
                <a:latin typeface="+mn-ea"/>
                <a:ea typeface="+mn-ea"/>
              </a:rPr>
              <a:t>h</a:t>
            </a:r>
            <a:r>
              <a:rPr kumimoji="1" lang="en-US" altLang="zh-CN" sz="2800" baseline="-25000" dirty="0" err="1" smtClean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kumimoji="1"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729678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10" y="1221600"/>
            <a:ext cx="2796155" cy="2160240"/>
          </a:xfrm>
          <a:prstGeom prst="rect">
            <a:avLst/>
          </a:prstGeom>
        </p:spPr>
      </p:pic>
      <p:pic>
        <p:nvPicPr>
          <p:cNvPr id="3" name="图片 2" descr="屏幕快照 2020-02-11 下午9.17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035" y="1131590"/>
            <a:ext cx="2835315" cy="22871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76745" y="3786885"/>
            <a:ext cx="990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err="1" smtClean="0">
                <a:solidFill>
                  <a:schemeClr val="tx1"/>
                </a:solidFill>
                <a:latin typeface="+mn-ea"/>
                <a:ea typeface="+mn-ea"/>
              </a:rPr>
              <a:t>h</a:t>
            </a:r>
            <a:r>
              <a:rPr kumimoji="1" lang="en-US" altLang="zh-CN" sz="2800" baseline="-25000" dirty="0" err="1" smtClean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kumimoji="1"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？</a:t>
            </a:r>
            <a:endParaRPr kumimoji="1"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99943" y="3786885"/>
            <a:ext cx="84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err="1" smtClean="0">
                <a:solidFill>
                  <a:schemeClr val="tx1"/>
                </a:solidFill>
                <a:latin typeface="+mn-ea"/>
                <a:ea typeface="+mn-ea"/>
              </a:rPr>
              <a:t>h</a:t>
            </a:r>
            <a:r>
              <a:rPr kumimoji="1" lang="en-US" altLang="zh-CN" sz="2800" baseline="-25000" dirty="0" err="1" smtClean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kumimoji="1"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28620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ChangeArrowheads="1"/>
          </p:cNvSpPr>
          <p:nvPr/>
        </p:nvSpPr>
        <p:spPr bwMode="auto">
          <a:xfrm>
            <a:off x="2771800" y="231490"/>
            <a:ext cx="3044825" cy="45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0800" bIns="10800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帕斯卡裂桶实验</a:t>
            </a: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3536885" y="1266605"/>
            <a:ext cx="5248688" cy="284693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b="0" noProof="1">
                <a:solidFill>
                  <a:srgbClr val="000000"/>
                </a:solidFill>
                <a:latin typeface="+mn-ea"/>
                <a:cs typeface="黑体" charset="0"/>
              </a:rPr>
              <a:t>　　帕斯卡在</a:t>
            </a:r>
            <a:r>
              <a:rPr altLang="zh-CN" b="0" noProof="1">
                <a:solidFill>
                  <a:srgbClr val="000000"/>
                </a:solidFill>
                <a:latin typeface="+mn-ea"/>
                <a:cs typeface="黑体" charset="0"/>
              </a:rPr>
              <a:t>1648</a:t>
            </a:r>
            <a:r>
              <a:rPr b="0" noProof="1">
                <a:solidFill>
                  <a:srgbClr val="000000"/>
                </a:solidFill>
                <a:latin typeface="+mn-ea"/>
                <a:cs typeface="黑体" charset="0"/>
              </a:rPr>
              <a:t>年表演了一个著名的实验：他用一个密闭的装满水的桶，在桶盖上插入一根细长的管子，从楼房的阳台上向细管子里灌水。结果只用了几杯水，就把桶压裂了，桶里的水就从裂缝中流了出来。</a:t>
            </a:r>
          </a:p>
        </p:txBody>
      </p:sp>
      <p:pic>
        <p:nvPicPr>
          <p:cNvPr id="22533" name="图片 29700" descr="8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5" y="816555"/>
            <a:ext cx="2745305" cy="405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810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169" descr="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70" y="186485"/>
            <a:ext cx="2925325" cy="471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7093" t="26703" r="5831" b="8120"/>
          <a:stretch/>
        </p:blipFill>
        <p:spPr>
          <a:xfrm>
            <a:off x="3716905" y="951570"/>
            <a:ext cx="5214343" cy="310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21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带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74" y="710803"/>
            <a:ext cx="3518545" cy="3952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5" name="Picture 3" descr="死带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9738" y="2470548"/>
            <a:ext cx="4356100" cy="1997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6" name="矩形 30725"/>
          <p:cNvSpPr>
            <a:spLocks noChangeArrowheads="1"/>
          </p:cNvSpPr>
          <p:nvPr/>
        </p:nvSpPr>
        <p:spPr bwMode="auto">
          <a:xfrm>
            <a:off x="4114801" y="744141"/>
            <a:ext cx="4608513" cy="125931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带鱼生活在深海中。为什么我们在鱼市上看不到活带鱼？</a:t>
            </a:r>
          </a:p>
        </p:txBody>
      </p:sp>
    </p:spTree>
    <p:extLst>
      <p:ext uri="{BB962C8B-B14F-4D97-AF65-F5344CB8AC3E}">
        <p14:creationId xmlns:p14="http://schemas.microsoft.com/office/powerpoint/2010/main" val="34405906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540" y="321500"/>
            <a:ext cx="81909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在一个重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2N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，底面积为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0.01m</a:t>
            </a:r>
            <a:r>
              <a:rPr lang="en-US" altLang="zh-CN" sz="2800" baseline="30000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的容器里装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8N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的水，水的深度为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5cm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，放在水平桌面上，如图（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g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＝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10N/kg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），求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？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1590" y="1761660"/>
            <a:ext cx="4950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(1)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水对容器底的压强和压力？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4" name="图片 3" descr="屏幕快照 2020-02-17 下午4.17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75" y="1401620"/>
            <a:ext cx="2520280" cy="139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7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1540" y="321500"/>
            <a:ext cx="81909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在一个重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2N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，读面积为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0.01m</a:t>
            </a:r>
            <a:r>
              <a:rPr lang="en-US" altLang="zh-CN" sz="2800" baseline="30000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的容器里装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8N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的水，水的深度为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0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05m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，放在水平桌面上，如图（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g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＝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10N/kg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），求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？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81590" y="1761660"/>
            <a:ext cx="4950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(1)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水对容器底的压强和压力？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1590" y="2301720"/>
            <a:ext cx="52205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x-none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(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r>
              <a:rPr lang="x-none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)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容器对桌面的压力和压强？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5" name="图片 4" descr="屏幕快照 2020-02-17 下午4.17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90" y="1401620"/>
            <a:ext cx="2520280" cy="139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8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" descr="学科网(www.zxxk.com)--教育资源门户，提供试卷、教案、课件、论文、素材及各类教学资源下载，还有大量而丰富的教学相关资讯！"/>
          <p:cNvGrpSpPr>
            <a:grpSpLocks/>
          </p:cNvGrpSpPr>
          <p:nvPr/>
        </p:nvGrpSpPr>
        <p:grpSpPr bwMode="auto">
          <a:xfrm>
            <a:off x="6057165" y="3111810"/>
            <a:ext cx="2250250" cy="1530170"/>
            <a:chOff x="7420" y="5939"/>
            <a:chExt cx="2701" cy="1890"/>
          </a:xfrm>
        </p:grpSpPr>
        <p:grpSp>
          <p:nvGrpSpPr>
            <p:cNvPr id="13" name="Group 4"/>
            <p:cNvGrpSpPr>
              <a:grpSpLocks/>
            </p:cNvGrpSpPr>
            <p:nvPr/>
          </p:nvGrpSpPr>
          <p:grpSpPr bwMode="auto">
            <a:xfrm>
              <a:off x="7650" y="6620"/>
              <a:ext cx="440" cy="1070"/>
              <a:chOff x="7650" y="6620"/>
              <a:chExt cx="440" cy="1070"/>
            </a:xfrm>
          </p:grpSpPr>
          <p:cxnSp>
            <p:nvCxnSpPr>
              <p:cNvPr id="17" name="Line 5"/>
              <p:cNvCxnSpPr/>
              <p:nvPr/>
            </p:nvCxnSpPr>
            <p:spPr bwMode="auto">
              <a:xfrm>
                <a:off x="7650" y="6620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Line 6"/>
              <p:cNvCxnSpPr/>
              <p:nvPr/>
            </p:nvCxnSpPr>
            <p:spPr bwMode="auto">
              <a:xfrm>
                <a:off x="7650" y="7690"/>
                <a:ext cx="4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Line 7"/>
              <p:cNvCxnSpPr/>
              <p:nvPr/>
            </p:nvCxnSpPr>
            <p:spPr bwMode="auto">
              <a:xfrm>
                <a:off x="7750" y="7340"/>
                <a:ext cx="0" cy="3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Line 8"/>
              <p:cNvCxnSpPr/>
              <p:nvPr/>
            </p:nvCxnSpPr>
            <p:spPr bwMode="auto">
              <a:xfrm flipV="1">
                <a:off x="7750" y="6620"/>
                <a:ext cx="0" cy="3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7420" y="5939"/>
              <a:ext cx="2701" cy="1890"/>
              <a:chOff x="7420" y="5939"/>
              <a:chExt cx="2701" cy="1890"/>
            </a:xfrm>
          </p:grpSpPr>
          <p:pic>
            <p:nvPicPr>
              <p:cNvPr id="15" name="Picture 10" descr="QQ截图未命名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11" y="5939"/>
                <a:ext cx="2110" cy="1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11"/>
              <p:cNvSpPr txBox="1">
                <a:spLocks noChangeArrowheads="1"/>
              </p:cNvSpPr>
              <p:nvPr/>
            </p:nvSpPr>
            <p:spPr bwMode="auto">
              <a:xfrm>
                <a:off x="7420" y="6890"/>
                <a:ext cx="1440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ts val="1560"/>
                  </a:lnSpc>
                  <a:spcAft>
                    <a:spcPts val="0"/>
                  </a:spcAft>
                </a:pPr>
                <a:r>
                  <a:rPr lang="en-US" sz="1050" dirty="0">
                    <a:solidFill>
                      <a:schemeClr val="tx1"/>
                    </a:solidFill>
                    <a:effectLst/>
                    <a:latin typeface="Times New Roman"/>
                    <a:ea typeface="宋体"/>
                    <a:cs typeface="Times New Roman"/>
                  </a:rPr>
                  <a:t>0.3m</a:t>
                </a:r>
                <a:endParaRPr lang="zh-CN" sz="1050" dirty="0">
                  <a:solidFill>
                    <a:schemeClr val="tx1"/>
                  </a:solidFill>
                  <a:effectLst/>
                  <a:latin typeface="Times New Roman"/>
                  <a:ea typeface="宋体"/>
                  <a:cs typeface="Times New Roman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386535" y="231490"/>
            <a:ext cx="8325925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</a:rPr>
              <a:t>例：</a:t>
            </a:r>
            <a:r>
              <a:rPr lang="zh-CN" altLang="zh-CN" sz="2800" dirty="0" smtClean="0">
                <a:solidFill>
                  <a:srgbClr val="000000"/>
                </a:solidFill>
              </a:rPr>
              <a:t>如图</a:t>
            </a:r>
            <a:r>
              <a:rPr lang="zh-CN" altLang="zh-CN" sz="2800" dirty="0">
                <a:solidFill>
                  <a:srgbClr val="000000"/>
                </a:solidFill>
              </a:rPr>
              <a:t>是学校常用的一种饮水桶，重</a:t>
            </a:r>
            <a:r>
              <a:rPr lang="en-US" altLang="zh-CN" sz="2800" dirty="0">
                <a:solidFill>
                  <a:srgbClr val="000000"/>
                </a:solidFill>
              </a:rPr>
              <a:t>2kg</a:t>
            </a:r>
            <a:r>
              <a:rPr lang="zh-CN" altLang="zh-CN" sz="2800" dirty="0">
                <a:solidFill>
                  <a:srgbClr val="000000"/>
                </a:solidFill>
              </a:rPr>
              <a:t>，</a:t>
            </a:r>
            <a:r>
              <a:rPr lang="zh-CN" altLang="zh-CN" sz="2800" dirty="0" smtClean="0">
                <a:solidFill>
                  <a:srgbClr val="000000"/>
                </a:solidFill>
              </a:rPr>
              <a:t>其底面积约为</a:t>
            </a:r>
            <a:r>
              <a:rPr lang="en-US" altLang="zh-CN" sz="2800" dirty="0" smtClean="0">
                <a:solidFill>
                  <a:srgbClr val="000000"/>
                </a:solidFill>
              </a:rPr>
              <a:t>600cm</a:t>
            </a:r>
            <a:r>
              <a:rPr lang="en-US" altLang="zh-CN" sz="2800" baseline="30000" dirty="0" smtClean="0">
                <a:solidFill>
                  <a:srgbClr val="000000"/>
                </a:solidFill>
              </a:rPr>
              <a:t>2</a:t>
            </a:r>
            <a:r>
              <a:rPr lang="zh-CN" altLang="zh-CN" sz="2800" dirty="0">
                <a:solidFill>
                  <a:srgbClr val="000000"/>
                </a:solidFill>
              </a:rPr>
              <a:t>，</a:t>
            </a:r>
            <a:r>
              <a:rPr lang="zh-CN" altLang="zh-CN" sz="2800" dirty="0" smtClean="0">
                <a:solidFill>
                  <a:srgbClr val="000000"/>
                </a:solidFill>
              </a:rPr>
              <a:t>当桶中装</a:t>
            </a:r>
            <a:r>
              <a:rPr lang="en-US" altLang="zh-CN" sz="2800" dirty="0" smtClean="0">
                <a:solidFill>
                  <a:srgbClr val="000000"/>
                </a:solidFill>
              </a:rPr>
              <a:t>30cm</a:t>
            </a:r>
            <a:r>
              <a:rPr lang="zh-CN" altLang="zh-CN" sz="2800" dirty="0">
                <a:solidFill>
                  <a:srgbClr val="000000"/>
                </a:solidFill>
              </a:rPr>
              <a:t>深，质量为</a:t>
            </a:r>
            <a:r>
              <a:rPr lang="en-US" altLang="zh-CN" sz="2800" dirty="0" smtClean="0">
                <a:solidFill>
                  <a:srgbClr val="000000"/>
                </a:solidFill>
              </a:rPr>
              <a:t>10kg</a:t>
            </a:r>
            <a:r>
              <a:rPr lang="zh-CN" altLang="zh-CN" sz="2800" dirty="0" smtClean="0">
                <a:solidFill>
                  <a:srgbClr val="000000"/>
                </a:solidFill>
              </a:rPr>
              <a:t>的</a:t>
            </a:r>
            <a:r>
              <a:rPr lang="zh-CN" altLang="zh-CN" sz="2800" dirty="0">
                <a:solidFill>
                  <a:srgbClr val="000000"/>
                </a:solidFill>
              </a:rPr>
              <a:t>水时（</a:t>
            </a:r>
            <a:r>
              <a:rPr lang="en-US" altLang="zh-CN" sz="2800" i="1" dirty="0">
                <a:solidFill>
                  <a:srgbClr val="000000"/>
                </a:solidFill>
              </a:rPr>
              <a:t>g</a:t>
            </a:r>
            <a:r>
              <a:rPr lang="en-US" altLang="zh-CN" sz="2800" dirty="0">
                <a:solidFill>
                  <a:srgbClr val="000000"/>
                </a:solidFill>
              </a:rPr>
              <a:t>=10N/kg</a:t>
            </a:r>
            <a:r>
              <a:rPr lang="zh-CN" altLang="zh-CN" sz="2800" dirty="0">
                <a:solidFill>
                  <a:srgbClr val="000000"/>
                </a:solidFill>
              </a:rPr>
              <a:t>，</a:t>
            </a:r>
            <a:r>
              <a:rPr lang="en-US" altLang="zh-CN" sz="2800" i="1" dirty="0" err="1">
                <a:solidFill>
                  <a:srgbClr val="000000"/>
                </a:solidFill>
              </a:rPr>
              <a:t>ρ</a:t>
            </a:r>
            <a:r>
              <a:rPr lang="zh-CN" altLang="zh-CN" sz="2800" baseline="-25000" dirty="0">
                <a:solidFill>
                  <a:srgbClr val="000000"/>
                </a:solidFill>
              </a:rPr>
              <a:t>水</a:t>
            </a:r>
            <a:r>
              <a:rPr lang="en-US" altLang="zh-CN" sz="2800" dirty="0" smtClean="0">
                <a:solidFill>
                  <a:srgbClr val="000000"/>
                </a:solidFill>
              </a:rPr>
              <a:t>=1×10</a:t>
            </a:r>
            <a:r>
              <a:rPr lang="en-US" altLang="zh-CN" sz="2800" baseline="30000" dirty="0" smtClean="0">
                <a:solidFill>
                  <a:srgbClr val="000000"/>
                </a:solidFill>
              </a:rPr>
              <a:t>3</a:t>
            </a:r>
            <a:r>
              <a:rPr lang="en-US" altLang="zh-CN" sz="2800" dirty="0" smtClean="0">
                <a:solidFill>
                  <a:srgbClr val="000000"/>
                </a:solidFill>
              </a:rPr>
              <a:t>kg</a:t>
            </a:r>
            <a:r>
              <a:rPr lang="en-US" altLang="zh-CN" sz="2800" dirty="0">
                <a:solidFill>
                  <a:srgbClr val="000000"/>
                </a:solidFill>
              </a:rPr>
              <a:t>/m</a:t>
            </a:r>
            <a:r>
              <a:rPr lang="en-US" altLang="zh-CN" sz="2800" baseline="30000" dirty="0">
                <a:solidFill>
                  <a:srgbClr val="000000"/>
                </a:solidFill>
              </a:rPr>
              <a:t>3</a:t>
            </a:r>
            <a:r>
              <a:rPr lang="zh-CN" altLang="zh-CN" sz="2800" dirty="0">
                <a:solidFill>
                  <a:srgbClr val="000000"/>
                </a:solidFill>
              </a:rPr>
              <a:t>），求：</a:t>
            </a:r>
          </a:p>
          <a:p>
            <a:pPr algn="l"/>
            <a:r>
              <a:rPr lang="zh-CN" altLang="zh-CN" sz="2800" dirty="0">
                <a:solidFill>
                  <a:srgbClr val="000000"/>
                </a:solidFill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</a:rPr>
              <a:t>1</a:t>
            </a:r>
            <a:r>
              <a:rPr lang="zh-CN" altLang="zh-CN" sz="2800" dirty="0">
                <a:solidFill>
                  <a:srgbClr val="000000"/>
                </a:solidFill>
              </a:rPr>
              <a:t>）水桶底面受到的压强是多大？</a:t>
            </a:r>
          </a:p>
          <a:p>
            <a:pPr algn="l"/>
            <a:r>
              <a:rPr lang="zh-CN" altLang="zh-CN" sz="2800" dirty="0">
                <a:solidFill>
                  <a:srgbClr val="000000"/>
                </a:solidFill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</a:rPr>
              <a:t>2</a:t>
            </a:r>
            <a:r>
              <a:rPr lang="zh-CN" altLang="zh-CN" sz="2800" dirty="0">
                <a:solidFill>
                  <a:srgbClr val="000000"/>
                </a:solidFill>
              </a:rPr>
              <a:t>）水桶底面受到的压力约是多少？</a:t>
            </a:r>
          </a:p>
          <a:p>
            <a:pPr algn="l"/>
            <a:r>
              <a:rPr lang="zh-CN" altLang="zh-CN" sz="2800" dirty="0">
                <a:solidFill>
                  <a:srgbClr val="000000"/>
                </a:solidFill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</a:rPr>
              <a:t>3</a:t>
            </a:r>
            <a:r>
              <a:rPr lang="zh-CN" altLang="zh-CN" sz="2800" dirty="0">
                <a:solidFill>
                  <a:srgbClr val="000000"/>
                </a:solidFill>
              </a:rPr>
              <a:t>）桶底对桌面的压力为多少？</a:t>
            </a:r>
          </a:p>
          <a:p>
            <a:pPr algn="l"/>
            <a:r>
              <a:rPr lang="zh-CN" altLang="zh-CN" sz="2800" dirty="0">
                <a:solidFill>
                  <a:srgbClr val="000000"/>
                </a:solidFill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</a:rPr>
              <a:t>4</a:t>
            </a:r>
            <a:r>
              <a:rPr lang="zh-CN" altLang="zh-CN" sz="2800" dirty="0">
                <a:solidFill>
                  <a:srgbClr val="000000"/>
                </a:solidFill>
              </a:rPr>
              <a:t>）桶底对桌面的压强为多少？</a:t>
            </a:r>
          </a:p>
        </p:txBody>
      </p:sp>
    </p:spTree>
    <p:extLst>
      <p:ext uri="{BB962C8B-B14F-4D97-AF65-F5344CB8AC3E}">
        <p14:creationId xmlns:p14="http://schemas.microsoft.com/office/powerpoint/2010/main" val="2079457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736" t="1703" r="1261" b="5280"/>
          <a:stretch/>
        </p:blipFill>
        <p:spPr>
          <a:xfrm>
            <a:off x="2501770" y="1356615"/>
            <a:ext cx="4278971" cy="3150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1560" y="411510"/>
            <a:ext cx="6348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6600"/>
                </a:solidFill>
              </a:rPr>
              <a:t>例：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分别找出</a:t>
            </a:r>
            <a:r>
              <a:rPr kumimoji="1" lang="en-US" altLang="zh-CN" sz="2800" dirty="0" smtClean="0">
                <a:solidFill>
                  <a:schemeClr val="tx1"/>
                </a:solidFill>
              </a:rPr>
              <a:t>ABC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三点的深度为多少？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02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6865"/>
          <p:cNvSpPr txBox="1">
            <a:spLocks noChangeArrowheads="1"/>
          </p:cNvSpPr>
          <p:nvPr/>
        </p:nvSpPr>
        <p:spPr bwMode="auto">
          <a:xfrm>
            <a:off x="341528" y="255012"/>
            <a:ext cx="8802471" cy="3079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4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Times New Roman" charset="0"/>
              </a:rPr>
              <a:t>例</a:t>
            </a:r>
            <a:r>
              <a:rPr lang="zh-CN" altLang="zh-CN" sz="2800" dirty="0">
                <a:solidFill>
                  <a:srgbClr val="FF0000"/>
                </a:solidFill>
                <a:latin typeface="Times New Roman" charset="0"/>
              </a:rPr>
              <a:t>：</a:t>
            </a:r>
            <a:r>
              <a:rPr lang="zh-CN" altLang="en-US" sz="2800" b="1" dirty="0" smtClean="0">
                <a:latin typeface="Times New Roman" charset="0"/>
              </a:rPr>
              <a:t>关于液体压强</a:t>
            </a:r>
            <a:r>
              <a:rPr lang="zh-CN" altLang="en-US" sz="2800" b="1" dirty="0">
                <a:latin typeface="Times New Roman" charset="0"/>
              </a:rPr>
              <a:t>，下列说法中正确的是（ </a:t>
            </a:r>
            <a:r>
              <a:rPr lang="zh-CN" altLang="en-US" sz="2800" b="1" dirty="0" smtClean="0">
                <a:latin typeface="Times New Roman" charset="0"/>
              </a:rPr>
              <a:t>   </a:t>
            </a:r>
            <a:r>
              <a:rPr lang="zh-CN" altLang="en-US" sz="2800" b="1" dirty="0">
                <a:latin typeface="Times New Roman" charset="0"/>
              </a:rPr>
              <a:t>）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 smtClean="0">
                <a:latin typeface="Times New Roman" charset="0"/>
              </a:rPr>
              <a:t>A.</a:t>
            </a:r>
            <a:r>
              <a:rPr lang="zh-CN" altLang="en-US" sz="2800" b="1" dirty="0" smtClean="0">
                <a:latin typeface="Times New Roman" charset="0"/>
              </a:rPr>
              <a:t>液体只对容器底部有压强</a:t>
            </a:r>
            <a:endParaRPr lang="en-US" altLang="zh-CN" sz="2800" b="1" dirty="0" smtClean="0">
              <a:latin typeface="Times New Roman" charset="0"/>
            </a:endParaRP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 smtClean="0">
                <a:latin typeface="Times New Roman" charset="0"/>
              </a:rPr>
              <a:t>B.</a:t>
            </a:r>
            <a:r>
              <a:rPr lang="zh-CN" altLang="en-US" sz="2800" b="1" dirty="0" smtClean="0">
                <a:latin typeface="Times New Roman" charset="0"/>
              </a:rPr>
              <a:t>液体的重力、体积越大，液体压强越大</a:t>
            </a:r>
            <a:endParaRPr lang="zh-CN" altLang="en-US" sz="2800" b="1" dirty="0">
              <a:latin typeface="Times New Roman" charset="0"/>
            </a:endParaRP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 smtClean="0">
                <a:latin typeface="Times New Roman" charset="0"/>
              </a:rPr>
              <a:t>C.</a:t>
            </a:r>
            <a:r>
              <a:rPr lang="zh-CN" altLang="en-US" sz="2800" b="1" dirty="0" smtClean="0">
                <a:latin typeface="Times New Roman" charset="0"/>
              </a:rPr>
              <a:t>液体的密度越大，液体的压强越大</a:t>
            </a:r>
            <a:endParaRPr lang="zh-CN" altLang="en-US" sz="2800" b="1" dirty="0">
              <a:latin typeface="Times New Roman" charset="0"/>
            </a:endParaRP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 smtClean="0">
                <a:latin typeface="Times New Roman" charset="0"/>
              </a:rPr>
              <a:t>D.</a:t>
            </a:r>
            <a:r>
              <a:rPr lang="zh-CN" altLang="en-US" sz="2800" dirty="0" smtClean="0">
                <a:latin typeface="Times New Roman" charset="0"/>
              </a:rPr>
              <a:t>同一种液体的压强只跟液体深度成正比</a:t>
            </a:r>
            <a:endParaRPr lang="zh-CN" altLang="en-US" sz="28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50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078" y="2121700"/>
            <a:ext cx="2423346" cy="315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21550" y="366505"/>
            <a:ext cx="8190910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6600"/>
                </a:solidFill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</a:rPr>
              <a:t>如图所示</a:t>
            </a:r>
            <a:r>
              <a:rPr lang="zh-CN" altLang="zh-CN" sz="2800" dirty="0">
                <a:solidFill>
                  <a:schemeClr val="tx1"/>
                </a:solidFill>
              </a:rPr>
              <a:t>的“帕斯卡裂桶实验”，木桶内装满水，桶的顶部竖立着一根细管，一人在三楼的阳台上向细管内只倒入了几杯水，木桶就被水压破了，这一实验表明，影响液体内部压强的因素是</a:t>
            </a:r>
            <a:r>
              <a:rPr lang="zh-CN" altLang="zh-CN" sz="2800" dirty="0" smtClean="0">
                <a:solidFill>
                  <a:schemeClr val="tx1"/>
                </a:solidFill>
              </a:rPr>
              <a:t>液体的（</a:t>
            </a:r>
            <a:r>
              <a:rPr lang="en-US" altLang="zh-CN" sz="2800" dirty="0" smtClean="0">
                <a:solidFill>
                  <a:schemeClr val="tx1"/>
                </a:solidFill>
              </a:rPr>
              <a:t>    </a:t>
            </a:r>
            <a:r>
              <a:rPr lang="zh-CN" altLang="zh-CN" sz="2800" dirty="0">
                <a:solidFill>
                  <a:schemeClr val="tx1"/>
                </a:solidFill>
              </a:rPr>
              <a:t>）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</a:rPr>
              <a:t>A</a:t>
            </a:r>
            <a:r>
              <a:rPr lang="zh-CN" altLang="zh-CN" sz="2800" dirty="0">
                <a:solidFill>
                  <a:schemeClr val="tx1"/>
                </a:solidFill>
              </a:rPr>
              <a:t>．质量</a:t>
            </a:r>
            <a:r>
              <a:rPr lang="en-US" altLang="zh-CN" sz="2800" dirty="0">
                <a:solidFill>
                  <a:schemeClr val="tx1"/>
                </a:solidFill>
              </a:rPr>
              <a:t>        </a:t>
            </a:r>
            <a:r>
              <a:rPr lang="en-US" altLang="zh-CN" sz="2800" dirty="0" smtClean="0">
                <a:solidFill>
                  <a:schemeClr val="tx1"/>
                </a:solidFill>
              </a:rPr>
              <a:t>B</a:t>
            </a:r>
            <a:r>
              <a:rPr lang="zh-CN" altLang="zh-CN" sz="2800" dirty="0">
                <a:solidFill>
                  <a:schemeClr val="tx1"/>
                </a:solidFill>
              </a:rPr>
              <a:t>．深度 </a:t>
            </a:r>
            <a:r>
              <a:rPr lang="en-US" altLang="zh-CN" sz="2800" dirty="0">
                <a:solidFill>
                  <a:schemeClr val="tx1"/>
                </a:solidFill>
              </a:rPr>
              <a:t>        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 smtClean="0">
                <a:solidFill>
                  <a:schemeClr val="tx1"/>
                </a:solidFill>
              </a:rPr>
              <a:t>C</a:t>
            </a:r>
            <a:r>
              <a:rPr lang="zh-CN" altLang="zh-CN" sz="2800" dirty="0">
                <a:solidFill>
                  <a:schemeClr val="tx1"/>
                </a:solidFill>
              </a:rPr>
              <a:t>．密度</a:t>
            </a:r>
            <a:r>
              <a:rPr lang="en-US" altLang="zh-CN" sz="2800" dirty="0">
                <a:solidFill>
                  <a:schemeClr val="tx1"/>
                </a:solidFill>
              </a:rPr>
              <a:t>              D</a:t>
            </a:r>
            <a:r>
              <a:rPr lang="zh-CN" altLang="zh-CN" sz="2800" dirty="0">
                <a:solidFill>
                  <a:schemeClr val="tx1"/>
                </a:solidFill>
              </a:rPr>
              <a:t>．体积</a:t>
            </a:r>
          </a:p>
        </p:txBody>
      </p:sp>
    </p:spTree>
    <p:extLst>
      <p:ext uri="{BB962C8B-B14F-4D97-AF65-F5344CB8AC3E}">
        <p14:creationId xmlns:p14="http://schemas.microsoft.com/office/powerpoint/2010/main" val="806475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36865"/>
          <p:cNvSpPr txBox="1">
            <a:spLocks noChangeArrowheads="1"/>
          </p:cNvSpPr>
          <p:nvPr/>
        </p:nvSpPr>
        <p:spPr bwMode="auto">
          <a:xfrm>
            <a:off x="341528" y="255012"/>
            <a:ext cx="8802471" cy="428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4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Times New Roman" charset="0"/>
              </a:rPr>
              <a:t>例</a:t>
            </a:r>
            <a:r>
              <a:rPr lang="zh-CN" altLang="zh-CN" sz="2800" dirty="0">
                <a:solidFill>
                  <a:srgbClr val="FF0000"/>
                </a:solidFill>
                <a:latin typeface="Times New Roman" charset="0"/>
              </a:rPr>
              <a:t>：</a:t>
            </a:r>
            <a:r>
              <a:rPr lang="zh-CN" altLang="en-US" sz="2800" b="1" dirty="0" smtClean="0">
                <a:latin typeface="Times New Roman" charset="0"/>
              </a:rPr>
              <a:t>关于液体压强</a:t>
            </a:r>
            <a:r>
              <a:rPr lang="zh-CN" altLang="en-US" sz="2800" b="1" dirty="0">
                <a:latin typeface="Times New Roman" charset="0"/>
              </a:rPr>
              <a:t>，下列说法中正确的是（ </a:t>
            </a:r>
            <a:r>
              <a:rPr lang="zh-CN" altLang="en-US" sz="2800" b="1" dirty="0" smtClean="0">
                <a:latin typeface="Times New Roman" charset="0"/>
              </a:rPr>
              <a:t>   </a:t>
            </a:r>
            <a:r>
              <a:rPr lang="zh-CN" altLang="en-US" sz="2800" b="1" dirty="0">
                <a:latin typeface="Times New Roman" charset="0"/>
              </a:rPr>
              <a:t>）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>
                <a:latin typeface="Times New Roman" charset="0"/>
              </a:rPr>
              <a:t>A.</a:t>
            </a:r>
            <a:r>
              <a:rPr lang="zh-CN" altLang="en-US" sz="2800" b="1" dirty="0">
                <a:latin typeface="Times New Roman" charset="0"/>
              </a:rPr>
              <a:t>液体的压强是由于液体受重力而产生的，因此液体内部的压强方向总是向下的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>
                <a:latin typeface="Times New Roman" charset="0"/>
              </a:rPr>
              <a:t>B.</a:t>
            </a:r>
            <a:r>
              <a:rPr lang="zh-CN" altLang="en-US" sz="2800" b="1" dirty="0">
                <a:latin typeface="Times New Roman" charset="0"/>
              </a:rPr>
              <a:t>在液体的同一深度，液体向下的压强比向上的压强大一些 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>
                <a:latin typeface="Times New Roman" charset="0"/>
              </a:rPr>
              <a:t>C.</a:t>
            </a:r>
            <a:r>
              <a:rPr lang="zh-CN" altLang="en-US" sz="2800" b="1" dirty="0">
                <a:latin typeface="Times New Roman" charset="0"/>
              </a:rPr>
              <a:t>在液体的同一深度，不同液体的压强一般不同 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altLang="zh-CN" sz="2800" b="1" dirty="0">
                <a:latin typeface="Times New Roman" charset="0"/>
              </a:rPr>
              <a:t>D.</a:t>
            </a:r>
            <a:r>
              <a:rPr lang="zh-CN" altLang="en-US" sz="2800" b="1" dirty="0">
                <a:latin typeface="Times New Roman" charset="0"/>
              </a:rPr>
              <a:t>凡是和液体接触的物体或物体表面都受到液体的压强</a:t>
            </a:r>
          </a:p>
        </p:txBody>
      </p:sp>
    </p:spTree>
    <p:extLst>
      <p:ext uri="{BB962C8B-B14F-4D97-AF65-F5344CB8AC3E}">
        <p14:creationId xmlns:p14="http://schemas.microsoft.com/office/powerpoint/2010/main" val="20929285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38913"/>
          <p:cNvSpPr txBox="1">
            <a:spLocks noChangeArrowheads="1"/>
          </p:cNvSpPr>
          <p:nvPr/>
        </p:nvSpPr>
        <p:spPr bwMode="auto">
          <a:xfrm>
            <a:off x="476545" y="411510"/>
            <a:ext cx="7835900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400" b="1" dirty="0" smtClean="0">
                <a:latin typeface="Times New Roman" charset="0"/>
              </a:rPr>
              <a:t>如图</a:t>
            </a:r>
            <a:r>
              <a:rPr lang="zh-CN" altLang="en-US" sz="2400" b="1" dirty="0">
                <a:latin typeface="Times New Roman" charset="0"/>
              </a:rPr>
              <a:t>，两管中盛有同种液体，这两个试管底部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charset="0"/>
              </a:rPr>
              <a:t>受到的压强相比较 （     ）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charset="0"/>
              </a:rPr>
              <a:t>A.</a:t>
            </a:r>
            <a:r>
              <a:rPr lang="zh-CN" altLang="en-US" sz="2400" b="1" dirty="0">
                <a:latin typeface="Times New Roman" charset="0"/>
              </a:rPr>
              <a:t>甲大       </a:t>
            </a:r>
            <a:r>
              <a:rPr lang="en-US" altLang="zh-CN" sz="2400" b="1" dirty="0">
                <a:latin typeface="Times New Roman" charset="0"/>
              </a:rPr>
              <a:t>B.</a:t>
            </a:r>
            <a:r>
              <a:rPr lang="zh-CN" altLang="en-US" sz="2400" b="1" dirty="0">
                <a:latin typeface="Times New Roman" charset="0"/>
              </a:rPr>
              <a:t>乙大         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charset="0"/>
              </a:rPr>
              <a:t>C.</a:t>
            </a:r>
            <a:r>
              <a:rPr lang="zh-CN" altLang="en-US" sz="2400" b="1" dirty="0">
                <a:latin typeface="Times New Roman" charset="0"/>
              </a:rPr>
              <a:t>一样大     </a:t>
            </a:r>
            <a:r>
              <a:rPr lang="en-US" altLang="zh-CN" sz="2400" b="1" dirty="0">
                <a:latin typeface="Times New Roman" charset="0"/>
              </a:rPr>
              <a:t>D.</a:t>
            </a:r>
            <a:r>
              <a:rPr lang="zh-CN" altLang="en-US" sz="2400" b="1" dirty="0">
                <a:latin typeface="Times New Roman" charset="0"/>
              </a:rPr>
              <a:t>无法比较</a:t>
            </a:r>
          </a:p>
        </p:txBody>
      </p:sp>
      <p:grpSp>
        <p:nvGrpSpPr>
          <p:cNvPr id="26627" name="组合 38914"/>
          <p:cNvGrpSpPr>
            <a:grpSpLocks/>
          </p:cNvGrpSpPr>
          <p:nvPr/>
        </p:nvGrpSpPr>
        <p:grpSpPr bwMode="auto">
          <a:xfrm>
            <a:off x="5112060" y="1671649"/>
            <a:ext cx="2835315" cy="2025225"/>
            <a:chOff x="0" y="0"/>
            <a:chExt cx="1497" cy="1606"/>
          </a:xfrm>
        </p:grpSpPr>
        <p:sp>
          <p:nvSpPr>
            <p:cNvPr id="26630" name="直接连接符 38915"/>
            <p:cNvSpPr>
              <a:spLocks noChangeShapeType="1"/>
            </p:cNvSpPr>
            <p:nvPr/>
          </p:nvSpPr>
          <p:spPr bwMode="auto">
            <a:xfrm>
              <a:off x="0" y="1134"/>
              <a:ext cx="14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1" name="直接连接符 38916"/>
            <p:cNvSpPr>
              <a:spLocks noChangeShapeType="1"/>
            </p:cNvSpPr>
            <p:nvPr/>
          </p:nvSpPr>
          <p:spPr bwMode="auto">
            <a:xfrm flipH="1">
              <a:off x="454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2" name="直接连接符 38917"/>
            <p:cNvSpPr>
              <a:spLocks noChangeShapeType="1"/>
            </p:cNvSpPr>
            <p:nvPr/>
          </p:nvSpPr>
          <p:spPr bwMode="auto">
            <a:xfrm flipH="1">
              <a:off x="0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3" name="直接连接符 38918"/>
            <p:cNvSpPr>
              <a:spLocks noChangeShapeType="1"/>
            </p:cNvSpPr>
            <p:nvPr/>
          </p:nvSpPr>
          <p:spPr bwMode="auto">
            <a:xfrm flipH="1">
              <a:off x="136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4" name="直接连接符 38919"/>
            <p:cNvSpPr>
              <a:spLocks noChangeShapeType="1"/>
            </p:cNvSpPr>
            <p:nvPr/>
          </p:nvSpPr>
          <p:spPr bwMode="auto">
            <a:xfrm flipH="1">
              <a:off x="318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5" name="直接连接符 38920"/>
            <p:cNvSpPr>
              <a:spLocks noChangeShapeType="1"/>
            </p:cNvSpPr>
            <p:nvPr/>
          </p:nvSpPr>
          <p:spPr bwMode="auto">
            <a:xfrm flipH="1">
              <a:off x="635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6" name="直接连接符 38921"/>
            <p:cNvSpPr>
              <a:spLocks noChangeShapeType="1"/>
            </p:cNvSpPr>
            <p:nvPr/>
          </p:nvSpPr>
          <p:spPr bwMode="auto">
            <a:xfrm flipH="1">
              <a:off x="545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7" name="直接连接符 38922"/>
            <p:cNvSpPr>
              <a:spLocks noChangeShapeType="1"/>
            </p:cNvSpPr>
            <p:nvPr/>
          </p:nvSpPr>
          <p:spPr bwMode="auto">
            <a:xfrm flipH="1">
              <a:off x="771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8" name="直接连接符 38923"/>
            <p:cNvSpPr>
              <a:spLocks noChangeShapeType="1"/>
            </p:cNvSpPr>
            <p:nvPr/>
          </p:nvSpPr>
          <p:spPr bwMode="auto">
            <a:xfrm flipH="1">
              <a:off x="862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直接连接符 38924"/>
            <p:cNvSpPr>
              <a:spLocks noChangeShapeType="1"/>
            </p:cNvSpPr>
            <p:nvPr/>
          </p:nvSpPr>
          <p:spPr bwMode="auto">
            <a:xfrm flipH="1">
              <a:off x="953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直接连接符 38925"/>
            <p:cNvSpPr>
              <a:spLocks noChangeShapeType="1"/>
            </p:cNvSpPr>
            <p:nvPr/>
          </p:nvSpPr>
          <p:spPr bwMode="auto">
            <a:xfrm flipH="1">
              <a:off x="1134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直接连接符 38926"/>
            <p:cNvSpPr>
              <a:spLocks noChangeShapeType="1"/>
            </p:cNvSpPr>
            <p:nvPr/>
          </p:nvSpPr>
          <p:spPr bwMode="auto">
            <a:xfrm flipH="1">
              <a:off x="1316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直接连接符 38927"/>
            <p:cNvSpPr>
              <a:spLocks noChangeShapeType="1"/>
            </p:cNvSpPr>
            <p:nvPr/>
          </p:nvSpPr>
          <p:spPr bwMode="auto">
            <a:xfrm flipH="1">
              <a:off x="1406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3" name="直接连接符 38928"/>
            <p:cNvSpPr>
              <a:spLocks noChangeShapeType="1"/>
            </p:cNvSpPr>
            <p:nvPr/>
          </p:nvSpPr>
          <p:spPr bwMode="auto">
            <a:xfrm flipH="1">
              <a:off x="1225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4" name="直接连接符 38929"/>
            <p:cNvSpPr>
              <a:spLocks noChangeShapeType="1"/>
            </p:cNvSpPr>
            <p:nvPr/>
          </p:nvSpPr>
          <p:spPr bwMode="auto">
            <a:xfrm flipH="1">
              <a:off x="1043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5" name="直接连接符 38930"/>
            <p:cNvSpPr>
              <a:spLocks noChangeShapeType="1"/>
            </p:cNvSpPr>
            <p:nvPr/>
          </p:nvSpPr>
          <p:spPr bwMode="auto">
            <a:xfrm flipH="1">
              <a:off x="227" y="1134"/>
              <a:ext cx="9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直接连接符 38931"/>
            <p:cNvSpPr>
              <a:spLocks noChangeShapeType="1"/>
            </p:cNvSpPr>
            <p:nvPr/>
          </p:nvSpPr>
          <p:spPr bwMode="auto">
            <a:xfrm>
              <a:off x="454" y="136"/>
              <a:ext cx="0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7" name="直接连接符 38932"/>
            <p:cNvSpPr>
              <a:spLocks noChangeShapeType="1"/>
            </p:cNvSpPr>
            <p:nvPr/>
          </p:nvSpPr>
          <p:spPr bwMode="auto">
            <a:xfrm>
              <a:off x="182" y="136"/>
              <a:ext cx="0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任意多边形 38933"/>
            <p:cNvSpPr>
              <a:spLocks noChangeArrowheads="1"/>
            </p:cNvSpPr>
            <p:nvPr/>
          </p:nvSpPr>
          <p:spPr bwMode="auto">
            <a:xfrm flipV="1">
              <a:off x="318" y="907"/>
              <a:ext cx="136" cy="226"/>
            </a:xfrm>
            <a:custGeom>
              <a:avLst/>
              <a:gdLst>
                <a:gd name="T0" fmla="*/ 0 w 21600"/>
                <a:gd name="T1" fmla="*/ 0 h 21600"/>
                <a:gd name="T2" fmla="*/ 136 w 21600"/>
                <a:gd name="T3" fmla="*/ 226 h 21600"/>
                <a:gd name="T4" fmla="*/ 0 w 21600"/>
                <a:gd name="T5" fmla="*/ 0 h 21600"/>
                <a:gd name="T6" fmla="*/ 136 w 21600"/>
                <a:gd name="T7" fmla="*/ 226 h 21600"/>
                <a:gd name="T8" fmla="*/ 0 w 21600"/>
                <a:gd name="T9" fmla="*/ 226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9" name="任意多边形 38934"/>
            <p:cNvSpPr>
              <a:spLocks noChangeArrowheads="1"/>
            </p:cNvSpPr>
            <p:nvPr/>
          </p:nvSpPr>
          <p:spPr bwMode="auto">
            <a:xfrm flipH="1" flipV="1">
              <a:off x="182" y="907"/>
              <a:ext cx="136" cy="226"/>
            </a:xfrm>
            <a:custGeom>
              <a:avLst/>
              <a:gdLst>
                <a:gd name="T0" fmla="*/ 0 w 21600"/>
                <a:gd name="T1" fmla="*/ 0 h 21600"/>
                <a:gd name="T2" fmla="*/ 136 w 21600"/>
                <a:gd name="T3" fmla="*/ 226 h 21600"/>
                <a:gd name="T4" fmla="*/ 0 w 21600"/>
                <a:gd name="T5" fmla="*/ 0 h 21600"/>
                <a:gd name="T6" fmla="*/ 136 w 21600"/>
                <a:gd name="T7" fmla="*/ 226 h 21600"/>
                <a:gd name="T8" fmla="*/ 0 w 21600"/>
                <a:gd name="T9" fmla="*/ 226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任意多边形 38935"/>
            <p:cNvSpPr>
              <a:spLocks noChangeArrowheads="1"/>
            </p:cNvSpPr>
            <p:nvPr/>
          </p:nvSpPr>
          <p:spPr bwMode="auto">
            <a:xfrm flipV="1">
              <a:off x="907" y="998"/>
              <a:ext cx="227" cy="135"/>
            </a:xfrm>
            <a:custGeom>
              <a:avLst/>
              <a:gdLst>
                <a:gd name="T0" fmla="*/ 0 w 21600"/>
                <a:gd name="T1" fmla="*/ 0 h 21600"/>
                <a:gd name="T2" fmla="*/ 227 w 21600"/>
                <a:gd name="T3" fmla="*/ 135 h 21600"/>
                <a:gd name="T4" fmla="*/ 0 w 21600"/>
                <a:gd name="T5" fmla="*/ 0 h 21600"/>
                <a:gd name="T6" fmla="*/ 227 w 21600"/>
                <a:gd name="T7" fmla="*/ 135 h 21600"/>
                <a:gd name="T8" fmla="*/ 0 w 21600"/>
                <a:gd name="T9" fmla="*/ 135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1" name="任意多边形 38936"/>
            <p:cNvSpPr>
              <a:spLocks noChangeArrowheads="1"/>
            </p:cNvSpPr>
            <p:nvPr/>
          </p:nvSpPr>
          <p:spPr bwMode="auto">
            <a:xfrm flipH="1" flipV="1">
              <a:off x="817" y="952"/>
              <a:ext cx="226" cy="181"/>
            </a:xfrm>
            <a:custGeom>
              <a:avLst/>
              <a:gdLst>
                <a:gd name="T0" fmla="*/ 0 w 21600"/>
                <a:gd name="T1" fmla="*/ 0 h 21600"/>
                <a:gd name="T2" fmla="*/ 226 w 21600"/>
                <a:gd name="T3" fmla="*/ 181 h 21600"/>
                <a:gd name="T4" fmla="*/ 0 w 21600"/>
                <a:gd name="T5" fmla="*/ 0 h 21600"/>
                <a:gd name="T6" fmla="*/ 226 w 21600"/>
                <a:gd name="T7" fmla="*/ 181 h 21600"/>
                <a:gd name="T8" fmla="*/ 0 w 21600"/>
                <a:gd name="T9" fmla="*/ 181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0 h 21600"/>
                <a:gd name="T17" fmla="*/ 2160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 fill="none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  <a:path w="21600" h="21600" stroke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2" name="直接连接符 38937"/>
            <p:cNvSpPr>
              <a:spLocks noChangeShapeType="1"/>
            </p:cNvSpPr>
            <p:nvPr/>
          </p:nvSpPr>
          <p:spPr bwMode="auto">
            <a:xfrm flipV="1">
              <a:off x="1134" y="91"/>
              <a:ext cx="318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直接连接符 38938"/>
            <p:cNvSpPr>
              <a:spLocks noChangeShapeType="1"/>
            </p:cNvSpPr>
            <p:nvPr/>
          </p:nvSpPr>
          <p:spPr bwMode="auto">
            <a:xfrm flipV="1">
              <a:off x="817" y="0"/>
              <a:ext cx="317" cy="9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4" name="直接连接符 38939"/>
            <p:cNvSpPr>
              <a:spLocks noChangeShapeType="1"/>
            </p:cNvSpPr>
            <p:nvPr/>
          </p:nvSpPr>
          <p:spPr bwMode="auto">
            <a:xfrm>
              <a:off x="182" y="227"/>
              <a:ext cx="2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5" name="直接连接符 38940"/>
            <p:cNvSpPr>
              <a:spLocks noChangeShapeType="1"/>
            </p:cNvSpPr>
            <p:nvPr/>
          </p:nvSpPr>
          <p:spPr bwMode="auto">
            <a:xfrm>
              <a:off x="1043" y="22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6" name="直接连接符 38941"/>
            <p:cNvSpPr>
              <a:spLocks noChangeShapeType="1"/>
            </p:cNvSpPr>
            <p:nvPr/>
          </p:nvSpPr>
          <p:spPr bwMode="auto">
            <a:xfrm>
              <a:off x="227" y="2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7" name="直接连接符 38942"/>
            <p:cNvSpPr>
              <a:spLocks noChangeShapeType="1"/>
            </p:cNvSpPr>
            <p:nvPr/>
          </p:nvSpPr>
          <p:spPr bwMode="auto">
            <a:xfrm>
              <a:off x="318" y="3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8" name="直接连接符 38943"/>
            <p:cNvSpPr>
              <a:spLocks noChangeShapeType="1"/>
            </p:cNvSpPr>
            <p:nvPr/>
          </p:nvSpPr>
          <p:spPr bwMode="auto">
            <a:xfrm>
              <a:off x="227" y="408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9" name="直接连接符 38944"/>
            <p:cNvSpPr>
              <a:spLocks noChangeShapeType="1"/>
            </p:cNvSpPr>
            <p:nvPr/>
          </p:nvSpPr>
          <p:spPr bwMode="auto">
            <a:xfrm>
              <a:off x="227" y="4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0" name="直接连接符 38945"/>
            <p:cNvSpPr>
              <a:spLocks noChangeShapeType="1"/>
            </p:cNvSpPr>
            <p:nvPr/>
          </p:nvSpPr>
          <p:spPr bwMode="auto">
            <a:xfrm>
              <a:off x="272" y="544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直接连接符 38946"/>
            <p:cNvSpPr>
              <a:spLocks noChangeShapeType="1"/>
            </p:cNvSpPr>
            <p:nvPr/>
          </p:nvSpPr>
          <p:spPr bwMode="auto">
            <a:xfrm>
              <a:off x="227" y="6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直接连接符 38947"/>
            <p:cNvSpPr>
              <a:spLocks noChangeShapeType="1"/>
            </p:cNvSpPr>
            <p:nvPr/>
          </p:nvSpPr>
          <p:spPr bwMode="auto">
            <a:xfrm>
              <a:off x="227" y="726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直接连接符 38948"/>
            <p:cNvSpPr>
              <a:spLocks noChangeShapeType="1"/>
            </p:cNvSpPr>
            <p:nvPr/>
          </p:nvSpPr>
          <p:spPr bwMode="auto">
            <a:xfrm>
              <a:off x="227" y="771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4" name="直接连接符 38949"/>
            <p:cNvSpPr>
              <a:spLocks noChangeShapeType="1"/>
            </p:cNvSpPr>
            <p:nvPr/>
          </p:nvSpPr>
          <p:spPr bwMode="auto">
            <a:xfrm>
              <a:off x="182" y="862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直接连接符 38950"/>
            <p:cNvSpPr>
              <a:spLocks noChangeShapeType="1"/>
            </p:cNvSpPr>
            <p:nvPr/>
          </p:nvSpPr>
          <p:spPr bwMode="auto">
            <a:xfrm>
              <a:off x="272" y="90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直接连接符 38951"/>
            <p:cNvSpPr>
              <a:spLocks noChangeShapeType="1"/>
            </p:cNvSpPr>
            <p:nvPr/>
          </p:nvSpPr>
          <p:spPr bwMode="auto">
            <a:xfrm>
              <a:off x="227" y="99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直接连接符 38952"/>
            <p:cNvSpPr>
              <a:spLocks noChangeShapeType="1"/>
            </p:cNvSpPr>
            <p:nvPr/>
          </p:nvSpPr>
          <p:spPr bwMode="auto">
            <a:xfrm flipV="1">
              <a:off x="272" y="1043"/>
              <a:ext cx="91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直接连接符 38953"/>
            <p:cNvSpPr>
              <a:spLocks noChangeShapeType="1"/>
            </p:cNvSpPr>
            <p:nvPr/>
          </p:nvSpPr>
          <p:spPr bwMode="auto">
            <a:xfrm>
              <a:off x="227" y="3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直接连接符 38954"/>
            <p:cNvSpPr>
              <a:spLocks noChangeShapeType="1"/>
            </p:cNvSpPr>
            <p:nvPr/>
          </p:nvSpPr>
          <p:spPr bwMode="auto">
            <a:xfrm>
              <a:off x="318" y="680"/>
              <a:ext cx="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直接连接符 38955"/>
            <p:cNvSpPr>
              <a:spLocks noChangeShapeType="1"/>
            </p:cNvSpPr>
            <p:nvPr/>
          </p:nvSpPr>
          <p:spPr bwMode="auto">
            <a:xfrm>
              <a:off x="1043" y="317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直接连接符 38956"/>
            <p:cNvSpPr>
              <a:spLocks noChangeShapeType="1"/>
            </p:cNvSpPr>
            <p:nvPr/>
          </p:nvSpPr>
          <p:spPr bwMode="auto">
            <a:xfrm>
              <a:off x="1225" y="317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直接连接符 38957"/>
            <p:cNvSpPr>
              <a:spLocks noChangeShapeType="1"/>
            </p:cNvSpPr>
            <p:nvPr/>
          </p:nvSpPr>
          <p:spPr bwMode="auto">
            <a:xfrm>
              <a:off x="1089" y="408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直接连接符 38958"/>
            <p:cNvSpPr>
              <a:spLocks noChangeShapeType="1"/>
            </p:cNvSpPr>
            <p:nvPr/>
          </p:nvSpPr>
          <p:spPr bwMode="auto">
            <a:xfrm>
              <a:off x="998" y="49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直接连接符 38959"/>
            <p:cNvSpPr>
              <a:spLocks noChangeShapeType="1"/>
            </p:cNvSpPr>
            <p:nvPr/>
          </p:nvSpPr>
          <p:spPr bwMode="auto">
            <a:xfrm>
              <a:off x="1043" y="59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直接连接符 38960"/>
            <p:cNvSpPr>
              <a:spLocks noChangeShapeType="1"/>
            </p:cNvSpPr>
            <p:nvPr/>
          </p:nvSpPr>
          <p:spPr bwMode="auto">
            <a:xfrm>
              <a:off x="907" y="72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直接连接符 38961"/>
            <p:cNvSpPr>
              <a:spLocks noChangeShapeType="1"/>
            </p:cNvSpPr>
            <p:nvPr/>
          </p:nvSpPr>
          <p:spPr bwMode="auto">
            <a:xfrm>
              <a:off x="1043" y="816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7" name="直接连接符 38962"/>
            <p:cNvSpPr>
              <a:spLocks noChangeShapeType="1"/>
            </p:cNvSpPr>
            <p:nvPr/>
          </p:nvSpPr>
          <p:spPr bwMode="auto">
            <a:xfrm>
              <a:off x="862" y="862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8" name="直接连接符 38963"/>
            <p:cNvSpPr>
              <a:spLocks noChangeShapeType="1"/>
            </p:cNvSpPr>
            <p:nvPr/>
          </p:nvSpPr>
          <p:spPr bwMode="auto">
            <a:xfrm>
              <a:off x="953" y="95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直接连接符 38964"/>
            <p:cNvSpPr>
              <a:spLocks noChangeShapeType="1"/>
            </p:cNvSpPr>
            <p:nvPr/>
          </p:nvSpPr>
          <p:spPr bwMode="auto">
            <a:xfrm>
              <a:off x="862" y="1043"/>
              <a:ext cx="1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0" name="直接连接符 38965"/>
            <p:cNvSpPr>
              <a:spLocks noChangeShapeType="1"/>
            </p:cNvSpPr>
            <p:nvPr/>
          </p:nvSpPr>
          <p:spPr bwMode="auto">
            <a:xfrm>
              <a:off x="1043" y="63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1" name="直接连接符 38966"/>
            <p:cNvSpPr>
              <a:spLocks noChangeShapeType="1"/>
            </p:cNvSpPr>
            <p:nvPr/>
          </p:nvSpPr>
          <p:spPr bwMode="auto">
            <a:xfrm>
              <a:off x="454" y="227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直接连接符 38967"/>
            <p:cNvSpPr>
              <a:spLocks noChangeShapeType="1"/>
            </p:cNvSpPr>
            <p:nvPr/>
          </p:nvSpPr>
          <p:spPr bwMode="auto">
            <a:xfrm>
              <a:off x="590" y="816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3" name="直接连接符 38968"/>
            <p:cNvSpPr>
              <a:spLocks noChangeShapeType="1"/>
            </p:cNvSpPr>
            <p:nvPr/>
          </p:nvSpPr>
          <p:spPr bwMode="auto">
            <a:xfrm flipV="1">
              <a:off x="590" y="227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4" name="文本框 38969"/>
            <p:cNvSpPr txBox="1">
              <a:spLocks noChangeArrowheads="1"/>
            </p:cNvSpPr>
            <p:nvPr/>
          </p:nvSpPr>
          <p:spPr bwMode="auto">
            <a:xfrm>
              <a:off x="499" y="544"/>
              <a:ext cx="18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 i="1" dirty="0">
                  <a:latin typeface="Times New Roman" charset="0"/>
                </a:rPr>
                <a:t>h</a:t>
              </a:r>
            </a:p>
          </p:txBody>
        </p:sp>
        <p:sp>
          <p:nvSpPr>
            <p:cNvPr id="26685" name="文本框 38970"/>
            <p:cNvSpPr txBox="1">
              <a:spLocks noChangeArrowheads="1"/>
            </p:cNvSpPr>
            <p:nvPr/>
          </p:nvSpPr>
          <p:spPr bwMode="auto">
            <a:xfrm>
              <a:off x="227" y="1270"/>
              <a:ext cx="318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 b="1">
                  <a:latin typeface="宋体" charset="0"/>
                </a:rPr>
                <a:t>甲</a:t>
              </a:r>
            </a:p>
          </p:txBody>
        </p:sp>
        <p:sp>
          <p:nvSpPr>
            <p:cNvPr id="26686" name="文本框 38971"/>
            <p:cNvSpPr txBox="1">
              <a:spLocks noChangeArrowheads="1"/>
            </p:cNvSpPr>
            <p:nvPr/>
          </p:nvSpPr>
          <p:spPr bwMode="auto">
            <a:xfrm>
              <a:off x="862" y="1270"/>
              <a:ext cx="272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 b="1">
                  <a:latin typeface="宋体" charset="0"/>
                </a:rPr>
                <a:t>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4578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38913"/>
          <p:cNvSpPr txBox="1">
            <a:spLocks noChangeArrowheads="1"/>
          </p:cNvSpPr>
          <p:nvPr/>
        </p:nvSpPr>
        <p:spPr bwMode="auto">
          <a:xfrm>
            <a:off x="476544" y="411510"/>
            <a:ext cx="8235915" cy="264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800" dirty="0" smtClean="0">
                <a:solidFill>
                  <a:srgbClr val="000000"/>
                </a:solidFill>
                <a:latin typeface="Times New Roman" charset="0"/>
              </a:rPr>
              <a:t>水平桌面上的烧杯内盛有浓盐水，如果向烧杯内加水，则溶液对烧杯底部产生的压强将</a:t>
            </a:r>
            <a:r>
              <a:rPr lang="zh-CN" altLang="en-US" sz="2800" b="1" dirty="0" smtClean="0">
                <a:solidFill>
                  <a:srgbClr val="000000"/>
                </a:solidFill>
                <a:latin typeface="Times New Roman" charset="0"/>
              </a:rPr>
              <a:t>（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charset="0"/>
              </a:rPr>
              <a:t>）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b="1" dirty="0" smtClean="0">
                <a:latin typeface="Times New Roman" charset="0"/>
              </a:rPr>
              <a:t>A.</a:t>
            </a:r>
            <a:r>
              <a:rPr lang="zh-CN" altLang="en-US" sz="2800" b="1" dirty="0" smtClean="0">
                <a:latin typeface="Times New Roman" charset="0"/>
              </a:rPr>
              <a:t>增大</a:t>
            </a:r>
            <a:r>
              <a:rPr lang="en-US" altLang="zh-CN" sz="2800" b="1" dirty="0" smtClean="0">
                <a:latin typeface="Times New Roman" charset="0"/>
              </a:rPr>
              <a:t>            B.</a:t>
            </a:r>
            <a:r>
              <a:rPr lang="zh-CN" altLang="en-US" sz="2800" dirty="0" smtClean="0">
                <a:latin typeface="Times New Roman" charset="0"/>
              </a:rPr>
              <a:t>减小</a:t>
            </a:r>
            <a:r>
              <a:rPr lang="zh-CN" altLang="en-US" sz="2800" b="1" dirty="0" smtClean="0">
                <a:latin typeface="Times New Roman" charset="0"/>
              </a:rPr>
              <a:t>         </a:t>
            </a:r>
            <a:endParaRPr lang="zh-CN" altLang="en-US" sz="2800" b="1" dirty="0">
              <a:latin typeface="Times New Roman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b="1" dirty="0" smtClean="0">
                <a:latin typeface="Times New Roman" charset="0"/>
              </a:rPr>
              <a:t>C.</a:t>
            </a:r>
            <a:r>
              <a:rPr lang="zh-CN" altLang="en-US" sz="2800" dirty="0" smtClean="0">
                <a:latin typeface="Times New Roman" charset="0"/>
              </a:rPr>
              <a:t>先增大后减小</a:t>
            </a:r>
            <a:r>
              <a:rPr lang="zh-CN" altLang="en-US" sz="2800" b="1" dirty="0" smtClean="0">
                <a:latin typeface="Times New Roman" charset="0"/>
              </a:rPr>
              <a:t>    </a:t>
            </a:r>
            <a:r>
              <a:rPr lang="en-US" altLang="zh-CN" sz="2800" b="1" dirty="0" smtClean="0">
                <a:latin typeface="Times New Roman" charset="0"/>
              </a:rPr>
              <a:t>D.</a:t>
            </a:r>
            <a:r>
              <a:rPr lang="zh-CN" altLang="en-US" sz="2800" dirty="0" smtClean="0">
                <a:latin typeface="Times New Roman" charset="0"/>
              </a:rPr>
              <a:t>先减小后增大</a:t>
            </a:r>
            <a:endParaRPr lang="zh-CN" altLang="en-US" sz="2800" b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431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36349" y="186485"/>
            <a:ext cx="42883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四、不规则容器的特点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735" y="816555"/>
            <a:ext cx="5625625" cy="19109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510" y="2886785"/>
            <a:ext cx="2025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000000"/>
                </a:solidFill>
              </a:rPr>
              <a:t>液体对容器底的压力：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18065" y="3066805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F&gt;G</a:t>
            </a:r>
            <a:r>
              <a:rPr kumimoji="1" lang="zh-CN" altLang="en-US" sz="2800" baseline="-25000" dirty="0" smtClean="0">
                <a:solidFill>
                  <a:srgbClr val="FF0000"/>
                </a:solidFill>
                <a:latin typeface="+mn-ea"/>
                <a:ea typeface="+mn-ea"/>
              </a:rPr>
              <a:t>液</a:t>
            </a:r>
            <a:endParaRPr kumimoji="1" lang="zh-CN" altLang="en-US" sz="2800" baseline="-25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33542" y="3066805"/>
            <a:ext cx="1159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F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r>
              <a:rPr kumimoji="1" lang="zh-CN" altLang="en-US" sz="2800" baseline="-25000" dirty="0" smtClean="0">
                <a:solidFill>
                  <a:srgbClr val="FF0000"/>
                </a:solidFill>
                <a:latin typeface="+mn-ea"/>
                <a:ea typeface="+mn-ea"/>
              </a:rPr>
              <a:t>液</a:t>
            </a:r>
            <a:endParaRPr kumimoji="1" lang="zh-CN" altLang="en-US" sz="2800" baseline="-25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35469" y="311181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F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&lt;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r>
              <a:rPr kumimoji="1" lang="zh-CN" altLang="en-US" sz="2800" baseline="-25000" dirty="0" smtClean="0">
                <a:solidFill>
                  <a:srgbClr val="FF0000"/>
                </a:solidFill>
                <a:latin typeface="+mn-ea"/>
                <a:ea typeface="+mn-ea"/>
              </a:rPr>
              <a:t>液</a:t>
            </a:r>
            <a:endParaRPr kumimoji="1" lang="zh-CN" altLang="en-US" sz="2800" baseline="-25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6515" y="3966905"/>
            <a:ext cx="2025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000000"/>
                </a:solidFill>
              </a:rPr>
              <a:t>容器对桌面的压力：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01770" y="4191930"/>
            <a:ext cx="2250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F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＝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</a:rPr>
              <a:t>G</a:t>
            </a:r>
            <a:r>
              <a:rPr kumimoji="1" lang="zh-CN" altLang="en-US" sz="2800" baseline="-25000" dirty="0" smtClean="0">
                <a:solidFill>
                  <a:srgbClr val="FF0000"/>
                </a:solidFill>
                <a:latin typeface="+mn-ea"/>
              </a:rPr>
              <a:t>杯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＋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G</a:t>
            </a:r>
            <a:r>
              <a:rPr kumimoji="1" lang="zh-CN" altLang="en-US" sz="2800" baseline="-25000" dirty="0" smtClean="0">
                <a:solidFill>
                  <a:srgbClr val="FF0000"/>
                </a:solidFill>
                <a:latin typeface="+mn-ea"/>
                <a:ea typeface="+mn-ea"/>
              </a:rPr>
              <a:t>液</a:t>
            </a:r>
            <a:endParaRPr kumimoji="1" lang="zh-CN" altLang="en-US" sz="2800" baseline="-250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18614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6" grpId="0"/>
      <p:bldP spid="2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2076695"/>
            <a:ext cx="3570397" cy="157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21550" y="456515"/>
            <a:ext cx="80108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6600"/>
                </a:solidFill>
                <a:latin typeface="+mn-ea"/>
                <a:ea typeface="+mn-ea"/>
              </a:rPr>
              <a:t>例：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如图所示三个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容器，底面积相等，若都装入相同质量的酒精，则酒精对容器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底部的压强（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    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）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．一样大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        B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．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最大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       </a:t>
            </a:r>
            <a:endParaRPr lang="en-US" altLang="zh-CN" sz="28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．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最大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        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 D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．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最大</a:t>
            </a:r>
          </a:p>
        </p:txBody>
      </p:sp>
      <p:sp>
        <p:nvSpPr>
          <p:cNvPr id="3" name="矩形 2"/>
          <p:cNvSpPr/>
          <p:nvPr/>
        </p:nvSpPr>
        <p:spPr>
          <a:xfrm>
            <a:off x="7542330" y="90656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64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095" y="2031690"/>
            <a:ext cx="3341403" cy="255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86535" y="276495"/>
            <a:ext cx="85059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6600"/>
                </a:solidFill>
                <a:latin typeface="+mn-ea"/>
                <a:ea typeface="+mn-ea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一未装满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橙汁的密闭杯子，先正立放在桌面上（如图A），然后反过来倒立在桌面上（如图B），两次放置橙汁对杯底的压强分别是</a:t>
            </a:r>
            <a:r>
              <a:rPr lang="zh-CN" altLang="zh-CN" sz="2800" i="1" dirty="0">
                <a:solidFill>
                  <a:schemeClr val="tx1"/>
                </a:solidFill>
                <a:latin typeface="+mn-ea"/>
                <a:ea typeface="+mn-ea"/>
              </a:rPr>
              <a:t>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和</a:t>
            </a:r>
            <a:r>
              <a:rPr lang="zh-CN" altLang="zh-CN" sz="2800" i="1" dirty="0">
                <a:solidFill>
                  <a:schemeClr val="tx1"/>
                </a:solidFill>
                <a:latin typeface="+mn-ea"/>
                <a:ea typeface="+mn-ea"/>
              </a:rPr>
              <a:t>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则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（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）</a:t>
            </a:r>
            <a:endParaRPr lang="zh-CN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＞p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B     </a:t>
            </a:r>
            <a:r>
              <a:rPr lang="en-US" altLang="zh-CN" sz="2800" baseline="-25000" dirty="0" smtClean="0">
                <a:solidFill>
                  <a:schemeClr val="tx1"/>
                </a:solidFill>
                <a:latin typeface="+mn-ea"/>
                <a:ea typeface="+mn-ea"/>
              </a:rPr>
              <a:t>   </a:t>
            </a:r>
            <a:r>
              <a:rPr lang="zh-CN" altLang="zh-CN" sz="2800" baseline="-250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＜p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B         </a:t>
            </a:r>
            <a:endParaRPr lang="en-US" altLang="zh-CN" sz="2800" baseline="-250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C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．p</a:t>
            </a:r>
            <a:r>
              <a:rPr lang="zh-CN" altLang="zh-CN" sz="2800" baseline="-25000" dirty="0" smtClean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＝p</a:t>
            </a:r>
            <a:r>
              <a:rPr lang="zh-CN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     D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．无法判断 </a:t>
            </a:r>
          </a:p>
        </p:txBody>
      </p:sp>
      <p:sp>
        <p:nvSpPr>
          <p:cNvPr id="3" name="矩形 2"/>
          <p:cNvSpPr/>
          <p:nvPr/>
        </p:nvSpPr>
        <p:spPr>
          <a:xfrm>
            <a:off x="7452320" y="113159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A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30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菁优网：http://www.jyeoo.co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2140" y="2526745"/>
            <a:ext cx="2790310" cy="17101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476545" y="366505"/>
            <a:ext cx="8010891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如图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，密封的圆台形容器装满水，从甲图变为如乙图放置，则水对容器底的作用情况（　　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）</a:t>
            </a:r>
            <a:endParaRPr lang="zh-CN" altLang="en-US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endParaRPr lang="zh-CN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．压强减小，压力不变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．压强不变，压力增大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C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．压强增大，压力减小 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D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．压强不变，压力减小 </a:t>
            </a:r>
          </a:p>
        </p:txBody>
      </p:sp>
      <p:sp>
        <p:nvSpPr>
          <p:cNvPr id="4" name="矩形 3"/>
          <p:cNvSpPr/>
          <p:nvPr/>
        </p:nvSpPr>
        <p:spPr>
          <a:xfrm>
            <a:off x="7182290" y="81655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7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43009"/>
          <p:cNvSpPr txBox="1">
            <a:spLocks noChangeArrowheads="1"/>
          </p:cNvSpPr>
          <p:nvPr/>
        </p:nvSpPr>
        <p:spPr bwMode="auto">
          <a:xfrm>
            <a:off x="296525" y="186485"/>
            <a:ext cx="8550950" cy="3939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400" b="1" dirty="0" smtClean="0">
                <a:latin typeface="Times New Roman" charset="0"/>
              </a:rPr>
              <a:t>如图所示</a:t>
            </a:r>
            <a:r>
              <a:rPr lang="zh-CN" altLang="en-US" sz="2400" b="1" dirty="0">
                <a:latin typeface="Times New Roman" charset="0"/>
              </a:rPr>
              <a:t>，两个大小、质量完全相同的容器</a:t>
            </a:r>
            <a:r>
              <a:rPr lang="zh-CN" altLang="en-US" sz="2400" b="1" dirty="0" smtClean="0">
                <a:latin typeface="Times New Roman" charset="0"/>
              </a:rPr>
              <a:t>甲和乙</a:t>
            </a:r>
            <a:r>
              <a:rPr lang="zh-CN" altLang="en-US" sz="2400" b="1" dirty="0">
                <a:latin typeface="Times New Roman" charset="0"/>
              </a:rPr>
              <a:t>，甲大端开口，乙小端开口，将它们都装满水后</a:t>
            </a:r>
            <a:r>
              <a:rPr lang="zh-CN" altLang="en-US" sz="2400" b="1" dirty="0" smtClean="0">
                <a:latin typeface="Times New Roman" charset="0"/>
              </a:rPr>
              <a:t>放在水平桌</a:t>
            </a:r>
            <a:r>
              <a:rPr lang="zh-CN" altLang="en-US" sz="2400" b="1" dirty="0">
                <a:latin typeface="Times New Roman" charset="0"/>
              </a:rPr>
              <a:t>面上，则下列说法正确的是（    ）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 smtClean="0">
                <a:latin typeface="Times New Roman" charset="0"/>
              </a:rPr>
              <a:t>A</a:t>
            </a:r>
            <a:r>
              <a:rPr lang="zh-CN" altLang="en-US" sz="2400" b="1" dirty="0">
                <a:latin typeface="Times New Roman" charset="0"/>
              </a:rPr>
              <a:t>.水对容器底部的压力相等，压强相等</a:t>
            </a:r>
            <a:br>
              <a:rPr lang="zh-CN" altLang="en-US" sz="2400" b="1" dirty="0">
                <a:latin typeface="Times New Roman" charset="0"/>
              </a:rPr>
            </a:br>
            <a:r>
              <a:rPr lang="zh-CN" altLang="en-US" sz="2400" b="1" dirty="0">
                <a:latin typeface="Times New Roman" charset="0"/>
              </a:rPr>
              <a:t>B.图乙水对容器底部的压力大，压强大</a:t>
            </a:r>
            <a:br>
              <a:rPr lang="zh-CN" altLang="en-US" sz="2400" b="1" dirty="0">
                <a:latin typeface="Times New Roman" charset="0"/>
              </a:rPr>
            </a:br>
            <a:r>
              <a:rPr lang="zh-CN" altLang="en-US" sz="2400" b="1" dirty="0">
                <a:latin typeface="Times New Roman" charset="0"/>
              </a:rPr>
              <a:t>C.容器对桌面的压力相等，压强相等</a:t>
            </a:r>
            <a:br>
              <a:rPr lang="zh-CN" altLang="en-US" sz="2400" b="1" dirty="0">
                <a:latin typeface="Times New Roman" charset="0"/>
              </a:rPr>
            </a:br>
            <a:r>
              <a:rPr lang="zh-CN" altLang="en-US" sz="2400" b="1" dirty="0">
                <a:latin typeface="Times New Roman" charset="0"/>
              </a:rPr>
              <a:t>D.容器对桌面的压力相等，图甲压强大</a:t>
            </a:r>
          </a:p>
        </p:txBody>
      </p:sp>
      <p:pic>
        <p:nvPicPr>
          <p:cNvPr id="6" name="图片 43010" descr="WL_TP_007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140" y="1761660"/>
            <a:ext cx="310534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221850" y="135661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charset="0"/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303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43009"/>
          <p:cNvSpPr txBox="1">
            <a:spLocks noChangeArrowheads="1"/>
          </p:cNvSpPr>
          <p:nvPr/>
        </p:nvSpPr>
        <p:spPr bwMode="auto">
          <a:xfrm>
            <a:off x="296525" y="186485"/>
            <a:ext cx="8550950" cy="393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800" dirty="0" smtClean="0">
                <a:latin typeface="Times New Roman" charset="0"/>
              </a:rPr>
              <a:t>将未装满水且密闭的矿泉水瓶，先正立放置在水平桌面上，再倒立放置。如图所示，两次放置时，水对瓶底和瓶盖的压强分别是</a:t>
            </a:r>
            <a:r>
              <a:rPr lang="zh-CN" altLang="zh-CN" sz="2800" i="1" dirty="0">
                <a:latin typeface="+mn-ea"/>
              </a:rPr>
              <a:t>p</a:t>
            </a:r>
            <a:r>
              <a:rPr lang="zh-CN" altLang="zh-CN" sz="2800" baseline="-25000" dirty="0">
                <a:latin typeface="+mn-ea"/>
              </a:rPr>
              <a:t>A</a:t>
            </a:r>
            <a:r>
              <a:rPr lang="zh-CN" altLang="zh-CN" sz="2800" dirty="0">
                <a:latin typeface="+mn-ea"/>
              </a:rPr>
              <a:t>和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zh-CN" altLang="en-US" sz="2800" dirty="0" smtClean="0">
                <a:latin typeface="Times New Roman" charset="0"/>
              </a:rPr>
              <a:t>，</a:t>
            </a:r>
            <a:r>
              <a:rPr lang="zh-CN" altLang="en-US" sz="2800" dirty="0">
                <a:latin typeface="Times New Roman" charset="0"/>
              </a:rPr>
              <a:t>水对瓶底和瓶盖</a:t>
            </a:r>
            <a:r>
              <a:rPr lang="zh-CN" altLang="en-US" sz="2800" dirty="0" smtClean="0">
                <a:latin typeface="Times New Roman" charset="0"/>
              </a:rPr>
              <a:t>的压力分别是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和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zh-CN" altLang="en-US" sz="2800" dirty="0" smtClean="0">
                <a:latin typeface="Times New Roman" charset="0"/>
              </a:rPr>
              <a:t>，则</a:t>
            </a:r>
            <a:r>
              <a:rPr lang="zh-CN" altLang="en-US" sz="2800" b="1" dirty="0" smtClean="0">
                <a:latin typeface="Times New Roman" charset="0"/>
              </a:rPr>
              <a:t>（    </a:t>
            </a:r>
            <a:r>
              <a:rPr lang="zh-CN" altLang="en-US" sz="2800" b="1" dirty="0">
                <a:latin typeface="Times New Roman" charset="0"/>
              </a:rPr>
              <a:t>）</a:t>
            </a:r>
          </a:p>
          <a:p>
            <a:pPr marL="457200" indent="-457200" algn="l" eaLnBrk="1" hangingPunct="1">
              <a:lnSpc>
                <a:spcPct val="150000"/>
              </a:lnSpc>
              <a:buAutoNum type="alphaUcPeriod"/>
            </a:pP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&gt;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zh-CN" altLang="en-US" sz="2800" dirty="0">
                <a:latin typeface="Times New Roman" charset="0"/>
              </a:rPr>
              <a:t>，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&gt;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en-US" altLang="zh-CN" sz="2800" baseline="-25000" dirty="0">
                <a:latin typeface="+mn-ea"/>
              </a:rPr>
              <a:t> </a:t>
            </a:r>
            <a:r>
              <a:rPr lang="en-US" altLang="zh-CN" sz="2800" dirty="0" smtClean="0">
                <a:latin typeface="+mn-ea"/>
              </a:rPr>
              <a:t>  </a:t>
            </a:r>
            <a:r>
              <a:rPr lang="zh-CN" altLang="en-US" sz="2800" b="1" dirty="0" smtClean="0">
                <a:latin typeface="Times New Roman" charset="0"/>
              </a:rPr>
              <a:t>B.</a:t>
            </a:r>
            <a:r>
              <a:rPr lang="zh-CN" altLang="zh-CN" sz="2800" i="1" dirty="0">
                <a:latin typeface="+mn-ea"/>
              </a:rPr>
              <a:t> 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&lt;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zh-CN" altLang="en-US" sz="2800" dirty="0">
                <a:latin typeface="Times New Roman" charset="0"/>
              </a:rPr>
              <a:t>，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=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B</a:t>
            </a:r>
            <a:endParaRPr lang="zh-CN" altLang="en-US" sz="2800" dirty="0">
              <a:latin typeface="Times New Roman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altLang="en-US" sz="2800" b="1" dirty="0" smtClean="0">
                <a:latin typeface="Times New Roman" charset="0"/>
              </a:rPr>
              <a:t>C.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&lt;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zh-CN" altLang="en-US" sz="2800" dirty="0">
                <a:latin typeface="Times New Roman" charset="0"/>
              </a:rPr>
              <a:t>，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&gt;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en-US" altLang="zh-CN" sz="2800" baseline="-25000" dirty="0" smtClean="0">
                <a:latin typeface="+mn-ea"/>
              </a:rPr>
              <a:t> </a:t>
            </a:r>
            <a:r>
              <a:rPr lang="en-US" altLang="zh-CN" sz="2800" dirty="0" smtClean="0">
                <a:latin typeface="+mn-ea"/>
              </a:rPr>
              <a:t>  </a:t>
            </a:r>
            <a:r>
              <a:rPr lang="zh-CN" altLang="en-US" sz="2800" b="1" dirty="0" smtClean="0">
                <a:latin typeface="Times New Roman" charset="0"/>
              </a:rPr>
              <a:t>D.</a:t>
            </a:r>
            <a:r>
              <a:rPr lang="zh-CN" altLang="zh-CN" sz="2800" i="1" dirty="0">
                <a:latin typeface="+mn-ea"/>
              </a:rPr>
              <a:t> 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=</a:t>
            </a:r>
            <a:r>
              <a:rPr lang="zh-CN" altLang="zh-CN" sz="2800" i="1" dirty="0" smtClean="0">
                <a:latin typeface="+mn-ea"/>
              </a:rPr>
              <a:t>p</a:t>
            </a:r>
            <a:r>
              <a:rPr lang="zh-CN" altLang="zh-CN" sz="2800" baseline="-25000" dirty="0" smtClean="0">
                <a:latin typeface="+mn-ea"/>
              </a:rPr>
              <a:t>B</a:t>
            </a:r>
            <a:r>
              <a:rPr lang="zh-CN" altLang="en-US" sz="2800" dirty="0">
                <a:latin typeface="Times New Roman" charset="0"/>
              </a:rPr>
              <a:t>，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A</a:t>
            </a:r>
            <a:r>
              <a:rPr lang="zh-CN" altLang="zh-CN" sz="2800" dirty="0" smtClean="0">
                <a:latin typeface="+mn-ea"/>
              </a:rPr>
              <a:t>&lt;</a:t>
            </a:r>
            <a:r>
              <a:rPr lang="en-US" altLang="zh-CN" sz="2800" i="1" dirty="0" smtClean="0">
                <a:latin typeface="+mn-ea"/>
              </a:rPr>
              <a:t>F</a:t>
            </a:r>
            <a:r>
              <a:rPr lang="zh-CN" altLang="zh-CN" sz="2800" baseline="-25000" dirty="0" smtClean="0">
                <a:latin typeface="+mn-ea"/>
              </a:rPr>
              <a:t>B</a:t>
            </a:r>
            <a:endParaRPr lang="zh-CN" altLang="en-US" sz="2800" baseline="-25000" dirty="0">
              <a:latin typeface="+mn-ea"/>
            </a:endParaRPr>
          </a:p>
        </p:txBody>
      </p:sp>
      <p:pic>
        <p:nvPicPr>
          <p:cNvPr id="2" name="图片 1" descr="屏幕快照 2020-02-19 下午1.25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76" y="2526746"/>
            <a:ext cx="2340260" cy="208402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707015" y="225671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Times New Roman" charset="0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37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43009"/>
          <p:cNvSpPr txBox="1">
            <a:spLocks noChangeArrowheads="1"/>
          </p:cNvSpPr>
          <p:nvPr/>
        </p:nvSpPr>
        <p:spPr bwMode="auto">
          <a:xfrm>
            <a:off x="296525" y="186485"/>
            <a:ext cx="855095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如图，将质量相同的三种液体，分别装入放在水平桌面上底面积相同的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三个容器（容器重忽略不计）中，液面相平，用</a:t>
            </a:r>
            <a:r>
              <a:rPr lang="zh-CN" altLang="zh-CN" sz="2800" i="1" dirty="0" smtClean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表示杯内液体对容器底的压强，用</a:t>
            </a:r>
            <a:r>
              <a:rPr lang="zh-CN" altLang="zh-CN" sz="2800" i="1" dirty="0" smtClean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rgbClr val="000000"/>
                </a:solidFill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表示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容器对桌面的压强，则有</a:t>
            </a:r>
            <a:r>
              <a:rPr lang="zh-CN" altLang="en-US" sz="2800" b="1" dirty="0" smtClean="0">
                <a:solidFill>
                  <a:srgbClr val="000000"/>
                </a:solidFill>
                <a:latin typeface="+mn-ea"/>
                <a:ea typeface="+mn-ea"/>
              </a:rPr>
              <a:t>（    </a:t>
            </a: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</a:rPr>
              <a:t>）</a:t>
            </a:r>
          </a:p>
          <a:p>
            <a:pPr marL="457200" indent="-457200" algn="l" eaLnBrk="1" hangingPunct="1">
              <a:buAutoNum type="alphaUcPeriod"/>
            </a:pP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 smtClean="0">
                <a:latin typeface="+mn-ea"/>
                <a:ea typeface="+mn-ea"/>
              </a:rPr>
              <a:t>&gt;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 smtClean="0">
                <a:latin typeface="+mn-ea"/>
                <a:ea typeface="+mn-ea"/>
              </a:rPr>
              <a:t>&gt;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c</a:t>
            </a:r>
            <a:r>
              <a:rPr lang="zh-CN" altLang="zh-CN" sz="2800" dirty="0" smtClean="0"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C     </a:t>
            </a:r>
          </a:p>
          <a:p>
            <a:pPr algn="l" eaLnBrk="1" hangingPunct="1"/>
            <a:r>
              <a:rPr lang="zh-CN" altLang="en-US" sz="2800" b="1" dirty="0" smtClean="0">
                <a:latin typeface="+mn-ea"/>
                <a:ea typeface="+mn-ea"/>
              </a:rPr>
              <a:t>B.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c</a:t>
            </a:r>
            <a:r>
              <a:rPr lang="zh-CN" altLang="zh-CN" sz="2800" dirty="0"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 smtClean="0">
                <a:latin typeface="+mn-ea"/>
                <a:ea typeface="+mn-ea"/>
              </a:rPr>
              <a:t>&lt;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 smtClean="0">
                <a:latin typeface="+mn-ea"/>
                <a:ea typeface="+mn-ea"/>
              </a:rPr>
              <a:t>&lt;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C </a:t>
            </a:r>
          </a:p>
          <a:p>
            <a:pPr algn="l" eaLnBrk="1" hangingPunct="1"/>
            <a:r>
              <a:rPr lang="zh-CN" altLang="en-US" sz="2800" b="1" dirty="0" smtClean="0">
                <a:latin typeface="+mn-ea"/>
                <a:ea typeface="+mn-ea"/>
              </a:rPr>
              <a:t>C.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c</a:t>
            </a:r>
            <a:r>
              <a:rPr lang="zh-CN" altLang="zh-CN" sz="2800" dirty="0">
                <a:latin typeface="+mn-ea"/>
                <a:ea typeface="+mn-ea"/>
              </a:rPr>
              <a:t>、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 smtClean="0">
                <a:latin typeface="+mn-ea"/>
                <a:ea typeface="+mn-ea"/>
              </a:rPr>
              <a:t>&gt;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zh-CN" altLang="zh-CN" sz="2800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 smtClean="0">
                <a:latin typeface="+mn-ea"/>
                <a:ea typeface="+mn-ea"/>
              </a:rPr>
              <a:t>&gt;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C</a:t>
            </a:r>
            <a:endParaRPr lang="en-US" altLang="zh-CN" sz="2800" dirty="0" smtClean="0">
              <a:latin typeface="+mn-ea"/>
              <a:ea typeface="+mn-ea"/>
            </a:endParaRPr>
          </a:p>
          <a:p>
            <a:pPr algn="l" eaLnBrk="1" hangingPunct="1"/>
            <a:r>
              <a:rPr lang="zh-CN" altLang="en-US" sz="2800" b="1" dirty="0" smtClean="0">
                <a:latin typeface="+mn-ea"/>
                <a:ea typeface="+mn-ea"/>
              </a:rPr>
              <a:t>D.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a</a:t>
            </a:r>
            <a:r>
              <a:rPr lang="zh-CN" altLang="zh-CN" sz="2800" dirty="0">
                <a:latin typeface="+mn-ea"/>
                <a:ea typeface="+mn-ea"/>
              </a:rPr>
              <a:t>&lt;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b</a:t>
            </a:r>
            <a:r>
              <a:rPr lang="zh-CN" altLang="zh-CN" sz="2800" dirty="0">
                <a:latin typeface="+mn-ea"/>
                <a:ea typeface="+mn-ea"/>
              </a:rPr>
              <a:t>&lt;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i="1" baseline="-25000" dirty="0" smtClean="0">
                <a:latin typeface="+mn-ea"/>
                <a:ea typeface="+mn-ea"/>
              </a:rPr>
              <a:t>c</a:t>
            </a:r>
            <a:r>
              <a:rPr lang="zh-CN" altLang="zh-CN" sz="2800" dirty="0">
                <a:latin typeface="+mn-ea"/>
                <a:ea typeface="+mn-ea"/>
              </a:rPr>
              <a:t>、</a:t>
            </a:r>
            <a:r>
              <a:rPr lang="zh-CN" altLang="zh-CN" sz="2800" i="1" dirty="0">
                <a:latin typeface="+mn-ea"/>
                <a:ea typeface="+mn-ea"/>
              </a:rPr>
              <a:t>p</a:t>
            </a:r>
            <a:r>
              <a:rPr lang="zh-CN" altLang="zh-CN" sz="2800" baseline="-25000" dirty="0">
                <a:latin typeface="+mn-ea"/>
                <a:ea typeface="+mn-ea"/>
              </a:rPr>
              <a:t>A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>
                <a:latin typeface="+mn-ea"/>
                <a:ea typeface="+mn-ea"/>
              </a:rPr>
              <a:t>p</a:t>
            </a:r>
            <a:r>
              <a:rPr lang="zh-CN" altLang="zh-CN" sz="2800" baseline="-25000" dirty="0">
                <a:latin typeface="+mn-ea"/>
                <a:ea typeface="+mn-ea"/>
              </a:rPr>
              <a:t>B</a:t>
            </a:r>
            <a:r>
              <a:rPr lang="zh-CN" altLang="zh-CN" sz="2800" dirty="0">
                <a:latin typeface="+mn-ea"/>
                <a:ea typeface="+mn-ea"/>
              </a:rPr>
              <a:t>=</a:t>
            </a:r>
            <a:r>
              <a:rPr lang="zh-CN" altLang="zh-CN" sz="2800" i="1" dirty="0" smtClean="0">
                <a:latin typeface="+mn-ea"/>
                <a:ea typeface="+mn-ea"/>
              </a:rPr>
              <a:t>p</a:t>
            </a:r>
            <a:r>
              <a:rPr lang="en-US" altLang="zh-CN" sz="2800" baseline="-25000" dirty="0" smtClean="0">
                <a:latin typeface="+mn-ea"/>
                <a:ea typeface="+mn-ea"/>
              </a:rPr>
              <a:t>C</a:t>
            </a:r>
            <a:endParaRPr lang="zh-CN" altLang="en-US" sz="2800" baseline="-25000" dirty="0">
              <a:latin typeface="+mn-ea"/>
              <a:ea typeface="+mn-ea"/>
            </a:endParaRPr>
          </a:p>
        </p:txBody>
      </p:sp>
      <p:pic>
        <p:nvPicPr>
          <p:cNvPr id="3" name="图片 2" descr="屏幕快照 2020-02-19 下午1.35.45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"/>
          <a:stretch/>
        </p:blipFill>
        <p:spPr>
          <a:xfrm>
            <a:off x="5093185" y="2616754"/>
            <a:ext cx="3484259" cy="17256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273811" y="189667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278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681540"/>
            <a:ext cx="7110790" cy="381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625" y="215452"/>
            <a:ext cx="6570730" cy="492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22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8900"/>
            <a:ext cx="7620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89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船闸工作原理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1550" y="3288"/>
            <a:ext cx="8229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03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611560" y="861560"/>
            <a:ext cx="8255000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、物理学上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把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上端开口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，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底部相连通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的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容器，叫作连通器。</a:t>
            </a:r>
          </a:p>
        </p:txBody>
      </p:sp>
      <p:sp>
        <p:nvSpPr>
          <p:cNvPr id="5" name="文本框 6151"/>
          <p:cNvSpPr txBox="1">
            <a:spLocks noChangeArrowheads="1"/>
          </p:cNvSpPr>
          <p:nvPr/>
        </p:nvSpPr>
        <p:spPr bwMode="auto">
          <a:xfrm>
            <a:off x="174697" y="231490"/>
            <a:ext cx="223651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dirty="0" smtClean="0">
                <a:latin typeface="+mn-ea"/>
                <a:ea typeface="+mn-ea"/>
                <a:cs typeface="微软雅黑" charset="0"/>
                <a:sym typeface="宋体" charset="0"/>
              </a:rPr>
              <a:t>四</a:t>
            </a:r>
            <a:r>
              <a:rPr lang="zh-CN" altLang="en-US" sz="3200" b="1" dirty="0" smtClean="0">
                <a:latin typeface="+mn-ea"/>
                <a:ea typeface="+mn-ea"/>
                <a:cs typeface="微软雅黑" charset="0"/>
                <a:sym typeface="宋体" charset="0"/>
              </a:rPr>
              <a:t>、</a:t>
            </a:r>
            <a:r>
              <a:rPr lang="zh-CN" sz="3200" b="1" dirty="0" smtClean="0">
                <a:latin typeface="+mn-ea"/>
                <a:ea typeface="+mn-ea"/>
                <a:cs typeface="微软雅黑" charset="0"/>
                <a:sym typeface="宋体" charset="0"/>
              </a:rPr>
              <a:t>连通器</a:t>
            </a:r>
            <a:endParaRPr lang="zh-CN" sz="3200" b="1" dirty="0">
              <a:latin typeface="+mn-ea"/>
              <a:ea typeface="+mn-ea"/>
              <a:cs typeface="微软雅黑" charset="0"/>
              <a:sym typeface="宋体" charset="0"/>
            </a:endParaRPr>
          </a:p>
        </p:txBody>
      </p:sp>
      <p:pic>
        <p:nvPicPr>
          <p:cNvPr id="6" name="Picture 6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25" y="2526745"/>
            <a:ext cx="4185465" cy="229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005" y="2571750"/>
            <a:ext cx="4230470" cy="225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/>
          <p:cNvSpPr/>
          <p:nvPr/>
        </p:nvSpPr>
        <p:spPr>
          <a:xfrm>
            <a:off x="701570" y="4056915"/>
            <a:ext cx="787654" cy="786072"/>
          </a:xfrm>
          <a:prstGeom prst="ellipse">
            <a:avLst/>
          </a:prstGeom>
          <a:noFill/>
          <a:ln w="57150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311860" y="4056915"/>
            <a:ext cx="787654" cy="786072"/>
          </a:xfrm>
          <a:prstGeom prst="ellipse">
            <a:avLst/>
          </a:prstGeom>
          <a:noFill/>
          <a:ln w="57150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206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675" y="1041580"/>
            <a:ext cx="5670630" cy="315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76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1520" b="10612"/>
          <a:stretch/>
        </p:blipFill>
        <p:spPr>
          <a:xfrm>
            <a:off x="1556665" y="951570"/>
            <a:ext cx="6021523" cy="31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7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连通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6725"/>
            <a:ext cx="6390710" cy="245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线连接符 5"/>
          <p:cNvCxnSpPr/>
          <p:nvPr/>
        </p:nvCxnSpPr>
        <p:spPr>
          <a:xfrm>
            <a:off x="1556665" y="2859772"/>
            <a:ext cx="1665185" cy="27013"/>
          </a:xfrm>
          <a:prstGeom prst="line">
            <a:avLst/>
          </a:prstGeom>
          <a:ln w="57150" cmpd="sng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/>
        </p:nvCxnSpPr>
        <p:spPr>
          <a:xfrm>
            <a:off x="3761910" y="2841780"/>
            <a:ext cx="1665185" cy="27013"/>
          </a:xfrm>
          <a:prstGeom prst="line">
            <a:avLst/>
          </a:prstGeom>
          <a:ln w="57150" cmpd="sng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5787135" y="2841780"/>
            <a:ext cx="1755195" cy="45005"/>
          </a:xfrm>
          <a:prstGeom prst="line">
            <a:avLst/>
          </a:prstGeom>
          <a:ln w="57150" cmpd="sng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386535" y="6911"/>
            <a:ext cx="8235915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、特点：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连通器里的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同一种液体不流动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时，各容器中的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液面相平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。</a:t>
            </a:r>
          </a:p>
        </p:txBody>
      </p:sp>
      <p:pic>
        <p:nvPicPr>
          <p:cNvPr id="14" name="Picture 6" descr="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895" y="861560"/>
            <a:ext cx="1260140" cy="124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5843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3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AD9DE"/>
              </a:clrFrom>
              <a:clrTo>
                <a:srgbClr val="DAD9DE">
                  <a:alpha val="0"/>
                </a:srgbClr>
              </a:clrTo>
            </a:clrChange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0" t="53500" r="57808" b="30525"/>
          <a:stretch>
            <a:fillRect/>
          </a:stretch>
        </p:blipFill>
        <p:spPr bwMode="auto">
          <a:xfrm>
            <a:off x="338369" y="1086585"/>
            <a:ext cx="2808287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9"/>
          <p:cNvSpPr>
            <a:spLocks noChangeShapeType="1"/>
          </p:cNvSpPr>
          <p:nvPr/>
        </p:nvSpPr>
        <p:spPr bwMode="auto">
          <a:xfrm>
            <a:off x="1273406" y="3841692"/>
            <a:ext cx="5048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 flipH="1">
            <a:off x="1778231" y="3841692"/>
            <a:ext cx="5048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608465" y="411510"/>
            <a:ext cx="4248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在连通器中，设想在容器底部连通的部分有一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“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液片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AB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”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。</a:t>
            </a:r>
          </a:p>
        </p:txBody>
      </p:sp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5688585" y="1266605"/>
            <a:ext cx="193521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6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液体不流动</a:t>
            </a:r>
          </a:p>
        </p:txBody>
      </p:sp>
      <p:sp>
        <p:nvSpPr>
          <p:cNvPr id="8" name="矩形 16"/>
          <p:cNvSpPr>
            <a:spLocks noChangeArrowheads="1"/>
          </p:cNvSpPr>
          <p:nvPr/>
        </p:nvSpPr>
        <p:spPr bwMode="auto">
          <a:xfrm>
            <a:off x="4743480" y="1851670"/>
            <a:ext cx="3060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液片</a:t>
            </a:r>
            <a:r>
              <a:rPr lang="zh-CN" altLang="en-US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AB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处于</a:t>
            </a:r>
            <a:r>
              <a:rPr lang="zh-CN" altLang="en-US" sz="24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平衡状态</a:t>
            </a: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3978395" y="2076695"/>
            <a:ext cx="765085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3979338" y="2587945"/>
            <a:ext cx="792162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3978395" y="3336834"/>
            <a:ext cx="765085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978394" y="4551970"/>
            <a:ext cx="765085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3978395" y="4056915"/>
            <a:ext cx="77297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771500" y="2414114"/>
            <a:ext cx="4356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液片两侧受到压力相等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(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baseline="-250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baseline="-250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) 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4743480" y="3111810"/>
            <a:ext cx="441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液片两侧受到压强相等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(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p</a:t>
            </a:r>
            <a:r>
              <a:rPr lang="en-US" altLang="zh-CN" sz="2400" b="1" baseline="-250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p</a:t>
            </a:r>
            <a:r>
              <a:rPr lang="en-US" altLang="zh-CN" sz="2400" b="1" baseline="-250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)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743480" y="3831890"/>
            <a:ext cx="3582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两管液面高度相等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(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h</a:t>
            </a:r>
            <a:r>
              <a:rPr lang="en-US" altLang="zh-CN" sz="2400" b="1" baseline="-250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h</a:t>
            </a:r>
            <a:r>
              <a:rPr lang="en-US" altLang="zh-CN" sz="2400" b="1" baseline="-250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)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43480" y="4326945"/>
            <a:ext cx="20158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两管液面相平</a:t>
            </a:r>
          </a:p>
        </p:txBody>
      </p:sp>
      <p:sp>
        <p:nvSpPr>
          <p:cNvPr id="11281" name="Line 41"/>
          <p:cNvSpPr>
            <a:spLocks noChangeShapeType="1"/>
          </p:cNvSpPr>
          <p:nvPr/>
        </p:nvSpPr>
        <p:spPr bwMode="auto">
          <a:xfrm flipV="1">
            <a:off x="-21995" y="1627129"/>
            <a:ext cx="755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2" name="Line 41"/>
          <p:cNvSpPr>
            <a:spLocks noChangeShapeType="1"/>
          </p:cNvSpPr>
          <p:nvPr/>
        </p:nvSpPr>
        <p:spPr bwMode="auto">
          <a:xfrm>
            <a:off x="-93431" y="3840501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3" name="Line 41"/>
          <p:cNvSpPr>
            <a:spLocks noChangeShapeType="1"/>
          </p:cNvSpPr>
          <p:nvPr/>
        </p:nvSpPr>
        <p:spPr bwMode="auto">
          <a:xfrm>
            <a:off x="2283055" y="3840501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4" name="Line 41"/>
          <p:cNvSpPr>
            <a:spLocks noChangeShapeType="1"/>
          </p:cNvSpPr>
          <p:nvPr/>
        </p:nvSpPr>
        <p:spPr bwMode="auto">
          <a:xfrm>
            <a:off x="2786293" y="1572360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5" name="Line 50"/>
          <p:cNvSpPr>
            <a:spLocks noChangeShapeType="1"/>
          </p:cNvSpPr>
          <p:nvPr/>
        </p:nvSpPr>
        <p:spPr bwMode="auto">
          <a:xfrm>
            <a:off x="195493" y="2922529"/>
            <a:ext cx="0" cy="900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6" name="Line 50"/>
          <p:cNvSpPr>
            <a:spLocks noChangeShapeType="1"/>
          </p:cNvSpPr>
          <p:nvPr/>
        </p:nvSpPr>
        <p:spPr bwMode="auto">
          <a:xfrm flipH="1" flipV="1">
            <a:off x="195493" y="1627129"/>
            <a:ext cx="0" cy="8632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7" name="Line 50"/>
          <p:cNvSpPr>
            <a:spLocks noChangeShapeType="1"/>
          </p:cNvSpPr>
          <p:nvPr/>
        </p:nvSpPr>
        <p:spPr bwMode="auto">
          <a:xfrm flipV="1">
            <a:off x="3362555" y="1572360"/>
            <a:ext cx="0" cy="9179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3362555" y="2922529"/>
            <a:ext cx="0" cy="900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/>
            <a:endParaRPr lang="zh-CN" altLang="en-US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1289" name="矩形 35"/>
          <p:cNvSpPr>
            <a:spLocks noChangeArrowheads="1"/>
          </p:cNvSpPr>
          <p:nvPr/>
        </p:nvSpPr>
        <p:spPr bwMode="auto">
          <a:xfrm>
            <a:off x="-11927" y="2501048"/>
            <a:ext cx="5116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 i="1">
                <a:solidFill>
                  <a:schemeClr val="tx1"/>
                </a:solidFill>
                <a:latin typeface="+mn-ea"/>
                <a:ea typeface="+mn-ea"/>
              </a:rPr>
              <a:t>h</a:t>
            </a:r>
            <a:r>
              <a:rPr lang="en-US" altLang="zh-CN" sz="2400" b="1" i="1" baseline="-25000">
                <a:solidFill>
                  <a:schemeClr val="tx1"/>
                </a:solidFill>
                <a:latin typeface="+mn-ea"/>
                <a:ea typeface="+mn-ea"/>
              </a:rPr>
              <a:t>1</a:t>
            </a:r>
            <a:endParaRPr lang="zh-CN" altLang="en-US" sz="2400" i="1">
              <a:solidFill>
                <a:schemeClr val="tx1"/>
              </a:solidFill>
              <a:latin typeface="+mn-ea"/>
              <a:ea typeface="+mn-ea"/>
              <a:cs typeface="Times New Roman" charset="0"/>
            </a:endParaRPr>
          </a:p>
        </p:txBody>
      </p:sp>
      <p:sp>
        <p:nvSpPr>
          <p:cNvPr id="11290" name="矩形 36"/>
          <p:cNvSpPr>
            <a:spLocks noChangeArrowheads="1"/>
          </p:cNvSpPr>
          <p:nvPr/>
        </p:nvSpPr>
        <p:spPr bwMode="auto">
          <a:xfrm>
            <a:off x="3152753" y="2501048"/>
            <a:ext cx="5116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400" b="1" i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h</a:t>
            </a:r>
            <a:r>
              <a:rPr lang="en-US" altLang="zh-CN" sz="2400" b="1" i="1" baseline="-2500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2</a:t>
            </a:r>
            <a:endParaRPr lang="zh-CN" altLang="en-US" sz="2400" b="1" i="1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3798375" y="3426845"/>
            <a:ext cx="13644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2800" b="1" i="1" dirty="0">
                <a:solidFill>
                  <a:schemeClr val="tx1"/>
                </a:solidFill>
                <a:latin typeface="+mn-ea"/>
                <a:ea typeface="+mn-ea"/>
              </a:rPr>
              <a:t>p=</a:t>
            </a:r>
            <a:r>
              <a:rPr lang="en-US" altLang="zh-CN" sz="2800" b="1" i="1" dirty="0" err="1">
                <a:solidFill>
                  <a:schemeClr val="tx1"/>
                </a:solidFill>
                <a:latin typeface="+mn-ea"/>
                <a:ea typeface="+mn-ea"/>
              </a:rPr>
              <a:t>ρgh</a:t>
            </a:r>
            <a:endParaRPr lang="zh-CN" altLang="en-US" sz="2800" b="1" i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431540" y="546525"/>
            <a:ext cx="2808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理想模型法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978395" y="2841780"/>
            <a:ext cx="9451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2400" b="1" i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400" b="1" i="1" dirty="0" err="1">
                <a:solidFill>
                  <a:schemeClr val="tx1"/>
                </a:solidFill>
                <a:latin typeface="+mn-ea"/>
                <a:ea typeface="+mn-ea"/>
                <a:cs typeface="黑体" charset="0"/>
                <a:sym typeface="宋体" charset="0"/>
              </a:rPr>
              <a:t>p</a:t>
            </a:r>
            <a:r>
              <a:rPr lang="en-US" altLang="zh-CN" sz="2400" b="1" i="1" dirty="0" err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S</a:t>
            </a:r>
            <a:endParaRPr lang="zh-CN" altLang="en-US" sz="2400" b="1" i="1" dirty="0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019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20" grpId="0" animBg="1"/>
      <p:bldP spid="21" grpId="0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746575" y="996575"/>
            <a:ext cx="4134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1.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茶壶与壶嘴组成连通器</a:t>
            </a: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0" t="19026"/>
          <a:stretch/>
        </p:blipFill>
        <p:spPr bwMode="auto">
          <a:xfrm>
            <a:off x="566555" y="1896675"/>
            <a:ext cx="3960440" cy="292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本框 3"/>
          <p:cNvSpPr txBox="1">
            <a:spLocks noChangeArrowheads="1"/>
          </p:cNvSpPr>
          <p:nvPr/>
        </p:nvSpPr>
        <p:spPr bwMode="auto">
          <a:xfrm>
            <a:off x="251520" y="231490"/>
            <a:ext cx="346761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dirty="0" smtClean="0">
                <a:latin typeface="+mn-ea"/>
                <a:ea typeface="+mn-ea"/>
                <a:cs typeface="黑体" charset="0"/>
                <a:sym typeface="宋体" charset="0"/>
              </a:rPr>
              <a:t>五、</a:t>
            </a:r>
            <a:r>
              <a:rPr lang="zh-CN" sz="3200" dirty="0" smtClean="0">
                <a:latin typeface="+mn-ea"/>
                <a:ea typeface="+mn-ea"/>
                <a:cs typeface="黑体" charset="0"/>
                <a:sym typeface="宋体" charset="0"/>
              </a:rPr>
              <a:t>连通</a:t>
            </a:r>
            <a:r>
              <a:rPr lang="zh-CN" sz="3200" dirty="0">
                <a:latin typeface="+mn-ea"/>
                <a:ea typeface="+mn-ea"/>
                <a:cs typeface="黑体" charset="0"/>
                <a:sym typeface="宋体" charset="0"/>
              </a:rPr>
              <a:t>器的应用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8584" t="-406" r="31071" b="23647"/>
          <a:stretch/>
        </p:blipFill>
        <p:spPr>
          <a:xfrm>
            <a:off x="4707015" y="1896675"/>
            <a:ext cx="4092509" cy="292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71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251520" y="231490"/>
            <a:ext cx="55707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2.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锅炉与外面的水位计组成连通器</a:t>
            </a:r>
          </a:p>
        </p:txBody>
      </p: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80" y="861560"/>
            <a:ext cx="7650850" cy="405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21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174818" y="231490"/>
            <a:ext cx="48526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3.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水塔与自来水管组成连通器</a:t>
            </a:r>
          </a:p>
        </p:txBody>
      </p: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45" y="951570"/>
            <a:ext cx="6345705" cy="395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240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图片 8089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2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0"/>
          <a:stretch>
            <a:fillRect/>
          </a:stretch>
        </p:blipFill>
        <p:spPr bwMode="auto">
          <a:xfrm>
            <a:off x="926595" y="1041580"/>
            <a:ext cx="7380821" cy="366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86535" y="32150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4.自动饮水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器</a:t>
            </a:r>
            <a:endParaRPr lang="en-US" altLang="zh-CN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00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476545" y="32150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zh-CN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5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.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回水管道</a:t>
            </a:r>
            <a:endParaRPr lang="en-US" altLang="zh-CN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35" y="1221600"/>
            <a:ext cx="4244789" cy="37354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34582" r="9418" b="7895"/>
          <a:stretch/>
        </p:blipFill>
        <p:spPr>
          <a:xfrm>
            <a:off x="4932040" y="816555"/>
            <a:ext cx="4050450" cy="400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75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386535" y="321500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zh-CN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6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.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船闸</a:t>
            </a:r>
          </a:p>
        </p:txBody>
      </p:sp>
      <p:pic>
        <p:nvPicPr>
          <p:cNvPr id="27649" name="Host Control  2048"/>
          <p:cNvPicPr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041400"/>
            <a:ext cx="8351838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862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40" y="276495"/>
            <a:ext cx="8235915" cy="46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3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68611"/>
          <p:cNvSpPr>
            <a:spLocks noChangeArrowheads="1"/>
          </p:cNvSpPr>
          <p:nvPr/>
        </p:nvSpPr>
        <p:spPr bwMode="auto">
          <a:xfrm>
            <a:off x="296525" y="231490"/>
            <a:ext cx="338455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32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六、帕斯卡</a:t>
            </a:r>
            <a:r>
              <a:rPr lang="zh-CN" altLang="en-US" sz="32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定律：</a:t>
            </a:r>
          </a:p>
        </p:txBody>
      </p:sp>
      <p:sp>
        <p:nvSpPr>
          <p:cNvPr id="68613" name="矩形 68612"/>
          <p:cNvSpPr>
            <a:spLocks noChangeArrowheads="1"/>
          </p:cNvSpPr>
          <p:nvPr/>
        </p:nvSpPr>
        <p:spPr bwMode="auto">
          <a:xfrm>
            <a:off x="1781690" y="1041580"/>
            <a:ext cx="16337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密闭液体</a:t>
            </a:r>
          </a:p>
        </p:txBody>
      </p:sp>
      <p:sp>
        <p:nvSpPr>
          <p:cNvPr id="68614" name="矩形 68613"/>
          <p:cNvSpPr>
            <a:spLocks noChangeArrowheads="1"/>
          </p:cNvSpPr>
          <p:nvPr/>
        </p:nvSpPr>
        <p:spPr bwMode="auto">
          <a:xfrm>
            <a:off x="794474" y="1041580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条件：</a:t>
            </a:r>
          </a:p>
        </p:txBody>
      </p:sp>
      <p:sp>
        <p:nvSpPr>
          <p:cNvPr id="68615" name="矩形 68614"/>
          <p:cNvSpPr>
            <a:spLocks noChangeArrowheads="1"/>
          </p:cNvSpPr>
          <p:nvPr/>
        </p:nvSpPr>
        <p:spPr bwMode="auto">
          <a:xfrm>
            <a:off x="794474" y="1670943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特点：</a:t>
            </a:r>
          </a:p>
        </p:txBody>
      </p:sp>
      <p:sp>
        <p:nvSpPr>
          <p:cNvPr id="68616" name="矩形 68615"/>
          <p:cNvSpPr>
            <a:spLocks noChangeArrowheads="1"/>
          </p:cNvSpPr>
          <p:nvPr/>
        </p:nvSpPr>
        <p:spPr bwMode="auto">
          <a:xfrm>
            <a:off x="1773873" y="1534021"/>
            <a:ext cx="6696075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加在密闭液体上的压强，能够大小不变地被液体向各个方向传递</a:t>
            </a:r>
          </a:p>
        </p:txBody>
      </p:sp>
      <p:sp>
        <p:nvSpPr>
          <p:cNvPr id="68617" name="矩形 68616"/>
          <p:cNvSpPr>
            <a:spLocks noChangeArrowheads="1"/>
          </p:cNvSpPr>
          <p:nvPr/>
        </p:nvSpPr>
        <p:spPr bwMode="auto">
          <a:xfrm>
            <a:off x="783818" y="2949401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公式：</a:t>
            </a:r>
          </a:p>
        </p:txBody>
      </p:sp>
      <p:sp>
        <p:nvSpPr>
          <p:cNvPr id="68618" name="矩形 68617"/>
          <p:cNvSpPr>
            <a:spLocks noChangeArrowheads="1"/>
          </p:cNvSpPr>
          <p:nvPr/>
        </p:nvSpPr>
        <p:spPr bwMode="auto">
          <a:xfrm>
            <a:off x="1870004" y="2949401"/>
            <a:ext cx="10326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 i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p</a:t>
            </a:r>
            <a:r>
              <a:rPr lang="en-US" altLang="zh-CN" sz="2800" b="1" baseline="-2500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800" b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800" b="1" i="1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p</a:t>
            </a:r>
            <a:r>
              <a:rPr lang="en-US" altLang="zh-CN" sz="2800" b="1" baseline="-2500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2</a:t>
            </a:r>
          </a:p>
        </p:txBody>
      </p:sp>
      <p:sp>
        <p:nvSpPr>
          <p:cNvPr id="68619" name="矩形 68618"/>
          <p:cNvSpPr>
            <a:spLocks noChangeArrowheads="1"/>
          </p:cNvSpPr>
          <p:nvPr/>
        </p:nvSpPr>
        <p:spPr bwMode="auto">
          <a:xfrm>
            <a:off x="783818" y="3786885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应用：</a:t>
            </a:r>
          </a:p>
        </p:txBody>
      </p:sp>
      <p:sp>
        <p:nvSpPr>
          <p:cNvPr id="68620" name="矩形 68619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1781690" y="3786885"/>
            <a:ext cx="30572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液压系统和液压机</a:t>
            </a:r>
          </a:p>
        </p:txBody>
      </p:sp>
    </p:spTree>
    <p:extLst>
      <p:ext uri="{BB962C8B-B14F-4D97-AF65-F5344CB8AC3E}">
        <p14:creationId xmlns:p14="http://schemas.microsoft.com/office/powerpoint/2010/main" val="15287397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/>
      <p:bldP spid="68614" grpId="0"/>
      <p:bldP spid="68615" grpId="0"/>
      <p:bldP spid="68616" grpId="0"/>
      <p:bldP spid="68617" grpId="0"/>
      <p:bldP spid="68618" grpId="0"/>
      <p:bldP spid="68619" grpId="0"/>
      <p:bldP spid="6862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9641"/>
          <p:cNvGrpSpPr>
            <a:grpSpLocks/>
          </p:cNvGrpSpPr>
          <p:nvPr/>
        </p:nvGrpSpPr>
        <p:grpSpPr bwMode="auto">
          <a:xfrm>
            <a:off x="1331640" y="2391252"/>
            <a:ext cx="1290638" cy="952501"/>
            <a:chOff x="0" y="-68"/>
            <a:chExt cx="813" cy="800"/>
          </a:xfrm>
        </p:grpSpPr>
        <p:sp>
          <p:nvSpPr>
            <p:cNvPr id="20532" name="文本框 69642"/>
            <p:cNvSpPr txBox="1">
              <a:spLocks noChangeArrowheads="1"/>
            </p:cNvSpPr>
            <p:nvPr/>
          </p:nvSpPr>
          <p:spPr bwMode="auto">
            <a:xfrm>
              <a:off x="0" y="136"/>
              <a:ext cx="454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600" b="1" i="1" dirty="0">
                  <a:solidFill>
                    <a:srgbClr val="000000"/>
                  </a:solidFill>
                  <a:latin typeface="+mn-ea"/>
                  <a:ea typeface="+mn-ea"/>
                </a:rPr>
                <a:t>p</a:t>
              </a:r>
              <a:r>
                <a:rPr lang="en-US" altLang="zh-CN" sz="2600" b="1" i="1" baseline="-25000" dirty="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  <a:r>
                <a:rPr lang="en-US" altLang="zh-CN" sz="2600" b="1" i="1" dirty="0">
                  <a:solidFill>
                    <a:srgbClr val="000000"/>
                  </a:solidFill>
                  <a:latin typeface="+mn-ea"/>
                  <a:ea typeface="+mn-ea"/>
                </a:rPr>
                <a:t>=</a:t>
              </a:r>
              <a:endParaRPr lang="en-US" altLang="zh-CN" sz="2600" b="1" i="1" baseline="-25000" dirty="0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33" name="矩形 69643"/>
            <p:cNvSpPr>
              <a:spLocks noChangeArrowheads="1"/>
            </p:cNvSpPr>
            <p:nvPr/>
          </p:nvSpPr>
          <p:spPr bwMode="auto">
            <a:xfrm>
              <a:off x="482" y="-68"/>
              <a:ext cx="331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600" b="1" i="1" dirty="0">
                  <a:solidFill>
                    <a:srgbClr val="000000"/>
                  </a:solidFill>
                  <a:latin typeface="+mn-ea"/>
                  <a:ea typeface="+mn-ea"/>
                </a:rPr>
                <a:t>F</a:t>
              </a:r>
              <a:r>
                <a:rPr lang="en-US" altLang="zh-CN" sz="2600" b="1" i="1" baseline="-25000" dirty="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</a:p>
          </p:txBody>
        </p:sp>
        <p:sp>
          <p:nvSpPr>
            <p:cNvPr id="20534" name="矩形 69644"/>
            <p:cNvSpPr>
              <a:spLocks noChangeArrowheads="1"/>
            </p:cNvSpPr>
            <p:nvPr/>
          </p:nvSpPr>
          <p:spPr bwMode="auto">
            <a:xfrm>
              <a:off x="482" y="318"/>
              <a:ext cx="331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600" b="1" i="1">
                  <a:solidFill>
                    <a:srgbClr val="000000"/>
                  </a:solidFill>
                  <a:latin typeface="+mn-ea"/>
                  <a:ea typeface="+mn-ea"/>
                </a:rPr>
                <a:t>S</a:t>
              </a:r>
              <a:r>
                <a:rPr lang="en-US" altLang="zh-CN" sz="2600" b="1" i="1" baseline="-2500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</a:p>
          </p:txBody>
        </p:sp>
        <p:sp>
          <p:nvSpPr>
            <p:cNvPr id="20535" name="直接连接符 69645"/>
            <p:cNvSpPr>
              <a:spLocks noChangeShapeType="1"/>
            </p:cNvSpPr>
            <p:nvPr/>
          </p:nvSpPr>
          <p:spPr bwMode="auto">
            <a:xfrm>
              <a:off x="453" y="318"/>
              <a:ext cx="31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" name="组合 69646"/>
          <p:cNvGrpSpPr>
            <a:grpSpLocks/>
          </p:cNvGrpSpPr>
          <p:nvPr/>
        </p:nvGrpSpPr>
        <p:grpSpPr bwMode="auto">
          <a:xfrm>
            <a:off x="2996825" y="2391730"/>
            <a:ext cx="1335088" cy="1015604"/>
            <a:chOff x="-26" y="-121"/>
            <a:chExt cx="841" cy="853"/>
          </a:xfrm>
        </p:grpSpPr>
        <p:sp>
          <p:nvSpPr>
            <p:cNvPr id="20527" name="矩形 69647"/>
            <p:cNvSpPr>
              <a:spLocks noChangeArrowheads="1"/>
            </p:cNvSpPr>
            <p:nvPr/>
          </p:nvSpPr>
          <p:spPr bwMode="auto">
            <a:xfrm>
              <a:off x="-26" y="136"/>
              <a:ext cx="458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 i="1">
                  <a:solidFill>
                    <a:srgbClr val="000000"/>
                  </a:solidFill>
                  <a:latin typeface="+mn-ea"/>
                  <a:ea typeface="+mn-ea"/>
                </a:rPr>
                <a:t>p</a:t>
              </a:r>
              <a:r>
                <a:rPr lang="en-US" altLang="zh-CN" sz="2600" b="1" i="1" baseline="-25000">
                  <a:solidFill>
                    <a:srgbClr val="000000"/>
                  </a:solidFill>
                  <a:latin typeface="+mn-ea"/>
                  <a:ea typeface="+mn-ea"/>
                </a:rPr>
                <a:t>2</a:t>
              </a:r>
              <a:r>
                <a:rPr lang="en-US" altLang="zh-CN" sz="2600" b="1" i="1">
                  <a:solidFill>
                    <a:srgbClr val="000000"/>
                  </a:solidFill>
                  <a:latin typeface="+mn-ea"/>
                  <a:ea typeface="+mn-ea"/>
                </a:rPr>
                <a:t>=</a:t>
              </a:r>
            </a:p>
          </p:txBody>
        </p:sp>
        <p:grpSp>
          <p:nvGrpSpPr>
            <p:cNvPr id="20528" name="组合 69648"/>
            <p:cNvGrpSpPr>
              <a:grpSpLocks/>
            </p:cNvGrpSpPr>
            <p:nvPr/>
          </p:nvGrpSpPr>
          <p:grpSpPr bwMode="auto">
            <a:xfrm>
              <a:off x="453" y="-121"/>
              <a:ext cx="362" cy="853"/>
              <a:chOff x="0" y="-121"/>
              <a:chExt cx="362" cy="853"/>
            </a:xfrm>
          </p:grpSpPr>
          <p:sp>
            <p:nvSpPr>
              <p:cNvPr id="20529" name="矩形 69649"/>
              <p:cNvSpPr>
                <a:spLocks noChangeArrowheads="1"/>
              </p:cNvSpPr>
              <p:nvPr/>
            </p:nvSpPr>
            <p:spPr bwMode="auto">
              <a:xfrm>
                <a:off x="31" y="-121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 dirty="0">
                    <a:solidFill>
                      <a:srgbClr val="000000"/>
                    </a:solidFill>
                    <a:latin typeface="+mn-ea"/>
                    <a:ea typeface="+mn-ea"/>
                  </a:rPr>
                  <a:t>F</a:t>
                </a:r>
                <a:r>
                  <a:rPr lang="en-US" altLang="zh-CN" sz="2600" b="1" i="1" baseline="-25000" dirty="0">
                    <a:solidFill>
                      <a:srgbClr val="000000"/>
                    </a:solidFill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0530" name="矩形 69650"/>
              <p:cNvSpPr>
                <a:spLocks noChangeArrowheads="1"/>
              </p:cNvSpPr>
              <p:nvPr/>
            </p:nvSpPr>
            <p:spPr bwMode="auto">
              <a:xfrm>
                <a:off x="29" y="318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S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0531" name="直接连接符 69651"/>
              <p:cNvSpPr>
                <a:spLocks noChangeShapeType="1"/>
              </p:cNvSpPr>
              <p:nvPr/>
            </p:nvSpPr>
            <p:spPr bwMode="auto">
              <a:xfrm>
                <a:off x="0" y="318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+mn-ea"/>
                  <a:ea typeface="+mn-ea"/>
                </a:endParaRPr>
              </a:p>
            </p:txBody>
          </p:sp>
        </p:grpSp>
      </p:grpSp>
      <p:sp>
        <p:nvSpPr>
          <p:cNvPr id="69653" name="矩形 69652"/>
          <p:cNvSpPr>
            <a:spLocks noChangeArrowheads="1"/>
          </p:cNvSpPr>
          <p:nvPr/>
        </p:nvSpPr>
        <p:spPr bwMode="auto">
          <a:xfrm>
            <a:off x="791580" y="3516855"/>
            <a:ext cx="27003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6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根据帕斯卡原理：</a:t>
            </a:r>
          </a:p>
        </p:txBody>
      </p:sp>
      <p:sp>
        <p:nvSpPr>
          <p:cNvPr id="69654" name="矩形 69653"/>
          <p:cNvSpPr>
            <a:spLocks noChangeArrowheads="1"/>
          </p:cNvSpPr>
          <p:nvPr/>
        </p:nvSpPr>
        <p:spPr bwMode="auto">
          <a:xfrm>
            <a:off x="2096725" y="4236935"/>
            <a:ext cx="96972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600" b="1" i="1" dirty="0">
                <a:solidFill>
                  <a:srgbClr val="000000"/>
                </a:solidFill>
                <a:latin typeface="+mn-ea"/>
                <a:ea typeface="+mn-ea"/>
              </a:rPr>
              <a:t>p</a:t>
            </a:r>
            <a:r>
              <a:rPr lang="en-US" altLang="zh-CN" sz="2600" b="1" i="1" baseline="-25000" dirty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r>
              <a:rPr lang="en-US" altLang="zh-CN" sz="2600" b="1" i="1" dirty="0">
                <a:solidFill>
                  <a:srgbClr val="000000"/>
                </a:solidFill>
                <a:latin typeface="+mn-ea"/>
                <a:ea typeface="+mn-ea"/>
              </a:rPr>
              <a:t>=p</a:t>
            </a:r>
            <a:r>
              <a:rPr lang="en-US" altLang="zh-CN" sz="2600" b="1" i="1" baseline="-25000" dirty="0">
                <a:solidFill>
                  <a:srgbClr val="000000"/>
                </a:solidFill>
                <a:latin typeface="+mn-ea"/>
                <a:ea typeface="+mn-ea"/>
              </a:rPr>
              <a:t>2</a:t>
            </a:r>
          </a:p>
        </p:txBody>
      </p:sp>
      <p:grpSp>
        <p:nvGrpSpPr>
          <p:cNvPr id="5" name="组合 69654"/>
          <p:cNvGrpSpPr>
            <a:grpSpLocks/>
          </p:cNvGrpSpPr>
          <p:nvPr/>
        </p:nvGrpSpPr>
        <p:grpSpPr bwMode="auto">
          <a:xfrm>
            <a:off x="5922149" y="1131590"/>
            <a:ext cx="2025225" cy="1080120"/>
            <a:chOff x="-4" y="0"/>
            <a:chExt cx="1090" cy="732"/>
          </a:xfrm>
        </p:grpSpPr>
        <p:grpSp>
          <p:nvGrpSpPr>
            <p:cNvPr id="20518" name="组合 69655"/>
            <p:cNvGrpSpPr>
              <a:grpSpLocks/>
            </p:cNvGrpSpPr>
            <p:nvPr/>
          </p:nvGrpSpPr>
          <p:grpSpPr bwMode="auto">
            <a:xfrm>
              <a:off x="722" y="0"/>
              <a:ext cx="364" cy="732"/>
              <a:chOff x="-4" y="0"/>
              <a:chExt cx="364" cy="732"/>
            </a:xfrm>
          </p:grpSpPr>
          <p:sp>
            <p:nvSpPr>
              <p:cNvPr id="20524" name="矩形 69656"/>
              <p:cNvSpPr>
                <a:spLocks noChangeArrowheads="1"/>
              </p:cNvSpPr>
              <p:nvPr/>
            </p:nvSpPr>
            <p:spPr bwMode="auto">
              <a:xfrm>
                <a:off x="-4" y="0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F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0525" name="矩形 69657"/>
              <p:cNvSpPr>
                <a:spLocks noChangeArrowheads="1"/>
              </p:cNvSpPr>
              <p:nvPr/>
            </p:nvSpPr>
            <p:spPr bwMode="auto">
              <a:xfrm>
                <a:off x="29" y="318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S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0526" name="直接连接符 69658"/>
              <p:cNvSpPr>
                <a:spLocks noChangeShapeType="1"/>
              </p:cNvSpPr>
              <p:nvPr/>
            </p:nvSpPr>
            <p:spPr bwMode="auto">
              <a:xfrm>
                <a:off x="0" y="333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20519" name="组合 69659"/>
            <p:cNvGrpSpPr>
              <a:grpSpLocks/>
            </p:cNvGrpSpPr>
            <p:nvPr/>
          </p:nvGrpSpPr>
          <p:grpSpPr bwMode="auto">
            <a:xfrm>
              <a:off x="-4" y="0"/>
              <a:ext cx="364" cy="732"/>
              <a:chOff x="-4" y="0"/>
              <a:chExt cx="364" cy="732"/>
            </a:xfrm>
          </p:grpSpPr>
          <p:sp>
            <p:nvSpPr>
              <p:cNvPr id="20521" name="矩形 69660"/>
              <p:cNvSpPr>
                <a:spLocks noChangeArrowheads="1"/>
              </p:cNvSpPr>
              <p:nvPr/>
            </p:nvSpPr>
            <p:spPr bwMode="auto">
              <a:xfrm>
                <a:off x="-4" y="0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F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0522" name="矩形 69661"/>
              <p:cNvSpPr>
                <a:spLocks noChangeArrowheads="1"/>
              </p:cNvSpPr>
              <p:nvPr/>
            </p:nvSpPr>
            <p:spPr bwMode="auto">
              <a:xfrm>
                <a:off x="29" y="318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S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0523" name="直接连接符 69662"/>
              <p:cNvSpPr>
                <a:spLocks noChangeShapeType="1"/>
              </p:cNvSpPr>
              <p:nvPr/>
            </p:nvSpPr>
            <p:spPr bwMode="auto">
              <a:xfrm>
                <a:off x="0" y="333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20520" name="矩形 69663"/>
            <p:cNvSpPr>
              <a:spLocks noChangeArrowheads="1"/>
            </p:cNvSpPr>
            <p:nvPr/>
          </p:nvSpPr>
          <p:spPr bwMode="auto">
            <a:xfrm>
              <a:off x="383" y="219"/>
              <a:ext cx="280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600" b="1" i="1" dirty="0">
                  <a:solidFill>
                    <a:srgbClr val="000000"/>
                  </a:solidFill>
                  <a:latin typeface="+mn-ea"/>
                  <a:ea typeface="+mn-ea"/>
                </a:rPr>
                <a:t>=</a:t>
              </a:r>
            </a:p>
          </p:txBody>
        </p:sp>
      </p:grpSp>
      <p:sp>
        <p:nvSpPr>
          <p:cNvPr id="69665" name="矩形 69664"/>
          <p:cNvSpPr>
            <a:spLocks noChangeArrowheads="1"/>
          </p:cNvSpPr>
          <p:nvPr/>
        </p:nvSpPr>
        <p:spPr bwMode="auto">
          <a:xfrm>
            <a:off x="5067055" y="2661760"/>
            <a:ext cx="7259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rgbClr val="000000"/>
                </a:solidFill>
                <a:latin typeface="+mn-ea"/>
                <a:ea typeface="+mn-ea"/>
              </a:rPr>
              <a:t>∴</a:t>
            </a:r>
            <a:endParaRPr lang="zh-CN" altLang="en-US" sz="2600" b="1" baseline="-250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grpSp>
        <p:nvGrpSpPr>
          <p:cNvPr id="8" name="组合 69665"/>
          <p:cNvGrpSpPr>
            <a:grpSpLocks/>
          </p:cNvGrpSpPr>
          <p:nvPr/>
        </p:nvGrpSpPr>
        <p:grpSpPr bwMode="auto">
          <a:xfrm>
            <a:off x="5697125" y="2481740"/>
            <a:ext cx="2610290" cy="1260140"/>
            <a:chOff x="-73" y="0"/>
            <a:chExt cx="1277" cy="732"/>
          </a:xfrm>
        </p:grpSpPr>
        <p:sp>
          <p:nvSpPr>
            <p:cNvPr id="20512" name="矩形 69666"/>
            <p:cNvSpPr>
              <a:spLocks noChangeArrowheads="1"/>
            </p:cNvSpPr>
            <p:nvPr/>
          </p:nvSpPr>
          <p:spPr bwMode="auto">
            <a:xfrm>
              <a:off x="-73" y="165"/>
              <a:ext cx="458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600" b="1" i="1" dirty="0">
                  <a:solidFill>
                    <a:srgbClr val="000000"/>
                  </a:solidFill>
                  <a:latin typeface="+mn-ea"/>
                  <a:ea typeface="+mn-ea"/>
                </a:rPr>
                <a:t>F</a:t>
              </a:r>
              <a:r>
                <a:rPr lang="en-US" altLang="zh-CN" sz="2600" b="1" i="1" baseline="-25000" dirty="0">
                  <a:solidFill>
                    <a:srgbClr val="000000"/>
                  </a:solidFill>
                  <a:latin typeface="+mn-ea"/>
                  <a:ea typeface="+mn-ea"/>
                </a:rPr>
                <a:t>2</a:t>
              </a:r>
              <a:r>
                <a:rPr lang="en-US" altLang="zh-CN" sz="2600" b="1" i="1" dirty="0">
                  <a:solidFill>
                    <a:srgbClr val="000000"/>
                  </a:solidFill>
                  <a:latin typeface="+mn-ea"/>
                  <a:ea typeface="+mn-ea"/>
                </a:rPr>
                <a:t>=</a:t>
              </a:r>
            </a:p>
          </p:txBody>
        </p:sp>
        <p:grpSp>
          <p:nvGrpSpPr>
            <p:cNvPr id="20513" name="组合 69667"/>
            <p:cNvGrpSpPr>
              <a:grpSpLocks/>
            </p:cNvGrpSpPr>
            <p:nvPr/>
          </p:nvGrpSpPr>
          <p:grpSpPr bwMode="auto">
            <a:xfrm>
              <a:off x="437" y="0"/>
              <a:ext cx="376" cy="732"/>
              <a:chOff x="-16" y="0"/>
              <a:chExt cx="376" cy="732"/>
            </a:xfrm>
          </p:grpSpPr>
          <p:sp>
            <p:nvSpPr>
              <p:cNvPr id="20515" name="矩形 69668"/>
              <p:cNvSpPr>
                <a:spLocks noChangeArrowheads="1"/>
              </p:cNvSpPr>
              <p:nvPr/>
            </p:nvSpPr>
            <p:spPr bwMode="auto">
              <a:xfrm>
                <a:off x="-16" y="0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S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2</a:t>
                </a:r>
              </a:p>
            </p:txBody>
          </p:sp>
          <p:sp>
            <p:nvSpPr>
              <p:cNvPr id="20516" name="矩形 69669"/>
              <p:cNvSpPr>
                <a:spLocks noChangeArrowheads="1"/>
              </p:cNvSpPr>
              <p:nvPr/>
            </p:nvSpPr>
            <p:spPr bwMode="auto">
              <a:xfrm>
                <a:off x="29" y="318"/>
                <a:ext cx="331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600" b="1" i="1">
                    <a:solidFill>
                      <a:srgbClr val="000000"/>
                    </a:solidFill>
                    <a:latin typeface="+mn-ea"/>
                    <a:ea typeface="+mn-ea"/>
                  </a:rPr>
                  <a:t>S</a:t>
                </a:r>
                <a:r>
                  <a:rPr lang="en-US" altLang="zh-CN" sz="2600" b="1" i="1" baseline="-25000">
                    <a:solidFill>
                      <a:srgbClr val="000000"/>
                    </a:solidFill>
                    <a:latin typeface="+mn-ea"/>
                    <a:ea typeface="+mn-ea"/>
                  </a:rPr>
                  <a:t>1</a:t>
                </a:r>
              </a:p>
            </p:txBody>
          </p:sp>
          <p:sp>
            <p:nvSpPr>
              <p:cNvPr id="20517" name="直接连接符 69670"/>
              <p:cNvSpPr>
                <a:spLocks noChangeShapeType="1"/>
              </p:cNvSpPr>
              <p:nvPr/>
            </p:nvSpPr>
            <p:spPr bwMode="auto">
              <a:xfrm>
                <a:off x="0" y="333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20514" name="矩形 69671"/>
            <p:cNvSpPr>
              <a:spLocks noChangeArrowheads="1"/>
            </p:cNvSpPr>
            <p:nvPr/>
          </p:nvSpPr>
          <p:spPr bwMode="auto">
            <a:xfrm>
              <a:off x="768" y="146"/>
              <a:ext cx="436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600" b="1" i="1">
                  <a:solidFill>
                    <a:srgbClr val="000000"/>
                  </a:solidFill>
                  <a:latin typeface="+mn-ea"/>
                  <a:ea typeface="+mn-ea"/>
                </a:rPr>
                <a:t>.F</a:t>
              </a:r>
              <a:r>
                <a:rPr lang="en-US" altLang="zh-CN" sz="2600" b="1" i="1" baseline="-2500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</a:p>
          </p:txBody>
        </p:sp>
      </p:grpSp>
      <p:sp>
        <p:nvSpPr>
          <p:cNvPr id="69673" name="文本框 69672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5022050" y="3516855"/>
            <a:ext cx="3813512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大活塞上可以产生一个与其表面积成正比的力</a:t>
            </a:r>
          </a:p>
        </p:txBody>
      </p:sp>
      <p:sp>
        <p:nvSpPr>
          <p:cNvPr id="69675" name="文本框 69674"/>
          <p:cNvSpPr txBox="1">
            <a:spLocks noChangeArrowheads="1"/>
          </p:cNvSpPr>
          <p:nvPr/>
        </p:nvSpPr>
        <p:spPr bwMode="auto">
          <a:xfrm>
            <a:off x="431540" y="2616755"/>
            <a:ext cx="863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+mn-ea"/>
                <a:ea typeface="+mn-ea"/>
              </a:rPr>
              <a:t>∵</a:t>
            </a:r>
          </a:p>
        </p:txBody>
      </p:sp>
      <p:grpSp>
        <p:nvGrpSpPr>
          <p:cNvPr id="20491" name="组合 33795"/>
          <p:cNvGrpSpPr>
            <a:grpSpLocks/>
          </p:cNvGrpSpPr>
          <p:nvPr/>
        </p:nvGrpSpPr>
        <p:grpSpPr bwMode="auto">
          <a:xfrm>
            <a:off x="611560" y="411510"/>
            <a:ext cx="3870430" cy="1800201"/>
            <a:chOff x="-183" y="-94"/>
            <a:chExt cx="2679" cy="1822"/>
          </a:xfrm>
        </p:grpSpPr>
        <p:sp>
          <p:nvSpPr>
            <p:cNvPr id="20493" name="矩形 33796"/>
            <p:cNvSpPr>
              <a:spLocks noChangeArrowheads="1"/>
            </p:cNvSpPr>
            <p:nvPr/>
          </p:nvSpPr>
          <p:spPr bwMode="auto">
            <a:xfrm>
              <a:off x="124" y="943"/>
              <a:ext cx="356" cy="78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494" name="矩形 33797"/>
            <p:cNvSpPr>
              <a:spLocks noChangeArrowheads="1"/>
            </p:cNvSpPr>
            <p:nvPr/>
          </p:nvSpPr>
          <p:spPr bwMode="auto">
            <a:xfrm>
              <a:off x="1797" y="938"/>
              <a:ext cx="690" cy="78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495" name="直接连接符 33798"/>
            <p:cNvSpPr>
              <a:spLocks noChangeShapeType="1"/>
            </p:cNvSpPr>
            <p:nvPr/>
          </p:nvSpPr>
          <p:spPr bwMode="auto">
            <a:xfrm>
              <a:off x="119" y="462"/>
              <a:ext cx="0" cy="1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496" name="直接连接符 33799"/>
            <p:cNvSpPr>
              <a:spLocks noChangeShapeType="1"/>
            </p:cNvSpPr>
            <p:nvPr/>
          </p:nvSpPr>
          <p:spPr bwMode="auto">
            <a:xfrm>
              <a:off x="2496" y="462"/>
              <a:ext cx="0" cy="12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497" name="直接连接符 33800"/>
            <p:cNvSpPr>
              <a:spLocks noChangeShapeType="1"/>
            </p:cNvSpPr>
            <p:nvPr/>
          </p:nvSpPr>
          <p:spPr bwMode="auto">
            <a:xfrm>
              <a:off x="475" y="462"/>
              <a:ext cx="0" cy="9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498" name="直接连接符 33801"/>
            <p:cNvSpPr>
              <a:spLocks noChangeShapeType="1"/>
            </p:cNvSpPr>
            <p:nvPr/>
          </p:nvSpPr>
          <p:spPr bwMode="auto">
            <a:xfrm>
              <a:off x="119" y="1728"/>
              <a:ext cx="23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499" name="直接连接符 33802"/>
            <p:cNvSpPr>
              <a:spLocks noChangeShapeType="1"/>
            </p:cNvSpPr>
            <p:nvPr/>
          </p:nvSpPr>
          <p:spPr bwMode="auto">
            <a:xfrm>
              <a:off x="1783" y="462"/>
              <a:ext cx="0" cy="9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0" name="直接连接符 33803"/>
            <p:cNvSpPr>
              <a:spLocks noChangeShapeType="1"/>
            </p:cNvSpPr>
            <p:nvPr/>
          </p:nvSpPr>
          <p:spPr bwMode="auto">
            <a:xfrm>
              <a:off x="475" y="1447"/>
              <a:ext cx="130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1" name="矩形 33804"/>
            <p:cNvSpPr>
              <a:spLocks noChangeArrowheads="1"/>
            </p:cNvSpPr>
            <p:nvPr/>
          </p:nvSpPr>
          <p:spPr bwMode="auto">
            <a:xfrm>
              <a:off x="119" y="603"/>
              <a:ext cx="356" cy="325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2" name="矩形 33805"/>
            <p:cNvSpPr>
              <a:spLocks noChangeArrowheads="1"/>
            </p:cNvSpPr>
            <p:nvPr/>
          </p:nvSpPr>
          <p:spPr bwMode="auto">
            <a:xfrm>
              <a:off x="1783" y="603"/>
              <a:ext cx="713" cy="325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3" name="直接连接符 33806"/>
            <p:cNvSpPr>
              <a:spLocks noChangeShapeType="1"/>
            </p:cNvSpPr>
            <p:nvPr/>
          </p:nvSpPr>
          <p:spPr bwMode="auto">
            <a:xfrm>
              <a:off x="297" y="181"/>
              <a:ext cx="0" cy="422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4" name="直接连接符 33807"/>
            <p:cNvSpPr>
              <a:spLocks noChangeShapeType="1"/>
            </p:cNvSpPr>
            <p:nvPr/>
          </p:nvSpPr>
          <p:spPr bwMode="auto">
            <a:xfrm rot="10800000">
              <a:off x="2139" y="884"/>
              <a:ext cx="1" cy="422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5" name="文本框 33808"/>
            <p:cNvSpPr txBox="1">
              <a:spLocks noChangeArrowheads="1"/>
            </p:cNvSpPr>
            <p:nvPr/>
          </p:nvSpPr>
          <p:spPr bwMode="auto">
            <a:xfrm>
              <a:off x="-183" y="-78"/>
              <a:ext cx="480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just"/>
              <a:r>
                <a:rPr lang="en-US" altLang="zh-CN" sz="2400" b="1" i="1">
                  <a:solidFill>
                    <a:srgbClr val="000000"/>
                  </a:solidFill>
                  <a:latin typeface="+mn-ea"/>
                  <a:ea typeface="+mn-ea"/>
                </a:rPr>
                <a:t>F</a:t>
              </a:r>
              <a:r>
                <a:rPr lang="en-US" altLang="zh-CN" sz="2400" b="1" baseline="-2500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</a:p>
          </p:txBody>
        </p:sp>
        <p:sp>
          <p:nvSpPr>
            <p:cNvPr id="20506" name="文本框 33809"/>
            <p:cNvSpPr txBox="1">
              <a:spLocks noChangeArrowheads="1"/>
            </p:cNvSpPr>
            <p:nvPr/>
          </p:nvSpPr>
          <p:spPr bwMode="auto">
            <a:xfrm>
              <a:off x="1806" y="1021"/>
              <a:ext cx="504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just"/>
              <a:r>
                <a:rPr lang="en-US" altLang="zh-CN" sz="2400" b="1" i="1">
                  <a:solidFill>
                    <a:srgbClr val="000000"/>
                  </a:solidFill>
                  <a:latin typeface="+mn-ea"/>
                  <a:ea typeface="+mn-ea"/>
                </a:rPr>
                <a:t>F</a:t>
              </a:r>
              <a:r>
                <a:rPr lang="en-US" altLang="zh-CN" sz="2400" b="1" baseline="-25000">
                  <a:solidFill>
                    <a:srgbClr val="000000"/>
                  </a:solidFill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20507" name="左大括号 33810"/>
            <p:cNvSpPr>
              <a:spLocks/>
            </p:cNvSpPr>
            <p:nvPr/>
          </p:nvSpPr>
          <p:spPr bwMode="auto">
            <a:xfrm rot="-5400000">
              <a:off x="227" y="817"/>
              <a:ext cx="140" cy="356"/>
            </a:xfrm>
            <a:prstGeom prst="leftBrace">
              <a:avLst>
                <a:gd name="adj1" fmla="val 21132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08" name="文本框 33811"/>
            <p:cNvSpPr txBox="1">
              <a:spLocks noChangeArrowheads="1"/>
            </p:cNvSpPr>
            <p:nvPr/>
          </p:nvSpPr>
          <p:spPr bwMode="auto">
            <a:xfrm>
              <a:off x="119" y="1025"/>
              <a:ext cx="489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just"/>
              <a:r>
                <a:rPr lang="en-US" altLang="zh-CN" sz="2400" b="1" i="1">
                  <a:solidFill>
                    <a:srgbClr val="000000"/>
                  </a:solidFill>
                  <a:latin typeface="+mn-ea"/>
                  <a:ea typeface="+mn-ea"/>
                </a:rPr>
                <a:t>S</a:t>
              </a:r>
              <a:r>
                <a:rPr lang="en-US" altLang="zh-CN" sz="2400" b="1" baseline="-25000">
                  <a:solidFill>
                    <a:srgbClr val="000000"/>
                  </a:solidFill>
                  <a:latin typeface="+mn-ea"/>
                  <a:ea typeface="+mn-ea"/>
                </a:rPr>
                <a:t>1</a:t>
              </a:r>
            </a:p>
          </p:txBody>
        </p:sp>
        <p:sp>
          <p:nvSpPr>
            <p:cNvPr id="20509" name="左大括号 33812"/>
            <p:cNvSpPr>
              <a:spLocks/>
            </p:cNvSpPr>
            <p:nvPr/>
          </p:nvSpPr>
          <p:spPr bwMode="auto">
            <a:xfrm rot="5400000">
              <a:off x="1992" y="99"/>
              <a:ext cx="281" cy="713"/>
            </a:xfrm>
            <a:prstGeom prst="leftBrace">
              <a:avLst>
                <a:gd name="adj1" fmla="val 21086"/>
                <a:gd name="adj2" fmla="val 50000"/>
              </a:avLst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  <p:sp>
          <p:nvSpPr>
            <p:cNvPr id="20510" name="文本框 33813"/>
            <p:cNvSpPr txBox="1">
              <a:spLocks noChangeArrowheads="1"/>
            </p:cNvSpPr>
            <p:nvPr/>
          </p:nvSpPr>
          <p:spPr bwMode="auto">
            <a:xfrm>
              <a:off x="2020" y="-94"/>
              <a:ext cx="476" cy="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just"/>
              <a:r>
                <a:rPr lang="en-US" altLang="zh-CN" sz="2400" b="1" i="1">
                  <a:solidFill>
                    <a:srgbClr val="000000"/>
                  </a:solidFill>
                  <a:latin typeface="+mn-ea"/>
                  <a:ea typeface="+mn-ea"/>
                </a:rPr>
                <a:t>S</a:t>
              </a:r>
              <a:r>
                <a:rPr lang="en-US" altLang="zh-CN" sz="2400" b="1" baseline="-25000">
                  <a:solidFill>
                    <a:srgbClr val="000000"/>
                  </a:solidFill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20511" name="矩形 33814"/>
            <p:cNvSpPr>
              <a:spLocks noChangeArrowheads="1"/>
            </p:cNvSpPr>
            <p:nvPr/>
          </p:nvSpPr>
          <p:spPr bwMode="auto">
            <a:xfrm>
              <a:off x="480" y="1460"/>
              <a:ext cx="1418" cy="26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zh-CN" altLang="en-US">
                <a:solidFill>
                  <a:srgbClr val="000000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089686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9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3" grpId="0"/>
      <p:bldP spid="69654" grpId="0"/>
      <p:bldP spid="69665" grpId="0"/>
      <p:bldP spid="69673" grpId="0"/>
      <p:bldP spid="6967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78854"/>
          <p:cNvSpPr txBox="1">
            <a:spLocks noChangeArrowheads="1"/>
          </p:cNvSpPr>
          <p:nvPr/>
        </p:nvSpPr>
        <p:spPr bwMode="auto">
          <a:xfrm>
            <a:off x="611560" y="546525"/>
            <a:ext cx="7531100" cy="305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600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600" b="1" dirty="0" smtClean="0">
                <a:latin typeface="Times New Roman" charset="0"/>
              </a:rPr>
              <a:t>关于连通</a:t>
            </a:r>
            <a:r>
              <a:rPr lang="zh-CN" altLang="en-US" sz="2600" b="1" dirty="0">
                <a:latin typeface="Times New Roman" charset="0"/>
              </a:rPr>
              <a:t>器的理解正确的（    ）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600" b="1" dirty="0">
                <a:latin typeface="Times New Roman" charset="0"/>
              </a:rPr>
              <a:t>A</a:t>
            </a:r>
            <a:r>
              <a:rPr lang="zh-CN" altLang="en-US" sz="2600" b="1" dirty="0">
                <a:latin typeface="Times New Roman" charset="0"/>
              </a:rPr>
              <a:t>、连通器中至少有两个开口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600" b="1" dirty="0">
                <a:latin typeface="Times New Roman" charset="0"/>
              </a:rPr>
              <a:t>B</a:t>
            </a:r>
            <a:r>
              <a:rPr lang="zh-CN" altLang="en-US" sz="2600" b="1" dirty="0">
                <a:latin typeface="Times New Roman" charset="0"/>
              </a:rPr>
              <a:t>、连通器中只有两个开口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600" b="1" dirty="0">
                <a:latin typeface="Times New Roman" charset="0"/>
              </a:rPr>
              <a:t>C</a:t>
            </a:r>
            <a:r>
              <a:rPr lang="zh-CN" altLang="en-US" sz="2600" b="1" dirty="0">
                <a:latin typeface="Times New Roman" charset="0"/>
              </a:rPr>
              <a:t>、在连通器中倒入液体后，各液面一定相平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600" b="1" dirty="0">
                <a:latin typeface="Times New Roman" charset="0"/>
              </a:rPr>
              <a:t>D</a:t>
            </a:r>
            <a:r>
              <a:rPr lang="zh-CN" altLang="en-US" sz="2600" b="1" dirty="0">
                <a:latin typeface="Times New Roman" charset="0"/>
              </a:rPr>
              <a:t>、底部互相连通的容器叫连通器</a:t>
            </a:r>
            <a:endParaRPr lang="zh-CN" altLang="en-US" sz="2600" dirty="0">
              <a:latin typeface="Times New Roman" charset="0"/>
            </a:endParaRPr>
          </a:p>
        </p:txBody>
      </p:sp>
      <p:sp>
        <p:nvSpPr>
          <p:cNvPr id="78857" name="文本框 78856"/>
          <p:cNvSpPr txBox="1">
            <a:spLocks noChangeArrowheads="1"/>
          </p:cNvSpPr>
          <p:nvPr/>
        </p:nvSpPr>
        <p:spPr bwMode="auto">
          <a:xfrm>
            <a:off x="5337085" y="636535"/>
            <a:ext cx="536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5773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78851"/>
          <p:cNvSpPr txBox="1">
            <a:spLocks noChangeArrowheads="1"/>
          </p:cNvSpPr>
          <p:nvPr/>
        </p:nvSpPr>
        <p:spPr bwMode="auto">
          <a:xfrm>
            <a:off x="822326" y="698897"/>
            <a:ext cx="7212013" cy="267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</a:pPr>
            <a:r>
              <a:rPr lang="zh-CN" altLang="en-US" sz="2600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600" b="1" dirty="0" smtClean="0">
                <a:latin typeface="Times New Roman" charset="0"/>
              </a:rPr>
              <a:t>下列</a:t>
            </a:r>
            <a:r>
              <a:rPr lang="zh-CN" altLang="en-US" sz="2600" b="1" dirty="0">
                <a:latin typeface="Times New Roman" charset="0"/>
              </a:rPr>
              <a:t>容器中，不是连通器的是（    ）</a:t>
            </a:r>
          </a:p>
          <a:p>
            <a:pPr algn="l" eaLnBrk="1" hangingPunct="1">
              <a:lnSpc>
                <a:spcPct val="130000"/>
              </a:lnSpc>
            </a:pPr>
            <a:r>
              <a:rPr lang="en-US" altLang="zh-CN" sz="2600" b="1" dirty="0">
                <a:latin typeface="Times New Roman" charset="0"/>
              </a:rPr>
              <a:t>A</a:t>
            </a:r>
            <a:r>
              <a:rPr lang="zh-CN" altLang="en-US" sz="2600" b="1" dirty="0">
                <a:latin typeface="Times New Roman" charset="0"/>
              </a:rPr>
              <a:t>、</a:t>
            </a:r>
            <a:r>
              <a:rPr lang="en-US" altLang="zh-CN" sz="2600" b="1" dirty="0">
                <a:latin typeface="Times New Roman" charset="0"/>
              </a:rPr>
              <a:t>U</a:t>
            </a:r>
            <a:r>
              <a:rPr lang="zh-CN" altLang="en-US" sz="2600" b="1" dirty="0">
                <a:latin typeface="Times New Roman" charset="0"/>
              </a:rPr>
              <a:t>形压强计          </a:t>
            </a:r>
          </a:p>
          <a:p>
            <a:pPr algn="l" eaLnBrk="1" hangingPunct="1">
              <a:lnSpc>
                <a:spcPct val="130000"/>
              </a:lnSpc>
            </a:pPr>
            <a:r>
              <a:rPr lang="en-US" altLang="zh-CN" sz="2600" b="1" dirty="0">
                <a:latin typeface="Times New Roman" charset="0"/>
              </a:rPr>
              <a:t>B</a:t>
            </a:r>
            <a:r>
              <a:rPr lang="zh-CN" altLang="en-US" sz="2600" b="1" dirty="0">
                <a:latin typeface="Times New Roman" charset="0"/>
              </a:rPr>
              <a:t>、茶壶      </a:t>
            </a:r>
          </a:p>
          <a:p>
            <a:pPr algn="l" eaLnBrk="1" hangingPunct="1">
              <a:lnSpc>
                <a:spcPct val="130000"/>
              </a:lnSpc>
            </a:pPr>
            <a:r>
              <a:rPr lang="en-US" altLang="zh-CN" sz="2600" b="1" dirty="0">
                <a:latin typeface="Times New Roman" charset="0"/>
              </a:rPr>
              <a:t>C</a:t>
            </a:r>
            <a:r>
              <a:rPr lang="zh-CN" altLang="en-US" sz="2600" b="1" dirty="0">
                <a:latin typeface="Times New Roman" charset="0"/>
              </a:rPr>
              <a:t>、锅炉水位计</a:t>
            </a:r>
          </a:p>
          <a:p>
            <a:pPr algn="l" eaLnBrk="1" hangingPunct="1">
              <a:lnSpc>
                <a:spcPct val="130000"/>
              </a:lnSpc>
            </a:pPr>
            <a:r>
              <a:rPr lang="en-US" altLang="zh-CN" sz="2600" b="1" dirty="0">
                <a:latin typeface="Times New Roman" charset="0"/>
              </a:rPr>
              <a:t>D</a:t>
            </a:r>
            <a:r>
              <a:rPr lang="zh-CN" altLang="en-US" sz="2600" b="1" dirty="0">
                <a:latin typeface="Times New Roman" charset="0"/>
              </a:rPr>
              <a:t>、船闸</a:t>
            </a:r>
          </a:p>
        </p:txBody>
      </p:sp>
      <p:sp>
        <p:nvSpPr>
          <p:cNvPr id="78853" name="文本框 78852"/>
          <p:cNvSpPr txBox="1">
            <a:spLocks noChangeArrowheads="1"/>
          </p:cNvSpPr>
          <p:nvPr/>
        </p:nvSpPr>
        <p:spPr bwMode="auto">
          <a:xfrm>
            <a:off x="6237185" y="726545"/>
            <a:ext cx="569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611525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27039" y="550069"/>
            <a:ext cx="8148637" cy="321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ts val="50"/>
              </a:spcBef>
            </a:pPr>
            <a:r>
              <a:rPr lang="zh-CN" altLang="en-US" sz="2600" b="1" dirty="0" smtClean="0">
                <a:solidFill>
                  <a:srgbClr val="FF0000"/>
                </a:solidFill>
                <a:latin typeface="Times New Roman" charset="0"/>
              </a:rPr>
              <a:t>例：</a:t>
            </a:r>
            <a:r>
              <a:rPr lang="zh-CN" altLang="en-US" sz="2600" b="1" dirty="0" smtClean="0">
                <a:latin typeface="Times New Roman" charset="0"/>
              </a:rPr>
              <a:t>一端</a:t>
            </a:r>
            <a:r>
              <a:rPr lang="zh-CN" altLang="en-US" sz="2600" b="1" dirty="0">
                <a:latin typeface="Times New Roman" charset="0"/>
              </a:rPr>
              <a:t>蒙橡皮膜的玻璃筒，插入水中，如图所示，在逐渐下插的过程中，橡皮膜将 </a:t>
            </a:r>
            <a:r>
              <a:rPr lang="en-US" altLang="zh-CN" sz="2600" b="1" dirty="0">
                <a:latin typeface="Times New Roman" charset="0"/>
              </a:rPr>
              <a:t>(     )</a:t>
            </a:r>
          </a:p>
          <a:p>
            <a:pPr algn="l" eaLnBrk="1" hangingPunct="1">
              <a:lnSpc>
                <a:spcPct val="130000"/>
              </a:lnSpc>
              <a:spcBef>
                <a:spcPts val="50"/>
              </a:spcBef>
            </a:pPr>
            <a:r>
              <a:rPr lang="en-US" altLang="zh-CN" sz="2600" b="1" dirty="0">
                <a:latin typeface="Times New Roman" charset="0"/>
              </a:rPr>
              <a:t>    A</a:t>
            </a:r>
            <a:r>
              <a:rPr lang="zh-CN" altLang="en-US" sz="2600" b="1" dirty="0">
                <a:latin typeface="Times New Roman" charset="0"/>
              </a:rPr>
              <a:t>、逐渐下凸</a:t>
            </a:r>
          </a:p>
          <a:p>
            <a:pPr algn="l" eaLnBrk="1" hangingPunct="1">
              <a:lnSpc>
                <a:spcPct val="130000"/>
              </a:lnSpc>
              <a:spcBef>
                <a:spcPts val="50"/>
              </a:spcBef>
            </a:pPr>
            <a:r>
              <a:rPr lang="en-US" altLang="zh-CN" sz="2600" b="1" dirty="0">
                <a:latin typeface="Times New Roman" charset="0"/>
              </a:rPr>
              <a:t>    B</a:t>
            </a:r>
            <a:r>
              <a:rPr lang="zh-CN" altLang="en-US" sz="2600" b="1" dirty="0">
                <a:latin typeface="Times New Roman" charset="0"/>
              </a:rPr>
              <a:t>、逐渐上凸</a:t>
            </a:r>
          </a:p>
          <a:p>
            <a:pPr algn="l" eaLnBrk="1" hangingPunct="1">
              <a:lnSpc>
                <a:spcPct val="130000"/>
              </a:lnSpc>
              <a:spcBef>
                <a:spcPts val="50"/>
              </a:spcBef>
            </a:pPr>
            <a:r>
              <a:rPr lang="en-US" altLang="zh-CN" sz="2600" b="1" dirty="0">
                <a:latin typeface="Times New Roman" charset="0"/>
              </a:rPr>
              <a:t>    C</a:t>
            </a:r>
            <a:r>
              <a:rPr lang="zh-CN" altLang="en-US" sz="2600" b="1" dirty="0">
                <a:latin typeface="Times New Roman" charset="0"/>
              </a:rPr>
              <a:t>、保持不变</a:t>
            </a:r>
          </a:p>
          <a:p>
            <a:pPr algn="l" eaLnBrk="1" hangingPunct="1">
              <a:lnSpc>
                <a:spcPct val="130000"/>
              </a:lnSpc>
              <a:spcBef>
                <a:spcPts val="50"/>
              </a:spcBef>
            </a:pPr>
            <a:r>
              <a:rPr lang="en-US" altLang="zh-CN" sz="2600" b="1" dirty="0">
                <a:latin typeface="Times New Roman" charset="0"/>
              </a:rPr>
              <a:t>    D</a:t>
            </a:r>
            <a:r>
              <a:rPr lang="zh-CN" altLang="en-US" sz="2600" b="1" dirty="0">
                <a:latin typeface="Times New Roman" charset="0"/>
              </a:rPr>
              <a:t>、不好判断</a:t>
            </a:r>
          </a:p>
        </p:txBody>
      </p:sp>
      <p:pic>
        <p:nvPicPr>
          <p:cNvPr id="25603" name="Picture 3" descr="2006031215043545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95" y="1491630"/>
            <a:ext cx="1689100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022050" y="1131590"/>
            <a:ext cx="503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altLang="zh-CN" sz="2800" b="1" dirty="0">
                <a:solidFill>
                  <a:srgbClr val="F8081F"/>
                </a:solidFill>
                <a:latin typeface="Times New Roman" charset="0"/>
                <a:ea typeface="华文新魏" charset="0"/>
                <a:cs typeface="华文新魏" charset="0"/>
              </a:rPr>
              <a:t>B</a:t>
            </a:r>
            <a:r>
              <a:rPr lang="en-US" altLang="zh-CN" sz="2800" dirty="0">
                <a:solidFill>
                  <a:srgbClr val="F8081F"/>
                </a:solidFill>
                <a:latin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3878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41985"/>
          <p:cNvSpPr txBox="1">
            <a:spLocks noChangeArrowheads="1"/>
          </p:cNvSpPr>
          <p:nvPr/>
        </p:nvSpPr>
        <p:spPr bwMode="auto">
          <a:xfrm>
            <a:off x="521550" y="546525"/>
            <a:ext cx="7283450" cy="426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600" dirty="0" smtClean="0">
                <a:latin typeface="Times New Roman" charset="0"/>
              </a:rPr>
              <a:t>例：</a:t>
            </a:r>
            <a:r>
              <a:rPr lang="zh-CN" altLang="en-US" sz="2600" b="1" dirty="0" smtClean="0">
                <a:latin typeface="Times New Roman" charset="0"/>
              </a:rPr>
              <a:t>如图所示</a:t>
            </a:r>
            <a:r>
              <a:rPr lang="zh-CN" altLang="en-US" sz="2600" b="1" dirty="0">
                <a:latin typeface="Times New Roman" charset="0"/>
              </a:rPr>
              <a:t>容器中装有水，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charset="0"/>
              </a:rPr>
              <a:t>其中h</a:t>
            </a:r>
            <a:r>
              <a:rPr lang="zh-CN" altLang="en-US" sz="2600" b="1" baseline="-25000" dirty="0">
                <a:latin typeface="Times New Roman" charset="0"/>
              </a:rPr>
              <a:t>1</a:t>
            </a:r>
            <a:r>
              <a:rPr lang="zh-CN" altLang="en-US" sz="2600" b="1" dirty="0">
                <a:latin typeface="Times New Roman" charset="0"/>
              </a:rPr>
              <a:t>=1m，h</a:t>
            </a:r>
            <a:r>
              <a:rPr lang="zh-CN" altLang="en-US" sz="2600" b="1" baseline="-25000" dirty="0">
                <a:latin typeface="Times New Roman" charset="0"/>
              </a:rPr>
              <a:t>2</a:t>
            </a:r>
            <a:r>
              <a:rPr lang="zh-CN" altLang="en-US" sz="2600" b="1" dirty="0">
                <a:latin typeface="Times New Roman" charset="0"/>
              </a:rPr>
              <a:t>=60cm，容器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charset="0"/>
              </a:rPr>
              <a:t>的底面积S=20cm</a:t>
            </a:r>
            <a:r>
              <a:rPr lang="zh-CN" altLang="en-US" sz="2600" b="1" baseline="30000" dirty="0">
                <a:latin typeface="Times New Roman" charset="0"/>
              </a:rPr>
              <a:t>2</a:t>
            </a:r>
            <a:r>
              <a:rPr lang="zh-CN" altLang="en-US" sz="2600" b="1" dirty="0">
                <a:latin typeface="Times New Roman" charset="0"/>
              </a:rPr>
              <a:t>，则水对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charset="0"/>
              </a:rPr>
              <a:t>容器底的压力和水对容器顶</a:t>
            </a:r>
          </a:p>
          <a:p>
            <a:pPr algn="l" eaLnBrk="1" hangingPunct="1">
              <a:lnSpc>
                <a:spcPct val="150000"/>
              </a:lnSpc>
            </a:pPr>
            <a:r>
              <a:rPr lang="zh-CN" altLang="en-US" sz="2600" b="1" dirty="0">
                <a:latin typeface="Times New Roman" charset="0"/>
              </a:rPr>
              <a:t>的压强各是（g取10N/kg）（    ）</a:t>
            </a:r>
            <a:br>
              <a:rPr lang="zh-CN" altLang="en-US" sz="2600" b="1" dirty="0">
                <a:latin typeface="Times New Roman" charset="0"/>
              </a:rPr>
            </a:br>
            <a:r>
              <a:rPr lang="zh-CN" altLang="en-US" sz="2600" b="1" dirty="0">
                <a:latin typeface="Times New Roman" charset="0"/>
              </a:rPr>
              <a:t>A.12N、4×10</a:t>
            </a:r>
            <a:r>
              <a:rPr lang="zh-CN" altLang="en-US" sz="2600" b="1" baseline="30000" dirty="0">
                <a:latin typeface="Times New Roman" charset="0"/>
              </a:rPr>
              <a:t>3</a:t>
            </a:r>
            <a:r>
              <a:rPr lang="zh-CN" altLang="en-US" sz="2600" b="1" dirty="0">
                <a:latin typeface="Times New Roman" charset="0"/>
              </a:rPr>
              <a:t>Pa 　  B.20N、4×10</a:t>
            </a:r>
            <a:r>
              <a:rPr lang="zh-CN" altLang="en-US" sz="2600" b="1" baseline="30000" dirty="0">
                <a:latin typeface="Times New Roman" charset="0"/>
              </a:rPr>
              <a:t>3</a:t>
            </a:r>
            <a:r>
              <a:rPr lang="zh-CN" altLang="en-US" sz="2600" b="1" dirty="0">
                <a:latin typeface="Times New Roman" charset="0"/>
              </a:rPr>
              <a:t>Pa</a:t>
            </a:r>
            <a:br>
              <a:rPr lang="zh-CN" altLang="en-US" sz="2600" b="1" dirty="0">
                <a:latin typeface="Times New Roman" charset="0"/>
              </a:rPr>
            </a:br>
            <a:r>
              <a:rPr lang="zh-CN" altLang="en-US" sz="2600" b="1" dirty="0">
                <a:latin typeface="Times New Roman" charset="0"/>
              </a:rPr>
              <a:t>C.20N、1×10</a:t>
            </a:r>
            <a:r>
              <a:rPr lang="zh-CN" altLang="en-US" sz="2600" b="1" baseline="30000" dirty="0">
                <a:latin typeface="Times New Roman" charset="0"/>
              </a:rPr>
              <a:t>4</a:t>
            </a:r>
            <a:r>
              <a:rPr lang="zh-CN" altLang="en-US" sz="2600" b="1" dirty="0">
                <a:latin typeface="Times New Roman" charset="0"/>
              </a:rPr>
              <a:t>Pa   　D.12N、1×10</a:t>
            </a:r>
            <a:r>
              <a:rPr lang="zh-CN" altLang="en-US" sz="2600" b="1" baseline="30000" dirty="0">
                <a:latin typeface="Times New Roman" charset="0"/>
              </a:rPr>
              <a:t>3</a:t>
            </a:r>
            <a:r>
              <a:rPr lang="zh-CN" altLang="en-US" sz="2600" b="1" dirty="0">
                <a:latin typeface="Times New Roman" charset="0"/>
              </a:rPr>
              <a:t>Pa</a:t>
            </a:r>
          </a:p>
        </p:txBody>
      </p:sp>
      <p:pic>
        <p:nvPicPr>
          <p:cNvPr id="26627" name="图片 41986" descr="WL_TP_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070" y="546525"/>
            <a:ext cx="2716212" cy="202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文本框 41987"/>
          <p:cNvSpPr txBox="1">
            <a:spLocks noChangeArrowheads="1"/>
          </p:cNvSpPr>
          <p:nvPr/>
        </p:nvSpPr>
        <p:spPr bwMode="auto">
          <a:xfrm>
            <a:off x="4842030" y="3021800"/>
            <a:ext cx="4683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600" b="1">
                <a:solidFill>
                  <a:srgbClr val="FF0000"/>
                </a:solidFill>
                <a:latin typeface="Times New Roman" charset="0"/>
                <a:ea typeface="楷体_GB2312" charset="0"/>
                <a:cs typeface="楷体_GB2312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4562160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11614</TotalTime>
  <Words>1336</Words>
  <Application>Microsoft Macintosh PowerPoint</Application>
  <PresentationFormat>全屏显示(16:9)</PresentationFormat>
  <Paragraphs>206</Paragraphs>
  <Slides>57</Slides>
  <Notes>0</Notes>
  <HiddenSlides>0</HiddenSlides>
  <MMClips>1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嵌入的 OLE 服务器</vt:lpstr>
      </vt:variant>
      <vt:variant>
        <vt:i4>2</vt:i4>
      </vt:variant>
      <vt:variant>
        <vt:lpstr>幻灯片标题</vt:lpstr>
      </vt:variant>
      <vt:variant>
        <vt:i4>57</vt:i4>
      </vt:variant>
    </vt:vector>
  </HeadingPairs>
  <TitlesOfParts>
    <vt:vector size="60" baseType="lpstr">
      <vt:lpstr>Office 主题</vt:lpstr>
      <vt:lpstr>Equation.3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2012-04-02T08:15:09Z</dcterms:created>
  <dcterms:modified xsi:type="dcterms:W3CDTF">2020-03-09T13:06:27Z</dcterms:modified>
</cp:coreProperties>
</file>