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85" r:id="rId2"/>
    <p:sldId id="491" r:id="rId3"/>
    <p:sldId id="496" r:id="rId4"/>
    <p:sldId id="531" r:id="rId5"/>
    <p:sldId id="516" r:id="rId6"/>
    <p:sldId id="525" r:id="rId7"/>
    <p:sldId id="527" r:id="rId8"/>
    <p:sldId id="515" r:id="rId9"/>
    <p:sldId id="517" r:id="rId10"/>
    <p:sldId id="518" r:id="rId11"/>
    <p:sldId id="521" r:id="rId12"/>
    <p:sldId id="492" r:id="rId13"/>
    <p:sldId id="519" r:id="rId14"/>
    <p:sldId id="520" r:id="rId15"/>
    <p:sldId id="493" r:id="rId16"/>
    <p:sldId id="522" r:id="rId17"/>
    <p:sldId id="524" r:id="rId18"/>
    <p:sldId id="494" r:id="rId19"/>
    <p:sldId id="523" r:id="rId20"/>
    <p:sldId id="511" r:id="rId21"/>
    <p:sldId id="500" r:id="rId22"/>
    <p:sldId id="528" r:id="rId23"/>
    <p:sldId id="529" r:id="rId24"/>
    <p:sldId id="530" r:id="rId25"/>
    <p:sldId id="534" r:id="rId26"/>
    <p:sldId id="533" r:id="rId27"/>
  </p:sldIdLst>
  <p:sldSz cx="9144000" cy="5143500" type="screen16x9"/>
  <p:notesSz cx="6858000" cy="9144000"/>
  <p:defaultTextStyle>
    <a:defPPr>
      <a:defRPr lang="zh-CN"/>
    </a:defPPr>
    <a:lvl1pPr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1pPr>
    <a:lvl2pPr marL="4572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2pPr>
    <a:lvl3pPr marL="9144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3pPr>
    <a:lvl4pPr marL="13716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4pPr>
    <a:lvl5pPr marL="1828800" algn="ctr" rtl="0" fontAlgn="base">
      <a:spcBef>
        <a:spcPct val="0"/>
      </a:spcBef>
      <a:spcAft>
        <a:spcPct val="0"/>
      </a:spcAft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5pPr>
    <a:lvl6pPr marL="22860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6pPr>
    <a:lvl7pPr marL="27432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7pPr>
    <a:lvl8pPr marL="32004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8pPr>
    <a:lvl9pPr marL="3657600" algn="l" defTabSz="457200" rtl="0" eaLnBrk="1" latinLnBrk="0" hangingPunct="1">
      <a:defRPr sz="2400" b="1" kern="1200">
        <a:solidFill>
          <a:schemeClr val="bg1"/>
        </a:solidFill>
        <a:latin typeface="Arial" charset="0"/>
        <a:ea typeface="宋体" charset="0"/>
        <a:cs typeface="宋体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66"/>
    <a:srgbClr val="7DFFFC"/>
    <a:srgbClr val="00D1CC"/>
    <a:srgbClr val="CC0000"/>
    <a:srgbClr val="969696"/>
    <a:srgbClr val="828282"/>
    <a:srgbClr val="777777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465" autoAdjust="0"/>
  </p:normalViewPr>
  <p:slideViewPr>
    <p:cSldViewPr>
      <p:cViewPr>
        <p:scale>
          <a:sx n="99" d="100"/>
          <a:sy n="99" d="100"/>
        </p:scale>
        <p:origin x="-448" y="-800"/>
      </p:cViewPr>
      <p:guideLst>
        <p:guide orient="horz" pos="701"/>
        <p:guide pos="6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kumimoji="1" sz="1200"/>
            </a:lvl1pPr>
          </a:lstStyle>
          <a:p>
            <a:pPr>
              <a:defRPr/>
            </a:pPr>
            <a:fld id="{F9AE45F9-63BF-CC46-A0CB-2C36C12012F9}" type="datetimeFigureOut">
              <a:rPr lang="zh-CN" altLang="en-US"/>
              <a:pPr>
                <a:defRPr/>
              </a:pPr>
              <a:t>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二级</a:t>
            </a:r>
          </a:p>
          <a:p>
            <a:pPr lvl="2"/>
            <a:r>
              <a:rPr lang="zh-CN" altLang="en-US" noProof="0" smtClean="0"/>
              <a:t>三级</a:t>
            </a:r>
          </a:p>
          <a:p>
            <a:pPr lvl="3"/>
            <a:r>
              <a:rPr lang="zh-CN" altLang="en-US" noProof="0" smtClean="0"/>
              <a:t>四级</a:t>
            </a:r>
          </a:p>
          <a:p>
            <a:pPr lvl="4"/>
            <a:r>
              <a:rPr lang="zh-CN" altLang="en-US" noProof="0" smtClean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kumimoji="1"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kumimoji="1" sz="1200"/>
            </a:lvl1pPr>
          </a:lstStyle>
          <a:p>
            <a:pPr>
              <a:defRPr/>
            </a:pPr>
            <a:fld id="{C717A408-8A27-3644-AF58-CA86BD27E78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230428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宋体" charset="0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0EB4A-A10F-D948-A50B-1B167658BC45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0B1E-3116-F042-B6EA-09FF6F2D7EF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8987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F4825-7CA5-5F48-A0DE-2FA4AEA12C7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BF379-541E-DF4A-A4DD-36500B4E9C3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6903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48FA4-584E-9A4A-A12B-BCA74ACB73D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70BED-B79D-1641-858B-B73E0B5C0F7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870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7C804D-8206-7C4C-9EED-E91EA4D2613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CDC2F-BC3F-BF41-8E23-1E32E61CCBB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3443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B306BC-01FB-4446-8F84-EE190481D425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E343-BAE8-564A-B95B-387C498542C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4328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AABDFC-ABC8-8F49-8ED7-1A663C5FB24B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1A3D7-7AFD-5A45-BE1E-431E2270170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78084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EE43-76F2-844B-B158-DCB3C4BAA66D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84ACF-7841-E148-8716-91CD34B901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8375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8BB68-8380-0C47-94BE-89F3A739007E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E917D-E602-1141-8525-D0A9C43F06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21566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62C8C-6240-3F44-98EC-BD997287CC0F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D4512-A7A9-BA44-9181-2B26275AA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36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02E1-3869-874E-B346-40BF34B43C7A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16C8E-0463-EC49-9B47-1D524A7974E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526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8F74-BFD6-5848-BFC3-357F9A224ED6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1E6B6-546A-2D4C-A9E7-0BF1DC9F30C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7813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C96978B9-0307-9E45-9F83-383352CB9239}" type="datetimeFigureOut">
              <a:rPr lang="zh-CN" altLang="en-US"/>
              <a:pPr>
                <a:defRPr/>
              </a:pPr>
              <a:t>20/3/9</a:t>
            </a:fld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4B992CBE-B8A1-0F46-9441-C5855EAFDD0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宋体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宋体" pitchFamily="2" charset="-122"/>
          <a:cs typeface="宋体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宋体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gif"/><Relationship Id="rId3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image" Target="../media/image24.gi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3"/>
          <p:cNvSpPr txBox="1">
            <a:spLocks noChangeArrowheads="1"/>
          </p:cNvSpPr>
          <p:nvPr/>
        </p:nvSpPr>
        <p:spPr bwMode="auto">
          <a:xfrm>
            <a:off x="971550" y="1660923"/>
            <a:ext cx="7380288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bg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2pPr>
            <a:lvl3pPr marL="11430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3pPr>
            <a:lvl4pPr marL="16002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4pPr>
            <a:lvl5pPr marL="2057400" indent="-228600"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5pPr>
            <a:lvl6pPr marL="25146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6pPr>
            <a:lvl7pPr marL="29718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7pPr>
            <a:lvl8pPr marL="34290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8pPr>
            <a:lvl9pPr marL="3886200" indent="-228600" algn="ctr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bg1"/>
                </a:solidFill>
                <a:latin typeface="Arial" charset="0"/>
                <a:ea typeface="宋体" charset="0"/>
              </a:defRPr>
            </a:lvl9pPr>
          </a:lstStyle>
          <a:p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第六章 </a:t>
            </a:r>
            <a:r>
              <a:rPr kumimoji="1" lang="en-US" altLang="zh-CN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4400" dirty="0" smtClean="0">
                <a:solidFill>
                  <a:srgbClr val="111111"/>
                </a:solidFill>
                <a:latin typeface="楷体_GB2312" charset="0"/>
                <a:ea typeface="楷体_GB2312" charset="0"/>
                <a:cs typeface="楷体_GB2312" charset="0"/>
              </a:rPr>
              <a:t>熟悉而陌生的力</a:t>
            </a:r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endParaRPr kumimoji="1" lang="en-US" altLang="zh-CN" sz="3200" dirty="0">
              <a:solidFill>
                <a:srgbClr val="111111"/>
              </a:solidFill>
              <a:latin typeface="楷体_GB2312" charset="0"/>
              <a:ea typeface="楷体_GB2312" charset="0"/>
              <a:cs typeface="楷体_GB2312" charset="0"/>
            </a:endParaRPr>
          </a:p>
          <a:p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第</a:t>
            </a:r>
            <a:r>
              <a:rPr kumimoji="1" lang="zh-CN" altLang="zh-CN" sz="3200" dirty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3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节</a:t>
            </a:r>
            <a:r>
              <a:rPr kumimoji="1" lang="en-US" altLang="zh-CN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  </a:t>
            </a:r>
            <a:r>
              <a:rPr kumimoji="1" lang="zh-CN" altLang="en-US" sz="3200" dirty="0" smtClean="0">
                <a:solidFill>
                  <a:srgbClr val="FF0000"/>
                </a:solidFill>
                <a:latin typeface="楷体_GB2312" charset="0"/>
                <a:ea typeface="楷体_GB2312" charset="0"/>
                <a:cs typeface="楷体_GB2312" charset="0"/>
              </a:rPr>
              <a:t>来自地球的力</a:t>
            </a:r>
            <a:endParaRPr lang="zh-CN" altLang="en-US" sz="3200" dirty="0">
              <a:solidFill>
                <a:srgbClr val="FF0000"/>
              </a:solidFill>
              <a:latin typeface="楷体_GB2312" charset="0"/>
              <a:ea typeface="楷体_GB2312" charset="0"/>
              <a:cs typeface="楷体_GB2312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水往低处流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50" y="276495"/>
            <a:ext cx="4967562" cy="3285365"/>
          </a:xfrm>
          <a:prstGeom prst="rect">
            <a:avLst/>
          </a:prstGeom>
        </p:spPr>
      </p:pic>
      <p:pic>
        <p:nvPicPr>
          <p:cNvPr id="3" name="图片 2" descr="蹦极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954" y="861560"/>
            <a:ext cx="5063315" cy="4281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6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296525" y="186485"/>
            <a:ext cx="182614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3200" b="1" dirty="0">
                <a:latin typeface="+mn-ea"/>
                <a:ea typeface="+mn-ea"/>
                <a:cs typeface="仿宋" charset="0"/>
              </a:rPr>
              <a:t>一</a:t>
            </a:r>
            <a:r>
              <a:rPr lang="zh-CN" altLang="en-US" sz="3200" b="1" dirty="0" smtClean="0">
                <a:latin typeface="+mn-ea"/>
                <a:ea typeface="+mn-ea"/>
                <a:cs typeface="仿宋" charset="0"/>
              </a:rPr>
              <a:t>、</a:t>
            </a:r>
            <a:r>
              <a:rPr lang="zh-CN" altLang="en-US" sz="3200" dirty="0" smtClean="0">
                <a:latin typeface="+mn-ea"/>
                <a:ea typeface="+mn-ea"/>
                <a:cs typeface="仿宋" charset="0"/>
              </a:rPr>
              <a:t>重力</a:t>
            </a:r>
            <a:endParaRPr lang="zh-CN" altLang="en-US" sz="32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611560" y="726545"/>
            <a:ext cx="76058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en-US" altLang="zh-CN" sz="2800" b="1" dirty="0">
                <a:latin typeface="+mn-ea"/>
                <a:ea typeface="+mn-ea"/>
                <a:cs typeface="仿宋" charset="0"/>
              </a:rPr>
              <a:t>1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定义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：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地面及其附近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的物体由于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地球的吸引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而受到的力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。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1560" y="1716655"/>
            <a:ext cx="53555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>
                <a:latin typeface="+mn-ea"/>
                <a:ea typeface="+mn-ea"/>
                <a:cs typeface="仿宋" charset="0"/>
              </a:rPr>
              <a:t>2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符号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：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G</a:t>
            </a:r>
            <a:r>
              <a:rPr lang="en-US" altLang="zh-CN" sz="2800" b="1" dirty="0" smtClean="0">
                <a:latin typeface="+mn-ea"/>
                <a:ea typeface="+mn-ea"/>
                <a:cs typeface="仿宋" charset="0"/>
              </a:rPr>
              <a:t>      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单位：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N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11560" y="2391730"/>
            <a:ext cx="823591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>
                <a:latin typeface="+mn-ea"/>
                <a:ea typeface="+mn-ea"/>
                <a:cs typeface="仿宋" charset="0"/>
              </a:rPr>
              <a:t>3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重力的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施力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物体是地球；地球上所有物体都受到重力作用。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821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610" y="321500"/>
            <a:ext cx="6660740" cy="468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95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84809" b="17867"/>
          <a:stretch/>
        </p:blipFill>
        <p:spPr>
          <a:xfrm>
            <a:off x="3221850" y="996575"/>
            <a:ext cx="1755195" cy="2970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24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006715" y="186485"/>
            <a:ext cx="5109091" cy="58477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3200" dirty="0">
                <a:solidFill>
                  <a:srgbClr val="000000"/>
                </a:solidFill>
                <a:latin typeface="宋体" charset="0"/>
              </a:rPr>
              <a:t>探究重力大小跟质量的关系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540" y="906565"/>
            <a:ext cx="4134465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1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用什么工具测量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重力？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932040" y="906565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2800" dirty="0">
                <a:solidFill>
                  <a:srgbClr val="FF0000"/>
                </a:solidFill>
                <a:latin typeface="+mn-ea"/>
                <a:ea typeface="+mn-ea"/>
              </a:rPr>
              <a:t>弹簧测力计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31540" y="1536635"/>
            <a:ext cx="43576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F79646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2.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如何测量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重力的大小？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01570" y="2121700"/>
            <a:ext cx="6570731" cy="96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dirty="0">
                <a:latin typeface="+mn-ea"/>
                <a:ea typeface="+mn-ea"/>
                <a:cs typeface="楷体" charset="0"/>
              </a:rPr>
              <a:t> </a:t>
            </a:r>
            <a:r>
              <a:rPr lang="zh-CN" altLang="en-US" dirty="0" smtClean="0">
                <a:latin typeface="+mn-ea"/>
                <a:ea typeface="+mn-ea"/>
              </a:rPr>
              <a:t>把</a:t>
            </a:r>
            <a:r>
              <a:rPr lang="zh-CN" altLang="en-US" dirty="0" smtClean="0">
                <a:solidFill>
                  <a:srgbClr val="FF0000"/>
                </a:solidFill>
                <a:latin typeface="+mn-ea"/>
                <a:ea typeface="+mn-ea"/>
              </a:rPr>
              <a:t>已知质</a:t>
            </a:r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量</a:t>
            </a:r>
            <a:r>
              <a:rPr lang="zh-CN" altLang="en-US" dirty="0">
                <a:latin typeface="+mn-ea"/>
                <a:ea typeface="+mn-ea"/>
              </a:rPr>
              <a:t>的钩码挂在弹簧测力计上，</a:t>
            </a:r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静止</a:t>
            </a:r>
            <a:r>
              <a:rPr lang="zh-CN" altLang="en-US" dirty="0">
                <a:latin typeface="+mn-ea"/>
                <a:ea typeface="+mn-ea"/>
              </a:rPr>
              <a:t>时，</a:t>
            </a:r>
            <a:r>
              <a:rPr lang="zh-CN" altLang="en-US" dirty="0">
                <a:solidFill>
                  <a:srgbClr val="FF0000"/>
                </a:solidFill>
                <a:latin typeface="+mn-ea"/>
                <a:ea typeface="+mn-ea"/>
              </a:rPr>
              <a:t>弹簧测力计的示数等于钩码所受的重力大小</a:t>
            </a:r>
            <a:r>
              <a:rPr lang="zh-CN" altLang="en-US" dirty="0">
                <a:latin typeface="+mn-ea"/>
                <a:ea typeface="+mn-ea"/>
              </a:rPr>
              <a:t>。</a:t>
            </a:r>
          </a:p>
        </p:txBody>
      </p:sp>
      <p:pic>
        <p:nvPicPr>
          <p:cNvPr id="9" name="Picture 2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310" y="951570"/>
            <a:ext cx="1440160" cy="3591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2"/>
          <p:cNvSpPr txBox="1"/>
          <p:nvPr/>
        </p:nvSpPr>
        <p:spPr>
          <a:xfrm>
            <a:off x="431540" y="3066805"/>
            <a:ext cx="6840759" cy="95410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3</a:t>
            </a:r>
            <a:r>
              <a:rPr lang="en-US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.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逐次增挂钩码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，分别测出它们所受的重力，并记录在表格中。</a:t>
            </a:r>
          </a:p>
        </p:txBody>
      </p:sp>
      <p:graphicFrame>
        <p:nvGraphicFramePr>
          <p:cNvPr id="11" name="Group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2859685"/>
              </p:ext>
            </p:extLst>
          </p:nvPr>
        </p:nvGraphicFramePr>
        <p:xfrm>
          <a:off x="746575" y="4101920"/>
          <a:ext cx="6750750" cy="777240"/>
        </p:xfrm>
        <a:graphic>
          <a:graphicData uri="http://schemas.openxmlformats.org/drawingml/2006/table">
            <a:tbl>
              <a:tblPr/>
              <a:tblGrid>
                <a:gridCol w="2065337"/>
                <a:gridCol w="814983"/>
                <a:gridCol w="810090"/>
                <a:gridCol w="765085"/>
                <a:gridCol w="810090"/>
                <a:gridCol w="765085"/>
                <a:gridCol w="720080"/>
              </a:tblGrid>
              <a:tr h="3374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宋体" charset="0"/>
                        </a:rPr>
                        <a:t>质量 </a:t>
                      </a:r>
                      <a:r>
                        <a:rPr kumimoji="0" lang="en-US" altLang="zh-CN" sz="21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宋体" charset="0"/>
                        </a:rPr>
                        <a:t>m </a:t>
                      </a:r>
                      <a:r>
                        <a:rPr kumimoji="0" lang="en-US" altLang="zh-CN" sz="2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宋体" charset="0"/>
                        </a:rPr>
                        <a:t>/kg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3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宋体" charset="0"/>
                        </a:rPr>
                        <a:t>重力 </a:t>
                      </a:r>
                      <a:r>
                        <a:rPr kumimoji="0" lang="en-US" altLang="zh-CN" sz="21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宋体" charset="0"/>
                        </a:rPr>
                        <a:t>G </a:t>
                      </a:r>
                      <a:r>
                        <a:rPr kumimoji="0" lang="en-US" altLang="zh-CN" sz="2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宋体" charset="0"/>
                          <a:cs typeface="宋体" charset="0"/>
                        </a:rPr>
                        <a:t>/ N</a:t>
                      </a: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sz="2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宋体" charset="0"/>
                        <a:cs typeface="宋体" charset="0"/>
                      </a:endParaRPr>
                    </a:p>
                  </a:txBody>
                  <a:tcPr marT="34290" marB="34290" horzOverflow="overflow">
                    <a:lnL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3300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737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540" y="321500"/>
            <a:ext cx="5625625" cy="5232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 smtClean="0">
                <a:solidFill>
                  <a:srgbClr val="000000"/>
                </a:solidFill>
                <a:latin typeface="+mn-ea"/>
                <a:ea typeface="+mn-ea"/>
              </a:rPr>
              <a:t>4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．</a:t>
            </a:r>
            <a:r>
              <a:rPr lang="zh-CN" altLang="en-US" sz="2800" dirty="0">
                <a:solidFill>
                  <a:srgbClr val="000000"/>
                </a:solidFill>
                <a:latin typeface="+mn-ea"/>
                <a:ea typeface="+mn-ea"/>
              </a:rPr>
              <a:t>画出重力跟质量关系的图像</a:t>
            </a:r>
            <a:r>
              <a:rPr lang="zh-CN" altLang="en-US" sz="2800" dirty="0" smtClean="0">
                <a:solidFill>
                  <a:srgbClr val="000000"/>
                </a:solidFill>
                <a:latin typeface="+mn-ea"/>
                <a:ea typeface="+mn-ea"/>
              </a:rPr>
              <a:t>。</a:t>
            </a:r>
            <a:endParaRPr lang="en-US" altLang="zh-CN" sz="2800" dirty="0">
              <a:solidFill>
                <a:srgbClr val="000000"/>
              </a:solidFill>
              <a:latin typeface="+mn-ea"/>
              <a:ea typeface="+mn-ea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5337085" y="1536635"/>
            <a:ext cx="328536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kumimoji="1" lang="zh-CN" altLang="zh-CN" sz="2800" dirty="0" smtClean="0">
                <a:latin typeface="+mn-ea"/>
                <a:ea typeface="+mn-ea"/>
              </a:rPr>
              <a:t>（</a:t>
            </a:r>
            <a:r>
              <a:rPr kumimoji="1" lang="en-US" altLang="zh-CN" sz="2800" dirty="0" smtClean="0">
                <a:latin typeface="+mn-ea"/>
                <a:ea typeface="+mn-ea"/>
              </a:rPr>
              <a:t>1</a:t>
            </a:r>
            <a:r>
              <a:rPr kumimoji="1" lang="zh-CN" altLang="en-US" sz="2800" dirty="0" smtClean="0">
                <a:latin typeface="+mn-ea"/>
                <a:ea typeface="+mn-ea"/>
              </a:rPr>
              <a:t>）物体受</a:t>
            </a:r>
            <a:r>
              <a:rPr kumimoji="1" lang="zh-CN" altLang="en-US" sz="2800" dirty="0">
                <a:latin typeface="+mn-ea"/>
                <a:ea typeface="+mn-ea"/>
              </a:rPr>
              <a:t>到的重力大小跟它</a:t>
            </a:r>
            <a:r>
              <a:rPr kumimoji="1" lang="zh-CN" altLang="en-US" sz="2800" dirty="0" smtClean="0">
                <a:latin typeface="+mn-ea"/>
                <a:ea typeface="+mn-ea"/>
              </a:rPr>
              <a:t>的质量</a:t>
            </a:r>
            <a:r>
              <a:rPr kumimoji="1"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成正比</a:t>
            </a:r>
            <a:r>
              <a:rPr kumimoji="1" lang="zh-CN" altLang="en-US" sz="2800" dirty="0" smtClean="0">
                <a:latin typeface="+mn-ea"/>
                <a:ea typeface="+mn-ea"/>
              </a:rPr>
              <a:t>关系。</a:t>
            </a:r>
            <a:endParaRPr kumimoji="1" lang="zh-CN" altLang="en-US" sz="2800" dirty="0">
              <a:latin typeface="+mn-ea"/>
              <a:ea typeface="+mn-ea"/>
            </a:endParaRP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337085" y="3201820"/>
            <a:ext cx="3429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kumimoji="1" lang="zh-CN" altLang="zh-CN" sz="2800" dirty="0" smtClean="0">
                <a:latin typeface="+mn-ea"/>
                <a:ea typeface="+mn-ea"/>
              </a:rPr>
              <a:t>（</a:t>
            </a:r>
            <a:r>
              <a:rPr kumimoji="1" lang="en-US" altLang="zh-CN" sz="2800" dirty="0" smtClean="0">
                <a:latin typeface="+mn-ea"/>
                <a:ea typeface="+mn-ea"/>
              </a:rPr>
              <a:t>2</a:t>
            </a:r>
            <a:r>
              <a:rPr kumimoji="1" lang="zh-CN" altLang="en-US" sz="2800" dirty="0" smtClean="0">
                <a:latin typeface="+mn-ea"/>
                <a:ea typeface="+mn-ea"/>
              </a:rPr>
              <a:t>）物重跟质量的比约等于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cs typeface="楷体_GB2312" charset="0"/>
              </a:rPr>
              <a:t>10N</a:t>
            </a:r>
            <a:r>
              <a:rPr kumimoji="1" lang="en-US" altLang="zh-CN" sz="2800" dirty="0">
                <a:solidFill>
                  <a:srgbClr val="FF0000"/>
                </a:solidFill>
                <a:latin typeface="+mn-ea"/>
                <a:cs typeface="楷体_GB2312" charset="0"/>
              </a:rPr>
              <a:t>/</a:t>
            </a:r>
            <a:r>
              <a:rPr kumimoji="1" lang="en-US" altLang="zh-CN" sz="2800" dirty="0" smtClean="0">
                <a:solidFill>
                  <a:srgbClr val="FF0000"/>
                </a:solidFill>
                <a:latin typeface="+mn-ea"/>
                <a:cs typeface="楷体_GB2312" charset="0"/>
              </a:rPr>
              <a:t>kg</a:t>
            </a:r>
            <a:r>
              <a:rPr kumimoji="1" lang="zh-CN" altLang="en-US" sz="2800" dirty="0" smtClean="0">
                <a:latin typeface="+mn-ea"/>
                <a:ea typeface="+mn-ea"/>
              </a:rPr>
              <a:t>。</a:t>
            </a:r>
            <a:endParaRPr kumimoji="1" lang="en-US" altLang="zh-CN" sz="2800" dirty="0">
              <a:latin typeface="+mn-ea"/>
              <a:ea typeface="+mn-ea"/>
            </a:endParaRPr>
          </a:p>
        </p:txBody>
      </p:sp>
      <p:pic>
        <p:nvPicPr>
          <p:cNvPr id="53265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1131590"/>
            <a:ext cx="4949825" cy="36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0177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41530" y="186485"/>
            <a:ext cx="305724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r>
              <a:rPr lang="zh-CN" altLang="en-US" sz="3200" dirty="0" smtClean="0">
                <a:latin typeface="+mn-ea"/>
                <a:ea typeface="+mn-ea"/>
                <a:cs typeface="仿宋" charset="0"/>
              </a:rPr>
              <a:t>二</a:t>
            </a:r>
            <a:r>
              <a:rPr lang="zh-CN" altLang="en-US" sz="3200" b="1" dirty="0" smtClean="0">
                <a:latin typeface="+mn-ea"/>
                <a:ea typeface="+mn-ea"/>
                <a:cs typeface="仿宋" charset="0"/>
              </a:rPr>
              <a:t>、</a:t>
            </a:r>
            <a:r>
              <a:rPr lang="zh-CN" altLang="en-US" sz="3200" dirty="0" smtClean="0">
                <a:latin typeface="+mn-ea"/>
                <a:ea typeface="+mn-ea"/>
                <a:cs typeface="仿宋" charset="0"/>
              </a:rPr>
              <a:t>重力三要素</a:t>
            </a:r>
            <a:endParaRPr lang="zh-CN" altLang="en-US" sz="32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611560" y="1086585"/>
            <a:ext cx="760584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en-US" altLang="zh-CN" sz="2800" b="1" dirty="0">
                <a:latin typeface="+mn-ea"/>
                <a:ea typeface="+mn-ea"/>
                <a:cs typeface="仿宋" charset="0"/>
              </a:rPr>
              <a:t>1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大小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：物体所受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重力的大小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跟它的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质量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成正比（比值为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9.8N/kg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）。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11560" y="2346725"/>
            <a:ext cx="3150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>
                <a:latin typeface="+mn-ea"/>
                <a:ea typeface="+mn-ea"/>
                <a:cs typeface="仿宋" charset="0"/>
              </a:rPr>
              <a:t>2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公式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：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G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＝</a:t>
            </a:r>
            <a:r>
              <a:rPr lang="en-US" altLang="zh-CN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mg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611560" y="3156815"/>
            <a:ext cx="84159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>
                <a:latin typeface="+mn-ea"/>
                <a:ea typeface="+mn-ea"/>
                <a:cs typeface="仿宋" charset="0"/>
              </a:rPr>
              <a:t>3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en-US" altLang="zh-CN" sz="2800" dirty="0" smtClean="0">
                <a:latin typeface="+mn-ea"/>
                <a:ea typeface="+mn-ea"/>
                <a:cs typeface="仿宋" charset="0"/>
              </a:rPr>
              <a:t>g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一般取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10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cs typeface="仿宋" charset="0"/>
              </a:rPr>
              <a:t>N</a:t>
            </a:r>
            <a:r>
              <a:rPr lang="en-US" altLang="zh-CN" sz="2800" dirty="0">
                <a:solidFill>
                  <a:srgbClr val="FF0000"/>
                </a:solidFill>
                <a:latin typeface="+mn-ea"/>
                <a:cs typeface="仿宋" charset="0"/>
              </a:rPr>
              <a:t>/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cs typeface="仿宋" charset="0"/>
              </a:rPr>
              <a:t>kg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；即质量为</a:t>
            </a:r>
            <a:r>
              <a:rPr lang="en-US" altLang="zh-CN" sz="2800" dirty="0" smtClean="0">
                <a:latin typeface="+mn-ea"/>
                <a:ea typeface="+mn-ea"/>
                <a:cs typeface="仿宋" charset="0"/>
              </a:rPr>
              <a:t>1kg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的物体受重力为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1</a:t>
            </a:r>
            <a:r>
              <a:rPr lang="en-US" altLang="zh-CN" sz="2800" dirty="0" smtClean="0">
                <a:solidFill>
                  <a:srgbClr val="FF0000"/>
                </a:solidFill>
                <a:latin typeface="+mn-ea"/>
                <a:cs typeface="仿宋" charset="0"/>
              </a:rPr>
              <a:t>N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cs typeface="仿宋" charset="0"/>
              </a:rPr>
              <a:t>。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816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96525" y="276495"/>
            <a:ext cx="369041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>
                <a:latin typeface="+mn-ea"/>
                <a:ea typeface="+mn-ea"/>
                <a:cs typeface="仿宋" charset="0"/>
              </a:rPr>
              <a:t>2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</a:t>
            </a:r>
            <a:r>
              <a:rPr lang="zh-CN" altLang="en-US" sz="2800" dirty="0" smtClean="0">
                <a:latin typeface="+mn-ea"/>
                <a:ea typeface="+mn-ea"/>
                <a:cs typeface="仿宋" charset="0"/>
              </a:rPr>
              <a:t>方向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：</a:t>
            </a:r>
            <a:r>
              <a:rPr lang="zh-CN" altLang="en-US" sz="2800" b="1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竖直向下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。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b="15286"/>
          <a:stretch/>
        </p:blipFill>
        <p:spPr>
          <a:xfrm>
            <a:off x="1466655" y="1536635"/>
            <a:ext cx="5580621" cy="18002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581890" y="1941680"/>
            <a:ext cx="618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27295" y="1941680"/>
            <a:ext cx="4539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✗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50130" y="4011910"/>
            <a:ext cx="4852610" cy="523220"/>
          </a:xfrm>
          <a:prstGeom prst="rect">
            <a:avLst/>
          </a:prstGeom>
          <a:solidFill>
            <a:srgbClr val="FCD5B5"/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相对于地面：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垂直水平面向下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cxnSp>
        <p:nvCxnSpPr>
          <p:cNvPr id="7" name="直线连接符 6"/>
          <p:cNvCxnSpPr/>
          <p:nvPr/>
        </p:nvCxnSpPr>
        <p:spPr>
          <a:xfrm>
            <a:off x="5951795" y="2025590"/>
            <a:ext cx="15360" cy="131124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726795" y="302180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147175" y="302180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32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t="11066" r="55228"/>
          <a:stretch/>
        </p:blipFill>
        <p:spPr>
          <a:xfrm>
            <a:off x="341530" y="974827"/>
            <a:ext cx="1672652" cy="344212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49781" t="26367" r="3752" b="18421"/>
          <a:stretch/>
        </p:blipFill>
        <p:spPr>
          <a:xfrm>
            <a:off x="4797025" y="726545"/>
            <a:ext cx="3855211" cy="35103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42607" t="12357"/>
          <a:stretch/>
        </p:blipFill>
        <p:spPr>
          <a:xfrm>
            <a:off x="2366755" y="1041580"/>
            <a:ext cx="2144168" cy="339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376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41530" y="366504"/>
            <a:ext cx="8505945" cy="1935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just">
              <a:spcBef>
                <a:spcPct val="20000"/>
              </a:spcBef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</a:rPr>
              <a:t>例：</a:t>
            </a:r>
            <a:r>
              <a:rPr lang="zh-CN" altLang="en-US" sz="2800" dirty="0" smtClean="0">
                <a:latin typeface="+mn-ea"/>
                <a:ea typeface="+mn-ea"/>
              </a:rPr>
              <a:t>如图</a:t>
            </a:r>
            <a:r>
              <a:rPr lang="zh-CN" altLang="en-US" sz="2800" dirty="0">
                <a:latin typeface="+mn-ea"/>
                <a:ea typeface="+mn-ea"/>
              </a:rPr>
              <a:t>，为水平仪放置于某桌面上时的情形，则该桌面</a:t>
            </a:r>
            <a:r>
              <a:rPr lang="en-US" altLang="zh-CN" sz="2800" dirty="0">
                <a:latin typeface="+mn-ea"/>
                <a:ea typeface="+mn-ea"/>
              </a:rPr>
              <a:t>(    </a:t>
            </a:r>
            <a:r>
              <a:rPr lang="en-US" altLang="zh-CN" sz="2800" dirty="0" smtClean="0">
                <a:latin typeface="+mn-ea"/>
                <a:ea typeface="+mn-ea"/>
              </a:rPr>
              <a:t>)</a:t>
            </a:r>
            <a:endParaRPr lang="en-US" altLang="zh-CN" sz="2800" dirty="0">
              <a:latin typeface="+mn-ea"/>
              <a:ea typeface="+mn-ea"/>
            </a:endParaRPr>
          </a:p>
          <a:p>
            <a:pPr algn="just">
              <a:spcBef>
                <a:spcPct val="20000"/>
              </a:spcBef>
            </a:pPr>
            <a:r>
              <a:rPr lang="en-US" altLang="zh-CN" sz="2800" dirty="0">
                <a:latin typeface="+mn-ea"/>
                <a:ea typeface="+mn-ea"/>
              </a:rPr>
              <a:t>A</a:t>
            </a:r>
            <a:r>
              <a:rPr lang="zh-CN" altLang="en-US" sz="2800" dirty="0">
                <a:latin typeface="+mn-ea"/>
                <a:ea typeface="+mn-ea"/>
              </a:rPr>
              <a:t>．右面高，左面低       </a:t>
            </a:r>
            <a:r>
              <a:rPr lang="en-US" altLang="zh-CN" sz="2800" dirty="0" smtClean="0">
                <a:latin typeface="+mn-ea"/>
                <a:ea typeface="+mn-ea"/>
              </a:rPr>
              <a:t>B</a:t>
            </a:r>
            <a:r>
              <a:rPr lang="zh-CN" altLang="en-US" sz="2800" dirty="0">
                <a:latin typeface="+mn-ea"/>
                <a:ea typeface="+mn-ea"/>
              </a:rPr>
              <a:t>．左面高，右面低</a:t>
            </a:r>
          </a:p>
          <a:p>
            <a:pPr algn="just">
              <a:spcBef>
                <a:spcPct val="20000"/>
              </a:spcBef>
            </a:pPr>
            <a:r>
              <a:rPr lang="en-US" altLang="zh-CN" sz="2800" dirty="0">
                <a:latin typeface="+mn-ea"/>
                <a:ea typeface="+mn-ea"/>
              </a:rPr>
              <a:t>C</a:t>
            </a:r>
            <a:r>
              <a:rPr lang="zh-CN" altLang="en-US" sz="2800" dirty="0">
                <a:latin typeface="+mn-ea"/>
                <a:ea typeface="+mn-ea"/>
              </a:rPr>
              <a:t>．左右相平，前高后低  </a:t>
            </a:r>
            <a:r>
              <a:rPr lang="zh-CN" altLang="en-US" sz="2800" dirty="0" smtClean="0">
                <a:latin typeface="+mn-ea"/>
                <a:ea typeface="+mn-ea"/>
              </a:rPr>
              <a:t> </a:t>
            </a:r>
            <a:r>
              <a:rPr lang="en-US" altLang="zh-CN" sz="2800" dirty="0" smtClean="0">
                <a:latin typeface="+mn-ea"/>
                <a:ea typeface="+mn-ea"/>
              </a:rPr>
              <a:t>D</a:t>
            </a:r>
            <a:r>
              <a:rPr lang="zh-CN" altLang="en-US" sz="2800" dirty="0">
                <a:latin typeface="+mn-ea"/>
                <a:ea typeface="+mn-ea"/>
              </a:rPr>
              <a:t>．左右相平，前低后高</a:t>
            </a:r>
          </a:p>
        </p:txBody>
      </p:sp>
      <p:grpSp>
        <p:nvGrpSpPr>
          <p:cNvPr id="56323" name="组合 13"/>
          <p:cNvGrpSpPr>
            <a:grpSpLocks/>
          </p:cNvGrpSpPr>
          <p:nvPr/>
        </p:nvGrpSpPr>
        <p:grpSpPr bwMode="auto">
          <a:xfrm>
            <a:off x="1916705" y="2751770"/>
            <a:ext cx="5156200" cy="1766888"/>
            <a:chOff x="3638550" y="3917950"/>
            <a:chExt cx="5156200" cy="2355850"/>
          </a:xfrm>
        </p:grpSpPr>
        <p:sp>
          <p:nvSpPr>
            <p:cNvPr id="13" name="矩形 12"/>
            <p:cNvSpPr/>
            <p:nvPr/>
          </p:nvSpPr>
          <p:spPr>
            <a:xfrm>
              <a:off x="3638550" y="3917950"/>
              <a:ext cx="5156200" cy="23558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00" b="0"/>
            </a:p>
          </p:txBody>
        </p:sp>
        <p:grpSp>
          <p:nvGrpSpPr>
            <p:cNvPr id="56325" name="Group 3"/>
            <p:cNvGrpSpPr>
              <a:grpSpLocks/>
            </p:cNvGrpSpPr>
            <p:nvPr/>
          </p:nvGrpSpPr>
          <p:grpSpPr bwMode="auto">
            <a:xfrm>
              <a:off x="3937000" y="3962400"/>
              <a:ext cx="4724400" cy="2179638"/>
              <a:chOff x="2400" y="2544"/>
              <a:chExt cx="2976" cy="1373"/>
            </a:xfrm>
          </p:grpSpPr>
          <p:sp>
            <p:nvSpPr>
              <p:cNvPr id="56326" name="Freeform 4"/>
              <p:cNvSpPr>
                <a:spLocks noChangeAspect="1"/>
              </p:cNvSpPr>
              <p:nvPr/>
            </p:nvSpPr>
            <p:spPr bwMode="auto">
              <a:xfrm rot="60000">
                <a:off x="2764" y="3792"/>
                <a:ext cx="2142" cy="125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0"/>
                  <a:gd name="T16" fmla="*/ 0 h 400"/>
                  <a:gd name="T17" fmla="*/ 400 w 400"/>
                  <a:gd name="T18" fmla="*/ 400 h 4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56327" name="Freeform 5"/>
              <p:cNvSpPr>
                <a:spLocks noChangeAspect="1"/>
              </p:cNvSpPr>
              <p:nvPr/>
            </p:nvSpPr>
            <p:spPr bwMode="auto">
              <a:xfrm rot="5460000">
                <a:off x="3216" y="3105"/>
                <a:ext cx="1254" cy="132"/>
              </a:xfrm>
              <a:custGeom>
                <a:avLst/>
                <a:gdLst>
                  <a:gd name="T0" fmla="*/ 0 w 400"/>
                  <a:gd name="T1" fmla="*/ 0 h 400"/>
                  <a:gd name="T2" fmla="*/ 400 w 400"/>
                  <a:gd name="T3" fmla="*/ 0 h 400"/>
                  <a:gd name="T4" fmla="*/ 400 w 400"/>
                  <a:gd name="T5" fmla="*/ 400 h 400"/>
                  <a:gd name="T6" fmla="*/ 0 w 400"/>
                  <a:gd name="T7" fmla="*/ 400 h 400"/>
                  <a:gd name="T8" fmla="*/ 0 w 400"/>
                  <a:gd name="T9" fmla="*/ 0 h 4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00"/>
                  <a:gd name="T16" fmla="*/ 0 h 400"/>
                  <a:gd name="T17" fmla="*/ 400 w 400"/>
                  <a:gd name="T18" fmla="*/ 400 h 4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00" h="400">
                    <a:moveTo>
                      <a:pt x="0" y="0"/>
                    </a:moveTo>
                    <a:lnTo>
                      <a:pt x="400" y="0"/>
                    </a:lnTo>
                    <a:lnTo>
                      <a:pt x="400" y="400"/>
                    </a:lnTo>
                    <a:lnTo>
                      <a:pt x="0" y="4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6328" name="Group 6"/>
              <p:cNvGrpSpPr>
                <a:grpSpLocks noChangeAspect="1"/>
              </p:cNvGrpSpPr>
              <p:nvPr/>
            </p:nvGrpSpPr>
            <p:grpSpPr bwMode="auto">
              <a:xfrm rot="-120000">
                <a:off x="3861" y="2639"/>
                <a:ext cx="66" cy="1072"/>
                <a:chOff x="3487" y="9499"/>
                <a:chExt cx="68" cy="1338"/>
              </a:xfrm>
            </p:grpSpPr>
            <p:sp>
              <p:nvSpPr>
                <p:cNvPr id="56329" name="AutoShape 7"/>
                <p:cNvSpPr>
                  <a:spLocks noChangeAspect="1" noChangeArrowheads="1"/>
                </p:cNvSpPr>
                <p:nvPr/>
              </p:nvSpPr>
              <p:spPr bwMode="auto">
                <a:xfrm rot="10800000">
                  <a:off x="3487" y="10636"/>
                  <a:ext cx="68" cy="201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rot="10800000"/>
                <a:lstStyle/>
                <a:p>
                  <a:endParaRPr lang="zh-CN" altLang="en-US" sz="1800" b="0">
                    <a:solidFill>
                      <a:schemeClr val="tx1"/>
                    </a:solidFill>
                    <a:latin typeface="Calibri" charset="0"/>
                  </a:endParaRPr>
                </a:p>
              </p:txBody>
            </p:sp>
            <p:sp>
              <p:nvSpPr>
                <p:cNvPr id="56330" name="Line 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520" y="9529"/>
                  <a:ext cx="0" cy="1092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56331" name="Oval 9"/>
                <p:cNvSpPr>
                  <a:spLocks noChangeAspect="1" noChangeArrowheads="1"/>
                </p:cNvSpPr>
                <p:nvPr/>
              </p:nvSpPr>
              <p:spPr bwMode="auto">
                <a:xfrm>
                  <a:off x="3493" y="9499"/>
                  <a:ext cx="57" cy="57"/>
                </a:xfrm>
                <a:prstGeom prst="ellipse">
                  <a:avLst/>
                </a:prstGeom>
                <a:solidFill>
                  <a:srgbClr val="800000"/>
                </a:solidFill>
                <a:ln w="28575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zh-CN" altLang="en-US" sz="1800" b="0">
                    <a:solidFill>
                      <a:schemeClr val="tx1"/>
                    </a:solidFill>
                    <a:latin typeface="Calibri" charset="0"/>
                  </a:endParaRPr>
                </a:p>
              </p:txBody>
            </p:sp>
          </p:grpSp>
          <p:sp>
            <p:nvSpPr>
              <p:cNvPr id="56332" name="AutoShape 10"/>
              <p:cNvSpPr>
                <a:spLocks noChangeAspect="1" noChangeArrowheads="1"/>
              </p:cNvSpPr>
              <p:nvPr/>
            </p:nvSpPr>
            <p:spPr bwMode="auto">
              <a:xfrm>
                <a:off x="3793" y="3796"/>
                <a:ext cx="65" cy="81"/>
              </a:xfrm>
              <a:prstGeom prst="triangle">
                <a:avLst>
                  <a:gd name="adj" fmla="val 50000"/>
                </a:avLst>
              </a:prstGeom>
              <a:solidFill>
                <a:srgbClr val="8000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zh-CN" altLang="en-US" sz="1800" b="0">
                  <a:solidFill>
                    <a:schemeClr val="tx1"/>
                  </a:solidFill>
                  <a:latin typeface="Calibri" charset="0"/>
                </a:endParaRPr>
              </a:p>
            </p:txBody>
          </p:sp>
          <p:sp>
            <p:nvSpPr>
              <p:cNvPr id="56333" name="Text Box 11"/>
              <p:cNvSpPr txBox="1">
                <a:spLocks noChangeAspect="1" noChangeArrowheads="1"/>
              </p:cNvSpPr>
              <p:nvPr/>
            </p:nvSpPr>
            <p:spPr bwMode="auto">
              <a:xfrm>
                <a:off x="2400" y="3322"/>
                <a:ext cx="624" cy="4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pPr algn="just" eaLnBrk="0" hangingPunct="0"/>
                <a:r>
                  <a:rPr lang="zh-CN" altLang="en-US"/>
                  <a:t>左</a:t>
                </a:r>
              </a:p>
            </p:txBody>
          </p:sp>
          <p:sp>
            <p:nvSpPr>
              <p:cNvPr id="56334" name="Text Box 12"/>
              <p:cNvSpPr txBox="1">
                <a:spLocks noChangeAspect="1" noChangeArrowheads="1"/>
              </p:cNvSpPr>
              <p:nvPr/>
            </p:nvSpPr>
            <p:spPr bwMode="auto">
              <a:xfrm>
                <a:off x="4708" y="3309"/>
                <a:ext cx="668" cy="43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  <a:cs typeface="宋体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charset="0"/>
                    <a:ea typeface="宋体" charset="0"/>
                  </a:defRPr>
                </a:lvl9pPr>
              </a:lstStyle>
              <a:p>
                <a:pPr algn="just" eaLnBrk="0" hangingPunct="0"/>
                <a:r>
                  <a:rPr lang="zh-CN" altLang="en-US"/>
                  <a:t>右</a:t>
                </a:r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1871700" y="81655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+mn-ea"/>
              </a:rPr>
              <a:t>B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447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590" y="141480"/>
            <a:ext cx="2925325" cy="30603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030" y="231490"/>
            <a:ext cx="2925325" cy="3060340"/>
          </a:xfrm>
          <a:prstGeom prst="rect">
            <a:avLst/>
          </a:prstGeom>
        </p:spPr>
      </p:pic>
      <p:cxnSp>
        <p:nvCxnSpPr>
          <p:cNvPr id="8" name="直线连接符 7"/>
          <p:cNvCxnSpPr/>
          <p:nvPr/>
        </p:nvCxnSpPr>
        <p:spPr>
          <a:xfrm>
            <a:off x="2411760" y="546525"/>
            <a:ext cx="0" cy="76508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/>
          <p:cNvCxnSpPr/>
          <p:nvPr/>
        </p:nvCxnSpPr>
        <p:spPr>
          <a:xfrm>
            <a:off x="1196625" y="1671650"/>
            <a:ext cx="0" cy="76508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/>
          <p:cNvCxnSpPr/>
          <p:nvPr/>
        </p:nvCxnSpPr>
        <p:spPr>
          <a:xfrm>
            <a:off x="3446875" y="906565"/>
            <a:ext cx="0" cy="76508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>
            <a:off x="2591780" y="2841780"/>
            <a:ext cx="0" cy="76508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/>
          <p:cNvCxnSpPr/>
          <p:nvPr/>
        </p:nvCxnSpPr>
        <p:spPr>
          <a:xfrm>
            <a:off x="6417205" y="591530"/>
            <a:ext cx="0" cy="76508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>
            <a:off x="5157065" y="1761660"/>
            <a:ext cx="945105" cy="45005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 flipH="1" flipV="1">
            <a:off x="6507215" y="2076695"/>
            <a:ext cx="90010" cy="90010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 flipH="1">
            <a:off x="6642230" y="996575"/>
            <a:ext cx="720080" cy="63007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902370" y="1581640"/>
            <a:ext cx="618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680337" y="4281940"/>
            <a:ext cx="377539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相对于地球：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指向地心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257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26545"/>
            <a:ext cx="9144000" cy="369041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356865" y="3921900"/>
            <a:ext cx="61872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</a:rPr>
              <a:t>✔</a:t>
            </a:r>
            <a:endParaRPr lang="zh-CN" alt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51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296525" y="276495"/>
            <a:ext cx="32403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algn="l"/>
            <a:r>
              <a:rPr lang="zh-CN" altLang="zh-CN" sz="2800" dirty="0">
                <a:latin typeface="+mn-ea"/>
                <a:ea typeface="+mn-ea"/>
                <a:cs typeface="仿宋" charset="0"/>
              </a:rPr>
              <a:t>3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．作用点：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  <a:ea typeface="+mn-ea"/>
                <a:cs typeface="仿宋" charset="0"/>
              </a:rPr>
              <a:t>重心</a:t>
            </a:r>
            <a:r>
              <a:rPr lang="zh-CN" altLang="en-US" sz="2800" b="1" dirty="0" smtClean="0">
                <a:latin typeface="+mn-ea"/>
                <a:ea typeface="+mn-ea"/>
                <a:cs typeface="仿宋" charset="0"/>
              </a:rPr>
              <a:t>。</a:t>
            </a:r>
            <a:endParaRPr lang="zh-CN" altLang="en-US" sz="2800" b="1" dirty="0">
              <a:latin typeface="+mn-ea"/>
              <a:ea typeface="+mn-ea"/>
              <a:cs typeface="仿宋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06815" y="4056915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重力作用等效的点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/>
          <a:srcRect t="35551" r="47724" b="13615"/>
          <a:stretch/>
        </p:blipFill>
        <p:spPr>
          <a:xfrm>
            <a:off x="2096725" y="1311610"/>
            <a:ext cx="2206863" cy="21602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/>
          <a:srcRect t="35551" r="47724" b="13615"/>
          <a:stretch/>
        </p:blipFill>
        <p:spPr>
          <a:xfrm>
            <a:off x="4662010" y="1311610"/>
            <a:ext cx="2206863" cy="2160240"/>
          </a:xfrm>
          <a:prstGeom prst="rect">
            <a:avLst/>
          </a:prstGeom>
        </p:spPr>
      </p:pic>
      <p:cxnSp>
        <p:nvCxnSpPr>
          <p:cNvPr id="9" name="直线连接符 8"/>
          <p:cNvCxnSpPr/>
          <p:nvPr/>
        </p:nvCxnSpPr>
        <p:spPr>
          <a:xfrm>
            <a:off x="2546775" y="1986685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2681790" y="2391730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线连接符 12"/>
          <p:cNvCxnSpPr/>
          <p:nvPr/>
        </p:nvCxnSpPr>
        <p:spPr>
          <a:xfrm>
            <a:off x="2861810" y="2751770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连接符 13"/>
          <p:cNvCxnSpPr/>
          <p:nvPr/>
        </p:nvCxnSpPr>
        <p:spPr>
          <a:xfrm>
            <a:off x="3086835" y="2571750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/>
          <p:cNvCxnSpPr/>
          <p:nvPr/>
        </p:nvCxnSpPr>
        <p:spPr>
          <a:xfrm>
            <a:off x="3311860" y="2751770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>
            <a:off x="3581890" y="2616755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线连接符 16"/>
          <p:cNvCxnSpPr/>
          <p:nvPr/>
        </p:nvCxnSpPr>
        <p:spPr>
          <a:xfrm>
            <a:off x="3806915" y="2526745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>
            <a:off x="2951820" y="1851670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/>
          <p:cNvCxnSpPr/>
          <p:nvPr/>
        </p:nvCxnSpPr>
        <p:spPr>
          <a:xfrm>
            <a:off x="3356865" y="1761660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>
            <a:off x="3716905" y="1986685"/>
            <a:ext cx="0" cy="54006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5742130" y="2346725"/>
            <a:ext cx="0" cy="135015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0641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6525" y="276495"/>
            <a:ext cx="5775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（</a:t>
            </a:r>
            <a:r>
              <a:rPr kumimoji="1" lang="en-US" altLang="zh-CN" sz="2800" dirty="0" smtClean="0">
                <a:solidFill>
                  <a:schemeClr val="tx1"/>
                </a:solidFill>
              </a:rPr>
              <a:t>1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）规则物体的重心：</a:t>
            </a:r>
            <a:r>
              <a:rPr kumimoji="1" lang="zh-CN" altLang="en-US" sz="2800" dirty="0" smtClean="0">
                <a:solidFill>
                  <a:srgbClr val="FF0000"/>
                </a:solidFill>
              </a:rPr>
              <a:t>在几何中心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9961" t="412" r="58134" b="15318"/>
          <a:stretch/>
        </p:blipFill>
        <p:spPr>
          <a:xfrm>
            <a:off x="341531" y="951570"/>
            <a:ext cx="1711138" cy="32139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1463" t="20922" r="52069" b="36403"/>
          <a:stretch/>
        </p:blipFill>
        <p:spPr>
          <a:xfrm>
            <a:off x="2681790" y="1761660"/>
            <a:ext cx="3494196" cy="20252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l="39215" t="57137" r="35732" b="6234"/>
          <a:stretch/>
        </p:blipFill>
        <p:spPr>
          <a:xfrm>
            <a:off x="6552220" y="1626645"/>
            <a:ext cx="1980220" cy="217143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646953" y="4326945"/>
            <a:ext cx="377539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重心不一定都在物体上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110688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521550" y="276495"/>
            <a:ext cx="4314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chemeClr val="tx1"/>
                </a:solidFill>
              </a:rPr>
              <a:t>（</a:t>
            </a:r>
            <a:r>
              <a:rPr kumimoji="1" lang="zh-CN" altLang="zh-CN" sz="2800" dirty="0">
                <a:solidFill>
                  <a:schemeClr val="tx1"/>
                </a:solidFill>
              </a:rPr>
              <a:t>2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）不规则物体的重心：</a:t>
            </a:r>
            <a:endParaRPr kumimoji="1"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110" y="1356615"/>
            <a:ext cx="3245838" cy="261029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779754" y="423693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悬挂法</a:t>
            </a:r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6732240" y="423693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平衡法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14770" t="35322" r="64420" b="29666"/>
          <a:stretch/>
        </p:blipFill>
        <p:spPr>
          <a:xfrm>
            <a:off x="1466655" y="1446625"/>
            <a:ext cx="1890210" cy="20598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8308" t="34783" r="13911" b="30474"/>
          <a:stretch/>
        </p:blipFill>
        <p:spPr>
          <a:xfrm>
            <a:off x="926595" y="1311610"/>
            <a:ext cx="3523634" cy="24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489828"/>
      </p:ext>
    </p:extLst>
  </p:cSld>
  <p:clrMapOvr>
    <a:masterClrMapping/>
  </p:clrMapOvr>
  <p:transition xmlns:p14="http://schemas.microsoft.com/office/powerpoint/2010/main" spd="slow">
    <p:fade thruBlk="1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 l="48895"/>
          <a:stretch/>
        </p:blipFill>
        <p:spPr>
          <a:xfrm>
            <a:off x="2366755" y="726545"/>
            <a:ext cx="4320480" cy="365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5724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重心动态图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45" y="411510"/>
            <a:ext cx="6390710" cy="4262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55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倒翁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645" y="0"/>
            <a:ext cx="6165685" cy="401650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86735" y="4326945"/>
            <a:ext cx="52116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重心越低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，物体稳定程度越高。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514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25" y="186485"/>
            <a:ext cx="8532440" cy="479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730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9562" t="2836" r="10675" b="4075"/>
          <a:stretch/>
        </p:blipFill>
        <p:spPr>
          <a:xfrm>
            <a:off x="251520" y="366505"/>
            <a:ext cx="3915435" cy="3600400"/>
          </a:xfrm>
          <a:prstGeom prst="rect">
            <a:avLst/>
          </a:prstGeom>
        </p:spPr>
      </p:pic>
      <p:pic>
        <p:nvPicPr>
          <p:cNvPr id="5" name="图片 4" descr="挖掘机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985" y="321500"/>
            <a:ext cx="4436985" cy="37868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007199" y="4326945"/>
            <a:ext cx="55707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800" dirty="0" smtClean="0">
                <a:solidFill>
                  <a:srgbClr val="FF0000"/>
                </a:solidFill>
              </a:rPr>
              <a:t>支撑面越大</a:t>
            </a:r>
            <a:r>
              <a:rPr kumimoji="1" lang="zh-CN" altLang="en-US" sz="2800" dirty="0" smtClean="0">
                <a:solidFill>
                  <a:schemeClr val="tx1"/>
                </a:solidFill>
              </a:rPr>
              <a:t>，物体稳定程度越高。</a:t>
            </a:r>
            <a:endParaRPr kumimoji="1" lang="zh-CN" alt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4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845" y="1626645"/>
            <a:ext cx="2475275" cy="249978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555" y="501520"/>
            <a:ext cx="814590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</a:rPr>
              <a:t>例：</a:t>
            </a:r>
            <a:r>
              <a:rPr lang="zh-CN" altLang="zh-CN" sz="3200" dirty="0" smtClean="0">
                <a:solidFill>
                  <a:schemeClr val="tx1"/>
                </a:solidFill>
              </a:rPr>
              <a:t>请在图中画出海豚所受</a:t>
            </a:r>
            <a:r>
              <a:rPr lang="zh-CN" altLang="zh-CN" sz="3200" dirty="0">
                <a:solidFill>
                  <a:schemeClr val="tx1"/>
                </a:solidFill>
              </a:rPr>
              <a:t>重力的示意图。 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cxnSp>
        <p:nvCxnSpPr>
          <p:cNvPr id="4" name="直线连接符 3"/>
          <p:cNvCxnSpPr/>
          <p:nvPr/>
        </p:nvCxnSpPr>
        <p:spPr>
          <a:xfrm>
            <a:off x="4707015" y="2616755"/>
            <a:ext cx="0" cy="135015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4932040" y="383189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210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50430" b="27370"/>
          <a:stretch/>
        </p:blipFill>
        <p:spPr>
          <a:xfrm>
            <a:off x="476545" y="1761660"/>
            <a:ext cx="3690410" cy="183048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53354" b="17957"/>
          <a:stretch/>
        </p:blipFill>
        <p:spPr>
          <a:xfrm>
            <a:off x="4932040" y="1671650"/>
            <a:ext cx="3385484" cy="193521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321750" y="347185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5" name="直线连接符 4"/>
          <p:cNvCxnSpPr/>
          <p:nvPr/>
        </p:nvCxnSpPr>
        <p:spPr>
          <a:xfrm>
            <a:off x="2186735" y="2301720"/>
            <a:ext cx="0" cy="135015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912260" y="356186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7" name="直线连接符 6"/>
          <p:cNvCxnSpPr/>
          <p:nvPr/>
        </p:nvCxnSpPr>
        <p:spPr>
          <a:xfrm>
            <a:off x="6777245" y="2391730"/>
            <a:ext cx="0" cy="135015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66555" y="501520"/>
            <a:ext cx="814590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</a:rPr>
              <a:t>例：</a:t>
            </a:r>
            <a:r>
              <a:rPr lang="zh-CN" altLang="zh-CN" sz="3200" dirty="0" smtClean="0">
                <a:solidFill>
                  <a:schemeClr val="tx1"/>
                </a:solidFill>
              </a:rPr>
              <a:t>请在图中画出</a:t>
            </a:r>
            <a:r>
              <a:rPr lang="zh-CN" altLang="en-US" sz="3200" dirty="0" smtClean="0">
                <a:solidFill>
                  <a:schemeClr val="tx1"/>
                </a:solidFill>
              </a:rPr>
              <a:t>物体</a:t>
            </a:r>
            <a:r>
              <a:rPr lang="zh-CN" altLang="zh-CN" sz="3200" dirty="0" smtClean="0">
                <a:solidFill>
                  <a:schemeClr val="tx1"/>
                </a:solidFill>
              </a:rPr>
              <a:t>所受</a:t>
            </a:r>
            <a:r>
              <a:rPr lang="zh-CN" altLang="zh-CN" sz="3200" dirty="0">
                <a:solidFill>
                  <a:schemeClr val="tx1"/>
                </a:solidFill>
              </a:rPr>
              <a:t>重力的示意图。 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707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71428" b="33171"/>
          <a:stretch/>
        </p:blipFill>
        <p:spPr>
          <a:xfrm>
            <a:off x="3131840" y="2121700"/>
            <a:ext cx="2517930" cy="19019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66555" y="501520"/>
            <a:ext cx="81459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FF0000"/>
                </a:solidFill>
              </a:rPr>
              <a:t>例：</a:t>
            </a:r>
            <a:r>
              <a:rPr lang="zh-CN" altLang="zh-CN" sz="3200" dirty="0" smtClean="0">
                <a:solidFill>
                  <a:schemeClr val="tx1"/>
                </a:solidFill>
              </a:rPr>
              <a:t>请在图中画出</a:t>
            </a:r>
            <a:r>
              <a:rPr lang="zh-CN" altLang="en-US" sz="3200" dirty="0" smtClean="0">
                <a:solidFill>
                  <a:schemeClr val="tx1"/>
                </a:solidFill>
              </a:rPr>
              <a:t>物体</a:t>
            </a:r>
            <a:r>
              <a:rPr lang="zh-CN" altLang="zh-CN" sz="3200" dirty="0" smtClean="0">
                <a:solidFill>
                  <a:schemeClr val="tx1"/>
                </a:solidFill>
              </a:rPr>
              <a:t>所受重力</a:t>
            </a:r>
            <a:r>
              <a:rPr lang="zh-CN" altLang="en-US" sz="3200" dirty="0" smtClean="0">
                <a:solidFill>
                  <a:schemeClr val="tx1"/>
                </a:solidFill>
              </a:rPr>
              <a:t>和支持力</a:t>
            </a:r>
            <a:r>
              <a:rPr lang="zh-CN" altLang="zh-CN" sz="3200" dirty="0" smtClean="0">
                <a:solidFill>
                  <a:schemeClr val="tx1"/>
                </a:solidFill>
              </a:rPr>
              <a:t>的示意图</a:t>
            </a:r>
            <a:r>
              <a:rPr lang="zh-CN" altLang="zh-CN" sz="3200" dirty="0">
                <a:solidFill>
                  <a:schemeClr val="tx1"/>
                </a:solidFill>
              </a:rPr>
              <a:t>。 </a:t>
            </a:r>
            <a:endParaRPr lang="zh-CN" altLang="en-US" sz="3200" dirty="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81990" y="4101920"/>
            <a:ext cx="42406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zh-CN" dirty="0" smtClean="0">
                <a:solidFill>
                  <a:schemeClr val="tx1"/>
                </a:solidFill>
              </a:rPr>
              <a:t>G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5" name="直线连接符 4"/>
          <p:cNvCxnSpPr/>
          <p:nvPr/>
        </p:nvCxnSpPr>
        <p:spPr>
          <a:xfrm>
            <a:off x="4346975" y="2976795"/>
            <a:ext cx="0" cy="1350150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4256965" y="2931791"/>
            <a:ext cx="180020" cy="180019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8" name="直线连接符 7"/>
          <p:cNvCxnSpPr/>
          <p:nvPr/>
        </p:nvCxnSpPr>
        <p:spPr>
          <a:xfrm flipV="1">
            <a:off x="4346975" y="1716655"/>
            <a:ext cx="0" cy="1305146"/>
          </a:xfrm>
          <a:prstGeom prst="line">
            <a:avLst/>
          </a:prstGeom>
          <a:ln w="57150" cmpd="sng">
            <a:solidFill>
              <a:srgbClr val="FF0000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542319" y="1491630"/>
            <a:ext cx="6433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800" dirty="0" smtClean="0">
                <a:solidFill>
                  <a:schemeClr val="tx1"/>
                </a:solidFill>
              </a:rPr>
              <a:t>F</a:t>
            </a:r>
            <a:r>
              <a:rPr kumimoji="1" lang="zh-CN" altLang="en-US" sz="2800" baseline="-25000" dirty="0" smtClean="0">
                <a:solidFill>
                  <a:schemeClr val="tx1"/>
                </a:solidFill>
              </a:rPr>
              <a:t>支</a:t>
            </a:r>
            <a:endParaRPr kumimoji="1" lang="zh-CN" altLang="en-US" sz="2800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3957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0182.jpeg" descr="学科网(www.zxxk.com)--教育资源门户，提供试卷、教案、课件、论文、素材及各类教学资源下载，还有大量而丰富的教学相关资讯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165" y="1671650"/>
            <a:ext cx="2430270" cy="3096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521550" y="276495"/>
            <a:ext cx="7605845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弓箭是古代战争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的主要武器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将箭射出后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箭在空中飞行的过程中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不考虑空气阻力的影响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此时箭的受力情况是　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(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　　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)</a:t>
            </a:r>
            <a:endParaRPr lang="zh-CN" altLang="zh-CN" sz="2800" dirty="0">
              <a:solidFill>
                <a:schemeClr val="tx1"/>
              </a:solidFill>
              <a:latin typeface="宋体"/>
              <a:ea typeface="宋体"/>
              <a:cs typeface="宋体"/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A.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受到弓施加的弹力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B.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仅受地球施加的重力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C.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既受弹力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又受重力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D.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既不受弹力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也不受重力</a:t>
            </a:r>
          </a:p>
        </p:txBody>
      </p:sp>
      <p:sp>
        <p:nvSpPr>
          <p:cNvPr id="3" name="矩形 2"/>
          <p:cNvSpPr/>
          <p:nvPr/>
        </p:nvSpPr>
        <p:spPr>
          <a:xfrm>
            <a:off x="5067055" y="113159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B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881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1580" y="1266605"/>
            <a:ext cx="729081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2800" dirty="0" smtClean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例：</a:t>
            </a:r>
            <a:r>
              <a:rPr lang="zh-CN" altLang="zh-CN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下列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物体中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,</a:t>
            </a:r>
            <a:r>
              <a:rPr lang="zh-CN" altLang="zh-CN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物重</a:t>
            </a:r>
            <a:r>
              <a:rPr lang="zh-CN" altLang="en-US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接近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2</a:t>
            </a:r>
            <a:r>
              <a:rPr lang="en-US" altLang="zh-CN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0N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的是　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(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　　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)</a:t>
            </a:r>
            <a:endParaRPr lang="zh-CN" altLang="zh-CN" sz="2800" dirty="0">
              <a:solidFill>
                <a:schemeClr val="tx1"/>
              </a:solidFill>
              <a:latin typeface="宋体"/>
              <a:ea typeface="宋体"/>
              <a:cs typeface="宋体"/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A.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一头牛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        </a:t>
            </a:r>
            <a:r>
              <a:rPr lang="en-US" altLang="zh-CN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      B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一盒火柴</a:t>
            </a:r>
          </a:p>
          <a:p>
            <a:pPr algn="l"/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C.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一只鸡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          </a:t>
            </a:r>
            <a:r>
              <a:rPr lang="en-US" altLang="zh-CN" sz="2800" dirty="0" smtClean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    </a:t>
            </a:r>
            <a:r>
              <a:rPr lang="en-US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D.</a:t>
            </a:r>
            <a:r>
              <a:rPr lang="zh-CN" altLang="zh-CN" sz="2800" dirty="0">
                <a:solidFill>
                  <a:schemeClr val="tx1"/>
                </a:solidFill>
                <a:latin typeface="宋体"/>
                <a:ea typeface="宋体"/>
                <a:cs typeface="宋体"/>
              </a:rPr>
              <a:t>一张报纸</a:t>
            </a:r>
          </a:p>
        </p:txBody>
      </p:sp>
      <p:sp>
        <p:nvSpPr>
          <p:cNvPr id="3" name="矩形 2"/>
          <p:cNvSpPr/>
          <p:nvPr/>
        </p:nvSpPr>
        <p:spPr>
          <a:xfrm>
            <a:off x="6912260" y="1266605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latin typeface="宋体"/>
                <a:ea typeface="宋体"/>
                <a:cs typeface="宋体"/>
              </a:rPr>
              <a:t>C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838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8709</TotalTime>
  <Words>326</Words>
  <Application>Microsoft Macintosh PowerPoint</Application>
  <PresentationFormat>全屏显示(16:9)</PresentationFormat>
  <Paragraphs>64</Paragraphs>
  <Slides>26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2012-04-02T08:15:09Z</dcterms:created>
  <dcterms:modified xsi:type="dcterms:W3CDTF">2020-03-09T12:44:10Z</dcterms:modified>
</cp:coreProperties>
</file>