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68" r:id="rId3"/>
    <p:sldId id="270" r:id="rId4"/>
    <p:sldId id="275" r:id="rId5"/>
    <p:sldId id="383" r:id="rId6"/>
    <p:sldId id="277" r:id="rId7"/>
    <p:sldId id="278" r:id="rId8"/>
    <p:sldId id="354" r:id="rId9"/>
    <p:sldId id="384" r:id="rId10"/>
    <p:sldId id="271" r:id="rId11"/>
    <p:sldId id="272" r:id="rId12"/>
    <p:sldId id="333" r:id="rId13"/>
    <p:sldId id="297" r:id="rId14"/>
    <p:sldId id="298" r:id="rId15"/>
    <p:sldId id="299" r:id="rId16"/>
    <p:sldId id="337" r:id="rId17"/>
    <p:sldId id="338" r:id="rId18"/>
    <p:sldId id="339" r:id="rId19"/>
    <p:sldId id="340" r:id="rId20"/>
    <p:sldId id="355" r:id="rId21"/>
    <p:sldId id="274" r:id="rId22"/>
    <p:sldId id="276" r:id="rId23"/>
    <p:sldId id="282" r:id="rId24"/>
    <p:sldId id="283" r:id="rId25"/>
    <p:sldId id="353" r:id="rId26"/>
    <p:sldId id="393" r:id="rId27"/>
    <p:sldId id="356" r:id="rId28"/>
    <p:sldId id="300" r:id="rId29"/>
    <p:sldId id="301" r:id="rId30"/>
    <p:sldId id="358" r:id="rId31"/>
    <p:sldId id="359" r:id="rId32"/>
    <p:sldId id="360" r:id="rId33"/>
    <p:sldId id="361" r:id="rId34"/>
    <p:sldId id="362" r:id="rId35"/>
    <p:sldId id="351" r:id="rId36"/>
    <p:sldId id="394" r:id="rId37"/>
    <p:sldId id="395" r:id="rId38"/>
    <p:sldId id="363" r:id="rId39"/>
    <p:sldId id="364" r:id="rId40"/>
    <p:sldId id="365" r:id="rId41"/>
    <p:sldId id="366" r:id="rId42"/>
    <p:sldId id="378" r:id="rId43"/>
    <p:sldId id="370" r:id="rId44"/>
    <p:sldId id="371" r:id="rId45"/>
    <p:sldId id="372" r:id="rId46"/>
    <p:sldId id="385" r:id="rId47"/>
    <p:sldId id="386" r:id="rId48"/>
    <p:sldId id="387" r:id="rId49"/>
    <p:sldId id="388" r:id="rId50"/>
    <p:sldId id="389" r:id="rId51"/>
    <p:sldId id="396" r:id="rId52"/>
    <p:sldId id="390" r:id="rId53"/>
    <p:sldId id="391" r:id="rId54"/>
    <p:sldId id="373" r:id="rId55"/>
    <p:sldId id="369" r:id="rId56"/>
    <p:sldId id="392" r:id="rId57"/>
    <p:sldId id="379" r:id="rId58"/>
    <p:sldId id="397" r:id="rId59"/>
    <p:sldId id="398" r:id="rId6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A6AD"/>
    <a:srgbClr val="C50023"/>
    <a:srgbClr val="F1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23" autoAdjust="0"/>
    <p:restoredTop sz="94660"/>
  </p:normalViewPr>
  <p:slideViewPr>
    <p:cSldViewPr snapToGrid="0">
      <p:cViewPr varScale="1">
        <p:scale>
          <a:sx n="114" d="100"/>
          <a:sy n="114" d="100"/>
        </p:scale>
        <p:origin x="-2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__1.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2.bin"/><Relationship Id="rId7" Type="http://schemas.openxmlformats.org/officeDocument/2006/relationships/package" Target="../embeddings/Microsoft_Word___3.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emf"/><Relationship Id="rId4" Type="http://schemas.openxmlformats.org/officeDocument/2006/relationships/package" Target="../embeddings/Microsoft_Word___2.docx"/></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5.jpeg"/><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package" Target="../embeddings/Microsoft_Word___4.docx"/><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ly29.EPS" TargetMode="External"/><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SD320.EPS" TargetMode="External"/><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128.EPS" TargetMode="External"/><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file:///E:\&#20840;&#21697;&#35838;&#20214;\&#29289;&#29702;&#20154;&#25945;&#20843;&#19979;&#23398;&#32451;&#32771;PPT\&#29289;&#29702;&#20154;&#25945;&#20843;&#19979;&#23398;&#32451;&#32771;\9RA129.EP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130.EPS" TargetMode="External"/><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131.EPS" TargetMode="External"/><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132.EPS" TargetMode="External"/><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133.EPS" TargetMode="External"/><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file:///E:\&#20840;&#21697;&#35838;&#20214;\&#29289;&#29702;&#20154;&#25945;&#20843;&#19979;&#23398;&#32451;&#32771;PPT\&#29289;&#29702;&#20154;&#25945;&#20843;&#19979;&#23398;&#32451;&#32771;\9RA134.EPS" TargetMode="External"/><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package" Target="../embeddings/Microsoft_Word___5.docx"/></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package" Target="../embeddings/Microsoft_Word___6.docx"/></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package" Target="../embeddings/Microsoft_Word___7.docx"/></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56459" y="2341002"/>
            <a:ext cx="8983428" cy="1107996"/>
          </a:xfrm>
          <a:prstGeom prst="rect">
            <a:avLst/>
          </a:prstGeom>
          <a:noFill/>
        </p:spPr>
        <p:txBody>
          <a:bodyPr wrap="square" rtlCol="0">
            <a:spAutoFit/>
          </a:bodyPr>
          <a:lstStyle/>
          <a:p>
            <a:pPr algn="ctr"/>
            <a:r>
              <a:rPr lang="zh-CN" altLang="en-US" sz="6600" b="1" dirty="0" smtClean="0">
                <a:solidFill>
                  <a:srgbClr val="00B050"/>
                </a:solidFill>
                <a:latin typeface="微软雅黑" panose="020B0503020204020204" charset="-122"/>
                <a:ea typeface="微软雅黑" panose="020B0503020204020204" charset="-122"/>
              </a:rPr>
              <a:t>第九章　压强</a:t>
            </a:r>
            <a:endParaRPr lang="zh-CN" altLang="en-US" sz="6600" b="1" dirty="0">
              <a:solidFill>
                <a:srgbClr val="00B050"/>
              </a:solidFill>
              <a:latin typeface="微软雅黑" panose="020B0503020204020204" charset="-122"/>
              <a:ea typeface="微软雅黑" panose="020B0503020204020204" charset="-122"/>
            </a:endParaRPr>
          </a:p>
        </p:txBody>
      </p:sp>
      <p:pic>
        <p:nvPicPr>
          <p:cNvPr id="7" name="Picture 4"/>
          <p:cNvPicPr>
            <a:picLocks noChangeAspect="1"/>
          </p:cNvPicPr>
          <p:nvPr/>
        </p:nvPicPr>
        <p:blipFill>
          <a:blip r:embed="rId2" cstate="print"/>
          <a:stretch>
            <a:fillRect/>
          </a:stretch>
        </p:blipFill>
        <p:spPr>
          <a:xfrm>
            <a:off x="1363615" y="2304211"/>
            <a:ext cx="379412" cy="11271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pSp>
        <p:nvGrpSpPr>
          <p:cNvPr id="12" name="组合 11"/>
          <p:cNvGrpSpPr/>
          <p:nvPr/>
        </p:nvGrpSpPr>
        <p:grpSpPr>
          <a:xfrm>
            <a:off x="87682" y="956711"/>
            <a:ext cx="4290680" cy="696726"/>
            <a:chOff x="37578" y="944185"/>
            <a:chExt cx="3106455" cy="696726"/>
          </a:xfrm>
        </p:grpSpPr>
        <p:pic>
          <p:nvPicPr>
            <p:cNvPr id="13" name="图片 12" descr="图标-03"/>
            <p:cNvPicPr>
              <a:picLocks noChangeAspect="1"/>
            </p:cNvPicPr>
            <p:nvPr/>
          </p:nvPicPr>
          <p:blipFill>
            <a:blip r:embed="rId2" cstate="print"/>
            <a:stretch>
              <a:fillRect/>
            </a:stretch>
          </p:blipFill>
          <p:spPr>
            <a:xfrm>
              <a:off x="37578" y="944185"/>
              <a:ext cx="3106455" cy="696726"/>
            </a:xfrm>
            <a:prstGeom prst="rect">
              <a:avLst/>
            </a:prstGeom>
          </p:spPr>
        </p:pic>
        <p:sp>
          <p:nvSpPr>
            <p:cNvPr id="14" name="文本框 2"/>
            <p:cNvSpPr txBox="1"/>
            <p:nvPr/>
          </p:nvSpPr>
          <p:spPr>
            <a:xfrm>
              <a:off x="458662" y="1064895"/>
              <a:ext cx="1693511" cy="523220"/>
            </a:xfrm>
            <a:prstGeom prst="rect">
              <a:avLst/>
            </a:prstGeom>
            <a:noFill/>
          </p:spPr>
          <p:txBody>
            <a:bodyPr wrap="none" rtlCol="0">
              <a:spAutoFit/>
            </a:bodyPr>
            <a:lstStyle/>
            <a:p>
              <a:pPr lvl="0"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科学方法概览</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aphicFrame>
        <p:nvGraphicFramePr>
          <p:cNvPr id="7" name="表格 6"/>
          <p:cNvGraphicFramePr>
            <a:graphicFrameLocks noGrp="1"/>
          </p:cNvGraphicFramePr>
          <p:nvPr/>
        </p:nvGraphicFramePr>
        <p:xfrm>
          <a:off x="314326" y="1757363"/>
          <a:ext cx="11387138" cy="4448143"/>
        </p:xfrm>
        <a:graphic>
          <a:graphicData uri="http://schemas.openxmlformats.org/drawingml/2006/table">
            <a:tbl>
              <a:tblPr/>
              <a:tblGrid>
                <a:gridCol w="2671762"/>
                <a:gridCol w="8715376"/>
              </a:tblGrid>
              <a:tr h="631031">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物理研究方法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该方法在本章中的应用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2063">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控制变量法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　</a:t>
                      </a:r>
                      <a:r>
                        <a:rPr lang="en-US" altLang="zh-CN" sz="3000" b="1" kern="1200" dirty="0" smtClean="0">
                          <a:solidFill>
                            <a:schemeClr val="tx1"/>
                          </a:solidFill>
                          <a:latin typeface="宋体" pitchFamily="2" charset="-122"/>
                          <a:ea typeface="宋体" pitchFamily="2" charset="-122"/>
                          <a:cs typeface="Times New Roman" pitchFamily="18" charset="0"/>
                        </a:rPr>
                        <a:t>①</a:t>
                      </a:r>
                      <a:r>
                        <a:rPr lang="zh-CN" altLang="zh-CN" sz="3000" b="1" kern="1200" dirty="0" smtClean="0">
                          <a:solidFill>
                            <a:schemeClr val="tx1"/>
                          </a:solidFill>
                          <a:latin typeface="宋体" pitchFamily="2" charset="-122"/>
                          <a:ea typeface="宋体" pitchFamily="2" charset="-122"/>
                          <a:cs typeface="Times New Roman" pitchFamily="18" charset="0"/>
                        </a:rPr>
                        <a:t>探究压力的作用效果与哪些因素有关；</a:t>
                      </a:r>
                      <a:r>
                        <a:rPr lang="en-US" altLang="zh-CN" sz="3000" b="1" kern="1200" dirty="0" smtClean="0">
                          <a:solidFill>
                            <a:schemeClr val="tx1"/>
                          </a:solidFill>
                          <a:latin typeface="宋体" pitchFamily="2" charset="-122"/>
                          <a:ea typeface="宋体" pitchFamily="2" charset="-122"/>
                          <a:cs typeface="Times New Roman" pitchFamily="18" charset="0"/>
                        </a:rPr>
                        <a:t>②</a:t>
                      </a:r>
                      <a:r>
                        <a:rPr lang="zh-CN" altLang="zh-CN" sz="3000" b="1" kern="1200" dirty="0" smtClean="0">
                          <a:solidFill>
                            <a:schemeClr val="tx1"/>
                          </a:solidFill>
                          <a:latin typeface="宋体" pitchFamily="2" charset="-122"/>
                          <a:ea typeface="宋体" pitchFamily="2" charset="-122"/>
                          <a:cs typeface="Times New Roman" pitchFamily="18" charset="0"/>
                        </a:rPr>
                        <a:t>探究影响液体内部压强的因素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43">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转换法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ase" latinLnBrk="0" hangingPunct="1">
                        <a:lnSpc>
                          <a:spcPct val="10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　</a:t>
                      </a:r>
                      <a:r>
                        <a:rPr lang="en-US" altLang="zh-CN" sz="3000" b="1" kern="1200" dirty="0" smtClean="0">
                          <a:solidFill>
                            <a:schemeClr val="tx1"/>
                          </a:solidFill>
                          <a:latin typeface="宋体" pitchFamily="2" charset="-122"/>
                          <a:ea typeface="宋体" pitchFamily="2" charset="-122"/>
                          <a:cs typeface="Times New Roman" pitchFamily="18" charset="0"/>
                        </a:rPr>
                        <a:t>①</a:t>
                      </a:r>
                      <a:r>
                        <a:rPr lang="zh-CN" altLang="zh-CN" sz="3000" b="1" kern="1200" dirty="0" smtClean="0">
                          <a:solidFill>
                            <a:schemeClr val="tx1"/>
                          </a:solidFill>
                          <a:latin typeface="宋体" pitchFamily="2" charset="-122"/>
                          <a:ea typeface="宋体" pitchFamily="2" charset="-122"/>
                          <a:cs typeface="Times New Roman" pitchFamily="18" charset="0"/>
                        </a:rPr>
                        <a:t>探究压力的作用效果时用被压物体的形变程度来体现压力的作用效果；</a:t>
                      </a:r>
                      <a:r>
                        <a:rPr lang="en-US" altLang="zh-CN" sz="3000" b="1" kern="1200" dirty="0" smtClean="0">
                          <a:solidFill>
                            <a:schemeClr val="tx1"/>
                          </a:solidFill>
                          <a:latin typeface="宋体" pitchFamily="2" charset="-122"/>
                          <a:ea typeface="宋体" pitchFamily="2" charset="-122"/>
                          <a:cs typeface="Times New Roman" pitchFamily="18" charset="0"/>
                        </a:rPr>
                        <a:t>②</a:t>
                      </a:r>
                      <a:r>
                        <a:rPr lang="zh-CN" altLang="zh-CN" sz="3000" b="1" kern="1200" dirty="0" smtClean="0">
                          <a:solidFill>
                            <a:schemeClr val="tx1"/>
                          </a:solidFill>
                          <a:latin typeface="宋体" pitchFamily="2" charset="-122"/>
                          <a:ea typeface="宋体" pitchFamily="2" charset="-122"/>
                          <a:cs typeface="Times New Roman" pitchFamily="18" charset="0"/>
                        </a:rPr>
                        <a:t>探究影响液体内部压强的因素时，液体内部压强大小用压强计</a:t>
                      </a:r>
                      <a:r>
                        <a:rPr lang="en-US" altLang="zh-CN" sz="3000" b="1" kern="1200" dirty="0" smtClean="0">
                          <a:solidFill>
                            <a:schemeClr val="tx1"/>
                          </a:solidFill>
                          <a:latin typeface="宋体" pitchFamily="2" charset="-122"/>
                          <a:ea typeface="宋体" pitchFamily="2" charset="-122"/>
                          <a:cs typeface="Times New Roman" pitchFamily="18" charset="0"/>
                        </a:rPr>
                        <a:t>U</a:t>
                      </a:r>
                      <a:r>
                        <a:rPr lang="zh-CN" altLang="zh-CN" sz="3000" b="1" kern="1200" dirty="0" smtClean="0">
                          <a:solidFill>
                            <a:schemeClr val="tx1"/>
                          </a:solidFill>
                          <a:latin typeface="宋体" pitchFamily="2" charset="-122"/>
                          <a:ea typeface="宋体" pitchFamily="2" charset="-122"/>
                          <a:cs typeface="Times New Roman" pitchFamily="18" charset="0"/>
                        </a:rPr>
                        <a:t>形管两侧液面的高度差来显示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pSp>
        <p:nvGrpSpPr>
          <p:cNvPr id="6" name="组合 5"/>
          <p:cNvGrpSpPr/>
          <p:nvPr/>
        </p:nvGrpSpPr>
        <p:grpSpPr>
          <a:xfrm>
            <a:off x="64548" y="969905"/>
            <a:ext cx="4240644" cy="675005"/>
            <a:chOff x="183" y="1646"/>
            <a:chExt cx="4986" cy="1063"/>
          </a:xfrm>
        </p:grpSpPr>
        <p:pic>
          <p:nvPicPr>
            <p:cNvPr id="7" name="图片 6" descr="图标-02"/>
            <p:cNvPicPr>
              <a:picLocks noChangeAspect="1"/>
            </p:cNvPicPr>
            <p:nvPr/>
          </p:nvPicPr>
          <p:blipFill>
            <a:blip r:embed="rId2" cstate="print"/>
            <a:stretch>
              <a:fillRect/>
            </a:stretch>
          </p:blipFill>
          <p:spPr>
            <a:xfrm>
              <a:off x="183" y="1646"/>
              <a:ext cx="4986" cy="1063"/>
            </a:xfrm>
            <a:prstGeom prst="rect">
              <a:avLst/>
            </a:prstGeom>
          </p:spPr>
        </p:pic>
        <p:sp>
          <p:nvSpPr>
            <p:cNvPr id="8" name="文本框 3"/>
            <p:cNvSpPr txBox="1"/>
            <p:nvPr/>
          </p:nvSpPr>
          <p:spPr>
            <a:xfrm>
              <a:off x="878" y="1767"/>
              <a:ext cx="2750" cy="824"/>
            </a:xfrm>
            <a:prstGeom prst="rect">
              <a:avLst/>
            </a:prstGeom>
            <a:noFill/>
          </p:spPr>
          <p:txBody>
            <a:bodyPr wrap="none" rtlCol="0">
              <a:spAutoFit/>
            </a:bodyPr>
            <a:lstStyle/>
            <a:p>
              <a:pPr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科学应用示例</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10" name="Rectangle 9"/>
          <p:cNvSpPr/>
          <p:nvPr/>
        </p:nvSpPr>
        <p:spPr>
          <a:xfrm>
            <a:off x="735685" y="1643633"/>
            <a:ext cx="3587842" cy="559769"/>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en-US" sz="2400" b="1" dirty="0" smtClean="0">
                <a:solidFill>
                  <a:srgbClr val="00A6AD"/>
                </a:solidFill>
                <a:latin typeface="宋体" panose="02010600030101010101" pitchFamily="2" charset="-122"/>
              </a:rPr>
              <a:t>夯基专训</a:t>
            </a:r>
            <a:r>
              <a:rPr lang="en-US" altLang="zh-CN" sz="2400" b="1" dirty="0" smtClean="0">
                <a:solidFill>
                  <a:srgbClr val="00A6AD"/>
                </a:solidFill>
                <a:latin typeface="宋体" panose="02010600030101010101" pitchFamily="2" charset="-122"/>
              </a:rPr>
              <a:t>—</a:t>
            </a:r>
            <a:r>
              <a:rPr lang="zh-CN" altLang="en-US" sz="2400" b="1" dirty="0" smtClean="0">
                <a:solidFill>
                  <a:srgbClr val="00A6AD"/>
                </a:solidFill>
                <a:latin typeface="宋体" panose="02010600030101010101" pitchFamily="2" charset="-122"/>
              </a:rPr>
              <a:t>易错概念辨析</a:t>
            </a:r>
            <a:endParaRPr lang="zh-CN" altLang="en-US" sz="2400" b="1" dirty="0">
              <a:solidFill>
                <a:srgbClr val="00A6AD"/>
              </a:solidFill>
              <a:latin typeface="宋体" panose="02010600030101010101" pitchFamily="2" charset="-122"/>
            </a:endParaRPr>
          </a:p>
        </p:txBody>
      </p:sp>
      <p:pic>
        <p:nvPicPr>
          <p:cNvPr id="11" name="Picture 4"/>
          <p:cNvPicPr>
            <a:picLocks noChangeAspect="1"/>
          </p:cNvPicPr>
          <p:nvPr/>
        </p:nvPicPr>
        <p:blipFill>
          <a:blip r:embed="rId3" cstate="print"/>
          <a:stretch>
            <a:fillRect/>
          </a:stretch>
        </p:blipFill>
        <p:spPr>
          <a:xfrm>
            <a:off x="462317" y="1778253"/>
            <a:ext cx="84455" cy="414020"/>
          </a:xfrm>
          <a:prstGeom prst="rect">
            <a:avLst/>
          </a:prstGeom>
          <a:noFill/>
          <a:ln w="9525">
            <a:noFill/>
          </a:ln>
        </p:spPr>
      </p:pic>
      <p:sp>
        <p:nvSpPr>
          <p:cNvPr id="10241" name="Rectangle 1"/>
          <p:cNvSpPr>
            <a:spLocks noChangeArrowheads="1"/>
          </p:cNvSpPr>
          <p:nvPr/>
        </p:nvSpPr>
        <p:spPr bwMode="auto">
          <a:xfrm>
            <a:off x="518983" y="2328612"/>
            <a:ext cx="10527957"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判断下列说法的正误，并对错误的说法分析指正。</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压力都是由于重力产生的，压力的大小一定等于重力。</a:t>
            </a:r>
          </a:p>
          <a:p>
            <a:pPr fontAlgn="base">
              <a:lnSpc>
                <a:spcPct val="150000"/>
              </a:lnSpc>
              <a:spcBef>
                <a:spcPct val="0"/>
              </a:spcBef>
              <a:spcAft>
                <a:spcPct val="0"/>
              </a:spcAf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9" name="矩形 8"/>
          <p:cNvSpPr/>
          <p:nvPr/>
        </p:nvSpPr>
        <p:spPr>
          <a:xfrm>
            <a:off x="909851" y="3244334"/>
            <a:ext cx="494046"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14" name="矩形 13"/>
          <p:cNvSpPr/>
          <p:nvPr/>
        </p:nvSpPr>
        <p:spPr>
          <a:xfrm>
            <a:off x="546100" y="4475843"/>
            <a:ext cx="10490200" cy="1113766"/>
          </a:xfrm>
          <a:prstGeom prst="rect">
            <a:avLst/>
          </a:prstGeom>
        </p:spPr>
        <p:txBody>
          <a:bodyPr wrap="square">
            <a:spAutoFit/>
          </a:bodyPr>
          <a:lstStyle/>
          <a:p>
            <a:pPr>
              <a:lnSpc>
                <a:spcPct val="150000"/>
              </a:lnSpc>
            </a:pPr>
            <a:r>
              <a:rPr lang="zh-CN" altLang="zh-CN" sz="2400" b="1" dirty="0" smtClean="0">
                <a:solidFill>
                  <a:srgbClr val="FF0000"/>
                </a:solidFill>
                <a:latin typeface="宋体" pitchFamily="2" charset="-122"/>
                <a:ea typeface="宋体" pitchFamily="2" charset="-122"/>
              </a:rPr>
              <a:t>压力并不都是由重力产生的，只有自由放置在水平面上的物体对水平面的压力大小才等于重力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0241"/>
                                        </p:tgtEl>
                                        <p:attrNameLst>
                                          <p:attrName>style.visibility</p:attrName>
                                        </p:attrNameLst>
                                      </p:cBhvr>
                                      <p:to>
                                        <p:strVal val="visible"/>
                                      </p:to>
                                    </p:set>
                                    <p:animEffect transition="in" filter="blinds(horizontal)">
                                      <p:cBhvr>
                                        <p:cTn id="12" dur="500"/>
                                        <p:tgtEl>
                                          <p:spTgt spid="102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241" grpId="0"/>
      <p:bldP spid="9"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732910" y="1844325"/>
            <a:ext cx="10527957"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一般情况下压力大的物体产生的压强就大。</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155913" y="2060379"/>
            <a:ext cx="494046"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5" name="矩形 4"/>
          <p:cNvSpPr/>
          <p:nvPr/>
        </p:nvSpPr>
        <p:spPr>
          <a:xfrm>
            <a:off x="775730" y="3299333"/>
            <a:ext cx="10325658" cy="1200329"/>
          </a:xfrm>
          <a:prstGeom prst="rect">
            <a:avLst/>
          </a:prstGeom>
        </p:spPr>
        <p:txBody>
          <a:bodyPr wrap="square">
            <a:spAutoFit/>
          </a:bodyPr>
          <a:lstStyle/>
          <a:p>
            <a:pPr>
              <a:lnSpc>
                <a:spcPct val="150000"/>
              </a:lnSpc>
            </a:pPr>
            <a:r>
              <a:rPr lang="zh-CN" altLang="zh-CN" sz="2400" b="1" dirty="0" smtClean="0">
                <a:solidFill>
                  <a:srgbClr val="FF0000"/>
                </a:solidFill>
                <a:latin typeface="宋体" pitchFamily="2" charset="-122"/>
                <a:ea typeface="宋体" pitchFamily="2" charset="-122"/>
              </a:rPr>
              <a:t>压强的大小不但与压力的大小有关，而且与受力面积的大小有关，因此如果受力面积不同，压力大的物体产生的压强不一定大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704334" y="1634356"/>
            <a:ext cx="10527957"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一个物体对另一个物体产生压强时，受力面积就是两个物体的接触面积。</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______________________________________________________________________________________________________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104085" y="1882259"/>
            <a:ext cx="494046"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685414" y="1753481"/>
            <a:ext cx="10527957"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用手往墙上按图钉时，手对图钉帽的压力、压强均等于图钉尖对墙的压力、压强。</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120988" y="1958459"/>
            <a:ext cx="494046"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5" name="矩形 4"/>
          <p:cNvSpPr/>
          <p:nvPr/>
        </p:nvSpPr>
        <p:spPr>
          <a:xfrm>
            <a:off x="728663" y="3903958"/>
            <a:ext cx="10329862" cy="1200329"/>
          </a:xfrm>
          <a:prstGeom prst="rect">
            <a:avLst/>
          </a:prstGeom>
        </p:spPr>
        <p:txBody>
          <a:bodyPr wrap="square">
            <a:spAutoFit/>
          </a:bodyPr>
          <a:lstStyle/>
          <a:p>
            <a:pPr>
              <a:lnSpc>
                <a:spcPct val="150000"/>
              </a:lnSpc>
            </a:pPr>
            <a:r>
              <a:rPr lang="zh-CN" altLang="zh-CN" sz="2400" b="1" dirty="0" smtClean="0">
                <a:solidFill>
                  <a:srgbClr val="FF0000"/>
                </a:solidFill>
                <a:latin typeface="宋体" pitchFamily="2" charset="-122"/>
                <a:ea typeface="宋体" pitchFamily="2" charset="-122"/>
              </a:rPr>
              <a:t>用手往墙上按图钉时，手对图钉帽的压力等于图钉尖对墙的压力，但是手对图钉帽的压强小于图钉尖对墙的压强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704334" y="1941050"/>
            <a:ext cx="10527957"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)5.</a:t>
            </a:r>
            <a:r>
              <a:rPr lang="zh-CN" altLang="zh-CN" sz="3000" b="1" dirty="0" smtClean="0">
                <a:latin typeface="宋体" pitchFamily="2" charset="-122"/>
                <a:ea typeface="宋体" pitchFamily="2" charset="-122"/>
                <a:cs typeface="Times New Roman" pitchFamily="18" charset="0"/>
              </a:rPr>
              <a:t>液体内某点的深度是指从该点到液体底面的距离。</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141866" y="2152452"/>
            <a:ext cx="492443"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5" name="矩形 4"/>
          <p:cNvSpPr/>
          <p:nvPr/>
        </p:nvSpPr>
        <p:spPr>
          <a:xfrm>
            <a:off x="999183" y="3388675"/>
            <a:ext cx="8287694" cy="646331"/>
          </a:xfrm>
          <a:prstGeom prst="rect">
            <a:avLst/>
          </a:prstGeom>
        </p:spPr>
        <p:txBody>
          <a:bodyPr wrap="square">
            <a:spAutoFit/>
          </a:bodyPr>
          <a:lstStyle/>
          <a:p>
            <a:pPr>
              <a:lnSpc>
                <a:spcPct val="150000"/>
              </a:lnSpc>
            </a:pPr>
            <a:r>
              <a:rPr lang="zh-CN" altLang="zh-CN" sz="2400" b="1" dirty="0" smtClean="0">
                <a:solidFill>
                  <a:srgbClr val="FF0000"/>
                </a:solidFill>
                <a:latin typeface="宋体" pitchFamily="2" charset="-122"/>
                <a:ea typeface="宋体" pitchFamily="2" charset="-122"/>
              </a:rPr>
              <a:t>液体内某点的深度是指从该点到自由液面的竖直距离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5" name="Object 1"/>
          <p:cNvGraphicFramePr>
            <a:graphicFrameLocks noChangeAspect="1"/>
          </p:cNvGraphicFramePr>
          <p:nvPr/>
        </p:nvGraphicFramePr>
        <p:xfrm>
          <a:off x="744538" y="1379538"/>
          <a:ext cx="10414000" cy="3625850"/>
        </p:xfrm>
        <a:graphic>
          <a:graphicData uri="http://schemas.openxmlformats.org/presentationml/2006/ole">
            <mc:AlternateContent xmlns:mc="http://schemas.openxmlformats.org/markup-compatibility/2006">
              <mc:Choice xmlns:v="urn:schemas-microsoft-com:vml" Requires="v">
                <p:oleObj spid="_x0000_s108547" name="Microsoft Word 2007" r:id="rId4" imgW="10417895" imgH="3658878" progId="Word.Document.12">
                  <p:embed/>
                </p:oleObj>
              </mc:Choice>
              <mc:Fallback>
                <p:oleObj name="Microsoft Word 2007" r:id="rId4" imgW="10417895" imgH="3658878" progId="Word.Documen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1379538"/>
                        <a:ext cx="1041400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 name="矩形 3"/>
          <p:cNvSpPr/>
          <p:nvPr/>
        </p:nvSpPr>
        <p:spPr>
          <a:xfrm>
            <a:off x="1771468" y="1762879"/>
            <a:ext cx="579301" cy="461665"/>
          </a:xfrm>
          <a:prstGeom prst="rect">
            <a:avLst/>
          </a:prstGeom>
        </p:spPr>
        <p:txBody>
          <a:bodyPr wrap="square">
            <a:spAutoFit/>
          </a:bodyPr>
          <a:lstStyle/>
          <a:p>
            <a:r>
              <a:rPr lang="zh-CN"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8545"/>
                                        </p:tgtEl>
                                        <p:attrNameLst>
                                          <p:attrName>style.visibility</p:attrName>
                                        </p:attrNameLst>
                                      </p:cBhvr>
                                      <p:to>
                                        <p:strVal val="visible"/>
                                      </p:to>
                                    </p:set>
                                    <p:animEffect transition="in" filter="blinds(horizontal)">
                                      <p:cBhvr>
                                        <p:cTn id="7" dur="500"/>
                                        <p:tgtEl>
                                          <p:spTgt spid="1085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675759" y="1127561"/>
            <a:ext cx="10527957"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)7.</a:t>
            </a:r>
            <a:r>
              <a:rPr lang="zh-CN" altLang="zh-CN" sz="3000" b="1" dirty="0" smtClean="0">
                <a:latin typeface="宋体" pitchFamily="2" charset="-122"/>
                <a:ea typeface="宋体" pitchFamily="2" charset="-122"/>
                <a:cs typeface="Times New Roman" pitchFamily="18" charset="0"/>
              </a:rPr>
              <a:t>一个未装满水的矿泉水瓶正立放在桌面上，将其倒置后，由于水的多少没有发生变化，因此瓶中的水对瓶子底部产生的压强不变。</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_________________________________________________________________________________________________________________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097099" y="1335207"/>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5" name="矩形 4"/>
          <p:cNvSpPr/>
          <p:nvPr/>
        </p:nvSpPr>
        <p:spPr>
          <a:xfrm>
            <a:off x="628649" y="3981134"/>
            <a:ext cx="10758488" cy="1754326"/>
          </a:xfrm>
          <a:prstGeom prst="rect">
            <a:avLst/>
          </a:prstGeom>
        </p:spPr>
        <p:txBody>
          <a:bodyPr wrap="square">
            <a:spAutoFit/>
          </a:bodyPr>
          <a:lstStyle/>
          <a:p>
            <a:pPr>
              <a:lnSpc>
                <a:spcPct val="150000"/>
              </a:lnSpc>
            </a:pPr>
            <a:r>
              <a:rPr lang="zh-CN" altLang="zh-CN" sz="2400" b="1" dirty="0" smtClean="0">
                <a:solidFill>
                  <a:srgbClr val="FF0000"/>
                </a:solidFill>
                <a:latin typeface="宋体" pitchFamily="2" charset="-122"/>
                <a:ea typeface="宋体" pitchFamily="2" charset="-122"/>
              </a:rPr>
              <a:t>一个未装满水的矿泉水瓶正立放在桌面上，将其倒置后，虽然水的多少没有发生变化，但是由于瓶口处较细，所以水的深度会增加，故水对瓶子底部产生的压强增大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704334" y="1288105"/>
            <a:ext cx="10527957"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)8.</a:t>
            </a:r>
            <a:r>
              <a:rPr lang="zh-CN" altLang="zh-CN" sz="3000" b="1" dirty="0" smtClean="0">
                <a:latin typeface="宋体" pitchFamily="2" charset="-122"/>
                <a:ea typeface="宋体" pitchFamily="2" charset="-122"/>
                <a:cs typeface="Times New Roman" pitchFamily="18" charset="0"/>
              </a:rPr>
              <a:t>我们用吸管喝饮料时，轻轻一吸饮料就到嘴里了，所以饮料进入嘴里是靠嘴吸进去的，与大气压无关。</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158059" y="1593334"/>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
        <p:nvSpPr>
          <p:cNvPr id="5" name="矩形 4"/>
          <p:cNvSpPr/>
          <p:nvPr/>
        </p:nvSpPr>
        <p:spPr>
          <a:xfrm>
            <a:off x="628649" y="3466791"/>
            <a:ext cx="10258426" cy="1200329"/>
          </a:xfrm>
          <a:prstGeom prst="rect">
            <a:avLst/>
          </a:prstGeom>
        </p:spPr>
        <p:txBody>
          <a:bodyPr wrap="square">
            <a:spAutoFit/>
          </a:bodyPr>
          <a:lstStyle/>
          <a:p>
            <a:pPr>
              <a:lnSpc>
                <a:spcPct val="150000"/>
              </a:lnSpc>
            </a:pPr>
            <a:r>
              <a:rPr lang="zh-CN" altLang="zh-CN" sz="2400" b="1" dirty="0" smtClean="0">
                <a:solidFill>
                  <a:srgbClr val="FF0000"/>
                </a:solidFill>
                <a:latin typeface="宋体" pitchFamily="2" charset="-122"/>
                <a:ea typeface="宋体" pitchFamily="2" charset="-122"/>
              </a:rPr>
              <a:t>我们用吸管喝饮料时，虽然轻轻一吸饮料就到嘴里了，但是饮料进入嘴里不是靠嘴吸进去的，而是被大气压压进去的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3" name="Object 1"/>
          <p:cNvGraphicFramePr>
            <a:graphicFrameLocks noChangeAspect="1"/>
          </p:cNvGraphicFramePr>
          <p:nvPr/>
        </p:nvGraphicFramePr>
        <p:xfrm>
          <a:off x="744538" y="1379538"/>
          <a:ext cx="10414000" cy="3625850"/>
        </p:xfrm>
        <a:graphic>
          <a:graphicData uri="http://schemas.openxmlformats.org/presentationml/2006/ole">
            <mc:AlternateContent xmlns:mc="http://schemas.openxmlformats.org/markup-compatibility/2006">
              <mc:Choice xmlns:v="urn:schemas-microsoft-com:vml" Requires="v">
                <p:oleObj spid="_x0000_s105477" name="Microsoft Word 2007" r:id="rId4" imgW="10417895" imgH="3664286" progId="Word.Document.12">
                  <p:embed/>
                </p:oleObj>
              </mc:Choice>
              <mc:Fallback>
                <p:oleObj name="Microsoft Word 2007" r:id="rId4" imgW="10417895" imgH="3664286" progId="Word.Documen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1379538"/>
                        <a:ext cx="1041400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 name="矩形 3"/>
          <p:cNvSpPr/>
          <p:nvPr/>
        </p:nvSpPr>
        <p:spPr>
          <a:xfrm>
            <a:off x="1798140" y="1748591"/>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graphicFrame>
        <p:nvGraphicFramePr>
          <p:cNvPr id="105474" name="Object 2"/>
          <p:cNvGraphicFramePr>
            <a:graphicFrameLocks noChangeAspect="1"/>
          </p:cNvGraphicFramePr>
          <p:nvPr/>
        </p:nvGraphicFramePr>
        <p:xfrm>
          <a:off x="668336" y="3400425"/>
          <a:ext cx="9975852" cy="1751012"/>
        </p:xfrm>
        <a:graphic>
          <a:graphicData uri="http://schemas.openxmlformats.org/presentationml/2006/ole">
            <mc:AlternateContent xmlns:mc="http://schemas.openxmlformats.org/markup-compatibility/2006">
              <mc:Choice xmlns:v="urn:schemas-microsoft-com:vml" Requires="v">
                <p:oleObj spid="_x0000_s105478" name="Microsoft Word 2007" r:id="rId7" imgW="9860873" imgH="1782392" progId="Word.Document.12">
                  <p:embed/>
                </p:oleObj>
              </mc:Choice>
              <mc:Fallback>
                <p:oleObj name="Microsoft Word 2007" r:id="rId7" imgW="9860873" imgH="1782392" progId="Word.Document.12">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336" y="3400425"/>
                        <a:ext cx="9975852"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5473"/>
                                        </p:tgtEl>
                                        <p:attrNameLst>
                                          <p:attrName>style.visibility</p:attrName>
                                        </p:attrNameLst>
                                      </p:cBhvr>
                                      <p:to>
                                        <p:strVal val="visible"/>
                                      </p:to>
                                    </p:set>
                                    <p:animEffect transition="in" filter="blinds(horizontal)">
                                      <p:cBhvr>
                                        <p:cTn id="7" dur="500"/>
                                        <p:tgtEl>
                                          <p:spTgt spid="1054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p:nvPr/>
        </p:nvSpPr>
        <p:spPr>
          <a:xfrm>
            <a:off x="3283118" y="1397783"/>
            <a:ext cx="5134739" cy="830997"/>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sz="4800" b="1" dirty="0" smtClean="0">
                <a:solidFill>
                  <a:srgbClr val="C50023"/>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本章核心素养提升</a:t>
            </a:r>
          </a:p>
        </p:txBody>
      </p:sp>
      <p:grpSp>
        <p:nvGrpSpPr>
          <p:cNvPr id="3" name="组合 2"/>
          <p:cNvGrpSpPr/>
          <p:nvPr/>
        </p:nvGrpSpPr>
        <p:grpSpPr>
          <a:xfrm>
            <a:off x="3279139" y="2348582"/>
            <a:ext cx="6080013" cy="1007745"/>
            <a:chOff x="5164" y="4732"/>
            <a:chExt cx="7955" cy="1587"/>
          </a:xfrm>
        </p:grpSpPr>
        <p:pic>
          <p:nvPicPr>
            <p:cNvPr id="9" name="图片 8" descr="图标-02">
              <a:hlinkClick r:id="rId2" action="ppaction://hlinksldjump"/>
            </p:cNvPr>
            <p:cNvPicPr>
              <a:picLocks noChangeAspect="1"/>
            </p:cNvPicPr>
            <p:nvPr/>
          </p:nvPicPr>
          <p:blipFill>
            <a:blip r:embed="rId3" cstate="print"/>
            <a:stretch>
              <a:fillRect/>
            </a:stretch>
          </p:blipFill>
          <p:spPr>
            <a:xfrm>
              <a:off x="5164" y="4732"/>
              <a:ext cx="7955" cy="1587"/>
            </a:xfrm>
            <a:prstGeom prst="rect">
              <a:avLst/>
            </a:prstGeom>
          </p:spPr>
        </p:pic>
        <p:sp>
          <p:nvSpPr>
            <p:cNvPr id="4" name="文本框 3">
              <a:hlinkClick r:id="rId2" action="ppaction://hlinksldjump"/>
            </p:cNvPr>
            <p:cNvSpPr txBox="1"/>
            <p:nvPr/>
          </p:nvSpPr>
          <p:spPr>
            <a:xfrm>
              <a:off x="5980" y="4920"/>
              <a:ext cx="5622" cy="1212"/>
            </a:xfrm>
            <a:prstGeom prst="rect">
              <a:avLst/>
            </a:prstGeom>
            <a:noFill/>
          </p:spPr>
          <p:txBody>
            <a:bodyPr wrap="none" rtlCol="0">
              <a:spAutoFit/>
            </a:bodyPr>
            <a:lstStyle/>
            <a:p>
              <a:pPr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科学知识梳理</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pSp>
        <p:nvGrpSpPr>
          <p:cNvPr id="6" name="组合 5"/>
          <p:cNvGrpSpPr/>
          <p:nvPr/>
        </p:nvGrpSpPr>
        <p:grpSpPr>
          <a:xfrm>
            <a:off x="2848303" y="3284729"/>
            <a:ext cx="5779327" cy="1038225"/>
            <a:chOff x="4926" y="6850"/>
            <a:chExt cx="9349" cy="1635"/>
          </a:xfrm>
        </p:grpSpPr>
        <p:pic>
          <p:nvPicPr>
            <p:cNvPr id="10" name="图片 9" descr="图标-03">
              <a:hlinkClick r:id="rId4" action="ppaction://hlinksldjump"/>
            </p:cNvPr>
            <p:cNvPicPr>
              <a:picLocks noChangeAspect="1"/>
            </p:cNvPicPr>
            <p:nvPr/>
          </p:nvPicPr>
          <p:blipFill>
            <a:blip r:embed="rId5" cstate="print"/>
            <a:stretch>
              <a:fillRect/>
            </a:stretch>
          </p:blipFill>
          <p:spPr>
            <a:xfrm>
              <a:off x="4926" y="6850"/>
              <a:ext cx="9349" cy="1635"/>
            </a:xfrm>
            <a:prstGeom prst="rect">
              <a:avLst/>
            </a:prstGeom>
          </p:spPr>
        </p:pic>
        <p:sp>
          <p:nvSpPr>
            <p:cNvPr id="5" name="文本框 4">
              <a:hlinkClick r:id="rId4" action="ppaction://hlinksldjump"/>
            </p:cNvPr>
            <p:cNvSpPr txBox="1"/>
            <p:nvPr/>
          </p:nvSpPr>
          <p:spPr>
            <a:xfrm>
              <a:off x="5980" y="7119"/>
              <a:ext cx="5999" cy="1212"/>
            </a:xfrm>
            <a:prstGeom prst="rect">
              <a:avLst/>
            </a:prstGeom>
            <a:noFill/>
          </p:spPr>
          <p:txBody>
            <a:bodyPr wrap="none" rtlCol="0">
              <a:spAutoFit/>
            </a:bodyPr>
            <a:lstStyle/>
            <a:p>
              <a:pPr lvl="0"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科学方法概览</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2" name="Rectangle 5"/>
          <p:cNvSpPr/>
          <p:nvPr/>
        </p:nvSpPr>
        <p:spPr>
          <a:xfrm>
            <a:off x="1051560" y="110491"/>
            <a:ext cx="10226040" cy="584775"/>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en-US" b="1" dirty="0" smtClean="0">
                <a:latin typeface="微软雅黑" panose="020B0503020204020204" charset="-122"/>
                <a:ea typeface="微软雅黑" panose="020B0503020204020204" charset="-122"/>
              </a:rPr>
              <a:t>第九章　压强</a:t>
            </a:r>
          </a:p>
        </p:txBody>
      </p:sp>
      <p:grpSp>
        <p:nvGrpSpPr>
          <p:cNvPr id="16" name="组合 15"/>
          <p:cNvGrpSpPr/>
          <p:nvPr/>
        </p:nvGrpSpPr>
        <p:grpSpPr>
          <a:xfrm>
            <a:off x="2441826" y="4286751"/>
            <a:ext cx="6142774" cy="1007745"/>
            <a:chOff x="5164" y="4732"/>
            <a:chExt cx="7955" cy="1587"/>
          </a:xfrm>
        </p:grpSpPr>
        <p:pic>
          <p:nvPicPr>
            <p:cNvPr id="20" name="图片 19" descr="图标-02">
              <a:hlinkClick r:id="rId2" action="ppaction://hlinksldjump"/>
            </p:cNvPr>
            <p:cNvPicPr>
              <a:picLocks noChangeAspect="1"/>
            </p:cNvPicPr>
            <p:nvPr/>
          </p:nvPicPr>
          <p:blipFill>
            <a:blip r:embed="rId3" cstate="print"/>
            <a:stretch>
              <a:fillRect/>
            </a:stretch>
          </p:blipFill>
          <p:spPr>
            <a:xfrm>
              <a:off x="5164" y="4732"/>
              <a:ext cx="7955" cy="1587"/>
            </a:xfrm>
            <a:prstGeom prst="rect">
              <a:avLst/>
            </a:prstGeom>
          </p:spPr>
        </p:pic>
        <p:sp>
          <p:nvSpPr>
            <p:cNvPr id="21" name="文本框 3">
              <a:hlinkClick r:id="rId6" action="ppaction://hlinksldjump"/>
            </p:cNvPr>
            <p:cNvSpPr txBox="1"/>
            <p:nvPr/>
          </p:nvSpPr>
          <p:spPr>
            <a:xfrm>
              <a:off x="5980" y="4920"/>
              <a:ext cx="4834" cy="1212"/>
            </a:xfrm>
            <a:prstGeom prst="rect">
              <a:avLst/>
            </a:prstGeom>
            <a:noFill/>
          </p:spPr>
          <p:txBody>
            <a:bodyPr wrap="none" rtlCol="0">
              <a:spAutoFit/>
            </a:bodyPr>
            <a:lstStyle/>
            <a:p>
              <a:pPr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科学应用示例</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Rectangle 1"/>
          <p:cNvSpPr>
            <a:spLocks noChangeArrowheads="1"/>
          </p:cNvSpPr>
          <p:nvPr/>
        </p:nvSpPr>
        <p:spPr bwMode="auto">
          <a:xfrm>
            <a:off x="704334" y="1318825"/>
            <a:ext cx="10527957"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)10.</a:t>
            </a:r>
            <a:r>
              <a:rPr lang="zh-CN" altLang="zh-CN" sz="3000" b="1" dirty="0" smtClean="0">
                <a:latin typeface="宋体" pitchFamily="2" charset="-122"/>
                <a:ea typeface="宋体" pitchFamily="2" charset="-122"/>
                <a:cs typeface="Times New Roman" pitchFamily="18" charset="0"/>
              </a:rPr>
              <a:t>在做托里拆利实验时，如果将玻璃管倾斜，玻璃管内的水银柱的长度会增加，但水银柱的高度不变；如果换更粗的玻璃管，玻璃管内水银柱的高度也不变。</a:t>
            </a:r>
          </a:p>
          <a:p>
            <a:pPr marR="0" lvl="0" indent="0" fontAlgn="base">
              <a:lnSpc>
                <a:spcPct val="150000"/>
              </a:lnSpc>
              <a:spcBef>
                <a:spcPct val="0"/>
              </a:spcBef>
              <a:spcAft>
                <a:spcPct val="0"/>
              </a:spcAft>
              <a:buClrTx/>
              <a:buSzTx/>
              <a:buFontTx/>
              <a:buNone/>
              <a:tabLst/>
            </a:pPr>
            <a:r>
              <a:rPr lang="zh-CN" altLang="en-US" sz="3000" b="1" dirty="0" smtClean="0">
                <a:latin typeface="宋体" pitchFamily="2" charset="-122"/>
                <a:ea typeface="宋体" pitchFamily="2" charset="-122"/>
                <a:cs typeface="Times New Roman" pitchFamily="18" charset="0"/>
              </a:rPr>
              <a:t>分析指正：</a:t>
            </a:r>
            <a:r>
              <a:rPr lang="en-US" altLang="zh-CN" sz="3000" b="1" dirty="0" smtClean="0">
                <a:latin typeface="宋体" pitchFamily="2" charset="-122"/>
                <a:ea typeface="宋体" pitchFamily="2" charset="-122"/>
                <a:cs typeface="Times New Roman" pitchFamily="18" charset="0"/>
              </a:rPr>
              <a:t>______________________________________________________________________________________________________</a:t>
            </a:r>
            <a:r>
              <a:rPr lang="zh-CN" altLang="en-US" sz="3000" b="1" dirty="0" smtClean="0">
                <a:latin typeface="宋体" pitchFamily="2" charset="-122"/>
                <a:ea typeface="宋体" pitchFamily="2" charset="-122"/>
                <a:cs typeface="Times New Roman" pitchFamily="18" charset="0"/>
              </a:rPr>
              <a:t>。 </a:t>
            </a:r>
          </a:p>
        </p:txBody>
      </p:sp>
      <p:sp>
        <p:nvSpPr>
          <p:cNvPr id="4" name="矩形 3"/>
          <p:cNvSpPr/>
          <p:nvPr/>
        </p:nvSpPr>
        <p:spPr>
          <a:xfrm>
            <a:off x="1112339" y="1591430"/>
            <a:ext cx="494046"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746443" y="1062583"/>
            <a:ext cx="3587842" cy="559769"/>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en-US" sz="2400" b="1" dirty="0" smtClean="0">
                <a:solidFill>
                  <a:srgbClr val="00A6AD"/>
                </a:solidFill>
                <a:latin typeface="宋体" panose="02010600030101010101" pitchFamily="2" charset="-122"/>
              </a:rPr>
              <a:t>提能专训</a:t>
            </a:r>
            <a:r>
              <a:rPr lang="en-US" altLang="zh-CN" sz="2400" b="1" dirty="0" smtClean="0">
                <a:solidFill>
                  <a:srgbClr val="00A6AD"/>
                </a:solidFill>
                <a:latin typeface="宋体" panose="02010600030101010101" pitchFamily="2" charset="-122"/>
              </a:rPr>
              <a:t>—</a:t>
            </a:r>
            <a:r>
              <a:rPr lang="zh-CN" altLang="en-US" sz="2400" b="1" dirty="0" smtClean="0">
                <a:solidFill>
                  <a:srgbClr val="00A6AD"/>
                </a:solidFill>
                <a:latin typeface="宋体" panose="02010600030101010101" pitchFamily="2" charset="-122"/>
              </a:rPr>
              <a:t>重点考点剖析</a:t>
            </a:r>
            <a:endParaRPr lang="zh-CN" altLang="en-US" sz="2400" b="1" dirty="0">
              <a:solidFill>
                <a:srgbClr val="00A6AD"/>
              </a:solidFill>
              <a:latin typeface="宋体" panose="02010600030101010101" pitchFamily="2" charset="-122"/>
            </a:endParaRPr>
          </a:p>
        </p:txBody>
      </p:sp>
      <p:pic>
        <p:nvPicPr>
          <p:cNvPr id="7" name="Picture 4"/>
          <p:cNvPicPr>
            <a:picLocks noChangeAspect="1"/>
          </p:cNvPicPr>
          <p:nvPr/>
        </p:nvPicPr>
        <p:blipFill>
          <a:blip r:embed="rId3" cstate="print"/>
          <a:stretch>
            <a:fillRect/>
          </a:stretch>
        </p:blipFill>
        <p:spPr>
          <a:xfrm>
            <a:off x="473075" y="1197203"/>
            <a:ext cx="84455" cy="414020"/>
          </a:xfrm>
          <a:prstGeom prst="rect">
            <a:avLst/>
          </a:prstGeom>
          <a:noFill/>
          <a:ln w="9525">
            <a:noFill/>
          </a:ln>
        </p:spPr>
      </p:pic>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 name="Rectangle 10"/>
          <p:cNvSpPr/>
          <p:nvPr/>
        </p:nvSpPr>
        <p:spPr>
          <a:xfrm>
            <a:off x="784043" y="1773399"/>
            <a:ext cx="2954655"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mn-ea"/>
              </a:rPr>
              <a:t>考点一　压力和压强</a:t>
            </a:r>
          </a:p>
        </p:txBody>
      </p:sp>
      <p:graphicFrame>
        <p:nvGraphicFramePr>
          <p:cNvPr id="103425" name="Object 1"/>
          <p:cNvGraphicFramePr>
            <a:graphicFrameLocks noChangeAspect="1"/>
          </p:cNvGraphicFramePr>
          <p:nvPr/>
        </p:nvGraphicFramePr>
        <p:xfrm>
          <a:off x="828675" y="2652713"/>
          <a:ext cx="10399712" cy="2697162"/>
        </p:xfrm>
        <a:graphic>
          <a:graphicData uri="http://schemas.openxmlformats.org/presentationml/2006/ole">
            <mc:AlternateContent xmlns:mc="http://schemas.openxmlformats.org/markup-compatibility/2006">
              <mc:Choice xmlns:v="urn:schemas-microsoft-com:vml" Requires="v">
                <p:oleObj spid="_x0000_s103427" name="Microsoft Word 2007" r:id="rId5" imgW="10487342" imgH="2734154" progId="Word.Document.12">
                  <p:embed/>
                </p:oleObj>
              </mc:Choice>
              <mc:Fallback>
                <p:oleObj name="Microsoft Word 2007" r:id="rId5" imgW="10487342" imgH="2734154" progId="Word.Document.12">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75" y="2652713"/>
                        <a:ext cx="10399712"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103425"/>
                                        </p:tgtEl>
                                        <p:attrNameLst>
                                          <p:attrName>style.visibility</p:attrName>
                                        </p:attrNameLst>
                                      </p:cBhvr>
                                      <p:to>
                                        <p:strVal val="visible"/>
                                      </p:to>
                                    </p:set>
                                    <p:animEffect transition="in" filter="blinds(horizontal)">
                                      <p:cBhvr>
                                        <p:cTn id="17" dur="500"/>
                                        <p:tgtEl>
                                          <p:spTgt spid="103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169" name="Rectangle 1"/>
          <p:cNvSpPr>
            <a:spLocks noChangeArrowheads="1"/>
          </p:cNvSpPr>
          <p:nvPr/>
        </p:nvSpPr>
        <p:spPr bwMode="auto">
          <a:xfrm>
            <a:off x="513396" y="1060885"/>
            <a:ext cx="11045191" cy="34466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en-US" sz="3000" b="1" dirty="0" smtClean="0">
                <a:solidFill>
                  <a:srgbClr val="FF0000"/>
                </a:solidFill>
                <a:latin typeface="宋体" pitchFamily="2" charset="-122"/>
                <a:ea typeface="宋体" pitchFamily="2" charset="-122"/>
                <a:cs typeface="Times New Roman" pitchFamily="18" charset="0"/>
              </a:rPr>
              <a:t>例</a:t>
            </a:r>
            <a:r>
              <a:rPr lang="en-US" altLang="zh-CN" sz="3000" b="1" dirty="0" smtClean="0">
                <a:solidFill>
                  <a:srgbClr val="FF0000"/>
                </a:solidFill>
                <a:latin typeface="宋体" pitchFamily="2" charset="-122"/>
                <a:ea typeface="宋体" pitchFamily="2" charset="-122"/>
                <a:cs typeface="Times New Roman" pitchFamily="18" charset="0"/>
              </a:rPr>
              <a:t>1  </a:t>
            </a: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所示，手指用</a:t>
            </a:r>
            <a:r>
              <a:rPr lang="en-US" altLang="zh-CN" sz="3000" b="1" dirty="0" smtClean="0">
                <a:latin typeface="宋体" pitchFamily="2" charset="-122"/>
                <a:ea typeface="宋体" pitchFamily="2" charset="-122"/>
                <a:cs typeface="Times New Roman" pitchFamily="18" charset="0"/>
              </a:rPr>
              <a:t>4 N</a:t>
            </a:r>
            <a:r>
              <a:rPr lang="zh-CN" altLang="zh-CN" sz="3000" b="1" dirty="0" smtClean="0">
                <a:latin typeface="宋体" pitchFamily="2" charset="-122"/>
                <a:ea typeface="宋体" pitchFamily="2" charset="-122"/>
                <a:cs typeface="Times New Roman" pitchFamily="18" charset="0"/>
              </a:rPr>
              <a:t>的力压铅笔尖，铅笔对水平桌面的压力是</a:t>
            </a:r>
            <a:r>
              <a:rPr lang="en-US" altLang="zh-CN" sz="3000" b="1" dirty="0" smtClean="0">
                <a:latin typeface="宋体" pitchFamily="2" charset="-122"/>
                <a:ea typeface="宋体" pitchFamily="2" charset="-122"/>
                <a:cs typeface="Times New Roman" pitchFamily="18" charset="0"/>
              </a:rPr>
              <a:t>____N(</a:t>
            </a:r>
            <a:r>
              <a:rPr lang="zh-CN" altLang="zh-CN" sz="3000" b="1" dirty="0" smtClean="0">
                <a:latin typeface="宋体" pitchFamily="2" charset="-122"/>
                <a:ea typeface="宋体" pitchFamily="2" charset="-122"/>
                <a:cs typeface="Times New Roman" pitchFamily="18" charset="0"/>
              </a:rPr>
              <a:t>铅笔受到的重力忽略不计</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。手指与铅笔尖的接触面积是</a:t>
            </a:r>
            <a:r>
              <a:rPr lang="en-US" altLang="zh-CN" sz="3000" b="1" dirty="0" smtClean="0">
                <a:latin typeface="宋体" pitchFamily="2" charset="-122"/>
                <a:ea typeface="宋体" pitchFamily="2" charset="-122"/>
                <a:cs typeface="Times New Roman" pitchFamily="18" charset="0"/>
              </a:rPr>
              <a:t>0.5 mm</a:t>
            </a:r>
            <a:r>
              <a:rPr lang="en-US" altLang="zh-CN" sz="3000" b="1" baseline="30000"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，笔尾端与桌面的接触面积是</a:t>
            </a:r>
            <a:r>
              <a:rPr lang="en-US" altLang="zh-CN" sz="3000" b="1" dirty="0" smtClean="0">
                <a:latin typeface="宋体" pitchFamily="2" charset="-122"/>
                <a:ea typeface="宋体" pitchFamily="2" charset="-122"/>
                <a:cs typeface="Times New Roman" pitchFamily="18" charset="0"/>
              </a:rPr>
              <a:t>0.4 cm</a:t>
            </a:r>
            <a:r>
              <a:rPr lang="en-US" altLang="zh-CN" sz="3000" b="1" baseline="30000"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，手指受到的压强是</a:t>
            </a:r>
            <a:r>
              <a:rPr lang="en-US" altLang="zh-CN" sz="3000" b="1" dirty="0" smtClean="0">
                <a:latin typeface="宋体" pitchFamily="2" charset="-122"/>
                <a:ea typeface="宋体" pitchFamily="2" charset="-122"/>
                <a:cs typeface="Times New Roman" pitchFamily="18" charset="0"/>
              </a:rPr>
              <a:t>______Pa</a:t>
            </a:r>
            <a:r>
              <a:rPr lang="zh-CN" altLang="zh-CN" sz="3000" b="1" dirty="0" smtClean="0">
                <a:latin typeface="宋体" pitchFamily="2" charset="-122"/>
                <a:ea typeface="宋体" pitchFamily="2" charset="-122"/>
                <a:cs typeface="Times New Roman" pitchFamily="18" charset="0"/>
              </a:rPr>
              <a:t>，</a:t>
            </a:r>
            <a:endParaRPr lang="en-US"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桌面受到的压强是</a:t>
            </a:r>
            <a:r>
              <a:rPr lang="en-US" altLang="zh-CN" sz="3000" b="1" dirty="0" smtClean="0">
                <a:latin typeface="宋体" pitchFamily="2" charset="-122"/>
                <a:ea typeface="宋体" pitchFamily="2" charset="-122"/>
                <a:cs typeface="Times New Roman" pitchFamily="18" charset="0"/>
              </a:rPr>
              <a:t>______Pa</a:t>
            </a:r>
            <a:r>
              <a:rPr lang="zh-CN" altLang="zh-CN" sz="3000" b="1" dirty="0" smtClean="0">
                <a:latin typeface="宋体" pitchFamily="2" charset="-122"/>
                <a:ea typeface="宋体" pitchFamily="2" charset="-122"/>
                <a:cs typeface="Times New Roman" pitchFamily="18" charset="0"/>
              </a:rPr>
              <a:t>。</a:t>
            </a:r>
          </a:p>
        </p:txBody>
      </p:sp>
      <p:sp>
        <p:nvSpPr>
          <p:cNvPr id="5" name="矩形 4"/>
          <p:cNvSpPr/>
          <p:nvPr/>
        </p:nvSpPr>
        <p:spPr>
          <a:xfrm>
            <a:off x="3125021" y="1911469"/>
            <a:ext cx="340158"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4</a:t>
            </a:r>
            <a:endParaRPr lang="zh-CN" altLang="en-US" sz="2400" b="1" dirty="0" smtClean="0">
              <a:solidFill>
                <a:srgbClr val="FF0000"/>
              </a:solidFill>
              <a:latin typeface="宋体" pitchFamily="2" charset="-122"/>
              <a:ea typeface="宋体" pitchFamily="2" charset="-122"/>
            </a:endParaRPr>
          </a:p>
        </p:txBody>
      </p:sp>
      <p:sp>
        <p:nvSpPr>
          <p:cNvPr id="7" name="矩形 6"/>
          <p:cNvSpPr/>
          <p:nvPr/>
        </p:nvSpPr>
        <p:spPr>
          <a:xfrm>
            <a:off x="3334570" y="3306882"/>
            <a:ext cx="1064715"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8×10</a:t>
            </a:r>
            <a:r>
              <a:rPr lang="en-US" altLang="zh-CN" sz="2400" b="1" baseline="30000" dirty="0" smtClean="0">
                <a:solidFill>
                  <a:srgbClr val="FF0000"/>
                </a:solidFill>
                <a:latin typeface="宋体" pitchFamily="2" charset="-122"/>
                <a:ea typeface="宋体" pitchFamily="2" charset="-122"/>
              </a:rPr>
              <a:t>6</a:t>
            </a:r>
            <a:endParaRPr lang="zh-CN" altLang="en-US" sz="2400" b="1" baseline="30000" dirty="0" smtClean="0">
              <a:solidFill>
                <a:srgbClr val="FF0000"/>
              </a:solidFill>
              <a:latin typeface="宋体" pitchFamily="2" charset="-122"/>
              <a:ea typeface="宋体" pitchFamily="2" charset="-122"/>
            </a:endParaRPr>
          </a:p>
        </p:txBody>
      </p:sp>
      <p:sp>
        <p:nvSpPr>
          <p:cNvPr id="8" name="矩形 7"/>
          <p:cNvSpPr/>
          <p:nvPr/>
        </p:nvSpPr>
        <p:spPr>
          <a:xfrm>
            <a:off x="3729857" y="3987919"/>
            <a:ext cx="1064715"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1×10</a:t>
            </a:r>
            <a:r>
              <a:rPr lang="en-US" altLang="zh-CN" sz="2400" b="1" baseline="30000" dirty="0" smtClean="0">
                <a:solidFill>
                  <a:srgbClr val="FF0000"/>
                </a:solidFill>
                <a:latin typeface="宋体" pitchFamily="2" charset="-122"/>
                <a:ea typeface="宋体" pitchFamily="2" charset="-122"/>
              </a:rPr>
              <a:t>5</a:t>
            </a:r>
            <a:endParaRPr lang="zh-CN" altLang="en-US" sz="2400" b="1" baseline="30000" dirty="0" smtClean="0">
              <a:solidFill>
                <a:srgbClr val="FF0000"/>
              </a:solidFill>
              <a:latin typeface="宋体" pitchFamily="2" charset="-122"/>
              <a:ea typeface="宋体" pitchFamily="2" charset="-122"/>
            </a:endParaRPr>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1" name="组合 10"/>
          <p:cNvGrpSpPr/>
          <p:nvPr/>
        </p:nvGrpSpPr>
        <p:grpSpPr>
          <a:xfrm>
            <a:off x="7977248" y="3286126"/>
            <a:ext cx="2581156" cy="2843987"/>
            <a:chOff x="4833999" y="3729037"/>
            <a:chExt cx="2581156" cy="2843987"/>
          </a:xfrm>
        </p:grpSpPr>
        <p:pic>
          <p:nvPicPr>
            <p:cNvPr id="102401" name="Picture 1" descr="E:\全品课件\物理人教八下学练考PPT\物理人教八下学练考\ly29.EPS"/>
            <p:cNvPicPr>
              <a:picLocks noChangeAspect="1" noChangeArrowheads="1"/>
            </p:cNvPicPr>
            <p:nvPr/>
          </p:nvPicPr>
          <p:blipFill>
            <a:blip r:embed="rId2" r:link="rId3" cstate="print"/>
            <a:srcRect/>
            <a:stretch>
              <a:fillRect/>
            </a:stretch>
          </p:blipFill>
          <p:spPr bwMode="auto">
            <a:xfrm>
              <a:off x="5200649" y="3729037"/>
              <a:ext cx="1985963" cy="2293314"/>
            </a:xfrm>
            <a:prstGeom prst="rect">
              <a:avLst/>
            </a:prstGeom>
            <a:noFill/>
          </p:spPr>
        </p:pic>
        <p:sp>
          <p:nvSpPr>
            <p:cNvPr id="102403" name="Rectangle 3"/>
            <p:cNvSpPr>
              <a:spLocks noChangeArrowheads="1"/>
            </p:cNvSpPr>
            <p:nvPr/>
          </p:nvSpPr>
          <p:spPr bwMode="auto">
            <a:xfrm>
              <a:off x="4833999" y="6019026"/>
              <a:ext cx="2581156"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　图</a:t>
              </a:r>
              <a:r>
                <a:rPr lang="en-US" altLang="zh-CN" sz="3000" b="1" dirty="0" smtClean="0">
                  <a:latin typeface="宋体" pitchFamily="2" charset="-122"/>
                  <a:ea typeface="宋体" pitchFamily="2" charset="-122"/>
                  <a:cs typeface="Times New Roman" pitchFamily="18" charset="0"/>
                </a:rPr>
                <a:t>9</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diamond(in)">
                                      <p:cBhvr>
                                        <p:cTn id="7" dur="2000"/>
                                        <p:tgtEl>
                                          <p:spTgt spid="7169"/>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5"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 name="Rectangle 10"/>
          <p:cNvSpPr/>
          <p:nvPr/>
        </p:nvSpPr>
        <p:spPr>
          <a:xfrm>
            <a:off x="720543" y="1392399"/>
            <a:ext cx="2815194"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mn-ea"/>
              </a:rPr>
              <a:t>考点二　 液体压强</a:t>
            </a:r>
          </a:p>
        </p:txBody>
      </p:sp>
      <p:sp>
        <p:nvSpPr>
          <p:cNvPr id="5" name="矩形 4"/>
          <p:cNvSpPr/>
          <p:nvPr/>
        </p:nvSpPr>
        <p:spPr>
          <a:xfrm>
            <a:off x="772984" y="2253217"/>
            <a:ext cx="10385554" cy="2169825"/>
          </a:xfrm>
          <a:prstGeom prst="rect">
            <a:avLst/>
          </a:prstGeom>
        </p:spPr>
        <p:txBody>
          <a:bodyPr wrap="square">
            <a:spAutoFit/>
          </a:bodyPr>
          <a:lstStyle/>
          <a:p>
            <a:pPr eaLnBrk="0" fontAlgn="base" hangingPunct="0">
              <a:lnSpc>
                <a:spcPct val="150000"/>
              </a:lnSpc>
              <a:spcBef>
                <a:spcPct val="0"/>
              </a:spcBef>
              <a:spcAft>
                <a:spcPct val="0"/>
              </a:spcAft>
            </a:pPr>
            <a:r>
              <a:rPr lang="zh-CN" altLang="zh-CN" sz="3000" b="1" dirty="0" smtClean="0">
                <a:latin typeface="仿宋" pitchFamily="49" charset="-122"/>
                <a:ea typeface="仿宋" pitchFamily="49" charset="-122"/>
              </a:rPr>
              <a:t>用公式</a:t>
            </a:r>
            <a:r>
              <a:rPr lang="en-US" altLang="zh-CN" sz="3000" b="1" dirty="0" smtClean="0">
                <a:latin typeface="仿宋" pitchFamily="49" charset="-122"/>
                <a:ea typeface="仿宋" pitchFamily="49" charset="-122"/>
              </a:rPr>
              <a:t>p</a:t>
            </a:r>
            <a:r>
              <a:rPr lang="zh-CN" altLang="zh-CN" sz="3000" b="1" dirty="0" smtClean="0">
                <a:latin typeface="仿宋" pitchFamily="49" charset="-122"/>
                <a:ea typeface="仿宋" pitchFamily="49" charset="-122"/>
              </a:rPr>
              <a:t>＝</a:t>
            </a:r>
            <a:r>
              <a:rPr lang="en-US" altLang="zh-CN" sz="3000" b="1" dirty="0" err="1" smtClean="0">
                <a:latin typeface="仿宋" pitchFamily="49" charset="-122"/>
                <a:ea typeface="仿宋" pitchFamily="49" charset="-122"/>
              </a:rPr>
              <a:t>ρgh</a:t>
            </a:r>
            <a:r>
              <a:rPr lang="zh-CN" altLang="zh-CN" sz="3000" b="1" dirty="0" smtClean="0">
                <a:latin typeface="仿宋" pitchFamily="49" charset="-122"/>
                <a:ea typeface="仿宋" pitchFamily="49" charset="-122"/>
              </a:rPr>
              <a:t>计算液体的压强是本章的一个重点，解答相关题目时，理解深度是关键；利用</a:t>
            </a:r>
            <a:r>
              <a:rPr lang="en-US" altLang="zh-CN" sz="3000" b="1" dirty="0" smtClean="0">
                <a:latin typeface="仿宋" pitchFamily="49" charset="-122"/>
                <a:ea typeface="仿宋" pitchFamily="49" charset="-122"/>
              </a:rPr>
              <a:t>F</a:t>
            </a:r>
            <a:r>
              <a:rPr lang="zh-CN" altLang="zh-CN" sz="3000" b="1" dirty="0" smtClean="0">
                <a:latin typeface="仿宋" pitchFamily="49" charset="-122"/>
                <a:ea typeface="仿宋" pitchFamily="49" charset="-122"/>
              </a:rPr>
              <a:t>＝</a:t>
            </a:r>
            <a:r>
              <a:rPr lang="en-US" altLang="zh-CN" sz="3000" b="1" dirty="0" err="1" smtClean="0">
                <a:latin typeface="仿宋" pitchFamily="49" charset="-122"/>
                <a:ea typeface="仿宋" pitchFamily="49" charset="-122"/>
              </a:rPr>
              <a:t>pS</a:t>
            </a:r>
            <a:r>
              <a:rPr lang="zh-CN" altLang="zh-CN" sz="3000" b="1" dirty="0" smtClean="0">
                <a:latin typeface="仿宋" pitchFamily="49" charset="-122"/>
                <a:ea typeface="仿宋" pitchFamily="49" charset="-122"/>
              </a:rPr>
              <a:t>计算液体对容器底的压力是难点。常见题型有填空题、选择题、计算题等。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 name="Rectangle 8"/>
          <p:cNvSpPr>
            <a:spLocks noChangeArrowheads="1"/>
          </p:cNvSpPr>
          <p:nvPr/>
        </p:nvSpPr>
        <p:spPr bwMode="auto">
          <a:xfrm>
            <a:off x="642620" y="957349"/>
            <a:ext cx="10944543" cy="4939814"/>
          </a:xfrm>
          <a:prstGeom prst="rect">
            <a:avLst/>
          </a:prstGeom>
          <a:noFill/>
          <a:ln w="9525" algn="ctr">
            <a:noFill/>
            <a:miter lim="800000"/>
            <a:headEnd/>
            <a:tailEnd/>
          </a:ln>
          <a:effectLst/>
        </p:spPr>
        <p:txBody>
          <a:bodyPr wrap="square" anchor="ctr">
            <a:spAutoFit/>
          </a:bodyPr>
          <a:lstStyle/>
          <a:p>
            <a:pPr>
              <a:lnSpc>
                <a:spcPct val="150000"/>
              </a:lnSpc>
            </a:pPr>
            <a:r>
              <a:rPr lang="zh-CN" altLang="en-US" sz="3000" b="1" dirty="0">
                <a:solidFill>
                  <a:srgbClr val="FF0000"/>
                </a:solidFill>
                <a:latin typeface="宋体" pitchFamily="2" charset="-122"/>
                <a:ea typeface="宋体" pitchFamily="2" charset="-122"/>
                <a:cs typeface="Times New Roman" pitchFamily="18" charset="0"/>
              </a:rPr>
              <a:t>例</a:t>
            </a:r>
            <a:r>
              <a:rPr lang="en-US" altLang="zh-CN" sz="3000" b="1" dirty="0" smtClean="0">
                <a:solidFill>
                  <a:srgbClr val="FF0000"/>
                </a:solidFill>
                <a:latin typeface="宋体" pitchFamily="2" charset="-122"/>
                <a:ea typeface="宋体" pitchFamily="2" charset="-122"/>
                <a:cs typeface="Times New Roman" pitchFamily="18" charset="0"/>
              </a:rPr>
              <a:t>2  </a:t>
            </a: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所示，</a:t>
            </a: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C</a:t>
            </a:r>
            <a:r>
              <a:rPr lang="zh-CN" altLang="zh-CN" sz="3000" b="1" dirty="0" smtClean="0">
                <a:latin typeface="宋体" pitchFamily="2" charset="-122"/>
                <a:ea typeface="宋体" pitchFamily="2" charset="-122"/>
                <a:cs typeface="Times New Roman" pitchFamily="18" charset="0"/>
              </a:rPr>
              <a:t>三个容器的底面积相同，分别装有硫酸、水、酒精</a:t>
            </a:r>
            <a:r>
              <a:rPr lang="en-US" altLang="zh-CN" sz="3000" b="1" dirty="0" smtClean="0">
                <a:latin typeface="宋体" pitchFamily="2" charset="-122"/>
                <a:ea typeface="宋体" pitchFamily="2" charset="-122"/>
                <a:cs typeface="Times New Roman" pitchFamily="18" charset="0"/>
              </a:rPr>
              <a:t>(ρ</a:t>
            </a:r>
            <a:r>
              <a:rPr lang="zh-CN" altLang="zh-CN" sz="3000" b="1" baseline="-25000" dirty="0" smtClean="0">
                <a:latin typeface="宋体" pitchFamily="2" charset="-122"/>
                <a:ea typeface="宋体" pitchFamily="2" charset="-122"/>
                <a:cs typeface="Times New Roman" pitchFamily="18" charset="0"/>
              </a:rPr>
              <a:t>硫酸</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ρ</a:t>
            </a:r>
            <a:r>
              <a:rPr lang="zh-CN" altLang="zh-CN" sz="3000" b="1" baseline="-25000" dirty="0" smtClean="0">
                <a:latin typeface="宋体" pitchFamily="2" charset="-122"/>
                <a:ea typeface="宋体" pitchFamily="2" charset="-122"/>
                <a:cs typeface="Times New Roman" pitchFamily="18" charset="0"/>
              </a:rPr>
              <a:t>水</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ρ</a:t>
            </a:r>
            <a:r>
              <a:rPr lang="zh-CN" altLang="zh-CN" sz="3000" b="1" baseline="-25000" dirty="0" smtClean="0">
                <a:latin typeface="宋体" pitchFamily="2" charset="-122"/>
                <a:ea typeface="宋体" pitchFamily="2" charset="-122"/>
                <a:cs typeface="Times New Roman" pitchFamily="18" charset="0"/>
              </a:rPr>
              <a:t>酒精</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，已知三个容器底面受到的压力相等，请判断三种液体的质量大小</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a:t>
            </a:r>
            <a:endParaRPr lang="zh-CN" altLang="zh-CN" sz="3000" b="1" dirty="0" smtClean="0">
              <a:latin typeface="宋体" pitchFamily="2" charset="-122"/>
              <a:ea typeface="宋体" pitchFamily="2" charset="-122"/>
              <a:cs typeface="Times New Roman" pitchFamily="18" charset="0"/>
            </a:endParaRPr>
          </a:p>
          <a:p>
            <a:pPr>
              <a:lnSpc>
                <a:spcPct val="150000"/>
              </a:lnSpc>
            </a:pP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m</a:t>
            </a:r>
            <a:r>
              <a:rPr lang="zh-CN" altLang="zh-CN" sz="3000" b="1" baseline="-25000" dirty="0" smtClean="0">
                <a:latin typeface="宋体" pitchFamily="2" charset="-122"/>
                <a:ea typeface="宋体" pitchFamily="2" charset="-122"/>
                <a:cs typeface="Times New Roman" pitchFamily="18" charset="0"/>
              </a:rPr>
              <a:t>酒精</a:t>
            </a:r>
            <a:r>
              <a:rPr lang="en-US" altLang="zh-CN" sz="3000" b="1" dirty="0" smtClean="0">
                <a:latin typeface="宋体" pitchFamily="2" charset="-122"/>
                <a:ea typeface="宋体" pitchFamily="2" charset="-122"/>
                <a:cs typeface="Times New Roman" pitchFamily="18" charset="0"/>
              </a:rPr>
              <a:t>&lt;m</a:t>
            </a:r>
            <a:r>
              <a:rPr lang="zh-CN" altLang="zh-CN" sz="3000" b="1" baseline="-25000" dirty="0" smtClean="0">
                <a:latin typeface="宋体" pitchFamily="2" charset="-122"/>
                <a:ea typeface="宋体" pitchFamily="2" charset="-122"/>
                <a:cs typeface="Times New Roman" pitchFamily="18" charset="0"/>
              </a:rPr>
              <a:t>水</a:t>
            </a:r>
            <a:r>
              <a:rPr lang="en-US" altLang="zh-CN" sz="3000" b="1" dirty="0" smtClean="0">
                <a:latin typeface="宋体" pitchFamily="2" charset="-122"/>
                <a:ea typeface="宋体" pitchFamily="2" charset="-122"/>
                <a:cs typeface="Times New Roman" pitchFamily="18" charset="0"/>
              </a:rPr>
              <a:t>&lt;m</a:t>
            </a:r>
            <a:r>
              <a:rPr lang="zh-CN" altLang="zh-CN" sz="3000" b="1" baseline="-25000" dirty="0" smtClean="0">
                <a:latin typeface="宋体" pitchFamily="2" charset="-122"/>
                <a:ea typeface="宋体" pitchFamily="2" charset="-122"/>
                <a:cs typeface="Times New Roman" pitchFamily="18" charset="0"/>
              </a:rPr>
              <a:t>硫酸</a:t>
            </a:r>
            <a:r>
              <a:rPr lang="en-US" altLang="zh-CN" sz="3000" b="1" dirty="0" smtClean="0">
                <a:latin typeface="宋体" pitchFamily="2" charset="-122"/>
                <a:ea typeface="宋体" pitchFamily="2" charset="-122"/>
                <a:cs typeface="Times New Roman" pitchFamily="18" charset="0"/>
              </a:rPr>
              <a:t>  </a:t>
            </a:r>
            <a:r>
              <a:rPr lang="zh-CN" altLang="zh-CN" sz="3000" b="1" dirty="0" smtClean="0">
                <a:latin typeface="宋体" pitchFamily="2" charset="-122"/>
                <a:ea typeface="宋体" pitchFamily="2" charset="-122"/>
                <a:cs typeface="Times New Roman" pitchFamily="18" charset="0"/>
              </a:rPr>
              <a:t>　　</a:t>
            </a:r>
            <a:endParaRPr lang="en-US" altLang="zh-CN" sz="3000" b="1" dirty="0" smtClean="0">
              <a:latin typeface="宋体" pitchFamily="2" charset="-122"/>
              <a:ea typeface="宋体" pitchFamily="2" charset="-122"/>
              <a:cs typeface="Times New Roman" pitchFamily="18" charset="0"/>
            </a:endParaRPr>
          </a:p>
          <a:p>
            <a:pPr>
              <a:lnSpc>
                <a:spcPct val="150000"/>
              </a:lnSpc>
            </a:pP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m</a:t>
            </a:r>
            <a:r>
              <a:rPr lang="zh-CN" altLang="zh-CN" sz="3000" b="1" baseline="-25000" dirty="0" smtClean="0">
                <a:latin typeface="宋体" pitchFamily="2" charset="-122"/>
                <a:ea typeface="宋体" pitchFamily="2" charset="-122"/>
                <a:cs typeface="Times New Roman" pitchFamily="18" charset="0"/>
              </a:rPr>
              <a:t>酒精</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m</a:t>
            </a:r>
            <a:r>
              <a:rPr lang="zh-CN" altLang="zh-CN" sz="3000" b="1" baseline="-25000" dirty="0" smtClean="0">
                <a:latin typeface="宋体" pitchFamily="2" charset="-122"/>
                <a:ea typeface="宋体" pitchFamily="2" charset="-122"/>
                <a:cs typeface="Times New Roman" pitchFamily="18" charset="0"/>
              </a:rPr>
              <a:t>水</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m</a:t>
            </a:r>
            <a:r>
              <a:rPr lang="zh-CN" altLang="zh-CN" sz="3000" b="1" baseline="-25000" dirty="0" smtClean="0">
                <a:latin typeface="宋体" pitchFamily="2" charset="-122"/>
                <a:ea typeface="宋体" pitchFamily="2" charset="-122"/>
                <a:cs typeface="Times New Roman" pitchFamily="18" charset="0"/>
              </a:rPr>
              <a:t>硫酸</a:t>
            </a:r>
          </a:p>
          <a:p>
            <a:pPr>
              <a:lnSpc>
                <a:spcPct val="150000"/>
              </a:lnSpc>
            </a:pPr>
            <a:r>
              <a:rPr lang="en-US" altLang="zh-CN" sz="3000" b="1" dirty="0" smtClean="0">
                <a:latin typeface="宋体" pitchFamily="2" charset="-122"/>
                <a:ea typeface="宋体" pitchFamily="2" charset="-122"/>
                <a:cs typeface="Times New Roman" pitchFamily="18" charset="0"/>
              </a:rPr>
              <a:t>C</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m</a:t>
            </a:r>
            <a:r>
              <a:rPr lang="zh-CN" altLang="zh-CN" sz="3000" b="1" baseline="-25000" dirty="0" smtClean="0">
                <a:latin typeface="宋体" pitchFamily="2" charset="-122"/>
                <a:ea typeface="宋体" pitchFamily="2" charset="-122"/>
                <a:cs typeface="Times New Roman" pitchFamily="18" charset="0"/>
              </a:rPr>
              <a:t>酒精</a:t>
            </a:r>
            <a:r>
              <a:rPr lang="en-US" altLang="zh-CN" sz="3000" b="1" dirty="0" smtClean="0">
                <a:latin typeface="宋体" pitchFamily="2" charset="-122"/>
                <a:ea typeface="宋体" pitchFamily="2" charset="-122"/>
                <a:cs typeface="Times New Roman" pitchFamily="18" charset="0"/>
              </a:rPr>
              <a:t>&gt;m</a:t>
            </a:r>
            <a:r>
              <a:rPr lang="zh-CN" altLang="zh-CN" sz="3000" b="1" baseline="-25000" dirty="0" smtClean="0">
                <a:latin typeface="宋体" pitchFamily="2" charset="-122"/>
                <a:ea typeface="宋体" pitchFamily="2" charset="-122"/>
                <a:cs typeface="Times New Roman" pitchFamily="18" charset="0"/>
              </a:rPr>
              <a:t>水</a:t>
            </a:r>
            <a:r>
              <a:rPr lang="en-US" altLang="zh-CN" sz="3000" b="1" dirty="0" smtClean="0">
                <a:latin typeface="宋体" pitchFamily="2" charset="-122"/>
                <a:ea typeface="宋体" pitchFamily="2" charset="-122"/>
                <a:cs typeface="Times New Roman" pitchFamily="18" charset="0"/>
              </a:rPr>
              <a:t>&gt;m</a:t>
            </a:r>
            <a:r>
              <a:rPr lang="zh-CN" altLang="zh-CN" sz="3000" b="1" baseline="-25000" dirty="0" smtClean="0">
                <a:latin typeface="宋体" pitchFamily="2" charset="-122"/>
                <a:ea typeface="宋体" pitchFamily="2" charset="-122"/>
                <a:cs typeface="Times New Roman" pitchFamily="18" charset="0"/>
              </a:rPr>
              <a:t>硫酸</a:t>
            </a:r>
            <a:r>
              <a:rPr lang="en-US" altLang="zh-CN" sz="3000" b="1" baseline="-25000" dirty="0" smtClean="0">
                <a:latin typeface="宋体" pitchFamily="2" charset="-122"/>
                <a:ea typeface="宋体" pitchFamily="2" charset="-122"/>
                <a:cs typeface="Times New Roman" pitchFamily="18" charset="0"/>
              </a:rPr>
              <a:t>  </a:t>
            </a:r>
            <a:r>
              <a:rPr lang="zh-CN" altLang="zh-CN" sz="3000" b="1" dirty="0" smtClean="0">
                <a:latin typeface="宋体" pitchFamily="2" charset="-122"/>
                <a:ea typeface="宋体" pitchFamily="2" charset="-122"/>
                <a:cs typeface="Times New Roman" pitchFamily="18" charset="0"/>
              </a:rPr>
              <a:t>　　</a:t>
            </a:r>
            <a:endParaRPr lang="en-US" altLang="zh-CN" sz="3000" b="1" dirty="0" smtClean="0">
              <a:latin typeface="宋体" pitchFamily="2" charset="-122"/>
              <a:ea typeface="宋体" pitchFamily="2" charset="-122"/>
              <a:cs typeface="Times New Roman" pitchFamily="18" charset="0"/>
            </a:endParaRPr>
          </a:p>
          <a:p>
            <a:pPr>
              <a:lnSpc>
                <a:spcPct val="150000"/>
              </a:lnSpc>
            </a:pPr>
            <a:r>
              <a:rPr lang="en-US" altLang="zh-CN" sz="3000" b="1" dirty="0" smtClean="0">
                <a:latin typeface="宋体" pitchFamily="2" charset="-122"/>
                <a:ea typeface="宋体" pitchFamily="2" charset="-122"/>
                <a:cs typeface="Times New Roman" pitchFamily="18" charset="0"/>
              </a:rPr>
              <a:t>D</a:t>
            </a:r>
            <a:r>
              <a:rPr lang="zh-CN" altLang="zh-CN" sz="3000" b="1" dirty="0" smtClean="0">
                <a:latin typeface="宋体" pitchFamily="2" charset="-122"/>
                <a:ea typeface="宋体" pitchFamily="2" charset="-122"/>
                <a:cs typeface="Times New Roman" pitchFamily="18" charset="0"/>
              </a:rPr>
              <a:t>．无法确定</a:t>
            </a:r>
          </a:p>
        </p:txBody>
      </p:sp>
      <p:sp>
        <p:nvSpPr>
          <p:cNvPr id="378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8804729" y="2542024"/>
            <a:ext cx="340158"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C</a:t>
            </a:r>
            <a:endParaRPr lang="zh-CN" altLang="en-US" sz="2400" b="1" dirty="0" smtClean="0">
              <a:solidFill>
                <a:srgbClr val="FF0000"/>
              </a:solidFill>
              <a:latin typeface="宋体" pitchFamily="2" charset="-122"/>
              <a:ea typeface="宋体" pitchFamily="2" charset="-122"/>
            </a:endParaRPr>
          </a:p>
        </p:txBody>
      </p:sp>
      <p:sp>
        <p:nvSpPr>
          <p:cNvPr id="993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0" name="组合 9"/>
          <p:cNvGrpSpPr/>
          <p:nvPr/>
        </p:nvGrpSpPr>
        <p:grpSpPr>
          <a:xfrm>
            <a:off x="5243512" y="3157536"/>
            <a:ext cx="4485915" cy="2758263"/>
            <a:chOff x="5243512" y="3157536"/>
            <a:chExt cx="4485915" cy="2758263"/>
          </a:xfrm>
        </p:grpSpPr>
        <p:pic>
          <p:nvPicPr>
            <p:cNvPr id="99329" name="Picture 1" descr="E:\全品课件\物理人教八下学练考PPT\物理人教八下学练考\SD320.EPS"/>
            <p:cNvPicPr>
              <a:picLocks noChangeAspect="1" noChangeArrowheads="1"/>
            </p:cNvPicPr>
            <p:nvPr/>
          </p:nvPicPr>
          <p:blipFill>
            <a:blip r:embed="rId2" r:link="rId3" cstate="print"/>
            <a:srcRect/>
            <a:stretch>
              <a:fillRect/>
            </a:stretch>
          </p:blipFill>
          <p:spPr bwMode="auto">
            <a:xfrm>
              <a:off x="5243512" y="3157536"/>
              <a:ext cx="4485915" cy="2228851"/>
            </a:xfrm>
            <a:prstGeom prst="rect">
              <a:avLst/>
            </a:prstGeom>
            <a:noFill/>
          </p:spPr>
        </p:pic>
        <p:sp>
          <p:nvSpPr>
            <p:cNvPr id="99331" name="Rectangle 3"/>
            <p:cNvSpPr>
              <a:spLocks noChangeArrowheads="1"/>
            </p:cNvSpPr>
            <p:nvPr/>
          </p:nvSpPr>
          <p:spPr bwMode="auto">
            <a:xfrm>
              <a:off x="6227312" y="5361801"/>
              <a:ext cx="2194832"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9</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矩形 2"/>
          <p:cNvSpPr/>
          <p:nvPr/>
        </p:nvSpPr>
        <p:spPr>
          <a:xfrm>
            <a:off x="657860" y="1029891"/>
            <a:ext cx="11061700" cy="5161991"/>
          </a:xfrm>
          <a:prstGeom prst="rect">
            <a:avLst/>
          </a:prstGeom>
        </p:spPr>
        <p:txBody>
          <a:bodyPr wrap="square">
            <a:spAutoFit/>
          </a:bodyPr>
          <a:lstStyle/>
          <a:p>
            <a:pPr>
              <a:lnSpc>
                <a:spcPct val="150000"/>
              </a:lnSpc>
            </a:pPr>
            <a:r>
              <a:rPr lang="en-US" sz="2600" b="1" dirty="0" smtClean="0">
                <a:solidFill>
                  <a:srgbClr val="0000FF"/>
                </a:solidFill>
                <a:latin typeface="黑体" pitchFamily="49" charset="-122"/>
                <a:ea typeface="黑体" pitchFamily="49" charset="-122"/>
              </a:rPr>
              <a:t>[</a:t>
            </a:r>
            <a:r>
              <a:rPr lang="zh-CN" altLang="en-US" sz="2600" b="1" dirty="0" smtClean="0">
                <a:solidFill>
                  <a:srgbClr val="0000FF"/>
                </a:solidFill>
                <a:latin typeface="黑体" pitchFamily="49" charset="-122"/>
                <a:ea typeface="黑体" pitchFamily="49" charset="-122"/>
              </a:rPr>
              <a:t>解析</a:t>
            </a:r>
            <a:r>
              <a:rPr lang="en-US" sz="2600" b="1" dirty="0" smtClean="0">
                <a:solidFill>
                  <a:srgbClr val="0000FF"/>
                </a:solidFill>
                <a:latin typeface="黑体" pitchFamily="49" charset="-122"/>
                <a:ea typeface="黑体" pitchFamily="49" charset="-122"/>
              </a:rPr>
              <a:t>]</a:t>
            </a:r>
            <a:r>
              <a:rPr lang="zh-CN" altLang="zh-CN" sz="2800" b="1" dirty="0" smtClean="0">
                <a:latin typeface="仿宋" pitchFamily="49" charset="-122"/>
                <a:ea typeface="仿宋" pitchFamily="49" charset="-122"/>
              </a:rPr>
              <a:t>设酒精的深度为</a:t>
            </a:r>
            <a:r>
              <a:rPr lang="en-US" altLang="zh-CN" sz="2800" b="1" dirty="0" smtClean="0">
                <a:latin typeface="仿宋" pitchFamily="49" charset="-122"/>
                <a:ea typeface="仿宋" pitchFamily="49" charset="-122"/>
              </a:rPr>
              <a:t>h</a:t>
            </a:r>
            <a:r>
              <a:rPr lang="en-US" altLang="zh-CN" sz="2800" b="1" baseline="-25000" dirty="0" smtClean="0">
                <a:latin typeface="仿宋" pitchFamily="49" charset="-122"/>
                <a:ea typeface="仿宋" pitchFamily="49" charset="-122"/>
              </a:rPr>
              <a:t>1</a:t>
            </a:r>
            <a:r>
              <a:rPr lang="zh-CN" altLang="zh-CN" sz="2800" b="1" dirty="0" smtClean="0">
                <a:latin typeface="仿宋" pitchFamily="49" charset="-122"/>
                <a:ea typeface="仿宋" pitchFamily="49" charset="-122"/>
              </a:rPr>
              <a:t>，密度为</a:t>
            </a:r>
            <a:r>
              <a:rPr lang="en-US" altLang="zh-CN" sz="2800" b="1" dirty="0" smtClean="0">
                <a:latin typeface="仿宋" pitchFamily="49" charset="-122"/>
                <a:ea typeface="仿宋" pitchFamily="49" charset="-122"/>
              </a:rPr>
              <a:t>ρ</a:t>
            </a:r>
            <a:r>
              <a:rPr lang="en-US" altLang="zh-CN" sz="2800" b="1" baseline="-25000" dirty="0" smtClean="0">
                <a:latin typeface="仿宋" pitchFamily="49" charset="-122"/>
                <a:ea typeface="仿宋" pitchFamily="49" charset="-122"/>
              </a:rPr>
              <a:t>1</a:t>
            </a:r>
            <a:r>
              <a:rPr lang="zh-CN" altLang="zh-CN" sz="2800" b="1" dirty="0" smtClean="0">
                <a:latin typeface="仿宋" pitchFamily="49" charset="-122"/>
                <a:ea typeface="仿宋" pitchFamily="49" charset="-122"/>
              </a:rPr>
              <a:t>，</a:t>
            </a:r>
          </a:p>
          <a:p>
            <a:pPr>
              <a:lnSpc>
                <a:spcPct val="150000"/>
              </a:lnSpc>
            </a:pPr>
            <a:r>
              <a:rPr lang="zh-CN" altLang="zh-CN" sz="2800" b="1" dirty="0" smtClean="0">
                <a:latin typeface="仿宋" pitchFamily="49" charset="-122"/>
                <a:ea typeface="仿宋" pitchFamily="49" charset="-122"/>
              </a:rPr>
              <a:t>则酒精对容器底的压强：</a:t>
            </a:r>
            <a:r>
              <a:rPr lang="en-US" altLang="zh-CN" sz="2800" b="1" dirty="0" smtClean="0">
                <a:latin typeface="仿宋" pitchFamily="49" charset="-122"/>
                <a:ea typeface="仿宋" pitchFamily="49" charset="-122"/>
              </a:rPr>
              <a:t>p</a:t>
            </a:r>
            <a:r>
              <a:rPr lang="en-US" altLang="zh-CN" sz="2800" b="1" baseline="-25000" dirty="0" smtClean="0">
                <a:latin typeface="仿宋" pitchFamily="49" charset="-122"/>
                <a:ea typeface="仿宋" pitchFamily="49" charset="-122"/>
              </a:rPr>
              <a:t>1</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ρ</a:t>
            </a:r>
            <a:r>
              <a:rPr lang="en-US" altLang="zh-CN" sz="2800" b="1" baseline="-25000" dirty="0" smtClean="0">
                <a:latin typeface="仿宋" pitchFamily="49" charset="-122"/>
                <a:ea typeface="仿宋" pitchFamily="49" charset="-122"/>
              </a:rPr>
              <a:t>1</a:t>
            </a:r>
            <a:r>
              <a:rPr lang="en-US" altLang="zh-CN" sz="2800" b="1" dirty="0" smtClean="0">
                <a:latin typeface="仿宋" pitchFamily="49" charset="-122"/>
                <a:ea typeface="仿宋" pitchFamily="49" charset="-122"/>
              </a:rPr>
              <a:t>gh</a:t>
            </a:r>
            <a:r>
              <a:rPr lang="en-US" altLang="zh-CN" sz="2800" b="1" baseline="-25000" dirty="0" smtClean="0">
                <a:latin typeface="仿宋" pitchFamily="49" charset="-122"/>
                <a:ea typeface="仿宋" pitchFamily="49" charset="-122"/>
              </a:rPr>
              <a:t>1</a:t>
            </a:r>
            <a:r>
              <a:rPr lang="zh-CN" altLang="zh-CN" sz="2800" b="1" dirty="0" smtClean="0">
                <a:latin typeface="仿宋" pitchFamily="49" charset="-122"/>
                <a:ea typeface="仿宋" pitchFamily="49" charset="-122"/>
              </a:rPr>
              <a:t>；</a:t>
            </a:r>
          </a:p>
          <a:p>
            <a:pPr>
              <a:lnSpc>
                <a:spcPct val="150000"/>
              </a:lnSpc>
            </a:pPr>
            <a:r>
              <a:rPr lang="zh-CN" altLang="zh-CN" sz="2800" b="1" dirty="0" smtClean="0">
                <a:latin typeface="仿宋" pitchFamily="49" charset="-122"/>
                <a:ea typeface="仿宋" pitchFamily="49" charset="-122"/>
              </a:rPr>
              <a:t>若容器的底面积为</a:t>
            </a:r>
            <a:r>
              <a:rPr lang="en-US" altLang="zh-CN" sz="2800" b="1" dirty="0" smtClean="0">
                <a:latin typeface="仿宋" pitchFamily="49" charset="-122"/>
                <a:ea typeface="仿宋" pitchFamily="49" charset="-122"/>
              </a:rPr>
              <a:t>S</a:t>
            </a:r>
            <a:r>
              <a:rPr lang="zh-CN" altLang="zh-CN" sz="2800" b="1" dirty="0" smtClean="0">
                <a:latin typeface="仿宋" pitchFamily="49" charset="-122"/>
                <a:ea typeface="仿宋" pitchFamily="49" charset="-122"/>
              </a:rPr>
              <a:t>，</a:t>
            </a:r>
          </a:p>
          <a:p>
            <a:pPr>
              <a:lnSpc>
                <a:spcPct val="150000"/>
              </a:lnSpc>
            </a:pPr>
            <a:r>
              <a:rPr lang="zh-CN" altLang="zh-CN" sz="2800" b="1" dirty="0" smtClean="0">
                <a:latin typeface="仿宋" pitchFamily="49" charset="-122"/>
                <a:ea typeface="仿宋" pitchFamily="49" charset="-122"/>
              </a:rPr>
              <a:t>则酒精对容器底的压力：</a:t>
            </a:r>
          </a:p>
          <a:p>
            <a:pPr>
              <a:lnSpc>
                <a:spcPct val="150000"/>
              </a:lnSpc>
            </a:pPr>
            <a:r>
              <a:rPr lang="en-US" altLang="zh-CN" sz="2800" b="1" dirty="0" smtClean="0">
                <a:latin typeface="仿宋" pitchFamily="49" charset="-122"/>
                <a:ea typeface="仿宋" pitchFamily="49" charset="-122"/>
              </a:rPr>
              <a:t>F</a:t>
            </a:r>
            <a:r>
              <a:rPr lang="zh-CN" altLang="zh-CN" sz="2800" b="1" baseline="-25000" dirty="0" smtClean="0">
                <a:latin typeface="仿宋" pitchFamily="49" charset="-122"/>
                <a:ea typeface="仿宋" pitchFamily="49" charset="-122"/>
              </a:rPr>
              <a:t>酒精</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p</a:t>
            </a:r>
            <a:r>
              <a:rPr lang="en-US" altLang="zh-CN" sz="2800" b="1" baseline="-25000" dirty="0" smtClean="0">
                <a:latin typeface="仿宋" pitchFamily="49" charset="-122"/>
                <a:ea typeface="仿宋" pitchFamily="49" charset="-122"/>
              </a:rPr>
              <a:t>1</a:t>
            </a:r>
            <a:r>
              <a:rPr lang="en-US" altLang="zh-CN" sz="2800" b="1" dirty="0" smtClean="0">
                <a:latin typeface="仿宋" pitchFamily="49" charset="-122"/>
                <a:ea typeface="仿宋" pitchFamily="49" charset="-122"/>
              </a:rPr>
              <a:t>S</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ρ</a:t>
            </a:r>
            <a:r>
              <a:rPr lang="en-US" altLang="zh-CN" sz="2800" b="1" baseline="-25000" dirty="0" smtClean="0">
                <a:latin typeface="仿宋" pitchFamily="49" charset="-122"/>
                <a:ea typeface="仿宋" pitchFamily="49" charset="-122"/>
              </a:rPr>
              <a:t>1</a:t>
            </a:r>
            <a:r>
              <a:rPr lang="en-US" altLang="zh-CN" sz="2800" b="1" dirty="0" smtClean="0">
                <a:latin typeface="仿宋" pitchFamily="49" charset="-122"/>
                <a:ea typeface="仿宋" pitchFamily="49" charset="-122"/>
              </a:rPr>
              <a:t>gh</a:t>
            </a:r>
            <a:r>
              <a:rPr lang="en-US" altLang="zh-CN" sz="2800" b="1" baseline="-25000" dirty="0" smtClean="0">
                <a:latin typeface="仿宋" pitchFamily="49" charset="-122"/>
                <a:ea typeface="仿宋" pitchFamily="49" charset="-122"/>
              </a:rPr>
              <a:t>1</a:t>
            </a:r>
            <a:r>
              <a:rPr lang="en-US" altLang="zh-CN" sz="2800" b="1" dirty="0" smtClean="0">
                <a:latin typeface="仿宋" pitchFamily="49" charset="-122"/>
                <a:ea typeface="仿宋" pitchFamily="49" charset="-122"/>
              </a:rPr>
              <a:t>S</a:t>
            </a:r>
            <a:r>
              <a:rPr lang="zh-CN" altLang="zh-CN" sz="2800" b="1" dirty="0" smtClean="0">
                <a:latin typeface="仿宋" pitchFamily="49" charset="-122"/>
                <a:ea typeface="仿宋" pitchFamily="49" charset="-122"/>
              </a:rPr>
              <a:t>。</a:t>
            </a:r>
          </a:p>
          <a:p>
            <a:pPr>
              <a:lnSpc>
                <a:spcPct val="150000"/>
              </a:lnSpc>
            </a:pPr>
            <a:r>
              <a:rPr lang="zh-CN" altLang="zh-CN" sz="2800" b="1" dirty="0" smtClean="0">
                <a:latin typeface="仿宋" pitchFamily="49" charset="-122"/>
                <a:ea typeface="仿宋" pitchFamily="49" charset="-122"/>
              </a:rPr>
              <a:t>酒精的重力：</a:t>
            </a:r>
            <a:r>
              <a:rPr lang="en-US" altLang="zh-CN" sz="2800" b="1" dirty="0" smtClean="0">
                <a:latin typeface="仿宋" pitchFamily="49" charset="-122"/>
                <a:ea typeface="仿宋" pitchFamily="49" charset="-122"/>
              </a:rPr>
              <a:t>G</a:t>
            </a:r>
            <a:r>
              <a:rPr lang="zh-CN" altLang="zh-CN" sz="2800" b="1" baseline="-25000" dirty="0" smtClean="0">
                <a:latin typeface="仿宋" pitchFamily="49" charset="-122"/>
                <a:ea typeface="仿宋" pitchFamily="49" charset="-122"/>
              </a:rPr>
              <a:t>酒精</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m</a:t>
            </a:r>
            <a:r>
              <a:rPr lang="zh-CN" altLang="zh-CN" sz="2800" b="1" baseline="-25000" dirty="0" smtClean="0">
                <a:latin typeface="仿宋" pitchFamily="49" charset="-122"/>
                <a:ea typeface="仿宋" pitchFamily="49" charset="-122"/>
              </a:rPr>
              <a:t>酒精</a:t>
            </a:r>
            <a:r>
              <a:rPr lang="en-US" altLang="zh-CN" sz="2800" b="1" dirty="0" smtClean="0">
                <a:latin typeface="仿宋" pitchFamily="49" charset="-122"/>
                <a:ea typeface="仿宋" pitchFamily="49" charset="-122"/>
              </a:rPr>
              <a:t>g</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ρ</a:t>
            </a:r>
            <a:r>
              <a:rPr lang="en-US" altLang="zh-CN" sz="2800" b="1" baseline="-25000" dirty="0" smtClean="0">
                <a:latin typeface="仿宋" pitchFamily="49" charset="-122"/>
                <a:ea typeface="仿宋" pitchFamily="49" charset="-122"/>
              </a:rPr>
              <a:t>1</a:t>
            </a:r>
            <a:r>
              <a:rPr lang="en-US" altLang="zh-CN" sz="2800" b="1" dirty="0" smtClean="0">
                <a:latin typeface="仿宋" pitchFamily="49" charset="-122"/>
                <a:ea typeface="仿宋" pitchFamily="49" charset="-122"/>
              </a:rPr>
              <a:t>V</a:t>
            </a:r>
            <a:r>
              <a:rPr lang="en-US" altLang="zh-CN" sz="2800" b="1" baseline="-25000" dirty="0" smtClean="0">
                <a:latin typeface="仿宋" pitchFamily="49" charset="-122"/>
                <a:ea typeface="仿宋" pitchFamily="49" charset="-122"/>
              </a:rPr>
              <a:t>1</a:t>
            </a:r>
            <a:r>
              <a:rPr lang="en-US" altLang="zh-CN" sz="2800" b="1" dirty="0" smtClean="0">
                <a:latin typeface="仿宋" pitchFamily="49" charset="-122"/>
                <a:ea typeface="仿宋" pitchFamily="49" charset="-122"/>
              </a:rPr>
              <a:t>g</a:t>
            </a:r>
            <a:r>
              <a:rPr lang="zh-CN" altLang="zh-CN" sz="2800" b="1" dirty="0" smtClean="0">
                <a:latin typeface="仿宋" pitchFamily="49" charset="-122"/>
                <a:ea typeface="仿宋" pitchFamily="49" charset="-122"/>
              </a:rPr>
              <a:t>。</a:t>
            </a:r>
          </a:p>
          <a:p>
            <a:pPr>
              <a:lnSpc>
                <a:spcPct val="150000"/>
              </a:lnSpc>
            </a:pPr>
            <a:r>
              <a:rPr lang="zh-CN" altLang="zh-CN" sz="2800" b="1" dirty="0" smtClean="0">
                <a:latin typeface="仿宋" pitchFamily="49" charset="-122"/>
                <a:ea typeface="仿宋" pitchFamily="49" charset="-122"/>
              </a:rPr>
              <a:t>由图示装酒精的容器形状可知：</a:t>
            </a:r>
            <a:r>
              <a:rPr lang="en-US" altLang="zh-CN" sz="2800" b="1" dirty="0" smtClean="0">
                <a:latin typeface="仿宋" pitchFamily="49" charset="-122"/>
                <a:ea typeface="仿宋" pitchFamily="49" charset="-122"/>
              </a:rPr>
              <a:t>h</a:t>
            </a:r>
            <a:r>
              <a:rPr lang="en-US" altLang="zh-CN" sz="2800" b="1" baseline="-25000" dirty="0" smtClean="0">
                <a:latin typeface="仿宋" pitchFamily="49" charset="-122"/>
                <a:ea typeface="仿宋" pitchFamily="49" charset="-122"/>
              </a:rPr>
              <a:t>1</a:t>
            </a:r>
            <a:r>
              <a:rPr lang="en-US" altLang="zh-CN" sz="2800" b="1" dirty="0" smtClean="0">
                <a:latin typeface="仿宋" pitchFamily="49" charset="-122"/>
                <a:ea typeface="仿宋" pitchFamily="49" charset="-122"/>
              </a:rPr>
              <a:t>S</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V</a:t>
            </a:r>
            <a:r>
              <a:rPr lang="en-US" altLang="zh-CN" sz="2800" b="1" baseline="-25000" dirty="0" smtClean="0">
                <a:latin typeface="仿宋" pitchFamily="49" charset="-122"/>
                <a:ea typeface="仿宋" pitchFamily="49" charset="-122"/>
              </a:rPr>
              <a:t>1</a:t>
            </a:r>
            <a:r>
              <a:rPr lang="zh-CN" altLang="zh-CN" sz="2800" b="1" dirty="0" smtClean="0">
                <a:latin typeface="仿宋" pitchFamily="49" charset="-122"/>
                <a:ea typeface="仿宋" pitchFamily="49" charset="-122"/>
              </a:rPr>
              <a:t>，</a:t>
            </a:r>
          </a:p>
          <a:p>
            <a:pPr>
              <a:lnSpc>
                <a:spcPct val="150000"/>
              </a:lnSpc>
            </a:pPr>
            <a:r>
              <a:rPr lang="zh-CN" altLang="zh-CN" sz="2800" b="1" dirty="0" smtClean="0">
                <a:latin typeface="仿宋" pitchFamily="49" charset="-122"/>
                <a:ea typeface="仿宋" pitchFamily="49" charset="-122"/>
              </a:rPr>
              <a:t>所以</a:t>
            </a:r>
            <a:r>
              <a:rPr lang="en-US" altLang="zh-CN" sz="2800" b="1" dirty="0" smtClean="0">
                <a:latin typeface="仿宋" pitchFamily="49" charset="-122"/>
                <a:ea typeface="仿宋" pitchFamily="49" charset="-122"/>
              </a:rPr>
              <a:t>ρ</a:t>
            </a:r>
            <a:r>
              <a:rPr lang="en-US" altLang="zh-CN" sz="2800" b="1" baseline="-25000" dirty="0" smtClean="0">
                <a:latin typeface="仿宋" pitchFamily="49" charset="-122"/>
                <a:ea typeface="仿宋" pitchFamily="49" charset="-122"/>
              </a:rPr>
              <a:t>1</a:t>
            </a:r>
            <a:r>
              <a:rPr lang="en-US" altLang="zh-CN" sz="2800" b="1" dirty="0" smtClean="0">
                <a:latin typeface="仿宋" pitchFamily="49" charset="-122"/>
                <a:ea typeface="仿宋" pitchFamily="49" charset="-122"/>
              </a:rPr>
              <a:t>gh</a:t>
            </a:r>
            <a:r>
              <a:rPr lang="en-US" altLang="zh-CN" sz="2800" b="1" baseline="-25000" dirty="0" smtClean="0">
                <a:latin typeface="仿宋" pitchFamily="49" charset="-122"/>
                <a:ea typeface="仿宋" pitchFamily="49" charset="-122"/>
              </a:rPr>
              <a:t>1</a:t>
            </a:r>
            <a:r>
              <a:rPr lang="en-US" altLang="zh-CN" sz="2800" b="1" dirty="0" smtClean="0">
                <a:latin typeface="仿宋" pitchFamily="49" charset="-122"/>
                <a:ea typeface="仿宋" pitchFamily="49" charset="-122"/>
              </a:rPr>
              <a:t>S</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ρ</a:t>
            </a:r>
            <a:r>
              <a:rPr lang="en-US" altLang="zh-CN" sz="2800" b="1" baseline="-25000" dirty="0" smtClean="0">
                <a:latin typeface="仿宋" pitchFamily="49" charset="-122"/>
                <a:ea typeface="仿宋" pitchFamily="49" charset="-122"/>
              </a:rPr>
              <a:t>1</a:t>
            </a:r>
            <a:r>
              <a:rPr lang="en-US" altLang="zh-CN" sz="2800" b="1" dirty="0" smtClean="0">
                <a:latin typeface="仿宋" pitchFamily="49" charset="-122"/>
                <a:ea typeface="仿宋" pitchFamily="49" charset="-122"/>
              </a:rPr>
              <a:t>V</a:t>
            </a:r>
            <a:r>
              <a:rPr lang="en-US" altLang="zh-CN" sz="2800" b="1" baseline="-25000" dirty="0" smtClean="0">
                <a:latin typeface="仿宋" pitchFamily="49" charset="-122"/>
                <a:ea typeface="仿宋" pitchFamily="49" charset="-122"/>
              </a:rPr>
              <a:t>1</a:t>
            </a:r>
            <a:r>
              <a:rPr lang="en-US" altLang="zh-CN" sz="2800" b="1" dirty="0" smtClean="0">
                <a:latin typeface="仿宋" pitchFamily="49" charset="-122"/>
                <a:ea typeface="仿宋" pitchFamily="49" charset="-122"/>
              </a:rPr>
              <a:t>g</a:t>
            </a:r>
            <a:r>
              <a:rPr lang="zh-CN" altLang="zh-CN" sz="2800" b="1" dirty="0" smtClean="0">
                <a:latin typeface="仿宋" pitchFamily="49" charset="-122"/>
                <a:ea typeface="仿宋"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矩形 2"/>
          <p:cNvSpPr/>
          <p:nvPr/>
        </p:nvSpPr>
        <p:spPr>
          <a:xfrm>
            <a:off x="772160" y="1544241"/>
            <a:ext cx="10900728" cy="3323987"/>
          </a:xfrm>
          <a:prstGeom prst="rect">
            <a:avLst/>
          </a:prstGeom>
        </p:spPr>
        <p:txBody>
          <a:bodyPr wrap="square">
            <a:spAutoFit/>
          </a:bodyPr>
          <a:lstStyle/>
          <a:p>
            <a:pPr>
              <a:lnSpc>
                <a:spcPct val="150000"/>
              </a:lnSpc>
            </a:pPr>
            <a:r>
              <a:rPr lang="zh-CN" altLang="zh-CN" sz="2800" b="1" dirty="0" smtClean="0">
                <a:latin typeface="仿宋" pitchFamily="49" charset="-122"/>
                <a:ea typeface="仿宋" pitchFamily="49" charset="-122"/>
              </a:rPr>
              <a:t>则酒精受到的重力大于酒精对容器底的压力，即</a:t>
            </a:r>
            <a:r>
              <a:rPr lang="en-US" altLang="zh-CN" sz="2800" b="1" dirty="0" smtClean="0">
                <a:latin typeface="仿宋" pitchFamily="49" charset="-122"/>
                <a:ea typeface="仿宋" pitchFamily="49" charset="-122"/>
              </a:rPr>
              <a:t>G</a:t>
            </a:r>
            <a:r>
              <a:rPr lang="zh-CN" altLang="zh-CN" sz="2800" b="1" baseline="-25000" dirty="0" smtClean="0">
                <a:latin typeface="仿宋" pitchFamily="49" charset="-122"/>
                <a:ea typeface="仿宋" pitchFamily="49" charset="-122"/>
              </a:rPr>
              <a:t>酒精</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F</a:t>
            </a:r>
            <a:r>
              <a:rPr lang="zh-CN" altLang="zh-CN" sz="2800" b="1" baseline="-25000" dirty="0" smtClean="0">
                <a:latin typeface="仿宋" pitchFamily="49" charset="-122"/>
                <a:ea typeface="仿宋" pitchFamily="49" charset="-122"/>
              </a:rPr>
              <a:t>酒精</a:t>
            </a:r>
            <a:r>
              <a:rPr lang="zh-CN" altLang="zh-CN" sz="2800" b="1" dirty="0" smtClean="0">
                <a:latin typeface="仿宋" pitchFamily="49" charset="-122"/>
                <a:ea typeface="仿宋" pitchFamily="49" charset="-122"/>
              </a:rPr>
              <a:t>。</a:t>
            </a:r>
          </a:p>
          <a:p>
            <a:pPr>
              <a:lnSpc>
                <a:spcPct val="150000"/>
              </a:lnSpc>
            </a:pPr>
            <a:r>
              <a:rPr lang="zh-CN" altLang="zh-CN" sz="2800" b="1" dirty="0" smtClean="0">
                <a:latin typeface="仿宋" pitchFamily="49" charset="-122"/>
                <a:ea typeface="仿宋" pitchFamily="49" charset="-122"/>
              </a:rPr>
              <a:t>同理，可以求得：</a:t>
            </a:r>
            <a:r>
              <a:rPr lang="en-US" altLang="zh-CN" sz="2800" b="1" dirty="0" smtClean="0">
                <a:latin typeface="仿宋" pitchFamily="49" charset="-122"/>
                <a:ea typeface="仿宋" pitchFamily="49" charset="-122"/>
              </a:rPr>
              <a:t>G</a:t>
            </a:r>
            <a:r>
              <a:rPr lang="zh-CN" altLang="zh-CN" sz="2800" b="1" baseline="-25000" dirty="0" smtClean="0">
                <a:latin typeface="仿宋" pitchFamily="49" charset="-122"/>
                <a:ea typeface="仿宋" pitchFamily="49" charset="-122"/>
              </a:rPr>
              <a:t>水</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F</a:t>
            </a:r>
            <a:r>
              <a:rPr lang="zh-CN" altLang="zh-CN" sz="2800" b="1" baseline="-25000" dirty="0" smtClean="0">
                <a:latin typeface="仿宋" pitchFamily="49" charset="-122"/>
                <a:ea typeface="仿宋" pitchFamily="49" charset="-122"/>
              </a:rPr>
              <a:t>水</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G</a:t>
            </a:r>
            <a:r>
              <a:rPr lang="zh-CN" altLang="zh-CN" sz="2800" b="1" baseline="-25000" dirty="0" smtClean="0">
                <a:latin typeface="仿宋" pitchFamily="49" charset="-122"/>
                <a:ea typeface="仿宋" pitchFamily="49" charset="-122"/>
              </a:rPr>
              <a:t>硫酸</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F</a:t>
            </a:r>
            <a:r>
              <a:rPr lang="zh-CN" altLang="zh-CN" sz="2800" b="1" baseline="-25000" dirty="0" smtClean="0">
                <a:latin typeface="仿宋" pitchFamily="49" charset="-122"/>
                <a:ea typeface="仿宋" pitchFamily="49" charset="-122"/>
              </a:rPr>
              <a:t>硫酸</a:t>
            </a:r>
            <a:r>
              <a:rPr lang="zh-CN" altLang="zh-CN" sz="2800" b="1" dirty="0" smtClean="0">
                <a:latin typeface="仿宋" pitchFamily="49" charset="-122"/>
                <a:ea typeface="仿宋" pitchFamily="49" charset="-122"/>
              </a:rPr>
              <a:t>。</a:t>
            </a:r>
          </a:p>
          <a:p>
            <a:pPr>
              <a:lnSpc>
                <a:spcPct val="150000"/>
              </a:lnSpc>
            </a:pPr>
            <a:r>
              <a:rPr lang="zh-CN" altLang="zh-CN" sz="2800" b="1" dirty="0" smtClean="0">
                <a:latin typeface="仿宋" pitchFamily="49" charset="-122"/>
                <a:ea typeface="仿宋" pitchFamily="49" charset="-122"/>
              </a:rPr>
              <a:t>因为三种液体对容器底的压力相等，即</a:t>
            </a:r>
            <a:r>
              <a:rPr lang="en-US" altLang="zh-CN" sz="2800" b="1" dirty="0" smtClean="0">
                <a:latin typeface="仿宋" pitchFamily="49" charset="-122"/>
                <a:ea typeface="仿宋" pitchFamily="49" charset="-122"/>
              </a:rPr>
              <a:t>F</a:t>
            </a:r>
            <a:r>
              <a:rPr lang="zh-CN" altLang="zh-CN" sz="2800" b="1" baseline="-25000" dirty="0" smtClean="0">
                <a:latin typeface="仿宋" pitchFamily="49" charset="-122"/>
                <a:ea typeface="仿宋" pitchFamily="49" charset="-122"/>
              </a:rPr>
              <a:t>酒精</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F</a:t>
            </a:r>
            <a:r>
              <a:rPr lang="zh-CN" altLang="zh-CN" sz="2800" b="1" baseline="-25000" dirty="0" smtClean="0">
                <a:latin typeface="仿宋" pitchFamily="49" charset="-122"/>
                <a:ea typeface="仿宋" pitchFamily="49" charset="-122"/>
              </a:rPr>
              <a:t>水</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F</a:t>
            </a:r>
            <a:r>
              <a:rPr lang="zh-CN" altLang="zh-CN" sz="2800" b="1" baseline="-25000" dirty="0" smtClean="0">
                <a:latin typeface="仿宋" pitchFamily="49" charset="-122"/>
                <a:ea typeface="仿宋" pitchFamily="49" charset="-122"/>
              </a:rPr>
              <a:t>硫酸</a:t>
            </a:r>
            <a:r>
              <a:rPr lang="zh-CN" altLang="zh-CN" sz="2800" b="1" dirty="0" smtClean="0">
                <a:latin typeface="仿宋" pitchFamily="49" charset="-122"/>
                <a:ea typeface="仿宋" pitchFamily="49" charset="-122"/>
              </a:rPr>
              <a:t>，所以</a:t>
            </a:r>
            <a:r>
              <a:rPr lang="en-US" altLang="zh-CN" sz="2800" b="1" dirty="0" smtClean="0">
                <a:latin typeface="仿宋" pitchFamily="49" charset="-122"/>
                <a:ea typeface="仿宋" pitchFamily="49" charset="-122"/>
              </a:rPr>
              <a:t>G</a:t>
            </a:r>
            <a:r>
              <a:rPr lang="zh-CN" altLang="zh-CN" sz="2800" b="1" baseline="-25000" dirty="0" smtClean="0">
                <a:latin typeface="仿宋" pitchFamily="49" charset="-122"/>
                <a:ea typeface="仿宋" pitchFamily="49" charset="-122"/>
              </a:rPr>
              <a:t>酒精</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G</a:t>
            </a:r>
            <a:r>
              <a:rPr lang="zh-CN" altLang="zh-CN" sz="2800" b="1" baseline="-25000" dirty="0" smtClean="0">
                <a:latin typeface="仿宋" pitchFamily="49" charset="-122"/>
                <a:ea typeface="仿宋" pitchFamily="49" charset="-122"/>
              </a:rPr>
              <a:t>水</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G</a:t>
            </a:r>
            <a:r>
              <a:rPr lang="zh-CN" altLang="zh-CN" sz="2800" b="1" baseline="-25000" dirty="0" smtClean="0">
                <a:latin typeface="仿宋" pitchFamily="49" charset="-122"/>
                <a:ea typeface="仿宋" pitchFamily="49" charset="-122"/>
              </a:rPr>
              <a:t>硫酸</a:t>
            </a:r>
            <a:r>
              <a:rPr lang="zh-CN" altLang="zh-CN" sz="2800" b="1" dirty="0" smtClean="0">
                <a:latin typeface="仿宋" pitchFamily="49" charset="-122"/>
                <a:ea typeface="仿宋" pitchFamily="49" charset="-122"/>
              </a:rPr>
              <a:t>，即</a:t>
            </a:r>
            <a:r>
              <a:rPr lang="en-US" altLang="zh-CN" sz="2800" b="1" dirty="0" smtClean="0">
                <a:latin typeface="仿宋" pitchFamily="49" charset="-122"/>
                <a:ea typeface="仿宋" pitchFamily="49" charset="-122"/>
              </a:rPr>
              <a:t>m</a:t>
            </a:r>
            <a:r>
              <a:rPr lang="zh-CN" altLang="zh-CN" sz="2800" b="1" baseline="-25000" dirty="0" smtClean="0">
                <a:latin typeface="仿宋" pitchFamily="49" charset="-122"/>
                <a:ea typeface="仿宋" pitchFamily="49" charset="-122"/>
              </a:rPr>
              <a:t>酒精</a:t>
            </a:r>
            <a:r>
              <a:rPr lang="en-US" altLang="zh-CN" sz="2800" b="1" dirty="0" smtClean="0">
                <a:latin typeface="仿宋" pitchFamily="49" charset="-122"/>
                <a:ea typeface="仿宋" pitchFamily="49" charset="-122"/>
              </a:rPr>
              <a:t>g</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m</a:t>
            </a:r>
            <a:r>
              <a:rPr lang="zh-CN" altLang="zh-CN" sz="2800" b="1" baseline="-25000" dirty="0" smtClean="0">
                <a:latin typeface="仿宋" pitchFamily="49" charset="-122"/>
                <a:ea typeface="仿宋" pitchFamily="49" charset="-122"/>
              </a:rPr>
              <a:t>水</a:t>
            </a:r>
            <a:r>
              <a:rPr lang="en-US" altLang="zh-CN" sz="2800" b="1" dirty="0" smtClean="0">
                <a:latin typeface="仿宋" pitchFamily="49" charset="-122"/>
                <a:ea typeface="仿宋" pitchFamily="49" charset="-122"/>
              </a:rPr>
              <a:t>g</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m</a:t>
            </a:r>
            <a:r>
              <a:rPr lang="zh-CN" altLang="zh-CN" sz="2800" b="1" baseline="-25000" dirty="0" smtClean="0">
                <a:latin typeface="仿宋" pitchFamily="49" charset="-122"/>
                <a:ea typeface="仿宋" pitchFamily="49" charset="-122"/>
              </a:rPr>
              <a:t>硫酸</a:t>
            </a:r>
            <a:r>
              <a:rPr lang="en-US" altLang="zh-CN" sz="2800" b="1" dirty="0" smtClean="0">
                <a:latin typeface="仿宋" pitchFamily="49" charset="-122"/>
                <a:ea typeface="仿宋" pitchFamily="49" charset="-122"/>
              </a:rPr>
              <a:t>g</a:t>
            </a:r>
            <a:r>
              <a:rPr lang="zh-CN" altLang="zh-CN" sz="2800" b="1" dirty="0" smtClean="0">
                <a:latin typeface="仿宋" pitchFamily="49" charset="-122"/>
                <a:ea typeface="仿宋" pitchFamily="49" charset="-122"/>
              </a:rPr>
              <a:t>，</a:t>
            </a:r>
          </a:p>
          <a:p>
            <a:pPr>
              <a:lnSpc>
                <a:spcPct val="150000"/>
              </a:lnSpc>
            </a:pPr>
            <a:r>
              <a:rPr lang="zh-CN" altLang="zh-CN" sz="2800" b="1" dirty="0" smtClean="0">
                <a:latin typeface="仿宋" pitchFamily="49" charset="-122"/>
                <a:ea typeface="仿宋" pitchFamily="49" charset="-122"/>
              </a:rPr>
              <a:t>所以</a:t>
            </a:r>
            <a:r>
              <a:rPr lang="en-US" altLang="zh-CN" sz="2800" b="1" dirty="0" smtClean="0">
                <a:latin typeface="仿宋" pitchFamily="49" charset="-122"/>
                <a:ea typeface="仿宋" pitchFamily="49" charset="-122"/>
              </a:rPr>
              <a:t>m</a:t>
            </a:r>
            <a:r>
              <a:rPr lang="zh-CN" altLang="zh-CN" sz="2800" b="1" baseline="-25000" dirty="0" smtClean="0">
                <a:latin typeface="仿宋" pitchFamily="49" charset="-122"/>
                <a:ea typeface="仿宋" pitchFamily="49" charset="-122"/>
              </a:rPr>
              <a:t>酒精</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m</a:t>
            </a:r>
            <a:r>
              <a:rPr lang="zh-CN" altLang="zh-CN" sz="2800" b="1" baseline="-25000" dirty="0" smtClean="0">
                <a:latin typeface="仿宋" pitchFamily="49" charset="-122"/>
                <a:ea typeface="仿宋" pitchFamily="49" charset="-122"/>
              </a:rPr>
              <a:t>水</a:t>
            </a:r>
            <a:r>
              <a:rPr lang="zh-CN" altLang="zh-CN"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m</a:t>
            </a:r>
            <a:r>
              <a:rPr lang="zh-CN" altLang="zh-CN" sz="2800" b="1" baseline="-25000" dirty="0" smtClean="0">
                <a:latin typeface="仿宋" pitchFamily="49" charset="-122"/>
                <a:ea typeface="仿宋" pitchFamily="49" charset="-122"/>
              </a:rPr>
              <a:t>硫酸</a:t>
            </a:r>
            <a:r>
              <a:rPr lang="zh-CN" altLang="zh-CN" sz="2800" b="1" dirty="0" smtClean="0">
                <a:latin typeface="仿宋" pitchFamily="49" charset="-122"/>
                <a:ea typeface="仿宋" pitchFamily="49" charset="-122"/>
              </a:rPr>
              <a:t>。</a:t>
            </a:r>
            <a:endParaRPr lang="zh-CN" altLang="zh-CN" sz="2800" b="1" dirty="0">
              <a:latin typeface="仿宋" pitchFamily="49" charset="-122"/>
              <a:ea typeface="仿宋"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矩形 2"/>
          <p:cNvSpPr/>
          <p:nvPr/>
        </p:nvSpPr>
        <p:spPr>
          <a:xfrm>
            <a:off x="686435" y="1415653"/>
            <a:ext cx="10600690" cy="3554819"/>
          </a:xfrm>
          <a:prstGeom prst="rect">
            <a:avLst/>
          </a:prstGeom>
        </p:spPr>
        <p:txBody>
          <a:bodyPr wrap="square">
            <a:spAutoFit/>
          </a:bodyPr>
          <a:lstStyle/>
          <a:p>
            <a:pPr>
              <a:lnSpc>
                <a:spcPct val="150000"/>
              </a:lnSpc>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易混辨析</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对于孤立放在水平面上的固体来说，固体对水平面的压力与固体的重力大小相等，与固体的形状无关；但是，容器里的液体对容器底部的压力与液体的重力却不一定相等，只有当容器上下粗细相同时，液体对容器底部的压力才等于液体的重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 name="Rectangle 10"/>
          <p:cNvSpPr/>
          <p:nvPr/>
        </p:nvSpPr>
        <p:spPr>
          <a:xfrm>
            <a:off x="720543" y="1392399"/>
            <a:ext cx="2646878"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mn-ea"/>
              </a:rPr>
              <a:t>考点三　大气压强</a:t>
            </a:r>
          </a:p>
        </p:txBody>
      </p:sp>
      <p:sp>
        <p:nvSpPr>
          <p:cNvPr id="5" name="矩形 4"/>
          <p:cNvSpPr/>
          <p:nvPr/>
        </p:nvSpPr>
        <p:spPr>
          <a:xfrm>
            <a:off x="709484" y="2088117"/>
            <a:ext cx="9938951" cy="1398332"/>
          </a:xfrm>
          <a:prstGeom prst="rect">
            <a:avLst/>
          </a:prstGeom>
        </p:spPr>
        <p:txBody>
          <a:bodyPr wrap="square">
            <a:spAutoFit/>
          </a:bodyPr>
          <a:lstStyle/>
          <a:p>
            <a:pPr eaLnBrk="0" fontAlgn="base" hangingPunct="0">
              <a:lnSpc>
                <a:spcPct val="150000"/>
              </a:lnSpc>
              <a:spcBef>
                <a:spcPct val="0"/>
              </a:spcBef>
              <a:spcAft>
                <a:spcPct val="0"/>
              </a:spcAft>
            </a:pPr>
            <a:r>
              <a:rPr lang="zh-CN" altLang="zh-CN" sz="3000" b="1" dirty="0" smtClean="0">
                <a:latin typeface="仿宋" pitchFamily="49" charset="-122"/>
                <a:ea typeface="仿宋" pitchFamily="49" charset="-122"/>
              </a:rPr>
              <a:t>本类型题目主要考查大气压的应用及大气压随高度的变化情况，常以填空题和选择题的形式出现。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1986" name="Rectangle 2"/>
          <p:cNvSpPr>
            <a:spLocks noChangeArrowheads="1"/>
          </p:cNvSpPr>
          <p:nvPr/>
        </p:nvSpPr>
        <p:spPr bwMode="auto">
          <a:xfrm>
            <a:off x="576262" y="1461944"/>
            <a:ext cx="107315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en-US" sz="3000" b="1" dirty="0" smtClean="0">
                <a:solidFill>
                  <a:srgbClr val="FF0000"/>
                </a:solidFill>
                <a:latin typeface="宋体" pitchFamily="2" charset="-122"/>
                <a:ea typeface="宋体" pitchFamily="2" charset="-122"/>
                <a:cs typeface="Times New Roman" pitchFamily="18" charset="0"/>
              </a:rPr>
              <a:t>例</a:t>
            </a:r>
            <a:r>
              <a:rPr lang="en-US" altLang="zh-CN" sz="3000" b="1" dirty="0" smtClean="0">
                <a:solidFill>
                  <a:srgbClr val="FF0000"/>
                </a:solidFill>
                <a:latin typeface="宋体" pitchFamily="2" charset="-122"/>
                <a:ea typeface="宋体" pitchFamily="2" charset="-122"/>
                <a:cs typeface="Times New Roman" pitchFamily="18" charset="0"/>
              </a:rPr>
              <a:t>3  </a:t>
            </a:r>
            <a:r>
              <a:rPr lang="zh-CN" altLang="zh-CN" sz="3000" b="1" dirty="0" smtClean="0">
                <a:latin typeface="宋体" pitchFamily="2" charset="-122"/>
                <a:ea typeface="宋体" pitchFamily="2" charset="-122"/>
                <a:cs typeface="Times New Roman" pitchFamily="18" charset="0"/>
              </a:rPr>
              <a:t>下列选项对应的与气体压强有关的说法中，与实际不符的是</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a:t>
            </a:r>
            <a:endParaRPr lang="zh-CN"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．用高压锅能增大锅内气压，降低沸点</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．吸盘能吸在墙壁上是利用大气压的作用</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C</a:t>
            </a:r>
            <a:r>
              <a:rPr lang="zh-CN" altLang="zh-CN" sz="3000" b="1" dirty="0" smtClean="0">
                <a:latin typeface="宋体" pitchFamily="2" charset="-122"/>
                <a:ea typeface="宋体" pitchFamily="2" charset="-122"/>
                <a:cs typeface="Times New Roman" pitchFamily="18" charset="0"/>
              </a:rPr>
              <a:t>．马德堡半球实验证明了大气压的存在</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D</a:t>
            </a:r>
            <a:r>
              <a:rPr lang="zh-CN" altLang="zh-CN" sz="3000" b="1" dirty="0" smtClean="0">
                <a:latin typeface="宋体" pitchFamily="2" charset="-122"/>
                <a:ea typeface="宋体" pitchFamily="2" charset="-122"/>
                <a:cs typeface="Times New Roman" pitchFamily="18" charset="0"/>
              </a:rPr>
              <a:t>．托里拆利最早测出了大气压的值</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p:cNvSpPr/>
          <p:nvPr/>
        </p:nvSpPr>
        <p:spPr>
          <a:xfrm>
            <a:off x="1460953" y="2356287"/>
            <a:ext cx="340158"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A</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ox(in)">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6203" y="1016634"/>
            <a:ext cx="4240644" cy="675005"/>
            <a:chOff x="183" y="1646"/>
            <a:chExt cx="4986" cy="1063"/>
          </a:xfrm>
        </p:grpSpPr>
        <p:pic>
          <p:nvPicPr>
            <p:cNvPr id="9" name="图片 8" descr="图标-02"/>
            <p:cNvPicPr>
              <a:picLocks noChangeAspect="1"/>
            </p:cNvPicPr>
            <p:nvPr/>
          </p:nvPicPr>
          <p:blipFill>
            <a:blip r:embed="rId2" cstate="print"/>
            <a:stretch>
              <a:fillRect/>
            </a:stretch>
          </p:blipFill>
          <p:spPr>
            <a:xfrm>
              <a:off x="183" y="1646"/>
              <a:ext cx="4986" cy="1063"/>
            </a:xfrm>
            <a:prstGeom prst="rect">
              <a:avLst/>
            </a:prstGeom>
          </p:spPr>
        </p:pic>
        <p:sp>
          <p:nvSpPr>
            <p:cNvPr id="4" name="文本框 3"/>
            <p:cNvSpPr txBox="1"/>
            <p:nvPr/>
          </p:nvSpPr>
          <p:spPr>
            <a:xfrm>
              <a:off x="878" y="1767"/>
              <a:ext cx="3069" cy="824"/>
            </a:xfrm>
            <a:prstGeom prst="rect">
              <a:avLst/>
            </a:prstGeom>
            <a:noFill/>
          </p:spPr>
          <p:txBody>
            <a:bodyPr wrap="none" rtlCol="0">
              <a:spAutoFit/>
            </a:bodyPr>
            <a:lstStyle/>
            <a:p>
              <a:pPr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科学知识梳理</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6161" name="Rectangle 10"/>
          <p:cNvSpPr/>
          <p:nvPr/>
        </p:nvSpPr>
        <p:spPr>
          <a:xfrm>
            <a:off x="633730" y="1785925"/>
            <a:ext cx="1415772"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2400" b="1" dirty="0" smtClean="0">
                <a:solidFill>
                  <a:srgbClr val="F1AF00"/>
                </a:solidFill>
                <a:latin typeface="+mn-ea"/>
              </a:rPr>
              <a:t>知识框架</a:t>
            </a:r>
            <a:endParaRPr lang="zh-CN" altLang="en-US" sz="2400" b="1" dirty="0">
              <a:solidFill>
                <a:srgbClr val="F1AF00"/>
              </a:solidFill>
              <a:latin typeface="+mn-ea"/>
            </a:endParaRPr>
          </a:p>
        </p:txBody>
      </p:sp>
      <p:pic>
        <p:nvPicPr>
          <p:cNvPr id="7" name="Picture 4"/>
          <p:cNvPicPr>
            <a:picLocks noChangeAspect="1"/>
          </p:cNvPicPr>
          <p:nvPr/>
        </p:nvPicPr>
        <p:blipFill>
          <a:blip r:embed="rId3" cstate="print"/>
          <a:stretch>
            <a:fillRect/>
          </a:stretch>
        </p:blipFill>
        <p:spPr>
          <a:xfrm>
            <a:off x="473075" y="1785925"/>
            <a:ext cx="84455" cy="414020"/>
          </a:xfrm>
          <a:prstGeom prst="rect">
            <a:avLst/>
          </a:prstGeom>
          <a:noFill/>
          <a:ln w="9525">
            <a:noFill/>
          </a:ln>
        </p:spPr>
      </p:pic>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pSp>
        <p:nvGrpSpPr>
          <p:cNvPr id="92" name="Group 100"/>
          <p:cNvGrpSpPr>
            <a:grpSpLocks/>
          </p:cNvGrpSpPr>
          <p:nvPr/>
        </p:nvGrpSpPr>
        <p:grpSpPr bwMode="auto">
          <a:xfrm>
            <a:off x="342382" y="3764703"/>
            <a:ext cx="929229" cy="566634"/>
            <a:chOff x="1265" y="1436"/>
            <a:chExt cx="1576" cy="377"/>
          </a:xfrm>
        </p:grpSpPr>
        <p:sp>
          <p:nvSpPr>
            <p:cNvPr id="93" name="Text Box 101"/>
            <p:cNvSpPr txBox="1">
              <a:spLocks noChangeArrowheads="1"/>
            </p:cNvSpPr>
            <p:nvPr/>
          </p:nvSpPr>
          <p:spPr bwMode="auto">
            <a:xfrm>
              <a:off x="1265" y="1436"/>
              <a:ext cx="1576" cy="37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压强</a:t>
              </a:r>
            </a:p>
          </p:txBody>
        </p:sp>
        <p:sp>
          <p:nvSpPr>
            <p:cNvPr id="94" name="Rectangle 102"/>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95" name="Group 103"/>
          <p:cNvGrpSpPr>
            <a:grpSpLocks/>
          </p:cNvGrpSpPr>
          <p:nvPr/>
        </p:nvGrpSpPr>
        <p:grpSpPr bwMode="auto">
          <a:xfrm>
            <a:off x="1485673" y="3571785"/>
            <a:ext cx="928896" cy="1042679"/>
            <a:chOff x="1297" y="1520"/>
            <a:chExt cx="1497" cy="201"/>
          </a:xfrm>
        </p:grpSpPr>
        <p:sp>
          <p:nvSpPr>
            <p:cNvPr id="96" name="Text Box 104"/>
            <p:cNvSpPr txBox="1">
              <a:spLocks noChangeArrowheads="1"/>
            </p:cNvSpPr>
            <p:nvPr/>
          </p:nvSpPr>
          <p:spPr bwMode="auto">
            <a:xfrm>
              <a:off x="1297" y="1520"/>
              <a:ext cx="1497" cy="201"/>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固体压强</a:t>
              </a:r>
            </a:p>
          </p:txBody>
        </p:sp>
        <p:sp>
          <p:nvSpPr>
            <p:cNvPr id="97" name="Rectangle 105"/>
            <p:cNvSpPr>
              <a:spLocks noChangeArrowheads="1"/>
            </p:cNvSpPr>
            <p:nvPr/>
          </p:nvSpPr>
          <p:spPr bwMode="auto">
            <a:xfrm>
              <a:off x="1338" y="1526"/>
              <a:ext cx="1406" cy="18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98" name="Group 109"/>
          <p:cNvGrpSpPr>
            <a:grpSpLocks/>
          </p:cNvGrpSpPr>
          <p:nvPr/>
        </p:nvGrpSpPr>
        <p:grpSpPr bwMode="auto">
          <a:xfrm>
            <a:off x="3071606" y="2408239"/>
            <a:ext cx="900307" cy="520699"/>
            <a:chOff x="1271" y="1426"/>
            <a:chExt cx="1497" cy="357"/>
          </a:xfrm>
        </p:grpSpPr>
        <p:sp>
          <p:nvSpPr>
            <p:cNvPr id="99" name="Text Box 110"/>
            <p:cNvSpPr txBox="1">
              <a:spLocks noChangeArrowheads="1"/>
            </p:cNvSpPr>
            <p:nvPr/>
          </p:nvSpPr>
          <p:spPr bwMode="auto">
            <a:xfrm>
              <a:off x="1271" y="1426"/>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压力</a:t>
              </a:r>
            </a:p>
          </p:txBody>
        </p:sp>
        <p:sp>
          <p:nvSpPr>
            <p:cNvPr id="100" name="Rectangle 111"/>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101" name="Group 112"/>
          <p:cNvGrpSpPr>
            <a:grpSpLocks/>
          </p:cNvGrpSpPr>
          <p:nvPr/>
        </p:nvGrpSpPr>
        <p:grpSpPr bwMode="auto">
          <a:xfrm>
            <a:off x="4870435" y="1511301"/>
            <a:ext cx="4459288" cy="569913"/>
            <a:chOff x="1338" y="1451"/>
            <a:chExt cx="1497" cy="359"/>
          </a:xfrm>
        </p:grpSpPr>
        <p:sp>
          <p:nvSpPr>
            <p:cNvPr id="102" name="Text Box 113"/>
            <p:cNvSpPr txBox="1">
              <a:spLocks noChangeArrowheads="1"/>
            </p:cNvSpPr>
            <p:nvPr/>
          </p:nvSpPr>
          <p:spPr bwMode="auto">
            <a:xfrm>
              <a:off x="1338" y="1453"/>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大小：不一定与重力有关</a:t>
              </a:r>
            </a:p>
          </p:txBody>
        </p:sp>
        <p:sp>
          <p:nvSpPr>
            <p:cNvPr id="103" name="Rectangle 114"/>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104" name="Group 115"/>
          <p:cNvGrpSpPr>
            <a:grpSpLocks/>
          </p:cNvGrpSpPr>
          <p:nvPr/>
        </p:nvGrpSpPr>
        <p:grpSpPr bwMode="auto">
          <a:xfrm>
            <a:off x="4869411" y="2087564"/>
            <a:ext cx="5974787" cy="584200"/>
            <a:chOff x="1331" y="1451"/>
            <a:chExt cx="1413" cy="368"/>
          </a:xfrm>
        </p:grpSpPr>
        <p:sp>
          <p:nvSpPr>
            <p:cNvPr id="105" name="Text Box 116"/>
            <p:cNvSpPr txBox="1">
              <a:spLocks noChangeArrowheads="1"/>
            </p:cNvSpPr>
            <p:nvPr/>
          </p:nvSpPr>
          <p:spPr bwMode="auto">
            <a:xfrm>
              <a:off x="1331" y="1462"/>
              <a:ext cx="1396"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方向：垂直于受力面且指向被压物体</a:t>
              </a:r>
            </a:p>
          </p:txBody>
        </p:sp>
        <p:sp>
          <p:nvSpPr>
            <p:cNvPr id="106" name="Rectangle 117"/>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107" name="Group 118"/>
          <p:cNvGrpSpPr>
            <a:grpSpLocks/>
          </p:cNvGrpSpPr>
          <p:nvPr/>
        </p:nvGrpSpPr>
        <p:grpSpPr bwMode="auto">
          <a:xfrm>
            <a:off x="4827400" y="2706691"/>
            <a:ext cx="4190577" cy="569913"/>
            <a:chOff x="1319" y="1451"/>
            <a:chExt cx="1425" cy="359"/>
          </a:xfrm>
        </p:grpSpPr>
        <p:sp>
          <p:nvSpPr>
            <p:cNvPr id="108" name="Text Box 119"/>
            <p:cNvSpPr txBox="1">
              <a:spLocks noChangeArrowheads="1"/>
            </p:cNvSpPr>
            <p:nvPr/>
          </p:nvSpPr>
          <p:spPr bwMode="auto">
            <a:xfrm>
              <a:off x="1319" y="1453"/>
              <a:ext cx="1405"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作用点：在被压物体表面</a:t>
              </a:r>
            </a:p>
          </p:txBody>
        </p:sp>
        <p:sp>
          <p:nvSpPr>
            <p:cNvPr id="149" name="Rectangle 120"/>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191" name="Group 129"/>
          <p:cNvGrpSpPr>
            <a:grpSpLocks/>
          </p:cNvGrpSpPr>
          <p:nvPr/>
        </p:nvGrpSpPr>
        <p:grpSpPr bwMode="auto">
          <a:xfrm>
            <a:off x="2393938" y="2738439"/>
            <a:ext cx="719138" cy="2160587"/>
            <a:chOff x="3334" y="1026"/>
            <a:chExt cx="272" cy="363"/>
          </a:xfrm>
        </p:grpSpPr>
        <p:sp>
          <p:nvSpPr>
            <p:cNvPr id="192" name="Line 130"/>
            <p:cNvSpPr>
              <a:spLocks noChangeShapeType="1"/>
            </p:cNvSpPr>
            <p:nvPr/>
          </p:nvSpPr>
          <p:spPr bwMode="auto">
            <a:xfrm flipV="1">
              <a:off x="3334" y="1253"/>
              <a:ext cx="136"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93" name="Line 131"/>
            <p:cNvSpPr>
              <a:spLocks noChangeShapeType="1"/>
            </p:cNvSpPr>
            <p:nvPr/>
          </p:nvSpPr>
          <p:spPr bwMode="auto">
            <a:xfrm flipV="1">
              <a:off x="3470" y="1026"/>
              <a:ext cx="136"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94" name="Line 132"/>
            <p:cNvSpPr>
              <a:spLocks noChangeShapeType="1"/>
            </p:cNvSpPr>
            <p:nvPr/>
          </p:nvSpPr>
          <p:spPr bwMode="auto">
            <a:xfrm flipV="1">
              <a:off x="3470" y="1389"/>
              <a:ext cx="136"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95" name="Line 133"/>
            <p:cNvSpPr>
              <a:spLocks noChangeShapeType="1"/>
            </p:cNvSpPr>
            <p:nvPr/>
          </p:nvSpPr>
          <p:spPr bwMode="auto">
            <a:xfrm>
              <a:off x="3470" y="1026"/>
              <a:ext cx="0" cy="363"/>
            </a:xfrm>
            <a:prstGeom prst="line">
              <a:avLst/>
            </a:prstGeom>
            <a:noFill/>
            <a:ln w="9525">
              <a:solidFill>
                <a:schemeClr val="tx1"/>
              </a:solidFill>
              <a:round/>
              <a:headEnd/>
              <a:tailEnd/>
            </a:ln>
            <a:effectLst/>
          </p:spPr>
          <p:txBody>
            <a:bodyPr anchor="ctr">
              <a:spAutoFit/>
            </a:bodyPr>
            <a:lstStyle/>
            <a:p>
              <a:endParaRPr lang="zh-CN" altLang="en-US" sz="2800" b="1"/>
            </a:p>
          </p:txBody>
        </p:sp>
      </p:grpSp>
      <p:grpSp>
        <p:nvGrpSpPr>
          <p:cNvPr id="197" name="Group 153"/>
          <p:cNvGrpSpPr>
            <a:grpSpLocks/>
          </p:cNvGrpSpPr>
          <p:nvPr/>
        </p:nvGrpSpPr>
        <p:grpSpPr bwMode="auto">
          <a:xfrm>
            <a:off x="3071905" y="4582409"/>
            <a:ext cx="942676" cy="517797"/>
            <a:chOff x="1271" y="1433"/>
            <a:chExt cx="1497" cy="357"/>
          </a:xfrm>
        </p:grpSpPr>
        <p:sp>
          <p:nvSpPr>
            <p:cNvPr id="198" name="Text Box 154"/>
            <p:cNvSpPr txBox="1">
              <a:spLocks noChangeArrowheads="1"/>
            </p:cNvSpPr>
            <p:nvPr/>
          </p:nvSpPr>
          <p:spPr bwMode="auto">
            <a:xfrm>
              <a:off x="1271" y="1433"/>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压强</a:t>
              </a:r>
            </a:p>
          </p:txBody>
        </p:sp>
        <p:sp>
          <p:nvSpPr>
            <p:cNvPr id="199" name="Rectangle 155"/>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200" name="Group 171"/>
          <p:cNvGrpSpPr>
            <a:grpSpLocks/>
          </p:cNvGrpSpPr>
          <p:nvPr/>
        </p:nvGrpSpPr>
        <p:grpSpPr bwMode="auto">
          <a:xfrm>
            <a:off x="4851900" y="946216"/>
            <a:ext cx="934891" cy="566283"/>
            <a:chOff x="1282" y="1434"/>
            <a:chExt cx="1595" cy="380"/>
          </a:xfrm>
        </p:grpSpPr>
        <p:sp>
          <p:nvSpPr>
            <p:cNvPr id="201" name="Text Box 172"/>
            <p:cNvSpPr txBox="1">
              <a:spLocks noChangeArrowheads="1"/>
            </p:cNvSpPr>
            <p:nvPr/>
          </p:nvSpPr>
          <p:spPr bwMode="auto">
            <a:xfrm>
              <a:off x="1282" y="1434"/>
              <a:ext cx="1595" cy="380"/>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定义</a:t>
              </a:r>
            </a:p>
          </p:txBody>
        </p:sp>
        <p:sp>
          <p:nvSpPr>
            <p:cNvPr id="202" name="Rectangle 173"/>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203" name="Group 174"/>
          <p:cNvGrpSpPr>
            <a:grpSpLocks/>
          </p:cNvGrpSpPr>
          <p:nvPr/>
        </p:nvGrpSpPr>
        <p:grpSpPr bwMode="auto">
          <a:xfrm>
            <a:off x="3992547" y="1341438"/>
            <a:ext cx="895350" cy="1584325"/>
            <a:chOff x="3379" y="1888"/>
            <a:chExt cx="564" cy="998"/>
          </a:xfrm>
        </p:grpSpPr>
        <p:sp>
          <p:nvSpPr>
            <p:cNvPr id="204" name="Line 175"/>
            <p:cNvSpPr>
              <a:spLocks noChangeShapeType="1"/>
            </p:cNvSpPr>
            <p:nvPr/>
          </p:nvSpPr>
          <p:spPr bwMode="auto">
            <a:xfrm flipV="1">
              <a:off x="3379" y="2750"/>
              <a:ext cx="297" cy="0"/>
            </a:xfrm>
            <a:prstGeom prst="line">
              <a:avLst/>
            </a:prstGeom>
            <a:noFill/>
            <a:ln w="9525">
              <a:solidFill>
                <a:schemeClr val="tx1"/>
              </a:solidFill>
              <a:round/>
              <a:headEnd/>
              <a:tailEnd/>
            </a:ln>
            <a:effectLst/>
          </p:spPr>
          <p:txBody>
            <a:bodyPr anchor="ctr">
              <a:spAutoFit/>
            </a:bodyPr>
            <a:lstStyle/>
            <a:p>
              <a:endParaRPr lang="zh-CN" altLang="en-US" b="1"/>
            </a:p>
          </p:txBody>
        </p:sp>
        <p:sp>
          <p:nvSpPr>
            <p:cNvPr id="205" name="Line 176"/>
            <p:cNvSpPr>
              <a:spLocks noChangeShapeType="1"/>
            </p:cNvSpPr>
            <p:nvPr/>
          </p:nvSpPr>
          <p:spPr bwMode="auto">
            <a:xfrm flipH="1">
              <a:off x="3696" y="1888"/>
              <a:ext cx="0" cy="998"/>
            </a:xfrm>
            <a:prstGeom prst="line">
              <a:avLst/>
            </a:prstGeom>
            <a:noFill/>
            <a:ln w="9525">
              <a:solidFill>
                <a:schemeClr val="tx1"/>
              </a:solidFill>
              <a:round/>
              <a:headEnd/>
              <a:tailEnd/>
            </a:ln>
            <a:effectLst/>
          </p:spPr>
          <p:txBody>
            <a:bodyPr anchor="ctr">
              <a:spAutoFit/>
            </a:bodyPr>
            <a:lstStyle/>
            <a:p>
              <a:endParaRPr lang="zh-CN" altLang="en-US" b="1"/>
            </a:p>
          </p:txBody>
        </p:sp>
        <p:sp>
          <p:nvSpPr>
            <p:cNvPr id="206" name="Line 177"/>
            <p:cNvSpPr>
              <a:spLocks noChangeShapeType="1"/>
            </p:cNvSpPr>
            <p:nvPr/>
          </p:nvSpPr>
          <p:spPr bwMode="auto">
            <a:xfrm flipV="1">
              <a:off x="3696" y="1888"/>
              <a:ext cx="247" cy="0"/>
            </a:xfrm>
            <a:prstGeom prst="line">
              <a:avLst/>
            </a:prstGeom>
            <a:noFill/>
            <a:ln w="9525">
              <a:solidFill>
                <a:schemeClr val="tx1"/>
              </a:solidFill>
              <a:round/>
              <a:headEnd/>
              <a:tailEnd/>
            </a:ln>
            <a:effectLst/>
          </p:spPr>
          <p:txBody>
            <a:bodyPr anchor="ctr">
              <a:spAutoFit/>
            </a:bodyPr>
            <a:lstStyle/>
            <a:p>
              <a:endParaRPr lang="zh-CN" altLang="en-US" b="1"/>
            </a:p>
          </p:txBody>
        </p:sp>
        <p:sp>
          <p:nvSpPr>
            <p:cNvPr id="207" name="Line 178"/>
            <p:cNvSpPr>
              <a:spLocks noChangeShapeType="1"/>
            </p:cNvSpPr>
            <p:nvPr/>
          </p:nvSpPr>
          <p:spPr bwMode="auto">
            <a:xfrm flipV="1">
              <a:off x="3696" y="2160"/>
              <a:ext cx="247" cy="0"/>
            </a:xfrm>
            <a:prstGeom prst="line">
              <a:avLst/>
            </a:prstGeom>
            <a:noFill/>
            <a:ln w="9525">
              <a:solidFill>
                <a:schemeClr val="tx1"/>
              </a:solidFill>
              <a:round/>
              <a:headEnd/>
              <a:tailEnd/>
            </a:ln>
            <a:effectLst/>
          </p:spPr>
          <p:txBody>
            <a:bodyPr anchor="ctr">
              <a:spAutoFit/>
            </a:bodyPr>
            <a:lstStyle/>
            <a:p>
              <a:endParaRPr lang="zh-CN" altLang="en-US" b="1"/>
            </a:p>
          </p:txBody>
        </p:sp>
        <p:sp>
          <p:nvSpPr>
            <p:cNvPr id="208" name="Line 179"/>
            <p:cNvSpPr>
              <a:spLocks noChangeShapeType="1"/>
            </p:cNvSpPr>
            <p:nvPr/>
          </p:nvSpPr>
          <p:spPr bwMode="auto">
            <a:xfrm flipV="1">
              <a:off x="3696" y="2478"/>
              <a:ext cx="247" cy="0"/>
            </a:xfrm>
            <a:prstGeom prst="line">
              <a:avLst/>
            </a:prstGeom>
            <a:noFill/>
            <a:ln w="9525">
              <a:solidFill>
                <a:schemeClr val="tx1"/>
              </a:solidFill>
              <a:round/>
              <a:headEnd/>
              <a:tailEnd/>
            </a:ln>
            <a:effectLst/>
          </p:spPr>
          <p:txBody>
            <a:bodyPr anchor="ctr">
              <a:spAutoFit/>
            </a:bodyPr>
            <a:lstStyle/>
            <a:p>
              <a:endParaRPr lang="zh-CN" altLang="en-US" b="1"/>
            </a:p>
          </p:txBody>
        </p:sp>
        <p:sp>
          <p:nvSpPr>
            <p:cNvPr id="209" name="Line 180"/>
            <p:cNvSpPr>
              <a:spLocks noChangeShapeType="1"/>
            </p:cNvSpPr>
            <p:nvPr/>
          </p:nvSpPr>
          <p:spPr bwMode="auto">
            <a:xfrm flipV="1">
              <a:off x="3696" y="2886"/>
              <a:ext cx="247" cy="0"/>
            </a:xfrm>
            <a:prstGeom prst="line">
              <a:avLst/>
            </a:prstGeom>
            <a:noFill/>
            <a:ln w="9525">
              <a:solidFill>
                <a:schemeClr val="tx1"/>
              </a:solidFill>
              <a:round/>
              <a:headEnd/>
              <a:tailEnd/>
            </a:ln>
            <a:effectLst/>
          </p:spPr>
          <p:txBody>
            <a:bodyPr anchor="ctr">
              <a:spAutoFit/>
            </a:bodyPr>
            <a:lstStyle/>
            <a:p>
              <a:endParaRPr lang="zh-CN" altLang="en-US" b="1"/>
            </a:p>
          </p:txBody>
        </p:sp>
      </p:grpSp>
      <p:sp>
        <p:nvSpPr>
          <p:cNvPr id="210" name="Line 181"/>
          <p:cNvSpPr>
            <a:spLocks noChangeShapeType="1"/>
          </p:cNvSpPr>
          <p:nvPr/>
        </p:nvSpPr>
        <p:spPr bwMode="auto">
          <a:xfrm>
            <a:off x="1230285" y="4051298"/>
            <a:ext cx="287337" cy="0"/>
          </a:xfrm>
          <a:prstGeom prst="line">
            <a:avLst/>
          </a:prstGeom>
          <a:noFill/>
          <a:ln w="12700">
            <a:solidFill>
              <a:schemeClr val="tx1"/>
            </a:solidFill>
            <a:round/>
            <a:headEnd/>
            <a:tailEnd/>
          </a:ln>
          <a:effectLst/>
        </p:spPr>
        <p:txBody>
          <a:bodyPr>
            <a:spAutoFit/>
          </a:bodyPr>
          <a:lstStyle/>
          <a:p>
            <a:endParaRPr lang="zh-CN" altLang="en-US" sz="2800" b="1"/>
          </a:p>
        </p:txBody>
      </p:sp>
      <p:grpSp>
        <p:nvGrpSpPr>
          <p:cNvPr id="211" name="Group 185"/>
          <p:cNvGrpSpPr>
            <a:grpSpLocks/>
          </p:cNvGrpSpPr>
          <p:nvPr/>
        </p:nvGrpSpPr>
        <p:grpSpPr bwMode="auto">
          <a:xfrm>
            <a:off x="4797412" y="4435474"/>
            <a:ext cx="3532188" cy="584200"/>
            <a:chOff x="1338" y="1451"/>
            <a:chExt cx="1497" cy="368"/>
          </a:xfrm>
        </p:grpSpPr>
        <p:sp>
          <p:nvSpPr>
            <p:cNvPr id="212" name="Text Box 186"/>
            <p:cNvSpPr txBox="1">
              <a:spLocks noChangeArrowheads="1"/>
            </p:cNvSpPr>
            <p:nvPr/>
          </p:nvSpPr>
          <p:spPr bwMode="auto">
            <a:xfrm>
              <a:off x="1338" y="1462"/>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单位：帕斯卡（</a:t>
              </a:r>
              <a:r>
                <a:rPr lang="en-US" altLang="zh-CN" sz="2800" b="1" dirty="0">
                  <a:solidFill>
                    <a:schemeClr val="tx1"/>
                  </a:solidFill>
                  <a:latin typeface="宋体" pitchFamily="2" charset="-122"/>
                </a:rPr>
                <a:t>Pa</a:t>
              </a:r>
              <a:r>
                <a:rPr lang="zh-CN" altLang="en-US" sz="2800" b="1" dirty="0">
                  <a:solidFill>
                    <a:schemeClr val="tx1"/>
                  </a:solidFill>
                  <a:latin typeface="宋体" pitchFamily="2" charset="-122"/>
                </a:rPr>
                <a:t>）</a:t>
              </a:r>
            </a:p>
          </p:txBody>
        </p:sp>
        <p:sp>
          <p:nvSpPr>
            <p:cNvPr id="213" name="Rectangle 187"/>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214" name="Group 188"/>
          <p:cNvGrpSpPr>
            <a:grpSpLocks/>
          </p:cNvGrpSpPr>
          <p:nvPr/>
        </p:nvGrpSpPr>
        <p:grpSpPr bwMode="auto">
          <a:xfrm>
            <a:off x="4769120" y="5169945"/>
            <a:ext cx="2117725" cy="1070301"/>
            <a:chOff x="1318" y="1517"/>
            <a:chExt cx="1497" cy="207"/>
          </a:xfrm>
        </p:grpSpPr>
        <p:sp>
          <p:nvSpPr>
            <p:cNvPr id="215" name="Text Box 189"/>
            <p:cNvSpPr txBox="1">
              <a:spLocks noChangeArrowheads="1"/>
            </p:cNvSpPr>
            <p:nvPr/>
          </p:nvSpPr>
          <p:spPr bwMode="auto">
            <a:xfrm>
              <a:off x="1318" y="1523"/>
              <a:ext cx="1497" cy="201"/>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增大或减小压强的方法</a:t>
              </a:r>
            </a:p>
          </p:txBody>
        </p:sp>
        <p:sp>
          <p:nvSpPr>
            <p:cNvPr id="216" name="Rectangle 190"/>
            <p:cNvSpPr>
              <a:spLocks noChangeArrowheads="1"/>
            </p:cNvSpPr>
            <p:nvPr/>
          </p:nvSpPr>
          <p:spPr bwMode="auto">
            <a:xfrm>
              <a:off x="1338" y="1517"/>
              <a:ext cx="1406" cy="197"/>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217" name="Group 191"/>
          <p:cNvGrpSpPr>
            <a:grpSpLocks/>
          </p:cNvGrpSpPr>
          <p:nvPr/>
        </p:nvGrpSpPr>
        <p:grpSpPr bwMode="auto">
          <a:xfrm>
            <a:off x="4797413" y="3271841"/>
            <a:ext cx="960437" cy="487134"/>
            <a:chOff x="1338" y="1423"/>
            <a:chExt cx="1497" cy="358"/>
          </a:xfrm>
        </p:grpSpPr>
        <p:sp>
          <p:nvSpPr>
            <p:cNvPr id="218" name="Text Box 192"/>
            <p:cNvSpPr txBox="1">
              <a:spLocks noChangeArrowheads="1"/>
            </p:cNvSpPr>
            <p:nvPr/>
          </p:nvSpPr>
          <p:spPr bwMode="auto">
            <a:xfrm>
              <a:off x="1338" y="1423"/>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定义</a:t>
              </a:r>
            </a:p>
          </p:txBody>
        </p:sp>
        <p:sp>
          <p:nvSpPr>
            <p:cNvPr id="219" name="Rectangle 193"/>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220" name="Group 205"/>
          <p:cNvGrpSpPr>
            <a:grpSpLocks/>
          </p:cNvGrpSpPr>
          <p:nvPr/>
        </p:nvGrpSpPr>
        <p:grpSpPr bwMode="auto">
          <a:xfrm>
            <a:off x="4005250" y="3646488"/>
            <a:ext cx="792163" cy="1897062"/>
            <a:chOff x="2154" y="2387"/>
            <a:chExt cx="565" cy="998"/>
          </a:xfrm>
        </p:grpSpPr>
        <p:sp>
          <p:nvSpPr>
            <p:cNvPr id="221" name="Line 195"/>
            <p:cNvSpPr>
              <a:spLocks noChangeShapeType="1"/>
            </p:cNvSpPr>
            <p:nvPr/>
          </p:nvSpPr>
          <p:spPr bwMode="auto">
            <a:xfrm flipV="1">
              <a:off x="2154" y="3112"/>
              <a:ext cx="297"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222" name="Line 196"/>
            <p:cNvSpPr>
              <a:spLocks noChangeShapeType="1"/>
            </p:cNvSpPr>
            <p:nvPr/>
          </p:nvSpPr>
          <p:spPr bwMode="auto">
            <a:xfrm flipH="1">
              <a:off x="2472" y="2387"/>
              <a:ext cx="0" cy="998"/>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223" name="Line 197"/>
            <p:cNvSpPr>
              <a:spLocks noChangeShapeType="1"/>
            </p:cNvSpPr>
            <p:nvPr/>
          </p:nvSpPr>
          <p:spPr bwMode="auto">
            <a:xfrm flipV="1">
              <a:off x="2472" y="2387"/>
              <a:ext cx="247"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224" name="Line 198"/>
            <p:cNvSpPr>
              <a:spLocks noChangeShapeType="1"/>
            </p:cNvSpPr>
            <p:nvPr/>
          </p:nvSpPr>
          <p:spPr bwMode="auto">
            <a:xfrm flipV="1">
              <a:off x="2472" y="2659"/>
              <a:ext cx="247"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225" name="Line 199"/>
            <p:cNvSpPr>
              <a:spLocks noChangeShapeType="1"/>
            </p:cNvSpPr>
            <p:nvPr/>
          </p:nvSpPr>
          <p:spPr bwMode="auto">
            <a:xfrm flipV="1">
              <a:off x="2472" y="2977"/>
              <a:ext cx="247"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226" name="Line 200"/>
            <p:cNvSpPr>
              <a:spLocks noChangeShapeType="1"/>
            </p:cNvSpPr>
            <p:nvPr/>
          </p:nvSpPr>
          <p:spPr bwMode="auto">
            <a:xfrm flipV="1">
              <a:off x="2472" y="3385"/>
              <a:ext cx="247" cy="0"/>
            </a:xfrm>
            <a:prstGeom prst="line">
              <a:avLst/>
            </a:prstGeom>
            <a:noFill/>
            <a:ln w="9525">
              <a:solidFill>
                <a:schemeClr val="tx1"/>
              </a:solidFill>
              <a:round/>
              <a:headEnd/>
              <a:tailEnd/>
            </a:ln>
            <a:effectLst/>
          </p:spPr>
          <p:txBody>
            <a:bodyPr anchor="ctr">
              <a:spAutoFit/>
            </a:bodyPr>
            <a:lstStyle/>
            <a:p>
              <a:endParaRPr lang="zh-CN" altLang="en-US" sz="2800" b="1"/>
            </a:p>
          </p:txBody>
        </p:sp>
      </p:grpSp>
      <p:grpSp>
        <p:nvGrpSpPr>
          <p:cNvPr id="227" name="Group 202"/>
          <p:cNvGrpSpPr>
            <a:grpSpLocks/>
          </p:cNvGrpSpPr>
          <p:nvPr/>
        </p:nvGrpSpPr>
        <p:grpSpPr bwMode="auto">
          <a:xfrm>
            <a:off x="8342325" y="4400551"/>
            <a:ext cx="3059101" cy="1040834"/>
            <a:chOff x="1338" y="1517"/>
            <a:chExt cx="1497" cy="201"/>
          </a:xfrm>
        </p:grpSpPr>
        <p:sp>
          <p:nvSpPr>
            <p:cNvPr id="228" name="Text Box 203"/>
            <p:cNvSpPr txBox="1">
              <a:spLocks noChangeArrowheads="1"/>
            </p:cNvSpPr>
            <p:nvPr/>
          </p:nvSpPr>
          <p:spPr bwMode="auto">
            <a:xfrm>
              <a:off x="1338" y="1527"/>
              <a:ext cx="1497" cy="191"/>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受力面积一定时，增大或减小压力</a:t>
              </a:r>
            </a:p>
          </p:txBody>
        </p:sp>
        <p:sp>
          <p:nvSpPr>
            <p:cNvPr id="229" name="Rectangle 204"/>
            <p:cNvSpPr>
              <a:spLocks noChangeArrowheads="1"/>
            </p:cNvSpPr>
            <p:nvPr/>
          </p:nvSpPr>
          <p:spPr bwMode="auto">
            <a:xfrm>
              <a:off x="1338" y="1517"/>
              <a:ext cx="1406" cy="197"/>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230" name="Group 206"/>
          <p:cNvGrpSpPr>
            <a:grpSpLocks/>
          </p:cNvGrpSpPr>
          <p:nvPr/>
        </p:nvGrpSpPr>
        <p:grpSpPr bwMode="auto">
          <a:xfrm>
            <a:off x="8342322" y="5544274"/>
            <a:ext cx="3141525" cy="1039283"/>
            <a:chOff x="1338" y="1507"/>
            <a:chExt cx="1406" cy="217"/>
          </a:xfrm>
        </p:grpSpPr>
        <p:sp>
          <p:nvSpPr>
            <p:cNvPr id="231" name="Text Box 207"/>
            <p:cNvSpPr txBox="1">
              <a:spLocks noChangeArrowheads="1"/>
            </p:cNvSpPr>
            <p:nvPr/>
          </p:nvSpPr>
          <p:spPr bwMode="auto">
            <a:xfrm>
              <a:off x="1338" y="1507"/>
              <a:ext cx="1395" cy="21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压力一定时，减小或增大受力面积</a:t>
              </a:r>
            </a:p>
          </p:txBody>
        </p:sp>
        <p:sp>
          <p:nvSpPr>
            <p:cNvPr id="232" name="Rectangle 208"/>
            <p:cNvSpPr>
              <a:spLocks noChangeArrowheads="1"/>
            </p:cNvSpPr>
            <p:nvPr/>
          </p:nvSpPr>
          <p:spPr bwMode="auto">
            <a:xfrm>
              <a:off x="1338" y="1517"/>
              <a:ext cx="1406" cy="197"/>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233" name="Group 214"/>
          <p:cNvGrpSpPr>
            <a:grpSpLocks/>
          </p:cNvGrpSpPr>
          <p:nvPr/>
        </p:nvGrpSpPr>
        <p:grpSpPr bwMode="auto">
          <a:xfrm>
            <a:off x="6838963" y="5043487"/>
            <a:ext cx="1490651" cy="1181099"/>
            <a:chOff x="3652" y="3430"/>
            <a:chExt cx="226" cy="617"/>
          </a:xfrm>
        </p:grpSpPr>
        <p:sp>
          <p:nvSpPr>
            <p:cNvPr id="234" name="Line 210"/>
            <p:cNvSpPr>
              <a:spLocks noChangeShapeType="1"/>
            </p:cNvSpPr>
            <p:nvPr/>
          </p:nvSpPr>
          <p:spPr bwMode="auto">
            <a:xfrm flipV="1">
              <a:off x="3652" y="3612"/>
              <a:ext cx="113"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235" name="Line 211"/>
            <p:cNvSpPr>
              <a:spLocks noChangeShapeType="1"/>
            </p:cNvSpPr>
            <p:nvPr/>
          </p:nvSpPr>
          <p:spPr bwMode="auto">
            <a:xfrm flipV="1">
              <a:off x="3765" y="3430"/>
              <a:ext cx="113"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236" name="Line 212"/>
            <p:cNvSpPr>
              <a:spLocks noChangeShapeType="1"/>
            </p:cNvSpPr>
            <p:nvPr/>
          </p:nvSpPr>
          <p:spPr bwMode="auto">
            <a:xfrm flipV="1">
              <a:off x="3765" y="4047"/>
              <a:ext cx="113"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237" name="Line 213"/>
            <p:cNvSpPr>
              <a:spLocks noChangeShapeType="1"/>
            </p:cNvSpPr>
            <p:nvPr/>
          </p:nvSpPr>
          <p:spPr bwMode="auto">
            <a:xfrm>
              <a:off x="3765" y="3430"/>
              <a:ext cx="0" cy="617"/>
            </a:xfrm>
            <a:prstGeom prst="line">
              <a:avLst/>
            </a:prstGeom>
            <a:noFill/>
            <a:ln w="9525">
              <a:solidFill>
                <a:schemeClr val="tx1"/>
              </a:solidFill>
              <a:round/>
              <a:headEnd/>
              <a:tailEnd/>
            </a:ln>
            <a:effectLst/>
          </p:spPr>
          <p:txBody>
            <a:bodyPr anchor="ctr">
              <a:spAutoFit/>
            </a:bodyPr>
            <a:lstStyle/>
            <a:p>
              <a:endParaRPr lang="zh-CN" altLang="en-US" sz="2800" b="1"/>
            </a:p>
          </p:txBody>
        </p:sp>
      </p:grpSp>
      <p:grpSp>
        <p:nvGrpSpPr>
          <p:cNvPr id="238" name="Group 216"/>
          <p:cNvGrpSpPr>
            <a:grpSpLocks/>
          </p:cNvGrpSpPr>
          <p:nvPr/>
        </p:nvGrpSpPr>
        <p:grpSpPr bwMode="auto">
          <a:xfrm>
            <a:off x="4825989" y="3802064"/>
            <a:ext cx="1789112" cy="565150"/>
            <a:chOff x="2653" y="2521"/>
            <a:chExt cx="998" cy="356"/>
          </a:xfrm>
        </p:grpSpPr>
        <p:grpSp>
          <p:nvGrpSpPr>
            <p:cNvPr id="239" name="Group 182"/>
            <p:cNvGrpSpPr>
              <a:grpSpLocks/>
            </p:cNvGrpSpPr>
            <p:nvPr/>
          </p:nvGrpSpPr>
          <p:grpSpPr bwMode="auto">
            <a:xfrm>
              <a:off x="2653" y="2521"/>
              <a:ext cx="998" cy="356"/>
              <a:chOff x="1338" y="1480"/>
              <a:chExt cx="1497" cy="267"/>
            </a:xfrm>
          </p:grpSpPr>
          <p:sp>
            <p:nvSpPr>
              <p:cNvPr id="241" name="Text Box 183"/>
              <p:cNvSpPr txBox="1">
                <a:spLocks noChangeArrowheads="1"/>
              </p:cNvSpPr>
              <p:nvPr/>
            </p:nvSpPr>
            <p:spPr bwMode="auto">
              <a:xfrm>
                <a:off x="1338" y="1480"/>
                <a:ext cx="1497" cy="267"/>
              </a:xfrm>
              <a:prstGeom prst="rect">
                <a:avLst/>
              </a:prstGeom>
              <a:noFill/>
              <a:ln w="9525" algn="ctr">
                <a:noFill/>
                <a:miter lim="800000"/>
                <a:headEnd/>
                <a:tailEnd/>
              </a:ln>
              <a:effectLst/>
            </p:spPr>
            <p:txBody>
              <a:bodyPr>
                <a:spAutoFit/>
              </a:bodyPr>
              <a:lstStyle/>
              <a:p>
                <a:pPr algn="l">
                  <a:lnSpc>
                    <a:spcPct val="110000"/>
                  </a:lnSpc>
                </a:pPr>
                <a:r>
                  <a:rPr lang="zh-CN" altLang="en-US" sz="2800" b="1">
                    <a:solidFill>
                      <a:schemeClr val="tx1"/>
                    </a:solidFill>
                    <a:latin typeface="宋体" pitchFamily="2" charset="-122"/>
                  </a:rPr>
                  <a:t>公式：</a:t>
                </a:r>
              </a:p>
            </p:txBody>
          </p:sp>
          <p:sp>
            <p:nvSpPr>
              <p:cNvPr id="242" name="Rectangle 184"/>
              <p:cNvSpPr>
                <a:spLocks noChangeArrowheads="1"/>
              </p:cNvSpPr>
              <p:nvPr/>
            </p:nvSpPr>
            <p:spPr bwMode="auto">
              <a:xfrm>
                <a:off x="1338" y="1493"/>
                <a:ext cx="1406" cy="247"/>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pic>
          <p:nvPicPr>
            <p:cNvPr id="240" name="Picture 215"/>
            <p:cNvPicPr>
              <a:picLocks noChangeAspect="1" noChangeArrowheads="1"/>
            </p:cNvPicPr>
            <p:nvPr/>
          </p:nvPicPr>
          <p:blipFill>
            <a:blip r:embed="rId4" cstate="print"/>
            <a:srcRect/>
            <a:stretch>
              <a:fillRect/>
            </a:stretch>
          </p:blipFill>
          <p:spPr bwMode="auto">
            <a:xfrm>
              <a:off x="3114" y="2552"/>
              <a:ext cx="462" cy="288"/>
            </a:xfrm>
            <a:prstGeom prst="rect">
              <a:avLst/>
            </a:prstGeom>
            <a:noFill/>
            <a:ln w="9525" algn="ctr">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box(in)">
                                      <p:cBhvr>
                                        <p:cTn id="13" dur="500"/>
                                        <p:tgtEl>
                                          <p:spTgt spid="9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10"/>
                                        </p:tgtEl>
                                        <p:attrNameLst>
                                          <p:attrName>style.visibility</p:attrName>
                                        </p:attrNameLst>
                                      </p:cBhvr>
                                      <p:to>
                                        <p:strVal val="visible"/>
                                      </p:to>
                                    </p:set>
                                    <p:animEffect transition="in" filter="box(in)">
                                      <p:cBhvr>
                                        <p:cTn id="16" dur="500"/>
                                        <p:tgtEl>
                                          <p:spTgt spid="21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box(in)">
                                      <p:cBhvr>
                                        <p:cTn id="21" dur="500"/>
                                        <p:tgtEl>
                                          <p:spTgt spid="95"/>
                                        </p:tgtEl>
                                      </p:cBhvr>
                                    </p:animEffect>
                                  </p:childTnLst>
                                </p:cTn>
                              </p:par>
                              <p:par>
                                <p:cTn id="22" presetID="4" presetClass="entr" presetSubtype="16" fill="hold" nodeType="withEffect">
                                  <p:stCondLst>
                                    <p:cond delay="0"/>
                                  </p:stCondLst>
                                  <p:childTnLst>
                                    <p:set>
                                      <p:cBhvr>
                                        <p:cTn id="23" dur="1" fill="hold">
                                          <p:stCondLst>
                                            <p:cond delay="0"/>
                                          </p:stCondLst>
                                        </p:cTn>
                                        <p:tgtEl>
                                          <p:spTgt spid="191"/>
                                        </p:tgtEl>
                                        <p:attrNameLst>
                                          <p:attrName>style.visibility</p:attrName>
                                        </p:attrNameLst>
                                      </p:cBhvr>
                                      <p:to>
                                        <p:strVal val="visible"/>
                                      </p:to>
                                    </p:set>
                                    <p:animEffect transition="in" filter="box(in)">
                                      <p:cBhvr>
                                        <p:cTn id="24" dur="500"/>
                                        <p:tgtEl>
                                          <p:spTgt spid="19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box(in)">
                                      <p:cBhvr>
                                        <p:cTn id="29" dur="500"/>
                                        <p:tgtEl>
                                          <p:spTgt spid="9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97"/>
                                        </p:tgtEl>
                                        <p:attrNameLst>
                                          <p:attrName>style.visibility</p:attrName>
                                        </p:attrNameLst>
                                      </p:cBhvr>
                                      <p:to>
                                        <p:strVal val="visible"/>
                                      </p:to>
                                    </p:set>
                                    <p:animEffect transition="in" filter="blinds(horizontal)">
                                      <p:cBhvr>
                                        <p:cTn id="34" dur="500"/>
                                        <p:tgtEl>
                                          <p:spTgt spid="197"/>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box(in)">
                                      <p:cBhvr>
                                        <p:cTn id="39" dur="500"/>
                                        <p:tgtEl>
                                          <p:spTgt spid="20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00"/>
                                        </p:tgtEl>
                                        <p:attrNameLst>
                                          <p:attrName>style.visibility</p:attrName>
                                        </p:attrNameLst>
                                      </p:cBhvr>
                                      <p:to>
                                        <p:strVal val="visible"/>
                                      </p:to>
                                    </p:set>
                                    <p:animEffect transition="in" filter="box(in)">
                                      <p:cBhvr>
                                        <p:cTn id="44" dur="500"/>
                                        <p:tgtEl>
                                          <p:spTgt spid="200"/>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diamond(in)">
                                      <p:cBhvr>
                                        <p:cTn id="49" dur="2000"/>
                                        <p:tgtEl>
                                          <p:spTgt spid="10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blinds(horizontal)">
                                      <p:cBhvr>
                                        <p:cTn id="54" dur="500"/>
                                        <p:tgtEl>
                                          <p:spTgt spid="104"/>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box(in)">
                                      <p:cBhvr>
                                        <p:cTn id="59" dur="500"/>
                                        <p:tgtEl>
                                          <p:spTgt spid="10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20"/>
                                        </p:tgtEl>
                                        <p:attrNameLst>
                                          <p:attrName>style.visibility</p:attrName>
                                        </p:attrNameLst>
                                      </p:cBhvr>
                                      <p:to>
                                        <p:strVal val="visible"/>
                                      </p:to>
                                    </p:set>
                                    <p:animEffect transition="in" filter="blinds(horizontal)">
                                      <p:cBhvr>
                                        <p:cTn id="64" dur="500"/>
                                        <p:tgtEl>
                                          <p:spTgt spid="220"/>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217"/>
                                        </p:tgtEl>
                                        <p:attrNameLst>
                                          <p:attrName>style.visibility</p:attrName>
                                        </p:attrNameLst>
                                      </p:cBhvr>
                                      <p:to>
                                        <p:strVal val="visible"/>
                                      </p:to>
                                    </p:set>
                                    <p:animEffect transition="in" filter="box(in)">
                                      <p:cBhvr>
                                        <p:cTn id="69" dur="500"/>
                                        <p:tgtEl>
                                          <p:spTgt spid="217"/>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nodeType="clickEffect">
                                  <p:stCondLst>
                                    <p:cond delay="0"/>
                                  </p:stCondLst>
                                  <p:childTnLst>
                                    <p:set>
                                      <p:cBhvr>
                                        <p:cTn id="73" dur="1" fill="hold">
                                          <p:stCondLst>
                                            <p:cond delay="0"/>
                                          </p:stCondLst>
                                        </p:cTn>
                                        <p:tgtEl>
                                          <p:spTgt spid="238"/>
                                        </p:tgtEl>
                                        <p:attrNameLst>
                                          <p:attrName>style.visibility</p:attrName>
                                        </p:attrNameLst>
                                      </p:cBhvr>
                                      <p:to>
                                        <p:strVal val="visible"/>
                                      </p:to>
                                    </p:set>
                                    <p:animEffect transition="in" filter="diamond(in)">
                                      <p:cBhvr>
                                        <p:cTn id="74" dur="2000"/>
                                        <p:tgtEl>
                                          <p:spTgt spid="238"/>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11"/>
                                        </p:tgtEl>
                                        <p:attrNameLst>
                                          <p:attrName>style.visibility</p:attrName>
                                        </p:attrNameLst>
                                      </p:cBhvr>
                                      <p:to>
                                        <p:strVal val="visible"/>
                                      </p:to>
                                    </p:set>
                                    <p:animEffect transition="in" filter="blinds(horizontal)">
                                      <p:cBhvr>
                                        <p:cTn id="79" dur="500"/>
                                        <p:tgtEl>
                                          <p:spTgt spid="211"/>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214"/>
                                        </p:tgtEl>
                                        <p:attrNameLst>
                                          <p:attrName>style.visibility</p:attrName>
                                        </p:attrNameLst>
                                      </p:cBhvr>
                                      <p:to>
                                        <p:strVal val="visible"/>
                                      </p:to>
                                    </p:set>
                                    <p:animEffect transition="in" filter="box(in)">
                                      <p:cBhvr>
                                        <p:cTn id="84" dur="500"/>
                                        <p:tgtEl>
                                          <p:spTgt spid="21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233"/>
                                        </p:tgtEl>
                                        <p:attrNameLst>
                                          <p:attrName>style.visibility</p:attrName>
                                        </p:attrNameLst>
                                      </p:cBhvr>
                                      <p:to>
                                        <p:strVal val="visible"/>
                                      </p:to>
                                    </p:set>
                                    <p:animEffect transition="in" filter="blinds(horizontal)">
                                      <p:cBhvr>
                                        <p:cTn id="89" dur="500"/>
                                        <p:tgtEl>
                                          <p:spTgt spid="233"/>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nodeType="clickEffect">
                                  <p:stCondLst>
                                    <p:cond delay="0"/>
                                  </p:stCondLst>
                                  <p:childTnLst>
                                    <p:set>
                                      <p:cBhvr>
                                        <p:cTn id="93" dur="1" fill="hold">
                                          <p:stCondLst>
                                            <p:cond delay="0"/>
                                          </p:stCondLst>
                                        </p:cTn>
                                        <p:tgtEl>
                                          <p:spTgt spid="227"/>
                                        </p:tgtEl>
                                        <p:attrNameLst>
                                          <p:attrName>style.visibility</p:attrName>
                                        </p:attrNameLst>
                                      </p:cBhvr>
                                      <p:to>
                                        <p:strVal val="visible"/>
                                      </p:to>
                                    </p:set>
                                    <p:animEffect transition="in" filter="box(in)">
                                      <p:cBhvr>
                                        <p:cTn id="94" dur="500"/>
                                        <p:tgtEl>
                                          <p:spTgt spid="227"/>
                                        </p:tgtEl>
                                      </p:cBhvr>
                                    </p:animEffect>
                                  </p:childTnLst>
                                </p:cTn>
                              </p:par>
                            </p:childTnLst>
                          </p:cTn>
                        </p:par>
                      </p:childTnLst>
                    </p:cTn>
                  </p:par>
                  <p:par>
                    <p:cTn id="95" fill="hold">
                      <p:stCondLst>
                        <p:cond delay="indefinite"/>
                      </p:stCondLst>
                      <p:childTnLst>
                        <p:par>
                          <p:cTn id="96" fill="hold">
                            <p:stCondLst>
                              <p:cond delay="0"/>
                            </p:stCondLst>
                            <p:childTnLst>
                              <p:par>
                                <p:cTn id="97" presetID="8" presetClass="entr" presetSubtype="16" fill="hold" nodeType="clickEffect">
                                  <p:stCondLst>
                                    <p:cond delay="0"/>
                                  </p:stCondLst>
                                  <p:childTnLst>
                                    <p:set>
                                      <p:cBhvr>
                                        <p:cTn id="98" dur="1" fill="hold">
                                          <p:stCondLst>
                                            <p:cond delay="0"/>
                                          </p:stCondLst>
                                        </p:cTn>
                                        <p:tgtEl>
                                          <p:spTgt spid="230"/>
                                        </p:tgtEl>
                                        <p:attrNameLst>
                                          <p:attrName>style.visibility</p:attrName>
                                        </p:attrNameLst>
                                      </p:cBhvr>
                                      <p:to>
                                        <p:strVal val="visible"/>
                                      </p:to>
                                    </p:set>
                                    <p:animEffect transition="in" filter="diamond(in)">
                                      <p:cBhvr>
                                        <p:cTn id="99" dur="2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2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 name="Rectangle 10"/>
          <p:cNvSpPr/>
          <p:nvPr/>
        </p:nvSpPr>
        <p:spPr>
          <a:xfrm>
            <a:off x="720543" y="1392399"/>
            <a:ext cx="4493538"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mn-ea"/>
              </a:rPr>
              <a:t>考点四　流体压强与流速的关系</a:t>
            </a:r>
          </a:p>
        </p:txBody>
      </p:sp>
      <p:sp>
        <p:nvSpPr>
          <p:cNvPr id="5" name="矩形 4"/>
          <p:cNvSpPr/>
          <p:nvPr/>
        </p:nvSpPr>
        <p:spPr>
          <a:xfrm>
            <a:off x="709484" y="2088117"/>
            <a:ext cx="10334754" cy="3475823"/>
          </a:xfrm>
          <a:prstGeom prst="rect">
            <a:avLst/>
          </a:prstGeom>
        </p:spPr>
        <p:txBody>
          <a:bodyPr wrap="square">
            <a:spAutoFit/>
          </a:bodyPr>
          <a:lstStyle/>
          <a:p>
            <a:pPr eaLnBrk="0" fontAlgn="base" hangingPunct="0">
              <a:lnSpc>
                <a:spcPct val="150000"/>
              </a:lnSpc>
              <a:spcBef>
                <a:spcPct val="0"/>
              </a:spcBef>
              <a:spcAft>
                <a:spcPct val="0"/>
              </a:spcAft>
            </a:pPr>
            <a:r>
              <a:rPr lang="zh-CN" altLang="zh-CN" sz="3000" b="1" dirty="0" smtClean="0">
                <a:latin typeface="仿宋" pitchFamily="49" charset="-122"/>
                <a:ea typeface="仿宋" pitchFamily="49" charset="-122"/>
              </a:rPr>
              <a:t>探究流速大小对流体压强的影响是课程标准的新内容，对这部分知识的考查将成为中考命题的一个新亮点。试题通常以阅读题、实验探究题、创新应用题等形式给出，需确定研究对象，判断物体周围不同位置压强大小的改变情况，分析得出结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41986" name="Rectangle 2"/>
          <p:cNvSpPr>
            <a:spLocks noChangeArrowheads="1"/>
          </p:cNvSpPr>
          <p:nvPr/>
        </p:nvSpPr>
        <p:spPr bwMode="auto">
          <a:xfrm>
            <a:off x="476250" y="1229997"/>
            <a:ext cx="112395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en-US" sz="3000" b="1" dirty="0" smtClean="0">
                <a:solidFill>
                  <a:srgbClr val="FF0000"/>
                </a:solidFill>
                <a:latin typeface="宋体" pitchFamily="2" charset="-122"/>
                <a:ea typeface="宋体" pitchFamily="2" charset="-122"/>
                <a:cs typeface="Times New Roman" pitchFamily="18" charset="0"/>
              </a:rPr>
              <a:t>例</a:t>
            </a:r>
            <a:r>
              <a:rPr lang="en-US" altLang="zh-CN" sz="3000" b="1" dirty="0" smtClean="0">
                <a:solidFill>
                  <a:srgbClr val="FF0000"/>
                </a:solidFill>
                <a:latin typeface="宋体" pitchFamily="2" charset="-122"/>
                <a:ea typeface="宋体" pitchFamily="2" charset="-122"/>
                <a:cs typeface="Times New Roman" pitchFamily="18" charset="0"/>
              </a:rPr>
              <a:t>4  </a:t>
            </a: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所示，在一个盛水的玻璃杯内插入一根吸管</a:t>
            </a: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，用另一根吸管</a:t>
            </a: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对准</a:t>
            </a: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的管口上方吹气，看到</a:t>
            </a: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的管口有水喷出。这是因为流体的流速越</a:t>
            </a:r>
            <a:r>
              <a:rPr lang="en-US" altLang="zh-CN" sz="3000" b="1" dirty="0" smtClean="0">
                <a:latin typeface="宋体" pitchFamily="2" charset="-122"/>
                <a:ea typeface="宋体" pitchFamily="2" charset="-122"/>
                <a:cs typeface="Times New Roman" pitchFamily="18" charset="0"/>
              </a:rPr>
              <a:t>____</a:t>
            </a:r>
            <a:r>
              <a:rPr lang="zh-CN" altLang="zh-CN" sz="3000" b="1" dirty="0" smtClean="0">
                <a:latin typeface="宋体" pitchFamily="2" charset="-122"/>
                <a:ea typeface="宋体" pitchFamily="2" charset="-122"/>
                <a:cs typeface="Times New Roman" pitchFamily="18" charset="0"/>
              </a:rPr>
              <a:t>，压强越</a:t>
            </a:r>
            <a:r>
              <a:rPr lang="en-US" altLang="zh-CN" sz="3000" b="1" dirty="0" smtClean="0">
                <a:latin typeface="宋体" pitchFamily="2" charset="-122"/>
                <a:ea typeface="宋体" pitchFamily="2" charset="-122"/>
                <a:cs typeface="Times New Roman" pitchFamily="18" charset="0"/>
              </a:rPr>
              <a:t>___</a:t>
            </a:r>
            <a:r>
              <a:rPr lang="zh-CN" altLang="zh-CN" sz="3000" b="1" dirty="0" smtClean="0">
                <a:latin typeface="宋体" pitchFamily="2" charset="-122"/>
                <a:ea typeface="宋体" pitchFamily="2" charset="-122"/>
                <a:cs typeface="Times New Roman" pitchFamily="18" charset="0"/>
              </a:rPr>
              <a:t>。以下现象中不能用此原理解释的是</a:t>
            </a:r>
            <a:r>
              <a:rPr lang="en-US" altLang="zh-CN" sz="3000" b="1" dirty="0" smtClean="0">
                <a:latin typeface="宋体" pitchFamily="2" charset="-122"/>
                <a:ea typeface="宋体" pitchFamily="2" charset="-122"/>
                <a:cs typeface="Times New Roman" pitchFamily="18" charset="0"/>
              </a:rPr>
              <a:t>____(</a:t>
            </a:r>
            <a:r>
              <a:rPr lang="zh-CN" altLang="zh-CN" sz="3000" b="1" dirty="0" smtClean="0">
                <a:latin typeface="宋体" pitchFamily="2" charset="-122"/>
                <a:ea typeface="宋体" pitchFamily="2" charset="-122"/>
                <a:cs typeface="Times New Roman" pitchFamily="18" charset="0"/>
              </a:rPr>
              <a:t>填序号</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①两艘并排高速航行的船不能靠得太近</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②用吸管把饮料吸进嘴里</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③狂风会把一些不牢固的建筑物的屋顶掀翻</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p:cNvSpPr/>
          <p:nvPr/>
        </p:nvSpPr>
        <p:spPr>
          <a:xfrm>
            <a:off x="4104150" y="2770624"/>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大</a:t>
            </a:r>
            <a:endParaRPr lang="zh-CN" altLang="en-US" sz="2400" b="1" dirty="0" smtClean="0">
              <a:solidFill>
                <a:srgbClr val="FF0000"/>
              </a:solidFill>
              <a:latin typeface="宋体" pitchFamily="2" charset="-122"/>
              <a:ea typeface="宋体" pitchFamily="2" charset="-122"/>
            </a:endParaRPr>
          </a:p>
        </p:txBody>
      </p:sp>
      <p:sp>
        <p:nvSpPr>
          <p:cNvPr id="4710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6385388" y="2765861"/>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小</a:t>
            </a:r>
            <a:endParaRPr lang="zh-CN" altLang="en-US" sz="2400" b="1" dirty="0" smtClean="0">
              <a:solidFill>
                <a:srgbClr val="FF0000"/>
              </a:solidFill>
              <a:latin typeface="宋体" pitchFamily="2" charset="-122"/>
              <a:ea typeface="宋体" pitchFamily="2" charset="-122"/>
            </a:endParaRPr>
          </a:p>
        </p:txBody>
      </p:sp>
      <p:sp>
        <p:nvSpPr>
          <p:cNvPr id="12" name="矩形 11"/>
          <p:cNvSpPr/>
          <p:nvPr/>
        </p:nvSpPr>
        <p:spPr>
          <a:xfrm>
            <a:off x="2194388" y="3461185"/>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②</a:t>
            </a:r>
            <a:endParaRPr lang="zh-CN" altLang="en-US" sz="2400" b="1" dirty="0" smtClean="0">
              <a:solidFill>
                <a:srgbClr val="FF0000"/>
              </a:solidFill>
              <a:latin typeface="宋体" pitchFamily="2" charset="-122"/>
              <a:ea typeface="宋体" pitchFamily="2" charset="-122"/>
            </a:endParaRPr>
          </a:p>
        </p:txBody>
      </p:sp>
      <p:sp>
        <p:nvSpPr>
          <p:cNvPr id="9113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5" name="组合 14"/>
          <p:cNvGrpSpPr/>
          <p:nvPr/>
        </p:nvGrpSpPr>
        <p:grpSpPr>
          <a:xfrm>
            <a:off x="8658225" y="3386137"/>
            <a:ext cx="2194832" cy="3014856"/>
            <a:chOff x="8658225" y="3386137"/>
            <a:chExt cx="2194832" cy="3014856"/>
          </a:xfrm>
        </p:grpSpPr>
        <p:pic>
          <p:nvPicPr>
            <p:cNvPr id="91137" name="Picture 1" descr="E:\全品课件\物理人教八下学练考PPT\物理人教八下学练考\9RA128.EPS"/>
            <p:cNvPicPr>
              <a:picLocks noChangeAspect="1" noChangeArrowheads="1"/>
            </p:cNvPicPr>
            <p:nvPr/>
          </p:nvPicPr>
          <p:blipFill>
            <a:blip r:embed="rId2" r:link="rId3" cstate="print"/>
            <a:srcRect/>
            <a:stretch>
              <a:fillRect/>
            </a:stretch>
          </p:blipFill>
          <p:spPr bwMode="auto">
            <a:xfrm>
              <a:off x="8815386" y="3386137"/>
              <a:ext cx="1800225" cy="2369916"/>
            </a:xfrm>
            <a:prstGeom prst="rect">
              <a:avLst/>
            </a:prstGeom>
            <a:noFill/>
          </p:spPr>
        </p:pic>
        <p:sp>
          <p:nvSpPr>
            <p:cNvPr id="91139" name="Rectangle 3"/>
            <p:cNvSpPr>
              <a:spLocks noChangeArrowheads="1"/>
            </p:cNvSpPr>
            <p:nvPr/>
          </p:nvSpPr>
          <p:spPr bwMode="auto">
            <a:xfrm>
              <a:off x="8658225" y="5724333"/>
              <a:ext cx="2194832"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9</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ox(in)">
                                      <p:cBhvr>
                                        <p:cTn id="7" dur="500"/>
                                        <p:tgtEl>
                                          <p:spTgt spid="4198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13"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矩形 2"/>
          <p:cNvSpPr/>
          <p:nvPr/>
        </p:nvSpPr>
        <p:spPr>
          <a:xfrm>
            <a:off x="668020" y="1343998"/>
            <a:ext cx="10744200" cy="3693319"/>
          </a:xfrm>
          <a:prstGeom prst="rect">
            <a:avLst/>
          </a:prstGeom>
        </p:spPr>
        <p:txBody>
          <a:bodyPr wrap="square">
            <a:spAutoFit/>
          </a:bodyPr>
          <a:lstStyle/>
          <a:p>
            <a:pPr>
              <a:lnSpc>
                <a:spcPct val="150000"/>
              </a:lnSpc>
            </a:pPr>
            <a:r>
              <a:rPr lang="en-US" sz="2600" b="1" dirty="0" smtClean="0">
                <a:solidFill>
                  <a:srgbClr val="0000FF"/>
                </a:solidFill>
                <a:latin typeface="黑体" pitchFamily="49" charset="-122"/>
                <a:ea typeface="黑体" pitchFamily="49" charset="-122"/>
              </a:rPr>
              <a:t>[</a:t>
            </a:r>
            <a:r>
              <a:rPr lang="zh-CN" altLang="en-US" sz="2600" b="1" dirty="0" smtClean="0">
                <a:solidFill>
                  <a:srgbClr val="0000FF"/>
                </a:solidFill>
                <a:latin typeface="黑体" pitchFamily="49" charset="-122"/>
                <a:ea typeface="黑体" pitchFamily="49" charset="-122"/>
              </a:rPr>
              <a:t>解析</a:t>
            </a:r>
            <a:r>
              <a:rPr lang="en-US" sz="2600" b="1" dirty="0" smtClean="0">
                <a:solidFill>
                  <a:srgbClr val="0000FF"/>
                </a:solidFill>
                <a:latin typeface="黑体" pitchFamily="49" charset="-122"/>
                <a:ea typeface="黑体" pitchFamily="49" charset="-122"/>
              </a:rPr>
              <a:t>]</a:t>
            </a:r>
            <a:r>
              <a:rPr lang="zh-CN" altLang="zh-CN" sz="2600" b="1" dirty="0" smtClean="0">
                <a:latin typeface="仿宋" pitchFamily="49" charset="-122"/>
                <a:ea typeface="仿宋" pitchFamily="49" charset="-122"/>
              </a:rPr>
              <a:t>本题考查了流体压强与流速的关系：流速越大的位置压强越小；流速越小的位置压强越大。两艘船并排高速行驶时，两艘船之间的水流流速大、压强小，容易发生两船相撞事故；用吸管吸饮料是利用了大气压的作用，不能揭示流体压强与流速的关系；刮狂风时，空气高速流动，建筑物外气压减小，小于建筑物内的气压，在这个气压差的作用下，屋顶容易被掀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矩形 2"/>
          <p:cNvSpPr/>
          <p:nvPr/>
        </p:nvSpPr>
        <p:spPr>
          <a:xfrm>
            <a:off x="772160" y="1544241"/>
            <a:ext cx="10500678" cy="2169825"/>
          </a:xfrm>
          <a:prstGeom prst="rect">
            <a:avLst/>
          </a:prstGeom>
        </p:spPr>
        <p:txBody>
          <a:bodyPr wrap="square">
            <a:spAutoFit/>
          </a:bodyPr>
          <a:lstStyle/>
          <a:p>
            <a:pPr>
              <a:lnSpc>
                <a:spcPct val="150000"/>
              </a:lnSpc>
            </a:pP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技巧点拨</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解决流体压强与流速有关的问题时，一定要明确被研究物体两侧流体流速的大小，通过流速来分析流体压强，通过压强来分析压力，通过压力差来分析物体受到的作用。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746443" y="1062582"/>
            <a:ext cx="3897221" cy="559769"/>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zh-CN" sz="2400" b="1" dirty="0" smtClean="0">
                <a:solidFill>
                  <a:srgbClr val="00A6AD"/>
                </a:solidFill>
                <a:latin typeface="宋体" panose="02010600030101010101" pitchFamily="2" charset="-122"/>
              </a:rPr>
              <a:t>实验专训</a:t>
            </a:r>
            <a:r>
              <a:rPr lang="en-US" altLang="zh-CN" sz="2400" b="1" dirty="0" smtClean="0">
                <a:solidFill>
                  <a:srgbClr val="00A6AD"/>
                </a:solidFill>
                <a:latin typeface="宋体" panose="02010600030101010101" pitchFamily="2" charset="-122"/>
              </a:rPr>
              <a:t>——</a:t>
            </a:r>
            <a:r>
              <a:rPr lang="zh-CN" altLang="zh-CN" sz="2400" b="1" dirty="0" smtClean="0">
                <a:solidFill>
                  <a:srgbClr val="00A6AD"/>
                </a:solidFill>
                <a:latin typeface="宋体" panose="02010600030101010101" pitchFamily="2" charset="-122"/>
              </a:rPr>
              <a:t>重点实验突破</a:t>
            </a:r>
            <a:endParaRPr lang="zh-CN" altLang="en-US" sz="2400" b="1" dirty="0">
              <a:solidFill>
                <a:srgbClr val="00A6AD"/>
              </a:solidFill>
              <a:latin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473075" y="1197203"/>
            <a:ext cx="84455" cy="414020"/>
          </a:xfrm>
          <a:prstGeom prst="rect">
            <a:avLst/>
          </a:prstGeom>
          <a:noFill/>
          <a:ln w="9525">
            <a:noFill/>
          </a:ln>
        </p:spPr>
      </p:pic>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 name="Rectangle 10"/>
          <p:cNvSpPr/>
          <p:nvPr/>
        </p:nvSpPr>
        <p:spPr>
          <a:xfrm>
            <a:off x="784043" y="1773399"/>
            <a:ext cx="5416868"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mn-ea"/>
              </a:rPr>
              <a:t>实验一　探究影响压力作用效果的因素</a:t>
            </a:r>
          </a:p>
        </p:txBody>
      </p:sp>
      <p:sp>
        <p:nvSpPr>
          <p:cNvPr id="8" name="Rectangle 2"/>
          <p:cNvSpPr>
            <a:spLocks noChangeArrowheads="1"/>
          </p:cNvSpPr>
          <p:nvPr/>
        </p:nvSpPr>
        <p:spPr bwMode="auto">
          <a:xfrm>
            <a:off x="519112" y="2518328"/>
            <a:ext cx="112395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en-US" sz="3000" b="1" dirty="0" smtClean="0">
                <a:solidFill>
                  <a:srgbClr val="FF0000"/>
                </a:solidFill>
                <a:latin typeface="宋体" pitchFamily="2" charset="-122"/>
                <a:ea typeface="宋体" pitchFamily="2" charset="-122"/>
                <a:cs typeface="Times New Roman" pitchFamily="18" charset="0"/>
              </a:rPr>
              <a:t>例</a:t>
            </a:r>
            <a:r>
              <a:rPr lang="en-US" altLang="zh-CN" sz="3000" b="1" dirty="0" smtClean="0">
                <a:solidFill>
                  <a:srgbClr val="FF0000"/>
                </a:solidFill>
                <a:latin typeface="宋体" pitchFamily="2" charset="-122"/>
                <a:ea typeface="宋体" pitchFamily="2" charset="-122"/>
                <a:cs typeface="Times New Roman" pitchFamily="18" charset="0"/>
              </a:rPr>
              <a:t>5  </a:t>
            </a: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所示，利用小桌、海绵、砝码等器材探究影响压力作用效果的因素。</a:t>
            </a:r>
          </a:p>
        </p:txBody>
      </p:sp>
      <p:sp>
        <p:nvSpPr>
          <p:cNvPr id="522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806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4" name="组合 13"/>
          <p:cNvGrpSpPr/>
          <p:nvPr/>
        </p:nvGrpSpPr>
        <p:grpSpPr>
          <a:xfrm>
            <a:off x="3171825" y="3957638"/>
            <a:ext cx="5086790" cy="2314767"/>
            <a:chOff x="3171825" y="3957638"/>
            <a:chExt cx="5086790" cy="2314767"/>
          </a:xfrm>
        </p:grpSpPr>
        <p:pic>
          <p:nvPicPr>
            <p:cNvPr id="88065" name="Picture 1" descr="E:\全品课件\物理人教八下学练考PPT\物理人教八下学练考\9RA129.EPS"/>
            <p:cNvPicPr>
              <a:picLocks noChangeAspect="1" noChangeArrowheads="1"/>
            </p:cNvPicPr>
            <p:nvPr/>
          </p:nvPicPr>
          <p:blipFill>
            <a:blip r:embed="rId3" r:link="rId4" cstate="print"/>
            <a:srcRect/>
            <a:stretch>
              <a:fillRect/>
            </a:stretch>
          </p:blipFill>
          <p:spPr bwMode="auto">
            <a:xfrm>
              <a:off x="3171825" y="3957638"/>
              <a:ext cx="5086790" cy="1628775"/>
            </a:xfrm>
            <a:prstGeom prst="rect">
              <a:avLst/>
            </a:prstGeom>
            <a:noFill/>
          </p:spPr>
        </p:pic>
        <p:sp>
          <p:nvSpPr>
            <p:cNvPr id="88067" name="Rectangle 3"/>
            <p:cNvSpPr>
              <a:spLocks noChangeArrowheads="1"/>
            </p:cNvSpPr>
            <p:nvPr/>
          </p:nvSpPr>
          <p:spPr bwMode="auto">
            <a:xfrm>
              <a:off x="4529137" y="5595745"/>
              <a:ext cx="2194832"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9</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485773" y="848784"/>
            <a:ext cx="11172825" cy="57708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图中压力的作用效果是通过海绵发生</a:t>
            </a:r>
            <a:r>
              <a:rPr lang="en-US" altLang="zh-CN" sz="3000" b="1" dirty="0" smtClean="0">
                <a:latin typeface="宋体" pitchFamily="2" charset="-122"/>
                <a:ea typeface="宋体" pitchFamily="2" charset="-122"/>
                <a:cs typeface="Times New Roman" pitchFamily="18" charset="0"/>
              </a:rPr>
              <a:t>______(</a:t>
            </a:r>
            <a:r>
              <a:rPr lang="zh-CN" altLang="zh-CN" sz="3000" b="1" dirty="0" smtClean="0">
                <a:latin typeface="宋体" pitchFamily="2" charset="-122"/>
                <a:ea typeface="宋体" pitchFamily="2" charset="-122"/>
                <a:cs typeface="Times New Roman" pitchFamily="18" charset="0"/>
              </a:rPr>
              <a:t>选填</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形变</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运动状态改变</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来体现的，我们</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选填</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可以</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不可以</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用沙子代替海绵来完成实验。</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通过比较图甲和图乙，说明受力面积一定时，压力</a:t>
            </a:r>
            <a:r>
              <a:rPr lang="en-US" altLang="zh-CN" sz="3000" b="1" dirty="0" smtClean="0">
                <a:latin typeface="宋体" pitchFamily="2" charset="-122"/>
                <a:ea typeface="宋体" pitchFamily="2" charset="-122"/>
                <a:cs typeface="Times New Roman" pitchFamily="18" charset="0"/>
              </a:rPr>
              <a:t>____(</a:t>
            </a:r>
            <a:r>
              <a:rPr lang="zh-CN" altLang="zh-CN" sz="3000" b="1" dirty="0" smtClean="0">
                <a:latin typeface="宋体" pitchFamily="2" charset="-122"/>
                <a:ea typeface="宋体" pitchFamily="2" charset="-122"/>
                <a:cs typeface="Times New Roman" pitchFamily="18" charset="0"/>
              </a:rPr>
              <a:t>选填</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越大</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越小</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，压力的作用效果越明显；通过比较图</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和图丙，说明压力一定时，受力面积越小，压力的作用效果越明显。</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实验中主要采用的研究方法是</a:t>
            </a:r>
            <a:r>
              <a:rPr lang="en-US" altLang="zh-CN" sz="3000" b="1" dirty="0" smtClean="0">
                <a:latin typeface="宋体" pitchFamily="2" charset="-122"/>
                <a:ea typeface="宋体" pitchFamily="2" charset="-122"/>
                <a:cs typeface="Times New Roman" pitchFamily="18" charset="0"/>
              </a:rPr>
              <a:t>________</a:t>
            </a:r>
            <a:r>
              <a:rPr lang="zh-CN" altLang="zh-CN" sz="3000" b="1" dirty="0" smtClean="0">
                <a:latin typeface="宋体" pitchFamily="2" charset="-122"/>
                <a:ea typeface="宋体" pitchFamily="2" charset="-122"/>
                <a:cs typeface="Times New Roman" pitchFamily="18" charset="0"/>
              </a:rPr>
              <a:t>法和</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法。</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7448368" y="1078037"/>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形变</a:t>
            </a:r>
            <a:endParaRPr lang="zh-CN" altLang="en-US" sz="2400" b="1" dirty="0" smtClean="0">
              <a:solidFill>
                <a:srgbClr val="FF0000"/>
              </a:solidFill>
              <a:latin typeface="宋体" pitchFamily="2" charset="-122"/>
              <a:ea typeface="宋体" pitchFamily="2" charset="-122"/>
            </a:endParaRPr>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矩形 14"/>
          <p:cNvSpPr/>
          <p:nvPr/>
        </p:nvSpPr>
        <p:spPr>
          <a:xfrm>
            <a:off x="6632077" y="1792411"/>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可以</a:t>
            </a:r>
            <a:endParaRPr lang="zh-CN" altLang="en-US" sz="2400" b="1" dirty="0" smtClean="0">
              <a:solidFill>
                <a:srgbClr val="FF0000"/>
              </a:solidFill>
              <a:latin typeface="宋体" pitchFamily="2" charset="-122"/>
              <a:ea typeface="宋体" pitchFamily="2" charset="-122"/>
            </a:endParaRPr>
          </a:p>
        </p:txBody>
      </p:sp>
      <p:sp>
        <p:nvSpPr>
          <p:cNvPr id="17" name="矩形 16"/>
          <p:cNvSpPr/>
          <p:nvPr/>
        </p:nvSpPr>
        <p:spPr>
          <a:xfrm>
            <a:off x="9641977" y="3159243"/>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越大</a:t>
            </a:r>
            <a:endParaRPr lang="zh-CN" altLang="en-US" sz="2400" b="1" dirty="0" smtClean="0">
              <a:solidFill>
                <a:srgbClr val="FF0000"/>
              </a:solidFill>
              <a:latin typeface="宋体" pitchFamily="2" charset="-122"/>
              <a:ea typeface="宋体" pitchFamily="2" charset="-122"/>
            </a:endParaRPr>
          </a:p>
        </p:txBody>
      </p:sp>
      <p:sp>
        <p:nvSpPr>
          <p:cNvPr id="19" name="矩形 18"/>
          <p:cNvSpPr/>
          <p:nvPr/>
        </p:nvSpPr>
        <p:spPr>
          <a:xfrm>
            <a:off x="736101" y="4526080"/>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乙</a:t>
            </a:r>
            <a:endParaRPr lang="zh-CN" altLang="en-US" sz="2400" b="1" dirty="0" smtClean="0">
              <a:solidFill>
                <a:srgbClr val="FF0000"/>
              </a:solidFill>
              <a:latin typeface="宋体" pitchFamily="2" charset="-122"/>
              <a:ea typeface="宋体" pitchFamily="2" charset="-122"/>
            </a:endParaRPr>
          </a:p>
        </p:txBody>
      </p:sp>
      <p:sp>
        <p:nvSpPr>
          <p:cNvPr id="12" name="矩形 11"/>
          <p:cNvSpPr/>
          <p:nvPr/>
        </p:nvSpPr>
        <p:spPr>
          <a:xfrm>
            <a:off x="6284414" y="5916736"/>
            <a:ext cx="1415772"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控制变量</a:t>
            </a:r>
            <a:endParaRPr lang="zh-CN" altLang="en-US" sz="2400" b="1" dirty="0" smtClean="0">
              <a:solidFill>
                <a:srgbClr val="FF0000"/>
              </a:solidFill>
              <a:latin typeface="宋体" pitchFamily="2" charset="-122"/>
              <a:ea typeface="宋体" pitchFamily="2" charset="-122"/>
            </a:endParaRPr>
          </a:p>
        </p:txBody>
      </p:sp>
      <p:sp>
        <p:nvSpPr>
          <p:cNvPr id="13" name="矩形 12"/>
          <p:cNvSpPr/>
          <p:nvPr/>
        </p:nvSpPr>
        <p:spPr>
          <a:xfrm>
            <a:off x="8551365" y="5897686"/>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转换</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5" grpId="0"/>
      <p:bldP spid="17" grpId="0"/>
      <p:bldP spid="19"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矩形 2"/>
          <p:cNvSpPr/>
          <p:nvPr/>
        </p:nvSpPr>
        <p:spPr>
          <a:xfrm>
            <a:off x="643572" y="1429941"/>
            <a:ext cx="11061700" cy="3599512"/>
          </a:xfrm>
          <a:prstGeom prst="rect">
            <a:avLst/>
          </a:prstGeom>
        </p:spPr>
        <p:txBody>
          <a:bodyPr wrap="square">
            <a:spAutoFit/>
          </a:bodyPr>
          <a:lstStyle/>
          <a:p>
            <a:pPr>
              <a:lnSpc>
                <a:spcPct val="150000"/>
              </a:lnSpc>
            </a:pPr>
            <a:r>
              <a:rPr lang="en-US" sz="2600" b="1" dirty="0" smtClean="0">
                <a:solidFill>
                  <a:srgbClr val="0000FF"/>
                </a:solidFill>
                <a:latin typeface="黑体" pitchFamily="49" charset="-122"/>
                <a:ea typeface="黑体" pitchFamily="49" charset="-122"/>
              </a:rPr>
              <a:t>[</a:t>
            </a:r>
            <a:r>
              <a:rPr lang="zh-CN" altLang="en-US" sz="2600" b="1" dirty="0" smtClean="0">
                <a:solidFill>
                  <a:srgbClr val="0000FF"/>
                </a:solidFill>
                <a:latin typeface="黑体" pitchFamily="49" charset="-122"/>
                <a:ea typeface="黑体" pitchFamily="49" charset="-122"/>
              </a:rPr>
              <a:t>解析</a:t>
            </a:r>
            <a:r>
              <a:rPr lang="en-US" sz="2600" b="1" dirty="0" smtClean="0">
                <a:solidFill>
                  <a:srgbClr val="0000FF"/>
                </a:solidFill>
                <a:latin typeface="黑体" pitchFamily="49" charset="-122"/>
                <a:ea typeface="黑体" pitchFamily="49" charset="-122"/>
              </a:rPr>
              <a:t>]</a:t>
            </a:r>
            <a:r>
              <a:rPr lang="en-US" altLang="zh-CN" sz="2600" b="1" dirty="0" smtClean="0">
                <a:latin typeface="仿宋" pitchFamily="49" charset="-122"/>
                <a:ea typeface="仿宋" pitchFamily="49" charset="-122"/>
              </a:rPr>
              <a:t> (1)</a:t>
            </a:r>
            <a:r>
              <a:rPr lang="zh-CN" altLang="zh-CN" sz="2600" b="1" dirty="0" smtClean="0">
                <a:latin typeface="仿宋" pitchFamily="49" charset="-122"/>
                <a:ea typeface="仿宋" pitchFamily="49" charset="-122"/>
              </a:rPr>
              <a:t>力可以使物体发生形变，反之通过物体形变的大小可以反映力的作用效果，图中压力的作用效果是通过海绵的形变程度来体现的，此实验可以用沙子代替海绵。</a:t>
            </a:r>
          </a:p>
          <a:p>
            <a:pPr>
              <a:lnSpc>
                <a:spcPct val="150000"/>
              </a:lnSpc>
            </a:pPr>
            <a:r>
              <a:rPr lang="en-US" altLang="zh-CN" sz="2600" b="1" dirty="0" smtClean="0">
                <a:latin typeface="仿宋" pitchFamily="49" charset="-122"/>
                <a:ea typeface="仿宋" pitchFamily="49" charset="-122"/>
              </a:rPr>
              <a:t>(2)</a:t>
            </a:r>
            <a:r>
              <a:rPr lang="zh-CN" altLang="zh-CN" sz="2600" b="1" dirty="0" smtClean="0">
                <a:latin typeface="仿宋" pitchFamily="49" charset="-122"/>
                <a:ea typeface="仿宋" pitchFamily="49" charset="-122"/>
              </a:rPr>
              <a:t>甲、乙两图中，受力面积相同，压力大小不同，结果海绵的凹陷程度不同，故比较甲、乙两图可得出结论：受力面积相同时，压力越大，压力的作用效果越明显。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矩形 2"/>
          <p:cNvSpPr/>
          <p:nvPr/>
        </p:nvSpPr>
        <p:spPr>
          <a:xfrm>
            <a:off x="700723" y="1458516"/>
            <a:ext cx="11061700" cy="2576667"/>
          </a:xfrm>
          <a:prstGeom prst="rect">
            <a:avLst/>
          </a:prstGeom>
        </p:spPr>
        <p:txBody>
          <a:bodyPr wrap="square">
            <a:spAutoFit/>
          </a:bodyPr>
          <a:lstStyle/>
          <a:p>
            <a:pPr>
              <a:lnSpc>
                <a:spcPct val="150000"/>
              </a:lnSpc>
            </a:pPr>
            <a:r>
              <a:rPr lang="zh-CN" altLang="zh-CN" sz="2800" b="1" dirty="0" smtClean="0">
                <a:latin typeface="仿宋" pitchFamily="49" charset="-122"/>
                <a:ea typeface="仿宋" pitchFamily="49" charset="-122"/>
              </a:rPr>
              <a:t>乙、丙两图中，压力大小相同，受力面积不同，结果海绵的凹陷程度不同，故比较乙、丙两图可得出结论：当压力相同时，受力面积越小，压力的作用效果越明显。</a:t>
            </a:r>
          </a:p>
          <a:p>
            <a:pPr>
              <a:lnSpc>
                <a:spcPct val="150000"/>
              </a:lnSpc>
            </a:pPr>
            <a:r>
              <a:rPr lang="en-US" altLang="zh-CN" sz="2800" b="1" dirty="0" smtClean="0">
                <a:latin typeface="仿宋" pitchFamily="49" charset="-122"/>
                <a:ea typeface="仿宋" pitchFamily="49" charset="-122"/>
              </a:rPr>
              <a:t>(3)</a:t>
            </a:r>
            <a:r>
              <a:rPr lang="zh-CN" altLang="zh-CN" sz="2800" b="1" dirty="0" smtClean="0">
                <a:latin typeface="仿宋" pitchFamily="49" charset="-122"/>
                <a:ea typeface="仿宋" pitchFamily="49" charset="-122"/>
              </a:rPr>
              <a:t>实验中主要采用的科学研究方法是控制变量法和转换法。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542924" y="1013812"/>
            <a:ext cx="11172825"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【变式延伸】结合上例探究以下问题：</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小华在做完上述实验后，把小桌和砝码挪放到一块木板上，发现小桌对木板的压力作用效果不明显，如图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5</a:t>
            </a:r>
            <a:r>
              <a:rPr lang="zh-CN" altLang="zh-CN" sz="3000" b="1" dirty="0" smtClean="0">
                <a:latin typeface="宋体" pitchFamily="2" charset="-122"/>
                <a:ea typeface="宋体" pitchFamily="2" charset="-122"/>
                <a:cs typeface="Times New Roman" pitchFamily="18" charset="0"/>
              </a:rPr>
              <a:t>所示。他通过对图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丙和图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5</a:t>
            </a:r>
            <a:r>
              <a:rPr lang="zh-CN" altLang="zh-CN" sz="3000" b="1" dirty="0" smtClean="0">
                <a:latin typeface="宋体" pitchFamily="2" charset="-122"/>
                <a:ea typeface="宋体" pitchFamily="2" charset="-122"/>
                <a:cs typeface="Times New Roman" pitchFamily="18" charset="0"/>
              </a:rPr>
              <a:t>的比较又得出</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压力一定时，受力面积越小，压力的作用效果越不明显</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的结论。</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60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6" name="组合 15"/>
          <p:cNvGrpSpPr/>
          <p:nvPr/>
        </p:nvGrpSpPr>
        <p:grpSpPr>
          <a:xfrm>
            <a:off x="8272461" y="4086225"/>
            <a:ext cx="2271713" cy="2233804"/>
            <a:chOff x="5614986" y="4243388"/>
            <a:chExt cx="2271713" cy="2233804"/>
          </a:xfrm>
        </p:grpSpPr>
        <p:pic>
          <p:nvPicPr>
            <p:cNvPr id="86017" name="Picture 1" descr="E:\全品课件\物理人教八下学练考PPT\物理人教八下学练考\9RA130.EPS"/>
            <p:cNvPicPr>
              <a:picLocks noChangeAspect="1" noChangeArrowheads="1"/>
            </p:cNvPicPr>
            <p:nvPr/>
          </p:nvPicPr>
          <p:blipFill>
            <a:blip r:embed="rId2" r:link="rId3" cstate="print"/>
            <a:srcRect/>
            <a:stretch>
              <a:fillRect/>
            </a:stretch>
          </p:blipFill>
          <p:spPr bwMode="auto">
            <a:xfrm>
              <a:off x="5614986" y="4243388"/>
              <a:ext cx="2271713" cy="1561803"/>
            </a:xfrm>
            <a:prstGeom prst="rect">
              <a:avLst/>
            </a:prstGeom>
            <a:noFill/>
          </p:spPr>
        </p:pic>
        <p:sp>
          <p:nvSpPr>
            <p:cNvPr id="86019" name="Rectangle 3"/>
            <p:cNvSpPr>
              <a:spLocks noChangeArrowheads="1"/>
            </p:cNvSpPr>
            <p:nvPr/>
          </p:nvSpPr>
          <p:spPr bwMode="auto">
            <a:xfrm>
              <a:off x="5672137" y="5800532"/>
              <a:ext cx="2194832"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9</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528634" y="1350015"/>
            <a:ext cx="11172825"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造成前后两个结论不一致的原因是</a:t>
            </a:r>
            <a:r>
              <a:rPr lang="en-US" altLang="zh-CN" sz="3000" b="1" dirty="0" smtClean="0">
                <a:latin typeface="宋体" pitchFamily="2" charset="-122"/>
                <a:ea typeface="宋体" pitchFamily="2" charset="-122"/>
                <a:cs typeface="Times New Roman" pitchFamily="18" charset="0"/>
              </a:rPr>
              <a:t>______________________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设图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乙中小桌对海绵的压强是</a:t>
            </a:r>
            <a:r>
              <a:rPr lang="en-US" altLang="zh-CN" sz="3000" b="1" dirty="0" smtClean="0">
                <a:latin typeface="宋体" pitchFamily="2" charset="-122"/>
                <a:ea typeface="宋体" pitchFamily="2" charset="-122"/>
                <a:cs typeface="Times New Roman" pitchFamily="18" charset="0"/>
              </a:rPr>
              <a:t>p</a:t>
            </a:r>
            <a:r>
              <a:rPr lang="en-US" altLang="zh-CN" sz="3000" b="1" baseline="-25000"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5</a:t>
            </a:r>
            <a:r>
              <a:rPr lang="zh-CN" altLang="zh-CN" sz="3000" b="1" dirty="0" smtClean="0">
                <a:latin typeface="宋体" pitchFamily="2" charset="-122"/>
                <a:ea typeface="宋体" pitchFamily="2" charset="-122"/>
                <a:cs typeface="Times New Roman" pitchFamily="18" charset="0"/>
              </a:rPr>
              <a:t>中小桌对木板的压强是</a:t>
            </a:r>
            <a:r>
              <a:rPr lang="en-US" altLang="zh-CN" sz="3000" b="1" dirty="0" smtClean="0">
                <a:latin typeface="宋体" pitchFamily="2" charset="-122"/>
                <a:ea typeface="宋体" pitchFamily="2" charset="-122"/>
                <a:cs typeface="Times New Roman" pitchFamily="18" charset="0"/>
              </a:rPr>
              <a:t>p</a:t>
            </a:r>
            <a:r>
              <a:rPr lang="en-US" altLang="zh-CN" sz="3000" b="1" baseline="-25000"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，则</a:t>
            </a:r>
            <a:r>
              <a:rPr lang="en-US" altLang="zh-CN" sz="3000" b="1" dirty="0" smtClean="0">
                <a:latin typeface="宋体" pitchFamily="2" charset="-122"/>
                <a:ea typeface="宋体" pitchFamily="2" charset="-122"/>
                <a:cs typeface="Times New Roman" pitchFamily="18" charset="0"/>
              </a:rPr>
              <a:t>p</a:t>
            </a:r>
            <a:r>
              <a:rPr lang="en-US" altLang="zh-CN" sz="3000" b="1" baseline="-25000" dirty="0" smtClean="0">
                <a:latin typeface="宋体" pitchFamily="2" charset="-122"/>
                <a:ea typeface="宋体" pitchFamily="2" charset="-122"/>
                <a:cs typeface="Times New Roman" pitchFamily="18" charset="0"/>
              </a:rPr>
              <a:t>1</a:t>
            </a:r>
            <a:r>
              <a:rPr lang="en-US" altLang="zh-CN" sz="3000" b="1" dirty="0" smtClean="0">
                <a:latin typeface="宋体" pitchFamily="2" charset="-122"/>
                <a:ea typeface="宋体" pitchFamily="2" charset="-122"/>
                <a:cs typeface="Times New Roman" pitchFamily="18" charset="0"/>
              </a:rPr>
              <a:t>______(</a:t>
            </a:r>
            <a:r>
              <a:rPr lang="zh-CN" altLang="zh-CN" sz="3000" b="1" dirty="0" smtClean="0">
                <a:latin typeface="宋体" pitchFamily="2" charset="-122"/>
                <a:ea typeface="宋体" pitchFamily="2" charset="-122"/>
                <a:cs typeface="Times New Roman" pitchFamily="18" charset="0"/>
              </a:rPr>
              <a:t>选填</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大于</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小于</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等于</a:t>
            </a:r>
            <a:r>
              <a:rPr lang="en-US" altLang="zh-CN" sz="3000" b="1" dirty="0" smtClean="0">
                <a:latin typeface="宋体" pitchFamily="2" charset="-122"/>
                <a:ea typeface="宋体" pitchFamily="2" charset="-122"/>
                <a:cs typeface="Times New Roman" pitchFamily="18" charset="0"/>
              </a:rPr>
              <a:t>”)p</a:t>
            </a:r>
            <a:r>
              <a:rPr lang="en-US" altLang="zh-CN" sz="3000" b="1" baseline="-25000"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同学们想换用其他材料代替海绵继续进行探究，则下列材料中最不适合的是</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　　</a:t>
            </a:r>
            <a:r>
              <a:rPr lang="en-US" altLang="zh-CN" sz="3000" b="1" dirty="0" smtClean="0">
                <a:latin typeface="宋体" pitchFamily="2" charset="-122"/>
                <a:ea typeface="宋体" pitchFamily="2" charset="-122"/>
                <a:cs typeface="Times New Roman" pitchFamily="18" charset="0"/>
              </a:rPr>
              <a:t>)</a:t>
            </a:r>
            <a:endParaRPr lang="zh-CN"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．橡皮泥</a:t>
            </a:r>
            <a:r>
              <a:rPr lang="en-US" altLang="zh-CN" sz="3000" b="1" dirty="0" smtClean="0">
                <a:latin typeface="宋体" pitchFamily="2" charset="-122"/>
                <a:ea typeface="宋体" pitchFamily="2" charset="-122"/>
                <a:cs typeface="Times New Roman" pitchFamily="18" charset="0"/>
              </a:rPr>
              <a:t>      B</a:t>
            </a:r>
            <a:r>
              <a:rPr lang="zh-CN" altLang="zh-CN" sz="3000" b="1" dirty="0" smtClean="0">
                <a:latin typeface="宋体" pitchFamily="2" charset="-122"/>
                <a:ea typeface="宋体" pitchFamily="2" charset="-122"/>
                <a:cs typeface="Times New Roman" pitchFamily="18" charset="0"/>
              </a:rPr>
              <a:t>．水泥地面</a:t>
            </a:r>
            <a:r>
              <a:rPr lang="en-US" altLang="zh-CN" sz="3000" b="1" dirty="0" smtClean="0">
                <a:latin typeface="宋体" pitchFamily="2" charset="-122"/>
                <a:ea typeface="宋体" pitchFamily="2" charset="-122"/>
                <a:cs typeface="Times New Roman" pitchFamily="18" charset="0"/>
              </a:rPr>
              <a:t>       C</a:t>
            </a:r>
            <a:r>
              <a:rPr lang="zh-CN" altLang="zh-CN" sz="3000" b="1" dirty="0" smtClean="0">
                <a:latin typeface="宋体" pitchFamily="2" charset="-122"/>
                <a:ea typeface="宋体" pitchFamily="2" charset="-122"/>
                <a:cs typeface="Times New Roman" pitchFamily="18" charset="0"/>
              </a:rPr>
              <a:t>．沙子</a:t>
            </a:r>
            <a:r>
              <a:rPr lang="en-US" altLang="zh-CN" sz="3000" b="1" dirty="0" smtClean="0">
                <a:latin typeface="宋体" pitchFamily="2" charset="-122"/>
                <a:ea typeface="宋体" pitchFamily="2" charset="-122"/>
                <a:cs typeface="Times New Roman" pitchFamily="18" charset="0"/>
              </a:rPr>
              <a:t>      D</a:t>
            </a:r>
            <a:r>
              <a:rPr lang="zh-CN" altLang="zh-CN" sz="3000" b="1" dirty="0" smtClean="0">
                <a:latin typeface="宋体" pitchFamily="2" charset="-122"/>
                <a:ea typeface="宋体" pitchFamily="2" charset="-122"/>
                <a:cs typeface="Times New Roman" pitchFamily="18" charset="0"/>
              </a:rPr>
              <a:t>．乳胶枕头</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矩形 16"/>
          <p:cNvSpPr/>
          <p:nvPr/>
        </p:nvSpPr>
        <p:spPr>
          <a:xfrm>
            <a:off x="7113088" y="1487606"/>
            <a:ext cx="3877985"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前后两次受力面的材料不同</a:t>
            </a:r>
            <a:endParaRPr lang="zh-CN" altLang="en-US" sz="2400" b="1" dirty="0" smtClean="0">
              <a:solidFill>
                <a:srgbClr val="FF0000"/>
              </a:solidFill>
              <a:latin typeface="宋体" pitchFamily="2" charset="-122"/>
              <a:ea typeface="宋体" pitchFamily="2" charset="-122"/>
            </a:endParaRPr>
          </a:p>
        </p:txBody>
      </p:sp>
      <p:sp>
        <p:nvSpPr>
          <p:cNvPr id="20" name="矩形 19"/>
          <p:cNvSpPr/>
          <p:nvPr/>
        </p:nvSpPr>
        <p:spPr>
          <a:xfrm>
            <a:off x="4488951" y="2906820"/>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等于</a:t>
            </a:r>
            <a:endParaRPr lang="zh-CN" altLang="en-US" sz="2400" b="1" dirty="0" smtClean="0">
              <a:solidFill>
                <a:srgbClr val="FF0000"/>
              </a:solidFill>
              <a:latin typeface="宋体" pitchFamily="2" charset="-122"/>
              <a:ea typeface="宋体" pitchFamily="2" charset="-122"/>
            </a:endParaRPr>
          </a:p>
        </p:txBody>
      </p:sp>
      <p:sp>
        <p:nvSpPr>
          <p:cNvPr id="532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p:cNvSpPr/>
          <p:nvPr/>
        </p:nvSpPr>
        <p:spPr>
          <a:xfrm>
            <a:off x="3341188" y="5002319"/>
            <a:ext cx="340158"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B</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pSp>
        <p:nvGrpSpPr>
          <p:cNvPr id="70" name="Group 41"/>
          <p:cNvGrpSpPr>
            <a:grpSpLocks/>
          </p:cNvGrpSpPr>
          <p:nvPr/>
        </p:nvGrpSpPr>
        <p:grpSpPr bwMode="auto">
          <a:xfrm>
            <a:off x="228309" y="3033702"/>
            <a:ext cx="914224" cy="566738"/>
            <a:chOff x="1286" y="1444"/>
            <a:chExt cx="1505" cy="357"/>
          </a:xfrm>
        </p:grpSpPr>
        <p:sp>
          <p:nvSpPr>
            <p:cNvPr id="71" name="Text Box 42"/>
            <p:cNvSpPr txBox="1">
              <a:spLocks noChangeArrowheads="1"/>
            </p:cNvSpPr>
            <p:nvPr/>
          </p:nvSpPr>
          <p:spPr bwMode="auto">
            <a:xfrm>
              <a:off x="1286" y="1444"/>
              <a:ext cx="1505"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压强</a:t>
              </a:r>
            </a:p>
          </p:txBody>
        </p:sp>
        <p:sp>
          <p:nvSpPr>
            <p:cNvPr id="72" name="Rectangle 43"/>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73" name="Group 47"/>
          <p:cNvGrpSpPr>
            <a:grpSpLocks/>
          </p:cNvGrpSpPr>
          <p:nvPr/>
        </p:nvGrpSpPr>
        <p:grpSpPr bwMode="auto">
          <a:xfrm>
            <a:off x="1849334" y="1460074"/>
            <a:ext cx="936628" cy="1037864"/>
            <a:chOff x="1315" y="1518"/>
            <a:chExt cx="1497" cy="211"/>
          </a:xfrm>
        </p:grpSpPr>
        <p:sp>
          <p:nvSpPr>
            <p:cNvPr id="74" name="Text Box 48"/>
            <p:cNvSpPr txBox="1">
              <a:spLocks noChangeArrowheads="1"/>
            </p:cNvSpPr>
            <p:nvPr/>
          </p:nvSpPr>
          <p:spPr bwMode="auto">
            <a:xfrm>
              <a:off x="1315" y="1518"/>
              <a:ext cx="1497" cy="211"/>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液体压强</a:t>
              </a:r>
            </a:p>
          </p:txBody>
        </p:sp>
        <p:sp>
          <p:nvSpPr>
            <p:cNvPr id="75" name="Rectangle 49"/>
            <p:cNvSpPr>
              <a:spLocks noChangeArrowheads="1"/>
            </p:cNvSpPr>
            <p:nvPr/>
          </p:nvSpPr>
          <p:spPr bwMode="auto">
            <a:xfrm>
              <a:off x="1338" y="1519"/>
              <a:ext cx="1406" cy="194"/>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76" name="Group 50"/>
          <p:cNvGrpSpPr>
            <a:grpSpLocks/>
          </p:cNvGrpSpPr>
          <p:nvPr/>
        </p:nvGrpSpPr>
        <p:grpSpPr bwMode="auto">
          <a:xfrm>
            <a:off x="3662371" y="981076"/>
            <a:ext cx="4024313" cy="533399"/>
            <a:chOff x="1338" y="1444"/>
            <a:chExt cx="1497" cy="357"/>
          </a:xfrm>
        </p:grpSpPr>
        <p:sp>
          <p:nvSpPr>
            <p:cNvPr id="77" name="Text Box 51"/>
            <p:cNvSpPr txBox="1">
              <a:spLocks noChangeArrowheads="1"/>
            </p:cNvSpPr>
            <p:nvPr/>
          </p:nvSpPr>
          <p:spPr bwMode="auto">
            <a:xfrm>
              <a:off x="1338" y="1444"/>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测量仪器：液体压强计</a:t>
              </a:r>
            </a:p>
          </p:txBody>
        </p:sp>
        <p:sp>
          <p:nvSpPr>
            <p:cNvPr id="78" name="Rectangle 52"/>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79" name="Group 53"/>
          <p:cNvGrpSpPr>
            <a:grpSpLocks/>
          </p:cNvGrpSpPr>
          <p:nvPr/>
        </p:nvGrpSpPr>
        <p:grpSpPr bwMode="auto">
          <a:xfrm>
            <a:off x="3647357" y="1585912"/>
            <a:ext cx="2924176" cy="566739"/>
            <a:chOff x="1323" y="1451"/>
            <a:chExt cx="1497" cy="359"/>
          </a:xfrm>
        </p:grpSpPr>
        <p:sp>
          <p:nvSpPr>
            <p:cNvPr id="80" name="Text Box 54"/>
            <p:cNvSpPr txBox="1">
              <a:spLocks noChangeArrowheads="1"/>
            </p:cNvSpPr>
            <p:nvPr/>
          </p:nvSpPr>
          <p:spPr bwMode="auto">
            <a:xfrm>
              <a:off x="1323" y="1453"/>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液体压强的特点</a:t>
              </a:r>
            </a:p>
          </p:txBody>
        </p:sp>
        <p:sp>
          <p:nvSpPr>
            <p:cNvPr id="81" name="Rectangle 55"/>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82" name="Group 56"/>
          <p:cNvGrpSpPr>
            <a:grpSpLocks/>
          </p:cNvGrpSpPr>
          <p:nvPr/>
        </p:nvGrpSpPr>
        <p:grpSpPr bwMode="auto">
          <a:xfrm>
            <a:off x="3619502" y="2190751"/>
            <a:ext cx="2495555" cy="523874"/>
            <a:chOff x="1313" y="1435"/>
            <a:chExt cx="1497" cy="357"/>
          </a:xfrm>
        </p:grpSpPr>
        <p:sp>
          <p:nvSpPr>
            <p:cNvPr id="83" name="Text Box 57"/>
            <p:cNvSpPr txBox="1">
              <a:spLocks noChangeArrowheads="1"/>
            </p:cNvSpPr>
            <p:nvPr/>
          </p:nvSpPr>
          <p:spPr bwMode="auto">
            <a:xfrm>
              <a:off x="1313" y="1435"/>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应用：连通器</a:t>
              </a:r>
            </a:p>
          </p:txBody>
        </p:sp>
        <p:sp>
          <p:nvSpPr>
            <p:cNvPr id="84" name="Rectangle 58"/>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85" name="Group 65"/>
          <p:cNvGrpSpPr>
            <a:grpSpLocks/>
          </p:cNvGrpSpPr>
          <p:nvPr/>
        </p:nvGrpSpPr>
        <p:grpSpPr bwMode="auto">
          <a:xfrm>
            <a:off x="1849437" y="4758846"/>
            <a:ext cx="922339" cy="1040412"/>
            <a:chOff x="1338" y="1511"/>
            <a:chExt cx="1497" cy="224"/>
          </a:xfrm>
        </p:grpSpPr>
        <p:sp>
          <p:nvSpPr>
            <p:cNvPr id="86" name="Text Box 66"/>
            <p:cNvSpPr txBox="1">
              <a:spLocks noChangeArrowheads="1"/>
            </p:cNvSpPr>
            <p:nvPr/>
          </p:nvSpPr>
          <p:spPr bwMode="auto">
            <a:xfrm>
              <a:off x="1338" y="1511"/>
              <a:ext cx="1497" cy="224"/>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大气压强</a:t>
              </a:r>
            </a:p>
          </p:txBody>
        </p:sp>
        <p:sp>
          <p:nvSpPr>
            <p:cNvPr id="87" name="Rectangle 67"/>
            <p:cNvSpPr>
              <a:spLocks noChangeArrowheads="1"/>
            </p:cNvSpPr>
            <p:nvPr/>
          </p:nvSpPr>
          <p:spPr bwMode="auto">
            <a:xfrm>
              <a:off x="1338" y="1519"/>
              <a:ext cx="1406" cy="194"/>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88" name="Group 111"/>
          <p:cNvGrpSpPr>
            <a:grpSpLocks/>
          </p:cNvGrpSpPr>
          <p:nvPr/>
        </p:nvGrpSpPr>
        <p:grpSpPr bwMode="auto">
          <a:xfrm>
            <a:off x="2755907" y="1270000"/>
            <a:ext cx="895350" cy="1222375"/>
            <a:chOff x="1610" y="1026"/>
            <a:chExt cx="564" cy="953"/>
          </a:xfrm>
        </p:grpSpPr>
        <p:sp>
          <p:nvSpPr>
            <p:cNvPr id="89" name="Line 72"/>
            <p:cNvSpPr>
              <a:spLocks noChangeShapeType="1"/>
            </p:cNvSpPr>
            <p:nvPr/>
          </p:nvSpPr>
          <p:spPr bwMode="auto">
            <a:xfrm flipV="1">
              <a:off x="1610" y="1529"/>
              <a:ext cx="297"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90" name="Line 73"/>
            <p:cNvSpPr>
              <a:spLocks noChangeShapeType="1"/>
            </p:cNvSpPr>
            <p:nvPr/>
          </p:nvSpPr>
          <p:spPr bwMode="auto">
            <a:xfrm flipH="1">
              <a:off x="1927" y="1026"/>
              <a:ext cx="0" cy="953"/>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91" name="Line 74"/>
            <p:cNvSpPr>
              <a:spLocks noChangeShapeType="1"/>
            </p:cNvSpPr>
            <p:nvPr/>
          </p:nvSpPr>
          <p:spPr bwMode="auto">
            <a:xfrm flipV="1">
              <a:off x="1927" y="1026"/>
              <a:ext cx="247"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92" name="Line 76"/>
            <p:cNvSpPr>
              <a:spLocks noChangeShapeType="1"/>
            </p:cNvSpPr>
            <p:nvPr/>
          </p:nvSpPr>
          <p:spPr bwMode="auto">
            <a:xfrm flipV="1">
              <a:off x="1927" y="1480"/>
              <a:ext cx="247"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93" name="Line 77"/>
            <p:cNvSpPr>
              <a:spLocks noChangeShapeType="1"/>
            </p:cNvSpPr>
            <p:nvPr/>
          </p:nvSpPr>
          <p:spPr bwMode="auto">
            <a:xfrm flipV="1">
              <a:off x="1927" y="1979"/>
              <a:ext cx="247" cy="0"/>
            </a:xfrm>
            <a:prstGeom prst="line">
              <a:avLst/>
            </a:prstGeom>
            <a:noFill/>
            <a:ln w="9525">
              <a:solidFill>
                <a:schemeClr val="tx1"/>
              </a:solidFill>
              <a:round/>
              <a:headEnd/>
              <a:tailEnd/>
            </a:ln>
            <a:effectLst/>
          </p:spPr>
          <p:txBody>
            <a:bodyPr anchor="ctr">
              <a:spAutoFit/>
            </a:bodyPr>
            <a:lstStyle/>
            <a:p>
              <a:endParaRPr lang="zh-CN" altLang="en-US" sz="2800" b="1"/>
            </a:p>
          </p:txBody>
        </p:sp>
      </p:grpSp>
      <p:grpSp>
        <p:nvGrpSpPr>
          <p:cNvPr id="94" name="Group 82"/>
          <p:cNvGrpSpPr>
            <a:grpSpLocks/>
          </p:cNvGrpSpPr>
          <p:nvPr/>
        </p:nvGrpSpPr>
        <p:grpSpPr bwMode="auto">
          <a:xfrm>
            <a:off x="3505206" y="5082769"/>
            <a:ext cx="6724644" cy="584200"/>
            <a:chOff x="1338" y="1451"/>
            <a:chExt cx="1497" cy="368"/>
          </a:xfrm>
        </p:grpSpPr>
        <p:sp>
          <p:nvSpPr>
            <p:cNvPr id="95" name="Text Box 83"/>
            <p:cNvSpPr txBox="1">
              <a:spLocks noChangeArrowheads="1"/>
            </p:cNvSpPr>
            <p:nvPr/>
          </p:nvSpPr>
          <p:spPr bwMode="auto">
            <a:xfrm>
              <a:off x="1338" y="1462"/>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测量仪器：水银气压计和金属盒气压计</a:t>
              </a:r>
            </a:p>
          </p:txBody>
        </p:sp>
        <p:sp>
          <p:nvSpPr>
            <p:cNvPr id="96" name="Rectangle 84"/>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97" name="Group 85"/>
          <p:cNvGrpSpPr>
            <a:grpSpLocks/>
          </p:cNvGrpSpPr>
          <p:nvPr/>
        </p:nvGrpSpPr>
        <p:grpSpPr bwMode="auto">
          <a:xfrm>
            <a:off x="3519494" y="2774098"/>
            <a:ext cx="5924550" cy="529380"/>
            <a:chOff x="1338" y="1442"/>
            <a:chExt cx="1497" cy="357"/>
          </a:xfrm>
        </p:grpSpPr>
        <p:sp>
          <p:nvSpPr>
            <p:cNvPr id="98" name="Text Box 86"/>
            <p:cNvSpPr txBox="1">
              <a:spLocks noChangeArrowheads="1"/>
            </p:cNvSpPr>
            <p:nvPr/>
          </p:nvSpPr>
          <p:spPr bwMode="auto">
            <a:xfrm>
              <a:off x="1338" y="1442"/>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证明存在的实验：马德堡半球试验</a:t>
              </a:r>
              <a:endParaRPr lang="en-US" altLang="zh-CN" sz="2800" b="1" dirty="0">
                <a:solidFill>
                  <a:schemeClr val="tx1"/>
                </a:solidFill>
                <a:latin typeface="宋体" pitchFamily="2" charset="-122"/>
              </a:endParaRPr>
            </a:p>
          </p:txBody>
        </p:sp>
        <p:sp>
          <p:nvSpPr>
            <p:cNvPr id="108" name="Rectangle 87"/>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109" name="Group 112"/>
          <p:cNvGrpSpPr>
            <a:grpSpLocks/>
          </p:cNvGrpSpPr>
          <p:nvPr/>
        </p:nvGrpSpPr>
        <p:grpSpPr bwMode="auto">
          <a:xfrm>
            <a:off x="3505205" y="3365194"/>
            <a:ext cx="6796087" cy="468969"/>
            <a:chOff x="1338" y="1428"/>
            <a:chExt cx="1497" cy="357"/>
          </a:xfrm>
        </p:grpSpPr>
        <p:sp>
          <p:nvSpPr>
            <p:cNvPr id="110" name="Text Box 113"/>
            <p:cNvSpPr txBox="1">
              <a:spLocks noChangeArrowheads="1"/>
            </p:cNvSpPr>
            <p:nvPr/>
          </p:nvSpPr>
          <p:spPr bwMode="auto">
            <a:xfrm>
              <a:off x="1338" y="1428"/>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测量大气压强值的实验：托里拆利实验</a:t>
              </a:r>
            </a:p>
          </p:txBody>
        </p:sp>
        <p:sp>
          <p:nvSpPr>
            <p:cNvPr id="111" name="Rectangle 114"/>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112" name="Group 115"/>
          <p:cNvGrpSpPr>
            <a:grpSpLocks/>
          </p:cNvGrpSpPr>
          <p:nvPr/>
        </p:nvGrpSpPr>
        <p:grpSpPr bwMode="auto">
          <a:xfrm>
            <a:off x="3505206" y="5903769"/>
            <a:ext cx="5581644" cy="612776"/>
            <a:chOff x="1338" y="1451"/>
            <a:chExt cx="1497" cy="386"/>
          </a:xfrm>
        </p:grpSpPr>
        <p:sp>
          <p:nvSpPr>
            <p:cNvPr id="113" name="Text Box 116"/>
            <p:cNvSpPr txBox="1">
              <a:spLocks noChangeArrowheads="1"/>
            </p:cNvSpPr>
            <p:nvPr/>
          </p:nvSpPr>
          <p:spPr bwMode="auto">
            <a:xfrm>
              <a:off x="1338" y="1480"/>
              <a:ext cx="1497"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影响因素：高度、天气和季节等</a:t>
              </a:r>
            </a:p>
          </p:txBody>
        </p:sp>
        <p:sp>
          <p:nvSpPr>
            <p:cNvPr id="114" name="Rectangle 117"/>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115" name="Group 119"/>
          <p:cNvGrpSpPr>
            <a:grpSpLocks/>
          </p:cNvGrpSpPr>
          <p:nvPr/>
        </p:nvGrpSpPr>
        <p:grpSpPr bwMode="auto">
          <a:xfrm>
            <a:off x="2741618" y="3043240"/>
            <a:ext cx="763588" cy="3195328"/>
            <a:chOff x="2172" y="2161"/>
            <a:chExt cx="481" cy="1406"/>
          </a:xfrm>
        </p:grpSpPr>
        <p:sp>
          <p:nvSpPr>
            <p:cNvPr id="174" name="Line 89"/>
            <p:cNvSpPr>
              <a:spLocks noChangeShapeType="1"/>
            </p:cNvSpPr>
            <p:nvPr/>
          </p:nvSpPr>
          <p:spPr bwMode="auto">
            <a:xfrm flipV="1">
              <a:off x="2172" y="3231"/>
              <a:ext cx="262"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75" name="Line 90"/>
            <p:cNvSpPr>
              <a:spLocks noChangeShapeType="1"/>
            </p:cNvSpPr>
            <p:nvPr/>
          </p:nvSpPr>
          <p:spPr bwMode="auto">
            <a:xfrm flipH="1">
              <a:off x="2426" y="2161"/>
              <a:ext cx="0" cy="1406"/>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76" name="Line 91"/>
            <p:cNvSpPr>
              <a:spLocks noChangeShapeType="1"/>
            </p:cNvSpPr>
            <p:nvPr/>
          </p:nvSpPr>
          <p:spPr bwMode="auto">
            <a:xfrm flipV="1">
              <a:off x="2435" y="2161"/>
              <a:ext cx="218"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77" name="Line 92"/>
            <p:cNvSpPr>
              <a:spLocks noChangeShapeType="1"/>
            </p:cNvSpPr>
            <p:nvPr/>
          </p:nvSpPr>
          <p:spPr bwMode="auto">
            <a:xfrm flipV="1">
              <a:off x="2435" y="2433"/>
              <a:ext cx="218"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78" name="Line 93"/>
            <p:cNvSpPr>
              <a:spLocks noChangeShapeType="1"/>
            </p:cNvSpPr>
            <p:nvPr/>
          </p:nvSpPr>
          <p:spPr bwMode="auto">
            <a:xfrm flipV="1">
              <a:off x="2435" y="2751"/>
              <a:ext cx="218"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79" name="Line 94"/>
            <p:cNvSpPr>
              <a:spLocks noChangeShapeType="1"/>
            </p:cNvSpPr>
            <p:nvPr/>
          </p:nvSpPr>
          <p:spPr bwMode="auto">
            <a:xfrm flipV="1">
              <a:off x="2435" y="3159"/>
              <a:ext cx="218"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80" name="Line 118"/>
            <p:cNvSpPr>
              <a:spLocks noChangeShapeType="1"/>
            </p:cNvSpPr>
            <p:nvPr/>
          </p:nvSpPr>
          <p:spPr bwMode="auto">
            <a:xfrm flipV="1">
              <a:off x="2426" y="3567"/>
              <a:ext cx="218" cy="0"/>
            </a:xfrm>
            <a:prstGeom prst="line">
              <a:avLst/>
            </a:prstGeom>
            <a:noFill/>
            <a:ln w="9525">
              <a:solidFill>
                <a:schemeClr val="tx1"/>
              </a:solidFill>
              <a:round/>
              <a:headEnd/>
              <a:tailEnd/>
            </a:ln>
            <a:effectLst/>
          </p:spPr>
          <p:txBody>
            <a:bodyPr anchor="ctr">
              <a:spAutoFit/>
            </a:bodyPr>
            <a:lstStyle/>
            <a:p>
              <a:endParaRPr lang="zh-CN" altLang="en-US" sz="2800" b="1"/>
            </a:p>
          </p:txBody>
        </p:sp>
      </p:grpSp>
      <p:grpSp>
        <p:nvGrpSpPr>
          <p:cNvPr id="181" name="Group 126"/>
          <p:cNvGrpSpPr>
            <a:grpSpLocks/>
          </p:cNvGrpSpPr>
          <p:nvPr/>
        </p:nvGrpSpPr>
        <p:grpSpPr bwMode="auto">
          <a:xfrm>
            <a:off x="1114425" y="1728788"/>
            <a:ext cx="720725" cy="3671887"/>
            <a:chOff x="702" y="1525"/>
            <a:chExt cx="454" cy="2495"/>
          </a:xfrm>
        </p:grpSpPr>
        <p:sp>
          <p:nvSpPr>
            <p:cNvPr id="182" name="Line 60"/>
            <p:cNvSpPr>
              <a:spLocks noChangeShapeType="1"/>
            </p:cNvSpPr>
            <p:nvPr/>
          </p:nvSpPr>
          <p:spPr bwMode="auto">
            <a:xfrm flipV="1">
              <a:off x="702" y="2540"/>
              <a:ext cx="227"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83" name="Line 61"/>
            <p:cNvSpPr>
              <a:spLocks noChangeShapeType="1"/>
            </p:cNvSpPr>
            <p:nvPr/>
          </p:nvSpPr>
          <p:spPr bwMode="auto">
            <a:xfrm flipV="1">
              <a:off x="930" y="1526"/>
              <a:ext cx="226" cy="0"/>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85" name="Line 63"/>
            <p:cNvSpPr>
              <a:spLocks noChangeShapeType="1"/>
            </p:cNvSpPr>
            <p:nvPr/>
          </p:nvSpPr>
          <p:spPr bwMode="auto">
            <a:xfrm>
              <a:off x="930" y="1525"/>
              <a:ext cx="0" cy="2495"/>
            </a:xfrm>
            <a:prstGeom prst="line">
              <a:avLst/>
            </a:prstGeom>
            <a:noFill/>
            <a:ln w="9525">
              <a:solidFill>
                <a:schemeClr val="tx1"/>
              </a:solidFill>
              <a:round/>
              <a:headEnd/>
              <a:tailEnd/>
            </a:ln>
            <a:effectLst/>
          </p:spPr>
          <p:txBody>
            <a:bodyPr anchor="ctr">
              <a:spAutoFit/>
            </a:bodyPr>
            <a:lstStyle/>
            <a:p>
              <a:endParaRPr lang="zh-CN" altLang="en-US" sz="2800" b="1"/>
            </a:p>
          </p:txBody>
        </p:sp>
        <p:sp>
          <p:nvSpPr>
            <p:cNvPr id="186" name="Line 120"/>
            <p:cNvSpPr>
              <a:spLocks noChangeShapeType="1"/>
            </p:cNvSpPr>
            <p:nvPr/>
          </p:nvSpPr>
          <p:spPr bwMode="auto">
            <a:xfrm flipV="1">
              <a:off x="930" y="4020"/>
              <a:ext cx="226" cy="0"/>
            </a:xfrm>
            <a:prstGeom prst="line">
              <a:avLst/>
            </a:prstGeom>
            <a:noFill/>
            <a:ln w="9525">
              <a:solidFill>
                <a:schemeClr val="tx1"/>
              </a:solidFill>
              <a:round/>
              <a:headEnd/>
              <a:tailEnd/>
            </a:ln>
            <a:effectLst/>
          </p:spPr>
          <p:txBody>
            <a:bodyPr anchor="ctr">
              <a:spAutoFit/>
            </a:bodyPr>
            <a:lstStyle/>
            <a:p>
              <a:endParaRPr lang="zh-CN" altLang="en-US" sz="2800" b="1"/>
            </a:p>
          </p:txBody>
        </p:sp>
      </p:grpSp>
      <p:grpSp>
        <p:nvGrpSpPr>
          <p:cNvPr id="190" name="Group 125"/>
          <p:cNvGrpSpPr>
            <a:grpSpLocks/>
          </p:cNvGrpSpPr>
          <p:nvPr/>
        </p:nvGrpSpPr>
        <p:grpSpPr bwMode="auto">
          <a:xfrm>
            <a:off x="3519488" y="3978907"/>
            <a:ext cx="7739067" cy="1041247"/>
            <a:chOff x="2109" y="2591"/>
            <a:chExt cx="3356" cy="338"/>
          </a:xfrm>
        </p:grpSpPr>
        <p:grpSp>
          <p:nvGrpSpPr>
            <p:cNvPr id="191" name="Group 79"/>
            <p:cNvGrpSpPr>
              <a:grpSpLocks/>
            </p:cNvGrpSpPr>
            <p:nvPr/>
          </p:nvGrpSpPr>
          <p:grpSpPr bwMode="auto">
            <a:xfrm>
              <a:off x="2109" y="2591"/>
              <a:ext cx="3356" cy="338"/>
              <a:chOff x="1338" y="1520"/>
              <a:chExt cx="1497" cy="199"/>
            </a:xfrm>
          </p:grpSpPr>
          <p:sp>
            <p:nvSpPr>
              <p:cNvPr id="193" name="Text Box 80"/>
              <p:cNvSpPr txBox="1">
                <a:spLocks noChangeArrowheads="1"/>
              </p:cNvSpPr>
              <p:nvPr/>
            </p:nvSpPr>
            <p:spPr bwMode="auto">
              <a:xfrm>
                <a:off x="1338" y="1520"/>
                <a:ext cx="1497" cy="199"/>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标准大气压的值：              </a:t>
                </a:r>
                <a:r>
                  <a:rPr lang="en-US" altLang="zh-CN" sz="2800" b="1" dirty="0">
                    <a:solidFill>
                      <a:schemeClr val="tx1"/>
                    </a:solidFill>
                    <a:latin typeface="宋体" pitchFamily="2" charset="-122"/>
                  </a:rPr>
                  <a:t>Pa</a:t>
                </a:r>
                <a:r>
                  <a:rPr lang="zh-CN" altLang="en-US" sz="2800" b="1" dirty="0">
                    <a:solidFill>
                      <a:schemeClr val="tx1"/>
                    </a:solidFill>
                    <a:latin typeface="宋体" pitchFamily="2" charset="-122"/>
                  </a:rPr>
                  <a:t>，或为</a:t>
                </a:r>
                <a:r>
                  <a:rPr lang="en-US" altLang="zh-CN" sz="2800" b="1" dirty="0">
                    <a:solidFill>
                      <a:schemeClr val="tx1"/>
                    </a:solidFill>
                    <a:latin typeface="宋体" pitchFamily="2" charset="-122"/>
                  </a:rPr>
                  <a:t>760mm</a:t>
                </a:r>
                <a:r>
                  <a:rPr lang="zh-CN" altLang="en-US" sz="2800" b="1" dirty="0">
                    <a:solidFill>
                      <a:schemeClr val="tx1"/>
                    </a:solidFill>
                    <a:latin typeface="宋体" pitchFamily="2" charset="-122"/>
                  </a:rPr>
                  <a:t>高水银柱产生的压强</a:t>
                </a:r>
              </a:p>
            </p:txBody>
          </p:sp>
          <p:sp>
            <p:nvSpPr>
              <p:cNvPr id="194" name="Rectangle 81"/>
              <p:cNvSpPr>
                <a:spLocks noChangeArrowheads="1"/>
              </p:cNvSpPr>
              <p:nvPr/>
            </p:nvSpPr>
            <p:spPr bwMode="auto">
              <a:xfrm>
                <a:off x="1338" y="1520"/>
                <a:ext cx="1406" cy="194"/>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pic>
          <p:nvPicPr>
            <p:cNvPr id="192" name="Picture 124"/>
            <p:cNvPicPr>
              <a:picLocks noChangeAspect="1" noChangeArrowheads="1"/>
            </p:cNvPicPr>
            <p:nvPr/>
          </p:nvPicPr>
          <p:blipFill>
            <a:blip r:embed="rId2" cstate="print"/>
            <a:srcRect/>
            <a:stretch>
              <a:fillRect/>
            </a:stretch>
          </p:blipFill>
          <p:spPr bwMode="auto">
            <a:xfrm>
              <a:off x="3334" y="2630"/>
              <a:ext cx="1140" cy="109"/>
            </a:xfrm>
            <a:prstGeom prst="rect">
              <a:avLst/>
            </a:prstGeom>
            <a:noFill/>
            <a:ln w="9525" algn="ctr">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ox(in)">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box(in)">
                                      <p:cBhvr>
                                        <p:cTn id="12" dur="5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linds(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ox(in)">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blinds(horizontal)">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box(in)">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ox(in)">
                                      <p:cBhvr>
                                        <p:cTn id="37" dur="5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diamond(in)">
                                      <p:cBhvr>
                                        <p:cTn id="42" dur="2000"/>
                                        <p:tgtEl>
                                          <p:spTgt spid="8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blinds(horizontal)">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box(in)">
                                      <p:cBhvr>
                                        <p:cTn id="52" dur="500"/>
                                        <p:tgtEl>
                                          <p:spTgt spid="97"/>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diamond(in)">
                                      <p:cBhvr>
                                        <p:cTn id="57" dur="2000"/>
                                        <p:tgtEl>
                                          <p:spTgt spid="10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90"/>
                                        </p:tgtEl>
                                        <p:attrNameLst>
                                          <p:attrName>style.visibility</p:attrName>
                                        </p:attrNameLst>
                                      </p:cBhvr>
                                      <p:to>
                                        <p:strVal val="visible"/>
                                      </p:to>
                                    </p:set>
                                    <p:animEffect transition="in" filter="checkerboard(across)">
                                      <p:cBhvr>
                                        <p:cTn id="62" dur="500"/>
                                        <p:tgtEl>
                                          <p:spTgt spid="19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blinds(horizontal)">
                                      <p:cBhvr>
                                        <p:cTn id="67" dur="500"/>
                                        <p:tgtEl>
                                          <p:spTgt spid="94"/>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112"/>
                                        </p:tgtEl>
                                        <p:attrNameLst>
                                          <p:attrName>style.visibility</p:attrName>
                                        </p:attrNameLst>
                                      </p:cBhvr>
                                      <p:to>
                                        <p:strVal val="visible"/>
                                      </p:to>
                                    </p:set>
                                    <p:animEffect transition="in" filter="box(in)">
                                      <p:cBhvr>
                                        <p:cTn id="7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600073" y="1017158"/>
            <a:ext cx="11172825"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【开放探究】</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6</a:t>
            </a:r>
            <a:r>
              <a:rPr lang="zh-CN" altLang="zh-CN" sz="3000" b="1" dirty="0" smtClean="0">
                <a:latin typeface="宋体" pitchFamily="2" charset="-122"/>
                <a:ea typeface="宋体" pitchFamily="2" charset="-122"/>
                <a:cs typeface="Times New Roman" pitchFamily="18" charset="0"/>
              </a:rPr>
              <a:t>所示，在进行</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探究压力作用效果的影响因素</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的实验时，某同学完成了图</a:t>
            </a: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C</a:t>
            </a:r>
            <a:r>
              <a:rPr lang="zh-CN" altLang="zh-CN" sz="3000" b="1" dirty="0" smtClean="0">
                <a:latin typeface="宋体" pitchFamily="2" charset="-122"/>
                <a:ea typeface="宋体" pitchFamily="2" charset="-122"/>
                <a:cs typeface="Times New Roman" pitchFamily="18" charset="0"/>
              </a:rPr>
              <a:t>三次实验后，又将同一小桌，按如图</a:t>
            </a:r>
            <a:r>
              <a:rPr lang="en-US" altLang="zh-CN" sz="3000" b="1" dirty="0" smtClean="0">
                <a:latin typeface="宋体" pitchFamily="2" charset="-122"/>
                <a:ea typeface="宋体" pitchFamily="2" charset="-122"/>
                <a:cs typeface="Times New Roman" pitchFamily="18" charset="0"/>
              </a:rPr>
              <a:t>D</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E</a:t>
            </a:r>
            <a:r>
              <a:rPr lang="zh-CN" altLang="zh-CN" sz="3000" b="1" dirty="0" smtClean="0">
                <a:latin typeface="宋体" pitchFamily="2" charset="-122"/>
                <a:ea typeface="宋体" pitchFamily="2" charset="-122"/>
                <a:cs typeface="Times New Roman" pitchFamily="18" charset="0"/>
              </a:rPr>
              <a:t>所示的方式放在海绵上，观察海绵的凹陷程度。</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397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2" name="组合 11"/>
          <p:cNvGrpSpPr/>
          <p:nvPr/>
        </p:nvGrpSpPr>
        <p:grpSpPr>
          <a:xfrm>
            <a:off x="1049439" y="3791423"/>
            <a:ext cx="10188832" cy="2618327"/>
            <a:chOff x="1049439" y="3791423"/>
            <a:chExt cx="10188832" cy="2618327"/>
          </a:xfrm>
        </p:grpSpPr>
        <p:pic>
          <p:nvPicPr>
            <p:cNvPr id="83969" name="Picture 1" descr="E:\全品课件\物理人教八下学练考PPT\物理人教八下学练考\9RA131.EPS"/>
            <p:cNvPicPr>
              <a:picLocks noChangeAspect="1" noChangeArrowheads="1"/>
            </p:cNvPicPr>
            <p:nvPr/>
          </p:nvPicPr>
          <p:blipFill>
            <a:blip r:embed="rId2" r:link="rId3" cstate="print"/>
            <a:srcRect/>
            <a:stretch>
              <a:fillRect/>
            </a:stretch>
          </p:blipFill>
          <p:spPr bwMode="auto">
            <a:xfrm>
              <a:off x="1049439" y="3791423"/>
              <a:ext cx="10188832" cy="1901915"/>
            </a:xfrm>
            <a:prstGeom prst="rect">
              <a:avLst/>
            </a:prstGeom>
            <a:noFill/>
          </p:spPr>
        </p:pic>
        <p:sp>
          <p:nvSpPr>
            <p:cNvPr id="83971" name="Rectangle 3"/>
            <p:cNvSpPr>
              <a:spLocks noChangeArrowheads="1"/>
            </p:cNvSpPr>
            <p:nvPr/>
          </p:nvSpPr>
          <p:spPr bwMode="auto">
            <a:xfrm>
              <a:off x="4734232" y="5733090"/>
              <a:ext cx="2194832"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9</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428624" y="1092836"/>
            <a:ext cx="11444289"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D</a:t>
            </a:r>
            <a:r>
              <a:rPr lang="zh-CN" altLang="zh-CN" sz="3000" b="1" dirty="0" smtClean="0">
                <a:latin typeface="宋体" pitchFamily="2" charset="-122"/>
                <a:ea typeface="宋体" pitchFamily="2" charset="-122"/>
                <a:cs typeface="Times New Roman" pitchFamily="18" charset="0"/>
              </a:rPr>
              <a:t>所示，将海绵的一端用木块垫起，仍使小桌静止，发现比图</a:t>
            </a:r>
            <a:r>
              <a:rPr lang="en-US" altLang="zh-CN" sz="3000" b="1" dirty="0" smtClean="0">
                <a:latin typeface="宋体" pitchFamily="2" charset="-122"/>
                <a:ea typeface="宋体" pitchFamily="2" charset="-122"/>
                <a:cs typeface="Times New Roman" pitchFamily="18" charset="0"/>
              </a:rPr>
              <a:t>C</a:t>
            </a:r>
            <a:r>
              <a:rPr lang="zh-CN" altLang="zh-CN" sz="3000" b="1" dirty="0" smtClean="0">
                <a:latin typeface="宋体" pitchFamily="2" charset="-122"/>
                <a:ea typeface="宋体" pitchFamily="2" charset="-122"/>
                <a:cs typeface="Times New Roman" pitchFamily="18" charset="0"/>
              </a:rPr>
              <a:t>中海绵的凹陷程度小，可以得出结论：</a:t>
            </a:r>
            <a:r>
              <a:rPr lang="en-US" altLang="zh-CN" sz="3000" b="1" dirty="0" smtClean="0">
                <a:latin typeface="宋体" pitchFamily="2" charset="-122"/>
                <a:ea typeface="宋体" pitchFamily="2" charset="-122"/>
                <a:cs typeface="Times New Roman" pitchFamily="18" charset="0"/>
              </a:rPr>
              <a:t>________________________________________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E</a:t>
            </a:r>
            <a:r>
              <a:rPr lang="zh-CN" altLang="zh-CN" sz="3000" b="1" dirty="0" smtClean="0">
                <a:latin typeface="宋体" pitchFamily="2" charset="-122"/>
                <a:ea typeface="宋体" pitchFamily="2" charset="-122"/>
                <a:cs typeface="Times New Roman" pitchFamily="18" charset="0"/>
              </a:rPr>
              <a:t>所示，将小桌和砝码沿海绵向右平移。观察到图</a:t>
            </a:r>
            <a:r>
              <a:rPr lang="en-US" altLang="zh-CN" sz="3000" b="1" dirty="0" smtClean="0">
                <a:latin typeface="宋体" pitchFamily="2" charset="-122"/>
                <a:ea typeface="宋体" pitchFamily="2" charset="-122"/>
                <a:cs typeface="Times New Roman" pitchFamily="18" charset="0"/>
              </a:rPr>
              <a:t>E</a:t>
            </a:r>
            <a:r>
              <a:rPr lang="zh-CN" altLang="zh-CN" sz="3000" b="1" dirty="0" smtClean="0">
                <a:latin typeface="宋体" pitchFamily="2" charset="-122"/>
                <a:ea typeface="宋体" pitchFamily="2" charset="-122"/>
                <a:cs typeface="Times New Roman" pitchFamily="18" charset="0"/>
              </a:rPr>
              <a:t>中海绵的凹陷程度比图</a:t>
            </a:r>
            <a:r>
              <a:rPr lang="en-US" altLang="zh-CN" sz="3000" b="1" dirty="0" smtClean="0">
                <a:latin typeface="宋体" pitchFamily="2" charset="-122"/>
                <a:ea typeface="宋体" pitchFamily="2" charset="-122"/>
                <a:cs typeface="Times New Roman" pitchFamily="18" charset="0"/>
              </a:rPr>
              <a:t>D</a:t>
            </a:r>
            <a:r>
              <a:rPr lang="zh-CN" altLang="zh-CN" sz="3000" b="1" dirty="0" smtClean="0">
                <a:latin typeface="宋体" pitchFamily="2" charset="-122"/>
                <a:ea typeface="宋体" pitchFamily="2" charset="-122"/>
                <a:cs typeface="Times New Roman" pitchFamily="18" charset="0"/>
              </a:rPr>
              <a:t>中海绵的凹陷程度</a:t>
            </a:r>
            <a:r>
              <a:rPr lang="en-US" altLang="zh-CN" sz="3000" b="1" dirty="0" smtClean="0">
                <a:latin typeface="宋体" pitchFamily="2" charset="-122"/>
                <a:ea typeface="宋体" pitchFamily="2" charset="-122"/>
                <a:cs typeface="Times New Roman" pitchFamily="18" charset="0"/>
              </a:rPr>
              <a:t>___(</a:t>
            </a:r>
            <a:r>
              <a:rPr lang="zh-CN" altLang="zh-CN" sz="3000" b="1" dirty="0" smtClean="0">
                <a:latin typeface="宋体" pitchFamily="2" charset="-122"/>
                <a:ea typeface="宋体" pitchFamily="2" charset="-122"/>
                <a:cs typeface="Times New Roman" pitchFamily="18" charset="0"/>
              </a:rPr>
              <a:t>选填</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大</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一样</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或</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小</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，那么由图</a:t>
            </a:r>
            <a:r>
              <a:rPr lang="en-US" altLang="zh-CN" sz="3000" b="1" dirty="0" smtClean="0">
                <a:latin typeface="宋体" pitchFamily="2" charset="-122"/>
                <a:ea typeface="宋体" pitchFamily="2" charset="-122"/>
                <a:cs typeface="Times New Roman" pitchFamily="18" charset="0"/>
              </a:rPr>
              <a:t>D</a:t>
            </a:r>
            <a:r>
              <a:rPr lang="zh-CN" altLang="zh-CN" sz="3000" b="1" dirty="0" smtClean="0">
                <a:latin typeface="宋体" pitchFamily="2" charset="-122"/>
                <a:ea typeface="宋体" pitchFamily="2" charset="-122"/>
                <a:cs typeface="Times New Roman" pitchFamily="18" charset="0"/>
              </a:rPr>
              <a:t>和图</a:t>
            </a:r>
            <a:r>
              <a:rPr lang="en-US" altLang="zh-CN" sz="3000" b="1" dirty="0" smtClean="0">
                <a:latin typeface="宋体" pitchFamily="2" charset="-122"/>
                <a:ea typeface="宋体" pitchFamily="2" charset="-122"/>
                <a:cs typeface="Times New Roman" pitchFamily="18" charset="0"/>
              </a:rPr>
              <a:t>E</a:t>
            </a:r>
            <a:r>
              <a:rPr lang="zh-CN" altLang="zh-CN" sz="3000" b="1" dirty="0" smtClean="0">
                <a:latin typeface="宋体" pitchFamily="2" charset="-122"/>
                <a:ea typeface="宋体" pitchFamily="2" charset="-122"/>
                <a:cs typeface="Times New Roman" pitchFamily="18" charset="0"/>
              </a:rPr>
              <a:t>能否得出</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压力作用效果与压力大小关系</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的正确结论？为什么？</a:t>
            </a:r>
            <a:r>
              <a:rPr lang="en-US" altLang="zh-CN" sz="3000" b="1" dirty="0" smtClean="0">
                <a:latin typeface="宋体" pitchFamily="2" charset="-122"/>
                <a:ea typeface="宋体" pitchFamily="2" charset="-122"/>
                <a:cs typeface="Times New Roman" pitchFamily="18" charset="0"/>
              </a:rPr>
              <a:t>________________________</a:t>
            </a:r>
            <a:r>
              <a:rPr lang="zh-CN" altLang="zh-CN" sz="3000" b="1" dirty="0" smtClean="0">
                <a:latin typeface="宋体" pitchFamily="2" charset="-122"/>
                <a:ea typeface="宋体" pitchFamily="2" charset="-122"/>
                <a:cs typeface="Times New Roman" pitchFamily="18" charset="0"/>
              </a:rPr>
              <a:t>。</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529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483689" y="2644891"/>
            <a:ext cx="757130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在受力面积相同时，压力越大，压力的作用效果越明显</a:t>
            </a:r>
            <a:endParaRPr lang="zh-CN" altLang="en-US" sz="2400" b="1" dirty="0" smtClean="0">
              <a:solidFill>
                <a:srgbClr val="FF0000"/>
              </a:solidFill>
              <a:latin typeface="宋体" pitchFamily="2" charset="-122"/>
              <a:ea typeface="宋体" pitchFamily="2" charset="-122"/>
            </a:endParaRPr>
          </a:p>
        </p:txBody>
      </p:sp>
      <p:sp>
        <p:nvSpPr>
          <p:cNvPr id="12" name="矩形 11"/>
          <p:cNvSpPr/>
          <p:nvPr/>
        </p:nvSpPr>
        <p:spPr>
          <a:xfrm>
            <a:off x="6524506" y="4026016"/>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大</a:t>
            </a:r>
            <a:endParaRPr lang="zh-CN" altLang="en-US" sz="2400" b="1" dirty="0" smtClean="0">
              <a:solidFill>
                <a:srgbClr val="FF0000"/>
              </a:solidFill>
              <a:latin typeface="宋体" pitchFamily="2" charset="-122"/>
              <a:ea typeface="宋体" pitchFamily="2" charset="-122"/>
            </a:endParaRPr>
          </a:p>
        </p:txBody>
      </p:sp>
      <p:sp>
        <p:nvSpPr>
          <p:cNvPr id="13" name="矩形 12"/>
          <p:cNvSpPr/>
          <p:nvPr/>
        </p:nvSpPr>
        <p:spPr>
          <a:xfrm>
            <a:off x="5229721" y="5379949"/>
            <a:ext cx="4185761"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不能，没有控制受力面积相同</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矩形 2"/>
          <p:cNvSpPr/>
          <p:nvPr/>
        </p:nvSpPr>
        <p:spPr>
          <a:xfrm>
            <a:off x="625157" y="1001098"/>
            <a:ext cx="10744200" cy="5446171"/>
          </a:xfrm>
          <a:prstGeom prst="rect">
            <a:avLst/>
          </a:prstGeom>
        </p:spPr>
        <p:txBody>
          <a:bodyPr wrap="square">
            <a:spAutoFit/>
          </a:bodyPr>
          <a:lstStyle/>
          <a:p>
            <a:pPr>
              <a:lnSpc>
                <a:spcPct val="150000"/>
              </a:lnSpc>
            </a:pPr>
            <a:r>
              <a:rPr lang="en-US" sz="2600" b="1" dirty="0" smtClean="0">
                <a:solidFill>
                  <a:srgbClr val="0000FF"/>
                </a:solidFill>
                <a:latin typeface="黑体" pitchFamily="49" charset="-122"/>
                <a:ea typeface="黑体" pitchFamily="49" charset="-122"/>
              </a:rPr>
              <a:t>[</a:t>
            </a:r>
            <a:r>
              <a:rPr lang="zh-CN" altLang="en-US" sz="2600" b="1" dirty="0" smtClean="0">
                <a:solidFill>
                  <a:srgbClr val="0000FF"/>
                </a:solidFill>
                <a:latin typeface="黑体" pitchFamily="49" charset="-122"/>
                <a:ea typeface="黑体" pitchFamily="49" charset="-122"/>
              </a:rPr>
              <a:t>解析</a:t>
            </a:r>
            <a:r>
              <a:rPr lang="en-US" sz="2600" b="1" dirty="0" smtClean="0">
                <a:solidFill>
                  <a:srgbClr val="0000FF"/>
                </a:solidFill>
                <a:latin typeface="黑体" pitchFamily="49" charset="-122"/>
                <a:ea typeface="黑体" pitchFamily="49" charset="-122"/>
              </a:rPr>
              <a:t>]</a:t>
            </a:r>
            <a:r>
              <a:rPr lang="en-US" altLang="zh-CN" sz="2800" dirty="0" smtClean="0"/>
              <a:t> </a:t>
            </a:r>
            <a:r>
              <a:rPr lang="en-US" altLang="zh-CN" sz="2600" b="1" dirty="0" smtClean="0">
                <a:latin typeface="仿宋" pitchFamily="49" charset="-122"/>
                <a:ea typeface="仿宋" pitchFamily="49" charset="-122"/>
              </a:rPr>
              <a:t>(1)</a:t>
            </a:r>
            <a:r>
              <a:rPr lang="zh-CN" altLang="zh-CN" sz="2600" b="1" dirty="0" smtClean="0">
                <a:latin typeface="仿宋" pitchFamily="49" charset="-122"/>
                <a:ea typeface="仿宋" pitchFamily="49" charset="-122"/>
              </a:rPr>
              <a:t>由图</a:t>
            </a:r>
            <a:r>
              <a:rPr lang="en-US" altLang="zh-CN" sz="2600" b="1" dirty="0" smtClean="0">
                <a:latin typeface="仿宋" pitchFamily="49" charset="-122"/>
                <a:ea typeface="仿宋" pitchFamily="49" charset="-122"/>
              </a:rPr>
              <a:t>C</a:t>
            </a:r>
            <a:r>
              <a:rPr lang="zh-CN" altLang="zh-CN" sz="2600" b="1" dirty="0" smtClean="0">
                <a:latin typeface="仿宋" pitchFamily="49" charset="-122"/>
                <a:ea typeface="仿宋" pitchFamily="49" charset="-122"/>
              </a:rPr>
              <a:t>和图</a:t>
            </a:r>
            <a:r>
              <a:rPr lang="en-US" altLang="zh-CN" sz="2600" b="1" dirty="0" smtClean="0">
                <a:latin typeface="仿宋" pitchFamily="49" charset="-122"/>
                <a:ea typeface="仿宋" pitchFamily="49" charset="-122"/>
              </a:rPr>
              <a:t>D</a:t>
            </a:r>
            <a:r>
              <a:rPr lang="zh-CN" altLang="zh-CN" sz="2600" b="1" dirty="0" smtClean="0">
                <a:latin typeface="仿宋" pitchFamily="49" charset="-122"/>
                <a:ea typeface="仿宋" pitchFamily="49" charset="-122"/>
              </a:rPr>
              <a:t>可知，两图中受力面积相同，图</a:t>
            </a:r>
            <a:r>
              <a:rPr lang="en-US" altLang="zh-CN" sz="2600" b="1" dirty="0" smtClean="0">
                <a:latin typeface="仿宋" pitchFamily="49" charset="-122"/>
                <a:ea typeface="仿宋" pitchFamily="49" charset="-122"/>
              </a:rPr>
              <a:t>D</a:t>
            </a:r>
            <a:r>
              <a:rPr lang="zh-CN" altLang="zh-CN" sz="2600" b="1" dirty="0" smtClean="0">
                <a:latin typeface="仿宋" pitchFamily="49" charset="-122"/>
                <a:ea typeface="仿宋" pitchFamily="49" charset="-122"/>
              </a:rPr>
              <a:t>中，海绵为斜面，海绵受到的压力小于小桌与砝码的重力之和，即图</a:t>
            </a:r>
            <a:r>
              <a:rPr lang="en-US" altLang="zh-CN" sz="2600" b="1" dirty="0" smtClean="0">
                <a:latin typeface="仿宋" pitchFamily="49" charset="-122"/>
                <a:ea typeface="仿宋" pitchFamily="49" charset="-122"/>
              </a:rPr>
              <a:t>D</a:t>
            </a:r>
            <a:r>
              <a:rPr lang="zh-CN" altLang="zh-CN" sz="2600" b="1" dirty="0" smtClean="0">
                <a:latin typeface="仿宋" pitchFamily="49" charset="-122"/>
                <a:ea typeface="仿宋" pitchFamily="49" charset="-122"/>
              </a:rPr>
              <a:t>中海绵受到的压力小，结果图</a:t>
            </a:r>
            <a:r>
              <a:rPr lang="en-US" altLang="zh-CN" sz="2600" b="1" dirty="0" smtClean="0">
                <a:latin typeface="仿宋" pitchFamily="49" charset="-122"/>
                <a:ea typeface="仿宋" pitchFamily="49" charset="-122"/>
              </a:rPr>
              <a:t>D</a:t>
            </a:r>
            <a:r>
              <a:rPr lang="zh-CN" altLang="zh-CN" sz="2600" b="1" dirty="0" smtClean="0">
                <a:latin typeface="仿宋" pitchFamily="49" charset="-122"/>
                <a:ea typeface="仿宋" pitchFamily="49" charset="-122"/>
              </a:rPr>
              <a:t>中海绵的凹陷程度比图</a:t>
            </a:r>
            <a:r>
              <a:rPr lang="en-US" altLang="zh-CN" sz="2600" b="1" dirty="0" smtClean="0">
                <a:latin typeface="仿宋" pitchFamily="49" charset="-122"/>
                <a:ea typeface="仿宋" pitchFamily="49" charset="-122"/>
              </a:rPr>
              <a:t>C</a:t>
            </a:r>
            <a:r>
              <a:rPr lang="zh-CN" altLang="zh-CN" sz="2600" b="1" dirty="0" smtClean="0">
                <a:latin typeface="仿宋" pitchFamily="49" charset="-122"/>
                <a:ea typeface="仿宋" pitchFamily="49" charset="-122"/>
              </a:rPr>
              <a:t>中海绵的凹陷程度小；故可以得出结论：在受力面积相同时，压力越大，压力的作用效果越明显。</a:t>
            </a:r>
            <a:r>
              <a:rPr lang="en-US" altLang="zh-CN" sz="2600" b="1" dirty="0" smtClean="0">
                <a:latin typeface="仿宋" pitchFamily="49" charset="-122"/>
                <a:ea typeface="仿宋" pitchFamily="49" charset="-122"/>
              </a:rPr>
              <a:t>(2)</a:t>
            </a:r>
            <a:r>
              <a:rPr lang="zh-CN" altLang="zh-CN" sz="2600" b="1" dirty="0" smtClean="0">
                <a:latin typeface="仿宋" pitchFamily="49" charset="-122"/>
                <a:ea typeface="仿宋" pitchFamily="49" charset="-122"/>
              </a:rPr>
              <a:t>图</a:t>
            </a:r>
            <a:r>
              <a:rPr lang="en-US" altLang="zh-CN" sz="2600" b="1" dirty="0" smtClean="0">
                <a:latin typeface="仿宋" pitchFamily="49" charset="-122"/>
                <a:ea typeface="仿宋" pitchFamily="49" charset="-122"/>
              </a:rPr>
              <a:t>E</a:t>
            </a:r>
            <a:r>
              <a:rPr lang="zh-CN" altLang="zh-CN" sz="2600" b="1" dirty="0" smtClean="0">
                <a:latin typeface="仿宋" pitchFamily="49" charset="-122"/>
                <a:ea typeface="仿宋" pitchFamily="49" charset="-122"/>
              </a:rPr>
              <a:t>中，将小桌和砝码沿海绵向右平移，观察到图</a:t>
            </a:r>
            <a:r>
              <a:rPr lang="en-US" altLang="zh-CN" sz="2600" b="1" dirty="0" smtClean="0">
                <a:latin typeface="仿宋" pitchFamily="49" charset="-122"/>
                <a:ea typeface="仿宋" pitchFamily="49" charset="-122"/>
              </a:rPr>
              <a:t>E</a:t>
            </a:r>
            <a:r>
              <a:rPr lang="zh-CN" altLang="zh-CN" sz="2600" b="1" dirty="0" smtClean="0">
                <a:latin typeface="仿宋" pitchFamily="49" charset="-122"/>
                <a:ea typeface="仿宋" pitchFamily="49" charset="-122"/>
              </a:rPr>
              <a:t>中海绵的凹陷程度比图</a:t>
            </a:r>
            <a:r>
              <a:rPr lang="en-US" altLang="zh-CN" sz="2600" b="1" dirty="0" smtClean="0">
                <a:latin typeface="仿宋" pitchFamily="49" charset="-122"/>
                <a:ea typeface="仿宋" pitchFamily="49" charset="-122"/>
              </a:rPr>
              <a:t>D</a:t>
            </a:r>
            <a:r>
              <a:rPr lang="zh-CN" altLang="zh-CN" sz="2600" b="1" dirty="0" smtClean="0">
                <a:latin typeface="仿宋" pitchFamily="49" charset="-122"/>
                <a:ea typeface="仿宋" pitchFamily="49" charset="-122"/>
              </a:rPr>
              <a:t>中海绵的凹陷程度大；研究压力作用效果与压力大小的关系时，要控制受力面积相同，对比</a:t>
            </a:r>
            <a:r>
              <a:rPr lang="en-US" altLang="zh-CN" sz="2600" b="1" dirty="0" smtClean="0">
                <a:latin typeface="仿宋" pitchFamily="49" charset="-122"/>
                <a:ea typeface="仿宋" pitchFamily="49" charset="-122"/>
              </a:rPr>
              <a:t>D</a:t>
            </a:r>
            <a:r>
              <a:rPr lang="zh-CN" altLang="zh-CN" sz="2600" b="1" dirty="0" smtClean="0">
                <a:latin typeface="仿宋" pitchFamily="49" charset="-122"/>
                <a:ea typeface="仿宋" pitchFamily="49" charset="-122"/>
              </a:rPr>
              <a:t>、</a:t>
            </a:r>
            <a:r>
              <a:rPr lang="en-US" altLang="zh-CN" sz="2600" b="1" dirty="0" smtClean="0">
                <a:latin typeface="仿宋" pitchFamily="49" charset="-122"/>
                <a:ea typeface="仿宋" pitchFamily="49" charset="-122"/>
              </a:rPr>
              <a:t>E</a:t>
            </a:r>
            <a:r>
              <a:rPr lang="zh-CN" altLang="zh-CN" sz="2600" b="1" dirty="0" smtClean="0">
                <a:latin typeface="仿宋" pitchFamily="49" charset="-122"/>
                <a:ea typeface="仿宋" pitchFamily="49" charset="-122"/>
              </a:rPr>
              <a:t>两图可知，海绵受到的压力不同，受力面积不同，即同时改变了压力大小和受力面积大小，存在两个变量，所以无法得出正确结论。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 name="Rectangle 10"/>
          <p:cNvSpPr/>
          <p:nvPr/>
        </p:nvSpPr>
        <p:spPr>
          <a:xfrm>
            <a:off x="512581" y="1073311"/>
            <a:ext cx="4185761"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mn-ea"/>
              </a:rPr>
              <a:t>实验二　研究液体内部的压强</a:t>
            </a:r>
          </a:p>
        </p:txBody>
      </p:sp>
      <p:sp>
        <p:nvSpPr>
          <p:cNvPr id="8" name="Rectangle 2"/>
          <p:cNvSpPr>
            <a:spLocks noChangeArrowheads="1"/>
          </p:cNvSpPr>
          <p:nvPr/>
        </p:nvSpPr>
        <p:spPr bwMode="auto">
          <a:xfrm>
            <a:off x="652463" y="1943478"/>
            <a:ext cx="1047750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en-US" sz="3000" b="1" dirty="0" smtClean="0">
                <a:solidFill>
                  <a:srgbClr val="FF0000"/>
                </a:solidFill>
                <a:latin typeface="宋体" pitchFamily="2" charset="-122"/>
                <a:ea typeface="宋体" pitchFamily="2" charset="-122"/>
                <a:cs typeface="Times New Roman" pitchFamily="18" charset="0"/>
              </a:rPr>
              <a:t>例</a:t>
            </a:r>
            <a:r>
              <a:rPr lang="en-US" altLang="zh-CN" sz="3000" b="1" dirty="0" smtClean="0">
                <a:solidFill>
                  <a:srgbClr val="FF0000"/>
                </a:solidFill>
                <a:latin typeface="宋体" pitchFamily="2" charset="-122"/>
                <a:ea typeface="宋体" pitchFamily="2" charset="-122"/>
                <a:cs typeface="Times New Roman" pitchFamily="18" charset="0"/>
              </a:rPr>
              <a:t>6  </a:t>
            </a:r>
            <a:r>
              <a:rPr lang="zh-CN" altLang="zh-CN" sz="3000" b="1" dirty="0" smtClean="0">
                <a:latin typeface="宋体" pitchFamily="2" charset="-122"/>
                <a:ea typeface="宋体" pitchFamily="2" charset="-122"/>
                <a:cs typeface="Times New Roman" pitchFamily="18" charset="0"/>
              </a:rPr>
              <a:t>小明在</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探究液体压强的大小与液体深度和液体密度的关系</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实验中，所用的器材有：</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形管压强计、烧杯、刻度尺，足量的酒精、水和盐水，已知ρ</a:t>
            </a:r>
            <a:r>
              <a:rPr lang="zh-CN" altLang="zh-CN" sz="3000" b="1" baseline="-25000" dirty="0" smtClean="0">
                <a:latin typeface="宋体" pitchFamily="2" charset="-122"/>
                <a:ea typeface="宋体" pitchFamily="2" charset="-122"/>
                <a:cs typeface="Times New Roman" pitchFamily="18" charset="0"/>
              </a:rPr>
              <a:t>酒精</a:t>
            </a:r>
            <a:r>
              <a:rPr lang="zh-CN" altLang="zh-CN" sz="3000" b="1" dirty="0" smtClean="0">
                <a:latin typeface="宋体" pitchFamily="2" charset="-122"/>
                <a:ea typeface="宋体" pitchFamily="2" charset="-122"/>
                <a:cs typeface="Times New Roman" pitchFamily="18" charset="0"/>
              </a:rPr>
              <a:t>＜ρ</a:t>
            </a:r>
            <a:r>
              <a:rPr lang="zh-CN" altLang="zh-CN" sz="3000" b="1" baseline="-25000" dirty="0" smtClean="0">
                <a:latin typeface="宋体" pitchFamily="2" charset="-122"/>
                <a:ea typeface="宋体" pitchFamily="2" charset="-122"/>
                <a:cs typeface="Times New Roman" pitchFamily="18" charset="0"/>
              </a:rPr>
              <a:t>水</a:t>
            </a:r>
            <a:r>
              <a:rPr lang="zh-CN" altLang="zh-CN" sz="3000" b="1" dirty="0" smtClean="0">
                <a:latin typeface="宋体" pitchFamily="2" charset="-122"/>
                <a:ea typeface="宋体" pitchFamily="2" charset="-122"/>
                <a:cs typeface="Times New Roman" pitchFamily="18" charset="0"/>
              </a:rPr>
              <a:t>＜ρ</a:t>
            </a:r>
            <a:r>
              <a:rPr lang="zh-CN" altLang="zh-CN" sz="3000" b="1" baseline="-25000" dirty="0" smtClean="0">
                <a:latin typeface="宋体" pitchFamily="2" charset="-122"/>
                <a:ea typeface="宋体" pitchFamily="2" charset="-122"/>
                <a:cs typeface="Times New Roman" pitchFamily="18" charset="0"/>
              </a:rPr>
              <a:t>盐水</a:t>
            </a:r>
            <a:r>
              <a:rPr lang="zh-CN" altLang="zh-CN" sz="3000" b="1" dirty="0" smtClean="0">
                <a:latin typeface="宋体" pitchFamily="2" charset="-122"/>
                <a:ea typeface="宋体" pitchFamily="2" charset="-122"/>
                <a:cs typeface="Times New Roman" pitchFamily="18" charset="0"/>
              </a:rPr>
              <a:t>。</a:t>
            </a:r>
          </a:p>
        </p:txBody>
      </p:sp>
      <p:sp>
        <p:nvSpPr>
          <p:cNvPr id="522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939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628648" y="1120520"/>
            <a:ext cx="11172825"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如图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7</a:t>
            </a:r>
            <a:r>
              <a:rPr lang="zh-CN" altLang="zh-CN" sz="3000" b="1" dirty="0" smtClean="0">
                <a:latin typeface="宋体" pitchFamily="2" charset="-122"/>
                <a:ea typeface="宋体" pitchFamily="2" charset="-122"/>
                <a:cs typeface="Times New Roman" pitchFamily="18" charset="0"/>
              </a:rPr>
              <a:t>所示是</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形管压强计。实验前，为了检查探头与</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形管之间是否漏气，小明用手轻压探头的橡皮膜，同时观察</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形管两侧液面</a:t>
            </a:r>
            <a:r>
              <a:rPr lang="en-US" altLang="zh-CN" sz="3000" b="1" dirty="0" smtClean="0">
                <a:latin typeface="宋体" pitchFamily="2" charset="-122"/>
                <a:ea typeface="宋体" pitchFamily="2" charset="-122"/>
                <a:cs typeface="Times New Roman" pitchFamily="18" charset="0"/>
              </a:rPr>
              <a:t>_________</a:t>
            </a:r>
            <a:r>
              <a:rPr lang="zh-CN" altLang="zh-CN" sz="3000" b="1" dirty="0" smtClean="0">
                <a:latin typeface="宋体" pitchFamily="2" charset="-122"/>
                <a:ea typeface="宋体" pitchFamily="2" charset="-122"/>
                <a:cs typeface="Times New Roman" pitchFamily="18" charset="0"/>
              </a:rPr>
              <a:t>。</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p:cNvSpPr/>
          <p:nvPr/>
        </p:nvSpPr>
        <p:spPr>
          <a:xfrm>
            <a:off x="2374401" y="2692519"/>
            <a:ext cx="1415772"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是否相平</a:t>
            </a:r>
            <a:endParaRPr lang="zh-CN" altLang="en-US" sz="2400" b="1" dirty="0" smtClean="0">
              <a:solidFill>
                <a:srgbClr val="FF0000"/>
              </a:solidFill>
              <a:latin typeface="宋体" pitchFamily="2" charset="-122"/>
              <a:ea typeface="宋体" pitchFamily="2" charset="-122"/>
            </a:endParaRPr>
          </a:p>
        </p:txBody>
      </p:sp>
      <p:sp>
        <p:nvSpPr>
          <p:cNvPr id="778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6" name="组合 15"/>
          <p:cNvGrpSpPr/>
          <p:nvPr/>
        </p:nvGrpSpPr>
        <p:grpSpPr>
          <a:xfrm>
            <a:off x="5029200" y="3057525"/>
            <a:ext cx="2266270" cy="2976756"/>
            <a:chOff x="4743450" y="3586162"/>
            <a:chExt cx="2266270" cy="2976756"/>
          </a:xfrm>
        </p:grpSpPr>
        <p:pic>
          <p:nvPicPr>
            <p:cNvPr id="77825" name="Picture 1" descr="E:\全品课件\物理人教八下学练考PPT\物理人教八下学练考\9RA132.EPS"/>
            <p:cNvPicPr>
              <a:picLocks noChangeAspect="1" noChangeArrowheads="1"/>
            </p:cNvPicPr>
            <p:nvPr/>
          </p:nvPicPr>
          <p:blipFill>
            <a:blip r:embed="rId2" r:link="rId3" cstate="print"/>
            <a:srcRect/>
            <a:stretch>
              <a:fillRect/>
            </a:stretch>
          </p:blipFill>
          <p:spPr bwMode="auto">
            <a:xfrm>
              <a:off x="4743450" y="3586162"/>
              <a:ext cx="1914525" cy="2423449"/>
            </a:xfrm>
            <a:prstGeom prst="rect">
              <a:avLst/>
            </a:prstGeom>
            <a:noFill/>
          </p:spPr>
        </p:pic>
        <p:sp>
          <p:nvSpPr>
            <p:cNvPr id="77827" name="Rectangle 3"/>
            <p:cNvSpPr>
              <a:spLocks noChangeArrowheads="1"/>
            </p:cNvSpPr>
            <p:nvPr/>
          </p:nvSpPr>
          <p:spPr bwMode="auto">
            <a:xfrm>
              <a:off x="4814888" y="5886258"/>
              <a:ext cx="2194832"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9</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7</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nvGraphicFramePr>
        <p:xfrm>
          <a:off x="757240" y="2457443"/>
          <a:ext cx="10129839" cy="3400432"/>
        </p:xfrm>
        <a:graphic>
          <a:graphicData uri="http://schemas.openxmlformats.org/drawingml/2006/table">
            <a:tbl>
              <a:tblPr/>
              <a:tblGrid>
                <a:gridCol w="908483"/>
                <a:gridCol w="1037279"/>
                <a:gridCol w="2252789"/>
                <a:gridCol w="2965644"/>
                <a:gridCol w="2965644"/>
              </a:tblGrid>
              <a:tr h="1433014">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实验次数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液体密度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液体深度</a:t>
                      </a:r>
                      <a:r>
                        <a:rPr lang="en-US" altLang="zh-CN" sz="3000" b="1" kern="1200" dirty="0" smtClean="0">
                          <a:solidFill>
                            <a:schemeClr val="tx1"/>
                          </a:solidFill>
                          <a:latin typeface="宋体" pitchFamily="2" charset="-122"/>
                          <a:ea typeface="宋体" pitchFamily="2" charset="-122"/>
                          <a:cs typeface="Times New Roman" pitchFamily="18" charset="0"/>
                        </a:rPr>
                        <a:t>h/cm</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U</a:t>
                      </a:r>
                      <a:r>
                        <a:rPr lang="zh-CN" altLang="zh-CN" sz="3000" b="1" kern="1200" dirty="0" smtClean="0">
                          <a:solidFill>
                            <a:schemeClr val="tx1"/>
                          </a:solidFill>
                          <a:latin typeface="宋体" pitchFamily="2" charset="-122"/>
                          <a:ea typeface="宋体" pitchFamily="2" charset="-122"/>
                          <a:cs typeface="Times New Roman" pitchFamily="18" charset="0"/>
                        </a:rPr>
                        <a:t>形管两侧液面的高度差Δ</a:t>
                      </a:r>
                      <a:r>
                        <a:rPr lang="en-US" altLang="zh-CN" sz="3000" b="1" kern="1200" dirty="0" smtClean="0">
                          <a:solidFill>
                            <a:schemeClr val="tx1"/>
                          </a:solidFill>
                          <a:latin typeface="宋体" pitchFamily="2" charset="-122"/>
                          <a:ea typeface="宋体" pitchFamily="2" charset="-122"/>
                          <a:cs typeface="Times New Roman" pitchFamily="18" charset="0"/>
                        </a:rPr>
                        <a:t>h/cm</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液体压强的大小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806">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1</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相同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ase" latinLnBrk="0" hangingPunct="1">
                        <a:lnSpc>
                          <a:spcPct val="150000"/>
                        </a:lnSpc>
                        <a:spcBef>
                          <a:spcPct val="0"/>
                        </a:spcBef>
                        <a:spcAft>
                          <a:spcPct val="0"/>
                        </a:spcAft>
                        <a:buClrTx/>
                        <a:buSzTx/>
                        <a:buFontTx/>
                        <a:buNone/>
                        <a:tabLst/>
                        <a:defRPr/>
                      </a:pPr>
                      <a:r>
                        <a:rPr lang="en-US" altLang="zh-CN" sz="3000" b="1" kern="1200" dirty="0" smtClean="0">
                          <a:solidFill>
                            <a:schemeClr val="tx1"/>
                          </a:solidFill>
                          <a:latin typeface="宋体" pitchFamily="2" charset="-122"/>
                          <a:ea typeface="宋体" pitchFamily="2" charset="-122"/>
                          <a:cs typeface="Times New Roman" pitchFamily="18" charset="0"/>
                        </a:rPr>
                        <a:t>3</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ase" latinLnBrk="0" hangingPunct="1">
                        <a:lnSpc>
                          <a:spcPct val="150000"/>
                        </a:lnSpc>
                        <a:spcBef>
                          <a:spcPct val="0"/>
                        </a:spcBef>
                        <a:spcAft>
                          <a:spcPct val="0"/>
                        </a:spcAft>
                        <a:buClrTx/>
                        <a:buSzTx/>
                        <a:buFontTx/>
                        <a:buNone/>
                        <a:tabLst/>
                        <a:defRPr/>
                      </a:pPr>
                      <a:r>
                        <a:rPr lang="en-US" altLang="zh-CN" sz="3000" b="1" kern="1200" dirty="0" smtClean="0">
                          <a:solidFill>
                            <a:schemeClr val="tx1"/>
                          </a:solidFill>
                          <a:latin typeface="宋体" pitchFamily="2" charset="-122"/>
                          <a:ea typeface="宋体" pitchFamily="2" charset="-122"/>
                          <a:cs typeface="Times New Roman" pitchFamily="18" charset="0"/>
                        </a:rPr>
                        <a:t>2.7</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ase" latinLnBrk="0" hangingPunct="1">
                        <a:lnSpc>
                          <a:spcPct val="150000"/>
                        </a:lnSpc>
                        <a:spcBef>
                          <a:spcPct val="0"/>
                        </a:spcBef>
                        <a:spcAft>
                          <a:spcPct val="0"/>
                        </a:spcAft>
                        <a:buClrTx/>
                        <a:buSzTx/>
                        <a:buFontTx/>
                        <a:buNone/>
                        <a:tabLst/>
                        <a:defRPr/>
                      </a:pPr>
                      <a:r>
                        <a:rPr lang="en-US" altLang="zh-CN" sz="3000" b="1" kern="1200" dirty="0" smtClean="0">
                          <a:solidFill>
                            <a:schemeClr val="tx1"/>
                          </a:solidFill>
                          <a:latin typeface="宋体" pitchFamily="2" charset="-122"/>
                          <a:ea typeface="宋体" pitchFamily="2" charset="-122"/>
                          <a:cs typeface="Times New Roman" pitchFamily="18" charset="0"/>
                        </a:rPr>
                        <a:t>______</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806">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2</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algn="l" defTabSz="914400" rtl="0" eaLnBrk="1" fontAlgn="base" latinLnBrk="0" hangingPunct="1">
                        <a:lnSpc>
                          <a:spcPct val="150000"/>
                        </a:lnSpc>
                        <a:spcBef>
                          <a:spcPct val="0"/>
                        </a:spcBef>
                        <a:spcAft>
                          <a:spcPct val="0"/>
                        </a:spcAft>
                      </a:pPr>
                      <a:endParaRPr lang="en-US"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ase" latinLnBrk="0" hangingPunct="1">
                        <a:lnSpc>
                          <a:spcPct val="150000"/>
                        </a:lnSpc>
                        <a:spcBef>
                          <a:spcPct val="0"/>
                        </a:spcBef>
                        <a:spcAft>
                          <a:spcPct val="0"/>
                        </a:spcAft>
                        <a:buClrTx/>
                        <a:buSzTx/>
                        <a:buFontTx/>
                        <a:buNone/>
                        <a:tabLst/>
                        <a:defRPr/>
                      </a:pPr>
                      <a:r>
                        <a:rPr lang="en-US" altLang="zh-CN" sz="3000" b="1" kern="1200" dirty="0" smtClean="0">
                          <a:solidFill>
                            <a:schemeClr val="tx1"/>
                          </a:solidFill>
                          <a:latin typeface="宋体" pitchFamily="2" charset="-122"/>
                          <a:ea typeface="宋体" pitchFamily="2" charset="-122"/>
                          <a:cs typeface="Times New Roman" pitchFamily="18" charset="0"/>
                        </a:rPr>
                        <a:t>5.8</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ase" latinLnBrk="0" hangingPunct="1">
                        <a:lnSpc>
                          <a:spcPct val="150000"/>
                        </a:lnSpc>
                        <a:spcBef>
                          <a:spcPct val="0"/>
                        </a:spcBef>
                        <a:spcAft>
                          <a:spcPct val="0"/>
                        </a:spcAft>
                        <a:buClrTx/>
                        <a:buSzTx/>
                        <a:buFontTx/>
                        <a:buNone/>
                        <a:tabLst/>
                        <a:defRPr/>
                      </a:pPr>
                      <a:r>
                        <a:rPr lang="en-US" altLang="zh-CN" sz="3000" b="1" kern="1200" dirty="0" smtClean="0">
                          <a:solidFill>
                            <a:schemeClr val="tx1"/>
                          </a:solidFill>
                          <a:latin typeface="宋体" pitchFamily="2" charset="-122"/>
                          <a:ea typeface="宋体" pitchFamily="2" charset="-122"/>
                          <a:cs typeface="Times New Roman" pitchFamily="18" charset="0"/>
                        </a:rPr>
                        <a:t>______</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806">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3</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algn="l" defTabSz="914400" rtl="0" eaLnBrk="1" fontAlgn="base" latinLnBrk="0" hangingPunct="1">
                        <a:lnSpc>
                          <a:spcPct val="150000"/>
                        </a:lnSpc>
                        <a:spcBef>
                          <a:spcPct val="0"/>
                        </a:spcBef>
                        <a:spcAft>
                          <a:spcPct val="0"/>
                        </a:spcAft>
                      </a:pP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ase" latinLnBrk="0" hangingPunct="1">
                        <a:lnSpc>
                          <a:spcPct val="150000"/>
                        </a:lnSpc>
                        <a:spcBef>
                          <a:spcPct val="0"/>
                        </a:spcBef>
                        <a:spcAft>
                          <a:spcPct val="0"/>
                        </a:spcAft>
                        <a:buClrTx/>
                        <a:buSzTx/>
                        <a:buFontTx/>
                        <a:buNone/>
                        <a:tabLst/>
                        <a:defRPr/>
                      </a:pPr>
                      <a:r>
                        <a:rPr lang="en-US" altLang="zh-CN" sz="3000" b="1" kern="1200" dirty="0" smtClean="0">
                          <a:solidFill>
                            <a:schemeClr val="tx1"/>
                          </a:solidFill>
                          <a:latin typeface="宋体" pitchFamily="2" charset="-122"/>
                          <a:ea typeface="宋体" pitchFamily="2" charset="-122"/>
                          <a:cs typeface="Times New Roman" pitchFamily="18" charset="0"/>
                        </a:rPr>
                        <a:t>8.9</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ase" latinLnBrk="0" hangingPunct="1">
                        <a:lnSpc>
                          <a:spcPct val="150000"/>
                        </a:lnSpc>
                        <a:spcBef>
                          <a:spcPct val="0"/>
                        </a:spcBef>
                        <a:spcAft>
                          <a:spcPct val="0"/>
                        </a:spcAft>
                        <a:buClrTx/>
                        <a:buSzTx/>
                        <a:buFontTx/>
                        <a:buNone/>
                        <a:tabLst/>
                        <a:defRPr/>
                      </a:pPr>
                      <a:r>
                        <a:rPr lang="en-US" altLang="zh-CN" sz="3000" b="1" kern="1200" dirty="0" smtClean="0">
                          <a:solidFill>
                            <a:schemeClr val="tx1"/>
                          </a:solidFill>
                          <a:latin typeface="宋体" pitchFamily="2" charset="-122"/>
                          <a:ea typeface="宋体" pitchFamily="2" charset="-122"/>
                          <a:cs typeface="Times New Roman" pitchFamily="18" charset="0"/>
                        </a:rPr>
                        <a:t>______</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2"/>
          <p:cNvSpPr>
            <a:spLocks noChangeArrowheads="1"/>
          </p:cNvSpPr>
          <p:nvPr/>
        </p:nvSpPr>
        <p:spPr bwMode="auto">
          <a:xfrm>
            <a:off x="514348" y="949355"/>
            <a:ext cx="11172825" cy="136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在探究</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液体压强的大小与液体深度的关系</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时，记录的部分实验信息如下表：</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9091432" y="4006971"/>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小</a:t>
            </a:r>
            <a:endParaRPr lang="zh-CN" altLang="en-US" sz="2400" b="1" dirty="0" smtClean="0">
              <a:solidFill>
                <a:srgbClr val="FF0000"/>
              </a:solidFill>
              <a:latin typeface="宋体" pitchFamily="2" charset="-122"/>
              <a:ea typeface="宋体" pitchFamily="2" charset="-122"/>
            </a:endParaRPr>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734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p:cNvSpPr/>
          <p:nvPr/>
        </p:nvSpPr>
        <p:spPr>
          <a:xfrm>
            <a:off x="9086669" y="4659434"/>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中</a:t>
            </a:r>
            <a:endParaRPr lang="zh-CN" altLang="en-US" sz="2400" b="1" dirty="0" smtClean="0">
              <a:solidFill>
                <a:srgbClr val="FF0000"/>
              </a:solidFill>
              <a:latin typeface="宋体" pitchFamily="2" charset="-122"/>
              <a:ea typeface="宋体" pitchFamily="2" charset="-122"/>
            </a:endParaRPr>
          </a:p>
        </p:txBody>
      </p:sp>
      <p:sp>
        <p:nvSpPr>
          <p:cNvPr id="15" name="矩形 14"/>
          <p:cNvSpPr/>
          <p:nvPr/>
        </p:nvSpPr>
        <p:spPr>
          <a:xfrm>
            <a:off x="9053331" y="5311896"/>
            <a:ext cx="492443"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大</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3"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442912" y="1239063"/>
            <a:ext cx="11172825"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①</a:t>
            </a:r>
            <a:r>
              <a:rPr lang="zh-CN" altLang="zh-CN" sz="3000" b="1" dirty="0" smtClean="0">
                <a:latin typeface="宋体" pitchFamily="2" charset="-122"/>
                <a:ea typeface="宋体" pitchFamily="2" charset="-122"/>
                <a:cs typeface="Times New Roman" pitchFamily="18" charset="0"/>
              </a:rPr>
              <a:t>请将表格中三处空缺的信息补充完整。</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②根据表中信息可得出的探究结论是</a:t>
            </a:r>
            <a:r>
              <a:rPr lang="en-US" altLang="zh-CN" sz="3000" b="1" dirty="0" smtClean="0">
                <a:latin typeface="宋体" pitchFamily="2" charset="-122"/>
                <a:ea typeface="宋体" pitchFamily="2" charset="-122"/>
                <a:cs typeface="Times New Roman" pitchFamily="18" charset="0"/>
              </a:rPr>
              <a:t>__________________________________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在探究</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液体压强的大小与液体密度的关系</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时，应该进行的操作是：将压强计的探头</a:t>
            </a:r>
            <a:r>
              <a:rPr lang="en-US" altLang="zh-CN" sz="3000" b="1" dirty="0" smtClean="0">
                <a:latin typeface="宋体" pitchFamily="2" charset="-122"/>
                <a:ea typeface="宋体" pitchFamily="2" charset="-122"/>
                <a:cs typeface="Times New Roman" pitchFamily="18" charset="0"/>
              </a:rPr>
              <a:t>_________________________</a:t>
            </a:r>
            <a:r>
              <a:rPr lang="zh-CN" altLang="zh-CN" sz="3000" b="1" dirty="0" smtClean="0">
                <a:latin typeface="宋体" pitchFamily="2" charset="-122"/>
                <a:ea typeface="宋体" pitchFamily="2" charset="-122"/>
                <a:cs typeface="Times New Roman" pitchFamily="18" charset="0"/>
              </a:rPr>
              <a:t>，分别记下压强计</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形管两侧液面的高度差。</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矩形 14"/>
          <p:cNvSpPr/>
          <p:nvPr/>
        </p:nvSpPr>
        <p:spPr>
          <a:xfrm>
            <a:off x="517026" y="2735380"/>
            <a:ext cx="6340197"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液体密度一定，液体深度越深，液体压强越大</a:t>
            </a:r>
            <a:endParaRPr lang="zh-CN" altLang="en-US" sz="2400" b="1" dirty="0" smtClean="0">
              <a:solidFill>
                <a:srgbClr val="FF0000"/>
              </a:solidFill>
              <a:latin typeface="宋体" pitchFamily="2" charset="-122"/>
              <a:ea typeface="宋体" pitchFamily="2" charset="-122"/>
            </a:endParaRPr>
          </a:p>
        </p:txBody>
      </p:sp>
      <p:sp>
        <p:nvSpPr>
          <p:cNvPr id="12" name="矩形 11"/>
          <p:cNvSpPr/>
          <p:nvPr/>
        </p:nvSpPr>
        <p:spPr>
          <a:xfrm>
            <a:off x="4884240" y="4159369"/>
            <a:ext cx="4493538"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分别放入不同液体的同一深度处</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400050" y="880673"/>
            <a:ext cx="11415713" cy="5678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【变式延伸】结合上例探究以下问题：</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实验中</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形管压强计是通过</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形管两侧液面</a:t>
            </a:r>
            <a:r>
              <a:rPr lang="en-US" altLang="zh-CN" sz="3000" b="1" dirty="0" smtClean="0">
                <a:latin typeface="宋体" pitchFamily="2" charset="-122"/>
                <a:ea typeface="宋体" pitchFamily="2" charset="-122"/>
                <a:cs typeface="Times New Roman" pitchFamily="18" charset="0"/>
              </a:rPr>
              <a:t>______</a:t>
            </a:r>
            <a:r>
              <a:rPr lang="zh-CN" altLang="zh-CN" sz="3000" b="1" dirty="0" smtClean="0">
                <a:latin typeface="宋体" pitchFamily="2" charset="-122"/>
                <a:ea typeface="宋体" pitchFamily="2" charset="-122"/>
                <a:cs typeface="Times New Roman" pitchFamily="18" charset="0"/>
              </a:rPr>
              <a:t>来反映被测压强大小的。</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若在使用压强计前，发现</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形管内水面已有高度差，通过</a:t>
            </a:r>
            <a:r>
              <a:rPr lang="en-US" altLang="zh-CN" sz="3000" b="1" dirty="0" smtClean="0">
                <a:latin typeface="宋体" pitchFamily="2" charset="-122"/>
                <a:ea typeface="宋体" pitchFamily="2" charset="-122"/>
                <a:cs typeface="Times New Roman" pitchFamily="18" charset="0"/>
              </a:rPr>
              <a:t>____ (</a:t>
            </a:r>
            <a:r>
              <a:rPr lang="zh-CN" altLang="zh-CN" sz="3000" b="1" dirty="0" smtClean="0">
                <a:latin typeface="宋体" pitchFamily="2" charset="-122"/>
                <a:ea typeface="宋体" pitchFamily="2" charset="-122"/>
                <a:cs typeface="Times New Roman" pitchFamily="18" charset="0"/>
              </a:rPr>
              <a:t>填写正确选项前字母</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方法可以进行调节。</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．从</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形管内向外倒出适量水</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．拆除软管重新安装</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C</a:t>
            </a:r>
            <a:r>
              <a:rPr lang="zh-CN" altLang="zh-CN" sz="3000" b="1" dirty="0" smtClean="0">
                <a:latin typeface="宋体" pitchFamily="2" charset="-122"/>
                <a:ea typeface="宋体" pitchFamily="2" charset="-122"/>
                <a:cs typeface="Times New Roman" pitchFamily="18" charset="0"/>
              </a:rPr>
              <a:t>．向</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形管内添加适量水</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矩形 14"/>
          <p:cNvSpPr/>
          <p:nvPr/>
        </p:nvSpPr>
        <p:spPr>
          <a:xfrm>
            <a:off x="8032251" y="1735255"/>
            <a:ext cx="1107996"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高度差</a:t>
            </a:r>
            <a:endParaRPr lang="zh-CN" altLang="en-US" sz="2400" b="1" dirty="0" smtClean="0">
              <a:solidFill>
                <a:srgbClr val="FF0000"/>
              </a:solidFill>
              <a:latin typeface="宋体" pitchFamily="2" charset="-122"/>
              <a:ea typeface="宋体" pitchFamily="2" charset="-122"/>
            </a:endParaRPr>
          </a:p>
        </p:txBody>
      </p:sp>
      <p:sp>
        <p:nvSpPr>
          <p:cNvPr id="12" name="矩形 11"/>
          <p:cNvSpPr/>
          <p:nvPr/>
        </p:nvSpPr>
        <p:spPr>
          <a:xfrm>
            <a:off x="10642106" y="3144957"/>
            <a:ext cx="340158"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B</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485775" y="1353363"/>
            <a:ext cx="11253941"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问：为什么可以采用这种方法来调节？</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答：</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_________________________________________________________</a:t>
            </a:r>
            <a:endParaRPr lang="zh-CN"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________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实验中</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形管两侧液面高度差的大小反映了探头所受液体压强的大小，运用的科学方法是</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法。</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矩形 14"/>
          <p:cNvSpPr/>
          <p:nvPr/>
        </p:nvSpPr>
        <p:spPr>
          <a:xfrm>
            <a:off x="500434" y="2812806"/>
            <a:ext cx="11229604" cy="1200329"/>
          </a:xfrm>
          <a:prstGeom prst="rect">
            <a:avLst/>
          </a:prstGeom>
        </p:spPr>
        <p:txBody>
          <a:bodyPr wrap="square">
            <a:spAutoFit/>
          </a:bodyPr>
          <a:lstStyle/>
          <a:p>
            <a:pPr>
              <a:lnSpc>
                <a:spcPct val="150000"/>
              </a:lnSpc>
            </a:pPr>
            <a:r>
              <a:rPr lang="zh-CN" altLang="zh-CN" sz="2400" b="1" dirty="0" smtClean="0">
                <a:solidFill>
                  <a:srgbClr val="FF0000"/>
                </a:solidFill>
                <a:latin typeface="宋体" pitchFamily="2" charset="-122"/>
                <a:ea typeface="宋体" pitchFamily="2" charset="-122"/>
              </a:rPr>
              <a:t>因为拆除软管后，</a:t>
            </a:r>
            <a:r>
              <a:rPr lang="en-US" altLang="zh-CN" sz="2400" b="1" dirty="0" smtClean="0">
                <a:solidFill>
                  <a:srgbClr val="FF0000"/>
                </a:solidFill>
                <a:latin typeface="宋体" pitchFamily="2" charset="-122"/>
                <a:ea typeface="宋体" pitchFamily="2" charset="-122"/>
              </a:rPr>
              <a:t>U</a:t>
            </a:r>
            <a:r>
              <a:rPr lang="zh-CN" altLang="zh-CN" sz="2400" b="1" dirty="0" smtClean="0">
                <a:solidFill>
                  <a:srgbClr val="FF0000"/>
                </a:solidFill>
                <a:latin typeface="宋体" pitchFamily="2" charset="-122"/>
                <a:ea typeface="宋体" pitchFamily="2" charset="-122"/>
              </a:rPr>
              <a:t>形管两端液面直接与大气接触，根据连通器原理可知，两管中液面相平</a:t>
            </a:r>
            <a:endParaRPr lang="zh-CN" altLang="en-US" sz="2400" b="1" dirty="0" smtClean="0">
              <a:solidFill>
                <a:srgbClr val="FF0000"/>
              </a:solidFill>
              <a:latin typeface="宋体" pitchFamily="2" charset="-122"/>
              <a:ea typeface="宋体" pitchFamily="2" charset="-122"/>
            </a:endParaRPr>
          </a:p>
        </p:txBody>
      </p:sp>
      <p:sp>
        <p:nvSpPr>
          <p:cNvPr id="12" name="矩形 11"/>
          <p:cNvSpPr/>
          <p:nvPr/>
        </p:nvSpPr>
        <p:spPr>
          <a:xfrm>
            <a:off x="5365406" y="4960850"/>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转换</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500062" y="1021404"/>
            <a:ext cx="11253941"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在探究</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液体压强的大小与液体密度的关系</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时，三次实验现象如图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8</a:t>
            </a:r>
            <a:r>
              <a:rPr lang="zh-CN" altLang="zh-CN" sz="3000" b="1" dirty="0" smtClean="0">
                <a:latin typeface="宋体" pitchFamily="2" charset="-122"/>
                <a:ea typeface="宋体" pitchFamily="2" charset="-122"/>
                <a:cs typeface="Times New Roman" pitchFamily="18" charset="0"/>
              </a:rPr>
              <a:t>所示。三个烧杯中的液面相平，</a:t>
            </a:r>
            <a:r>
              <a:rPr lang="en-US" altLang="zh-CN" sz="3000" b="1" dirty="0" smtClean="0">
                <a:latin typeface="宋体" pitchFamily="2" charset="-122"/>
                <a:ea typeface="宋体" pitchFamily="2" charset="-122"/>
                <a:cs typeface="Times New Roman" pitchFamily="18" charset="0"/>
              </a:rPr>
              <a:t>U</a:t>
            </a:r>
            <a:r>
              <a:rPr lang="zh-CN" altLang="zh-CN" sz="3000" b="1" dirty="0" smtClean="0">
                <a:latin typeface="宋体" pitchFamily="2" charset="-122"/>
                <a:ea typeface="宋体" pitchFamily="2" charset="-122"/>
                <a:cs typeface="Times New Roman" pitchFamily="18" charset="0"/>
              </a:rPr>
              <a:t>形管两侧液面的高度差相同，探头在液体中的深度不同。小明根据三次实验现象，并结合例</a:t>
            </a:r>
            <a:r>
              <a:rPr lang="en-US" altLang="zh-CN" sz="3000" b="1" dirty="0" smtClean="0">
                <a:latin typeface="宋体" pitchFamily="2" charset="-122"/>
                <a:ea typeface="宋体" pitchFamily="2" charset="-122"/>
                <a:cs typeface="Times New Roman" pitchFamily="18" charset="0"/>
              </a:rPr>
              <a:t>6(2)</a:t>
            </a:r>
            <a:r>
              <a:rPr lang="zh-CN" altLang="zh-CN" sz="3000" b="1" dirty="0" smtClean="0">
                <a:latin typeface="宋体" pitchFamily="2" charset="-122"/>
                <a:ea typeface="宋体" pitchFamily="2" charset="-122"/>
                <a:cs typeface="Times New Roman" pitchFamily="18" charset="0"/>
              </a:rPr>
              <a:t>中②的结论，得</a:t>
            </a:r>
            <a:endParaRPr lang="en-US"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出了该探究结论。请你简要说</a:t>
            </a:r>
            <a:endParaRPr lang="en-US"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明他分析实验信息得出该探究</a:t>
            </a:r>
            <a:endParaRPr lang="en-US" altLang="zh-CN" sz="3000" b="1" dirty="0" smtClean="0">
              <a:latin typeface="宋体" pitchFamily="2" charset="-122"/>
              <a:ea typeface="宋体" pitchFamily="2" charset="-122"/>
              <a:cs typeface="Times New Roman" pitchFamily="18" charset="0"/>
            </a:endParaRP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结论的过程。</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0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3" name="组合 12"/>
          <p:cNvGrpSpPr/>
          <p:nvPr/>
        </p:nvGrpSpPr>
        <p:grpSpPr>
          <a:xfrm>
            <a:off x="6084630" y="3124814"/>
            <a:ext cx="5352717" cy="3133303"/>
            <a:chOff x="6056055" y="3039089"/>
            <a:chExt cx="5352717" cy="3133303"/>
          </a:xfrm>
        </p:grpSpPr>
        <p:pic>
          <p:nvPicPr>
            <p:cNvPr id="130049" name="Picture 1" descr="E:\全品课件\物理人教八下学练考PPT\物理人教八下学练考\9RA133.EPS"/>
            <p:cNvPicPr>
              <a:picLocks noChangeAspect="1" noChangeArrowheads="1"/>
            </p:cNvPicPr>
            <p:nvPr/>
          </p:nvPicPr>
          <p:blipFill>
            <a:blip r:embed="rId2" r:link="rId3" cstate="print"/>
            <a:srcRect/>
            <a:stretch>
              <a:fillRect/>
            </a:stretch>
          </p:blipFill>
          <p:spPr bwMode="auto">
            <a:xfrm>
              <a:off x="6056055" y="3039089"/>
              <a:ext cx="5352717" cy="2347298"/>
            </a:xfrm>
            <a:prstGeom prst="rect">
              <a:avLst/>
            </a:prstGeom>
            <a:noFill/>
          </p:spPr>
        </p:pic>
        <p:sp>
          <p:nvSpPr>
            <p:cNvPr id="130051" name="Rectangle 3"/>
            <p:cNvSpPr>
              <a:spLocks noChangeArrowheads="1"/>
            </p:cNvSpPr>
            <p:nvPr/>
          </p:nvSpPr>
          <p:spPr bwMode="auto">
            <a:xfrm>
              <a:off x="7629525" y="5495732"/>
              <a:ext cx="2194832"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9</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8</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pSp>
        <p:nvGrpSpPr>
          <p:cNvPr id="15" name="Group 126"/>
          <p:cNvGrpSpPr>
            <a:grpSpLocks/>
          </p:cNvGrpSpPr>
          <p:nvPr/>
        </p:nvGrpSpPr>
        <p:grpSpPr bwMode="auto">
          <a:xfrm>
            <a:off x="1500188" y="1849438"/>
            <a:ext cx="720725" cy="3960812"/>
            <a:chOff x="702" y="1525"/>
            <a:chExt cx="454" cy="2495"/>
          </a:xfrm>
        </p:grpSpPr>
        <p:sp>
          <p:nvSpPr>
            <p:cNvPr id="182" name="Line 60"/>
            <p:cNvSpPr>
              <a:spLocks noChangeShapeType="1"/>
            </p:cNvSpPr>
            <p:nvPr/>
          </p:nvSpPr>
          <p:spPr bwMode="auto">
            <a:xfrm flipV="1">
              <a:off x="702" y="2540"/>
              <a:ext cx="227" cy="0"/>
            </a:xfrm>
            <a:prstGeom prst="line">
              <a:avLst/>
            </a:prstGeom>
            <a:noFill/>
            <a:ln w="9525">
              <a:solidFill>
                <a:schemeClr val="tx1"/>
              </a:solidFill>
              <a:round/>
              <a:headEnd/>
              <a:tailEnd/>
            </a:ln>
            <a:effectLst/>
          </p:spPr>
          <p:txBody>
            <a:bodyPr anchor="ctr">
              <a:spAutoFit/>
            </a:bodyPr>
            <a:lstStyle/>
            <a:p>
              <a:endParaRPr lang="zh-CN" altLang="en-US"/>
            </a:p>
          </p:txBody>
        </p:sp>
        <p:sp>
          <p:nvSpPr>
            <p:cNvPr id="183" name="Line 61"/>
            <p:cNvSpPr>
              <a:spLocks noChangeShapeType="1"/>
            </p:cNvSpPr>
            <p:nvPr/>
          </p:nvSpPr>
          <p:spPr bwMode="auto">
            <a:xfrm flipV="1">
              <a:off x="930" y="1526"/>
              <a:ext cx="226" cy="0"/>
            </a:xfrm>
            <a:prstGeom prst="line">
              <a:avLst/>
            </a:prstGeom>
            <a:noFill/>
            <a:ln w="9525">
              <a:solidFill>
                <a:schemeClr val="tx1"/>
              </a:solidFill>
              <a:round/>
              <a:headEnd/>
              <a:tailEnd/>
            </a:ln>
            <a:effectLst/>
          </p:spPr>
          <p:txBody>
            <a:bodyPr anchor="ctr">
              <a:spAutoFit/>
            </a:bodyPr>
            <a:lstStyle/>
            <a:p>
              <a:endParaRPr lang="zh-CN" altLang="en-US"/>
            </a:p>
          </p:txBody>
        </p:sp>
        <p:sp>
          <p:nvSpPr>
            <p:cNvPr id="184" name="Line 62"/>
            <p:cNvSpPr>
              <a:spLocks noChangeShapeType="1"/>
            </p:cNvSpPr>
            <p:nvPr/>
          </p:nvSpPr>
          <p:spPr bwMode="auto">
            <a:xfrm flipV="1">
              <a:off x="930" y="2976"/>
              <a:ext cx="226" cy="0"/>
            </a:xfrm>
            <a:prstGeom prst="line">
              <a:avLst/>
            </a:prstGeom>
            <a:noFill/>
            <a:ln w="9525">
              <a:solidFill>
                <a:schemeClr val="tx1"/>
              </a:solidFill>
              <a:round/>
              <a:headEnd/>
              <a:tailEnd/>
            </a:ln>
            <a:effectLst/>
          </p:spPr>
          <p:txBody>
            <a:bodyPr anchor="ctr">
              <a:spAutoFit/>
            </a:bodyPr>
            <a:lstStyle/>
            <a:p>
              <a:endParaRPr lang="zh-CN" altLang="en-US"/>
            </a:p>
          </p:txBody>
        </p:sp>
        <p:sp>
          <p:nvSpPr>
            <p:cNvPr id="185" name="Line 63"/>
            <p:cNvSpPr>
              <a:spLocks noChangeShapeType="1"/>
            </p:cNvSpPr>
            <p:nvPr/>
          </p:nvSpPr>
          <p:spPr bwMode="auto">
            <a:xfrm>
              <a:off x="930" y="1525"/>
              <a:ext cx="0" cy="2495"/>
            </a:xfrm>
            <a:prstGeom prst="line">
              <a:avLst/>
            </a:prstGeom>
            <a:noFill/>
            <a:ln w="9525">
              <a:solidFill>
                <a:schemeClr val="tx1"/>
              </a:solidFill>
              <a:round/>
              <a:headEnd/>
              <a:tailEnd/>
            </a:ln>
            <a:effectLst/>
          </p:spPr>
          <p:txBody>
            <a:bodyPr anchor="ctr">
              <a:spAutoFit/>
            </a:bodyPr>
            <a:lstStyle/>
            <a:p>
              <a:endParaRPr lang="zh-CN" altLang="en-US"/>
            </a:p>
          </p:txBody>
        </p:sp>
        <p:sp>
          <p:nvSpPr>
            <p:cNvPr id="186" name="Line 120"/>
            <p:cNvSpPr>
              <a:spLocks noChangeShapeType="1"/>
            </p:cNvSpPr>
            <p:nvPr/>
          </p:nvSpPr>
          <p:spPr bwMode="auto">
            <a:xfrm flipV="1">
              <a:off x="930" y="4020"/>
              <a:ext cx="226" cy="0"/>
            </a:xfrm>
            <a:prstGeom prst="line">
              <a:avLst/>
            </a:prstGeom>
            <a:noFill/>
            <a:ln w="9525">
              <a:solidFill>
                <a:schemeClr val="tx1"/>
              </a:solidFill>
              <a:round/>
              <a:headEnd/>
              <a:tailEnd/>
            </a:ln>
            <a:effectLst/>
          </p:spPr>
          <p:txBody>
            <a:bodyPr anchor="ctr">
              <a:spAutoFit/>
            </a:bodyPr>
            <a:lstStyle/>
            <a:p>
              <a:endParaRPr lang="zh-CN" altLang="en-US"/>
            </a:p>
          </p:txBody>
        </p:sp>
      </p:grpSp>
      <p:grpSp>
        <p:nvGrpSpPr>
          <p:cNvPr id="16" name="Group 121"/>
          <p:cNvGrpSpPr>
            <a:grpSpLocks/>
          </p:cNvGrpSpPr>
          <p:nvPr/>
        </p:nvGrpSpPr>
        <p:grpSpPr bwMode="auto">
          <a:xfrm>
            <a:off x="2164860" y="5260224"/>
            <a:ext cx="5251677" cy="1039158"/>
            <a:chOff x="1323" y="1473"/>
            <a:chExt cx="1437" cy="313"/>
          </a:xfrm>
        </p:grpSpPr>
        <p:sp>
          <p:nvSpPr>
            <p:cNvPr id="188" name="Text Box 122"/>
            <p:cNvSpPr txBox="1">
              <a:spLocks noChangeArrowheads="1"/>
            </p:cNvSpPr>
            <p:nvPr/>
          </p:nvSpPr>
          <p:spPr bwMode="auto">
            <a:xfrm>
              <a:off x="1323" y="1473"/>
              <a:ext cx="1437" cy="313"/>
            </a:xfrm>
            <a:prstGeom prst="rect">
              <a:avLst/>
            </a:prstGeom>
            <a:noFill/>
            <a:ln w="9525" algn="ctr">
              <a:noFill/>
              <a:miter lim="800000"/>
              <a:headEnd/>
              <a:tailEnd/>
            </a:ln>
            <a:effectLst/>
          </p:spPr>
          <p:txBody>
            <a:bodyPr wrap="square">
              <a:spAutoFit/>
            </a:bodyPr>
            <a:lstStyle/>
            <a:p>
              <a:pPr>
                <a:lnSpc>
                  <a:spcPct val="110000"/>
                </a:lnSpc>
              </a:pPr>
              <a:r>
                <a:rPr lang="zh-CN" altLang="en-US" sz="2800" b="1" dirty="0">
                  <a:latin typeface="宋体" pitchFamily="2" charset="-122"/>
                </a:rPr>
                <a:t>流体压强与流速的关系：在流体中流速越大的位置，压强越小</a:t>
              </a:r>
            </a:p>
          </p:txBody>
        </p:sp>
        <p:sp>
          <p:nvSpPr>
            <p:cNvPr id="189" name="Rectangle 123"/>
            <p:cNvSpPr>
              <a:spLocks noChangeArrowheads="1"/>
            </p:cNvSpPr>
            <p:nvPr/>
          </p:nvSpPr>
          <p:spPr bwMode="auto">
            <a:xfrm>
              <a:off x="1338" y="1480"/>
              <a:ext cx="1406" cy="272"/>
            </a:xfrm>
            <a:prstGeom prst="rect">
              <a:avLst/>
            </a:prstGeom>
            <a:noFill/>
            <a:ln w="9525" algn="ctr">
              <a:solidFill>
                <a:schemeClr val="tx1"/>
              </a:solidFill>
              <a:miter lim="800000"/>
              <a:headEnd/>
              <a:tailEnd/>
            </a:ln>
            <a:effectLst/>
          </p:spPr>
          <p:txBody>
            <a:bodyPr anchor="ctr">
              <a:spAutoFit/>
            </a:bodyPr>
            <a:lstStyle/>
            <a:p>
              <a:endParaRPr lang="zh-CN" altLang="en-US"/>
            </a:p>
          </p:txBody>
        </p:sp>
      </p:grpSp>
      <p:grpSp>
        <p:nvGrpSpPr>
          <p:cNvPr id="61" name="Group 41"/>
          <p:cNvGrpSpPr>
            <a:grpSpLocks/>
          </p:cNvGrpSpPr>
          <p:nvPr/>
        </p:nvGrpSpPr>
        <p:grpSpPr bwMode="auto">
          <a:xfrm>
            <a:off x="585497" y="3176577"/>
            <a:ext cx="914224" cy="566738"/>
            <a:chOff x="1286" y="1444"/>
            <a:chExt cx="1505" cy="357"/>
          </a:xfrm>
        </p:grpSpPr>
        <p:sp>
          <p:nvSpPr>
            <p:cNvPr id="62" name="Text Box 42"/>
            <p:cNvSpPr txBox="1">
              <a:spLocks noChangeArrowheads="1"/>
            </p:cNvSpPr>
            <p:nvPr/>
          </p:nvSpPr>
          <p:spPr bwMode="auto">
            <a:xfrm>
              <a:off x="1286" y="1444"/>
              <a:ext cx="1505" cy="357"/>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压强</a:t>
              </a:r>
            </a:p>
          </p:txBody>
        </p:sp>
        <p:sp>
          <p:nvSpPr>
            <p:cNvPr id="63" name="Rectangle 43"/>
            <p:cNvSpPr>
              <a:spLocks noChangeArrowheads="1"/>
            </p:cNvSpPr>
            <p:nvPr/>
          </p:nvSpPr>
          <p:spPr bwMode="auto">
            <a:xfrm>
              <a:off x="1338" y="1451"/>
              <a:ext cx="1406" cy="330"/>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64" name="Group 47"/>
          <p:cNvGrpSpPr>
            <a:grpSpLocks/>
          </p:cNvGrpSpPr>
          <p:nvPr/>
        </p:nvGrpSpPr>
        <p:grpSpPr bwMode="auto">
          <a:xfrm>
            <a:off x="2220809" y="1488648"/>
            <a:ext cx="936628" cy="1037864"/>
            <a:chOff x="1315" y="1518"/>
            <a:chExt cx="1497" cy="211"/>
          </a:xfrm>
        </p:grpSpPr>
        <p:sp>
          <p:nvSpPr>
            <p:cNvPr id="65" name="Text Box 48"/>
            <p:cNvSpPr txBox="1">
              <a:spLocks noChangeArrowheads="1"/>
            </p:cNvSpPr>
            <p:nvPr/>
          </p:nvSpPr>
          <p:spPr bwMode="auto">
            <a:xfrm>
              <a:off x="1315" y="1518"/>
              <a:ext cx="1497" cy="211"/>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液体压强</a:t>
              </a:r>
            </a:p>
          </p:txBody>
        </p:sp>
        <p:sp>
          <p:nvSpPr>
            <p:cNvPr id="66" name="Rectangle 49"/>
            <p:cNvSpPr>
              <a:spLocks noChangeArrowheads="1"/>
            </p:cNvSpPr>
            <p:nvPr/>
          </p:nvSpPr>
          <p:spPr bwMode="auto">
            <a:xfrm>
              <a:off x="1338" y="1519"/>
              <a:ext cx="1406" cy="194"/>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grpSp>
        <p:nvGrpSpPr>
          <p:cNvPr id="67" name="Group 65"/>
          <p:cNvGrpSpPr>
            <a:grpSpLocks/>
          </p:cNvGrpSpPr>
          <p:nvPr/>
        </p:nvGrpSpPr>
        <p:grpSpPr bwMode="auto">
          <a:xfrm>
            <a:off x="2235199" y="3430109"/>
            <a:ext cx="922339" cy="1040412"/>
            <a:chOff x="1338" y="1511"/>
            <a:chExt cx="1497" cy="224"/>
          </a:xfrm>
        </p:grpSpPr>
        <p:sp>
          <p:nvSpPr>
            <p:cNvPr id="68" name="Text Box 66"/>
            <p:cNvSpPr txBox="1">
              <a:spLocks noChangeArrowheads="1"/>
            </p:cNvSpPr>
            <p:nvPr/>
          </p:nvSpPr>
          <p:spPr bwMode="auto">
            <a:xfrm>
              <a:off x="1338" y="1511"/>
              <a:ext cx="1497" cy="224"/>
            </a:xfrm>
            <a:prstGeom prst="rect">
              <a:avLst/>
            </a:prstGeom>
            <a:noFill/>
            <a:ln w="9525" algn="ctr">
              <a:noFill/>
              <a:miter lim="800000"/>
              <a:headEnd/>
              <a:tailEnd/>
            </a:ln>
            <a:effectLst/>
          </p:spPr>
          <p:txBody>
            <a:bodyPr wrap="square">
              <a:spAutoFit/>
            </a:bodyPr>
            <a:lstStyle/>
            <a:p>
              <a:pPr algn="l">
                <a:lnSpc>
                  <a:spcPct val="110000"/>
                </a:lnSpc>
              </a:pPr>
              <a:r>
                <a:rPr lang="zh-CN" altLang="en-US" sz="2800" b="1" dirty="0">
                  <a:solidFill>
                    <a:schemeClr val="tx1"/>
                  </a:solidFill>
                  <a:latin typeface="宋体" pitchFamily="2" charset="-122"/>
                </a:rPr>
                <a:t>大气压强</a:t>
              </a:r>
            </a:p>
          </p:txBody>
        </p:sp>
        <p:sp>
          <p:nvSpPr>
            <p:cNvPr id="69" name="Rectangle 67"/>
            <p:cNvSpPr>
              <a:spLocks noChangeArrowheads="1"/>
            </p:cNvSpPr>
            <p:nvPr/>
          </p:nvSpPr>
          <p:spPr bwMode="auto">
            <a:xfrm>
              <a:off x="1338" y="1519"/>
              <a:ext cx="1406" cy="194"/>
            </a:xfrm>
            <a:prstGeom prst="rect">
              <a:avLst/>
            </a:prstGeom>
            <a:noFill/>
            <a:ln w="9525" algn="ctr">
              <a:solidFill>
                <a:schemeClr val="tx1"/>
              </a:solidFill>
              <a:miter lim="800000"/>
              <a:headEnd/>
              <a:tailEnd/>
            </a:ln>
            <a:effectLst/>
          </p:spPr>
          <p:txBody>
            <a:bodyPr anchor="ctr">
              <a:spAutoFit/>
            </a:bodyPr>
            <a:lstStyle/>
            <a:p>
              <a:endParaRPr lang="zh-CN" altLang="en-US" sz="28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ox(i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linds(horizontal)">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ox(in)">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in)">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857250" y="1657261"/>
            <a:ext cx="9810752" cy="2308324"/>
          </a:xfrm>
          <a:prstGeom prst="rect">
            <a:avLst/>
          </a:prstGeom>
        </p:spPr>
        <p:txBody>
          <a:bodyPr wrap="square">
            <a:spAutoFit/>
          </a:bodyPr>
          <a:lstStyle/>
          <a:p>
            <a:pPr>
              <a:lnSpc>
                <a:spcPct val="150000"/>
              </a:lnSpc>
            </a:pPr>
            <a:r>
              <a:rPr lang="zh-CN" altLang="en-US" sz="2400" b="1" dirty="0" smtClean="0">
                <a:solidFill>
                  <a:srgbClr val="FF0000"/>
                </a:solidFill>
                <a:latin typeface="黑体" pitchFamily="49" charset="-122"/>
                <a:ea typeface="黑体" pitchFamily="49" charset="-122"/>
              </a:rPr>
              <a:t>解：</a:t>
            </a:r>
            <a:r>
              <a:rPr lang="zh-CN" altLang="zh-CN" sz="2400" b="1" dirty="0" smtClean="0">
                <a:latin typeface="仿宋" pitchFamily="49" charset="-122"/>
                <a:ea typeface="仿宋" pitchFamily="49" charset="-122"/>
              </a:rPr>
              <a:t>若将酒精中探头的深度减小至虚线位置</a:t>
            </a:r>
            <a:r>
              <a:rPr lang="en-US" altLang="zh-CN" sz="2400" b="1" dirty="0" smtClean="0">
                <a:latin typeface="仿宋" pitchFamily="49" charset="-122"/>
                <a:ea typeface="仿宋" pitchFamily="49" charset="-122"/>
              </a:rPr>
              <a:t>(</a:t>
            </a:r>
            <a:r>
              <a:rPr lang="zh-CN" altLang="zh-CN" sz="2400" b="1" dirty="0" smtClean="0">
                <a:latin typeface="仿宋" pitchFamily="49" charset="-122"/>
                <a:ea typeface="仿宋" pitchFamily="49" charset="-122"/>
              </a:rPr>
              <a:t>与水中相同</a:t>
            </a:r>
            <a:r>
              <a:rPr lang="en-US" altLang="zh-CN" sz="2400" b="1" dirty="0" smtClean="0">
                <a:latin typeface="仿宋" pitchFamily="49" charset="-122"/>
                <a:ea typeface="仿宋" pitchFamily="49" charset="-122"/>
              </a:rPr>
              <a:t>)</a:t>
            </a:r>
            <a:r>
              <a:rPr lang="zh-CN" altLang="zh-CN" sz="2400" b="1" dirty="0" smtClean="0">
                <a:latin typeface="仿宋" pitchFamily="49" charset="-122"/>
                <a:ea typeface="仿宋" pitchFamily="49" charset="-122"/>
              </a:rPr>
              <a:t>，根据例</a:t>
            </a:r>
            <a:r>
              <a:rPr lang="en-US" altLang="zh-CN" sz="2400" b="1" dirty="0" smtClean="0">
                <a:latin typeface="仿宋" pitchFamily="49" charset="-122"/>
                <a:ea typeface="仿宋" pitchFamily="49" charset="-122"/>
              </a:rPr>
              <a:t>6(2)②</a:t>
            </a:r>
            <a:r>
              <a:rPr lang="zh-CN" altLang="zh-CN" sz="2400" b="1" dirty="0" smtClean="0">
                <a:latin typeface="仿宋" pitchFamily="49" charset="-122"/>
                <a:ea typeface="仿宋" pitchFamily="49" charset="-122"/>
              </a:rPr>
              <a:t>的结论可知，Δ</a:t>
            </a:r>
            <a:r>
              <a:rPr lang="en-US" altLang="zh-CN" sz="2400" b="1" dirty="0" smtClean="0">
                <a:latin typeface="仿宋" pitchFamily="49" charset="-122"/>
                <a:ea typeface="仿宋" pitchFamily="49" charset="-122"/>
              </a:rPr>
              <a:t>h</a:t>
            </a:r>
            <a:r>
              <a:rPr lang="zh-CN" altLang="zh-CN" sz="2400" b="1" dirty="0" smtClean="0">
                <a:latin typeface="仿宋" pitchFamily="49" charset="-122"/>
                <a:ea typeface="仿宋" pitchFamily="49" charset="-122"/>
              </a:rPr>
              <a:t>变小；同理，若将盐水中的探头深度增大到虚线位置</a:t>
            </a:r>
            <a:r>
              <a:rPr lang="en-US" altLang="zh-CN" sz="2400" b="1" dirty="0" smtClean="0">
                <a:latin typeface="仿宋" pitchFamily="49" charset="-122"/>
                <a:ea typeface="仿宋" pitchFamily="49" charset="-122"/>
              </a:rPr>
              <a:t>(</a:t>
            </a:r>
            <a:r>
              <a:rPr lang="zh-CN" altLang="zh-CN" sz="2400" b="1" dirty="0" smtClean="0">
                <a:latin typeface="仿宋" pitchFamily="49" charset="-122"/>
                <a:ea typeface="仿宋" pitchFamily="49" charset="-122"/>
              </a:rPr>
              <a:t>与水中相同</a:t>
            </a:r>
            <a:r>
              <a:rPr lang="en-US" altLang="zh-CN" sz="2400" b="1" dirty="0" smtClean="0">
                <a:latin typeface="仿宋" pitchFamily="49" charset="-122"/>
                <a:ea typeface="仿宋" pitchFamily="49" charset="-122"/>
              </a:rPr>
              <a:t>)</a:t>
            </a:r>
            <a:r>
              <a:rPr lang="zh-CN" altLang="zh-CN" sz="2400" b="1" dirty="0" smtClean="0">
                <a:latin typeface="仿宋" pitchFamily="49" charset="-122"/>
                <a:ea typeface="仿宋" pitchFamily="49" charset="-122"/>
              </a:rPr>
              <a:t>，Δ</a:t>
            </a:r>
            <a:r>
              <a:rPr lang="en-US" altLang="zh-CN" sz="2400" b="1" dirty="0" smtClean="0">
                <a:latin typeface="仿宋" pitchFamily="49" charset="-122"/>
                <a:ea typeface="仿宋" pitchFamily="49" charset="-122"/>
              </a:rPr>
              <a:t>h</a:t>
            </a:r>
            <a:r>
              <a:rPr lang="zh-CN" altLang="zh-CN" sz="2400" b="1" dirty="0" smtClean="0">
                <a:latin typeface="仿宋" pitchFamily="49" charset="-122"/>
                <a:ea typeface="仿宋" pitchFamily="49" charset="-122"/>
              </a:rPr>
              <a:t>变大。综上可知，液体深度相同时，密度越大，压强越大。</a:t>
            </a:r>
            <a:endParaRPr lang="zh-CN" altLang="en-US" sz="2400" b="1" dirty="0" smtClean="0">
              <a:latin typeface="仿宋" pitchFamily="49" charset="-122"/>
              <a:ea typeface="仿宋" pitchFamily="49"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642938" y="1270986"/>
            <a:ext cx="10987088"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【开放探究】</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小刚在做</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探究液体内部压强的规律</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实验时找来一根长</a:t>
            </a:r>
            <a:r>
              <a:rPr lang="en-US" altLang="zh-CN" sz="3000" b="1" dirty="0" smtClean="0">
                <a:latin typeface="宋体" pitchFamily="2" charset="-122"/>
                <a:ea typeface="宋体" pitchFamily="2" charset="-122"/>
                <a:cs typeface="Times New Roman" pitchFamily="18" charset="0"/>
              </a:rPr>
              <a:t>20 cm</a:t>
            </a:r>
            <a:r>
              <a:rPr lang="zh-CN" altLang="zh-CN" sz="3000" b="1" dirty="0" smtClean="0">
                <a:latin typeface="宋体" pitchFamily="2" charset="-122"/>
                <a:ea typeface="宋体" pitchFamily="2" charset="-122"/>
                <a:cs typeface="Times New Roman" pitchFamily="18" charset="0"/>
              </a:rPr>
              <a:t>的薄壁玻璃管、烧杯、刻度尺、质量已知的细沙、适量的水和盐水</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已知</a:t>
            </a:r>
            <a:r>
              <a:rPr lang="en-US" altLang="zh-CN" sz="3000" b="1" dirty="0" smtClean="0">
                <a:latin typeface="宋体" pitchFamily="2" charset="-122"/>
                <a:ea typeface="宋体" pitchFamily="2" charset="-122"/>
                <a:cs typeface="Times New Roman" pitchFamily="18" charset="0"/>
              </a:rPr>
              <a:t>ρ</a:t>
            </a:r>
            <a:r>
              <a:rPr lang="zh-CN" altLang="zh-CN" sz="3000" b="1" baseline="-25000" dirty="0" smtClean="0">
                <a:latin typeface="宋体" pitchFamily="2" charset="-122"/>
                <a:ea typeface="宋体" pitchFamily="2" charset="-122"/>
                <a:cs typeface="Times New Roman" pitchFamily="18" charset="0"/>
              </a:rPr>
              <a:t>水</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1.0×10</a:t>
            </a:r>
            <a:r>
              <a:rPr lang="en-US" altLang="zh-CN" sz="3000" b="1" baseline="30000" dirty="0" smtClean="0">
                <a:latin typeface="宋体" pitchFamily="2" charset="-122"/>
                <a:ea typeface="宋体" pitchFamily="2" charset="-122"/>
                <a:cs typeface="Times New Roman" pitchFamily="18" charset="0"/>
              </a:rPr>
              <a:t>3</a:t>
            </a:r>
            <a:r>
              <a:rPr lang="en-US" altLang="zh-CN" sz="3000" b="1" dirty="0" smtClean="0">
                <a:latin typeface="宋体" pitchFamily="2" charset="-122"/>
                <a:ea typeface="宋体" pitchFamily="2" charset="-122"/>
                <a:cs typeface="Times New Roman" pitchFamily="18" charset="0"/>
              </a:rPr>
              <a:t> kg/m</a:t>
            </a:r>
            <a:r>
              <a:rPr lang="en-US" altLang="zh-CN" sz="3000" b="1" baseline="30000"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g</a:t>
            </a:r>
            <a:r>
              <a:rPr lang="zh-CN" altLang="zh-CN" sz="3000" b="1" dirty="0" smtClean="0">
                <a:latin typeface="宋体" pitchFamily="2" charset="-122"/>
                <a:ea typeface="宋体" pitchFamily="2" charset="-122"/>
                <a:cs typeface="Times New Roman" pitchFamily="18" charset="0"/>
              </a:rPr>
              <a:t>取</a:t>
            </a:r>
            <a:r>
              <a:rPr lang="en-US" altLang="zh-CN" sz="3000" b="1" dirty="0" smtClean="0">
                <a:latin typeface="宋体" pitchFamily="2" charset="-122"/>
                <a:ea typeface="宋体" pitchFamily="2" charset="-122"/>
                <a:cs typeface="Times New Roman" pitchFamily="18" charset="0"/>
              </a:rPr>
              <a:t>10 N/kg)</a:t>
            </a:r>
            <a:r>
              <a:rPr lang="zh-CN" altLang="zh-CN" sz="3000" b="1" dirty="0" smtClean="0">
                <a:latin typeface="宋体" pitchFamily="2" charset="-122"/>
                <a:ea typeface="宋体" pitchFamily="2" charset="-122"/>
                <a:cs typeface="Times New Roman" pitchFamily="18" charset="0"/>
              </a:rPr>
              <a:t>。他设计的实验步骤如下：</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528638" y="1302909"/>
            <a:ext cx="11253941"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(a)</a:t>
            </a:r>
            <a:r>
              <a:rPr lang="zh-CN" altLang="zh-CN" sz="3000" b="1" dirty="0" smtClean="0">
                <a:latin typeface="宋体" pitchFamily="2" charset="-122"/>
                <a:ea typeface="宋体" pitchFamily="2" charset="-122"/>
                <a:cs typeface="Times New Roman" pitchFamily="18" charset="0"/>
              </a:rPr>
              <a:t>将玻璃管的一端扎上橡皮膜，竖直插入水中，如图</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9</a:t>
            </a:r>
            <a:r>
              <a:rPr lang="zh-CN" altLang="zh-CN" sz="3000" b="1" dirty="0" smtClean="0">
                <a:latin typeface="宋体" pitchFamily="2" charset="-122"/>
                <a:ea typeface="宋体" pitchFamily="2" charset="-122"/>
                <a:cs typeface="Times New Roman" pitchFamily="18" charset="0"/>
              </a:rPr>
              <a:t>甲所示，发现橡皮膜向上凸起，此现象说明</a:t>
            </a:r>
            <a:r>
              <a:rPr lang="en-US" altLang="zh-CN" sz="3000" b="1" dirty="0" smtClean="0">
                <a:latin typeface="宋体" pitchFamily="2" charset="-122"/>
                <a:ea typeface="宋体" pitchFamily="2" charset="-122"/>
                <a:cs typeface="Times New Roman" pitchFamily="18" charset="0"/>
              </a:rPr>
              <a:t>___________________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(b)</a:t>
            </a:r>
            <a:r>
              <a:rPr lang="zh-CN" altLang="zh-CN" sz="3000" b="1" dirty="0" smtClean="0">
                <a:latin typeface="宋体" pitchFamily="2" charset="-122"/>
                <a:ea typeface="宋体" pitchFamily="2" charset="-122"/>
                <a:cs typeface="Times New Roman" pitchFamily="18" charset="0"/>
              </a:rPr>
              <a:t>向玻璃管中分别装入不同质量的细沙，并竖直插入液体中，直至橡皮膜变平，如图乙所示。</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矩形 14"/>
          <p:cNvSpPr/>
          <p:nvPr/>
        </p:nvSpPr>
        <p:spPr>
          <a:xfrm>
            <a:off x="7672760" y="2141295"/>
            <a:ext cx="3262432"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液体内部有向上的压强</a:t>
            </a:r>
            <a:endParaRPr lang="zh-CN" altLang="en-US" sz="2400" b="1" dirty="0" smtClean="0">
              <a:solidFill>
                <a:srgbClr val="FF0000"/>
              </a:solidFill>
              <a:latin typeface="宋体" pitchFamily="2" charset="-122"/>
              <a:ea typeface="宋体" pitchFamily="2" charset="-122"/>
            </a:endParaRPr>
          </a:p>
        </p:txBody>
      </p:sp>
      <p:sp>
        <p:nvSpPr>
          <p:cNvPr id="13517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3" name="组合 12"/>
          <p:cNvGrpSpPr/>
          <p:nvPr/>
        </p:nvGrpSpPr>
        <p:grpSpPr>
          <a:xfrm>
            <a:off x="6143625" y="3814763"/>
            <a:ext cx="3586983" cy="2595755"/>
            <a:chOff x="6186487" y="3871913"/>
            <a:chExt cx="3586983" cy="2595755"/>
          </a:xfrm>
        </p:grpSpPr>
        <p:pic>
          <p:nvPicPr>
            <p:cNvPr id="135169" name="Picture 1" descr="E:\全品课件\物理人教八下学练考PPT\物理人教八下学练考\9RA134.EPS"/>
            <p:cNvPicPr>
              <a:picLocks noChangeAspect="1" noChangeArrowheads="1"/>
            </p:cNvPicPr>
            <p:nvPr/>
          </p:nvPicPr>
          <p:blipFill>
            <a:blip r:embed="rId2" r:link="rId3" cstate="print"/>
            <a:srcRect/>
            <a:stretch>
              <a:fillRect/>
            </a:stretch>
          </p:blipFill>
          <p:spPr bwMode="auto">
            <a:xfrm>
              <a:off x="6186487" y="3871913"/>
              <a:ext cx="3586983" cy="1914525"/>
            </a:xfrm>
            <a:prstGeom prst="rect">
              <a:avLst/>
            </a:prstGeom>
            <a:noFill/>
          </p:spPr>
        </p:pic>
        <p:sp>
          <p:nvSpPr>
            <p:cNvPr id="135171" name="Rectangle 3"/>
            <p:cNvSpPr>
              <a:spLocks noChangeArrowheads="1"/>
            </p:cNvSpPr>
            <p:nvPr/>
          </p:nvSpPr>
          <p:spPr bwMode="auto">
            <a:xfrm>
              <a:off x="6886575" y="5791008"/>
              <a:ext cx="2194832" cy="676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266700" fontAlgn="base">
                <a:lnSpc>
                  <a:spcPct val="150000"/>
                </a:lnSpc>
                <a:spcBef>
                  <a:spcPct val="0"/>
                </a:spcBef>
                <a:spcAft>
                  <a:spcPct val="0"/>
                </a:spcAft>
                <a:buClrTx/>
                <a:buSzTx/>
                <a:buFontTx/>
                <a:buNone/>
                <a:tabLst/>
              </a:pPr>
              <a:r>
                <a:rPr lang="zh-CN" altLang="zh-CN" sz="3000" b="1" dirty="0" smtClean="0">
                  <a:latin typeface="宋体" pitchFamily="2" charset="-122"/>
                  <a:ea typeface="宋体" pitchFamily="2" charset="-122"/>
                  <a:cs typeface="Times New Roman" pitchFamily="18" charset="0"/>
                </a:rPr>
                <a:t>图</a:t>
              </a:r>
              <a:r>
                <a:rPr lang="en-US" altLang="zh-CN" sz="3000" b="1" dirty="0" smtClean="0">
                  <a:latin typeface="宋体" pitchFamily="2" charset="-122"/>
                  <a:ea typeface="宋体" pitchFamily="2" charset="-122"/>
                  <a:cs typeface="Times New Roman" pitchFamily="18" charset="0"/>
                </a:rPr>
                <a:t>9</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T</a:t>
              </a:r>
              <a:r>
                <a:rPr lang="zh-CN" altLang="en-US"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nvGraphicFramePr>
        <p:xfrm>
          <a:off x="785813" y="1728777"/>
          <a:ext cx="10258425" cy="4800600"/>
        </p:xfrm>
        <a:graphic>
          <a:graphicData uri="http://schemas.openxmlformats.org/drawingml/2006/table">
            <a:tbl>
              <a:tblPr/>
              <a:tblGrid>
                <a:gridCol w="3386137"/>
                <a:gridCol w="1471613"/>
                <a:gridCol w="1500188"/>
                <a:gridCol w="1657350"/>
                <a:gridCol w="2243137"/>
              </a:tblGrid>
              <a:tr h="518432">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实验序号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1</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2</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3</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4</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32">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待测液体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盐水</a:t>
                      </a:r>
                      <a:endParaRPr lang="en-US"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32">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沙子质量</a:t>
                      </a:r>
                      <a:r>
                        <a:rPr lang="en-US" altLang="zh-CN" sz="3000" b="1" kern="1200" dirty="0" smtClean="0">
                          <a:solidFill>
                            <a:schemeClr val="tx1"/>
                          </a:solidFill>
                          <a:latin typeface="宋体" pitchFamily="2" charset="-122"/>
                          <a:ea typeface="宋体" pitchFamily="2" charset="-122"/>
                          <a:cs typeface="Times New Roman" pitchFamily="18" charset="0"/>
                        </a:rPr>
                        <a:t>/g</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30</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60</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90</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30</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32">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橡皮膜在液体中受到的压强</a:t>
                      </a:r>
                      <a:r>
                        <a:rPr lang="en-US" altLang="zh-CN" sz="3000" b="1" kern="1200" dirty="0" smtClean="0">
                          <a:solidFill>
                            <a:schemeClr val="tx1"/>
                          </a:solidFill>
                          <a:latin typeface="宋体" pitchFamily="2" charset="-122"/>
                          <a:ea typeface="宋体" pitchFamily="2" charset="-122"/>
                          <a:cs typeface="Times New Roman" pitchFamily="18" charset="0"/>
                        </a:rPr>
                        <a:t>/Pa</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375</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750</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1125</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375</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32">
                <a:tc>
                  <a:txBody>
                    <a:bodyPr/>
                    <a:lstStyle/>
                    <a:p>
                      <a:pPr marL="0" marR="0" indent="0" algn="ctr" defTabSz="914400" rtl="0" eaLnBrk="1" fontAlgn="base" latinLnBrk="0" hangingPunct="1">
                        <a:lnSpc>
                          <a:spcPct val="150000"/>
                        </a:lnSpc>
                        <a:spcBef>
                          <a:spcPct val="0"/>
                        </a:spcBef>
                        <a:spcAft>
                          <a:spcPct val="0"/>
                        </a:spcAft>
                        <a:buClrTx/>
                        <a:buSzTx/>
                        <a:buFontTx/>
                        <a:buNone/>
                        <a:tabLst/>
                        <a:defRPr/>
                      </a:pPr>
                      <a:r>
                        <a:rPr lang="zh-CN" altLang="zh-CN" sz="3000" b="1" kern="1200" dirty="0" smtClean="0">
                          <a:solidFill>
                            <a:schemeClr val="tx1"/>
                          </a:solidFill>
                          <a:latin typeface="宋体" pitchFamily="2" charset="-122"/>
                          <a:ea typeface="宋体" pitchFamily="2" charset="-122"/>
                          <a:cs typeface="Times New Roman" pitchFamily="18" charset="0"/>
                        </a:rPr>
                        <a:t>橡皮膜到液</a:t>
                      </a:r>
                    </a:p>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面的距离</a:t>
                      </a:r>
                      <a:r>
                        <a:rPr lang="en-US" altLang="zh-CN" sz="3000" b="1" kern="1200" dirty="0" smtClean="0">
                          <a:solidFill>
                            <a:schemeClr val="tx1"/>
                          </a:solidFill>
                          <a:latin typeface="宋体" pitchFamily="2" charset="-122"/>
                          <a:ea typeface="宋体" pitchFamily="2" charset="-122"/>
                          <a:cs typeface="Times New Roman" pitchFamily="18" charset="0"/>
                        </a:rPr>
                        <a:t>/cm</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3.75</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____</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11.25</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en-US" altLang="zh-CN" sz="3000" b="1" kern="1200" dirty="0" smtClean="0">
                          <a:solidFill>
                            <a:schemeClr val="tx1"/>
                          </a:solidFill>
                          <a:latin typeface="宋体" pitchFamily="2" charset="-122"/>
                          <a:ea typeface="宋体" pitchFamily="2" charset="-122"/>
                          <a:cs typeface="Times New Roman" pitchFamily="18" charset="0"/>
                        </a:rPr>
                        <a:t>3.00</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2"/>
          <p:cNvSpPr>
            <a:spLocks noChangeArrowheads="1"/>
          </p:cNvSpPr>
          <p:nvPr/>
        </p:nvSpPr>
        <p:spPr bwMode="auto">
          <a:xfrm>
            <a:off x="542925" y="1038430"/>
            <a:ext cx="11253941" cy="676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(c)</a:t>
            </a:r>
            <a:r>
              <a:rPr lang="zh-CN" altLang="zh-CN" sz="3000" b="1" dirty="0" smtClean="0">
                <a:latin typeface="宋体" pitchFamily="2" charset="-122"/>
                <a:ea typeface="宋体" pitchFamily="2" charset="-122"/>
                <a:cs typeface="Times New Roman" pitchFamily="18" charset="0"/>
              </a:rPr>
              <a:t>用刻度尺测出每一次橡皮膜到液面的距离，记录数据如下表：</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5972548" y="5613159"/>
            <a:ext cx="806631"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7.50</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585787" y="1362207"/>
            <a:ext cx="10915651"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请你帮小刚将表格中数据填写完整。</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要研究液体内部压强与液体密度的关系应选择第</a:t>
            </a:r>
            <a:r>
              <a:rPr lang="en-US" altLang="zh-CN" sz="3000" b="1" dirty="0" smtClean="0">
                <a:latin typeface="宋体" pitchFamily="2" charset="-122"/>
                <a:ea typeface="宋体" pitchFamily="2" charset="-122"/>
                <a:cs typeface="Times New Roman" pitchFamily="18" charset="0"/>
              </a:rPr>
              <a:t>______</a:t>
            </a:r>
            <a:r>
              <a:rPr lang="zh-CN" altLang="zh-CN" sz="3000" b="1" dirty="0" smtClean="0">
                <a:latin typeface="宋体" pitchFamily="2" charset="-122"/>
                <a:ea typeface="宋体" pitchFamily="2" charset="-122"/>
                <a:cs typeface="Times New Roman" pitchFamily="18" charset="0"/>
              </a:rPr>
              <a:t>组实验。</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分析</a:t>
            </a: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组实验数据可得出结论：液体密度不变时，其内部压强与深度成</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矩形 11"/>
          <p:cNvSpPr/>
          <p:nvPr/>
        </p:nvSpPr>
        <p:spPr>
          <a:xfrm>
            <a:off x="9441952" y="2216268"/>
            <a:ext cx="803425" cy="461665"/>
          </a:xfrm>
          <a:prstGeom prst="rect">
            <a:avLst/>
          </a:prstGeom>
        </p:spPr>
        <p:txBody>
          <a:bodyPr wrap="none">
            <a:spAutoFit/>
          </a:bodyPr>
          <a:lstStyle/>
          <a:p>
            <a:r>
              <a:rPr lang="en-US" altLang="zh-CN" sz="2400" b="1" dirty="0" smtClean="0">
                <a:solidFill>
                  <a:srgbClr val="FF0000"/>
                </a:solidFill>
                <a:latin typeface="宋体" pitchFamily="2" charset="-122"/>
                <a:ea typeface="宋体" pitchFamily="2" charset="-122"/>
              </a:rPr>
              <a:t>1</a:t>
            </a:r>
            <a:r>
              <a:rPr lang="zh-CN" altLang="zh-CN" sz="2400" b="1" dirty="0" smtClean="0">
                <a:solidFill>
                  <a:srgbClr val="FF0000"/>
                </a:solidFill>
                <a:latin typeface="宋体" pitchFamily="2" charset="-122"/>
                <a:ea typeface="宋体" pitchFamily="2" charset="-122"/>
              </a:rPr>
              <a:t>、</a:t>
            </a:r>
            <a:r>
              <a:rPr lang="en-US" altLang="zh-CN" sz="2400" b="1" dirty="0" smtClean="0">
                <a:solidFill>
                  <a:srgbClr val="FF0000"/>
                </a:solidFill>
                <a:latin typeface="宋体" pitchFamily="2" charset="-122"/>
                <a:ea typeface="宋体" pitchFamily="2" charset="-122"/>
              </a:rPr>
              <a:t>4</a:t>
            </a:r>
            <a:endParaRPr lang="zh-CN" altLang="en-US" sz="2400" b="1" dirty="0" smtClean="0">
              <a:solidFill>
                <a:srgbClr val="FF0000"/>
              </a:solidFill>
              <a:latin typeface="宋体" pitchFamily="2" charset="-122"/>
              <a:ea typeface="宋体" pitchFamily="2" charset="-122"/>
            </a:endParaRPr>
          </a:p>
        </p:txBody>
      </p:sp>
      <p:sp>
        <p:nvSpPr>
          <p:cNvPr id="13" name="矩形 12"/>
          <p:cNvSpPr/>
          <p:nvPr/>
        </p:nvSpPr>
        <p:spPr>
          <a:xfrm>
            <a:off x="3536451" y="4297483"/>
            <a:ext cx="800219"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正比</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500060" y="1039038"/>
            <a:ext cx="11172825"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同组的小红想利用这些器材测量某液体的密度：</a:t>
            </a:r>
            <a:r>
              <a:rPr lang="en-US" altLang="zh-CN" sz="3000" b="1" dirty="0" smtClean="0">
                <a:latin typeface="宋体" pitchFamily="2" charset="-122"/>
                <a:ea typeface="宋体" pitchFamily="2" charset="-122"/>
                <a:cs typeface="Times New Roman" pitchFamily="18" charset="0"/>
              </a:rPr>
              <a:t>①</a:t>
            </a:r>
            <a:r>
              <a:rPr lang="zh-CN" altLang="zh-CN" sz="3000" b="1" dirty="0" smtClean="0">
                <a:latin typeface="宋体" pitchFamily="2" charset="-122"/>
                <a:ea typeface="宋体" pitchFamily="2" charset="-122"/>
                <a:cs typeface="Times New Roman" pitchFamily="18" charset="0"/>
              </a:rPr>
              <a:t>她先将装有一定量沙子的玻璃管竖直插入水中，让玻璃管漂浮在水面上，用刻度尺测出玻璃管露出水面部分的长度</a:t>
            </a:r>
            <a:r>
              <a:rPr lang="en-US" altLang="zh-CN" sz="3000" b="1" dirty="0" smtClean="0">
                <a:latin typeface="宋体" pitchFamily="2" charset="-122"/>
                <a:ea typeface="宋体" pitchFamily="2" charset="-122"/>
                <a:cs typeface="Times New Roman" pitchFamily="18" charset="0"/>
              </a:rPr>
              <a:t>h</a:t>
            </a:r>
            <a:r>
              <a:rPr lang="en-US" altLang="zh-CN" sz="3000" b="1" baseline="-25000"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②________________________________________________________________________________________</a:t>
            </a:r>
            <a:r>
              <a:rPr lang="zh-CN" altLang="zh-CN" sz="3000" b="1" dirty="0" smtClean="0">
                <a:latin typeface="宋体" pitchFamily="2" charset="-122"/>
                <a:ea typeface="宋体" pitchFamily="2" charset="-122"/>
                <a:cs typeface="Times New Roman" pitchFamily="18" charset="0"/>
              </a:rPr>
              <a:t>；③则待测液体的密度为</a:t>
            </a:r>
            <a:r>
              <a:rPr lang="en-US" altLang="zh-CN" sz="3000" b="1" dirty="0" smtClean="0">
                <a:latin typeface="宋体" pitchFamily="2" charset="-122"/>
                <a:ea typeface="宋体" pitchFamily="2" charset="-122"/>
                <a:cs typeface="Times New Roman" pitchFamily="18" charset="0"/>
              </a:rPr>
              <a:t>_________________</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a:t>
            </a:r>
            <a:r>
              <a:rPr lang="zh-CN" altLang="zh-CN" sz="3000" b="1" dirty="0" smtClean="0">
                <a:latin typeface="宋体" pitchFamily="2" charset="-122"/>
                <a:ea typeface="宋体" pitchFamily="2" charset="-122"/>
                <a:cs typeface="Times New Roman" pitchFamily="18" charset="0"/>
              </a:rPr>
              <a:t>用测量的物理量表示</a:t>
            </a:r>
            <a:r>
              <a:rPr lang="en-US" altLang="zh-CN" sz="3000" b="1" dirty="0" smtClean="0">
                <a:latin typeface="宋体" pitchFamily="2" charset="-122"/>
                <a:ea typeface="宋体" pitchFamily="2" charset="-122"/>
                <a:cs typeface="Times New Roman" pitchFamily="18" charset="0"/>
              </a:rPr>
              <a:t>)</a:t>
            </a:r>
            <a:endParaRPr lang="zh-CN" altLang="zh-CN" sz="3000" b="1" dirty="0" smtClean="0">
              <a:latin typeface="宋体" pitchFamily="2" charset="-122"/>
              <a:ea typeface="宋体" pitchFamily="2" charset="-122"/>
              <a:cs typeface="Times New Roman" pitchFamily="18" charset="0"/>
            </a:endParaRP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550362" y="3168767"/>
            <a:ext cx="11079662" cy="1113766"/>
          </a:xfrm>
          <a:prstGeom prst="rect">
            <a:avLst/>
          </a:prstGeom>
        </p:spPr>
        <p:txBody>
          <a:bodyPr wrap="square">
            <a:spAutoFit/>
          </a:bodyPr>
          <a:lstStyle/>
          <a:p>
            <a:pPr>
              <a:lnSpc>
                <a:spcPct val="150000"/>
              </a:lnSpc>
            </a:pPr>
            <a:r>
              <a:rPr lang="zh-CN" altLang="zh-CN" sz="2400" b="1" dirty="0" smtClean="0">
                <a:solidFill>
                  <a:srgbClr val="FF0000"/>
                </a:solidFill>
                <a:latin typeface="宋体" pitchFamily="2" charset="-122"/>
                <a:ea typeface="宋体" pitchFamily="2" charset="-122"/>
              </a:rPr>
              <a:t>再将这个装有一定量沙子的玻璃管竖直插入待测液体中，让玻璃管漂浮在液面上，用刻度尺测出玻璃管露出液面部分的长度</a:t>
            </a:r>
            <a:r>
              <a:rPr lang="en-US" altLang="zh-CN" sz="2400" b="1" dirty="0" smtClean="0">
                <a:solidFill>
                  <a:srgbClr val="FF0000"/>
                </a:solidFill>
                <a:latin typeface="宋体" pitchFamily="2" charset="-122"/>
                <a:ea typeface="宋体" pitchFamily="2" charset="-122"/>
              </a:rPr>
              <a:t>h</a:t>
            </a:r>
            <a:r>
              <a:rPr lang="en-US" altLang="zh-CN" sz="2400" b="1" baseline="-25000" dirty="0" smtClean="0">
                <a:solidFill>
                  <a:srgbClr val="FF0000"/>
                </a:solidFill>
                <a:latin typeface="宋体" pitchFamily="2" charset="-122"/>
                <a:ea typeface="宋体" pitchFamily="2" charset="-122"/>
              </a:rPr>
              <a:t>2</a:t>
            </a:r>
            <a:endParaRPr lang="zh-CN" altLang="zh-CN" sz="2400" b="1" baseline="-25000" dirty="0" smtClean="0">
              <a:solidFill>
                <a:srgbClr val="FF0000"/>
              </a:solidFill>
              <a:latin typeface="宋体" pitchFamily="2" charset="-122"/>
              <a:ea typeface="宋体" pitchFamily="2" charset="-122"/>
            </a:endParaRPr>
          </a:p>
        </p:txBody>
      </p:sp>
      <p:graphicFrame>
        <p:nvGraphicFramePr>
          <p:cNvPr id="72705" name="Object 1"/>
          <p:cNvGraphicFramePr>
            <a:graphicFrameLocks noChangeAspect="1"/>
          </p:cNvGraphicFramePr>
          <p:nvPr/>
        </p:nvGraphicFramePr>
        <p:xfrm>
          <a:off x="811212" y="4295775"/>
          <a:ext cx="3114675" cy="976312"/>
        </p:xfrm>
        <a:graphic>
          <a:graphicData uri="http://schemas.openxmlformats.org/presentationml/2006/ole">
            <mc:AlternateContent xmlns:mc="http://schemas.openxmlformats.org/markup-compatibility/2006">
              <mc:Choice xmlns:v="urn:schemas-microsoft-com:vml" Requires="v">
                <p:oleObj spid="_x0000_s72707" name="Microsoft Word 2007" r:id="rId4" imgW="3115672" imgH="990756" progId="Word.Document.12">
                  <p:embed/>
                </p:oleObj>
              </mc:Choice>
              <mc:Fallback>
                <p:oleObj name="Microsoft Word 2007" r:id="rId4" imgW="3115672" imgH="990756" progId="Word.Documen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212" y="4295775"/>
                        <a:ext cx="3114675"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05"/>
                                        </p:tgtEl>
                                        <p:attrNameLst>
                                          <p:attrName>style.visibility</p:attrName>
                                        </p:attrNameLst>
                                      </p:cBhvr>
                                      <p:to>
                                        <p:strVal val="visible"/>
                                      </p:to>
                                    </p:set>
                                    <p:animEffect transition="in" filter="blinds(horizontal)">
                                      <p:cBhvr>
                                        <p:cTn id="17" dur="500"/>
                                        <p:tgtEl>
                                          <p:spTgt spid="7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500060" y="2077785"/>
            <a:ext cx="11172825"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(5)</a:t>
            </a:r>
            <a:r>
              <a:rPr lang="zh-CN" altLang="zh-CN" sz="3000" b="1" dirty="0" smtClean="0">
                <a:latin typeface="宋体" pitchFamily="2" charset="-122"/>
                <a:ea typeface="宋体" pitchFamily="2" charset="-122"/>
                <a:cs typeface="Times New Roman" pitchFamily="18" charset="0"/>
              </a:rPr>
              <a:t>对比压强计，你认为上述探究装置两大主要缺陷表现在：</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①</a:t>
            </a:r>
            <a:r>
              <a:rPr lang="en-US" altLang="zh-CN" sz="3000" b="1" dirty="0" smtClean="0">
                <a:latin typeface="宋体" pitchFamily="2" charset="-122"/>
                <a:ea typeface="宋体" pitchFamily="2" charset="-122"/>
                <a:cs typeface="Times New Roman" pitchFamily="18" charset="0"/>
              </a:rPr>
              <a:t>_______________________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zh-CN" altLang="zh-CN" sz="3000" b="1" dirty="0" smtClean="0">
                <a:latin typeface="宋体" pitchFamily="2" charset="-122"/>
                <a:ea typeface="宋体" pitchFamily="2" charset="-122"/>
                <a:cs typeface="Times New Roman" pitchFamily="18" charset="0"/>
              </a:rPr>
              <a:t>②</a:t>
            </a:r>
            <a:r>
              <a:rPr lang="en-US" altLang="zh-CN" sz="3000" b="1" dirty="0" smtClean="0">
                <a:latin typeface="宋体" pitchFamily="2" charset="-122"/>
                <a:ea typeface="宋体" pitchFamily="2" charset="-122"/>
                <a:cs typeface="Times New Roman" pitchFamily="18" charset="0"/>
              </a:rPr>
              <a:t>____________________</a:t>
            </a:r>
            <a:r>
              <a:rPr lang="zh-CN" altLang="zh-CN" sz="3000" b="1" dirty="0" smtClean="0">
                <a:latin typeface="宋体" pitchFamily="2" charset="-122"/>
                <a:ea typeface="宋体" pitchFamily="2" charset="-122"/>
                <a:cs typeface="Times New Roman" pitchFamily="18" charset="0"/>
              </a:rPr>
              <a:t>。</a:t>
            </a:r>
          </a:p>
        </p:txBody>
      </p:sp>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737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03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4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1050426" y="2897308"/>
            <a:ext cx="4185761"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橡皮膜在水中的形变不易观察</a:t>
            </a:r>
            <a:endParaRPr lang="zh-CN" altLang="en-US" sz="2400" b="1" dirty="0" smtClean="0">
              <a:solidFill>
                <a:srgbClr val="FF0000"/>
              </a:solidFill>
              <a:latin typeface="宋体" pitchFamily="2" charset="-122"/>
              <a:ea typeface="宋体" pitchFamily="2" charset="-122"/>
            </a:endParaRPr>
          </a:p>
        </p:txBody>
      </p:sp>
      <p:sp>
        <p:nvSpPr>
          <p:cNvPr id="10" name="矩形 9"/>
          <p:cNvSpPr/>
          <p:nvPr/>
        </p:nvSpPr>
        <p:spPr>
          <a:xfrm>
            <a:off x="1031376" y="3592634"/>
            <a:ext cx="3570208" cy="461665"/>
          </a:xfrm>
          <a:prstGeom prst="rect">
            <a:avLst/>
          </a:prstGeom>
        </p:spPr>
        <p:txBody>
          <a:bodyPr wrap="none">
            <a:spAutoFit/>
          </a:bodyPr>
          <a:lstStyle/>
          <a:p>
            <a:r>
              <a:rPr lang="zh-CN" altLang="zh-CN" sz="2400" b="1" dirty="0" smtClean="0">
                <a:solidFill>
                  <a:srgbClr val="FF0000"/>
                </a:solidFill>
                <a:latin typeface="宋体" pitchFamily="2" charset="-122"/>
                <a:ea typeface="宋体" pitchFamily="2" charset="-122"/>
              </a:rPr>
              <a:t>只能探究液体向上的压强</a:t>
            </a:r>
            <a:endParaRPr lang="zh-CN" altLang="en-US" sz="2400" b="1"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aphicFrame>
        <p:nvGraphicFramePr>
          <p:cNvPr id="75777" name="Object 1"/>
          <p:cNvGraphicFramePr>
            <a:graphicFrameLocks noChangeAspect="1"/>
          </p:cNvGraphicFramePr>
          <p:nvPr/>
        </p:nvGraphicFramePr>
        <p:xfrm>
          <a:off x="671513" y="1346200"/>
          <a:ext cx="10617200" cy="4386262"/>
        </p:xfrm>
        <a:graphic>
          <a:graphicData uri="http://schemas.openxmlformats.org/presentationml/2006/ole">
            <mc:AlternateContent xmlns:mc="http://schemas.openxmlformats.org/markup-compatibility/2006">
              <mc:Choice xmlns:v="urn:schemas-microsoft-com:vml" Requires="v">
                <p:oleObj spid="_x0000_s75779" name="Microsoft Word 2007" r:id="rId4" imgW="10704322" imgH="4440838" progId="Word.Document.12">
                  <p:embed/>
                </p:oleObj>
              </mc:Choice>
              <mc:Fallback>
                <p:oleObj name="Microsoft Word 2007" r:id="rId4" imgW="10704322" imgH="4440838" progId="Word.Documen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3" y="1346200"/>
                        <a:ext cx="10617200"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3" name="矩形 2"/>
          <p:cNvSpPr/>
          <p:nvPr/>
        </p:nvSpPr>
        <p:spPr>
          <a:xfrm>
            <a:off x="657860" y="1029891"/>
            <a:ext cx="11061700" cy="4799840"/>
          </a:xfrm>
          <a:prstGeom prst="rect">
            <a:avLst/>
          </a:prstGeom>
        </p:spPr>
        <p:txBody>
          <a:bodyPr wrap="square">
            <a:spAutoFit/>
          </a:bodyPr>
          <a:lstStyle/>
          <a:p>
            <a:pPr>
              <a:lnSpc>
                <a:spcPct val="150000"/>
              </a:lnSpc>
            </a:pPr>
            <a:r>
              <a:rPr lang="en-US" altLang="zh-CN" sz="2600" b="1" dirty="0" smtClean="0">
                <a:latin typeface="仿宋" pitchFamily="49" charset="-122"/>
                <a:ea typeface="仿宋" pitchFamily="49" charset="-122"/>
              </a:rPr>
              <a:t>(3)</a:t>
            </a:r>
            <a:r>
              <a:rPr lang="zh-CN" altLang="zh-CN" sz="2600" b="1" dirty="0" smtClean="0">
                <a:latin typeface="仿宋" pitchFamily="49" charset="-122"/>
                <a:ea typeface="仿宋" pitchFamily="49" charset="-122"/>
              </a:rPr>
              <a:t>分析</a:t>
            </a:r>
            <a:r>
              <a:rPr lang="en-US" altLang="zh-CN" sz="2600" b="1" dirty="0" smtClean="0">
                <a:latin typeface="仿宋" pitchFamily="49" charset="-122"/>
                <a:ea typeface="仿宋" pitchFamily="49" charset="-122"/>
              </a:rPr>
              <a:t>1</a:t>
            </a:r>
            <a:r>
              <a:rPr lang="zh-CN" altLang="zh-CN" sz="2600" b="1" dirty="0" smtClean="0">
                <a:latin typeface="仿宋" pitchFamily="49" charset="-122"/>
                <a:ea typeface="仿宋" pitchFamily="49" charset="-122"/>
              </a:rPr>
              <a:t>、</a:t>
            </a:r>
            <a:r>
              <a:rPr lang="en-US" altLang="zh-CN" sz="2600" b="1" dirty="0" smtClean="0">
                <a:latin typeface="仿宋" pitchFamily="49" charset="-122"/>
                <a:ea typeface="仿宋" pitchFamily="49" charset="-122"/>
              </a:rPr>
              <a:t>2</a:t>
            </a:r>
            <a:r>
              <a:rPr lang="zh-CN" altLang="zh-CN" sz="2600" b="1" dirty="0" smtClean="0">
                <a:latin typeface="仿宋" pitchFamily="49" charset="-122"/>
                <a:ea typeface="仿宋" pitchFamily="49" charset="-122"/>
              </a:rPr>
              <a:t>、</a:t>
            </a:r>
            <a:r>
              <a:rPr lang="en-US" altLang="zh-CN" sz="2600" b="1" dirty="0" smtClean="0">
                <a:latin typeface="仿宋" pitchFamily="49" charset="-122"/>
                <a:ea typeface="仿宋" pitchFamily="49" charset="-122"/>
              </a:rPr>
              <a:t>3</a:t>
            </a:r>
            <a:r>
              <a:rPr lang="zh-CN" altLang="zh-CN" sz="2600" b="1" dirty="0" smtClean="0">
                <a:latin typeface="仿宋" pitchFamily="49" charset="-122"/>
                <a:ea typeface="仿宋" pitchFamily="49" charset="-122"/>
              </a:rPr>
              <a:t>组实验数据，橡皮膜在液体中受到的压强与橡皮膜到液面的距离之比为一定值，故得出的结论是：液体密度不变时，其内部压强与深度成正比。</a:t>
            </a:r>
          </a:p>
          <a:p>
            <a:pPr>
              <a:lnSpc>
                <a:spcPct val="150000"/>
              </a:lnSpc>
            </a:pPr>
            <a:r>
              <a:rPr lang="en-US" altLang="zh-CN" sz="2600" b="1" dirty="0" smtClean="0">
                <a:latin typeface="仿宋" pitchFamily="49" charset="-122"/>
                <a:ea typeface="仿宋" pitchFamily="49" charset="-122"/>
              </a:rPr>
              <a:t>(4)</a:t>
            </a:r>
            <a:r>
              <a:rPr lang="zh-CN" altLang="zh-CN" sz="2600" b="1" dirty="0" smtClean="0">
                <a:latin typeface="仿宋" pitchFamily="49" charset="-122"/>
                <a:ea typeface="仿宋" pitchFamily="49" charset="-122"/>
              </a:rPr>
              <a:t>先将装有一定量沙子的玻璃管竖直插入水中，让玻璃管漂浮在水面上，用刻度尺测出玻璃管露出水面部分的长度</a:t>
            </a:r>
            <a:r>
              <a:rPr lang="en-US" altLang="zh-CN" sz="2600" b="1" dirty="0" smtClean="0">
                <a:latin typeface="仿宋" pitchFamily="49" charset="-122"/>
                <a:ea typeface="仿宋" pitchFamily="49" charset="-122"/>
              </a:rPr>
              <a:t>h</a:t>
            </a:r>
            <a:r>
              <a:rPr lang="en-US" altLang="zh-CN" sz="2600" b="1" baseline="-25000" dirty="0" smtClean="0">
                <a:latin typeface="仿宋" pitchFamily="49" charset="-122"/>
                <a:ea typeface="仿宋" pitchFamily="49" charset="-122"/>
              </a:rPr>
              <a:t>1</a:t>
            </a:r>
            <a:r>
              <a:rPr lang="zh-CN" altLang="zh-CN" sz="2600" b="1" dirty="0" smtClean="0">
                <a:latin typeface="仿宋" pitchFamily="49" charset="-122"/>
                <a:ea typeface="仿宋" pitchFamily="49" charset="-122"/>
              </a:rPr>
              <a:t>；再将这个装有一定量沙子的玻璃管竖直插入待测液体中，让玻璃管漂浮在液面上，用刻度尺测出玻璃管露出液面部分的长度</a:t>
            </a:r>
            <a:r>
              <a:rPr lang="en-US" altLang="zh-CN" sz="2600" b="1" dirty="0" smtClean="0">
                <a:latin typeface="仿宋" pitchFamily="49" charset="-122"/>
                <a:ea typeface="仿宋" pitchFamily="49" charset="-122"/>
              </a:rPr>
              <a:t>h</a:t>
            </a:r>
            <a:r>
              <a:rPr lang="en-US" altLang="zh-CN" sz="2600" b="1" baseline="-25000" dirty="0" smtClean="0">
                <a:latin typeface="仿宋" pitchFamily="49" charset="-122"/>
                <a:ea typeface="仿宋" pitchFamily="49" charset="-122"/>
              </a:rPr>
              <a:t>2</a:t>
            </a:r>
            <a:r>
              <a:rPr lang="zh-CN" altLang="zh-CN" sz="2600" b="1" dirty="0" smtClean="0">
                <a:latin typeface="仿宋" pitchFamily="49" charset="-122"/>
                <a:ea typeface="仿宋" pitchFamily="49" charset="-122"/>
              </a:rPr>
              <a:t>。</a:t>
            </a:r>
          </a:p>
          <a:p>
            <a:pPr>
              <a:lnSpc>
                <a:spcPct val="150000"/>
              </a:lnSpc>
            </a:pPr>
            <a:r>
              <a:rPr lang="zh-CN" altLang="zh-CN" sz="2600" b="1" dirty="0" smtClean="0">
                <a:latin typeface="仿宋" pitchFamily="49" charset="-122"/>
                <a:ea typeface="仿宋" pitchFamily="49" charset="-122"/>
              </a:rPr>
              <a:t>则玻璃管底部在水中的深度：</a:t>
            </a:r>
            <a:r>
              <a:rPr lang="en-US" altLang="zh-CN" sz="2600" b="1" dirty="0" smtClean="0">
                <a:latin typeface="仿宋" pitchFamily="49" charset="-122"/>
                <a:ea typeface="仿宋" pitchFamily="49" charset="-122"/>
              </a:rPr>
              <a:t>h</a:t>
            </a:r>
            <a:r>
              <a:rPr lang="zh-CN" altLang="zh-CN" sz="2600" b="1" baseline="-25000" dirty="0" smtClean="0">
                <a:latin typeface="仿宋" pitchFamily="49" charset="-122"/>
                <a:ea typeface="仿宋" pitchFamily="49" charset="-122"/>
              </a:rPr>
              <a:t>水</a:t>
            </a:r>
            <a:r>
              <a:rPr lang="zh-CN" altLang="zh-CN" sz="2600" b="1" dirty="0" smtClean="0">
                <a:latin typeface="仿宋" pitchFamily="49" charset="-122"/>
                <a:ea typeface="仿宋" pitchFamily="49" charset="-122"/>
              </a:rPr>
              <a:t>＝</a:t>
            </a:r>
            <a:r>
              <a:rPr lang="en-US" altLang="zh-CN" sz="2600" b="1" dirty="0" smtClean="0">
                <a:latin typeface="仿宋" pitchFamily="49" charset="-122"/>
                <a:ea typeface="仿宋" pitchFamily="49" charset="-122"/>
              </a:rPr>
              <a:t>0.2 </a:t>
            </a:r>
            <a:r>
              <a:rPr lang="en-US" altLang="zh-CN" sz="2600" b="1" i="1" dirty="0" smtClean="0">
                <a:latin typeface="仿宋" pitchFamily="49" charset="-122"/>
                <a:ea typeface="仿宋" pitchFamily="49" charset="-122"/>
              </a:rPr>
              <a:t>m</a:t>
            </a:r>
            <a:r>
              <a:rPr lang="zh-CN" altLang="zh-CN" sz="2600" b="1" dirty="0" smtClean="0">
                <a:latin typeface="仿宋" pitchFamily="49" charset="-122"/>
                <a:ea typeface="仿宋" pitchFamily="49" charset="-122"/>
              </a:rPr>
              <a:t>－</a:t>
            </a:r>
            <a:r>
              <a:rPr lang="en-US" altLang="zh-CN" sz="2600" b="1" dirty="0" smtClean="0">
                <a:latin typeface="仿宋" pitchFamily="49" charset="-122"/>
                <a:ea typeface="仿宋" pitchFamily="49" charset="-122"/>
              </a:rPr>
              <a:t>h</a:t>
            </a:r>
            <a:r>
              <a:rPr lang="en-US" altLang="zh-CN" sz="2600" b="1" baseline="-25000" dirty="0" smtClean="0">
                <a:latin typeface="仿宋" pitchFamily="49" charset="-122"/>
                <a:ea typeface="仿宋" pitchFamily="49" charset="-122"/>
              </a:rPr>
              <a:t>1</a:t>
            </a:r>
            <a:r>
              <a:rPr lang="zh-CN" altLang="zh-CN" sz="2600" b="1" dirty="0" smtClean="0">
                <a:latin typeface="仿宋" pitchFamily="49" charset="-122"/>
                <a:ea typeface="仿宋"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graphicFrame>
        <p:nvGraphicFramePr>
          <p:cNvPr id="137218" name="Object 2"/>
          <p:cNvGraphicFramePr>
            <a:graphicFrameLocks noChangeAspect="1"/>
          </p:cNvGraphicFramePr>
          <p:nvPr/>
        </p:nvGraphicFramePr>
        <p:xfrm>
          <a:off x="623888" y="1162051"/>
          <a:ext cx="10445750" cy="5021262"/>
        </p:xfrm>
        <a:graphic>
          <a:graphicData uri="http://schemas.openxmlformats.org/presentationml/2006/ole">
            <mc:AlternateContent xmlns:mc="http://schemas.openxmlformats.org/markup-compatibility/2006">
              <mc:Choice xmlns:v="urn:schemas-microsoft-com:vml" Requires="v">
                <p:oleObj spid="_x0000_s137220" name="Microsoft Word 2007" r:id="rId4" imgW="10704322" imgH="5158986" progId="Word.Document.12">
                  <p:embed/>
                </p:oleObj>
              </mc:Choice>
              <mc:Fallback>
                <p:oleObj name="Microsoft Word 2007" r:id="rId4" imgW="10704322" imgH="5158986"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8" y="1162051"/>
                        <a:ext cx="10445750" cy="502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nvGraphicFramePr>
        <p:xfrm>
          <a:off x="528637" y="2571749"/>
          <a:ext cx="10815636" cy="3486151"/>
        </p:xfrm>
        <a:graphic>
          <a:graphicData uri="http://schemas.openxmlformats.org/drawingml/2006/table">
            <a:tbl>
              <a:tblPr/>
              <a:tblGrid>
                <a:gridCol w="907580"/>
                <a:gridCol w="907580"/>
                <a:gridCol w="4500238"/>
                <a:gridCol w="4500238"/>
              </a:tblGrid>
              <a:tr h="516731">
                <a:tc gridSpan="2">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对比</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压力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压强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3462">
                <a:tc rowSpan="2">
                  <a:txBody>
                    <a:bodyPr/>
                    <a:lstStyle/>
                    <a:p>
                      <a:pPr marL="0" marR="0" indent="0" algn="ctr" defTabSz="914400" rtl="0" eaLnBrk="1" fontAlgn="base" latinLnBrk="0" hangingPunct="1">
                        <a:lnSpc>
                          <a:spcPct val="150000"/>
                        </a:lnSpc>
                        <a:spcBef>
                          <a:spcPct val="0"/>
                        </a:spcBef>
                        <a:spcAft>
                          <a:spcPct val="0"/>
                        </a:spcAft>
                        <a:buClrTx/>
                        <a:buSzTx/>
                        <a:buFontTx/>
                        <a:buNone/>
                        <a:tabLst/>
                        <a:defRPr/>
                      </a:pPr>
                      <a:r>
                        <a:rPr lang="zh-CN" altLang="zh-CN" sz="3000" b="1" kern="1200" dirty="0" smtClean="0">
                          <a:solidFill>
                            <a:schemeClr val="tx1"/>
                          </a:solidFill>
                          <a:latin typeface="宋体" pitchFamily="2" charset="-122"/>
                          <a:ea typeface="宋体" pitchFamily="2" charset="-122"/>
                          <a:cs typeface="Times New Roman" pitchFamily="18" charset="0"/>
                        </a:rPr>
                        <a:t>区　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ase" latinLnBrk="0" hangingPunct="1">
                        <a:lnSpc>
                          <a:spcPct val="150000"/>
                        </a:lnSpc>
                        <a:spcBef>
                          <a:spcPct val="0"/>
                        </a:spcBef>
                        <a:spcAft>
                          <a:spcPct val="0"/>
                        </a:spcAft>
                        <a:buClrTx/>
                        <a:buSzTx/>
                        <a:buFontTx/>
                        <a:buNone/>
                        <a:tabLst/>
                        <a:defRPr/>
                      </a:pPr>
                      <a:r>
                        <a:rPr lang="zh-CN" altLang="zh-CN" sz="3000" b="1" kern="1200" dirty="0" smtClean="0">
                          <a:solidFill>
                            <a:schemeClr val="tx1"/>
                          </a:solidFill>
                          <a:latin typeface="宋体" pitchFamily="2" charset="-122"/>
                          <a:ea typeface="宋体" pitchFamily="2" charset="-122"/>
                          <a:cs typeface="Times New Roman" pitchFamily="18" charset="0"/>
                        </a:rPr>
                        <a:t>定义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　由于相互挤压而垂直作用在物体表面上的力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　物体所受压力的大小与受力面积之比</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731">
                <a:tc vMerge="1">
                  <a:txBody>
                    <a:bodyPr/>
                    <a:lstStyle/>
                    <a:p>
                      <a:pPr marL="0" algn="ctr" defTabSz="914400" rtl="0" eaLnBrk="1" fontAlgn="base" latinLnBrk="0" hangingPunct="1">
                        <a:lnSpc>
                          <a:spcPct val="150000"/>
                        </a:lnSpc>
                        <a:spcBef>
                          <a:spcPct val="0"/>
                        </a:spcBef>
                        <a:spcAft>
                          <a:spcPct val="0"/>
                        </a:spcAft>
                      </a:pP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单位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牛顿</a:t>
                      </a:r>
                      <a:r>
                        <a:rPr lang="en-US" altLang="zh-CN" sz="3000" b="1" kern="1200" dirty="0" smtClean="0">
                          <a:solidFill>
                            <a:schemeClr val="tx1"/>
                          </a:solidFill>
                          <a:latin typeface="宋体" pitchFamily="2" charset="-122"/>
                          <a:ea typeface="宋体" pitchFamily="2" charset="-122"/>
                          <a:cs typeface="Times New Roman" pitchFamily="18" charset="0"/>
                        </a:rPr>
                        <a:t>(N)</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帕斯卡</a:t>
                      </a:r>
                      <a:r>
                        <a:rPr lang="en-US" altLang="zh-CN" sz="3000" b="1" kern="1200" dirty="0" smtClean="0">
                          <a:solidFill>
                            <a:schemeClr val="tx1"/>
                          </a:solidFill>
                          <a:latin typeface="宋体" pitchFamily="2" charset="-122"/>
                          <a:ea typeface="宋体" pitchFamily="2" charset="-122"/>
                          <a:cs typeface="Times New Roman" pitchFamily="18" charset="0"/>
                        </a:rPr>
                        <a:t>(Pa)</a:t>
                      </a:r>
                      <a:endParaRPr lang="zh-CN"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51">
                <a:tc gridSpan="2">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联系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marL="0" algn="ctr" defTabSz="914400" rtl="0" eaLnBrk="1" fontAlgn="base" latinLnBrk="0" hangingPunct="1">
                        <a:lnSpc>
                          <a:spcPct val="150000"/>
                        </a:lnSpc>
                        <a:spcBef>
                          <a:spcPct val="0"/>
                        </a:spcBef>
                        <a:spcAft>
                          <a:spcPct val="0"/>
                        </a:spcAft>
                      </a:pPr>
                      <a:r>
                        <a:rPr lang="zh-CN" altLang="zh-CN" sz="3000" b="1" kern="1200" dirty="0" smtClean="0">
                          <a:solidFill>
                            <a:schemeClr val="tx1"/>
                          </a:solidFill>
                          <a:latin typeface="宋体" pitchFamily="2" charset="-122"/>
                          <a:ea typeface="宋体" pitchFamily="2" charset="-122"/>
                          <a:cs typeface="Times New Roman" pitchFamily="18" charset="0"/>
                        </a:rPr>
                        <a:t>压强表示压力的作用效果；</a:t>
                      </a:r>
                      <a:r>
                        <a:rPr lang="en-US" altLang="zh-CN" sz="3000" b="1" kern="1200" dirty="0" smtClean="0">
                          <a:solidFill>
                            <a:schemeClr val="tx1"/>
                          </a:solidFill>
                          <a:latin typeface="宋体" pitchFamily="2" charset="-122"/>
                          <a:ea typeface="宋体" pitchFamily="2" charset="-122"/>
                          <a:cs typeface="Times New Roman" pitchFamily="18" charset="0"/>
                        </a:rPr>
                        <a:t>p</a:t>
                      </a:r>
                      <a:r>
                        <a:rPr lang="zh-CN" altLang="zh-CN" sz="3000" b="1" kern="1200" dirty="0" smtClean="0">
                          <a:solidFill>
                            <a:schemeClr val="tx1"/>
                          </a:solidFill>
                          <a:latin typeface="宋体" pitchFamily="2" charset="-122"/>
                          <a:ea typeface="宋体" pitchFamily="2" charset="-122"/>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fontAlgn="base" latinLnBrk="0" hangingPunct="1">
                        <a:lnSpc>
                          <a:spcPct val="150000"/>
                        </a:lnSpc>
                        <a:spcBef>
                          <a:spcPct val="0"/>
                        </a:spcBef>
                        <a:spcAft>
                          <a:spcPct val="0"/>
                        </a:spcAft>
                      </a:pPr>
                      <a:endParaRPr lang="en-US" altLang="zh-CN" sz="3000" b="1" kern="1200" dirty="0" smtClean="0">
                        <a:solidFill>
                          <a:schemeClr val="tx1"/>
                        </a:solidFill>
                        <a:latin typeface="宋体" pitchFamily="2" charset="-122"/>
                        <a:ea typeface="宋体" pitchFamily="2" charset="-122"/>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61" name="Rectangle 10"/>
          <p:cNvSpPr/>
          <p:nvPr/>
        </p:nvSpPr>
        <p:spPr>
          <a:xfrm>
            <a:off x="483418" y="1096993"/>
            <a:ext cx="1415772"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2400" b="1" dirty="0" smtClean="0">
                <a:solidFill>
                  <a:srgbClr val="F1AF00"/>
                </a:solidFill>
                <a:latin typeface="+mn-ea"/>
              </a:rPr>
              <a:t>重点突破</a:t>
            </a:r>
            <a:endParaRPr lang="zh-CN" altLang="en-US" sz="2400" b="1" dirty="0">
              <a:solidFill>
                <a:srgbClr val="F1AF00"/>
              </a:solidFill>
              <a:latin typeface="+mn-ea"/>
            </a:endParaRPr>
          </a:p>
        </p:txBody>
      </p:sp>
      <p:pic>
        <p:nvPicPr>
          <p:cNvPr id="7" name="Picture 4"/>
          <p:cNvPicPr>
            <a:picLocks noChangeAspect="1"/>
          </p:cNvPicPr>
          <p:nvPr/>
        </p:nvPicPr>
        <p:blipFill>
          <a:blip r:embed="rId2" cstate="print"/>
          <a:stretch>
            <a:fillRect/>
          </a:stretch>
        </p:blipFill>
        <p:spPr>
          <a:xfrm>
            <a:off x="322763" y="1096993"/>
            <a:ext cx="84455" cy="414020"/>
          </a:xfrm>
          <a:prstGeom prst="rect">
            <a:avLst/>
          </a:prstGeom>
          <a:noFill/>
          <a:ln w="9525">
            <a:noFill/>
          </a:ln>
        </p:spPr>
      </p:pic>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13313" name="Rectangle 1"/>
          <p:cNvSpPr>
            <a:spLocks noChangeArrowheads="1"/>
          </p:cNvSpPr>
          <p:nvPr/>
        </p:nvSpPr>
        <p:spPr bwMode="auto">
          <a:xfrm>
            <a:off x="328433" y="1740743"/>
            <a:ext cx="11258729" cy="676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．压力与压强</a:t>
            </a:r>
          </a:p>
        </p:txBody>
      </p:sp>
      <p:pic>
        <p:nvPicPr>
          <p:cNvPr id="117761" name="Picture 1"/>
          <p:cNvPicPr>
            <a:picLocks noChangeAspect="1" noChangeArrowheads="1"/>
          </p:cNvPicPr>
          <p:nvPr/>
        </p:nvPicPr>
        <p:blipFill>
          <a:blip r:embed="rId3" cstate="print"/>
          <a:srcRect/>
          <a:stretch>
            <a:fillRect/>
          </a:stretch>
        </p:blipFill>
        <p:spPr bwMode="auto">
          <a:xfrm>
            <a:off x="9515476" y="5353048"/>
            <a:ext cx="385762" cy="6917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3313"/>
                                        </p:tgtEl>
                                        <p:attrNameLst>
                                          <p:attrName>style.visibility</p:attrName>
                                        </p:attrNameLst>
                                      </p:cBhvr>
                                      <p:to>
                                        <p:strVal val="visible"/>
                                      </p:to>
                                    </p:set>
                                    <p:animEffect transition="in" filter="blinds(horizontal)">
                                      <p:cBhvr>
                                        <p:cTn id="12" dur="500"/>
                                        <p:tgtEl>
                                          <p:spTgt spid="13313"/>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117761"/>
                                        </p:tgtEl>
                                        <p:attrNameLst>
                                          <p:attrName>style.visibility</p:attrName>
                                        </p:attrNameLst>
                                      </p:cBhvr>
                                      <p:to>
                                        <p:strVal val="visible"/>
                                      </p:to>
                                    </p:set>
                                    <p:animEffect transition="in" filter="blinds(horizontal)">
                                      <p:cBhvr>
                                        <p:cTn id="20" dur="500"/>
                                        <p:tgtEl>
                                          <p:spTgt spid="117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133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597038" y="1027013"/>
            <a:ext cx="10997514" cy="5032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液体压强</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产生：液体压强是由于液体受到</a:t>
            </a:r>
            <a:r>
              <a:rPr lang="en-US" altLang="zh-CN" sz="3000" b="1" dirty="0" smtClean="0">
                <a:latin typeface="宋体" pitchFamily="2" charset="-122"/>
                <a:ea typeface="宋体" pitchFamily="2" charset="-122"/>
                <a:cs typeface="Times New Roman" pitchFamily="18" charset="0"/>
              </a:rPr>
              <a:t>____</a:t>
            </a:r>
            <a:r>
              <a:rPr lang="zh-CN" altLang="zh-CN" sz="3000" b="1" dirty="0" smtClean="0">
                <a:latin typeface="宋体" pitchFamily="2" charset="-122"/>
                <a:ea typeface="宋体" pitchFamily="2" charset="-122"/>
                <a:cs typeface="Times New Roman" pitchFamily="18" charset="0"/>
              </a:rPr>
              <a:t>的作用且具有流动性而产生的。</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特点：液体对容器底部和侧壁都有压强，液体内部向各个方向的压强相等；液体内部的压强随</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的增加而增大；在同一深度，液体的密度越大，压强</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计算公式： </a:t>
            </a:r>
            <a:r>
              <a:rPr lang="en-US" altLang="zh-CN" sz="3000" b="1" dirty="0" smtClean="0">
                <a:latin typeface="宋体" pitchFamily="2" charset="-122"/>
                <a:ea typeface="宋体" pitchFamily="2" charset="-122"/>
                <a:cs typeface="Times New Roman" pitchFamily="18" charset="0"/>
              </a:rPr>
              <a:t>p</a:t>
            </a:r>
            <a:r>
              <a:rPr lang="zh-CN" altLang="zh-CN" sz="3000" b="1" dirty="0" smtClean="0">
                <a:latin typeface="宋体" pitchFamily="2" charset="-122"/>
                <a:ea typeface="宋体" pitchFamily="2" charset="-122"/>
                <a:cs typeface="Times New Roman" pitchFamily="18" charset="0"/>
              </a:rPr>
              <a:t>＝</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a:t>
            </a:r>
          </a:p>
        </p:txBody>
      </p:sp>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 name="矩形 4"/>
          <p:cNvSpPr/>
          <p:nvPr/>
        </p:nvSpPr>
        <p:spPr>
          <a:xfrm>
            <a:off x="6616733" y="1934946"/>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重力</a:t>
            </a:r>
            <a:endParaRPr lang="zh-CN" altLang="en-US" sz="2400" b="1" dirty="0">
              <a:solidFill>
                <a:srgbClr val="FF0000"/>
              </a:solidFill>
              <a:latin typeface="宋体" pitchFamily="2" charset="-122"/>
              <a:ea typeface="宋体" pitchFamily="2" charset="-122"/>
            </a:endParaRPr>
          </a:p>
        </p:txBody>
      </p:sp>
      <p:sp>
        <p:nvSpPr>
          <p:cNvPr id="9" name="矩形 8"/>
          <p:cNvSpPr/>
          <p:nvPr/>
        </p:nvSpPr>
        <p:spPr>
          <a:xfrm>
            <a:off x="6567531" y="3990126"/>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深度</a:t>
            </a:r>
            <a:endParaRPr lang="zh-CN" altLang="en-US" sz="2400" b="1" dirty="0">
              <a:solidFill>
                <a:srgbClr val="FF0000"/>
              </a:solidFill>
              <a:latin typeface="宋体" pitchFamily="2" charset="-122"/>
              <a:ea typeface="宋体" pitchFamily="2" charset="-122"/>
            </a:endParaRPr>
          </a:p>
        </p:txBody>
      </p:sp>
      <p:sp>
        <p:nvSpPr>
          <p:cNvPr id="10" name="矩形 9"/>
          <p:cNvSpPr/>
          <p:nvPr/>
        </p:nvSpPr>
        <p:spPr>
          <a:xfrm>
            <a:off x="5776959" y="4685451"/>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越大</a:t>
            </a:r>
            <a:endParaRPr lang="zh-CN" altLang="en-US" sz="2400" b="1" dirty="0">
              <a:solidFill>
                <a:srgbClr val="FF0000"/>
              </a:solidFill>
              <a:latin typeface="宋体" pitchFamily="2" charset="-122"/>
              <a:ea typeface="宋体" pitchFamily="2" charset="-122"/>
            </a:endParaRPr>
          </a:p>
        </p:txBody>
      </p:sp>
      <p:sp>
        <p:nvSpPr>
          <p:cNvPr id="11" name="矩形 10"/>
          <p:cNvSpPr/>
          <p:nvPr/>
        </p:nvSpPr>
        <p:spPr>
          <a:xfrm>
            <a:off x="4048171" y="5356963"/>
            <a:ext cx="805029" cy="461665"/>
          </a:xfrm>
          <a:prstGeom prst="rect">
            <a:avLst/>
          </a:prstGeom>
        </p:spPr>
        <p:txBody>
          <a:bodyPr wrap="none">
            <a:spAutoFit/>
          </a:bodyPr>
          <a:lstStyle/>
          <a:p>
            <a:pPr eaLnBrk="0" hangingPunct="0"/>
            <a:r>
              <a:rPr lang="en-US" altLang="zh-CN" sz="2400" b="1" dirty="0" err="1" smtClean="0">
                <a:solidFill>
                  <a:srgbClr val="FF0000"/>
                </a:solidFill>
                <a:latin typeface="宋体" pitchFamily="2" charset="-122"/>
                <a:ea typeface="宋体" pitchFamily="2" charset="-122"/>
              </a:rPr>
              <a:t>ρgh</a:t>
            </a:r>
            <a:endParaRPr lang="zh-CN" altLang="en-US" sz="24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97026" y="885868"/>
            <a:ext cx="11275873"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．连通器：上端</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、下端</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的容器叫连通器。当连通器里盛有同种液体，在液体不流动的情况下，各容器中的液面总保持</a:t>
            </a:r>
            <a:r>
              <a:rPr lang="en-US" altLang="zh-CN" sz="3000" b="1" dirty="0" smtClean="0">
                <a:latin typeface="宋体" pitchFamily="2" charset="-122"/>
                <a:ea typeface="宋体" pitchFamily="2" charset="-122"/>
                <a:cs typeface="Times New Roman" pitchFamily="18" charset="0"/>
              </a:rPr>
              <a:t>____</a:t>
            </a:r>
            <a:r>
              <a:rPr lang="zh-CN" altLang="zh-CN" sz="3000" b="1" dirty="0" smtClean="0">
                <a:latin typeface="宋体" pitchFamily="2" charset="-122"/>
                <a:ea typeface="宋体" pitchFamily="2" charset="-122"/>
                <a:cs typeface="Times New Roman" pitchFamily="18" charset="0"/>
              </a:rPr>
              <a:t>。应用：船闸、锅炉水位计、过路涵洞等。</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．大气压强</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产生：大气压强是由于大气受到</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的作用且具有流动性而产生的。</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实验：著名的</a:t>
            </a:r>
            <a:r>
              <a:rPr lang="en-US" altLang="zh-CN" sz="3000" b="1" dirty="0" smtClean="0">
                <a:latin typeface="宋体" pitchFamily="2" charset="-122"/>
                <a:ea typeface="宋体" pitchFamily="2" charset="-122"/>
                <a:cs typeface="Times New Roman" pitchFamily="18" charset="0"/>
              </a:rPr>
              <a:t>__________</a:t>
            </a:r>
            <a:r>
              <a:rPr lang="zh-CN" altLang="zh-CN" sz="3000" b="1" dirty="0" smtClean="0">
                <a:latin typeface="宋体" pitchFamily="2" charset="-122"/>
                <a:ea typeface="宋体" pitchFamily="2" charset="-122"/>
                <a:cs typeface="Times New Roman" pitchFamily="18" charset="0"/>
              </a:rPr>
              <a:t>实验证明了大气压的存在；</a:t>
            </a:r>
            <a:r>
              <a:rPr lang="en-US" altLang="zh-CN" sz="3000" b="1" dirty="0" smtClean="0">
                <a:latin typeface="宋体" pitchFamily="2" charset="-122"/>
                <a:ea typeface="宋体" pitchFamily="2" charset="-122"/>
                <a:cs typeface="Times New Roman" pitchFamily="18" charset="0"/>
              </a:rPr>
              <a:t>________</a:t>
            </a:r>
            <a:r>
              <a:rPr lang="zh-CN" altLang="zh-CN" sz="3000" b="1" dirty="0" smtClean="0">
                <a:latin typeface="宋体" pitchFamily="2" charset="-122"/>
                <a:ea typeface="宋体" pitchFamily="2" charset="-122"/>
                <a:cs typeface="Times New Roman" pitchFamily="18" charset="0"/>
              </a:rPr>
              <a:t>实验最早测定了大气压值。</a:t>
            </a:r>
          </a:p>
        </p:txBody>
      </p:sp>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5" name="矩形 4"/>
          <p:cNvSpPr/>
          <p:nvPr/>
        </p:nvSpPr>
        <p:spPr>
          <a:xfrm>
            <a:off x="3544922" y="1120577"/>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开口</a:t>
            </a:r>
            <a:endParaRPr lang="zh-CN" altLang="en-US" sz="2400" b="1" dirty="0">
              <a:solidFill>
                <a:srgbClr val="FF0000"/>
              </a:solidFill>
              <a:latin typeface="宋体" pitchFamily="2" charset="-122"/>
              <a:ea typeface="宋体" pitchFamily="2" charset="-122"/>
            </a:endParaRPr>
          </a:p>
        </p:txBody>
      </p:sp>
      <p:sp>
        <p:nvSpPr>
          <p:cNvPr id="10" name="矩形 9"/>
          <p:cNvSpPr/>
          <p:nvPr/>
        </p:nvSpPr>
        <p:spPr>
          <a:xfrm>
            <a:off x="5648370" y="1142168"/>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连通</a:t>
            </a:r>
            <a:endParaRPr lang="zh-CN" altLang="en-US" sz="2400" b="1" dirty="0">
              <a:solidFill>
                <a:srgbClr val="FF0000"/>
              </a:solidFill>
              <a:latin typeface="宋体" pitchFamily="2" charset="-122"/>
              <a:ea typeface="宋体" pitchFamily="2" charset="-122"/>
            </a:endParaRPr>
          </a:p>
        </p:txBody>
      </p:sp>
      <p:sp>
        <p:nvSpPr>
          <p:cNvPr id="11" name="矩形 10"/>
          <p:cNvSpPr/>
          <p:nvPr/>
        </p:nvSpPr>
        <p:spPr>
          <a:xfrm>
            <a:off x="585832" y="2466143"/>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相平</a:t>
            </a:r>
            <a:endParaRPr lang="zh-CN" altLang="en-US" sz="2400" b="1" dirty="0">
              <a:solidFill>
                <a:srgbClr val="FF0000"/>
              </a:solidFill>
              <a:latin typeface="宋体" pitchFamily="2" charset="-122"/>
              <a:ea typeface="宋体" pitchFamily="2" charset="-122"/>
            </a:endParaRPr>
          </a:p>
        </p:txBody>
      </p:sp>
      <p:sp>
        <p:nvSpPr>
          <p:cNvPr id="8" name="矩形 7"/>
          <p:cNvSpPr/>
          <p:nvPr/>
        </p:nvSpPr>
        <p:spPr>
          <a:xfrm>
            <a:off x="6610395" y="3847268"/>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重力</a:t>
            </a:r>
            <a:endParaRPr lang="zh-CN" altLang="en-US" sz="2400" b="1" dirty="0">
              <a:solidFill>
                <a:srgbClr val="FF0000"/>
              </a:solidFill>
              <a:latin typeface="宋体" pitchFamily="2" charset="-122"/>
              <a:ea typeface="宋体" pitchFamily="2" charset="-122"/>
            </a:endParaRPr>
          </a:p>
        </p:txBody>
      </p:sp>
      <p:sp>
        <p:nvSpPr>
          <p:cNvPr id="9" name="矩形 8"/>
          <p:cNvSpPr/>
          <p:nvPr/>
        </p:nvSpPr>
        <p:spPr>
          <a:xfrm>
            <a:off x="3519533" y="5228393"/>
            <a:ext cx="172354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马德堡半球</a:t>
            </a:r>
            <a:endParaRPr lang="zh-CN" altLang="en-US" sz="2400" b="1" dirty="0">
              <a:solidFill>
                <a:srgbClr val="FF0000"/>
              </a:solidFill>
              <a:latin typeface="宋体" pitchFamily="2" charset="-122"/>
              <a:ea typeface="宋体" pitchFamily="2" charset="-122"/>
            </a:endParaRPr>
          </a:p>
        </p:txBody>
      </p:sp>
      <p:sp>
        <p:nvSpPr>
          <p:cNvPr id="12" name="矩形 11"/>
          <p:cNvSpPr/>
          <p:nvPr/>
        </p:nvSpPr>
        <p:spPr>
          <a:xfrm>
            <a:off x="10029870" y="5209343"/>
            <a:ext cx="1415772"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托里拆利</a:t>
            </a:r>
            <a:endParaRPr lang="zh-CN" altLang="en-US" sz="24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Bottom)">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lide(fromBottom)">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0" grpId="0"/>
      <p:bldP spid="11" grpId="0"/>
      <p:bldP spid="8"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97026" y="932036"/>
            <a:ext cx="11275873"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(3)</a:t>
            </a:r>
            <a:r>
              <a:rPr lang="zh-CN" altLang="zh-CN" sz="3000" b="1" dirty="0" smtClean="0">
                <a:latin typeface="宋体" pitchFamily="2" charset="-122"/>
                <a:ea typeface="宋体" pitchFamily="2" charset="-122"/>
                <a:cs typeface="Times New Roman" pitchFamily="18" charset="0"/>
              </a:rPr>
              <a:t>特点：气压随高度的增加而</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；一般晴天大气压比阴天高，冬天大气压比夏天高。</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(4)</a:t>
            </a:r>
            <a:r>
              <a:rPr lang="zh-CN" altLang="zh-CN" sz="3000" b="1" dirty="0" smtClean="0">
                <a:latin typeface="宋体" pitchFamily="2" charset="-122"/>
                <a:ea typeface="宋体" pitchFamily="2" charset="-122"/>
                <a:cs typeface="Times New Roman" pitchFamily="18" charset="0"/>
              </a:rPr>
              <a:t>沸点与气压：一切液体的沸点，都是气压减小时</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，气压增大时</a:t>
            </a:r>
            <a:r>
              <a:rPr lang="en-US" altLang="zh-CN" sz="3000" b="1" dirty="0" smtClean="0">
                <a:latin typeface="宋体" pitchFamily="2" charset="-122"/>
                <a:ea typeface="宋体" pitchFamily="2" charset="-122"/>
                <a:cs typeface="Times New Roman" pitchFamily="18" charset="0"/>
              </a:rPr>
              <a:t>_____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5</a:t>
            </a:r>
            <a:r>
              <a:rPr lang="zh-CN" altLang="zh-CN" sz="3000" b="1" dirty="0" smtClean="0">
                <a:latin typeface="宋体" pitchFamily="2" charset="-122"/>
                <a:ea typeface="宋体" pitchFamily="2" charset="-122"/>
                <a:cs typeface="Times New Roman" pitchFamily="18" charset="0"/>
              </a:rPr>
              <a:t>．流体压强</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(1)</a:t>
            </a:r>
            <a:r>
              <a:rPr lang="zh-CN" altLang="zh-CN" sz="3000" b="1" dirty="0" smtClean="0">
                <a:latin typeface="宋体" pitchFamily="2" charset="-122"/>
                <a:ea typeface="宋体" pitchFamily="2" charset="-122"/>
                <a:cs typeface="Times New Roman" pitchFamily="18" charset="0"/>
              </a:rPr>
              <a:t>流体在流速大的地方压强</a:t>
            </a:r>
            <a:r>
              <a:rPr lang="en-US" altLang="zh-CN" sz="3000" b="1" dirty="0" smtClean="0">
                <a:latin typeface="宋体" pitchFamily="2" charset="-122"/>
                <a:ea typeface="宋体" pitchFamily="2" charset="-122"/>
                <a:cs typeface="Times New Roman" pitchFamily="18" charset="0"/>
              </a:rPr>
              <a:t>___</a:t>
            </a:r>
            <a:r>
              <a:rPr lang="zh-CN" altLang="zh-CN" sz="3000" b="1" dirty="0" smtClean="0">
                <a:latin typeface="宋体" pitchFamily="2" charset="-122"/>
                <a:ea typeface="宋体" pitchFamily="2" charset="-122"/>
                <a:cs typeface="Times New Roman" pitchFamily="18" charset="0"/>
              </a:rPr>
              <a:t>；在流速小的地方压强</a:t>
            </a:r>
            <a:r>
              <a:rPr lang="en-US" altLang="zh-CN" sz="3000" b="1" dirty="0" smtClean="0">
                <a:latin typeface="宋体" pitchFamily="2" charset="-122"/>
                <a:ea typeface="宋体" pitchFamily="2" charset="-122"/>
                <a:cs typeface="Times New Roman" pitchFamily="18" charset="0"/>
              </a:rPr>
              <a:t>___</a:t>
            </a:r>
            <a:r>
              <a:rPr lang="zh-CN" altLang="zh-CN" sz="3000" b="1" dirty="0" smtClean="0">
                <a:latin typeface="宋体" pitchFamily="2" charset="-122"/>
                <a:ea typeface="宋体" pitchFamily="2" charset="-122"/>
                <a:cs typeface="Times New Roman" pitchFamily="18" charset="0"/>
              </a:rPr>
              <a:t>。</a:t>
            </a:r>
          </a:p>
          <a:p>
            <a:pPr fontAlgn="base">
              <a:lnSpc>
                <a:spcPct val="150000"/>
              </a:lnSpc>
              <a:spcBef>
                <a:spcPct val="0"/>
              </a:spcBef>
              <a:spcAft>
                <a:spcPct val="0"/>
              </a:spcAft>
            </a:pPr>
            <a:r>
              <a:rPr lang="en-US" altLang="zh-CN" sz="3000" b="1" dirty="0" smtClean="0">
                <a:latin typeface="宋体" pitchFamily="2" charset="-122"/>
                <a:ea typeface="宋体" pitchFamily="2" charset="-122"/>
                <a:cs typeface="Times New Roman" pitchFamily="18" charset="0"/>
              </a:rPr>
              <a:t>(2)</a:t>
            </a:r>
            <a:r>
              <a:rPr lang="zh-CN" altLang="zh-CN" sz="3000" b="1" dirty="0" smtClean="0">
                <a:latin typeface="宋体" pitchFamily="2" charset="-122"/>
                <a:ea typeface="宋体" pitchFamily="2" charset="-122"/>
                <a:cs typeface="Times New Roman" pitchFamily="18" charset="0"/>
              </a:rPr>
              <a:t>飞机升力的产生：机翼的结构特点为上表面凸起、下表面平直，飞机飞行时机翼上、下表面所受的压力差形成向上的升力。</a:t>
            </a:r>
          </a:p>
        </p:txBody>
      </p:sp>
      <p:sp>
        <p:nvSpPr>
          <p:cNvPr id="13" name="Rectangle 5"/>
          <p:cNvSpPr/>
          <p:nvPr/>
        </p:nvSpPr>
        <p:spPr>
          <a:xfrm>
            <a:off x="1174115"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本章核心素养提升</a:t>
            </a:r>
          </a:p>
        </p:txBody>
      </p:sp>
      <p:sp>
        <p:nvSpPr>
          <p:cNvPr id="10" name="矩形 9"/>
          <p:cNvSpPr/>
          <p:nvPr/>
        </p:nvSpPr>
        <p:spPr>
          <a:xfrm>
            <a:off x="5848395" y="1099306"/>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减小</a:t>
            </a:r>
            <a:endParaRPr lang="zh-CN" altLang="en-US" sz="2400" b="1" dirty="0">
              <a:solidFill>
                <a:srgbClr val="FF0000"/>
              </a:solidFill>
              <a:latin typeface="宋体" pitchFamily="2" charset="-122"/>
              <a:ea typeface="宋体" pitchFamily="2" charset="-122"/>
            </a:endParaRPr>
          </a:p>
        </p:txBody>
      </p:sp>
      <p:sp>
        <p:nvSpPr>
          <p:cNvPr id="8" name="矩形 7"/>
          <p:cNvSpPr/>
          <p:nvPr/>
        </p:nvSpPr>
        <p:spPr>
          <a:xfrm>
            <a:off x="9296445" y="2475668"/>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降低</a:t>
            </a:r>
            <a:endParaRPr lang="zh-CN" altLang="en-US" sz="2400" b="1" dirty="0">
              <a:solidFill>
                <a:srgbClr val="FF0000"/>
              </a:solidFill>
              <a:latin typeface="宋体" pitchFamily="2" charset="-122"/>
              <a:ea typeface="宋体" pitchFamily="2" charset="-122"/>
            </a:endParaRPr>
          </a:p>
        </p:txBody>
      </p:sp>
      <p:sp>
        <p:nvSpPr>
          <p:cNvPr id="14" name="矩形 13"/>
          <p:cNvSpPr/>
          <p:nvPr/>
        </p:nvSpPr>
        <p:spPr>
          <a:xfrm>
            <a:off x="1862182" y="3170993"/>
            <a:ext cx="800219"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升高</a:t>
            </a:r>
            <a:endParaRPr lang="zh-CN" altLang="en-US" sz="2400" b="1" dirty="0">
              <a:solidFill>
                <a:srgbClr val="FF0000"/>
              </a:solidFill>
              <a:latin typeface="宋体" pitchFamily="2" charset="-122"/>
              <a:ea typeface="宋体" pitchFamily="2" charset="-122"/>
            </a:endParaRPr>
          </a:p>
        </p:txBody>
      </p:sp>
      <p:sp>
        <p:nvSpPr>
          <p:cNvPr id="15" name="矩形 14"/>
          <p:cNvSpPr/>
          <p:nvPr/>
        </p:nvSpPr>
        <p:spPr>
          <a:xfrm>
            <a:off x="5443584" y="4552118"/>
            <a:ext cx="492443"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小</a:t>
            </a:r>
            <a:endParaRPr lang="zh-CN" altLang="en-US" sz="2400" b="1" dirty="0">
              <a:solidFill>
                <a:srgbClr val="FF0000"/>
              </a:solidFill>
              <a:latin typeface="宋体" pitchFamily="2" charset="-122"/>
              <a:ea typeface="宋体" pitchFamily="2" charset="-122"/>
            </a:endParaRPr>
          </a:p>
        </p:txBody>
      </p:sp>
      <p:sp>
        <p:nvSpPr>
          <p:cNvPr id="16" name="矩形 15"/>
          <p:cNvSpPr/>
          <p:nvPr/>
        </p:nvSpPr>
        <p:spPr>
          <a:xfrm>
            <a:off x="9882233" y="4561643"/>
            <a:ext cx="492443" cy="461665"/>
          </a:xfrm>
          <a:prstGeom prst="rect">
            <a:avLst/>
          </a:prstGeom>
        </p:spPr>
        <p:txBody>
          <a:bodyPr wrap="none">
            <a:spAutoFit/>
          </a:bodyPr>
          <a:lstStyle/>
          <a:p>
            <a:pPr eaLnBrk="0" hangingPunct="0"/>
            <a:r>
              <a:rPr lang="zh-CN" altLang="zh-CN" sz="2400" b="1" dirty="0" smtClean="0">
                <a:solidFill>
                  <a:srgbClr val="FF0000"/>
                </a:solidFill>
                <a:latin typeface="宋体" pitchFamily="2" charset="-122"/>
                <a:ea typeface="宋体" pitchFamily="2" charset="-122"/>
              </a:rPr>
              <a:t>大</a:t>
            </a:r>
            <a:endParaRPr lang="zh-CN" altLang="en-US" sz="24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lide(fromBottom)">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lide(fromBottom)">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P spid="14" grpId="0"/>
      <p:bldP spid="15" grpId="0"/>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5832</Words>
  <Application>Microsoft Office PowerPoint</Application>
  <PresentationFormat>自定义</PresentationFormat>
  <Paragraphs>364</Paragraphs>
  <Slides>59</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59</vt:i4>
      </vt:variant>
    </vt:vector>
  </HeadingPairs>
  <TitlesOfParts>
    <vt:vector size="61" baseType="lpstr">
      <vt:lpstr>Office 主题</vt:lpstr>
      <vt:lpstr>Microsoft Word 2007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2018-02-07T00:47:00Z</dcterms:created>
  <dcterms:modified xsi:type="dcterms:W3CDTF">2020-06-17T14:56:09Z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