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29"/>
  </p:notesMasterIdLst>
  <p:sldIdLst>
    <p:sldId id="256" r:id="rId4"/>
    <p:sldId id="283" r:id="rId5"/>
    <p:sldId id="284" r:id="rId6"/>
    <p:sldId id="310" r:id="rId7"/>
    <p:sldId id="265" r:id="rId8"/>
    <p:sldId id="337" r:id="rId9"/>
    <p:sldId id="300" r:id="rId10"/>
    <p:sldId id="301" r:id="rId11"/>
    <p:sldId id="302" r:id="rId12"/>
    <p:sldId id="289" r:id="rId13"/>
    <p:sldId id="292" r:id="rId14"/>
    <p:sldId id="303" r:id="rId15"/>
    <p:sldId id="304" r:id="rId16"/>
    <p:sldId id="309" r:id="rId17"/>
    <p:sldId id="307" r:id="rId18"/>
    <p:sldId id="305" r:id="rId19"/>
    <p:sldId id="308" r:id="rId20"/>
    <p:sldId id="311" r:id="rId21"/>
    <p:sldId id="312" r:id="rId22"/>
    <p:sldId id="306" r:id="rId23"/>
    <p:sldId id="334" r:id="rId24"/>
    <p:sldId id="333" r:id="rId25"/>
    <p:sldId id="313" r:id="rId26"/>
    <p:sldId id="314" r:id="rId27"/>
    <p:sldId id="336" r:id="rId28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00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-1560" y="-108"/>
      </p:cViewPr>
      <p:guideLst>
        <p:guide orient="horz" pos="2072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 algn="r" fontAlgn="base"/>
            <a:endParaRPr lang="en-US" altLang="zh-CN" sz="1200" strike="noStrike" noProof="1"/>
          </a:p>
        </p:txBody>
      </p:sp>
      <p:sp>
        <p:nvSpPr>
          <p:cNvPr id="3076" name="幻灯片图像占位符 307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fontAlgn="base"/>
            <a:endParaRPr lang="en-US" altLang="zh-CN" sz="1200" strike="noStrike" noProof="1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3481210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Arial" panose="020B0604020202020204" pitchFamily="34" charset="0"/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869363"/>
            <a:ext cx="2971800" cy="274637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en-US" altLang="zh-CN" sz="1200" b="1" dirty="0">
                <a:solidFill>
                  <a:srgbClr val="33CC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5</a:t>
            </a:fld>
            <a:endParaRPr lang="en-US" altLang="zh-CN" sz="1200" b="1" dirty="0">
              <a:solidFill>
                <a:srgbClr val="33CC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1126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126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274638"/>
          </a:xfrm>
        </p:spPr>
        <p:txBody>
          <a:bodyPr wrap="square" lIns="91440" tIns="45720" rIns="91440" bIns="45720" anchor="t">
            <a:spAutoFit/>
          </a:bodyPr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/>
          </p:cNvSpPr>
          <p:nvPr/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x-none" sz="1200" dirty="0">
                <a:latin typeface="Arial" panose="020B0604020202020204" pitchFamily="34" charset="0"/>
              </a:rPr>
              <a:t>7</a:t>
            </a:fld>
            <a:endParaRPr lang="en-US" altLang="x-none" sz="1200" dirty="0">
              <a:latin typeface="Arial" panose="020B0604020202020204" pitchFamily="34" charset="0"/>
            </a:endParaRPr>
          </a:p>
        </p:txBody>
      </p:sp>
      <p:sp>
        <p:nvSpPr>
          <p:cNvPr id="1536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536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vert="horz" wrap="square" anchor="t"/>
          <a:lstStyle/>
          <a:p>
            <a:pPr lvl="0" eaLnBrk="1" hangingPunct="1"/>
            <a:r>
              <a:rPr lang="en-US" altLang="x-none" dirty="0">
                <a:sym typeface="Wingdings" panose="05000000000000000000" pitchFamily="2" charset="2"/>
              </a:rPr>
              <a:t>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/>
          </p:cNvSpPr>
          <p:nvPr/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x-none" sz="1200" dirty="0">
                <a:latin typeface="Arial" panose="020B0604020202020204" pitchFamily="34" charset="0"/>
              </a:rPr>
              <a:t>8</a:t>
            </a:fld>
            <a:endParaRPr lang="en-US" altLang="x-none" sz="1200" dirty="0">
              <a:latin typeface="Arial" panose="020B0604020202020204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vert="horz" wrap="square" anchor="t"/>
          <a:lstStyle/>
          <a:p>
            <a:pPr lvl="0" eaLnBrk="1" hangingPunct="1"/>
            <a:r>
              <a:rPr lang="en-US" altLang="x-none" dirty="0">
                <a:sym typeface="Wingdings" panose="05000000000000000000" pitchFamily="2" charset="2"/>
              </a:rPr>
              <a:t>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049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1379538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0" y="1484313"/>
            <a:ext cx="9144000" cy="252412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758950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 flipH="1">
            <a:off x="393700" y="0"/>
            <a:ext cx="6985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533400" y="147955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6" name="标题 2055"/>
          <p:cNvSpPr>
            <a:spLocks noGrp="1"/>
          </p:cNvSpPr>
          <p:nvPr>
            <p:ph type="ctrTitle" sz="quarter"/>
          </p:nvPr>
        </p:nvSpPr>
        <p:spPr>
          <a:xfrm>
            <a:off x="903288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t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7" name="副标题 2056"/>
          <p:cNvSpPr>
            <a:spLocks noGrp="1"/>
          </p:cNvSpPr>
          <p:nvPr>
            <p:ph type="subTitle" sz="quarter" idx="1"/>
          </p:nvPr>
        </p:nvSpPr>
        <p:spPr>
          <a:xfrm>
            <a:off x="1619250" y="3886200"/>
            <a:ext cx="64008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8" name="日期占位符 2057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59" name="页脚占位符 205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60" name="灯片编号占位符 205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8950" y="198438"/>
            <a:ext cx="2000250" cy="5822950"/>
          </a:xfrm>
        </p:spPr>
        <p:txBody>
          <a:bodyPr vert="eaVert"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98438"/>
            <a:ext cx="5884793" cy="58229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049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1379538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0" y="1484313"/>
            <a:ext cx="9144000" cy="252412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758950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 flipH="1">
            <a:off x="393700" y="0"/>
            <a:ext cx="6985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533400" y="147955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6" name="标题 2055"/>
          <p:cNvSpPr>
            <a:spLocks noGrp="1"/>
          </p:cNvSpPr>
          <p:nvPr>
            <p:ph type="ctrTitle" sz="quarter"/>
          </p:nvPr>
        </p:nvSpPr>
        <p:spPr>
          <a:xfrm>
            <a:off x="903288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t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7" name="副标题 2056"/>
          <p:cNvSpPr>
            <a:spLocks noGrp="1"/>
          </p:cNvSpPr>
          <p:nvPr>
            <p:ph type="subTitle" sz="quarter" idx="1"/>
          </p:nvPr>
        </p:nvSpPr>
        <p:spPr>
          <a:xfrm>
            <a:off x="1619250" y="3886200"/>
            <a:ext cx="64008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8" name="日期占位符 2057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59" name="页脚占位符 205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60" name="灯片编号占位符 205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71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8950" y="198438"/>
            <a:ext cx="2000250" cy="5822950"/>
          </a:xfrm>
        </p:spPr>
        <p:txBody>
          <a:bodyPr vert="eaVert"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98438"/>
            <a:ext cx="5884793" cy="58229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2049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" name="矩形 2050"/>
          <p:cNvSpPr/>
          <p:nvPr/>
        </p:nvSpPr>
        <p:spPr>
          <a:xfrm>
            <a:off x="0" y="1379538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" name="矩形 2051"/>
          <p:cNvSpPr/>
          <p:nvPr/>
        </p:nvSpPr>
        <p:spPr>
          <a:xfrm>
            <a:off x="0" y="1484313"/>
            <a:ext cx="9144000" cy="252412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0" y="1758950"/>
            <a:ext cx="9144000" cy="6985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4" name="矩形 2053"/>
          <p:cNvSpPr/>
          <p:nvPr/>
        </p:nvSpPr>
        <p:spPr>
          <a:xfrm flipH="1">
            <a:off x="393700" y="0"/>
            <a:ext cx="6985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矩形 2054"/>
          <p:cNvSpPr/>
          <p:nvPr/>
        </p:nvSpPr>
        <p:spPr>
          <a:xfrm>
            <a:off x="533400" y="147955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6" name="标题 2055"/>
          <p:cNvSpPr>
            <a:spLocks noGrp="1"/>
          </p:cNvSpPr>
          <p:nvPr>
            <p:ph type="ctrTitle" sz="quarter"/>
          </p:nvPr>
        </p:nvSpPr>
        <p:spPr>
          <a:xfrm>
            <a:off x="903288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 algn="ctr">
              <a:defRPr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 fontAlgn="t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7" name="副标题 2056"/>
          <p:cNvSpPr>
            <a:spLocks noGrp="1"/>
          </p:cNvSpPr>
          <p:nvPr>
            <p:ph type="subTitle" sz="quarter" idx="1"/>
          </p:nvPr>
        </p:nvSpPr>
        <p:spPr>
          <a:xfrm>
            <a:off x="1619250" y="3886200"/>
            <a:ext cx="6400800" cy="1127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8" name="日期占位符 2057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59" name="页脚占位符 205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2060" name="灯片编号占位符 205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/>
          <a:p>
            <a:pPr fontAlgn="base">
              <a:buFont typeface="Times New Roman" panose="02020603050405020304" pitchFamily="18" charset="0"/>
            </a:pPr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en-US" altLang="zh-CN" strike="noStrike" noProof="1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71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8950" y="198438"/>
            <a:ext cx="2000250" cy="5822950"/>
          </a:xfrm>
        </p:spPr>
        <p:txBody>
          <a:bodyPr vert="eaVert"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98438"/>
            <a:ext cx="5884793" cy="58229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710" y="1555750"/>
            <a:ext cx="3920490" cy="44656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t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0" y="0"/>
            <a:ext cx="76200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8" name="矩形 1027"/>
          <p:cNvSpPr/>
          <p:nvPr/>
        </p:nvSpPr>
        <p:spPr>
          <a:xfrm>
            <a:off x="0" y="6324600"/>
            <a:ext cx="762000" cy="252413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533400" y="632460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矩形 1029"/>
          <p:cNvSpPr/>
          <p:nvPr/>
        </p:nvSpPr>
        <p:spPr>
          <a:xfrm>
            <a:off x="0" y="3795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标题 1030"/>
          <p:cNvSpPr>
            <a:spLocks noGrp="1"/>
          </p:cNvSpPr>
          <p:nvPr>
            <p:ph type="title"/>
          </p:nvPr>
        </p:nvSpPr>
        <p:spPr>
          <a:xfrm>
            <a:off x="838200" y="198438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2" name="文本占位符 1031"/>
          <p:cNvSpPr>
            <a:spLocks noGrp="1"/>
          </p:cNvSpPr>
          <p:nvPr>
            <p:ph type="body"/>
          </p:nvPr>
        </p:nvSpPr>
        <p:spPr>
          <a:xfrm>
            <a:off x="838200" y="1555750"/>
            <a:ext cx="8001000" cy="4465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33" name="日期占位符 1032"/>
          <p:cNvSpPr>
            <a:spLocks noGrp="1"/>
          </p:cNvSpPr>
          <p:nvPr>
            <p:ph type="dt" sz="half" idx="2"/>
          </p:nvPr>
        </p:nvSpPr>
        <p:spPr>
          <a:xfrm>
            <a:off x="854075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4" name="页脚占位符 1033"/>
          <p:cNvSpPr>
            <a:spLocks noGrp="1"/>
          </p:cNvSpPr>
          <p:nvPr>
            <p:ph type="ftr" sz="quarter" idx="3"/>
          </p:nvPr>
        </p:nvSpPr>
        <p:spPr>
          <a:xfrm>
            <a:off x="3556000" y="6245225"/>
            <a:ext cx="26003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5" name="灯片编号占位符 1034"/>
          <p:cNvSpPr>
            <a:spLocks noGrp="1"/>
          </p:cNvSpPr>
          <p:nvPr>
            <p:ph type="sldNum" sz="quarter" idx="4"/>
          </p:nvPr>
        </p:nvSpPr>
        <p:spPr>
          <a:xfrm>
            <a:off x="6686550" y="6237288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l" defTabSz="914400" eaLnBrk="1" fontAlgn="t" latinLnBrk="0" hangingPunct="1">
        <a:lnSpc>
          <a:spcPts val="32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4400" b="1" i="0" u="none" kern="1200" baseline="0">
          <a:solidFill>
            <a:srgbClr val="074888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accent1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15000"/>
        <a:buFont typeface="Wingdings" panose="05000000000000000000" pitchFamily="2" charset="2"/>
        <a:buBlip>
          <a:blip r:embed="rId13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30000"/>
        <a:buFont typeface="Wingdings" panose="05000000000000000000" pitchFamily="2" charset="2"/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0" y="0"/>
            <a:ext cx="76200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8" name="矩形 1027"/>
          <p:cNvSpPr/>
          <p:nvPr/>
        </p:nvSpPr>
        <p:spPr>
          <a:xfrm>
            <a:off x="0" y="6324600"/>
            <a:ext cx="762000" cy="252413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533400" y="632460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矩形 1029"/>
          <p:cNvSpPr/>
          <p:nvPr/>
        </p:nvSpPr>
        <p:spPr>
          <a:xfrm>
            <a:off x="0" y="3795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标题 1030"/>
          <p:cNvSpPr>
            <a:spLocks noGrp="1"/>
          </p:cNvSpPr>
          <p:nvPr>
            <p:ph type="title"/>
          </p:nvPr>
        </p:nvSpPr>
        <p:spPr>
          <a:xfrm>
            <a:off x="838200" y="198438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2" name="文本占位符 1031"/>
          <p:cNvSpPr>
            <a:spLocks noGrp="1"/>
          </p:cNvSpPr>
          <p:nvPr>
            <p:ph type="body"/>
          </p:nvPr>
        </p:nvSpPr>
        <p:spPr>
          <a:xfrm>
            <a:off x="838200" y="1555750"/>
            <a:ext cx="8001000" cy="4465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33" name="日期占位符 1032"/>
          <p:cNvSpPr>
            <a:spLocks noGrp="1"/>
          </p:cNvSpPr>
          <p:nvPr>
            <p:ph type="dt" sz="half" idx="2"/>
          </p:nvPr>
        </p:nvSpPr>
        <p:spPr>
          <a:xfrm>
            <a:off x="854075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4" name="页脚占位符 1033"/>
          <p:cNvSpPr>
            <a:spLocks noGrp="1"/>
          </p:cNvSpPr>
          <p:nvPr>
            <p:ph type="ftr" sz="quarter" idx="3"/>
          </p:nvPr>
        </p:nvSpPr>
        <p:spPr>
          <a:xfrm>
            <a:off x="3556000" y="6245225"/>
            <a:ext cx="26003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5" name="灯片编号占位符 1034"/>
          <p:cNvSpPr>
            <a:spLocks noGrp="1"/>
          </p:cNvSpPr>
          <p:nvPr>
            <p:ph type="sldNum" sz="quarter" idx="4"/>
          </p:nvPr>
        </p:nvSpPr>
        <p:spPr>
          <a:xfrm>
            <a:off x="6686550" y="6237288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marL="0" lvl="0" indent="0" algn="l" defTabSz="914400" eaLnBrk="1" fontAlgn="t" latinLnBrk="0" hangingPunct="1">
        <a:lnSpc>
          <a:spcPts val="32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4400" b="1" i="0" u="none" kern="1200" baseline="0">
          <a:solidFill>
            <a:srgbClr val="074888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accent1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15000"/>
        <a:buFont typeface="Wingdings" panose="05000000000000000000" pitchFamily="2" charset="2"/>
        <a:buBlip>
          <a:blip r:embed="rId13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30000"/>
        <a:buFont typeface="Wingdings" panose="05000000000000000000" pitchFamily="2" charset="2"/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0" y="0"/>
            <a:ext cx="762000" cy="6858000"/>
          </a:xfrm>
          <a:prstGeom prst="rect">
            <a:avLst/>
          </a:prstGeom>
          <a:solidFill>
            <a:srgbClr val="074888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533400" y="0"/>
            <a:ext cx="252413" cy="6858000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8" name="矩形 1027"/>
          <p:cNvSpPr/>
          <p:nvPr/>
        </p:nvSpPr>
        <p:spPr>
          <a:xfrm>
            <a:off x="0" y="6324600"/>
            <a:ext cx="762000" cy="252413"/>
          </a:xfrm>
          <a:prstGeom prst="rect">
            <a:avLst/>
          </a:prstGeom>
          <a:solidFill>
            <a:srgbClr val="0856A4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533400" y="6324600"/>
            <a:ext cx="252413" cy="2524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矩形 1029"/>
          <p:cNvSpPr/>
          <p:nvPr/>
        </p:nvSpPr>
        <p:spPr>
          <a:xfrm>
            <a:off x="0" y="3795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标题 1030"/>
          <p:cNvSpPr>
            <a:spLocks noGrp="1"/>
          </p:cNvSpPr>
          <p:nvPr>
            <p:ph type="title"/>
          </p:nvPr>
        </p:nvSpPr>
        <p:spPr>
          <a:xfrm>
            <a:off x="838200" y="198438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2" name="文本占位符 1031"/>
          <p:cNvSpPr>
            <a:spLocks noGrp="1"/>
          </p:cNvSpPr>
          <p:nvPr>
            <p:ph type="body"/>
          </p:nvPr>
        </p:nvSpPr>
        <p:spPr>
          <a:xfrm>
            <a:off x="838200" y="1555750"/>
            <a:ext cx="8001000" cy="4465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33" name="日期占位符 1032"/>
          <p:cNvSpPr>
            <a:spLocks noGrp="1"/>
          </p:cNvSpPr>
          <p:nvPr>
            <p:ph type="dt" sz="half" idx="2"/>
          </p:nvPr>
        </p:nvSpPr>
        <p:spPr>
          <a:xfrm>
            <a:off x="854075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4" name="页脚占位符 1033"/>
          <p:cNvSpPr>
            <a:spLocks noGrp="1"/>
          </p:cNvSpPr>
          <p:nvPr>
            <p:ph type="ftr" sz="quarter" idx="3"/>
          </p:nvPr>
        </p:nvSpPr>
        <p:spPr>
          <a:xfrm>
            <a:off x="3556000" y="6245225"/>
            <a:ext cx="260032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5" name="灯片编号占位符 1034"/>
          <p:cNvSpPr>
            <a:spLocks noGrp="1"/>
          </p:cNvSpPr>
          <p:nvPr>
            <p:ph type="sldNum" sz="quarter" idx="4"/>
          </p:nvPr>
        </p:nvSpPr>
        <p:spPr>
          <a:xfrm>
            <a:off x="6686550" y="6237288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buFont typeface="Times New Roman" panose="02020603050405020304" pitchFamily="18" charset="0"/>
              <a:defRPr sz="14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PMingLiU" panose="02020500000000000000" pitchFamily="18" charset="-120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marL="0" lvl="0" indent="0" algn="l" defTabSz="914400" eaLnBrk="1" fontAlgn="t" latinLnBrk="0" hangingPunct="1">
        <a:lnSpc>
          <a:spcPts val="32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buNone/>
        <a:defRPr sz="4400" b="1" i="0" u="none" kern="1200" baseline="0">
          <a:solidFill>
            <a:srgbClr val="074888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accent1"/>
        </a:buClr>
        <a:buSzPct val="110000"/>
        <a:buFont typeface="Wingdings" panose="05000000000000000000" pitchFamily="2" charset="2"/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15000"/>
        <a:buFont typeface="Wingdings" panose="05000000000000000000" pitchFamily="2" charset="2"/>
        <a:buBlip>
          <a:blip r:embed="rId13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chemeClr val="tx1"/>
        </a:buClr>
        <a:buSzPct val="130000"/>
        <a:buFont typeface="Wingdings" panose="05000000000000000000" pitchFamily="2" charset="2"/>
        <a:buBlip>
          <a:blip r:embed="rId14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125000"/>
        <a:buFont typeface="Wingdings" panose="05000000000000000000" pitchFamily="2" charset="2"/>
        <a:buBlip>
          <a:blip r:embed="rId13"/>
        </a:buBlip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&#24179;&#34913;&#26415;-&#19968;&#26681;&#32701;&#27611;&#30340;&#37325;&#37327;&#25216;_&#26631;&#28165;.flv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hyperlink" Target="file:///F:\czwl\8&#19979;&#29289;&#29702;\8x7.3&#37325;&#21147;\&#20551;&#22914;&#22320;&#29699;&#37325;&#21147;&#21464;&#21270;&#20250;&#21457;&#29983;&#20160;&#20040;_&#26631;&#28165;.fl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ctrTitle" sz="quarter"/>
          </p:nvPr>
        </p:nvSpPr>
        <p:spPr>
          <a:xfrm>
            <a:off x="968058" y="128905"/>
            <a:ext cx="7772400" cy="1470025"/>
          </a:xfrm>
        </p:spPr>
        <p:txBody>
          <a:bodyPr anchor="ctr"/>
          <a:lstStyle/>
          <a:p>
            <a:pPr defTabSz="914400">
              <a:lnSpc>
                <a:spcPct val="100000"/>
              </a:lnSpc>
              <a:buSzPct val="100000"/>
              <a:buNone/>
            </a:pPr>
            <a:r>
              <a:rPr lang="en-US" altLang="zh-CN" sz="8000" kern="1200" baseline="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+mj-cs"/>
              </a:rPr>
              <a:t>7.3</a:t>
            </a:r>
            <a:r>
              <a:rPr lang="zh-CN" altLang="en-US" sz="8000" kern="1200" baseline="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+mj-cs"/>
              </a:rPr>
              <a:t>   重力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72515" y="2059305"/>
            <a:ext cx="7668260" cy="4104005"/>
            <a:chOff x="360" y="963"/>
            <a:chExt cx="13920" cy="6836"/>
          </a:xfrm>
        </p:grpSpPr>
        <p:pic>
          <p:nvPicPr>
            <p:cNvPr id="5122" name="图片 5121" descr="空中蹦极"/>
            <p:cNvPicPr>
              <a:picLocks noChangeAspect="1"/>
            </p:cNvPicPr>
            <p:nvPr/>
          </p:nvPicPr>
          <p:blipFill>
            <a:blip r:embed="rId2"/>
            <a:srcRect b="52942"/>
            <a:stretch>
              <a:fillRect/>
            </a:stretch>
          </p:blipFill>
          <p:spPr>
            <a:xfrm>
              <a:off x="360" y="965"/>
              <a:ext cx="6840" cy="68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3" name="图片 5122" descr="空中蹦极"/>
            <p:cNvPicPr>
              <a:picLocks noChangeAspect="1"/>
            </p:cNvPicPr>
            <p:nvPr/>
          </p:nvPicPr>
          <p:blipFill>
            <a:blip r:embed="rId2"/>
            <a:srcRect t="52942"/>
            <a:stretch>
              <a:fillRect/>
            </a:stretch>
          </p:blipFill>
          <p:spPr>
            <a:xfrm>
              <a:off x="7320" y="963"/>
              <a:ext cx="6960" cy="683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63625" y="359410"/>
            <a:ext cx="3103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二、重力的大小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8784" y="1164967"/>
            <a:ext cx="822198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en-US" altLang="zh-CN" sz="3200" dirty="0" smtClean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1.</a:t>
            </a:r>
            <a:r>
              <a:rPr lang="zh-CN" altLang="en-US" sz="3200" dirty="0" smtClean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物体</a:t>
            </a: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所受的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重力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(G)</a:t>
            </a:r>
            <a:r>
              <a:rPr lang="zh-CN" altLang="en-US" sz="3200" dirty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与物体的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质量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(m)</a:t>
            </a:r>
            <a:r>
              <a:rPr lang="zh-CN" altLang="en-US" sz="3200" dirty="0" smtClean="0"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成正比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比值用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g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表示</a:t>
            </a:r>
            <a:endParaRPr lang="zh-CN" altLang="en-US" sz="32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aphicFrame>
        <p:nvGraphicFramePr>
          <p:cNvPr id="13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r:id="rId4" imgW="914400" imgH="215900" progId="Equation.KSEE3">
                  <p:embed/>
                </p:oleObj>
              </mc:Choice>
              <mc:Fallback>
                <p:oleObj r:id="rId4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55576" y="2550160"/>
            <a:ext cx="1844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2"/>
                </a:solidFill>
              </a:rPr>
              <a:t>2.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表达式</a:t>
            </a:r>
            <a:r>
              <a:rPr lang="zh-CN" altLang="en-US" sz="3200" b="1" dirty="0">
                <a:solidFill>
                  <a:schemeClr val="accent2"/>
                </a:solidFill>
              </a:rPr>
              <a:t>：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0805" y="2242185"/>
            <a:ext cx="5561965" cy="120015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64961" y="3916740"/>
            <a:ext cx="176202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 dirty="0" smtClean="0">
                <a:solidFill>
                  <a:schemeClr val="accent2"/>
                </a:solidFill>
                <a:sym typeface="+mn-ea"/>
              </a:rPr>
              <a:t>3.</a:t>
            </a:r>
            <a:r>
              <a:rPr lang="zh-CN" altLang="en-US" sz="3200" b="1" dirty="0" smtClean="0">
                <a:solidFill>
                  <a:schemeClr val="accent2"/>
                </a:solidFill>
                <a:sym typeface="+mn-ea"/>
              </a:rPr>
              <a:t>大小</a:t>
            </a:r>
            <a:r>
              <a:rPr lang="zh-CN" altLang="en-US" sz="3200" b="1" dirty="0">
                <a:solidFill>
                  <a:schemeClr val="accent2"/>
                </a:solidFill>
                <a:sym typeface="+mn-ea"/>
              </a:rPr>
              <a:t>：</a:t>
            </a:r>
          </a:p>
        </p:txBody>
      </p:sp>
      <p:graphicFrame>
        <p:nvGraphicFramePr>
          <p:cNvPr id="87044" name="对象 87043"/>
          <p:cNvGraphicFramePr/>
          <p:nvPr/>
        </p:nvGraphicFramePr>
        <p:xfrm>
          <a:off x="2526982" y="3999865"/>
          <a:ext cx="1987550" cy="494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r:id="rId7" imgW="850900" imgH="203200" progId="Equation.3">
                  <p:embed/>
                </p:oleObj>
              </mc:Choice>
              <mc:Fallback>
                <p:oleObj r:id="rId7" imgW="850900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6982" y="3999865"/>
                        <a:ext cx="1987550" cy="494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5" name="文本框 87044"/>
          <p:cNvSpPr txBox="1"/>
          <p:nvPr/>
        </p:nvSpPr>
        <p:spPr>
          <a:xfrm>
            <a:off x="4514532" y="4006819"/>
            <a:ext cx="4428490" cy="46037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粗略计算时，可取 </a:t>
            </a:r>
            <a:r>
              <a:rPr lang="en-US" altLang="zh-CN" i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g = </a:t>
            </a:r>
            <a:r>
              <a:rPr lang="en-US" altLang="zh-CN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10N/kg</a:t>
            </a:r>
            <a:r>
              <a:rPr lang="zh-CN" altLang="en-US" b="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  <a:endParaRPr lang="zh-CN" altLang="en-US" b="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6" name="文本框 87045"/>
          <p:cNvSpPr txBox="1"/>
          <p:nvPr/>
        </p:nvSpPr>
        <p:spPr>
          <a:xfrm>
            <a:off x="2762036" y="4745880"/>
            <a:ext cx="55816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质量为1千克的物体，它所受到重力大小为9.8 N。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4961" y="4735830"/>
            <a:ext cx="1997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chemeClr val="accent2"/>
                </a:solidFill>
                <a:sym typeface="+mn-ea"/>
              </a:rPr>
              <a:t>物理意义：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  <a:ea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/>
      <p:bldP spid="870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0120" y="546735"/>
            <a:ext cx="79679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/>
            <a:r>
              <a:rPr lang="zh-CN" altLang="en-US" b="1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例题：某同学的质量为50kg，他受到的重力是多少？</a:t>
            </a:r>
          </a:p>
          <a:p>
            <a:pPr eaLnBrk="0" hangingPunct="0"/>
            <a:r>
              <a:rPr lang="zh-CN" altLang="en-US" b="1">
                <a:latin typeface="Tw Cen MT" panose="020B0602020104020603" charset="0"/>
              </a:rPr>
              <a:t>   一个人重力</a:t>
            </a:r>
            <a:r>
              <a:rPr lang="en-US" altLang="zh-CN" b="1">
                <a:latin typeface="Tw Cen MT" panose="020B0602020104020603" charset="0"/>
              </a:rPr>
              <a:t>450N</a:t>
            </a:r>
            <a:r>
              <a:rPr lang="zh-CN" altLang="en-US" b="1">
                <a:latin typeface="Tw Cen MT" panose="020B0602020104020603" charset="0"/>
              </a:rPr>
              <a:t>，他的质量是多少？（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取 </a:t>
            </a:r>
            <a:r>
              <a:rPr lang="en-US" altLang="zh-CN" b="1" i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g = 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10N/kg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65250" y="5375910"/>
            <a:ext cx="64274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说明：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(1)</a:t>
            </a:r>
            <a:r>
              <a:rPr lang="zh-CN" altLang="en-US" b="1" dirty="0">
                <a:solidFill>
                  <a:srgbClr val="FF0000"/>
                </a:solidFill>
              </a:rPr>
              <a:t>先写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Ｇ=mg这个原始公式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(2)</a:t>
            </a:r>
            <a:r>
              <a:rPr lang="zh-CN" altLang="en-US" b="1" dirty="0">
                <a:solidFill>
                  <a:srgbClr val="FF0000"/>
                </a:solidFill>
              </a:rPr>
              <a:t>题目没给</a:t>
            </a:r>
            <a:r>
              <a:rPr lang="en-US" altLang="zh-CN" b="1" dirty="0">
                <a:solidFill>
                  <a:srgbClr val="FF0000"/>
                </a:solidFill>
              </a:rPr>
              <a:t>g</a:t>
            </a:r>
            <a:r>
              <a:rPr lang="zh-CN" altLang="en-US" b="1" dirty="0">
                <a:solidFill>
                  <a:srgbClr val="FF0000"/>
                </a:solidFill>
              </a:rPr>
              <a:t>值时，默认取</a:t>
            </a:r>
            <a:r>
              <a:rPr lang="en-US" altLang="zh-CN" b="1" dirty="0">
                <a:solidFill>
                  <a:srgbClr val="FF0000"/>
                </a:solidFill>
              </a:rPr>
              <a:t>9.8N/kg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5250" y="3220085"/>
            <a:ext cx="6309995" cy="1232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</a:t>
            </a:r>
            <a:r>
              <a:rPr lang="en-US" altLang="zh-CN" sz="2800">
                <a:solidFill>
                  <a:schemeClr val="accent2"/>
                </a:solidFill>
                <a:sym typeface="+mn-ea"/>
              </a:rPr>
              <a:t>（2）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由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Ｇ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=m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g</a:t>
            </a:r>
          </a:p>
          <a:p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                  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得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m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=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Ｇ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/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g=450/10=45(kg)</a:t>
            </a:r>
            <a:endParaRPr lang="en-US" altLang="zh-CN" sz="280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endParaRPr lang="zh-CN" altLang="en-US" sz="2800" baseline="-25000" dirty="0">
              <a:solidFill>
                <a:schemeClr val="accent2"/>
              </a:solidFill>
              <a:latin typeface="Tw Cen MT" panose="020B0602020104020603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1240" y="1499870"/>
            <a:ext cx="73831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accent2"/>
                </a:solidFill>
                <a:sym typeface="+mn-ea"/>
              </a:rPr>
              <a:t>已知：</a:t>
            </a:r>
            <a:r>
              <a:rPr lang="zh-CN" altLang="en-US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某同学的质量</a:t>
            </a:r>
            <a:r>
              <a:rPr lang="en-US" altLang="zh-CN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m</a:t>
            </a:r>
            <a:r>
              <a:rPr lang="en-US" altLang="zh-CN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1</a:t>
            </a:r>
            <a:r>
              <a:rPr lang="en-US" altLang="zh-CN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=</a:t>
            </a:r>
            <a:r>
              <a:rPr lang="zh-CN" altLang="en-US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50kg</a:t>
            </a:r>
            <a:r>
              <a:rPr lang="en-US" altLang="zh-CN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,</a:t>
            </a:r>
            <a:r>
              <a:rPr lang="zh-CN" altLang="en-US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另一个人重力</a:t>
            </a:r>
            <a:r>
              <a:rPr lang="en-US" altLang="zh-CN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G</a:t>
            </a:r>
            <a:r>
              <a:rPr lang="en-US" altLang="zh-CN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en-US" altLang="zh-CN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=450N</a:t>
            </a:r>
            <a:endParaRPr lang="en-US" altLang="zh-CN" dirty="0">
              <a:solidFill>
                <a:schemeClr val="accent2"/>
              </a:solidFill>
              <a:latin typeface="Tw Cen MT" panose="020B0602020104020603" charset="0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4615" y="2176145"/>
            <a:ext cx="52997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accent2"/>
                </a:solidFill>
                <a:sym typeface="+mn-ea"/>
              </a:rPr>
              <a:t>求：    </a:t>
            </a:r>
            <a:r>
              <a:rPr lang="zh-CN" altLang="en-US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某同学重力G</a:t>
            </a:r>
            <a:r>
              <a:rPr lang="zh-CN" altLang="en-US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，另一人质量m</a:t>
            </a:r>
            <a:r>
              <a:rPr lang="zh-CN" altLang="en-US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2</a:t>
            </a:r>
            <a:endParaRPr lang="zh-CN" altLang="en-US" sz="2400" baseline="-25000" dirty="0">
              <a:latin typeface="Tw Cen MT" panose="020B0602020104020603" charset="0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4615" y="2698115"/>
            <a:ext cx="63099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accent2"/>
                </a:solidFill>
                <a:sym typeface="+mn-ea"/>
              </a:rPr>
              <a:t>解：（</a:t>
            </a:r>
            <a:r>
              <a:rPr lang="en-US" altLang="zh-CN" sz="2800">
                <a:solidFill>
                  <a:schemeClr val="accent2"/>
                </a:solidFill>
                <a:sym typeface="+mn-ea"/>
              </a:rPr>
              <a:t>1</a:t>
            </a:r>
            <a:r>
              <a:rPr lang="zh-CN" altLang="en-US" sz="2800">
                <a:solidFill>
                  <a:schemeClr val="accent2"/>
                </a:solidFill>
                <a:sym typeface="+mn-ea"/>
              </a:rPr>
              <a:t>）</a:t>
            </a:r>
            <a:r>
              <a:rPr lang="zh-CN" altLang="en-US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Ｇ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1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=m</a:t>
            </a:r>
            <a:r>
              <a:rPr lang="en-US" altLang="zh-CN" sz="2800" baseline="-250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1</a:t>
            </a:r>
            <a:r>
              <a:rPr lang="en-US" altLang="zh-CN" sz="280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+mn-ea"/>
              </a:rPr>
              <a:t>g=50kg · 10N/kg=500N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19200" y="4106545"/>
            <a:ext cx="632714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solidFill>
                  <a:schemeClr val="accent2"/>
                </a:solidFill>
                <a:sym typeface="+mn-ea"/>
              </a:rPr>
              <a:t>答：</a:t>
            </a:r>
            <a:r>
              <a:rPr lang="zh-CN" altLang="en-US" sz="28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某同学重力G</a:t>
            </a:r>
            <a:r>
              <a:rPr lang="zh-CN" altLang="en-US" sz="2800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28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为500N；另一人质   </a:t>
            </a:r>
          </a:p>
          <a:p>
            <a:pPr algn="l"/>
            <a:r>
              <a:rPr lang="zh-CN" altLang="en-US" sz="28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       量m</a:t>
            </a:r>
            <a:r>
              <a:rPr lang="zh-CN" altLang="en-US" sz="2800" baseline="-250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800" dirty="0">
                <a:latin typeface="Tw Cen MT" panose="020B0602020104020603" charset="0"/>
                <a:ea typeface="楷体_GB2312" panose="02010609030101010101" pitchFamily="49" charset="-122"/>
                <a:sym typeface="+mn-ea"/>
              </a:rPr>
              <a:t>为45kg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060" y="305435"/>
            <a:ext cx="2160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思考：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48485" y="765810"/>
            <a:ext cx="60261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物体所受的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重力与质量成正比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，能不能说物体的质量与所受的重力成正比？</a:t>
            </a:r>
            <a:endParaRPr lang="zh-CN" altLang="en-US"/>
          </a:p>
        </p:txBody>
      </p:sp>
      <p:sp>
        <p:nvSpPr>
          <p:cNvPr id="25606" name="文本框 25605"/>
          <p:cNvSpPr txBox="1"/>
          <p:nvPr/>
        </p:nvSpPr>
        <p:spPr>
          <a:xfrm>
            <a:off x="1890395" y="1771015"/>
            <a:ext cx="57854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不能，质量是物体本身的属性，它不随物体的形状、位置、状态、温度有关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060" y="3237230"/>
            <a:ext cx="7225030" cy="18459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77390" y="2776855"/>
            <a:ext cx="5095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2.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charset="-122"/>
              </a:rPr>
              <a:t>地球上的重力都一样吗？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21790" y="5276215"/>
            <a:ext cx="69132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由于质量不随位置改变，但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g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值不同，所以地球上不同位置重力一般是不同的，但计算中，一般取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g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为</a:t>
            </a:r>
            <a:r>
              <a:rPr lang="en-US" altLang="zh-CN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9.8N/kg.</a:t>
            </a:r>
            <a:r>
              <a:rPr lang="zh-CN" altLang="en-US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赤道最小，两极最大。</a:t>
            </a:r>
            <a:endParaRPr lang="en-US" altLang="zh-CN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bldLvl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1219200" y="228600"/>
            <a:ext cx="62896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0" dirty="0">
                <a:latin typeface="Times New Roman" panose="02020603050405020304" pitchFamily="18" charset="0"/>
                <a:ea typeface="楷体" panose="02010609060101010101" pitchFamily="49" charset="-122"/>
              </a:rPr>
              <a:t>三.重力的方向</a:t>
            </a:r>
          </a:p>
        </p:txBody>
      </p:sp>
      <p:sp>
        <p:nvSpPr>
          <p:cNvPr id="26627" name="椭圆 26626"/>
          <p:cNvSpPr/>
          <p:nvPr/>
        </p:nvSpPr>
        <p:spPr>
          <a:xfrm>
            <a:off x="1905000" y="22098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8" name="椭圆 26627"/>
          <p:cNvSpPr/>
          <p:nvPr/>
        </p:nvSpPr>
        <p:spPr>
          <a:xfrm>
            <a:off x="1905000" y="2438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9" name="椭圆 26628"/>
          <p:cNvSpPr/>
          <p:nvPr/>
        </p:nvSpPr>
        <p:spPr>
          <a:xfrm>
            <a:off x="1905000" y="27432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0" name="椭圆 26629"/>
          <p:cNvSpPr/>
          <p:nvPr/>
        </p:nvSpPr>
        <p:spPr>
          <a:xfrm>
            <a:off x="1905000" y="3200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1" name="椭圆 26630"/>
          <p:cNvSpPr/>
          <p:nvPr/>
        </p:nvSpPr>
        <p:spPr>
          <a:xfrm>
            <a:off x="1905000" y="3810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2" name="椭圆 26631"/>
          <p:cNvSpPr/>
          <p:nvPr/>
        </p:nvSpPr>
        <p:spPr>
          <a:xfrm>
            <a:off x="1905000" y="4572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直接连接符 26632"/>
          <p:cNvSpPr/>
          <p:nvPr/>
        </p:nvSpPr>
        <p:spPr>
          <a:xfrm>
            <a:off x="2057400" y="2362200"/>
            <a:ext cx="0" cy="3276600"/>
          </a:xfrm>
          <a:prstGeom prst="line">
            <a:avLst/>
          </a:prstGeom>
          <a:ln w="19050" cap="flat" cmpd="sng">
            <a:solidFill>
              <a:srgbClr val="FF33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6634" name="文本框 26633"/>
          <p:cNvSpPr txBox="1"/>
          <p:nvPr/>
        </p:nvSpPr>
        <p:spPr>
          <a:xfrm>
            <a:off x="907415" y="1236980"/>
            <a:ext cx="22999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b="0">
                <a:latin typeface="Times New Roman" panose="02020603050405020304" pitchFamily="18" charset="0"/>
                <a:ea typeface="方正姚体" panose="02010601030101010101" pitchFamily="2" charset="-122"/>
              </a:rPr>
              <a:t>物体由静止</a:t>
            </a: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自由下落</a:t>
            </a:r>
            <a:r>
              <a:rPr lang="zh-CN" altLang="en-US" b="0">
                <a:latin typeface="Times New Roman" panose="02020603050405020304" pitchFamily="18" charset="0"/>
                <a:ea typeface="方正姚体" panose="02010601030101010101" pitchFamily="2" charset="-122"/>
              </a:rPr>
              <a:t>方向</a:t>
            </a:r>
          </a:p>
        </p:txBody>
      </p:sp>
      <p:sp>
        <p:nvSpPr>
          <p:cNvPr id="26635" name="文本框 26634"/>
          <p:cNvSpPr txBox="1"/>
          <p:nvPr/>
        </p:nvSpPr>
        <p:spPr>
          <a:xfrm>
            <a:off x="5053330" y="1236980"/>
            <a:ext cx="2571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b="0">
                <a:latin typeface="Times New Roman" panose="02020603050405020304" pitchFamily="18" charset="0"/>
                <a:ea typeface="方正姚体" panose="02010601030101010101" pitchFamily="2" charset="-122"/>
              </a:rPr>
              <a:t>物体悬挂起来</a:t>
            </a:r>
            <a:r>
              <a:rPr lang="zh-CN" altLang="en-US" b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静止时</a:t>
            </a:r>
            <a:r>
              <a:rPr lang="zh-CN" altLang="en-US" b="0">
                <a:latin typeface="Times New Roman" panose="02020603050405020304" pitchFamily="18" charset="0"/>
                <a:ea typeface="方正姚体" panose="02010601030101010101" pitchFamily="2" charset="-122"/>
              </a:rPr>
              <a:t>悬线的方向</a:t>
            </a:r>
          </a:p>
        </p:txBody>
      </p:sp>
      <p:grpSp>
        <p:nvGrpSpPr>
          <p:cNvPr id="26636" name="组合 26635"/>
          <p:cNvGrpSpPr/>
          <p:nvPr/>
        </p:nvGrpSpPr>
        <p:grpSpPr>
          <a:xfrm>
            <a:off x="6286500" y="2209800"/>
            <a:ext cx="547688" cy="2286000"/>
            <a:chOff x="0" y="0"/>
            <a:chExt cx="345" cy="1440"/>
          </a:xfrm>
        </p:grpSpPr>
        <p:sp>
          <p:nvSpPr>
            <p:cNvPr id="26637" name="椭圆 26636"/>
            <p:cNvSpPr/>
            <p:nvPr/>
          </p:nvSpPr>
          <p:spPr>
            <a:xfrm>
              <a:off x="72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8" name="组合 26637"/>
            <p:cNvGrpSpPr/>
            <p:nvPr/>
          </p:nvGrpSpPr>
          <p:grpSpPr>
            <a:xfrm>
              <a:off x="0" y="0"/>
              <a:ext cx="345" cy="73"/>
              <a:chOff x="0" y="0"/>
              <a:chExt cx="345" cy="73"/>
            </a:xfrm>
          </p:grpSpPr>
          <p:sp>
            <p:nvSpPr>
              <p:cNvPr id="26639" name="直接连接符 26638"/>
              <p:cNvSpPr/>
              <p:nvPr/>
            </p:nvSpPr>
            <p:spPr>
              <a:xfrm>
                <a:off x="0" y="66"/>
                <a:ext cx="336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6640" name="组合 26639"/>
              <p:cNvGrpSpPr/>
              <p:nvPr/>
            </p:nvGrpSpPr>
            <p:grpSpPr>
              <a:xfrm>
                <a:off x="9" y="0"/>
                <a:ext cx="336" cy="73"/>
                <a:chOff x="0" y="0"/>
                <a:chExt cx="336" cy="96"/>
              </a:xfrm>
            </p:grpSpPr>
            <p:sp>
              <p:nvSpPr>
                <p:cNvPr id="26641" name="直接连接符 26640"/>
                <p:cNvSpPr/>
                <p:nvPr/>
              </p:nvSpPr>
              <p:spPr>
                <a:xfrm flipV="1">
                  <a:off x="0" y="0"/>
                  <a:ext cx="48" cy="9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42" name="直接连接符 26641"/>
                <p:cNvSpPr/>
                <p:nvPr/>
              </p:nvSpPr>
              <p:spPr>
                <a:xfrm flipV="1">
                  <a:off x="96" y="0"/>
                  <a:ext cx="48" cy="9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43" name="直接连接符 26642"/>
                <p:cNvSpPr/>
                <p:nvPr/>
              </p:nvSpPr>
              <p:spPr>
                <a:xfrm flipV="1">
                  <a:off x="192" y="0"/>
                  <a:ext cx="48" cy="9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6644" name="直接连接符 26643"/>
                <p:cNvSpPr/>
                <p:nvPr/>
              </p:nvSpPr>
              <p:spPr>
                <a:xfrm flipV="1">
                  <a:off x="288" y="0"/>
                  <a:ext cx="48" cy="9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6645" name="直接连接符 26644"/>
            <p:cNvSpPr/>
            <p:nvPr/>
          </p:nvSpPr>
          <p:spPr>
            <a:xfrm flipV="1">
              <a:off x="168" y="64"/>
              <a:ext cx="0" cy="1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646" name="直接连接符 26645"/>
          <p:cNvSpPr/>
          <p:nvPr/>
        </p:nvSpPr>
        <p:spPr>
          <a:xfrm>
            <a:off x="6553200" y="2362200"/>
            <a:ext cx="0" cy="3276600"/>
          </a:xfrm>
          <a:prstGeom prst="line">
            <a:avLst/>
          </a:prstGeom>
          <a:ln w="19050" cap="flat" cmpd="sng">
            <a:solidFill>
              <a:srgbClr val="FF3300"/>
            </a:solidFill>
            <a:prstDash val="dash"/>
            <a:headEnd type="none" w="med" len="med"/>
            <a:tailEnd type="triangle" w="med" len="med"/>
          </a:ln>
        </p:spPr>
      </p:sp>
      <p:sp>
        <p:nvSpPr>
          <p:cNvPr id="26647" name="文本框 26646"/>
          <p:cNvSpPr txBox="1"/>
          <p:nvPr/>
        </p:nvSpPr>
        <p:spPr>
          <a:xfrm>
            <a:off x="1219200" y="5638800"/>
            <a:ext cx="23447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重力的方向</a:t>
            </a:r>
          </a:p>
        </p:txBody>
      </p:sp>
      <p:sp>
        <p:nvSpPr>
          <p:cNvPr id="26648" name="文本框 26647"/>
          <p:cNvSpPr txBox="1"/>
          <p:nvPr/>
        </p:nvSpPr>
        <p:spPr>
          <a:xfrm>
            <a:off x="5715000" y="5638800"/>
            <a:ext cx="2025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重力的方向</a:t>
            </a:r>
          </a:p>
        </p:txBody>
      </p:sp>
      <p:sp>
        <p:nvSpPr>
          <p:cNvPr id="26649" name="文本框 26648"/>
          <p:cNvSpPr txBox="1"/>
          <p:nvPr/>
        </p:nvSpPr>
        <p:spPr>
          <a:xfrm>
            <a:off x="2621280" y="2438400"/>
            <a:ext cx="34848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所以，重力的方向是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竖直向下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21280" y="3782695"/>
            <a:ext cx="3368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注意：</a:t>
            </a:r>
            <a:r>
              <a:rPr lang="zh-CN" altLang="en-US"/>
              <a:t>(1)</a:t>
            </a:r>
            <a:r>
              <a:rPr lang="zh-CN" altLang="en-US">
                <a:sym typeface="+mn-ea"/>
              </a:rPr>
              <a:t>只能说竖直向下，</a:t>
            </a:r>
            <a:r>
              <a:rPr lang="zh-CN" altLang="en-US"/>
              <a:t>不能说垂直向下；</a:t>
            </a:r>
          </a:p>
          <a:p>
            <a:r>
              <a:rPr lang="en-US" altLang="zh-CN"/>
              <a:t>(2)</a:t>
            </a:r>
            <a:r>
              <a:rPr lang="zh-CN" altLang="en-US"/>
              <a:t>不一定指向地心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26647" grpId="0"/>
      <p:bldP spid="26648" grpId="0"/>
      <p:bldP spid="26649" grpId="0" bldLvl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0" name="图片 193539" descr="重锤"/>
          <p:cNvPicPr>
            <a:picLocks noChangeAspect="1"/>
          </p:cNvPicPr>
          <p:nvPr/>
        </p:nvPicPr>
        <p:blipFill>
          <a:blip r:embed="rId2">
            <a:clrChange>
              <a:clrFrom>
                <a:srgbClr val="E3F5FF"/>
              </a:clrFrom>
              <a:clrTo>
                <a:srgbClr val="E3F5FF">
                  <a:alpha val="0"/>
                </a:srgbClr>
              </a:clrTo>
            </a:clrChange>
            <a:lum contrast="26000"/>
          </a:blip>
          <a:stretch>
            <a:fillRect/>
          </a:stretch>
        </p:blipFill>
        <p:spPr>
          <a:xfrm>
            <a:off x="894080" y="1534160"/>
            <a:ext cx="7848600" cy="336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3543" name="直接连接符 193542"/>
          <p:cNvSpPr/>
          <p:nvPr/>
        </p:nvSpPr>
        <p:spPr>
          <a:xfrm flipH="1">
            <a:off x="2875280" y="3531235"/>
            <a:ext cx="0" cy="1447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3544" name="文本框 193543"/>
          <p:cNvSpPr txBox="1"/>
          <p:nvPr/>
        </p:nvSpPr>
        <p:spPr>
          <a:xfrm>
            <a:off x="2341880" y="4826635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193545" name="直接连接符 193544"/>
          <p:cNvSpPr/>
          <p:nvPr/>
        </p:nvSpPr>
        <p:spPr>
          <a:xfrm flipH="1">
            <a:off x="6532880" y="3302635"/>
            <a:ext cx="0" cy="16002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3546" name="文本框 193545"/>
          <p:cNvSpPr txBox="1"/>
          <p:nvPr/>
        </p:nvSpPr>
        <p:spPr>
          <a:xfrm>
            <a:off x="5999480" y="4750435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17345" y="348615"/>
            <a:ext cx="4486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sym typeface="+mn-ea"/>
              </a:rPr>
              <a:t>体会竖直向下</a:t>
            </a:r>
            <a:r>
              <a:rPr lang="en-US" altLang="zh-CN" sz="2800" b="1" dirty="0">
                <a:solidFill>
                  <a:srgbClr val="CC0000"/>
                </a:solidFill>
                <a:latin typeface="Times New Roman" panose="02020603050405020304" pitchFamily="18" charset="0"/>
                <a:sym typeface="+mn-ea"/>
              </a:rPr>
              <a:t>……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3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3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4" grpId="0"/>
      <p:bldP spid="1935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8673"/>
          <p:cNvSpPr txBox="1"/>
          <p:nvPr/>
        </p:nvSpPr>
        <p:spPr>
          <a:xfrm>
            <a:off x="2667000" y="1981200"/>
            <a:ext cx="19812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0" dirty="0">
                <a:solidFill>
                  <a:srgbClr val="3333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不一样！</a:t>
            </a:r>
          </a:p>
        </p:txBody>
      </p:sp>
      <p:sp>
        <p:nvSpPr>
          <p:cNvPr id="28675" name="云形标注 28674"/>
          <p:cNvSpPr/>
          <p:nvPr/>
        </p:nvSpPr>
        <p:spPr>
          <a:xfrm>
            <a:off x="2895600" y="381000"/>
            <a:ext cx="5867400" cy="1066800"/>
          </a:xfrm>
          <a:prstGeom prst="cloudCallout">
            <a:avLst>
              <a:gd name="adj1" fmla="val -37556"/>
              <a:gd name="adj2" fmla="val 92412"/>
            </a:avLst>
          </a:prstGeom>
          <a:solidFill>
            <a:srgbClr val="CCFFCC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 b="0" dirty="0">
              <a:latin typeface="Times New Roman" panose="02020603050405020304" pitchFamily="18" charset="0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048000" y="611188"/>
            <a:ext cx="5410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竖直向下与垂直向下一样吗？</a:t>
            </a:r>
          </a:p>
        </p:txBody>
      </p:sp>
      <p:grpSp>
        <p:nvGrpSpPr>
          <p:cNvPr id="28677" name="组合 28676"/>
          <p:cNvGrpSpPr/>
          <p:nvPr/>
        </p:nvGrpSpPr>
        <p:grpSpPr>
          <a:xfrm>
            <a:off x="939800" y="3124200"/>
            <a:ext cx="2895600" cy="2057400"/>
            <a:chOff x="0" y="0"/>
            <a:chExt cx="1824" cy="1296"/>
          </a:xfrm>
        </p:grpSpPr>
        <p:grpSp>
          <p:nvGrpSpPr>
            <p:cNvPr id="28678" name="组合 28677"/>
            <p:cNvGrpSpPr/>
            <p:nvPr/>
          </p:nvGrpSpPr>
          <p:grpSpPr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28679" name="直接连接符 28678"/>
              <p:cNvSpPr/>
              <p:nvPr/>
            </p:nvSpPr>
            <p:spPr>
              <a:xfrm flipH="1">
                <a:off x="0" y="48"/>
                <a:ext cx="1824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80" name="直接连接符 28679"/>
              <p:cNvSpPr/>
              <p:nvPr/>
            </p:nvSpPr>
            <p:spPr>
              <a:xfrm>
                <a:off x="0" y="1296"/>
                <a:ext cx="182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81" name="直接连接符 28680"/>
              <p:cNvSpPr/>
              <p:nvPr/>
            </p:nvSpPr>
            <p:spPr>
              <a:xfrm>
                <a:off x="1824" y="48"/>
                <a:ext cx="0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82" name="直接连接符 28681"/>
              <p:cNvSpPr/>
              <p:nvPr/>
            </p:nvSpPr>
            <p:spPr>
              <a:xfrm>
                <a:off x="432" y="240"/>
                <a:ext cx="384" cy="4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83" name="直接连接符 28682"/>
              <p:cNvSpPr/>
              <p:nvPr/>
            </p:nvSpPr>
            <p:spPr>
              <a:xfrm flipV="1">
                <a:off x="432" y="0"/>
                <a:ext cx="336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84" name="直接连接符 28683"/>
              <p:cNvSpPr/>
              <p:nvPr/>
            </p:nvSpPr>
            <p:spPr>
              <a:xfrm>
                <a:off x="768" y="0"/>
                <a:ext cx="384" cy="5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8685" name="直接连接符 28684"/>
            <p:cNvSpPr/>
            <p:nvPr/>
          </p:nvSpPr>
          <p:spPr>
            <a:xfrm>
              <a:off x="768" y="0"/>
              <a:ext cx="48" cy="720"/>
            </a:xfrm>
            <a:prstGeom prst="line">
              <a:avLst/>
            </a:prstGeom>
            <a:ln w="19050" cap="flat" cmpd="sng">
              <a:solidFill>
                <a:srgbClr val="339966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8686" name="直接连接符 28685"/>
            <p:cNvSpPr/>
            <p:nvPr/>
          </p:nvSpPr>
          <p:spPr>
            <a:xfrm>
              <a:off x="432" y="240"/>
              <a:ext cx="720" cy="288"/>
            </a:xfrm>
            <a:prstGeom prst="line">
              <a:avLst/>
            </a:prstGeom>
            <a:ln w="19050" cap="flat" cmpd="sng">
              <a:solidFill>
                <a:srgbClr val="339966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28687" name="直接连接符 28686"/>
          <p:cNvSpPr/>
          <p:nvPr/>
        </p:nvSpPr>
        <p:spPr>
          <a:xfrm>
            <a:off x="2159000" y="3733800"/>
            <a:ext cx="0" cy="990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8" name="椭圆 28687"/>
          <p:cNvSpPr/>
          <p:nvPr/>
        </p:nvSpPr>
        <p:spPr>
          <a:xfrm>
            <a:off x="2082800" y="3657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组合 28688"/>
          <p:cNvGrpSpPr/>
          <p:nvPr/>
        </p:nvGrpSpPr>
        <p:grpSpPr>
          <a:xfrm>
            <a:off x="5359400" y="3124200"/>
            <a:ext cx="2895600" cy="2057400"/>
            <a:chOff x="0" y="0"/>
            <a:chExt cx="1824" cy="1296"/>
          </a:xfrm>
        </p:grpSpPr>
        <p:grpSp>
          <p:nvGrpSpPr>
            <p:cNvPr id="28690" name="组合 28689"/>
            <p:cNvGrpSpPr/>
            <p:nvPr/>
          </p:nvGrpSpPr>
          <p:grpSpPr>
            <a:xfrm>
              <a:off x="0" y="0"/>
              <a:ext cx="1824" cy="1296"/>
              <a:chOff x="0" y="0"/>
              <a:chExt cx="1824" cy="1296"/>
            </a:xfrm>
          </p:grpSpPr>
          <p:sp>
            <p:nvSpPr>
              <p:cNvPr id="28691" name="直接连接符 28690"/>
              <p:cNvSpPr/>
              <p:nvPr/>
            </p:nvSpPr>
            <p:spPr>
              <a:xfrm flipH="1">
                <a:off x="0" y="48"/>
                <a:ext cx="1824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2" name="直接连接符 28691"/>
              <p:cNvSpPr/>
              <p:nvPr/>
            </p:nvSpPr>
            <p:spPr>
              <a:xfrm>
                <a:off x="0" y="1296"/>
                <a:ext cx="182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3" name="直接连接符 28692"/>
              <p:cNvSpPr/>
              <p:nvPr/>
            </p:nvSpPr>
            <p:spPr>
              <a:xfrm>
                <a:off x="1824" y="48"/>
                <a:ext cx="0" cy="12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4" name="直接连接符 28693"/>
              <p:cNvSpPr/>
              <p:nvPr/>
            </p:nvSpPr>
            <p:spPr>
              <a:xfrm>
                <a:off x="432" y="240"/>
                <a:ext cx="384" cy="4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5" name="直接连接符 28694"/>
              <p:cNvSpPr/>
              <p:nvPr/>
            </p:nvSpPr>
            <p:spPr>
              <a:xfrm flipV="1">
                <a:off x="432" y="0"/>
                <a:ext cx="336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696" name="直接连接符 28695"/>
              <p:cNvSpPr/>
              <p:nvPr/>
            </p:nvSpPr>
            <p:spPr>
              <a:xfrm>
                <a:off x="768" y="0"/>
                <a:ext cx="384" cy="5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8697" name="直接连接符 28696"/>
            <p:cNvSpPr/>
            <p:nvPr/>
          </p:nvSpPr>
          <p:spPr>
            <a:xfrm>
              <a:off x="768" y="0"/>
              <a:ext cx="48" cy="720"/>
            </a:xfrm>
            <a:prstGeom prst="line">
              <a:avLst/>
            </a:prstGeom>
            <a:ln w="19050" cap="flat" cmpd="sng">
              <a:solidFill>
                <a:srgbClr val="339966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28698" name="直接连接符 28697"/>
            <p:cNvSpPr/>
            <p:nvPr/>
          </p:nvSpPr>
          <p:spPr>
            <a:xfrm>
              <a:off x="432" y="240"/>
              <a:ext cx="720" cy="288"/>
            </a:xfrm>
            <a:prstGeom prst="line">
              <a:avLst/>
            </a:prstGeom>
            <a:ln w="19050" cap="flat" cmpd="sng">
              <a:solidFill>
                <a:srgbClr val="339966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8699" name="椭圆 28698"/>
          <p:cNvSpPr/>
          <p:nvPr/>
        </p:nvSpPr>
        <p:spPr>
          <a:xfrm>
            <a:off x="6502400" y="3657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700" name="直接连接符 28699"/>
          <p:cNvSpPr/>
          <p:nvPr/>
        </p:nvSpPr>
        <p:spPr>
          <a:xfrm>
            <a:off x="6553200" y="3733800"/>
            <a:ext cx="711200" cy="9906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701" name="文本框 28700"/>
          <p:cNvSpPr txBox="1"/>
          <p:nvPr/>
        </p:nvSpPr>
        <p:spPr>
          <a:xfrm>
            <a:off x="2209800" y="5105400"/>
            <a:ext cx="19208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正确</a:t>
            </a:r>
          </a:p>
        </p:txBody>
      </p:sp>
      <p:sp>
        <p:nvSpPr>
          <p:cNvPr id="28702" name="文本框 28701"/>
          <p:cNvSpPr txBox="1"/>
          <p:nvPr/>
        </p:nvSpPr>
        <p:spPr>
          <a:xfrm>
            <a:off x="6324600" y="5181600"/>
            <a:ext cx="22256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错误</a:t>
            </a:r>
          </a:p>
        </p:txBody>
      </p:sp>
      <p:sp>
        <p:nvSpPr>
          <p:cNvPr id="28703" name="矩形 28702"/>
          <p:cNvSpPr/>
          <p:nvPr/>
        </p:nvSpPr>
        <p:spPr>
          <a:xfrm>
            <a:off x="685800" y="2514600"/>
            <a:ext cx="8178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放在斜面上的物体受到的重力方向是哪个？</a:t>
            </a:r>
          </a:p>
        </p:txBody>
      </p:sp>
      <p:sp>
        <p:nvSpPr>
          <p:cNvPr id="28704" name="文本框 28703"/>
          <p:cNvSpPr txBox="1"/>
          <p:nvPr/>
        </p:nvSpPr>
        <p:spPr>
          <a:xfrm>
            <a:off x="1752600" y="4572000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8705" name="文本框 28704"/>
          <p:cNvSpPr txBox="1"/>
          <p:nvPr/>
        </p:nvSpPr>
        <p:spPr>
          <a:xfrm>
            <a:off x="6934200" y="4495800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b="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5" grpId="0" bldLvl="0" animBg="1"/>
      <p:bldP spid="28676" grpId="0"/>
      <p:bldP spid="28703" grpId="0"/>
      <p:bldP spid="28704" grpId="0"/>
      <p:bldP spid="287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1215073" y="727710"/>
            <a:ext cx="3048000" cy="990600"/>
          </a:xfrm>
        </p:spPr>
        <p:txBody>
          <a:bodyPr vert="horz" wrap="square" anchor="ctr"/>
          <a:lstStyle/>
          <a:p>
            <a:pPr eaLnBrk="1" hangingPunct="1"/>
            <a:r>
              <a:rPr lang="zh-CN" altLang="en-US" b="1" dirty="0">
                <a:ea typeface="黑体" panose="02010609060101010101" pitchFamily="2" charset="-122"/>
              </a:rPr>
              <a:t>    应用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Picture 5" descr="13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895" y="1447483"/>
            <a:ext cx="2819400" cy="487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 Box 7"/>
          <p:cNvSpPr txBox="1"/>
          <p:nvPr/>
        </p:nvSpPr>
        <p:spPr>
          <a:xfrm>
            <a:off x="855980" y="2234565"/>
            <a:ext cx="31146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铅（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重</a:t>
            </a:r>
            <a:r>
              <a:rPr lang="zh-CN" altLang="en-US" sz="3600" b="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）垂线：与重力方向一致的线</a:t>
            </a:r>
          </a:p>
        </p:txBody>
      </p:sp>
      <p:sp>
        <p:nvSpPr>
          <p:cNvPr id="29702" name="Text Box 9"/>
          <p:cNvSpPr txBox="1"/>
          <p:nvPr/>
        </p:nvSpPr>
        <p:spPr>
          <a:xfrm>
            <a:off x="6456680" y="1563688"/>
            <a:ext cx="2398395" cy="47990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建筑工人在砌砖时常常利用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铅垂线</a:t>
            </a:r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</a:rPr>
              <a:t>来确定竖直方向，以此</a:t>
            </a:r>
            <a:r>
              <a:rPr lang="zh-CN" altLang="en-US" sz="3600" dirty="0">
                <a:solidFill>
                  <a:srgbClr val="CC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检查所砌的墙壁是否竖直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8"/>
          <p:cNvSpPr txBox="1"/>
          <p:nvPr/>
        </p:nvSpPr>
        <p:spPr>
          <a:xfrm>
            <a:off x="838200" y="1927860"/>
            <a:ext cx="4114800" cy="448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x-none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地球上几个地方的苹果都可以向“下”落，但从地球外面看，几个苹果下落的方向显然不同。那么，我们所说的“下”指的是什么方向？</a:t>
            </a:r>
          </a:p>
        </p:txBody>
      </p:sp>
      <p:pic>
        <p:nvPicPr>
          <p:cNvPr id="30723" name="Picture 10" descr="想想议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060" y="554990"/>
            <a:ext cx="2438400" cy="852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1285" y="2432050"/>
            <a:ext cx="3870325" cy="3472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55920" y="732155"/>
            <a:ext cx="264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远离地球为向上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4" descr="hand_stitched_PU_5_soccer_ball"/>
          <p:cNvPicPr>
            <a:picLocks noChangeAspect="1"/>
          </p:cNvPicPr>
          <p:nvPr/>
        </p:nvPicPr>
        <p:blipFill>
          <a:blip r:embed="rId2"/>
          <a:srcRect b="4945"/>
          <a:stretch>
            <a:fillRect/>
          </a:stretch>
        </p:blipFill>
        <p:spPr>
          <a:xfrm>
            <a:off x="3810000" y="3887788"/>
            <a:ext cx="2362200" cy="217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Rectangle 5"/>
          <p:cNvSpPr/>
          <p:nvPr/>
        </p:nvSpPr>
        <p:spPr>
          <a:xfrm>
            <a:off x="853440" y="371793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09600" indent="-609600">
              <a:lnSpc>
                <a:spcPct val="8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四、</a:t>
            </a:r>
            <a:r>
              <a:rPr lang="en-US" altLang="x-none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重心</a:t>
            </a:r>
          </a:p>
        </p:txBody>
      </p:sp>
      <p:sp>
        <p:nvSpPr>
          <p:cNvPr id="32772" name="Rectangle 7"/>
          <p:cNvSpPr/>
          <p:nvPr/>
        </p:nvSpPr>
        <p:spPr>
          <a:xfrm>
            <a:off x="3810000" y="372110"/>
            <a:ext cx="5254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地球吸引物体的每一部分</a:t>
            </a:r>
          </a:p>
          <a:p>
            <a:r>
              <a:rPr lang="en-US" altLang="x-none" sz="2800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</a:t>
            </a:r>
            <a:r>
              <a:rPr lang="zh-CN" altLang="en-US" sz="2800" dirty="0">
                <a:solidFill>
                  <a:srgbClr val="FF505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重力在物体上的等效的作用点</a:t>
            </a:r>
          </a:p>
        </p:txBody>
      </p:sp>
      <p:pic>
        <p:nvPicPr>
          <p:cNvPr id="32773" name="Picture 9" descr="e26458c67c8504e41ff9c8920bdb43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2743200"/>
            <a:ext cx="2438400" cy="194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 Box 10"/>
          <p:cNvSpPr txBox="1"/>
          <p:nvPr/>
        </p:nvSpPr>
        <p:spPr>
          <a:xfrm>
            <a:off x="853440" y="1685290"/>
            <a:ext cx="7818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（</a:t>
            </a:r>
            <a:r>
              <a:rPr lang="en-US" altLang="x-none" dirty="0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）质量均匀、外形规则的物体重心：</a:t>
            </a:r>
            <a:r>
              <a:rPr lang="zh-CN" altLang="en-US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在它的几何中心。</a:t>
            </a:r>
          </a:p>
        </p:txBody>
      </p:sp>
      <p:pic>
        <p:nvPicPr>
          <p:cNvPr id="32775" name="Picture 12" descr="b28f8417eb217904962b43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743200"/>
            <a:ext cx="2819400" cy="211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Line 13"/>
          <p:cNvSpPr/>
          <p:nvPr/>
        </p:nvSpPr>
        <p:spPr>
          <a:xfrm flipH="1">
            <a:off x="2514600" y="3733800"/>
            <a:ext cx="0" cy="1447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77" name="Text Box 14"/>
          <p:cNvSpPr txBox="1"/>
          <p:nvPr/>
        </p:nvSpPr>
        <p:spPr>
          <a:xfrm>
            <a:off x="1981200" y="5029200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32778" name="Line 15"/>
          <p:cNvSpPr/>
          <p:nvPr/>
        </p:nvSpPr>
        <p:spPr>
          <a:xfrm>
            <a:off x="1905000" y="3049588"/>
            <a:ext cx="1219200" cy="1522412"/>
          </a:xfrm>
          <a:prstGeom prst="line">
            <a:avLst/>
          </a:prstGeom>
          <a:ln w="38100" cap="flat" cmpd="sng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779" name="Line 16"/>
          <p:cNvSpPr/>
          <p:nvPr/>
        </p:nvSpPr>
        <p:spPr>
          <a:xfrm flipH="1">
            <a:off x="1905000" y="3049588"/>
            <a:ext cx="1219200" cy="1522412"/>
          </a:xfrm>
          <a:prstGeom prst="line">
            <a:avLst/>
          </a:prstGeom>
          <a:ln w="38100" cap="flat" cmpd="sng">
            <a:solidFill>
              <a:srgbClr val="FFFF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2780" name="Line 19"/>
          <p:cNvSpPr/>
          <p:nvPr/>
        </p:nvSpPr>
        <p:spPr>
          <a:xfrm flipH="1">
            <a:off x="5029200" y="5057775"/>
            <a:ext cx="0" cy="1419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81" name="Text Box 20"/>
          <p:cNvSpPr txBox="1"/>
          <p:nvPr/>
        </p:nvSpPr>
        <p:spPr>
          <a:xfrm>
            <a:off x="4495800" y="6340475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32782" name="Line 21"/>
          <p:cNvSpPr/>
          <p:nvPr/>
        </p:nvSpPr>
        <p:spPr>
          <a:xfrm flipH="1">
            <a:off x="7543800" y="3733800"/>
            <a:ext cx="0" cy="1447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2783" name="Text Box 22"/>
          <p:cNvSpPr txBox="1"/>
          <p:nvPr/>
        </p:nvSpPr>
        <p:spPr>
          <a:xfrm>
            <a:off x="7010400" y="5029200"/>
            <a:ext cx="106838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32785" name="文本框 32784"/>
          <p:cNvSpPr txBox="1"/>
          <p:nvPr/>
        </p:nvSpPr>
        <p:spPr>
          <a:xfrm>
            <a:off x="4291965" y="2145665"/>
            <a:ext cx="4166235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0">
                <a:solidFill>
                  <a:srgbClr val="CC0000"/>
                </a:solidFill>
                <a:latin typeface="Times New Roman" panose="02020603050405020304" pitchFamily="18" charset="0"/>
              </a:rPr>
              <a:t>物体的重心不一定都在物体上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4" grpId="0"/>
      <p:bldP spid="32777" grpId="0"/>
      <p:bldP spid="32781" grpId="0"/>
      <p:bldP spid="32783" grpId="0"/>
      <p:bldP spid="327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33793"/>
          <p:cNvGrpSpPr>
            <a:grpSpLocks noChangeAspect="1"/>
          </p:cNvGrpSpPr>
          <p:nvPr/>
        </p:nvGrpSpPr>
        <p:grpSpPr>
          <a:xfrm>
            <a:off x="1345248" y="1315403"/>
            <a:ext cx="6994525" cy="3592512"/>
            <a:chOff x="0" y="0"/>
            <a:chExt cx="4406" cy="2262"/>
          </a:xfrm>
        </p:grpSpPr>
        <p:pic>
          <p:nvPicPr>
            <p:cNvPr id="33795" name="图片 33794"/>
            <p:cNvPicPr>
              <a:picLocks noChangeAspect="1"/>
            </p:cNvPicPr>
            <p:nvPr/>
          </p:nvPicPr>
          <p:blipFill>
            <a:blip r:embed="rId2">
              <a:lum bright="-23999" contrast="72000"/>
            </a:blip>
            <a:stretch>
              <a:fillRect/>
            </a:stretch>
          </p:blipFill>
          <p:spPr>
            <a:xfrm>
              <a:off x="0" y="144"/>
              <a:ext cx="2976" cy="21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6" name="图片 33795" descr="悬挂法测物体的重心位置%20[1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68" y="0"/>
              <a:ext cx="1238" cy="21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797" name="矩形 33796"/>
          <p:cNvSpPr/>
          <p:nvPr/>
        </p:nvSpPr>
        <p:spPr>
          <a:xfrm>
            <a:off x="971550" y="352425"/>
            <a:ext cx="7451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0" dirty="0">
                <a:latin typeface="Tahoma" panose="020B0604030504040204" pitchFamily="2" charset="0"/>
              </a:rPr>
              <a:t>（2）质量</a:t>
            </a:r>
            <a:r>
              <a:rPr lang="zh-CN" altLang="en-US" sz="3200" b="0" dirty="0">
                <a:solidFill>
                  <a:srgbClr val="FF0000"/>
                </a:solidFill>
                <a:latin typeface="Tahoma" panose="020B0604030504040204" pitchFamily="2" charset="0"/>
              </a:rPr>
              <a:t>不均匀、不规则</a:t>
            </a:r>
            <a:r>
              <a:rPr lang="zh-CN" altLang="en-US" sz="3200" b="0" dirty="0">
                <a:latin typeface="Tahoma" panose="020B0604030504040204" pitchFamily="2" charset="0"/>
              </a:rPr>
              <a:t>几何体重心</a:t>
            </a:r>
          </a:p>
        </p:txBody>
      </p:sp>
      <p:sp>
        <p:nvSpPr>
          <p:cNvPr id="33798" name="文本框 33797"/>
          <p:cNvSpPr txBox="1"/>
          <p:nvPr/>
        </p:nvSpPr>
        <p:spPr>
          <a:xfrm>
            <a:off x="395288" y="16287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en-US" sz="3600" b="0" dirty="0">
              <a:solidFill>
                <a:srgbClr val="3399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3799" name="等腰三角形 33798"/>
          <p:cNvSpPr/>
          <p:nvPr/>
        </p:nvSpPr>
        <p:spPr>
          <a:xfrm>
            <a:off x="1908175" y="4724400"/>
            <a:ext cx="504825" cy="434975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0" name="等腰三角形 33799"/>
          <p:cNvSpPr/>
          <p:nvPr/>
        </p:nvSpPr>
        <p:spPr>
          <a:xfrm>
            <a:off x="4427538" y="4583113"/>
            <a:ext cx="504825" cy="431800"/>
          </a:xfrm>
          <a:prstGeom prst="triangle">
            <a:avLst>
              <a:gd name="adj" fmla="val 50000"/>
            </a:avLst>
          </a:prstGeom>
          <a:solidFill>
            <a:schemeClr val="tx2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01" name="文本框 33800"/>
          <p:cNvSpPr txBox="1"/>
          <p:nvPr/>
        </p:nvSpPr>
        <p:spPr>
          <a:xfrm>
            <a:off x="1176338" y="5362575"/>
            <a:ext cx="66722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0" dirty="0">
                <a:latin typeface="Tahoma" panose="020B0604030504040204" pitchFamily="2" charset="0"/>
                <a:ea typeface="黑体" panose="02010609060101010101" pitchFamily="2" charset="-122"/>
              </a:rPr>
              <a:t>用</a:t>
            </a:r>
            <a:r>
              <a:rPr lang="zh-CN" altLang="en-US" sz="4400" b="0" dirty="0">
                <a:solidFill>
                  <a:srgbClr val="FF0000"/>
                </a:solidFill>
                <a:latin typeface="Tahoma" panose="020B0604030504040204" pitchFamily="2" charset="0"/>
                <a:ea typeface="黑体" panose="02010609060101010101" pitchFamily="2" charset="-122"/>
              </a:rPr>
              <a:t>悬挂法</a:t>
            </a:r>
            <a:r>
              <a:rPr lang="zh-CN" altLang="en-US" sz="4400" b="0" dirty="0">
                <a:latin typeface="Tahoma" panose="020B0604030504040204" pitchFamily="2" charset="0"/>
                <a:ea typeface="黑体" panose="02010609060101010101" pitchFamily="2" charset="-122"/>
              </a:rPr>
              <a:t>寻找重心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6" name="文本框 79885"/>
          <p:cNvSpPr txBox="1"/>
          <p:nvPr/>
        </p:nvSpPr>
        <p:spPr>
          <a:xfrm>
            <a:off x="1457960" y="3013710"/>
            <a:ext cx="565150" cy="36366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改变运动状态</a:t>
            </a:r>
            <a:endParaRPr lang="zh-CN" altLang="en-US" sz="3200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20000"/>
              </a:spcBef>
              <a:buClr>
                <a:schemeClr val="bg1"/>
              </a:buClr>
            </a:pPr>
            <a:endParaRPr lang="zh-CN" altLang="en-US" sz="3200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255" name="Line 18"/>
          <p:cNvSpPr/>
          <p:nvPr/>
        </p:nvSpPr>
        <p:spPr>
          <a:xfrm>
            <a:off x="609600" y="10668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round/>
            <a:headEnd type="none" w="med" len="med"/>
            <a:tailEnd type="oval" w="med" len="med"/>
          </a:ln>
        </p:spPr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555" y="1348105"/>
            <a:ext cx="2459990" cy="29102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9645" y="473710"/>
            <a:ext cx="5330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观察下列图有什么共同特点</a:t>
            </a:r>
            <a:r>
              <a:rPr lang="en-US" altLang="zh-CN" b="1"/>
              <a:t>……</a:t>
            </a:r>
          </a:p>
        </p:txBody>
      </p:sp>
      <p:pic>
        <p:nvPicPr>
          <p:cNvPr id="4098" name="Picture 4" descr="牛顿的故事2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" y="1322070"/>
            <a:ext cx="1954530" cy="2961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5352" name="图片 185351" descr="13 2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8915" y="4283710"/>
            <a:ext cx="3321685" cy="2503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9" name="文本框 189448"/>
          <p:cNvSpPr txBox="1"/>
          <p:nvPr/>
        </p:nvSpPr>
        <p:spPr>
          <a:xfrm>
            <a:off x="969645" y="4624070"/>
            <a:ext cx="3907790" cy="1568450"/>
          </a:xfrm>
          <a:prstGeom prst="rect">
            <a:avLst/>
          </a:prstGeom>
          <a:solidFill>
            <a:srgbClr val="FFFF99">
              <a:alpha val="88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0" i="1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r>
              <a:rPr lang="zh-CN" altLang="en-US" sz="3200" b="0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这是因为地球附近</a:t>
            </a:r>
            <a:r>
              <a:rPr lang="zh-CN" altLang="en-US" sz="32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一切物体</a:t>
            </a:r>
            <a:r>
              <a:rPr lang="zh-CN" altLang="en-US" sz="3200" b="0" dirty="0">
                <a:solidFill>
                  <a:srgbClr val="3333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都受到地球的吸引。</a:t>
            </a:r>
            <a:endParaRPr lang="zh-CN" altLang="en-US" sz="3200" b="0">
              <a:solidFill>
                <a:srgbClr val="3333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6150" name="Picture 10" descr="13 2 5副本"/>
          <p:cNvPicPr>
            <a:picLocks noChangeAspect="1"/>
          </p:cNvPicPr>
          <p:nvPr/>
        </p:nvPicPr>
        <p:blipFill>
          <a:blip r:embed="rId5">
            <a:clrChange>
              <a:clrFrom>
                <a:srgbClr val="FEFDF9"/>
              </a:clrFrom>
              <a:clrTo>
                <a:srgbClr val="FEFD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2290" y="1598930"/>
            <a:ext cx="3241040" cy="2407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pla631_01_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3124200"/>
            <a:ext cx="3505200" cy="244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27650"/>
          <p:cNvGrpSpPr/>
          <p:nvPr/>
        </p:nvGrpSpPr>
        <p:grpSpPr>
          <a:xfrm>
            <a:off x="5348288" y="1155700"/>
            <a:ext cx="2519362" cy="1511300"/>
            <a:chOff x="0" y="0"/>
            <a:chExt cx="960" cy="528"/>
          </a:xfrm>
        </p:grpSpPr>
        <p:sp>
          <p:nvSpPr>
            <p:cNvPr id="27652" name="Oval 6" descr="花岗岩"/>
            <p:cNvSpPr/>
            <p:nvPr/>
          </p:nvSpPr>
          <p:spPr>
            <a:xfrm>
              <a:off x="624" y="0"/>
              <a:ext cx="336" cy="336"/>
            </a:xfrm>
            <a:prstGeom prst="ellipse">
              <a:avLst/>
            </a:prstGeom>
            <a:blipFill rotWithShape="1">
              <a:blip r:embed="rId3"/>
            </a:blipFill>
            <a:ln w="9525">
              <a:noFill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27653" name="Freeform 7"/>
            <p:cNvSpPr/>
            <p:nvPr/>
          </p:nvSpPr>
          <p:spPr>
            <a:xfrm>
              <a:off x="0" y="240"/>
              <a:ext cx="480" cy="288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192" y="96"/>
                </a:cxn>
                <a:cxn ang="0">
                  <a:pos x="480" y="0"/>
                </a:cxn>
              </a:cxnLst>
              <a:rect l="0" t="0" r="0" b="0"/>
              <a:pathLst>
                <a:path w="480" h="288">
                  <a:moveTo>
                    <a:pt x="0" y="288"/>
                  </a:moveTo>
                  <a:cubicBezTo>
                    <a:pt x="56" y="216"/>
                    <a:pt x="112" y="144"/>
                    <a:pt x="192" y="96"/>
                  </a:cubicBezTo>
                  <a:cubicBezTo>
                    <a:pt x="272" y="48"/>
                    <a:pt x="432" y="16"/>
                    <a:pt x="480" y="0"/>
                  </a:cubicBezTo>
                </a:path>
              </a:pathLst>
            </a:custGeom>
            <a:noFill/>
            <a:ln w="381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4" name="Line 8"/>
            <p:cNvSpPr/>
            <p:nvPr/>
          </p:nvSpPr>
          <p:spPr>
            <a:xfrm flipV="1">
              <a:off x="336" y="240"/>
              <a:ext cx="144" cy="48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7655" name="Line 9"/>
          <p:cNvSpPr/>
          <p:nvPr/>
        </p:nvSpPr>
        <p:spPr>
          <a:xfrm>
            <a:off x="7435850" y="1660525"/>
            <a:ext cx="0" cy="11525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6" name="Line 10"/>
          <p:cNvSpPr/>
          <p:nvPr/>
        </p:nvSpPr>
        <p:spPr>
          <a:xfrm flipH="1">
            <a:off x="6858000" y="4635500"/>
            <a:ext cx="0" cy="863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7" name="AutoShape 11"/>
          <p:cNvSpPr/>
          <p:nvPr/>
        </p:nvSpPr>
        <p:spPr>
          <a:xfrm>
            <a:off x="955675" y="1660525"/>
            <a:ext cx="4083050" cy="1116013"/>
          </a:xfrm>
          <a:prstGeom prst="rtTriangle">
            <a:avLst/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7658" name="Line 12"/>
          <p:cNvSpPr/>
          <p:nvPr/>
        </p:nvSpPr>
        <p:spPr>
          <a:xfrm flipH="1">
            <a:off x="2613025" y="1731963"/>
            <a:ext cx="0" cy="863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7659" name="组合 27658"/>
          <p:cNvGrpSpPr/>
          <p:nvPr/>
        </p:nvGrpSpPr>
        <p:grpSpPr>
          <a:xfrm rot="716858" flipH="1">
            <a:off x="1676400" y="1371600"/>
            <a:ext cx="1795463" cy="723900"/>
            <a:chOff x="0" y="0"/>
            <a:chExt cx="3168" cy="950"/>
          </a:xfrm>
        </p:grpSpPr>
        <p:sp>
          <p:nvSpPr>
            <p:cNvPr id="27660" name="Oval 14"/>
            <p:cNvSpPr/>
            <p:nvPr/>
          </p:nvSpPr>
          <p:spPr>
            <a:xfrm>
              <a:off x="482" y="507"/>
              <a:ext cx="482" cy="443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27661" name="Oval 15"/>
            <p:cNvSpPr/>
            <p:nvPr/>
          </p:nvSpPr>
          <p:spPr>
            <a:xfrm>
              <a:off x="1928" y="507"/>
              <a:ext cx="482" cy="443"/>
            </a:xfrm>
            <a:prstGeom prst="ellipse">
              <a:avLst/>
            </a:prstGeom>
            <a:solidFill>
              <a:schemeClr val="tx2"/>
            </a:solidFill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27662" name="Line 16"/>
            <p:cNvSpPr/>
            <p:nvPr/>
          </p:nvSpPr>
          <p:spPr>
            <a:xfrm>
              <a:off x="964" y="760"/>
              <a:ext cx="964" cy="0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3" name="Line 17"/>
            <p:cNvSpPr/>
            <p:nvPr/>
          </p:nvSpPr>
          <p:spPr>
            <a:xfrm>
              <a:off x="0" y="633"/>
              <a:ext cx="482" cy="127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4" name="Line 18"/>
            <p:cNvSpPr/>
            <p:nvPr/>
          </p:nvSpPr>
          <p:spPr>
            <a:xfrm>
              <a:off x="0" y="380"/>
              <a:ext cx="0" cy="269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5" name="Line 19"/>
            <p:cNvSpPr/>
            <p:nvPr/>
          </p:nvSpPr>
          <p:spPr>
            <a:xfrm flipV="1">
              <a:off x="0" y="0"/>
              <a:ext cx="758" cy="380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6" name="Line 20"/>
            <p:cNvSpPr/>
            <p:nvPr/>
          </p:nvSpPr>
          <p:spPr>
            <a:xfrm>
              <a:off x="758" y="0"/>
              <a:ext cx="1101" cy="0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7" name="Line 21"/>
            <p:cNvSpPr/>
            <p:nvPr/>
          </p:nvSpPr>
          <p:spPr>
            <a:xfrm flipV="1">
              <a:off x="2410" y="697"/>
              <a:ext cx="758" cy="63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8" name="Line 22"/>
            <p:cNvSpPr/>
            <p:nvPr/>
          </p:nvSpPr>
          <p:spPr>
            <a:xfrm>
              <a:off x="3151" y="443"/>
              <a:ext cx="0" cy="254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69" name="Line 23"/>
            <p:cNvSpPr/>
            <p:nvPr/>
          </p:nvSpPr>
          <p:spPr>
            <a:xfrm>
              <a:off x="1859" y="0"/>
              <a:ext cx="1309" cy="443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0" name="AutoShape 24"/>
            <p:cNvSpPr/>
            <p:nvPr/>
          </p:nvSpPr>
          <p:spPr>
            <a:xfrm>
              <a:off x="1928" y="0"/>
              <a:ext cx="827" cy="317"/>
            </a:xfrm>
            <a:prstGeom prst="rtTriangle">
              <a:avLst/>
            </a:prstGeom>
            <a:noFill/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27671" name="Rectangle 25"/>
            <p:cNvSpPr/>
            <p:nvPr/>
          </p:nvSpPr>
          <p:spPr>
            <a:xfrm>
              <a:off x="758" y="0"/>
              <a:ext cx="551" cy="317"/>
            </a:xfrm>
            <a:prstGeom prst="rect">
              <a:avLst/>
            </a:prstGeom>
            <a:noFill/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  <p:sp>
          <p:nvSpPr>
            <p:cNvPr id="27672" name="Rectangle 26"/>
            <p:cNvSpPr/>
            <p:nvPr/>
          </p:nvSpPr>
          <p:spPr>
            <a:xfrm>
              <a:off x="1377" y="0"/>
              <a:ext cx="482" cy="317"/>
            </a:xfrm>
            <a:prstGeom prst="rect">
              <a:avLst/>
            </a:prstGeom>
            <a:noFill/>
            <a:ln w="9525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7673" name="AutoShape 27"/>
          <p:cNvSpPr/>
          <p:nvPr/>
        </p:nvSpPr>
        <p:spPr>
          <a:xfrm>
            <a:off x="725488" y="3963988"/>
            <a:ext cx="4083050" cy="1116012"/>
          </a:xfrm>
          <a:prstGeom prst="rtTriangle">
            <a:avLst/>
          </a:prstGeom>
          <a:noFill/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7674" name="Oval 28" descr="花岗岩"/>
          <p:cNvSpPr/>
          <p:nvPr/>
        </p:nvSpPr>
        <p:spPr>
          <a:xfrm>
            <a:off x="1892300" y="3676650"/>
            <a:ext cx="792163" cy="692150"/>
          </a:xfrm>
          <a:prstGeom prst="ellipse">
            <a:avLst/>
          </a:prstGeom>
          <a:blipFill rotWithShape="1">
            <a:blip r:embed="rId3"/>
          </a:blipFill>
          <a:ln w="9525">
            <a:noFill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7675" name="Arc 29"/>
          <p:cNvSpPr/>
          <p:nvPr/>
        </p:nvSpPr>
        <p:spPr>
          <a:xfrm rot="5400000" flipH="1" flipV="1">
            <a:off x="1547813" y="3227388"/>
            <a:ext cx="1008062" cy="10414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21600" h="22646" fill="none">
                <a:moveTo>
                  <a:pt x="11634" y="-1"/>
                </a:moveTo>
                <a:cubicBezTo>
                  <a:pt x="17843" y="3969"/>
                  <a:pt x="21600" y="10829"/>
                  <a:pt x="21600" y="18199"/>
                </a:cubicBezTo>
                <a:cubicBezTo>
                  <a:pt x="21600" y="19693"/>
                  <a:pt x="21444" y="21183"/>
                  <a:pt x="21137" y="22646"/>
                </a:cubicBezTo>
              </a:path>
              <a:path w="21600" h="22646" stroke="0">
                <a:moveTo>
                  <a:pt x="11634" y="-1"/>
                </a:moveTo>
                <a:cubicBezTo>
                  <a:pt x="17843" y="3969"/>
                  <a:pt x="21600" y="10829"/>
                  <a:pt x="21600" y="18199"/>
                </a:cubicBezTo>
                <a:cubicBezTo>
                  <a:pt x="21600" y="19693"/>
                  <a:pt x="21444" y="21183"/>
                  <a:pt x="21137" y="22646"/>
                </a:cubicBezTo>
                <a:lnTo>
                  <a:pt x="0" y="18199"/>
                </a:lnTo>
                <a:lnTo>
                  <a:pt x="11634" y="-1"/>
                </a:lnTo>
                <a:close/>
              </a:path>
            </a:pathLst>
          </a:custGeom>
          <a:noFill/>
          <a:ln w="3810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6" name="Line 30"/>
          <p:cNvSpPr/>
          <p:nvPr/>
        </p:nvSpPr>
        <p:spPr>
          <a:xfrm>
            <a:off x="2541588" y="3244850"/>
            <a:ext cx="358775" cy="71438"/>
          </a:xfrm>
          <a:prstGeom prst="line">
            <a:avLst/>
          </a:prstGeom>
          <a:ln w="41275" cap="flat" cmpd="sng">
            <a:solidFill>
              <a:srgbClr val="3366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77" name="Line 31"/>
          <p:cNvSpPr/>
          <p:nvPr/>
        </p:nvSpPr>
        <p:spPr>
          <a:xfrm>
            <a:off x="2252663" y="4037013"/>
            <a:ext cx="0" cy="11525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78" name="Text Box 35"/>
          <p:cNvSpPr txBox="1"/>
          <p:nvPr/>
        </p:nvSpPr>
        <p:spPr>
          <a:xfrm>
            <a:off x="2186940" y="2216785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7679" name="Text Box 36"/>
          <p:cNvSpPr txBox="1"/>
          <p:nvPr/>
        </p:nvSpPr>
        <p:spPr>
          <a:xfrm>
            <a:off x="6901815" y="2425065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7680" name="Text Box 37"/>
          <p:cNvSpPr txBox="1"/>
          <p:nvPr/>
        </p:nvSpPr>
        <p:spPr>
          <a:xfrm>
            <a:off x="1774190" y="5080000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7681" name="Text Box 38"/>
          <p:cNvSpPr txBox="1"/>
          <p:nvPr/>
        </p:nvSpPr>
        <p:spPr>
          <a:xfrm>
            <a:off x="6324600" y="5410200"/>
            <a:ext cx="10683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i="1" dirty="0">
                <a:solidFill>
                  <a:srgbClr val="3333FF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27682" name="TextBox 1"/>
          <p:cNvSpPr txBox="1"/>
          <p:nvPr/>
        </p:nvSpPr>
        <p:spPr>
          <a:xfrm>
            <a:off x="1195705" y="5777865"/>
            <a:ext cx="755967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0" dirty="0">
                <a:latin typeface="Times New Roman" panose="02020603050405020304" pitchFamily="18" charset="0"/>
              </a:rPr>
              <a:t>重力的方向总是</a:t>
            </a:r>
            <a:r>
              <a:rPr lang="zh-CN" altLang="en-US" sz="4400" b="0" dirty="0">
                <a:solidFill>
                  <a:srgbClr val="FF0000"/>
                </a:solidFill>
                <a:latin typeface="Times New Roman" panose="02020603050405020304" pitchFamily="18" charset="0"/>
              </a:rPr>
              <a:t>竖直向下</a:t>
            </a:r>
            <a:r>
              <a:rPr lang="zh-CN" altLang="en-US" sz="4400" b="0" dirty="0">
                <a:latin typeface="Times New Roman" panose="02020603050405020304" pitchFamily="18" charset="0"/>
              </a:rPr>
              <a:t>的。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35735" y="217170"/>
            <a:ext cx="4503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练一练：画出重力的方向</a:t>
            </a: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3" grpId="0" bldLvl="0" animBg="1"/>
      <p:bldP spid="27674" grpId="0" bldLvl="0" animBg="1"/>
      <p:bldP spid="27678" grpId="0"/>
      <p:bldP spid="27679" grpId="0"/>
      <p:bldP spid="27680" grpId="0"/>
      <p:bldP spid="27681" grpId="0"/>
      <p:bldP spid="276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图片 105475" descr="W020070308370546225831"/>
          <p:cNvPicPr>
            <a:picLocks noChangeAspect="1"/>
          </p:cNvPicPr>
          <p:nvPr/>
        </p:nvPicPr>
        <p:blipFill>
          <a:blip r:embed="rId2"/>
          <a:srcRect l="29166" t="57777" r="28334" b="13333"/>
          <a:stretch>
            <a:fillRect/>
          </a:stretch>
        </p:blipFill>
        <p:spPr>
          <a:xfrm>
            <a:off x="1143000" y="2958465"/>
            <a:ext cx="38862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7" name="文本框 105476"/>
          <p:cNvSpPr txBox="1"/>
          <p:nvPr/>
        </p:nvSpPr>
        <p:spPr>
          <a:xfrm>
            <a:off x="914400" y="1752600"/>
            <a:ext cx="70262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玩具“不倒翁”被倒后会自动立起来。自己做个不倒翁，研究其中的奥妙。</a:t>
            </a:r>
          </a:p>
        </p:txBody>
      </p:sp>
      <p:pic>
        <p:nvPicPr>
          <p:cNvPr id="105479" name="图片 105478" descr="想想做做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762000"/>
            <a:ext cx="25146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1" name="图片 105480" descr="20070128152250680"/>
          <p:cNvPicPr>
            <a:picLocks noChangeAspect="1"/>
          </p:cNvPicPr>
          <p:nvPr/>
        </p:nvPicPr>
        <p:blipFill>
          <a:blip r:embed="rId4"/>
          <a:srcRect b="2678"/>
          <a:stretch>
            <a:fillRect/>
          </a:stretch>
        </p:blipFill>
        <p:spPr>
          <a:xfrm>
            <a:off x="5638800" y="2743200"/>
            <a:ext cx="2708275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24000" y="5372735"/>
            <a:ext cx="2937510" cy="5708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eaLnBrk="0" hangingPunct="0">
              <a:lnSpc>
                <a:spcPct val="130000"/>
              </a:lnSpc>
            </a:pPr>
            <a:r>
              <a:rPr lang="zh-CN" altLang="en-US" b="1" dirty="0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重心较低，不易倾倒</a:t>
            </a:r>
            <a:endParaRPr lang="zh-CN" altLang="en-US" b="1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图片 164865" descr="DSC_094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445" y="1436370"/>
            <a:ext cx="3549015" cy="2471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7" name="文本框 164866"/>
          <p:cNvSpPr txBox="1"/>
          <p:nvPr/>
        </p:nvSpPr>
        <p:spPr>
          <a:xfrm>
            <a:off x="5231765" y="4855845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solidFill>
                  <a:srgbClr val="9900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汤匙的重心</a:t>
            </a:r>
          </a:p>
        </p:txBody>
      </p:sp>
      <p:pic>
        <p:nvPicPr>
          <p:cNvPr id="122885" name="图片 122884"/>
          <p:cNvPicPr>
            <a:picLocks noChangeAspect="1"/>
          </p:cNvPicPr>
          <p:nvPr/>
        </p:nvPicPr>
        <p:blipFill>
          <a:blip r:embed="rId4">
            <a:lum contrast="4000"/>
          </a:blip>
          <a:stretch>
            <a:fillRect/>
          </a:stretch>
        </p:blipFill>
        <p:spPr>
          <a:xfrm>
            <a:off x="1060450" y="1419225"/>
            <a:ext cx="3325495" cy="2488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6" name="文本框 122885"/>
          <p:cNvSpPr txBox="1"/>
          <p:nvPr/>
        </p:nvSpPr>
        <p:spPr>
          <a:xfrm>
            <a:off x="784225" y="4855845"/>
            <a:ext cx="48164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solidFill>
                  <a:srgbClr val="9900CC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杂技人员为什么不会倒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71600" y="617855"/>
            <a:ext cx="3560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平衡的力量</a:t>
            </a:r>
            <a:r>
              <a:rPr lang="en-US" altLang="zh-CN"/>
              <a:t>……</a:t>
            </a: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W0200703083699432627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0"/>
          </a:blip>
          <a:srcRect l="60831" t="32234" b="12166"/>
          <a:stretch>
            <a:fillRect/>
          </a:stretch>
        </p:blipFill>
        <p:spPr>
          <a:xfrm>
            <a:off x="5180965" y="1774190"/>
            <a:ext cx="3444875" cy="2937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5"/>
          <p:cNvSpPr txBox="1"/>
          <p:nvPr/>
        </p:nvSpPr>
        <p:spPr>
          <a:xfrm>
            <a:off x="1219200" y="443548"/>
            <a:ext cx="4724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609600" indent="-609600" algn="l">
              <a:lnSpc>
                <a:spcPct val="80000"/>
              </a:lnSpc>
            </a:pPr>
            <a:r>
              <a:rPr lang="en-US" altLang="x-none" sz="400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5. </a:t>
            </a:r>
            <a:r>
              <a:rPr lang="zh-CN" altLang="en-US" sz="4000" dirty="0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重力的由来</a:t>
            </a:r>
          </a:p>
        </p:txBody>
      </p:sp>
      <p:sp>
        <p:nvSpPr>
          <p:cNvPr id="9220" name="Text Box 6"/>
          <p:cNvSpPr txBox="1"/>
          <p:nvPr/>
        </p:nvSpPr>
        <p:spPr>
          <a:xfrm>
            <a:off x="815340" y="2349500"/>
            <a:ext cx="3902075" cy="3384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x-none" sz="2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en-US" altLang="x-none" sz="36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600" dirty="0">
                <a:latin typeface="Times New Roman" panose="02020603050405020304" pitchFamily="18" charset="0"/>
                <a:ea typeface="华文行楷" panose="02010800040101010101" pitchFamily="2" charset="-122"/>
              </a:rPr>
              <a:t>用一根细线拴一块橡皮，甩起来，使橡皮绕手做圆周运动。这时，你会觉得橡皮需要用线拉住才不会跑掉。</a:t>
            </a:r>
          </a:p>
        </p:txBody>
      </p:sp>
      <p:sp>
        <p:nvSpPr>
          <p:cNvPr id="9221" name="Text Box 7"/>
          <p:cNvSpPr txBox="1"/>
          <p:nvPr/>
        </p:nvSpPr>
        <p:spPr>
          <a:xfrm>
            <a:off x="4572000" y="5486400"/>
            <a:ext cx="405447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模拟引力</a:t>
            </a:r>
          </a:p>
        </p:txBody>
      </p:sp>
      <p:pic>
        <p:nvPicPr>
          <p:cNvPr id="9222" name="Picture 9" descr="想想做做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200" y="1371600"/>
            <a:ext cx="2133600" cy="74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pic_275815"/>
          <p:cNvPicPr>
            <a:picLocks noChangeAspect="1"/>
          </p:cNvPicPr>
          <p:nvPr/>
        </p:nvPicPr>
        <p:blipFill>
          <a:blip r:embed="rId2"/>
          <a:srcRect l="3862" t="9831" r="7317" b="6606"/>
          <a:stretch>
            <a:fillRect/>
          </a:stretch>
        </p:blipFill>
        <p:spPr>
          <a:xfrm>
            <a:off x="5334000" y="457200"/>
            <a:ext cx="37338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1143635" y="533400"/>
            <a:ext cx="42665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3600" b="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600" b="0" dirty="0">
                <a:latin typeface="华文楷体" panose="02010600040101010101" charset="-122"/>
                <a:ea typeface="华文楷体" panose="02010600040101010101" charset="-122"/>
              </a:rPr>
              <a:t>牛顿认为，地球和月亮之间存在互相吸引的力。这个力跟地球吸引地面附近的物体使物体下落的力是同一种力。</a:t>
            </a:r>
            <a:endParaRPr lang="en-US" altLang="x-none" sz="3600" b="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2189480" y="4225925"/>
            <a:ext cx="388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0" dirty="0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万有引力</a:t>
            </a:r>
          </a:p>
        </p:txBody>
      </p:sp>
      <p:sp>
        <p:nvSpPr>
          <p:cNvPr id="10245" name="矩形 10244"/>
          <p:cNvSpPr/>
          <p:nvPr/>
        </p:nvSpPr>
        <p:spPr>
          <a:xfrm>
            <a:off x="1496060" y="5168900"/>
            <a:ext cx="75717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0" dirty="0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2800" b="0" dirty="0">
                <a:solidFill>
                  <a:srgbClr val="CC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200" b="0" dirty="0">
                <a:solidFill>
                  <a:srgbClr val="CC0000"/>
                </a:solidFill>
                <a:latin typeface="华文楷体" panose="02010600040101010101" charset="-122"/>
                <a:ea typeface="华文楷体" panose="02010600040101010101" charset="-122"/>
              </a:rPr>
              <a:t>宇宙间任何两个物体，大到天体，小到灰尘之间，都存在互相吸引的力。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文本框 124931"/>
          <p:cNvSpPr txBox="1"/>
          <p:nvPr/>
        </p:nvSpPr>
        <p:spPr>
          <a:xfrm>
            <a:off x="652463" y="12954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1. </a:t>
            </a: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重力：</a:t>
            </a:r>
            <a:endParaRPr lang="zh-CN" altLang="en-US" sz="3200">
              <a:solidFill>
                <a:srgbClr val="CC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4933" name="矩形 124932"/>
          <p:cNvSpPr/>
          <p:nvPr/>
        </p:nvSpPr>
        <p:spPr>
          <a:xfrm>
            <a:off x="2286000" y="1295400"/>
            <a:ext cx="65960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由于</a:t>
            </a:r>
            <a:r>
              <a:rPr lang="zh-CN" altLang="en-US" sz="3200" b="0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地球的吸引</a:t>
            </a: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而使物体受到的力，符号 </a:t>
            </a:r>
            <a:r>
              <a:rPr lang="en-US" altLang="zh-CN" sz="3200" b="0" i="1">
                <a:latin typeface="Times New Roman" panose="02020603050405020304" pitchFamily="18" charset="0"/>
                <a:ea typeface="隶书" panose="02010509060101010101" pitchFamily="49" charset="-122"/>
              </a:rPr>
              <a:t>G</a:t>
            </a: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124934" name="文本框 124933"/>
          <p:cNvSpPr txBox="1"/>
          <p:nvPr/>
        </p:nvSpPr>
        <p:spPr>
          <a:xfrm>
            <a:off x="609600" y="23622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重力的大小：</a:t>
            </a:r>
            <a:endParaRPr lang="zh-CN" altLang="en-US" sz="3200">
              <a:solidFill>
                <a:srgbClr val="CC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4935" name="矩形 124934"/>
          <p:cNvSpPr/>
          <p:nvPr/>
        </p:nvSpPr>
        <p:spPr>
          <a:xfrm>
            <a:off x="3352800" y="2362200"/>
            <a:ext cx="49545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物体所受的重力与物体的质量成正比。</a:t>
            </a:r>
            <a:r>
              <a:rPr lang="zh-CN" altLang="en-US" sz="2600" b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</a:p>
        </p:txBody>
      </p:sp>
      <p:grpSp>
        <p:nvGrpSpPr>
          <p:cNvPr id="124936" name="组合 124935"/>
          <p:cNvGrpSpPr/>
          <p:nvPr/>
        </p:nvGrpSpPr>
        <p:grpSpPr>
          <a:xfrm>
            <a:off x="1219200" y="3429000"/>
            <a:ext cx="6596063" cy="1265238"/>
            <a:chOff x="864" y="2473"/>
            <a:chExt cx="3406" cy="797"/>
          </a:xfrm>
        </p:grpSpPr>
        <p:sp>
          <p:nvSpPr>
            <p:cNvPr id="124937" name="文本框 124936"/>
            <p:cNvSpPr txBox="1"/>
            <p:nvPr/>
          </p:nvSpPr>
          <p:spPr>
            <a:xfrm>
              <a:off x="864" y="2591"/>
              <a:ext cx="83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buClr>
                  <a:schemeClr val="bg1"/>
                </a:buClr>
              </a:pPr>
              <a:r>
                <a:rPr lang="en-US" altLang="zh-CN" sz="4000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G=m g</a:t>
              </a:r>
            </a:p>
          </p:txBody>
        </p:sp>
        <p:sp>
          <p:nvSpPr>
            <p:cNvPr id="124938" name="文本框 124937"/>
            <p:cNvSpPr txBox="1"/>
            <p:nvPr/>
          </p:nvSpPr>
          <p:spPr>
            <a:xfrm>
              <a:off x="2109" y="2473"/>
              <a:ext cx="207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buClr>
                  <a:schemeClr val="bg1"/>
                </a:buClr>
              </a:pPr>
              <a:r>
                <a:rPr lang="en-US" altLang="zh-CN" sz="3200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G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</a:rPr>
                <a:t>—</a:t>
              </a:r>
              <a:r>
                <a:rPr lang="zh-CN" altLang="en-US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重力</a:t>
              </a:r>
              <a:r>
                <a:rPr lang="en-US" altLang="zh-CN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—</a:t>
              </a:r>
              <a:r>
                <a:rPr lang="zh-CN" altLang="en-US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牛顿</a:t>
              </a: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</a:rPr>
                <a:t>N</a:t>
              </a:r>
              <a:r>
                <a:rPr lang="zh-CN" altLang="en-US" sz="3200">
                  <a:solidFill>
                    <a:srgbClr val="FF3300"/>
                  </a:solidFill>
                  <a:latin typeface="Times New Roman" panose="02020603050405020304" pitchFamily="18" charset="0"/>
                </a:rPr>
                <a:t>）</a:t>
              </a:r>
            </a:p>
          </p:txBody>
        </p:sp>
        <p:sp>
          <p:nvSpPr>
            <p:cNvPr id="124939" name="文本框 124938"/>
            <p:cNvSpPr txBox="1"/>
            <p:nvPr/>
          </p:nvSpPr>
          <p:spPr>
            <a:xfrm>
              <a:off x="2109" y="2905"/>
              <a:ext cx="2161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buClr>
                  <a:schemeClr val="bg1"/>
                </a:buClr>
              </a:pPr>
              <a:r>
                <a:rPr lang="en-US" altLang="zh-CN" sz="3200" i="1">
                  <a:solidFill>
                    <a:srgbClr val="FF3300"/>
                  </a:solidFill>
                  <a:latin typeface="Times New Roman" panose="02020603050405020304" pitchFamily="18" charset="0"/>
                </a:rPr>
                <a:t>m</a:t>
              </a:r>
              <a:r>
                <a:rPr lang="en-US" altLang="zh-CN" sz="3200">
                  <a:solidFill>
                    <a:srgbClr val="FF3300"/>
                  </a:solidFill>
                  <a:latin typeface="Times New Roman" panose="02020603050405020304" pitchFamily="18" charset="0"/>
                </a:rPr>
                <a:t>—</a:t>
              </a:r>
              <a:r>
                <a:rPr lang="zh-CN" altLang="en-US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质量</a:t>
              </a:r>
              <a:r>
                <a:rPr lang="en-US" altLang="zh-CN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—</a:t>
              </a:r>
              <a:r>
                <a:rPr lang="zh-CN" altLang="en-US" sz="32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千克</a:t>
              </a: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（</a:t>
              </a:r>
              <a:r>
                <a:rPr lang="en-US" altLang="zh-CN" sz="32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kg</a:t>
              </a:r>
              <a:r>
                <a:rPr lang="zh-CN" altLang="en-US" sz="32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）</a:t>
              </a:r>
            </a:p>
          </p:txBody>
        </p:sp>
      </p:grpSp>
      <p:sp>
        <p:nvSpPr>
          <p:cNvPr id="124940" name="文本框 124939"/>
          <p:cNvSpPr txBox="1"/>
          <p:nvPr/>
        </p:nvSpPr>
        <p:spPr>
          <a:xfrm>
            <a:off x="982663" y="4858068"/>
            <a:ext cx="39703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3. </a:t>
            </a: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重力的方向：</a:t>
            </a:r>
            <a:endParaRPr lang="zh-CN" altLang="en-US" sz="3200">
              <a:solidFill>
                <a:srgbClr val="CC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4941" name="矩形 124940"/>
          <p:cNvSpPr/>
          <p:nvPr/>
        </p:nvSpPr>
        <p:spPr>
          <a:xfrm>
            <a:off x="4953000" y="48006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竖直向下</a:t>
            </a:r>
          </a:p>
        </p:txBody>
      </p:sp>
      <p:sp>
        <p:nvSpPr>
          <p:cNvPr id="124942" name="文本框 124941"/>
          <p:cNvSpPr txBox="1"/>
          <p:nvPr/>
        </p:nvSpPr>
        <p:spPr>
          <a:xfrm>
            <a:off x="1218883" y="5437188"/>
            <a:ext cx="45037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>
                <a:schemeClr val="bg1"/>
              </a:buClr>
            </a:pPr>
            <a:r>
              <a:rPr lang="en-US" altLang="zh-CN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4. </a:t>
            </a:r>
            <a:r>
              <a:rPr lang="zh-CN" altLang="en-US" sz="3200" dirty="0">
                <a:solidFill>
                  <a:srgbClr val="CC0066"/>
                </a:solidFill>
                <a:latin typeface="Times New Roman" panose="02020603050405020304" pitchFamily="18" charset="0"/>
              </a:rPr>
              <a:t>重力的作用点：</a:t>
            </a:r>
            <a:endParaRPr lang="zh-CN" altLang="en-US" sz="3200">
              <a:solidFill>
                <a:srgbClr val="CC0066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24943" name="矩形 124942"/>
          <p:cNvSpPr/>
          <p:nvPr/>
        </p:nvSpPr>
        <p:spPr>
          <a:xfrm>
            <a:off x="5402263" y="5437188"/>
            <a:ext cx="1098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>
                <a:schemeClr val="bg1"/>
              </a:buClr>
            </a:pPr>
            <a:r>
              <a:rPr lang="zh-CN" altLang="en-US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重 心</a:t>
            </a:r>
          </a:p>
        </p:txBody>
      </p:sp>
      <p:grpSp>
        <p:nvGrpSpPr>
          <p:cNvPr id="124948" name="组合 124947"/>
          <p:cNvGrpSpPr/>
          <p:nvPr/>
        </p:nvGrpSpPr>
        <p:grpSpPr>
          <a:xfrm>
            <a:off x="3505200" y="304800"/>
            <a:ext cx="2663825" cy="936625"/>
            <a:chOff x="1927" y="346"/>
            <a:chExt cx="1678" cy="590"/>
          </a:xfrm>
        </p:grpSpPr>
        <p:sp>
          <p:nvSpPr>
            <p:cNvPr id="124949" name="圆角矩形 124948"/>
            <p:cNvSpPr/>
            <p:nvPr/>
          </p:nvSpPr>
          <p:spPr>
            <a:xfrm>
              <a:off x="1927" y="391"/>
              <a:ext cx="1678" cy="545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ap="flat" cmpd="tri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  <a:effectLst>
              <a:outerShdw dist="107763" dir="2699999" algn="ctr" rotWithShape="0">
                <a:srgbClr val="6633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50" name="文本框 124949"/>
            <p:cNvSpPr txBox="1"/>
            <p:nvPr/>
          </p:nvSpPr>
          <p:spPr>
            <a:xfrm>
              <a:off x="2018" y="346"/>
              <a:ext cx="14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5400" dirty="0">
                  <a:solidFill>
                    <a:srgbClr val="FF66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小 结</a:t>
              </a:r>
            </a:p>
          </p:txBody>
        </p:sp>
      </p:grpSp>
      <p:pic>
        <p:nvPicPr>
          <p:cNvPr id="124951" name="图片 124950" descr="png-0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2400"/>
            <a:ext cx="1081088" cy="1081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2" grpId="0"/>
      <p:bldP spid="124933" grpId="0"/>
      <p:bldP spid="124934" grpId="0"/>
      <p:bldP spid="124935" grpId="0"/>
      <p:bldP spid="124940" grpId="0"/>
      <p:bldP spid="124941" grpId="0"/>
      <p:bldP spid="124942" grpId="0"/>
      <p:bldP spid="1249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18"/>
          <p:cNvSpPr/>
          <p:nvPr/>
        </p:nvSpPr>
        <p:spPr>
          <a:xfrm>
            <a:off x="609600" y="10668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6" name="文本框 5"/>
          <p:cNvSpPr txBox="1"/>
          <p:nvPr/>
        </p:nvSpPr>
        <p:spPr>
          <a:xfrm>
            <a:off x="895350" y="381000"/>
            <a:ext cx="27425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一、重力</a:t>
            </a:r>
          </a:p>
        </p:txBody>
      </p:sp>
      <p:sp>
        <p:nvSpPr>
          <p:cNvPr id="4" name="Rectangle 23"/>
          <p:cNvSpPr/>
          <p:nvPr/>
        </p:nvSpPr>
        <p:spPr>
          <a:xfrm>
            <a:off x="895350" y="1319530"/>
            <a:ext cx="78600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重力：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由于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地球的吸引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而使物体受到的力。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用</a:t>
            </a:r>
            <a:r>
              <a:rPr lang="en-US" altLang="zh-CN" sz="2800" b="1" i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G</a:t>
            </a: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表示。</a:t>
            </a:r>
          </a:p>
        </p:txBody>
      </p:sp>
      <p:sp>
        <p:nvSpPr>
          <p:cNvPr id="11269" name="Rectangle 25"/>
          <p:cNvSpPr/>
          <p:nvPr/>
        </p:nvSpPr>
        <p:spPr>
          <a:xfrm>
            <a:off x="895350" y="3272790"/>
            <a:ext cx="2032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施力物体：</a:t>
            </a:r>
          </a:p>
        </p:txBody>
      </p:sp>
      <p:sp>
        <p:nvSpPr>
          <p:cNvPr id="7" name="Rectangle 26"/>
          <p:cNvSpPr/>
          <p:nvPr/>
        </p:nvSpPr>
        <p:spPr>
          <a:xfrm>
            <a:off x="2927985" y="3272790"/>
            <a:ext cx="13258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latin typeface="Arial" panose="020B0604020202020204" pitchFamily="34" charset="0"/>
                <a:ea typeface="华文行楷" panose="02010800040101010101" pitchFamily="2" charset="-122"/>
              </a:rPr>
              <a:t>地球</a:t>
            </a:r>
          </a:p>
        </p:txBody>
      </p:sp>
      <p:sp>
        <p:nvSpPr>
          <p:cNvPr id="8" name="Rectangle 28"/>
          <p:cNvSpPr/>
          <p:nvPr/>
        </p:nvSpPr>
        <p:spPr>
          <a:xfrm>
            <a:off x="2818765" y="4456430"/>
            <a:ext cx="6248400" cy="701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000" dirty="0">
                <a:latin typeface="Arial" panose="020B0604020202020204" pitchFamily="34" charset="0"/>
                <a:ea typeface="华文行楷" panose="02010800040101010101" pitchFamily="2" charset="-122"/>
              </a:rPr>
              <a:t>地球表面附近的一切物体</a:t>
            </a:r>
          </a:p>
        </p:txBody>
      </p:sp>
      <p:sp>
        <p:nvSpPr>
          <p:cNvPr id="9" name="Rectangle 27"/>
          <p:cNvSpPr/>
          <p:nvPr/>
        </p:nvSpPr>
        <p:spPr>
          <a:xfrm>
            <a:off x="895350" y="4456430"/>
            <a:ext cx="20326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latin typeface="宋体" panose="02010600030101010101" pitchFamily="2" charset="-122"/>
              </a:rPr>
              <a:t>受力物体：</a:t>
            </a:r>
            <a:endParaRPr lang="zh-CN" altLang="en-US" sz="4000" dirty="0">
              <a:solidFill>
                <a:srgbClr val="CC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85347" name="内容占位符 185346" descr="苹果落地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777"/>
          <a:stretch>
            <a:fillRect/>
          </a:stretch>
        </p:blipFill>
        <p:spPr>
          <a:xfrm>
            <a:off x="4333875" y="2272665"/>
            <a:ext cx="2209800" cy="189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95350" y="5252085"/>
            <a:ext cx="7082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注意：</a:t>
            </a:r>
            <a:r>
              <a:rPr lang="zh-CN" altLang="en-US"/>
              <a:t>地球附近重力是任何时候都存在的，不会因为运动状态改变而改变</a:t>
            </a:r>
            <a:endParaRPr lang="en-US" altLang="zh-CN"/>
          </a:p>
        </p:txBody>
      </p:sp>
      <p:pic>
        <p:nvPicPr>
          <p:cNvPr id="185352" name="图片 185351" descr="13 2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675" y="2272665"/>
            <a:ext cx="2390140" cy="1801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269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框 44034">
            <a:hlinkClick r:id="" action="ppaction://noaction"/>
          </p:cNvPr>
          <p:cNvSpPr txBox="1"/>
          <p:nvPr/>
        </p:nvSpPr>
        <p:spPr>
          <a:xfrm>
            <a:off x="991235" y="281623"/>
            <a:ext cx="6248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000" b="0" dirty="0">
                <a:effectLst>
                  <a:outerShdw blurRad="38100" dist="38100" dir="2700000">
                    <a:srgbClr val="FFFFFF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假如生活中没有重力</a:t>
            </a:r>
          </a:p>
        </p:txBody>
      </p:sp>
      <p:pic>
        <p:nvPicPr>
          <p:cNvPr id="44036" name="图片 44035" descr="12066996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430" y="2115503"/>
            <a:ext cx="4419600" cy="279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44036" descr="U68P2T1D426124F13DT20040916083004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770" y="1803400"/>
            <a:ext cx="2330450" cy="4347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9365" y="385445"/>
            <a:ext cx="4457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体会一下</a:t>
            </a:r>
            <a:r>
              <a:rPr lang="en-US" altLang="zh-CN" sz="2800" b="1"/>
              <a:t>……</a:t>
            </a:r>
            <a:r>
              <a:rPr lang="zh-CN" altLang="en-US" sz="2800" b="1">
                <a:solidFill>
                  <a:srgbClr val="FF0000"/>
                </a:solidFill>
              </a:rPr>
              <a:t>质量</a:t>
            </a:r>
            <a:r>
              <a:rPr lang="zh-CN" altLang="en-US" sz="2800" b="1"/>
              <a:t>和</a:t>
            </a:r>
            <a:r>
              <a:rPr lang="zh-CN" altLang="en-US" sz="2800" b="1">
                <a:solidFill>
                  <a:srgbClr val="FF0000"/>
                </a:solidFill>
              </a:rPr>
              <a:t>重量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365" y="2056765"/>
            <a:ext cx="3399155" cy="27438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040" y="2056765"/>
            <a:ext cx="3904615" cy="27901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86790" y="1470025"/>
            <a:ext cx="368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质量大的，重量（力）大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019040" y="1470025"/>
            <a:ext cx="35496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ym typeface="+mn-ea"/>
              </a:rPr>
              <a:t>质量小的，重量（力）小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1442720" y="5389880"/>
            <a:ext cx="5142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ym typeface="+mn-ea"/>
              </a:rPr>
              <a:t>重力（</a:t>
            </a:r>
            <a:r>
              <a:rPr lang="en-US" altLang="zh-CN" b="1">
                <a:sym typeface="+mn-ea"/>
              </a:rPr>
              <a:t>G</a:t>
            </a:r>
            <a:r>
              <a:rPr lang="zh-CN" altLang="en-US" b="1">
                <a:sym typeface="+mn-ea"/>
              </a:rPr>
              <a:t>）</a:t>
            </a:r>
            <a:r>
              <a:rPr lang="zh-CN" altLang="en-US" b="1"/>
              <a:t>与</a:t>
            </a:r>
            <a:r>
              <a:rPr lang="zh-CN" altLang="en-US" b="1">
                <a:sym typeface="+mn-ea"/>
              </a:rPr>
              <a:t>质量（</a:t>
            </a:r>
            <a:r>
              <a:rPr lang="en-US" altLang="zh-CN" b="1">
                <a:sym typeface="+mn-ea"/>
              </a:rPr>
              <a:t>m</a:t>
            </a:r>
            <a:r>
              <a:rPr lang="zh-CN" altLang="en-US" b="1">
                <a:sym typeface="+mn-ea"/>
              </a:rPr>
              <a:t>）</a:t>
            </a:r>
            <a:r>
              <a:rPr lang="zh-CN" altLang="en-US" b="1"/>
              <a:t>有什么关系？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6095" y="5122545"/>
            <a:ext cx="872490" cy="9950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1"/>
          <p:cNvGrpSpPr/>
          <p:nvPr/>
        </p:nvGrpSpPr>
        <p:grpSpPr bwMode="auto">
          <a:xfrm>
            <a:off x="220663" y="963613"/>
            <a:ext cx="1543050" cy="736600"/>
            <a:chOff x="139" y="607"/>
            <a:chExt cx="972" cy="464"/>
          </a:xfrm>
        </p:grpSpPr>
        <p:pic>
          <p:nvPicPr>
            <p:cNvPr id="7178" name="TextBox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" y="607"/>
              <a:ext cx="972" cy="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Text Box 2"/>
            <p:cNvSpPr txBox="1">
              <a:spLocks noChangeArrowheads="1"/>
            </p:cNvSpPr>
            <p:nvPr/>
          </p:nvSpPr>
          <p:spPr bwMode="auto">
            <a:xfrm>
              <a:off x="300" y="661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FFFFFF"/>
                  </a:solidFill>
                  <a:latin typeface="宋体" panose="02010600030101010101" pitchFamily="2" charset="-122"/>
                </a:rPr>
                <a:t>实验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051050" y="1341438"/>
            <a:ext cx="5105400" cy="6048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</a:rPr>
              <a:t>探究重力大小跟质量的关系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41338" y="2262188"/>
            <a:ext cx="4462462" cy="544512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79646"/>
            </a:solidFill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．用什么工具测量重力？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2857500"/>
            <a:ext cx="1970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弹簧测力计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3500438"/>
            <a:ext cx="4432300" cy="544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smtClean="0">
                <a:solidFill>
                  <a:srgbClr val="000000"/>
                </a:solidFill>
                <a:latin typeface="宋体" panose="02010600030101010101" pitchFamily="2" charset="-122"/>
              </a:rPr>
              <a:t>如何测量重力的大小？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14375" y="4113213"/>
            <a:ext cx="442912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把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已知质量</a:t>
            </a:r>
            <a:r>
              <a:rPr lang="zh-CN" altLang="en-US" sz="2800" b="1">
                <a:latin typeface="宋体" panose="02010600030101010101" pitchFamily="2" charset="-122"/>
              </a:rPr>
              <a:t>的钩码挂在弹簧测力计上，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静止</a:t>
            </a:r>
            <a:r>
              <a:rPr lang="zh-CN" altLang="en-US" sz="2800" b="1">
                <a:latin typeface="宋体" panose="02010600030101010101" pitchFamily="2" charset="-122"/>
              </a:rPr>
              <a:t>时，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弹簧测力计的示数等于钩码所受的重力大小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</a:p>
        </p:txBody>
      </p:sp>
      <p:pic>
        <p:nvPicPr>
          <p:cNvPr id="9" name="Picture 2" descr="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000250"/>
            <a:ext cx="1258888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 txBox="1"/>
          <p:nvPr/>
        </p:nvSpPr>
        <p:spPr>
          <a:xfrm>
            <a:off x="977265" y="189230"/>
            <a:ext cx="21761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实验操作：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4"/>
          <p:cNvSpPr txBox="1"/>
          <p:nvPr/>
        </p:nvSpPr>
        <p:spPr>
          <a:xfrm>
            <a:off x="914400" y="1066800"/>
            <a:ext cx="35814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把质量均为</a:t>
            </a:r>
            <a:r>
              <a:rPr lang="en-US" altLang="x-none" sz="3600" dirty="0">
                <a:latin typeface="楷体" panose="02010609060101010101" pitchFamily="49" charset="-122"/>
                <a:ea typeface="楷体" panose="02010609060101010101" pitchFamily="49" charset="-122"/>
              </a:rPr>
              <a:t>50 g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x-none" sz="36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个钩码，逐个增加，挂在弹簧测力计下，并记下示数。</a:t>
            </a:r>
          </a:p>
        </p:txBody>
      </p:sp>
      <p:pic>
        <p:nvPicPr>
          <p:cNvPr id="14340" name="Picture 9" descr="13 2 291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5800" y="1066800"/>
            <a:ext cx="1208088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11" descr="13 2 29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1200" y="1219200"/>
            <a:ext cx="1120775" cy="426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2" descr="13 2 29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000" y="1219200"/>
            <a:ext cx="1108075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1169670" y="371475"/>
            <a:ext cx="4157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实验记录表格</a:t>
            </a:r>
          </a:p>
        </p:txBody>
      </p:sp>
      <p:graphicFrame>
        <p:nvGraphicFramePr>
          <p:cNvPr id="19460" name="表格 19459"/>
          <p:cNvGraphicFramePr/>
          <p:nvPr/>
        </p:nvGraphicFramePr>
        <p:xfrm>
          <a:off x="866775" y="1170305"/>
          <a:ext cx="7924800" cy="2898775"/>
        </p:xfrm>
        <a:graphic>
          <a:graphicData uri="http://schemas.openxmlformats.org/drawingml/2006/table">
            <a:tbl>
              <a:tblPr/>
              <a:tblGrid>
                <a:gridCol w="3092450"/>
                <a:gridCol w="1546225"/>
                <a:gridCol w="1739900"/>
                <a:gridCol w="1546225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次数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1</a:t>
                      </a:r>
                      <a:endParaRPr lang="en-US" altLang="x-none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2</a:t>
                      </a:r>
                      <a:endParaRPr lang="en-US" altLang="x-none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3</a:t>
                      </a:r>
                      <a:endParaRPr lang="en-US" altLang="x-none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质量</a:t>
                      </a:r>
                      <a:r>
                        <a:rPr lang="en-US" altLang="x-none" sz="2800" b="1" i="1" dirty="0">
                          <a:latin typeface="Times New Roman" panose="02020603050405020304" pitchFamily="18" charset="0"/>
                        </a:rPr>
                        <a:t>m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kg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）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重力</a:t>
                      </a:r>
                      <a:r>
                        <a:rPr lang="en-US" altLang="x-none" sz="2800" b="1" i="1" dirty="0">
                          <a:latin typeface="Times New Roman" panose="02020603050405020304" pitchFamily="18" charset="0"/>
                        </a:rPr>
                        <a:t>G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N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）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41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重力</a:t>
                      </a: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质量</a:t>
                      </a: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即</a:t>
                      </a:r>
                      <a:r>
                        <a:rPr lang="en-US" altLang="x-none" sz="2800" b="1" i="1" dirty="0">
                          <a:latin typeface="Times New Roman" panose="02020603050405020304" pitchFamily="18" charset="0"/>
                        </a:rPr>
                        <a:t>G</a:t>
                      </a: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/m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（</a:t>
                      </a: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N/kg</a:t>
                      </a:r>
                      <a:r>
                        <a:rPr lang="zh-CN" altLang="en-US" sz="2800" b="1" dirty="0">
                          <a:latin typeface="Times New Roman" panose="02020603050405020304" pitchFamily="18" charset="0"/>
                        </a:rPr>
                        <a:t>）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7" name="Rectangle 100"/>
          <p:cNvSpPr/>
          <p:nvPr/>
        </p:nvSpPr>
        <p:spPr>
          <a:xfrm>
            <a:off x="4295775" y="299910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9.8</a:t>
            </a:r>
          </a:p>
        </p:txBody>
      </p:sp>
      <p:sp>
        <p:nvSpPr>
          <p:cNvPr id="19488" name="Rectangle 101"/>
          <p:cNvSpPr/>
          <p:nvPr/>
        </p:nvSpPr>
        <p:spPr>
          <a:xfrm>
            <a:off x="5895975" y="299910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9.8</a:t>
            </a:r>
          </a:p>
        </p:txBody>
      </p:sp>
      <p:sp>
        <p:nvSpPr>
          <p:cNvPr id="19489" name="Rectangle 102"/>
          <p:cNvSpPr/>
          <p:nvPr/>
        </p:nvSpPr>
        <p:spPr>
          <a:xfrm>
            <a:off x="7496175" y="299910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9.8</a:t>
            </a:r>
          </a:p>
        </p:txBody>
      </p:sp>
      <p:sp>
        <p:nvSpPr>
          <p:cNvPr id="19490" name="Rectangle 103"/>
          <p:cNvSpPr/>
          <p:nvPr/>
        </p:nvSpPr>
        <p:spPr>
          <a:xfrm>
            <a:off x="4295775" y="1719580"/>
            <a:ext cx="127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0.05</a:t>
            </a:r>
          </a:p>
        </p:txBody>
      </p:sp>
      <p:sp>
        <p:nvSpPr>
          <p:cNvPr id="19491" name="Rectangle 104"/>
          <p:cNvSpPr/>
          <p:nvPr/>
        </p:nvSpPr>
        <p:spPr>
          <a:xfrm>
            <a:off x="5895975" y="1703705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0.1</a:t>
            </a:r>
          </a:p>
        </p:txBody>
      </p:sp>
      <p:sp>
        <p:nvSpPr>
          <p:cNvPr id="19492" name="Rectangle 105"/>
          <p:cNvSpPr/>
          <p:nvPr/>
        </p:nvSpPr>
        <p:spPr>
          <a:xfrm>
            <a:off x="7572375" y="1703705"/>
            <a:ext cx="127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0.15</a:t>
            </a:r>
          </a:p>
        </p:txBody>
      </p:sp>
      <p:sp>
        <p:nvSpPr>
          <p:cNvPr id="19493" name="Rectangle 106"/>
          <p:cNvSpPr/>
          <p:nvPr/>
        </p:nvSpPr>
        <p:spPr>
          <a:xfrm>
            <a:off x="4295775" y="2238693"/>
            <a:ext cx="1066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0.49</a:t>
            </a:r>
          </a:p>
        </p:txBody>
      </p:sp>
      <p:sp>
        <p:nvSpPr>
          <p:cNvPr id="19494" name="Rectangle 107"/>
          <p:cNvSpPr/>
          <p:nvPr/>
        </p:nvSpPr>
        <p:spPr>
          <a:xfrm>
            <a:off x="5895975" y="2238693"/>
            <a:ext cx="1066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0.98</a:t>
            </a:r>
          </a:p>
        </p:txBody>
      </p:sp>
      <p:sp>
        <p:nvSpPr>
          <p:cNvPr id="19495" name="Rectangle 108"/>
          <p:cNvSpPr/>
          <p:nvPr/>
        </p:nvSpPr>
        <p:spPr>
          <a:xfrm>
            <a:off x="7572375" y="2238693"/>
            <a:ext cx="10668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2800" dirty="0">
                <a:solidFill>
                  <a:srgbClr val="3333FF"/>
                </a:solidFill>
                <a:latin typeface="Times New Roman" panose="02020603050405020304" pitchFamily="18" charset="0"/>
              </a:rPr>
              <a:t>1.47</a:t>
            </a:r>
          </a:p>
        </p:txBody>
      </p:sp>
      <p:pic>
        <p:nvPicPr>
          <p:cNvPr id="16389" name="Picture 9" descr="13 2 2911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8165" y="3923665"/>
            <a:ext cx="819785" cy="2639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11" descr="13 2 29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5975" y="3997325"/>
            <a:ext cx="768985" cy="2928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2" descr="13 2 29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5" y="3997325"/>
            <a:ext cx="680085" cy="29013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7" grpId="0"/>
      <p:bldP spid="19488" grpId="0"/>
      <p:bldP spid="19489" grpId="0"/>
      <p:bldP spid="19490" grpId="0"/>
      <p:bldP spid="19491" grpId="0"/>
      <p:bldP spid="19492" grpId="0"/>
      <p:bldP spid="19493" grpId="0"/>
      <p:bldP spid="19494" grpId="0"/>
      <p:bldP spid="194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/>
          <p:cNvPicPr>
            <a:picLocks noChangeAspect="1"/>
          </p:cNvPicPr>
          <p:nvPr/>
        </p:nvPicPr>
        <p:blipFill>
          <a:blip r:embed="rId2"/>
          <a:srcRect r="4526"/>
          <a:stretch>
            <a:fillRect/>
          </a:stretch>
        </p:blipFill>
        <p:spPr>
          <a:xfrm>
            <a:off x="1073150" y="2517140"/>
            <a:ext cx="4219575" cy="419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Oval 6"/>
          <p:cNvSpPr/>
          <p:nvPr/>
        </p:nvSpPr>
        <p:spPr>
          <a:xfrm>
            <a:off x="3994150" y="353314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2532" name="Oval 7"/>
          <p:cNvSpPr/>
          <p:nvPr/>
        </p:nvSpPr>
        <p:spPr>
          <a:xfrm>
            <a:off x="2114550" y="541274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2533" name="Text Box 8"/>
          <p:cNvSpPr txBox="1"/>
          <p:nvPr/>
        </p:nvSpPr>
        <p:spPr>
          <a:xfrm>
            <a:off x="1835150" y="6327140"/>
            <a:ext cx="838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0.05</a:t>
            </a:r>
          </a:p>
        </p:txBody>
      </p:sp>
      <p:sp>
        <p:nvSpPr>
          <p:cNvPr id="22534" name="Text Box 9"/>
          <p:cNvSpPr txBox="1"/>
          <p:nvPr/>
        </p:nvSpPr>
        <p:spPr>
          <a:xfrm>
            <a:off x="768350" y="5260340"/>
            <a:ext cx="6096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0.5</a:t>
            </a:r>
          </a:p>
        </p:txBody>
      </p:sp>
      <p:sp>
        <p:nvSpPr>
          <p:cNvPr id="22535" name="Oval 10"/>
          <p:cNvSpPr/>
          <p:nvPr/>
        </p:nvSpPr>
        <p:spPr>
          <a:xfrm>
            <a:off x="3054350" y="448564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2536" name="Line 11"/>
          <p:cNvSpPr/>
          <p:nvPr/>
        </p:nvSpPr>
        <p:spPr>
          <a:xfrm flipV="1">
            <a:off x="1200150" y="3279140"/>
            <a:ext cx="3136900" cy="31242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7" name="Text Box 12"/>
          <p:cNvSpPr txBox="1"/>
          <p:nvPr/>
        </p:nvSpPr>
        <p:spPr>
          <a:xfrm>
            <a:off x="920750" y="4336415"/>
            <a:ext cx="3810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2538" name="Text Box 13"/>
          <p:cNvSpPr txBox="1"/>
          <p:nvPr/>
        </p:nvSpPr>
        <p:spPr>
          <a:xfrm>
            <a:off x="2825750" y="6327140"/>
            <a:ext cx="609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0.1</a:t>
            </a:r>
          </a:p>
        </p:txBody>
      </p:sp>
      <p:sp>
        <p:nvSpPr>
          <p:cNvPr id="22539" name="Text Box 14"/>
          <p:cNvSpPr txBox="1"/>
          <p:nvPr/>
        </p:nvSpPr>
        <p:spPr>
          <a:xfrm>
            <a:off x="3714750" y="6365240"/>
            <a:ext cx="892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0.15</a:t>
            </a:r>
          </a:p>
        </p:txBody>
      </p:sp>
      <p:sp>
        <p:nvSpPr>
          <p:cNvPr id="22540" name="Text Box 15"/>
          <p:cNvSpPr txBox="1"/>
          <p:nvPr/>
        </p:nvSpPr>
        <p:spPr>
          <a:xfrm>
            <a:off x="664210" y="3341370"/>
            <a:ext cx="713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dirty="0">
                <a:latin typeface="Times New Roman" panose="02020603050405020304" pitchFamily="18" charset="0"/>
              </a:rPr>
              <a:t>1.5</a:t>
            </a:r>
          </a:p>
        </p:txBody>
      </p:sp>
      <p:sp>
        <p:nvSpPr>
          <p:cNvPr id="22541" name="Text Box 16"/>
          <p:cNvSpPr txBox="1"/>
          <p:nvPr/>
        </p:nvSpPr>
        <p:spPr>
          <a:xfrm>
            <a:off x="1287780" y="365443"/>
            <a:ext cx="65690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3.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画出</a:t>
            </a: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重力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与质量关系的图象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50" y="1314450"/>
            <a:ext cx="5942965" cy="933450"/>
          </a:xfrm>
          <a:prstGeom prst="rect">
            <a:avLst/>
          </a:prstGeom>
        </p:spPr>
      </p:pic>
      <p:sp>
        <p:nvSpPr>
          <p:cNvPr id="23557" name="矩形 23556"/>
          <p:cNvSpPr/>
          <p:nvPr/>
        </p:nvSpPr>
        <p:spPr>
          <a:xfrm>
            <a:off x="5037455" y="2825750"/>
            <a:ext cx="3562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结论：</a:t>
            </a:r>
          </a:p>
          <a:p>
            <a:pPr eaLnBrk="0" hangingPunct="0"/>
            <a:r>
              <a:rPr lang="zh-CN" altLang="en-US" sz="36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物体所受的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重力</a:t>
            </a:r>
            <a:r>
              <a:rPr lang="zh-CN" altLang="en-US" sz="36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与物体的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质量</a:t>
            </a:r>
            <a:r>
              <a:rPr lang="zh-CN" altLang="en-US" sz="36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成正比</a:t>
            </a:r>
            <a:r>
              <a:rPr lang="zh-CN" altLang="en-US" sz="3600" b="0" dirty="0">
                <a:latin typeface="Times New Roman" panose="02020603050405020304" pitchFamily="18" charset="0"/>
              </a:rPr>
              <a:t>。</a:t>
            </a:r>
          </a:p>
          <a:p>
            <a:pPr eaLnBrk="0" hangingPunct="0"/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37455" y="5118735"/>
            <a:ext cx="415861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比值约等于＿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9.8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＿＿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N/kg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</a:p>
          <a:p>
            <a:pPr algn="l"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是个定值。</a:t>
            </a:r>
            <a:endParaRPr lang="zh-CN" altLang="en-US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2" grpId="0" bldLvl="0" animBg="1"/>
      <p:bldP spid="22535" grpId="0" bldLvl="0" animBg="1"/>
      <p:bldP spid="23557" grpId="0" bldLvl="0"/>
      <p:bldP spid="4" grpId="0"/>
    </p:bldLst>
  </p:timing>
</p:sld>
</file>

<file path=ppt/theme/theme1.xml><?xml version="1.0" encoding="utf-8"?>
<a:theme xmlns:a="http://schemas.openxmlformats.org/drawingml/2006/main" name="通用_汇报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通用_汇报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通用_汇报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1483</Words>
  <Application>Microsoft Office PowerPoint</Application>
  <PresentationFormat>全屏显示(4:3)</PresentationFormat>
  <Paragraphs>146</Paragraphs>
  <Slides>25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通用_汇报</vt:lpstr>
      <vt:lpstr>1_通用_汇报</vt:lpstr>
      <vt:lpstr>2_通用_汇报</vt:lpstr>
      <vt:lpstr>Equation.KSEE3</vt:lpstr>
      <vt:lpstr>Microsoft 公式 3.0</vt:lpstr>
      <vt:lpstr>7.3   重力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7.3   重力</dc:title>
  <cp:lastModifiedBy>User</cp:lastModifiedBy>
  <cp:revision>1</cp:revision>
  <dcterms:created xsi:type="dcterms:W3CDTF">2009-03-03T10:06:00Z</dcterms:created>
  <dcterms:modified xsi:type="dcterms:W3CDTF">2020-05-24T00:50:43Z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