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0"/>
  </p:notesMasterIdLst>
  <p:sldIdLst>
    <p:sldId id="256" r:id="rId6"/>
    <p:sldId id="300" r:id="rId7"/>
    <p:sldId id="286" r:id="rId8"/>
    <p:sldId id="265" r:id="rId9"/>
    <p:sldId id="288" r:id="rId11"/>
    <p:sldId id="289" r:id="rId12"/>
    <p:sldId id="291" r:id="rId13"/>
    <p:sldId id="292" r:id="rId14"/>
    <p:sldId id="293" r:id="rId15"/>
    <p:sldId id="287" r:id="rId16"/>
    <p:sldId id="257" r:id="rId17"/>
    <p:sldId id="294" r:id="rId18"/>
    <p:sldId id="296" r:id="rId19"/>
    <p:sldId id="299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00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072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altLang="zh-CN" sz="1200" strike="noStrike" noProof="1" dirty="0"/>
          </a:p>
        </p:txBody>
      </p:sp>
      <p:sp>
        <p:nvSpPr>
          <p:cNvPr id="3076" name="幻灯片图像占位符 3075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zh-CN" sz="1200" strike="noStrike" noProof="1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200" b="1" dirty="0">
                <a:solidFill>
                  <a:srgbClr val="33CC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</a:fld>
            <a:endParaRPr lang="en-US" altLang="zh-CN" sz="1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1267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 wrap="square" lIns="91440" tIns="45720" rIns="91440" bIns="45720" anchor="t">
            <a:spAutoFit/>
          </a:bodyPr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0" y="1379538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矩形 2051"/>
          <p:cNvSpPr/>
          <p:nvPr/>
        </p:nvSpPr>
        <p:spPr>
          <a:xfrm>
            <a:off x="0" y="1484313"/>
            <a:ext cx="9144000" cy="252412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0" y="1758950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矩形 2053"/>
          <p:cNvSpPr/>
          <p:nvPr/>
        </p:nvSpPr>
        <p:spPr>
          <a:xfrm flipH="1">
            <a:off x="393700" y="0"/>
            <a:ext cx="6985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533400" y="147955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标题 2055"/>
          <p:cNvSpPr/>
          <p:nvPr>
            <p:ph type="ctrTitle" sz="quarter"/>
          </p:nvPr>
        </p:nvSpPr>
        <p:spPr>
          <a:xfrm>
            <a:off x="903288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t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7" name="副标题 2056"/>
          <p:cNvSpPr/>
          <p:nvPr>
            <p:ph type="subTitle" sz="quarter" idx="1"/>
          </p:nvPr>
        </p:nvSpPr>
        <p:spPr>
          <a:xfrm>
            <a:off x="1619250" y="3886200"/>
            <a:ext cx="6400800" cy="1127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8" name="日期占位符 2057"/>
          <p:cNvSpPr/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9" name="页脚占位符 205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60" name="灯片编号占位符 205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00250" cy="5822950"/>
          </a:xfrm>
        </p:spPr>
        <p:txBody>
          <a:bodyPr vert="eaVert"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98438"/>
            <a:ext cx="5884793" cy="5822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0" y="1379538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矩形 2051"/>
          <p:cNvSpPr/>
          <p:nvPr/>
        </p:nvSpPr>
        <p:spPr>
          <a:xfrm>
            <a:off x="0" y="1484313"/>
            <a:ext cx="9144000" cy="252412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0" y="1758950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矩形 2053"/>
          <p:cNvSpPr/>
          <p:nvPr/>
        </p:nvSpPr>
        <p:spPr>
          <a:xfrm flipH="1">
            <a:off x="393700" y="0"/>
            <a:ext cx="6985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533400" y="147955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标题 2055"/>
          <p:cNvSpPr/>
          <p:nvPr>
            <p:ph type="ctrTitle" sz="quarter"/>
          </p:nvPr>
        </p:nvSpPr>
        <p:spPr>
          <a:xfrm>
            <a:off x="903288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t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7" name="副标题 2056"/>
          <p:cNvSpPr/>
          <p:nvPr>
            <p:ph type="subTitle" sz="quarter" idx="1"/>
          </p:nvPr>
        </p:nvSpPr>
        <p:spPr>
          <a:xfrm>
            <a:off x="1619250" y="3886200"/>
            <a:ext cx="6400800" cy="1127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8" name="日期占位符 2057"/>
          <p:cNvSpPr/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9" name="页脚占位符 205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60" name="灯片编号占位符 205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871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00250" cy="5822950"/>
          </a:xfrm>
        </p:spPr>
        <p:txBody>
          <a:bodyPr vert="eaVert"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98438"/>
            <a:ext cx="5884793" cy="5822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kumimoji="0" lang="zh-CN" altLang="en-US" strike="noStrike" noProof="1" smtClean="0"/>
              <a:t>单击此处编辑母版副标题样式</a:t>
            </a:r>
            <a:endParaRPr kumimoji="0" lang="en-US" strike="noStrike" noProof="1"/>
          </a:p>
        </p:txBody>
      </p:sp>
      <p:sp>
        <p:nvSpPr>
          <p:cNvPr id="14" name="日期占位符 2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0" y="1379538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矩形 2051"/>
          <p:cNvSpPr/>
          <p:nvPr/>
        </p:nvSpPr>
        <p:spPr>
          <a:xfrm>
            <a:off x="0" y="1484313"/>
            <a:ext cx="9144000" cy="252412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0" y="1758950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矩形 2053"/>
          <p:cNvSpPr/>
          <p:nvPr/>
        </p:nvSpPr>
        <p:spPr>
          <a:xfrm flipH="1">
            <a:off x="393700" y="0"/>
            <a:ext cx="6985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533400" y="147955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标题 2055"/>
          <p:cNvSpPr/>
          <p:nvPr>
            <p:ph type="ctrTitle" sz="quarter"/>
          </p:nvPr>
        </p:nvSpPr>
        <p:spPr>
          <a:xfrm>
            <a:off x="903288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t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7" name="副标题 2056"/>
          <p:cNvSpPr/>
          <p:nvPr>
            <p:ph type="subTitle" sz="quarter" idx="1"/>
          </p:nvPr>
        </p:nvSpPr>
        <p:spPr>
          <a:xfrm>
            <a:off x="1619250" y="3886200"/>
            <a:ext cx="6400800" cy="1127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8" name="日期占位符 2057"/>
          <p:cNvSpPr/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9" name="页脚占位符 205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60" name="灯片编号占位符 205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>
              <a:buFont typeface="Times New Roman" panose="02020603050405020304" pitchFamily="18" charset="0"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en-US" altLang="zh-CN" strike="noStrike" noProof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871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871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00250" cy="5822950"/>
          </a:xfrm>
        </p:spPr>
        <p:txBody>
          <a:bodyPr vert="eaVert"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98438"/>
            <a:ext cx="5884793" cy="5822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0" y="6324600"/>
            <a:ext cx="762000" cy="252413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533400" y="632460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标题 1030"/>
          <p:cNvSpPr/>
          <p:nvPr>
            <p:ph type="title"/>
          </p:nvPr>
        </p:nvSpPr>
        <p:spPr>
          <a:xfrm>
            <a:off x="838200" y="198438"/>
            <a:ext cx="8001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2" name="文本占位符 1031"/>
          <p:cNvSpPr/>
          <p:nvPr>
            <p:ph type="body"/>
          </p:nvPr>
        </p:nvSpPr>
        <p:spPr>
          <a:xfrm>
            <a:off x="838200" y="1555750"/>
            <a:ext cx="8001000" cy="4465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3" name="日期占位符 1032"/>
          <p:cNvSpPr/>
          <p:nvPr>
            <p:ph type="dt" sz="half" idx="2"/>
          </p:nvPr>
        </p:nvSpPr>
        <p:spPr>
          <a:xfrm>
            <a:off x="854075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4" name="页脚占位符 1033"/>
          <p:cNvSpPr/>
          <p:nvPr>
            <p:ph type="ftr" sz="quarter" idx="3"/>
          </p:nvPr>
        </p:nvSpPr>
        <p:spPr>
          <a:xfrm>
            <a:off x="3556000" y="6245225"/>
            <a:ext cx="26003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5" name="灯片编号占位符 1034"/>
          <p:cNvSpPr/>
          <p:nvPr>
            <p:ph type="sldNum" sz="quarter" idx="4"/>
          </p:nvPr>
        </p:nvSpPr>
        <p:spPr>
          <a:xfrm>
            <a:off x="6686550" y="623728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l" defTabSz="914400" eaLnBrk="1" fontAlgn="t" latinLnBrk="0" hangingPunct="1">
        <a:lnSpc>
          <a:spcPts val="32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1" i="0" u="none" kern="1200" baseline="0">
          <a:solidFill>
            <a:srgbClr val="074888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Blip>
          <a:blip r:embed="rId12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15000"/>
        <a:buFont typeface="Wingdings" panose="05000000000000000000" pitchFamily="2" charset="2"/>
        <a:buBlip>
          <a:blip r:embed="rId12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30000"/>
        <a:buFont typeface="Wingdings" panose="05000000000000000000" pitchFamily="2" charset="2"/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0" y="6324600"/>
            <a:ext cx="762000" cy="252413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533400" y="632460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标题 1030"/>
          <p:cNvSpPr/>
          <p:nvPr>
            <p:ph type="title"/>
          </p:nvPr>
        </p:nvSpPr>
        <p:spPr>
          <a:xfrm>
            <a:off x="838200" y="198438"/>
            <a:ext cx="8001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2" name="文本占位符 1031"/>
          <p:cNvSpPr/>
          <p:nvPr>
            <p:ph type="body"/>
          </p:nvPr>
        </p:nvSpPr>
        <p:spPr>
          <a:xfrm>
            <a:off x="838200" y="1555750"/>
            <a:ext cx="8001000" cy="4465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3" name="日期占位符 1032"/>
          <p:cNvSpPr/>
          <p:nvPr>
            <p:ph type="dt" sz="half" idx="2"/>
          </p:nvPr>
        </p:nvSpPr>
        <p:spPr>
          <a:xfrm>
            <a:off x="854075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4" name="页脚占位符 1033"/>
          <p:cNvSpPr/>
          <p:nvPr>
            <p:ph type="ftr" sz="quarter" idx="3"/>
          </p:nvPr>
        </p:nvSpPr>
        <p:spPr>
          <a:xfrm>
            <a:off x="3556000" y="6245225"/>
            <a:ext cx="26003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5" name="灯片编号占位符 1034"/>
          <p:cNvSpPr/>
          <p:nvPr>
            <p:ph type="sldNum" sz="quarter" idx="4"/>
          </p:nvPr>
        </p:nvSpPr>
        <p:spPr>
          <a:xfrm>
            <a:off x="6686550" y="623728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l" defTabSz="914400" eaLnBrk="1" fontAlgn="t" latinLnBrk="0" hangingPunct="1">
        <a:lnSpc>
          <a:spcPts val="32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1" i="0" u="none" kern="1200" baseline="0">
          <a:solidFill>
            <a:srgbClr val="074888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Blip>
          <a:blip r:embed="rId12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15000"/>
        <a:buFont typeface="Wingdings" panose="05000000000000000000" pitchFamily="2" charset="2"/>
        <a:buBlip>
          <a:blip r:embed="rId12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30000"/>
        <a:buFont typeface="Wingdings" panose="05000000000000000000" pitchFamily="2" charset="2"/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12" name="任意多边形 11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9" name="文本占位符 29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8354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4955"/>
            <a:r>
              <a:rPr lang="zh-CN" altLang="en-US" dirty="0"/>
              <a:t>第二级</a:t>
            </a:r>
            <a:endParaRPr lang="zh-CN" altLang="en-US" dirty="0"/>
          </a:p>
          <a:p>
            <a:pPr lvl="2" indent="-256540"/>
            <a:r>
              <a:rPr lang="zh-CN" altLang="en-US" dirty="0"/>
              <a:t>第三级</a:t>
            </a:r>
            <a:endParaRPr lang="zh-CN" altLang="en-US" dirty="0"/>
          </a:p>
          <a:p>
            <a:pPr lvl="3" indent="-236855"/>
            <a:r>
              <a:rPr lang="zh-CN" altLang="en-US" dirty="0"/>
              <a:t>第四级</a:t>
            </a:r>
            <a:endParaRPr lang="zh-CN" altLang="en-US" dirty="0"/>
          </a:p>
          <a:p>
            <a:pPr lvl="4" indent="-182245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000">
                <a:solidFill>
                  <a:srgbClr val="A1B4B7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Garamond" panose="02020404030301010803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0" y="6324600"/>
            <a:ext cx="762000" cy="252413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533400" y="632460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标题 1030"/>
          <p:cNvSpPr/>
          <p:nvPr>
            <p:ph type="title"/>
          </p:nvPr>
        </p:nvSpPr>
        <p:spPr>
          <a:xfrm>
            <a:off x="838200" y="198438"/>
            <a:ext cx="8001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2" name="文本占位符 1031"/>
          <p:cNvSpPr/>
          <p:nvPr>
            <p:ph type="body"/>
          </p:nvPr>
        </p:nvSpPr>
        <p:spPr>
          <a:xfrm>
            <a:off x="838200" y="1555750"/>
            <a:ext cx="8001000" cy="4465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3" name="日期占位符 1032"/>
          <p:cNvSpPr/>
          <p:nvPr>
            <p:ph type="dt" sz="half" idx="2"/>
          </p:nvPr>
        </p:nvSpPr>
        <p:spPr>
          <a:xfrm>
            <a:off x="854075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4" name="页脚占位符 1033"/>
          <p:cNvSpPr/>
          <p:nvPr>
            <p:ph type="ftr" sz="quarter" idx="3"/>
          </p:nvPr>
        </p:nvSpPr>
        <p:spPr>
          <a:xfrm>
            <a:off x="3556000" y="6245225"/>
            <a:ext cx="26003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5" name="灯片编号占位符 1034"/>
          <p:cNvSpPr/>
          <p:nvPr>
            <p:ph type="sldNum" sz="quarter" idx="4"/>
          </p:nvPr>
        </p:nvSpPr>
        <p:spPr>
          <a:xfrm>
            <a:off x="6686550" y="623728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hf sldNum="0" hdr="0" ftr="0" dt="0"/>
  <p:txStyles>
    <p:titleStyle>
      <a:lvl1pPr marL="0" lvl="0" indent="0" algn="l" defTabSz="914400" eaLnBrk="1" fontAlgn="t" latinLnBrk="0" hangingPunct="1">
        <a:lnSpc>
          <a:spcPts val="32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1" i="0" u="none" kern="1200" baseline="0">
          <a:solidFill>
            <a:srgbClr val="074888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Blip>
          <a:blip r:embed="rId12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15000"/>
        <a:buFont typeface="Wingdings" panose="05000000000000000000" pitchFamily="2" charset="2"/>
        <a:buBlip>
          <a:blip r:embed="rId12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30000"/>
        <a:buFont typeface="Wingdings" panose="05000000000000000000" pitchFamily="2" charset="2"/>
        <a:buBlip>
          <a:blip r:embed="rId13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2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media" Target="file:///C:\Documents%20and%20Settings\Administrator\&#26700;&#38754;\8.1&#21147;&#21644;&#24377;&#21147;\MUfs0220090222210521508950a2.mp3" TargetMode="External"/><Relationship Id="rId3" Type="http://schemas.openxmlformats.org/officeDocument/2006/relationships/audio" Target="file:///C:\Documents%20and%20Settings\Administrator\&#26700;&#38754;\8.1&#21147;&#21644;&#24377;&#21147;\MUfs0220090222210521508950a2.mp3" TargetMode="Externa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14.png"/><Relationship Id="rId7" Type="http://schemas.openxmlformats.org/officeDocument/2006/relationships/slide" Target="sl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control" Target="../activeX/activeX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/>
          <p:nvPr>
            <p:ph type="ctrTitle" sz="quarter"/>
          </p:nvPr>
        </p:nvSpPr>
        <p:spPr>
          <a:xfrm>
            <a:off x="968058" y="128905"/>
            <a:ext cx="7772400" cy="1470025"/>
          </a:xfrm>
        </p:spPr>
        <p:txBody>
          <a:bodyPr anchor="ctr"/>
          <a:p>
            <a:pPr defTabSz="914400">
              <a:lnSpc>
                <a:spcPct val="100000"/>
              </a:lnSpc>
              <a:buSzPct val="100000"/>
              <a:buNone/>
            </a:pPr>
            <a:r>
              <a:rPr lang="en-US" altLang="zh-CN" sz="8000" kern="1200" baseline="0">
                <a:latin typeface="Arial" panose="020B0604020202020204" pitchFamily="34" charset="0"/>
                <a:ea typeface="楷体_GB2312" panose="02010609030101010101" pitchFamily="49" charset="-122"/>
                <a:cs typeface="+mj-cs"/>
              </a:rPr>
              <a:t>7.2</a:t>
            </a:r>
            <a:r>
              <a:rPr lang="zh-CN" altLang="en-US" sz="8000" kern="1200" baseline="0">
                <a:latin typeface="Arial" panose="020B0604020202020204" pitchFamily="34" charset="0"/>
                <a:ea typeface="楷体_GB2312" panose="02010609030101010101" pitchFamily="49" charset="-122"/>
                <a:cs typeface="+mj-cs"/>
              </a:rPr>
              <a:t>   弹力</a:t>
            </a:r>
            <a:endParaRPr lang="zh-CN" altLang="en-US" sz="8000" kern="1200" baseline="0">
              <a:latin typeface="Arial" panose="020B0604020202020204" pitchFamily="34" charset="0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10" name="Picture 17" descr="tj2_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335" y="1900555"/>
            <a:ext cx="6172200" cy="437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灯片编号占位符 3"/>
          <p:cNvSpPr txBox="1">
            <a:spLocks noGrp="1"/>
          </p:cNvSpPr>
          <p:nvPr/>
        </p:nvSpPr>
        <p:spPr>
          <a:xfrm>
            <a:off x="6552611" y="6244841"/>
            <a:ext cx="1981970" cy="476108"/>
          </a:xfrm>
          <a:prstGeom prst="rect">
            <a:avLst/>
          </a:prstGeom>
          <a:noFill/>
          <a:ln w="9525">
            <a:noFill/>
          </a:ln>
        </p:spPr>
        <p:txBody>
          <a:bodyPr lIns="91392" tIns="45695" rIns="91392" bIns="45695"/>
          <a:p>
            <a:pPr algn="r" defTabSz="1066800"/>
            <a:fld id="{9A0DB2DC-4C9A-4742-B13C-FB6460FD3503}" type="slidenum">
              <a:rPr lang="en-US" altLang="zh-CN" sz="1200">
                <a:latin typeface="Verdana" panose="020B0604030504040204" pitchFamily="34" charset="0"/>
              </a:rPr>
            </a:fld>
            <a:endParaRPr lang="en-US" altLang="zh-CN" sz="1200">
              <a:latin typeface="Verdan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0865" y="-427990"/>
            <a:ext cx="10285730" cy="77139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03905" y="1128395"/>
            <a:ext cx="544703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、观察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量程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，使用时所测力的大小应在量程的范围内。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8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</a:t>
            </a:r>
            <a:r>
              <a:rPr lang="en-US" altLang="zh-CN" sz="2800" b="1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观察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分度值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8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</a:t>
            </a:r>
            <a:r>
              <a:rPr lang="en-US" altLang="zh-CN" sz="2800" b="1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测量前，检查指针是否在“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0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”刻度线处，若不在，应</a:t>
            </a:r>
            <a:r>
              <a:rPr 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调零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8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0033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测量时，要使弹簧测力计受力方向沿着弹簧的轴线方向；观察时，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视线必须与刻度盘垂直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288790" y="421640"/>
            <a:ext cx="40132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B</a:t>
            </a:r>
            <a:r>
              <a:rPr lang="zh-CN" altLang="en-US" sz="4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、使用说明书：</a:t>
            </a:r>
            <a:endParaRPr lang="zh-CN" altLang="en-US" sz="40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grpSp>
        <p:nvGrpSpPr>
          <p:cNvPr id="26643" name="组合 26642"/>
          <p:cNvGrpSpPr/>
          <p:nvPr/>
        </p:nvGrpSpPr>
        <p:grpSpPr>
          <a:xfrm>
            <a:off x="1053465" y="1128395"/>
            <a:ext cx="1619250" cy="4922838"/>
            <a:chOff x="912" y="288"/>
            <a:chExt cx="1020" cy="3101"/>
          </a:xfrm>
        </p:grpSpPr>
        <p:pic>
          <p:nvPicPr>
            <p:cNvPr id="31750" name="Picture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912" y="288"/>
              <a:ext cx="1020" cy="2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1" name="矩形 26641"/>
            <p:cNvSpPr/>
            <p:nvPr/>
          </p:nvSpPr>
          <p:spPr>
            <a:xfrm>
              <a:off x="1230" y="3101"/>
              <a:ext cx="384" cy="28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Garamond" panose="02020404030301010803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40760" y="4636135"/>
            <a:ext cx="53289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5.测力时要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慢慢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提起物体，不要用力过猛。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2" name="直接连接符 11"/>
          <p:cNvCxnSpPr>
            <a:stCxn id="31750" idx="2"/>
            <a:endCxn id="31750" idx="2"/>
          </p:cNvCxnSpPr>
          <p:nvPr/>
        </p:nvCxnSpPr>
        <p:spPr>
          <a:xfrm>
            <a:off x="1863090" y="5494020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06905" y="5372735"/>
            <a:ext cx="635" cy="216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521970" y="1146175"/>
            <a:ext cx="6324600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x-none" sz="4000" b="1" err="1">
                <a:latin typeface="黑体" panose="02010609060101010101" pitchFamily="2" charset="-122"/>
                <a:ea typeface="黑体" panose="02010609060101010101" pitchFamily="2" charset="-122"/>
              </a:rPr>
              <a:t>   一物体挂于弹簧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测力计 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 的下端，该测力计的量 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 程为</a:t>
            </a:r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______,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分度值是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，物体对弹簧测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 力计的力大小为</a:t>
            </a:r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_____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3251" name="Text Box 3"/>
          <p:cNvSpPr txBox="1"/>
          <p:nvPr/>
        </p:nvSpPr>
        <p:spPr>
          <a:xfrm>
            <a:off x="1193165" y="3108325"/>
            <a:ext cx="15843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zh-CN" altLang="zh-CN" sz="4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en-US" altLang="zh-CN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zh-CN" sz="4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</a:t>
            </a:r>
            <a:endParaRPr lang="zh-CN" altLang="zh-CN" sz="4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6867" name="Picture 4">
            <a:hlinkClick r:id="" action="ppaction://hlinkshowjump?jump=lastslide"/>
          </p:cNvPr>
          <p:cNvPicPr/>
          <p:nvPr/>
        </p:nvPicPr>
        <p:blipFill>
          <a:blip r:embed="rId1"/>
          <a:srcRect l="26666" t="9639" r="20000"/>
          <a:stretch>
            <a:fillRect/>
          </a:stretch>
        </p:blipFill>
        <p:spPr>
          <a:xfrm>
            <a:off x="6846570" y="447040"/>
            <a:ext cx="2126615" cy="596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2312670" y="2406650"/>
            <a:ext cx="15843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0-5</a:t>
            </a:r>
            <a:r>
              <a:rPr lang="zh-CN" altLang="zh-CN" sz="4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</a:t>
            </a:r>
            <a:endParaRPr lang="zh-CN" altLang="zh-CN" sz="4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3255" name="Rectangle 7"/>
          <p:cNvSpPr/>
          <p:nvPr/>
        </p:nvSpPr>
        <p:spPr>
          <a:xfrm>
            <a:off x="5008245" y="381000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3.4N</a:t>
            </a:r>
            <a:endParaRPr lang="zh-CN" altLang="zh-CN" sz="3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7158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TextBox 7"/>
          <p:cNvSpPr txBox="1"/>
          <p:nvPr/>
        </p:nvSpPr>
        <p:spPr>
          <a:xfrm>
            <a:off x="1350963" y="304800"/>
            <a:ext cx="222091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练一练</a:t>
            </a:r>
            <a:r>
              <a:rPr lang="zh-CN" altLang="en-US" sz="4000" dirty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：</a:t>
            </a:r>
            <a:endParaRPr lang="zh-CN" altLang="en-US" sz="4000" dirty="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pic>
        <p:nvPicPr>
          <p:cNvPr id="36872" name="图片 3584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867400"/>
            <a:ext cx="106680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3" grpId="0"/>
      <p:bldP spid="53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692150" y="1243330"/>
            <a:ext cx="8141335" cy="4371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Bef>
                <a:spcPct val="10000"/>
              </a:spcBef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、以下关于弹簧测力计的说法中，正确的 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是 ：                     （   ）                                        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Ａ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弹簧测力计是测量物体质量的仪器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Ｂ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弹簧测力计可以测量超出量程的力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Ｃ</a:t>
            </a: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弹簧测力计使用时必须竖直放置，不得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倾斜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Ｄ</a:t>
            </a: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.使用时应避免弹簧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、指针、</a:t>
            </a:r>
            <a:r>
              <a:rPr lang="en-US" altLang="x-none" sz="3200" b="1" err="1">
                <a:latin typeface="黑体" panose="02010609060101010101" pitchFamily="2" charset="-122"/>
                <a:ea typeface="黑体" panose="02010609060101010101" pitchFamily="2" charset="-122"/>
              </a:rPr>
              <a:t>秤钩与外壳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x-none" sz="3200" b="1" err="1">
                <a:latin typeface="黑体" panose="02010609060101010101" pitchFamily="2" charset="-122"/>
                <a:ea typeface="黑体" panose="02010609060101010101" pitchFamily="2" charset="-122"/>
              </a:rPr>
              <a:t>的摩擦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03" name="Text Box 3"/>
          <p:cNvSpPr txBox="1"/>
          <p:nvPr/>
        </p:nvSpPr>
        <p:spPr>
          <a:xfrm>
            <a:off x="7143750" y="1765935"/>
            <a:ext cx="793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endParaRPr lang="zh-CN" altLang="zh-CN" sz="3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7158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Box 4"/>
          <p:cNvSpPr txBox="1"/>
          <p:nvPr/>
        </p:nvSpPr>
        <p:spPr>
          <a:xfrm>
            <a:off x="1350963" y="304800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练一练：</a:t>
            </a:r>
            <a:endParaRPr lang="zh-CN" altLang="en-US" sz="4000" b="1" dirty="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pic>
        <p:nvPicPr>
          <p:cNvPr id="34821" name="图片 348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5791200"/>
            <a:ext cx="1066800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7" name="MUfs0220090222210521508950a2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609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82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  <p:bldLst>
      <p:bldP spid="51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15060" y="1350645"/>
            <a:ext cx="75545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</a:t>
            </a:r>
            <a:r>
              <a:rPr lang="zh-CN" altLang="en-US"/>
              <a:t>把弹簧测力计的一端</a:t>
            </a:r>
            <a:r>
              <a:rPr lang="zh-CN" altLang="en-US" b="1"/>
              <a:t>固定在墙上</a:t>
            </a:r>
            <a:r>
              <a:rPr lang="zh-CN" altLang="en-US"/>
              <a:t>，一个人用10N的力沿水平方向拉弹簧测力计，弹簧伸长4cm；</a:t>
            </a:r>
            <a:endParaRPr lang="zh-CN" altLang="en-US"/>
          </a:p>
          <a:p>
            <a:r>
              <a:rPr lang="zh-CN" altLang="en-US"/>
              <a:t>       现两个人分别用10N的拉力沿水平方向拉弹簧测力计的两端，则弹簧的伸长量是</a:t>
            </a:r>
            <a:r>
              <a:rPr lang="zh-CN" altLang="en-US" u="sng"/>
              <a:t>              </a:t>
            </a:r>
            <a:r>
              <a:rPr lang="zh-CN" altLang="en-US"/>
              <a:t>，弹簧测力计的示数是</a:t>
            </a:r>
            <a:r>
              <a:rPr lang="zh-CN" altLang="en-US" u="sng"/>
              <a:t>                 </a:t>
            </a:r>
            <a:r>
              <a:rPr lang="zh-CN" altLang="en-US"/>
              <a:t>  ．</a:t>
            </a:r>
            <a:endParaRPr lang="zh-CN" altLang="en-US"/>
          </a:p>
        </p:txBody>
      </p:sp>
      <p:sp>
        <p:nvSpPr>
          <p:cNvPr id="34820" name="TextBox 4"/>
          <p:cNvSpPr txBox="1"/>
          <p:nvPr/>
        </p:nvSpPr>
        <p:spPr>
          <a:xfrm>
            <a:off x="1350963" y="304800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练一练：</a:t>
            </a:r>
            <a:endParaRPr lang="zh-CN" altLang="en-US" sz="4000" b="1" dirty="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4945" y="2447925"/>
            <a:ext cx="1251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4cm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313305" y="2828290"/>
            <a:ext cx="1045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10N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56328" r="594"/>
          <a:stretch>
            <a:fillRect/>
          </a:stretch>
        </p:blipFill>
        <p:spPr>
          <a:xfrm>
            <a:off x="2313305" y="4869180"/>
            <a:ext cx="4779010" cy="112839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7863" y="278413"/>
            <a:ext cx="235032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试一试，想一想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250" y="5332413"/>
            <a:ext cx="7459663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用力分别压弹簧、拉橡皮筋、挤压橡皮泥、捏面团；松手后，物体的形变有什么不同吗？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794262" y="1928802"/>
            <a:ext cx="571504" cy="8572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508642" y="1857364"/>
            <a:ext cx="1928826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恢复到原来形状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865700" y="3786190"/>
            <a:ext cx="571504" cy="78581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508642" y="3714752"/>
            <a:ext cx="2071702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没有恢复到原来形状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77" name="组合 21"/>
          <p:cNvGrpSpPr/>
          <p:nvPr/>
        </p:nvGrpSpPr>
        <p:grpSpPr>
          <a:xfrm>
            <a:off x="785813" y="1500188"/>
            <a:ext cx="5124450" cy="3571875"/>
            <a:chOff x="1135160" y="1500174"/>
            <a:chExt cx="5125065" cy="3571901"/>
          </a:xfrm>
        </p:grpSpPr>
        <p:pic>
          <p:nvPicPr>
            <p:cNvPr id="8" name="Picture 10" descr="0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47216" y="1500174"/>
              <a:ext cx="2467858" cy="1773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 descr="8-1-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5160" y="1500174"/>
              <a:ext cx="2482168" cy="183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5" descr="橡皮泥发生范性形变"/>
            <p:cNvPicPr>
              <a:picLocks noChangeAspect="1" noChangeArrowheads="1"/>
            </p:cNvPicPr>
            <p:nvPr/>
          </p:nvPicPr>
          <p:blipFill>
            <a:blip r:embed="rId3"/>
            <a:srcRect l="4010" r="4010" b="18561"/>
            <a:stretch>
              <a:fillRect/>
            </a:stretch>
          </p:blipFill>
          <p:spPr bwMode="auto">
            <a:xfrm>
              <a:off x="1135160" y="3326484"/>
              <a:ext cx="2482168" cy="1745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6" descr="面包的形变"/>
            <p:cNvPicPr>
              <a:picLocks noChangeAspect="1" noChangeArrowheads="1"/>
            </p:cNvPicPr>
            <p:nvPr/>
          </p:nvPicPr>
          <p:blipFill>
            <a:blip r:embed="rId4"/>
            <a:srcRect l="5836" t="9355" r="4378" b="14969"/>
            <a:stretch>
              <a:fillRect/>
            </a:stretch>
          </p:blipFill>
          <p:spPr bwMode="auto">
            <a:xfrm>
              <a:off x="3786182" y="3286125"/>
              <a:ext cx="2474043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38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0" y="1676400"/>
            <a:ext cx="641985" cy="34150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观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察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两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种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形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变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990600"/>
            <a:ext cx="19335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1752600" cy="256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下箭头 7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 rot="5400000">
            <a:off x="7200900" y="1409699"/>
            <a:ext cx="1752600" cy="21336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弹性形变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0"/>
            <a:ext cx="1981200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810000"/>
            <a:ext cx="1676400" cy="259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3"/>
          <p:cNvGrpSpPr/>
          <p:nvPr/>
        </p:nvGrpSpPr>
        <p:grpSpPr>
          <a:xfrm>
            <a:off x="5257800" y="990600"/>
            <a:ext cx="1771650" cy="2590800"/>
            <a:chOff x="5105400" y="990600"/>
            <a:chExt cx="1771650" cy="2590800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5400" y="990600"/>
              <a:ext cx="1771650" cy="2590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5" name="TextBox 10"/>
            <p:cNvSpPr txBox="1"/>
            <p:nvPr/>
          </p:nvSpPr>
          <p:spPr>
            <a:xfrm>
              <a:off x="5410200" y="2965450"/>
              <a:ext cx="1108075" cy="6096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 defTabSz="914400"/>
              <a:r>
                <a:rPr lang="zh-CN" altLang="en-US" sz="1700" b="1" dirty="0">
                  <a:solidFill>
                    <a:srgbClr val="59595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停止用力恢复原状</a:t>
              </a:r>
              <a:endParaRPr lang="zh-CN" altLang="en-US" sz="1700" b="1" dirty="0">
                <a:solidFill>
                  <a:srgbClr val="595959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5257800" y="3810000"/>
            <a:ext cx="1676400" cy="2590800"/>
            <a:chOff x="5105400" y="3810000"/>
            <a:chExt cx="1676400" cy="2590800"/>
          </a:xfrm>
        </p:grpSpPr>
        <p:pic>
          <p:nvPicPr>
            <p:cNvPr id="14347" name="Picture 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5400" y="3810000"/>
              <a:ext cx="1676400" cy="2590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TextBox 11"/>
            <p:cNvSpPr txBox="1"/>
            <p:nvPr/>
          </p:nvSpPr>
          <p:spPr>
            <a:xfrm>
              <a:off x="5410200" y="5715000"/>
              <a:ext cx="1108075" cy="6096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 defTabSz="914400"/>
              <a:r>
                <a:rPr lang="zh-CN" altLang="en-US" sz="1700" b="1" dirty="0">
                  <a:solidFill>
                    <a:srgbClr val="59595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停止用力不能恢复</a:t>
              </a:r>
              <a:endParaRPr lang="zh-CN" altLang="en-US" sz="1700" b="1" dirty="0">
                <a:solidFill>
                  <a:srgbClr val="595959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5387" name="左箭头 15386"/>
          <p:cNvSpPr/>
          <p:nvPr/>
        </p:nvSpPr>
        <p:spPr>
          <a:xfrm>
            <a:off x="6934200" y="4267200"/>
            <a:ext cx="2209800" cy="1905000"/>
          </a:xfrm>
          <a:prstGeom prst="leftArrow">
            <a:avLst>
              <a:gd name="adj1" fmla="val 50000"/>
              <a:gd name="adj2" fmla="val 2899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5389" name="文本框 15388"/>
          <p:cNvSpPr txBox="1"/>
          <p:nvPr/>
        </p:nvSpPr>
        <p:spPr>
          <a:xfrm>
            <a:off x="7467600" y="502920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塑性形变</a:t>
            </a:r>
            <a:endParaRPr lang="zh-CN" altLang="en-US" sz="2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010" y="209550"/>
            <a:ext cx="2742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一、两种形变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538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9" name="Group 5"/>
          <p:cNvGrpSpPr/>
          <p:nvPr/>
        </p:nvGrpSpPr>
        <p:grpSpPr>
          <a:xfrm>
            <a:off x="2391640" y="250432"/>
            <a:ext cx="6662796" cy="4442771"/>
            <a:chOff x="0" y="0"/>
            <a:chExt cx="12247" cy="8164"/>
          </a:xfrm>
        </p:grpSpPr>
        <p:pic>
          <p:nvPicPr>
            <p:cNvPr id="15366" name="Picture 6" descr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247" cy="81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7" name="Text Box 7"/>
            <p:cNvSpPr txBox="1"/>
            <p:nvPr/>
          </p:nvSpPr>
          <p:spPr>
            <a:xfrm>
              <a:off x="4183" y="480"/>
              <a:ext cx="5306" cy="1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78340" tIns="39170" rIns="78340" bIns="39170">
              <a:spAutoFit/>
            </a:bodyPr>
            <a:p>
              <a:r>
                <a:rPr lang="zh-CN" altLang="en-US" sz="2140" b="1" dirty="0">
                  <a:latin typeface="Arial" panose="020B0604020202020204" pitchFamily="34" charset="0"/>
                </a:rPr>
                <a:t>是不是不管怎么压缩、</a:t>
              </a:r>
              <a:endParaRPr lang="zh-CN" altLang="en-US" sz="2140" b="1" dirty="0">
                <a:latin typeface="Arial" panose="020B0604020202020204" pitchFamily="34" charset="0"/>
              </a:endParaRPr>
            </a:p>
            <a:p>
              <a:r>
                <a:rPr lang="zh-CN" altLang="en-US" sz="2140" b="1" dirty="0">
                  <a:latin typeface="Arial" panose="020B0604020202020204" pitchFamily="34" charset="0"/>
                </a:rPr>
                <a:t>拉伸弹簧，松手后，</a:t>
              </a:r>
              <a:endParaRPr lang="zh-CN" altLang="en-US" sz="2140" b="1" dirty="0">
                <a:latin typeface="Arial" panose="020B0604020202020204" pitchFamily="34" charset="0"/>
              </a:endParaRPr>
            </a:p>
            <a:p>
              <a:r>
                <a:rPr lang="zh-CN" altLang="en-US" sz="2140" b="1" dirty="0">
                  <a:latin typeface="Arial" panose="020B0604020202020204" pitchFamily="34" charset="0"/>
                </a:rPr>
                <a:t>它都能回到原状？</a:t>
              </a:r>
              <a:endParaRPr lang="zh-CN" altLang="en-US" sz="214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30910" y="250190"/>
            <a:ext cx="1969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思考：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1917065" y="5118735"/>
            <a:ext cx="6537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物体弹性有一定限度，超出这个限度，就不能恢复原状，这个限度</a:t>
            </a:r>
            <a:r>
              <a:rPr lang="en-US" altLang="zh-CN">
                <a:sym typeface="+mn-ea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弹性限度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993140"/>
            <a:ext cx="2533650" cy="12382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Text Box 5"/>
          <p:cNvSpPr txBox="1"/>
          <p:nvPr/>
        </p:nvSpPr>
        <p:spPr>
          <a:xfrm>
            <a:off x="1057910" y="220345"/>
            <a:ext cx="35814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体会一下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……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362" name="矩形 16392"/>
          <p:cNvSpPr/>
          <p:nvPr/>
        </p:nvSpPr>
        <p:spPr>
          <a:xfrm>
            <a:off x="1057910" y="927100"/>
            <a:ext cx="706056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600" dirty="0">
                <a:latin typeface="Franklin Gothic Book" panose="020B0503020102020204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当你在压气球、拉长橡皮筋或压缩弹簧时，你的手有什么感觉？</a:t>
            </a:r>
            <a:endParaRPr lang="zh-CN" altLang="en-US" sz="280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15363" name="图片 16393" descr="8-1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8425" y="2306320"/>
            <a:ext cx="3401060" cy="224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20" name="图片 111619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5" y="2439035"/>
            <a:ext cx="3295650" cy="2191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25" name="图片 11162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5" y="4732655"/>
            <a:ext cx="3295650" cy="1906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933950" y="5027930"/>
            <a:ext cx="33102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3300"/>
                </a:solidFill>
              </a:rPr>
              <a:t>感觉它们对手也有力的作用</a:t>
            </a:r>
            <a:r>
              <a:rPr lang="en-US" altLang="zh-CN" b="1">
                <a:solidFill>
                  <a:srgbClr val="003300"/>
                </a:solidFill>
              </a:rPr>
              <a:t>——</a:t>
            </a:r>
            <a:r>
              <a:rPr lang="zh-CN" altLang="en-US" b="1">
                <a:solidFill>
                  <a:srgbClr val="FF0000"/>
                </a:solidFill>
              </a:rPr>
              <a:t>弹力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5" name="Text Box 7"/>
          <p:cNvSpPr txBox="1"/>
          <p:nvPr/>
        </p:nvSpPr>
        <p:spPr>
          <a:xfrm>
            <a:off x="990600" y="637540"/>
            <a:ext cx="930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华文中宋" panose="02010600040101010101" pitchFamily="2" charset="-122"/>
              </a:rPr>
              <a:t>弹力：</a:t>
            </a:r>
            <a:endParaRPr lang="zh-CN" altLang="en-US" sz="28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1921510" y="666115"/>
            <a:ext cx="64496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发生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弹性形变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的物体想要恢复原状，会对与之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接触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的物体产生力的作用，这个力称之为弹力。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1202690" y="2571750"/>
            <a:ext cx="6853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anose="02010609030101010101" pitchFamily="49" charset="-122"/>
              </a:rPr>
              <a:t>拉力、压力、推力、支持力都属于弹力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22543" name="Picture 15"/>
          <p:cNvPicPr>
            <a:picLocks noChangeAspect="1"/>
          </p:cNvPicPr>
          <p:nvPr/>
        </p:nvPicPr>
        <p:blipFill>
          <a:blip r:embed="rId1"/>
          <a:srcRect l="25757" b="2600"/>
          <a:stretch>
            <a:fillRect/>
          </a:stretch>
        </p:blipFill>
        <p:spPr>
          <a:xfrm>
            <a:off x="7004685" y="3239135"/>
            <a:ext cx="1887855" cy="2091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/>
          <p:cNvPicPr>
            <a:picLocks noChangeAspect="1"/>
          </p:cNvPicPr>
          <p:nvPr/>
        </p:nvPicPr>
        <p:blipFill>
          <a:blip r:embed="rId2"/>
          <a:srcRect b="-232"/>
          <a:stretch>
            <a:fillRect/>
          </a:stretch>
        </p:blipFill>
        <p:spPr>
          <a:xfrm>
            <a:off x="1010285" y="3002280"/>
            <a:ext cx="5124450" cy="1261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10285" y="53975"/>
            <a:ext cx="2481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二、弹力</a:t>
            </a:r>
            <a:endParaRPr lang="zh-CN" altLang="en-US" sz="3200" b="1"/>
          </a:p>
        </p:txBody>
      </p:sp>
      <p:pic>
        <p:nvPicPr>
          <p:cNvPr id="1026" name="Picture 2" descr="C:\Documents and Settings\吉振坚\桌面\20065632352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4352290"/>
            <a:ext cx="2991485" cy="1503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图片 245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110" y="4138295"/>
            <a:ext cx="2143125" cy="2198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543050" y="6041390"/>
            <a:ext cx="7109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发生弹性形变的物体对与之接触的物体有弹力作用</a:t>
            </a:r>
            <a:endParaRPr lang="zh-CN" altLang="en-US" b="1"/>
          </a:p>
        </p:txBody>
      </p:sp>
      <p:grpSp>
        <p:nvGrpSpPr>
          <p:cNvPr id="12" name="组合 11"/>
          <p:cNvGrpSpPr/>
          <p:nvPr/>
        </p:nvGrpSpPr>
        <p:grpSpPr>
          <a:xfrm>
            <a:off x="3604260" y="124460"/>
            <a:ext cx="2910840" cy="1099185"/>
            <a:chOff x="5676" y="196"/>
            <a:chExt cx="4584" cy="1731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5698" y="523"/>
              <a:ext cx="2862" cy="7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5676" y="523"/>
              <a:ext cx="2771" cy="14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8502" y="196"/>
              <a:ext cx="175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accent2"/>
                  </a:solidFill>
                </a:rPr>
                <a:t>条件</a:t>
              </a:r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74545" y="2049780"/>
            <a:ext cx="4606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2"/>
                </a:solidFill>
              </a:rPr>
              <a:t>施力物体：</a:t>
            </a:r>
            <a:r>
              <a:rPr lang="zh-CN" altLang="en-US"/>
              <a:t>发生弹性形变的物体。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3" grpId="0"/>
      <p:bldP spid="2253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2049" name="ShockwaveFlash1" r:id="rId1" imgW="9144000" imgH="6858000"/>
        </mc:Choice>
        <mc:Fallback>
          <p:control name="ShockwaveFlash1" r:id="rId1" imgW="9144000" imgH="685800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1020"/>
                  <a:ext cx="9144000" cy="6858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4"/>
          <p:cNvSpPr txBox="1"/>
          <p:nvPr/>
        </p:nvSpPr>
        <p:spPr>
          <a:xfrm>
            <a:off x="1150620" y="452120"/>
            <a:ext cx="68427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00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思考：上图中</a:t>
            </a:r>
            <a:r>
              <a:rPr lang="zh-CN" altLang="en-US" sz="2800" b="1" dirty="0">
                <a:solidFill>
                  <a:srgbClr val="00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物体弹性形变大小与力大小的关系如何？</a:t>
            </a:r>
            <a:endParaRPr lang="zh-CN" altLang="en-US" sz="2800" b="1" dirty="0">
              <a:solidFill>
                <a:srgbClr val="00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883285" y="5628640"/>
            <a:ext cx="32004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拉弹簧的力越大，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弹簧伸长得越</a:t>
            </a:r>
            <a:r>
              <a:rPr lang="zh-CN" altLang="en-US" sz="2800" b="1" u="sng" dirty="0">
                <a:solidFill>
                  <a:srgbClr val="00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长 </a:t>
            </a:r>
            <a:r>
              <a:rPr lang="zh-CN" altLang="en-US" sz="2800" b="1" dirty="0">
                <a:solidFill>
                  <a:srgbClr val="00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800" b="1" dirty="0">
              <a:solidFill>
                <a:srgbClr val="00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1511" name="图片 19474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3221990"/>
            <a:ext cx="3124200" cy="240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文本占位符 68612"/>
          <p:cNvSpPr>
            <a:spLocks noGrp="1"/>
          </p:cNvSpPr>
          <p:nvPr>
            <p:ph idx="1"/>
          </p:nvPr>
        </p:nvSpPr>
        <p:spPr>
          <a:xfrm>
            <a:off x="988695" y="1405255"/>
            <a:ext cx="7861935" cy="879475"/>
          </a:xfrm>
        </p:spPr>
        <p:txBody>
          <a:bodyPr/>
          <a:p>
            <a:pPr fontAlgn="auto">
              <a:buNone/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在弹性限度内：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力</a:t>
            </a:r>
            <a:r>
              <a:rPr lang="zh-CN" altLang="en-US" sz="2800" b="1" u="sng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   越大 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，物体的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形变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就</a:t>
            </a:r>
            <a:r>
              <a:rPr lang="zh-CN" altLang="en-US" sz="2800" b="1" u="sng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越大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。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         弹簧伸长量与所受拉力成正比</a:t>
            </a: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fontAlgn="auto">
              <a:buNone/>
            </a:pP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fontAlgn="auto">
              <a:buNone/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弹簧</a:t>
            </a: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9875" y="3106420"/>
            <a:ext cx="4380230" cy="2275840"/>
            <a:chOff x="6425" y="4892"/>
            <a:chExt cx="6898" cy="3584"/>
          </a:xfrm>
        </p:grpSpPr>
        <p:grpSp>
          <p:nvGrpSpPr>
            <p:cNvPr id="10" name="组合 9"/>
            <p:cNvGrpSpPr/>
            <p:nvPr/>
          </p:nvGrpSpPr>
          <p:grpSpPr>
            <a:xfrm>
              <a:off x="6425" y="5673"/>
              <a:ext cx="1715" cy="2170"/>
              <a:chOff x="6425" y="5673"/>
              <a:chExt cx="1715" cy="2170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H="1">
                <a:off x="7200" y="5673"/>
                <a:ext cx="940" cy="1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/>
            </p:nvSpPr>
            <p:spPr>
              <a:xfrm>
                <a:off x="6425" y="7119"/>
                <a:ext cx="15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弹力</a:t>
                </a:r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943" y="4892"/>
              <a:ext cx="5380" cy="3585"/>
              <a:chOff x="7943" y="4840"/>
              <a:chExt cx="5380" cy="3585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7943" y="4840"/>
                <a:ext cx="538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600"/>
                  <a:t>F=Kx</a:t>
                </a:r>
                <a:endParaRPr lang="en-US" altLang="zh-CN" sz="3600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644" y="5585"/>
                <a:ext cx="1498" cy="2840"/>
                <a:chOff x="8644" y="5585"/>
                <a:chExt cx="1498" cy="2840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9170" y="5585"/>
                  <a:ext cx="184" cy="1289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" name="文本框 6"/>
                <p:cNvSpPr txBox="1"/>
                <p:nvPr/>
              </p:nvSpPr>
              <p:spPr>
                <a:xfrm>
                  <a:off x="8644" y="7119"/>
                  <a:ext cx="1499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/>
                    <a:t>比例系数</a:t>
                  </a:r>
                  <a:endParaRPr lang="zh-CN" altLang="en-US"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9717" y="5651"/>
                <a:ext cx="2703" cy="2345"/>
                <a:chOff x="9717" y="5651"/>
                <a:chExt cx="2703" cy="2345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9717" y="5651"/>
                  <a:ext cx="1111" cy="1109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/>
              </p:nvSpPr>
              <p:spPr>
                <a:xfrm>
                  <a:off x="10594" y="7272"/>
                  <a:ext cx="1827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/>
                    <a:t>伸长量</a:t>
                  </a:r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861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86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861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95070" y="249555"/>
            <a:ext cx="383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三、弹簧测力计</a:t>
            </a:r>
            <a:r>
              <a:rPr lang="en-US" altLang="zh-CN" sz="2800" b="1"/>
              <a:t>——</a:t>
            </a:r>
            <a:endParaRPr lang="en-US" altLang="zh-CN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4581525" y="249555"/>
            <a:ext cx="4152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测量力的大小的工具</a:t>
            </a:r>
            <a:endParaRPr lang="zh-CN" altLang="en-US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870" y="1402715"/>
            <a:ext cx="6968490" cy="5262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93495" y="942340"/>
            <a:ext cx="6916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buNone/>
            </a:pP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原理：弹性限度内，弹簧伸长量与所受拉力成正比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通用_汇报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用_汇报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技巧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通用_汇报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WPS 演示</Application>
  <PresentationFormat>在屏幕上显示</PresentationFormat>
  <Paragraphs>125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PMingLiU</vt:lpstr>
      <vt:lpstr>Garamond</vt:lpstr>
      <vt:lpstr>Wingdings 2</vt:lpstr>
      <vt:lpstr>Arial</vt:lpstr>
      <vt:lpstr>楷体_GB2312</vt:lpstr>
      <vt:lpstr>方正姚体</vt:lpstr>
      <vt:lpstr>华文楷体</vt:lpstr>
      <vt:lpstr>幼圆</vt:lpstr>
      <vt:lpstr>Franklin Gothic Book</vt:lpstr>
      <vt:lpstr>华文中宋</vt:lpstr>
      <vt:lpstr>Verdana</vt:lpstr>
      <vt:lpstr>黑体</vt:lpstr>
      <vt:lpstr>微软雅黑</vt:lpstr>
      <vt:lpstr>Arial Unicode MS</vt:lpstr>
      <vt:lpstr>Calibri</vt:lpstr>
      <vt:lpstr>通用_汇报</vt:lpstr>
      <vt:lpstr>1_通用_汇报</vt:lpstr>
      <vt:lpstr>技巧</vt:lpstr>
      <vt:lpstr>2_通用_汇报</vt:lpstr>
      <vt:lpstr>7.2   弹力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2009-03-03T10:06:00Z</dcterms:created>
  <dcterms:modified xsi:type="dcterms:W3CDTF">2020-04-14T04:20:26Z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