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2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38375"/>
          <a:ext cx="9134475" cy="2381250"/>
          <a:chOff x="0" y="22383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-36512" y="2509112"/>
            <a:ext cx="9124950" cy="83901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4800" u="none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11.3 </a:t>
            </a:r>
            <a:r>
              <a:rPr lang="en-US" sz="4800" u="none" spc="0" dirty="0" err="1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动能和势能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57175"/>
          <a:ext cx="9134475" cy="4333875"/>
          <a:chOff x="381000" y="257175"/>
          <a:chExt cx="9134475" cy="4333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429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能量的不同形式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351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下列物体各具有什么形式的能？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4892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433233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377267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628650" y="5346700"/>
            <a:ext cx="323850" cy="431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47775" y="2406651"/>
            <a:ext cx="7886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在地上滚动的足球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47775" y="3337983"/>
            <a:ext cx="7886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山顶上的一块石头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47775" y="4282017"/>
            <a:ext cx="7886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地面上被拉弯的弓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47775" y="5251451"/>
            <a:ext cx="7886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天空中向前飞行的飞机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24475" y="2406651"/>
            <a:ext cx="3810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动能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24476" y="5251451"/>
            <a:ext cx="2733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动能和重力势能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24475" y="3337983"/>
            <a:ext cx="3810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重力势能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24475" y="4282017"/>
            <a:ext cx="3810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弹性势能</a:t>
            </a:r>
          </a:p>
        </p:txBody>
      </p:sp>
    </p:spTree>
    <p:extLst>
      <p:ext uri="{BB962C8B-B14F-4D97-AF65-F5344CB8AC3E}">
        <p14:creationId xmlns:p14="http://schemas.microsoft.com/office/powerpoint/2010/main" val="31180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00525"/>
          <a:chOff x="381000" y="266700"/>
          <a:chExt cx="9134475" cy="42005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98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动能：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3551" y="1498600"/>
            <a:ext cx="7400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运动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5273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注：一切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运动的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物体都具有动能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95325" y="3695700"/>
            <a:ext cx="2095500" cy="1803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971551" y="5575300"/>
            <a:ext cx="199834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疾驰的汽车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71901" y="5600700"/>
            <a:ext cx="5362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湍急的水流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57951" y="5575300"/>
            <a:ext cx="2676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飞行的飞机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495675" y="3683001"/>
            <a:ext cx="2095500" cy="1816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257926" y="3644901"/>
            <a:ext cx="2009775" cy="1866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文本框 13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4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33875"/>
          <a:chOff x="381000" y="266700"/>
          <a:chExt cx="9134475" cy="4333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2446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快问快答：下列哪些物体具有动能？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" y="20574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水中游动的鱼；                               地上飞奔的猎豹；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5" y="28956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天上飞的老鹰；                               快跑的小明；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175" y="37211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高速铁路上行驶的空载火车；           慢跑的小明；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175" y="45720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高速铁路上行驶的满载火车；            静止在地面上的铅球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175" y="53086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在水平地面上滚动的铅球； 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381500" y="4711701"/>
            <a:ext cx="323850" cy="3175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105275" y="5461001"/>
            <a:ext cx="323850" cy="3175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9525" y="2260601"/>
            <a:ext cx="323850" cy="3175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058025" y="3048001"/>
            <a:ext cx="323850" cy="3175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096125" y="3873501"/>
            <a:ext cx="323850" cy="3175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2733675" y="3060701"/>
            <a:ext cx="323850" cy="3175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2"/>
          <a:stretch>
            <a:fillRect/>
          </a:stretch>
        </p:blipFill>
        <p:spPr>
          <a:xfrm>
            <a:off x="4381500" y="3873501"/>
            <a:ext cx="323850" cy="3175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2"/>
          <a:stretch>
            <a:fillRect/>
          </a:stretch>
        </p:blipFill>
        <p:spPr>
          <a:xfrm>
            <a:off x="2705100" y="2273301"/>
            <a:ext cx="323850" cy="3175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254366" y="4711701"/>
            <a:ext cx="219075" cy="3175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6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686300"/>
          <a:chOff x="381000" y="295275"/>
          <a:chExt cx="9134475" cy="4686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3208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7776" y="1270000"/>
            <a:ext cx="73056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小胖子以不同的速度撞向小瘦子，哪种情况对小瘦子的心灵创伤更大？ 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76" y="2692400"/>
            <a:ext cx="3686175" cy="3454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95400" y="2870200"/>
            <a:ext cx="3638550" cy="3378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2714625" y="3505200"/>
            <a:ext cx="6419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速度慢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14625" y="5194300"/>
            <a:ext cx="6419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速度快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496051" y="2844800"/>
            <a:ext cx="2638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速度快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5734051" y="4673600"/>
            <a:ext cx="3400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猜想一：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34225" y="4673600"/>
            <a:ext cx="2000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速度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72001" y="3937000"/>
            <a:ext cx="456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4762501" y="4191000"/>
            <a:ext cx="4371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70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572000"/>
          <a:chOff x="381000" y="295275"/>
          <a:chExt cx="9134475" cy="4572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3208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7776" y="1270000"/>
            <a:ext cx="73056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大胖子和小胖子以相同的速度撞向小瘦子，谁对小瘦子的心灵创伤更大？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53200" y="3225800"/>
            <a:ext cx="2581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大胖子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24575" y="4635500"/>
            <a:ext cx="3009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猜想二：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00925" y="4635500"/>
            <a:ext cx="1733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1114426" y="2755901"/>
            <a:ext cx="3571875" cy="3340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7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705350"/>
          <a:chOff x="381000" y="295275"/>
          <a:chExt cx="9134475" cy="47053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4097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猜想与假设：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28829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实验·观察：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1275" y="1409700"/>
            <a:ext cx="6553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动能的大小可能和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速度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00325" y="2095500"/>
            <a:ext cx="6534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动能的大小可能和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00325" y="2882900"/>
            <a:ext cx="6534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如何判断小球动能的大小？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28901" y="3657600"/>
            <a:ext cx="6505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通过观察小球撞击木块后，木块移动的距离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66751" y="4508501"/>
            <a:ext cx="5210175" cy="1765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文本框 10"/>
          <p:cNvSpPr txBox="1"/>
          <p:nvPr/>
        </p:nvSpPr>
        <p:spPr>
          <a:xfrm>
            <a:off x="6915151" y="5016500"/>
            <a:ext cx="2219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转换法</a:t>
            </a:r>
          </a:p>
        </p:txBody>
      </p:sp>
    </p:spTree>
    <p:extLst>
      <p:ext uri="{BB962C8B-B14F-4D97-AF65-F5344CB8AC3E}">
        <p14:creationId xmlns:p14="http://schemas.microsoft.com/office/powerpoint/2010/main" val="2342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819650"/>
          <a:chOff x="381000" y="295275"/>
          <a:chExt cx="9134475" cy="4819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3208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实验一：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4501" y="1320800"/>
            <a:ext cx="65627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让同一钢球A分别从不同的高度由静止开始滚下，钢球运动到水平面时的快慢一样吗？哪次物体B被撞得远？ 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6" y="3111501"/>
            <a:ext cx="4486275" cy="3314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5848351" y="3022600"/>
            <a:ext cx="3286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位置越高，运动到</a:t>
            </a:r>
            <a:b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水平面速度越快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5975" y="4495800"/>
            <a:ext cx="3238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第一次被撞得远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76951" y="5283200"/>
            <a:ext cx="30575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    速度越大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物体动能越大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00651" y="457200"/>
            <a:ext cx="3933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控制变量法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71675" y="1244600"/>
            <a:ext cx="1219200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0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600450"/>
          <a:chOff x="381000" y="295275"/>
          <a:chExt cx="9134475" cy="36004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4478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实验一：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00226" y="1447800"/>
            <a:ext cx="67151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让同一钢球A分别从不同的高度由静止开始滚下，钢球运动到水平面时的快慢一样吗？哪次物体B被撞得远？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7701" y="3162300"/>
            <a:ext cx="7705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  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5851" y="4241800"/>
            <a:ext cx="8048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8625" y="4800600"/>
            <a:ext cx="4895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00075" y="3708400"/>
            <a:ext cx="76581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实验表明钢球从高处滚下，高度h 越高，钢球运动到底部时越_____(快、慢)，物体B 被撞得越远。所以，质量相同时，钢球的速度越大，动能越_________。</a:t>
            </a:r>
          </a:p>
        </p:txBody>
      </p:sp>
    </p:spTree>
    <p:extLst>
      <p:ext uri="{BB962C8B-B14F-4D97-AF65-F5344CB8AC3E}">
        <p14:creationId xmlns:p14="http://schemas.microsoft.com/office/powerpoint/2010/main" val="935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724400"/>
          <a:chOff x="381000" y="295275"/>
          <a:chExt cx="9134475" cy="4724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3208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实验二：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09750" y="1320800"/>
            <a:ext cx="6629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改变钢球的质量，让不同的钢球从同一高度由静止开始滚下，观察哪个钢球把物体B撞得远？ 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1" y="2895600"/>
            <a:ext cx="3876675" cy="3403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457951" y="3733800"/>
            <a:ext cx="2676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A球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57875" y="4762500"/>
            <a:ext cx="32766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    质量越大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物体动能越大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95975" y="457200"/>
            <a:ext cx="3238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控制变量法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01411" y="1257300"/>
            <a:ext cx="1228725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4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952750"/>
          <a:chOff x="381000" y="295275"/>
          <a:chExt cx="9134475" cy="29527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81175" y="1346200"/>
            <a:ext cx="6667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改变钢球的质量，让不同的钢球从同一高度由静止开始滚下，观察哪个钢球把物体B撞得远？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13462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实验二：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9125" y="3403600"/>
            <a:ext cx="7810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实验表明，速度相同时，质量越_______的钢球能将物体B撞得越远 。所以，钢球的速度相同时，质量越大，动能越___。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62525" y="3365500"/>
            <a:ext cx="4171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72351" y="39370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    大</a:t>
            </a:r>
          </a:p>
        </p:txBody>
      </p:sp>
    </p:spTree>
    <p:extLst>
      <p:ext uri="{BB962C8B-B14F-4D97-AF65-F5344CB8AC3E}">
        <p14:creationId xmlns:p14="http://schemas.microsoft.com/office/powerpoint/2010/main" val="3743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424363"/>
          <a:chOff x="381000" y="295275"/>
          <a:chExt cx="9134475" cy="4424363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教学目标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549400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7813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171951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647700" y="5467351"/>
            <a:ext cx="323850" cy="431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47775" y="1384300"/>
            <a:ext cx="7239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能通过实例从做功的角度描述能量。能说出能量与做功的关系。记住能的单位。 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47775" y="2667000"/>
            <a:ext cx="72771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能利用实例或实验初步认识动能、势能的概念，并能运用其解释相关的现象。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47775" y="4076700"/>
            <a:ext cx="7886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能通过实验探究，了解动能、势能的大小跟哪些因素有关。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57301" y="5372100"/>
            <a:ext cx="787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具有从能量的角度分析物理问题的意识。 </a:t>
            </a:r>
          </a:p>
        </p:txBody>
      </p:sp>
    </p:spTree>
    <p:extLst>
      <p:ext uri="{BB962C8B-B14F-4D97-AF65-F5344CB8AC3E}">
        <p14:creationId xmlns:p14="http://schemas.microsoft.com/office/powerpoint/2010/main" val="318395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724275"/>
          <a:chOff x="381000" y="295275"/>
          <a:chExt cx="9134475" cy="37242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4605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71625" y="1460500"/>
            <a:ext cx="7562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物体动能的大小跟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速度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1625" y="2362200"/>
            <a:ext cx="7562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质量相同的物体，运动的速度越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，它的动能越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1625" y="3302000"/>
            <a:ext cx="7562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运动速度相同的物体，质量越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，它的动能也越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125" y="49657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实验中运用</a:t>
            </a: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转换法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</a:t>
            </a: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控制变量法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124325"/>
          <a:chOff x="381000" y="295275"/>
          <a:chExt cx="9134475" cy="4124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4859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判断动能变化情况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24003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9125" y="3556000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9125" y="5067300"/>
            <a:ext cx="323850" cy="431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9200" y="2305051"/>
            <a:ext cx="5695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一辆汽车加速运动，它的动能                。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19201" y="3429000"/>
            <a:ext cx="6981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火车进站时做减速运动，它的动能           ；停止后，它的动能等于           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8725" y="4972051"/>
            <a:ext cx="7200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一辆洒水车在马路上匀速前进并洒水，它的动能         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91151" y="2260600"/>
            <a:ext cx="3743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增大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43575" y="3365500"/>
            <a:ext cx="3390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减小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81875" y="4991100"/>
            <a:ext cx="1752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减小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28951" y="4025900"/>
            <a:ext cx="6105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cxnSp>
        <p:nvCxnSpPr>
          <p:cNvPr id="16" name="直接连接符 15"/>
          <p:cNvCxnSpPr/>
          <p:nvPr/>
        </p:nvCxnSpPr>
        <p:spPr>
          <a:xfrm>
            <a:off x="5019676" y="2819400"/>
            <a:ext cx="12668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>
            <a:off x="5553075" y="39116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>
            <a:off x="2590800" y="44831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>
            <a:off x="7239001" y="5499100"/>
            <a:ext cx="8096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3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286125"/>
          <a:chOff x="381000" y="295275"/>
          <a:chExt cx="9134475" cy="32861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3843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比较动能大小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23876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9125" y="3949700"/>
            <a:ext cx="323850" cy="43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1101" y="2305473"/>
            <a:ext cx="753935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汽车空载和满载时以相同速度前进：           时动能大。  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715000" y="27813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1181101" y="3867151"/>
            <a:ext cx="5057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某同学慢跑和快跑：           时动能大。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14750" y="43434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5934075" y="2247900"/>
            <a:ext cx="3200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满载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14775" y="3810000"/>
            <a:ext cx="5219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快跑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5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733925"/>
          <a:chOff x="381000" y="295275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422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7775" y="1333500"/>
            <a:ext cx="78867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物体的质量和它的速度都能影响物体的动能。研究下列数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据：质量和速度相比，哪个对物体动能的影响更大？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351" y="3124201"/>
            <a:ext cx="7077075" cy="3187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4333875" y="2476500"/>
            <a:ext cx="4800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速度</a:t>
            </a:r>
          </a:p>
        </p:txBody>
      </p:sp>
    </p:spTree>
    <p:extLst>
      <p:ext uri="{BB962C8B-B14F-4D97-AF65-F5344CB8AC3E}">
        <p14:creationId xmlns:p14="http://schemas.microsoft.com/office/powerpoint/2010/main" val="31926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829175"/>
          <a:chOff x="381000" y="295275"/>
          <a:chExt cx="9134475" cy="4829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动能的影响因素的实验探究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3589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57301" y="1320800"/>
            <a:ext cx="787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用物理学的术语解释，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7301" y="2095500"/>
            <a:ext cx="787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为什么要对机动车的行驶速度进行限制？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38251" y="2921000"/>
            <a:ext cx="7896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为什么在同样的道路上，不同车型的限制车速不同？ 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925" y="37719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4943475" y="3810000"/>
            <a:ext cx="4191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同一辆汽车，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速度越大，动能越大。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38650" y="5359400"/>
            <a:ext cx="40005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车的行驶速度相同，质量大的，动能大，行驶时危险性就大。</a:t>
            </a:r>
          </a:p>
        </p:txBody>
      </p:sp>
    </p:spTree>
    <p:extLst>
      <p:ext uri="{BB962C8B-B14F-4D97-AF65-F5344CB8AC3E}">
        <p14:creationId xmlns:p14="http://schemas.microsoft.com/office/powerpoint/2010/main" val="8561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33775"/>
          <a:chOff x="381000" y="266700"/>
          <a:chExt cx="9134475" cy="3533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358900"/>
            <a:ext cx="78200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如图，小球分别从光滑斜面AB、AC、AD的顶端下滑到斜面底端时的动能是 （     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971800"/>
            <a:ext cx="85058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A、从AB滑下时最大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B、从AC滑下时最大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C、从AD滑下时最大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D、从三个斜面滑下时一样大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19725" y="3213100"/>
            <a:ext cx="2590800" cy="1498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34025" y="3136900"/>
            <a:ext cx="3600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43701" y="4673600"/>
            <a:ext cx="2390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39025" y="4673600"/>
            <a:ext cx="1695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91475" y="4673600"/>
            <a:ext cx="1143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43201" y="1905000"/>
            <a:ext cx="6391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    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4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381250"/>
          <a:chOff x="381000" y="266700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09700"/>
            <a:ext cx="8505825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判断下列说法正确的是(      )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A．速度大的球一定比速度小的球动能大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B．同一辆车运动速度越大动能就越大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C．子弹的速度比火车的速度大，所以子弹动能就比火车动能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D．平直公路上匀速行驶洒水的洒水车动能不变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86175" y="1409700"/>
            <a:ext cx="5448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1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247900"/>
          <a:chOff x="381000" y="266700"/>
          <a:chExt cx="9134475" cy="22479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930400"/>
            <a:ext cx="8496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唐诗中有“不尽长江滚滚来”的诗句，这动人的诗句生动、形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象地反映了这条大河蕴藏了大量的             能。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000625" y="29845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5334001" y="2476500"/>
            <a:ext cx="3800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10025" y="2997200"/>
            <a:ext cx="51244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9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086225"/>
          <a:chOff x="381000" y="266700"/>
          <a:chExt cx="9134475" cy="40862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3335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下表中给出了一头牛慢步行走和一颗飞行的子弹的一些数据：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14376" y="2362200"/>
          <a:ext cx="7553325" cy="1905000"/>
        </p:xfrm>
        <a:graphic>
          <a:graphicData uri="http://schemas.openxmlformats.org/drawingml/2006/table">
            <a:tbl>
              <a:tblPr firstRow="1" bandRow="1"/>
              <a:tblGrid>
                <a:gridCol w="1888331"/>
                <a:gridCol w="1888331"/>
                <a:gridCol w="1888331"/>
                <a:gridCol w="1888331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352551" y="2374900"/>
            <a:ext cx="7781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66851" y="3022600"/>
            <a:ext cx="7667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71601" y="3644900"/>
            <a:ext cx="7762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子弹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76525" y="2387600"/>
            <a:ext cx="6457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质量m（Kg）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52950" y="2413000"/>
            <a:ext cx="4581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速度v（m/s）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24626" y="2387600"/>
            <a:ext cx="15906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01" y="2324100"/>
            <a:ext cx="1545431" cy="7112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14675" y="3035300"/>
            <a:ext cx="6019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约600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33975" y="3009900"/>
            <a:ext cx="400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约0.5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48501" y="3022600"/>
            <a:ext cx="2085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约75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05151" y="3695700"/>
            <a:ext cx="6029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约0.02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53025" y="3695700"/>
            <a:ext cx="3981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约700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38951" y="3670300"/>
            <a:ext cx="113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6791326" y="3606800"/>
            <a:ext cx="1088231" cy="7112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66751" y="4241800"/>
            <a:ext cx="7572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分析数据，可以看出，对物体动能大小影响较大的因素是                                       。你这样判断的依据是：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723901" y="5346700"/>
            <a:ext cx="2676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666750" y="5448300"/>
            <a:ext cx="8001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牛的质量较大，但速度较慢，动能并不大；子弹尽管质量不大，但速度大，动能大。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23975" y="4813300"/>
            <a:ext cx="781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物体的速度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2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0525" y="295275"/>
          <a:ext cx="9134475" cy="4629150"/>
          <a:chOff x="390525" y="295275"/>
          <a:chExt cx="9134475" cy="4629150"/>
        </a:xfrm>
      </p:grpSpPr>
      <p:sp>
        <p:nvSpPr>
          <p:cNvPr id="2" name="文本框 1"/>
          <p:cNvSpPr txBox="1"/>
          <p:nvPr/>
        </p:nvSpPr>
        <p:spPr>
          <a:xfrm>
            <a:off x="390525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重力势能的影响因素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4732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重力势能：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3601" y="1473200"/>
            <a:ext cx="7000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被举高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而具有的能量 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23368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1100" y="2260600"/>
            <a:ext cx="72771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要使木桩进入泥土里，砸向木桩的重物需要高一点，还是低一点？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457825" y="35052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2514601" y="3987800"/>
            <a:ext cx="6619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高一点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43125" y="5270500"/>
            <a:ext cx="6991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猜想一：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高度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29100"/>
          <a:chOff x="381000" y="266700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9575" y="41656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57225" y="4000500"/>
            <a:ext cx="84772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教学难点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587500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819400"/>
            <a:ext cx="323850" cy="431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33501" y="1492251"/>
            <a:ext cx="7800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动能和势能的概念；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33501" y="2724151"/>
            <a:ext cx="7800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动能和势能的大小与哪些因素有关. 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5207000"/>
            <a:ext cx="323850" cy="431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62075" y="5111751"/>
            <a:ext cx="7772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探究动能和势能的影响因素. </a:t>
            </a:r>
          </a:p>
        </p:txBody>
      </p:sp>
    </p:spTree>
    <p:extLst>
      <p:ext uri="{BB962C8B-B14F-4D97-AF65-F5344CB8AC3E}">
        <p14:creationId xmlns:p14="http://schemas.microsoft.com/office/powerpoint/2010/main" val="3783213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0525" y="295275"/>
          <a:ext cx="9134475" cy="4286250"/>
          <a:chOff x="390525" y="295275"/>
          <a:chExt cx="9134475" cy="4286250"/>
        </a:xfrm>
      </p:grpSpPr>
      <p:sp>
        <p:nvSpPr>
          <p:cNvPr id="2" name="文本框 1"/>
          <p:cNvSpPr txBox="1"/>
          <p:nvPr/>
        </p:nvSpPr>
        <p:spPr>
          <a:xfrm>
            <a:off x="390525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重力势能的影响因素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4732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重力势能：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3601" y="1473200"/>
            <a:ext cx="7000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被举高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而具有的能量 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23368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1100" y="2311400"/>
            <a:ext cx="7277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分别搬起石头和棉花砸自己的脚，哪个更疼一些？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450" y="3556000"/>
            <a:ext cx="161925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2933700" y="3556000"/>
            <a:ext cx="161925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6276975" y="3721100"/>
            <a:ext cx="2857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石头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91201" y="4826000"/>
            <a:ext cx="3343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猜想二：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</p:spTree>
    <p:extLst>
      <p:ext uri="{BB962C8B-B14F-4D97-AF65-F5344CB8AC3E}">
        <p14:creationId xmlns:p14="http://schemas.microsoft.com/office/powerpoint/2010/main" val="3007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286250"/>
          <a:chOff x="381000" y="295275"/>
          <a:chExt cx="9134475" cy="4286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重力势能的影响因素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1" y="1409700"/>
            <a:ext cx="8543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猜想与假设：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551" y="2882900"/>
            <a:ext cx="8543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实验·观察：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1275" y="1409700"/>
            <a:ext cx="6553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重力势能的大小可能和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高度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00325" y="2095500"/>
            <a:ext cx="6534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重力势能的大小可能和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1025" y="3657600"/>
            <a:ext cx="8553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如何判断石块重力势能的大小？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1025" y="4318000"/>
            <a:ext cx="4572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通过观察木桩被陷入沙中的深度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67350" y="2895600"/>
            <a:ext cx="2838450" cy="2819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文本框 10"/>
          <p:cNvSpPr txBox="1"/>
          <p:nvPr/>
        </p:nvSpPr>
        <p:spPr>
          <a:xfrm>
            <a:off x="2019301" y="5308600"/>
            <a:ext cx="7115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转换法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95925" y="5715000"/>
            <a:ext cx="3638550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注： ① ②石块的质量相同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  ① ③石块的高度相同 </a:t>
            </a:r>
          </a:p>
        </p:txBody>
      </p:sp>
    </p:spTree>
    <p:extLst>
      <p:ext uri="{BB962C8B-B14F-4D97-AF65-F5344CB8AC3E}">
        <p14:creationId xmlns:p14="http://schemas.microsoft.com/office/powerpoint/2010/main" val="417064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457700"/>
          <a:chOff x="381000" y="295275"/>
          <a:chExt cx="9134475" cy="44577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3208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实验一：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4501" y="1320800"/>
            <a:ext cx="6562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通过观察① ② 两组实验，哪一组木桩陷入更深？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91175" y="444500"/>
            <a:ext cx="3543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控制变量法</a:t>
            </a:r>
          </a:p>
        </p:txBody>
      </p:sp>
      <p:pic>
        <p:nvPicPr>
          <p:cNvPr id="7" name="图片 6" descr="C:\Users\Administrator\Desktop\截图1586282365.png截图158628236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91050" y="2615354"/>
            <a:ext cx="3581400" cy="3316393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800101" y="2959100"/>
            <a:ext cx="8334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第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②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组木桩陷入更深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28925" y="1295400"/>
            <a:ext cx="1333500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1228725" y="4508500"/>
            <a:ext cx="7905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   高度越高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重力势能越大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8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381500"/>
          <a:chOff x="381000" y="295275"/>
          <a:chExt cx="9134475" cy="4381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3208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实验二：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4501" y="1320800"/>
            <a:ext cx="6562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通过观察①③两组实验，哪一组木桩陷入更深？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29275" y="444500"/>
            <a:ext cx="3505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控制变量法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19400" y="1295400"/>
            <a:ext cx="1219200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8" name="图片 7" descr="C:\Users\Administrator\Desktop\截图1586282890.png截图158628289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045394" y="2882901"/>
            <a:ext cx="3072765" cy="2959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1219201" y="3276600"/>
            <a:ext cx="791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第③组木桩陷入更深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04975" y="4584700"/>
            <a:ext cx="7429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   质量越大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重力势能越大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1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390775"/>
          <a:chOff x="381000" y="295275"/>
          <a:chExt cx="9134475" cy="2390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重力势能的影响因素的实验探究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1930400"/>
            <a:ext cx="8477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62101" y="1930400"/>
            <a:ext cx="75723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物体重力势能的大小跟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高度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有关，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质量相同的物体，高度越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，它的重力势能越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高度相同的物体，质量越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，它的重力势能也越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01" y="29337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4191001" y="31877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2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571750"/>
          <a:chOff x="381000" y="295275"/>
          <a:chExt cx="9134475" cy="2571750"/>
        </a:xfrm>
      </p:grpSpPr>
      <p:sp>
        <p:nvSpPr>
          <p:cNvPr id="2" name="文本框 1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" y="1993900"/>
            <a:ext cx="8496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动能的多少由物体的           和         决定，重力势能的多少由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物体的              和                    决定。  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209925" y="25273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4419601" y="2527300"/>
            <a:ext cx="8858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1504950" y="3060700"/>
            <a:ext cx="12192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3000376" y="3060700"/>
            <a:ext cx="16668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9"/>
          <p:cNvSpPr txBox="1"/>
          <p:nvPr/>
        </p:nvSpPr>
        <p:spPr>
          <a:xfrm>
            <a:off x="3419475" y="2006600"/>
            <a:ext cx="5715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速度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38325" y="2514600"/>
            <a:ext cx="7296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72001" y="2006600"/>
            <a:ext cx="4562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14675" y="2514600"/>
            <a:ext cx="6019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被举的高度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0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886200"/>
          <a:chOff x="381000" y="295275"/>
          <a:chExt cx="9134475" cy="38862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5240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一个沿竖直方向匀速上升的气球，它的(     )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" y="25654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A、动能不变，势能不变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5" y="3437467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B、动能不变，势能增加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175" y="4309533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C、动能增加，势能增加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175" y="51816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D、动能增加，势能不变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81675" y="1536700"/>
            <a:ext cx="3352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3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381250"/>
          <a:chOff x="381000" y="2952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689100"/>
            <a:ext cx="84963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一架飞机在灾区上方水平匀速飞行，并不断向灾区空投救灾物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资，则飞机在这个过程中，动能           ，势能           (填“变大”或“变小”)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657725" y="27432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6438900" y="27432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4829175" y="2222500"/>
            <a:ext cx="4305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变小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0825" y="2209800"/>
            <a:ext cx="2533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变小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4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381250"/>
          <a:chOff x="381000" y="2952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435100"/>
            <a:ext cx="8496300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某同学骑自行车上坡时，速度越来越慢，则车和人的（    ）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A．动能变大，重力势能变大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B．动能变小，重力势能变小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C．动能不变，重力势能不变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D．动能变小，重力势能变大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53325" y="1447800"/>
            <a:ext cx="1581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6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571750"/>
          <a:chOff x="381000" y="295275"/>
          <a:chExt cx="9134475" cy="2571750"/>
        </a:xfrm>
      </p:grpSpPr>
      <p:sp>
        <p:nvSpPr>
          <p:cNvPr id="2" name="文本框 1"/>
          <p:cNvSpPr txBox="1"/>
          <p:nvPr/>
        </p:nvSpPr>
        <p:spPr>
          <a:xfrm>
            <a:off x="638175" y="1930400"/>
            <a:ext cx="77533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洒水车沿街道匀速行驶，将水洒向路面。在此过程中，它的动能             ，这是因为                                             。 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42975" y="2984500"/>
            <a:ext cx="11811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/>
        </p:nvCxnSpPr>
        <p:spPr>
          <a:xfrm>
            <a:off x="3495675" y="2997200"/>
            <a:ext cx="37909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7775" y="2463800"/>
            <a:ext cx="7886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减小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76701" y="2476500"/>
            <a:ext cx="5057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速度不变，质量减少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267200"/>
          <a:chOff x="381000" y="295275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知识回顾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71600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2098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3111500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628650" y="4152900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647700" y="5257800"/>
            <a:ext cx="323850" cy="431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09675" y="1289051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物理意义：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等线"/>
              </a:rPr>
              <a:t>______________________________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9675" y="2127251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定义：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等线"/>
              </a:rPr>
              <a:t>______________________________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09675" y="3016251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公式：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62425" y="2946400"/>
            <a:ext cx="49720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2295526" y="2743200"/>
            <a:ext cx="1609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7"/>
          <a:stretch>
            <a:fillRect/>
          </a:stretch>
        </p:blipFill>
        <p:spPr>
          <a:xfrm>
            <a:off x="2247900" y="2679701"/>
            <a:ext cx="1488281" cy="12827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81475" y="2755900"/>
            <a:ext cx="971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8"/>
          <a:stretch>
            <a:fillRect/>
          </a:stretch>
        </p:blipFill>
        <p:spPr>
          <a:xfrm>
            <a:off x="4133850" y="2692400"/>
            <a:ext cx="857250" cy="12795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09675" y="4044951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国际单位：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43500" y="3771900"/>
            <a:ext cx="971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5095875" y="3708400"/>
            <a:ext cx="857250" cy="1279525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9"/>
          <a:stretch>
            <a:fillRect/>
          </a:stretch>
        </p:blipFill>
        <p:spPr>
          <a:xfrm>
            <a:off x="4543425" y="4343400"/>
            <a:ext cx="571500" cy="5080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6191250" y="4025900"/>
            <a:ext cx="571500" cy="5080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0"/>
          <a:stretch>
            <a:fillRect/>
          </a:stretch>
        </p:blipFill>
        <p:spPr>
          <a:xfrm>
            <a:off x="6200776" y="4673600"/>
            <a:ext cx="600075" cy="508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600325" y="4064000"/>
            <a:ext cx="6534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瓦特（瓦，W）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10375" y="3708400"/>
            <a:ext cx="2324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38950" y="4305300"/>
            <a:ext cx="2295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秒</a:t>
            </a:r>
          </a:p>
        </p:txBody>
      </p:sp>
      <p:pic>
        <p:nvPicPr>
          <p:cNvPr id="26" name="图片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7429500" y="3860800"/>
            <a:ext cx="95250" cy="8382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610475" y="3937000"/>
            <a:ext cx="1524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焦耳/秒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09675" y="5168900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1W 的物理意义：  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71851" y="5168900"/>
            <a:ext cx="5762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1W即1J/s，表示物体１s 的时间内做功1J。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781301" y="1257300"/>
            <a:ext cx="6353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表示物体做功的快慢。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2" name="文本框 31"/>
          <p:cNvSpPr txBox="1"/>
          <p:nvPr/>
        </p:nvSpPr>
        <p:spPr>
          <a:xfrm>
            <a:off x="2305051" y="2082800"/>
            <a:ext cx="6829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单位时间内所做的功。 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4" name="文本框 33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5" name="文本框 34"/>
          <p:cNvSpPr txBox="1"/>
          <p:nvPr/>
        </p:nvSpPr>
        <p:spPr>
          <a:xfrm>
            <a:off x="4572001" y="3937000"/>
            <a:ext cx="456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6" name="文本框 35"/>
          <p:cNvSpPr txBox="1"/>
          <p:nvPr/>
        </p:nvSpPr>
        <p:spPr>
          <a:xfrm>
            <a:off x="4762501" y="4191000"/>
            <a:ext cx="4371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7" name="文本框 36"/>
          <p:cNvSpPr txBox="1"/>
          <p:nvPr/>
        </p:nvSpPr>
        <p:spPr>
          <a:xfrm>
            <a:off x="4953001" y="4445000"/>
            <a:ext cx="4181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8" name="文本框 37"/>
          <p:cNvSpPr txBox="1"/>
          <p:nvPr/>
        </p:nvSpPr>
        <p:spPr>
          <a:xfrm>
            <a:off x="5143501" y="4699000"/>
            <a:ext cx="3990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9" name="文本框 38"/>
          <p:cNvSpPr txBox="1"/>
          <p:nvPr/>
        </p:nvSpPr>
        <p:spPr>
          <a:xfrm>
            <a:off x="5334001" y="4953000"/>
            <a:ext cx="3800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8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571750"/>
          <a:chOff x="381000" y="295275"/>
          <a:chExt cx="9134475" cy="25717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955800"/>
            <a:ext cx="8496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质量较大的喜鹊与质量较小的燕子在空中飞行，如果它们的动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能相等，那么             飞的快。 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371725" y="2984500"/>
            <a:ext cx="11811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2676525" y="2476500"/>
            <a:ext cx="6457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燕子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1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381250"/>
          <a:chOff x="381000" y="2952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638176" y="1333500"/>
            <a:ext cx="7972425" cy="309700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“跳远”是一项常见的体育活动。跳远运动员在比赛中都是先助跑一段距离后才起跳，这样做是为了（   ）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A、增大跳远运动员的惯性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B、减小跳远运动员的惯性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C、减小跳远运动员的势能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D、增大跳远运动员的动能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48275" y="1879600"/>
            <a:ext cx="3886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        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7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867275"/>
          <a:chOff x="381000" y="295275"/>
          <a:chExt cx="9134475" cy="48672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3937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1155" y="983827"/>
            <a:ext cx="802005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在研究物体的重力势能与哪些因素有关的实验中，让三个相同的木桩被从空中静止释放的铁块撞击，陷入沙坑中，如图所示，在此实验中，我们是通过观察                                 来比较各铁块重力势能的大小？      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076700" y="2705100"/>
            <a:ext cx="28956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4272280" y="2088727"/>
            <a:ext cx="4933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/>
                </a:solidFill>
                <a:latin typeface="微软雅黑" panose="020B0503020204020204" charset="-122"/>
              </a:rPr>
              <a:t>木桩陷入沙坑的深度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7226" y="3238500"/>
            <a:ext cx="4981575" cy="35394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若A、B 两铁块质量相等，则两铁块下落高度的关系是                 ，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若A、C 两铁块下落的高度相等，则两铁块质量的关系是                     .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实验得出的结论是：物体重力势能的大小与                                                 有关。 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000375" y="4229100"/>
            <a:ext cx="4572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2676525" y="3797300"/>
            <a:ext cx="12763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628901" y="3733800"/>
            <a:ext cx="1159669" cy="7112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429000" y="5372100"/>
            <a:ext cx="4381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1228726" y="6489700"/>
            <a:ext cx="34956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3124200" y="3721100"/>
            <a:ext cx="6010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&lt;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52825" y="4889500"/>
            <a:ext cx="5581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&lt;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38275" y="5969000"/>
            <a:ext cx="7696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物体的质量和被举的高度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762625" y="3683001"/>
            <a:ext cx="2876550" cy="2501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文本框 18"/>
          <p:cNvSpPr txBox="1"/>
          <p:nvPr/>
        </p:nvSpPr>
        <p:spPr>
          <a:xfrm>
            <a:off x="2981326" y="4902200"/>
            <a:ext cx="1495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/>
          <p:nvPr/>
        </p:nvPicPr>
        <p:blipFill>
          <a:blip r:embed="rId4"/>
          <a:stretch>
            <a:fillRect/>
          </a:stretch>
        </p:blipFill>
        <p:spPr>
          <a:xfrm>
            <a:off x="2933701" y="4838700"/>
            <a:ext cx="133826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9134475" cy="4210050"/>
          <a:chOff x="381000" y="285750"/>
          <a:chExt cx="9134475" cy="4210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381000"/>
            <a:ext cx="84963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弹性势能的影响因素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295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弹性势能：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90751" y="1295400"/>
            <a:ext cx="6943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弹性形变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而具有的能量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75" y="3073400"/>
            <a:ext cx="1619250" cy="139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95650" y="3086100"/>
            <a:ext cx="1619250" cy="139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2171700"/>
            <a:ext cx="419100" cy="558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787900"/>
            <a:ext cx="419100" cy="558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19201" y="2146300"/>
            <a:ext cx="791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拉开弹弓和弓后，弹珠和箭会如何运动？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19201" y="4762500"/>
            <a:ext cx="791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要使弹珠和者箭射出的更远，应如何操作？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19201" y="5613400"/>
            <a:ext cx="791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将皮筋和弓的形变更大一些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29225" y="3505200"/>
            <a:ext cx="3905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弹珠和箭会被射出 </a:t>
            </a:r>
          </a:p>
        </p:txBody>
      </p:sp>
    </p:spTree>
    <p:extLst>
      <p:ext uri="{BB962C8B-B14F-4D97-AF65-F5344CB8AC3E}">
        <p14:creationId xmlns:p14="http://schemas.microsoft.com/office/powerpoint/2010/main" val="9720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9134475" cy="4371975"/>
          <a:chOff x="381000" y="285750"/>
          <a:chExt cx="9134475" cy="4371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810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弹性势能的影响因素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5875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弹性势能：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09801" y="1574800"/>
            <a:ext cx="6924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弹性形变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6162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总结：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28776" y="2616200"/>
            <a:ext cx="6905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弹性势能大小与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形变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大小有关，物体的弹性形变越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，弹性势能越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4451351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注：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300" y="4533900"/>
            <a:ext cx="323850" cy="4318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257300" y="5397500"/>
            <a:ext cx="323850" cy="431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14525" y="4451351"/>
            <a:ext cx="7219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一切发生弹性形变的物体都具有弹性势能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14525" y="5302251"/>
            <a:ext cx="7219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物体的弹性形变量越大，它具有的弹性势能越大 </a:t>
            </a:r>
          </a:p>
        </p:txBody>
      </p:sp>
    </p:spTree>
    <p:extLst>
      <p:ext uri="{BB962C8B-B14F-4D97-AF65-F5344CB8AC3E}">
        <p14:creationId xmlns:p14="http://schemas.microsoft.com/office/powerpoint/2010/main" val="4134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24325"/>
          <a:chOff x="381000" y="266700"/>
          <a:chExt cx="9134475" cy="4124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弹性势能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1244600"/>
            <a:ext cx="8486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快问快答：看看下面这些物体分别具有什么势能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9700" y="1854200"/>
            <a:ext cx="7724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被举高的重锤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1601" y="2511425"/>
            <a:ext cx="7762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站在3楼的同学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1575" y="3105151"/>
            <a:ext cx="796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在空中飞行的足球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2051" y="3698875"/>
            <a:ext cx="7972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静止在空中的飞艇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7751" y="4254500"/>
            <a:ext cx="8086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空中随风飘动的树枝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28775" y="4902200"/>
            <a:ext cx="7505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重力势能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1551" y="5499100"/>
            <a:ext cx="81629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只要物体处于高处就具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有重力势能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00675" y="1854200"/>
            <a:ext cx="3733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被压缩的弹簧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00675" y="2679700"/>
            <a:ext cx="3733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拉伸的橡皮筋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24450" y="3314700"/>
            <a:ext cx="4010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用力掰弯的塑料棍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48325" y="4902200"/>
            <a:ext cx="3486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弹性势能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76775" y="5499100"/>
            <a:ext cx="44577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只要物体发生弹性形变就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具有弹性势能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9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676525"/>
          <a:chOff x="381000" y="295275"/>
          <a:chExt cx="9134475" cy="26765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1968500"/>
            <a:ext cx="84772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绷床表演中演员从高空跳下落在绷床上，又被弹起，绷床的弹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性势能最大的时时刻是                                         ；演员的重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力势能最大的时刻是                                                   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562350" y="3009900"/>
            <a:ext cx="34671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3276600" y="3568700"/>
            <a:ext cx="42481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3705225" y="2514600"/>
            <a:ext cx="5429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人在蹦床上处于最低处时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8625" y="3073400"/>
            <a:ext cx="4895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人在空中最高处时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4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1447800"/>
          <a:chOff x="381000" y="295275"/>
          <a:chExt cx="9134475" cy="1447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930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请你解释，为什么骑自行车时，速度不能太快？ </a:t>
            </a:r>
          </a:p>
        </p:txBody>
      </p:sp>
    </p:spTree>
    <p:extLst>
      <p:ext uri="{BB962C8B-B14F-4D97-AF65-F5344CB8AC3E}">
        <p14:creationId xmlns:p14="http://schemas.microsoft.com/office/powerpoint/2010/main" val="1094754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1085850"/>
          <a:chOff x="381000" y="295275"/>
          <a:chExt cx="9134475" cy="1085850"/>
        </a:xfrm>
      </p:grpSpPr>
      <p:sp>
        <p:nvSpPr>
          <p:cNvPr id="2" name="文本框 1"/>
          <p:cNvSpPr txBox="1"/>
          <p:nvPr/>
        </p:nvSpPr>
        <p:spPr>
          <a:xfrm>
            <a:off x="628651" y="1447800"/>
            <a:ext cx="8505825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请你判断下列物体具有哪种形式的能量：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（1）在水平公路上行驶的汽车；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（2）悬挂在天花板上的吊灯；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（3）在空中飞行的飞机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（4）被拉开的弓。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</p:spTree>
    <p:extLst>
      <p:ext uri="{BB962C8B-B14F-4D97-AF65-F5344CB8AC3E}">
        <p14:creationId xmlns:p14="http://schemas.microsoft.com/office/powerpoint/2010/main" val="676974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514850"/>
          <a:chOff x="381000" y="295275"/>
          <a:chExt cx="9134475" cy="4514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244600"/>
            <a:ext cx="7810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阅读图11.3-7的剪报。用物理知识解释：为什么此时的馒头能把人砸伤？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47775" y="2565400"/>
            <a:ext cx="6648450" cy="3454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714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600575"/>
          <a:chOff x="381000" y="295275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知识引入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6825" y="1282700"/>
            <a:ext cx="786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想一想，以下物体都具有能量吗？举例说明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208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52550" y="2324101"/>
            <a:ext cx="1752600" cy="1511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3505201" y="2298700"/>
            <a:ext cx="1743075" cy="152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5705475" y="2286000"/>
            <a:ext cx="1790700" cy="1549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1657350" y="3911600"/>
            <a:ext cx="1200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疾驰的汽车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76675" y="3873500"/>
            <a:ext cx="52578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枝头的苹果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57901" y="3898900"/>
            <a:ext cx="30765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拉开的皮筋</a:t>
            </a:r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362075" y="4508501"/>
            <a:ext cx="1752600" cy="1511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图片 12"/>
          <p:cNvPicPr/>
          <p:nvPr/>
        </p:nvPicPr>
        <p:blipFill>
          <a:blip r:embed="rId7"/>
          <a:stretch>
            <a:fillRect/>
          </a:stretch>
        </p:blipFill>
        <p:spPr>
          <a:xfrm>
            <a:off x="3524250" y="4533900"/>
            <a:ext cx="1771650" cy="152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图片 13"/>
          <p:cNvPicPr/>
          <p:nvPr/>
        </p:nvPicPr>
        <p:blipFill>
          <a:blip r:embed="rId8"/>
          <a:stretch>
            <a:fillRect/>
          </a:stretch>
        </p:blipFill>
        <p:spPr>
          <a:xfrm>
            <a:off x="5724525" y="4572000"/>
            <a:ext cx="1733550" cy="1498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文本框 14"/>
          <p:cNvSpPr txBox="1"/>
          <p:nvPr/>
        </p:nvSpPr>
        <p:spPr>
          <a:xfrm>
            <a:off x="1657351" y="6121400"/>
            <a:ext cx="74771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举高的杠铃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19551" y="6108700"/>
            <a:ext cx="51149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拉开的弓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57901" y="6134100"/>
            <a:ext cx="30765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湍急的水流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4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1123950"/>
          <a:chOff x="381000" y="295275"/>
          <a:chExt cx="9134475" cy="1123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98600"/>
            <a:ext cx="85058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物体的质量和它的速度都能影响物体的动能。请你研究本节小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资料“一些物体的动能”提供的数据，质量与速度相比，哪个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对物体的动能影响更大？</a:t>
            </a:r>
          </a:p>
        </p:txBody>
      </p:sp>
    </p:spTree>
    <p:extLst>
      <p:ext uri="{BB962C8B-B14F-4D97-AF65-F5344CB8AC3E}">
        <p14:creationId xmlns:p14="http://schemas.microsoft.com/office/powerpoint/2010/main" val="112577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1171575"/>
          <a:chOff x="381000" y="295275"/>
          <a:chExt cx="9134475" cy="1171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562100"/>
            <a:ext cx="8181975" cy="35394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拦河大坝（图11.3-8）使上游的水位升高，提高水的重力势能。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水从大坝的上游流下时冲击水轮机发电，水的势能最终转化为电能。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瑞士的大迪克桑斯大坝高285m，我国葛洲坝水电站的拦河坝高70m。有人说前者水的重力势能比后者大，能够这样简单地得出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结论吗？为什么？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2961616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72025"/>
          <a:chOff x="381000" y="266700"/>
          <a:chExt cx="9134475" cy="47720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295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能量定义：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95501" y="1295400"/>
            <a:ext cx="6486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物体对外做功，表示这个物体具有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381751" y="1765300"/>
            <a:ext cx="11715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6610351" y="1244600"/>
            <a:ext cx="2524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能量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1" y="2222500"/>
            <a:ext cx="2981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能量单位：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cxnSp>
        <p:nvCxnSpPr>
          <p:cNvPr id="10" name="直接连接符 9"/>
          <p:cNvCxnSpPr/>
          <p:nvPr/>
        </p:nvCxnSpPr>
        <p:spPr>
          <a:xfrm>
            <a:off x="1943101" y="2730500"/>
            <a:ext cx="13239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2028825" y="2222500"/>
            <a:ext cx="7105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焦耳（J）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9125" y="3098800"/>
            <a:ext cx="8058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注：一个物体能够做的功           ，表示这个物体的能量 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810000" y="3606800"/>
            <a:ext cx="9906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7639051" y="3581400"/>
            <a:ext cx="10382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4029075" y="3060700"/>
            <a:ext cx="5105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越多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20025" y="3060700"/>
            <a:ext cx="1314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越大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9125" y="37719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动能：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09725" y="3771900"/>
            <a:ext cx="7524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666666">
                    <a:alpha val="100000"/>
                  </a:srgbClr>
                </a:solidFill>
                <a:latin typeface="微软雅黑" panose="020B0503020204020204" charset="-122"/>
              </a:rPr>
              <a:t>           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9125" y="52705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势能</a:t>
            </a:r>
          </a:p>
        </p:txBody>
      </p:sp>
      <p:pic>
        <p:nvPicPr>
          <p:cNvPr id="20" name="图片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419226" y="4876801"/>
            <a:ext cx="161925" cy="13081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600201" y="4597400"/>
            <a:ext cx="7534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重力势能：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38475" y="4597400"/>
            <a:ext cx="6096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666666">
                    <a:alpha val="100000"/>
                  </a:srgbClr>
                </a:solidFill>
                <a:latin typeface="微软雅黑" panose="020B0503020204020204" charset="-122"/>
              </a:rPr>
              <a:t>               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而具有的能量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628775" y="5842000"/>
            <a:ext cx="7505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弹性势能：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076575" y="5842000"/>
            <a:ext cx="6057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666666">
                    <a:alpha val="100000"/>
                  </a:srgbClr>
                </a:solidFill>
                <a:latin typeface="微软雅黑" panose="020B0503020204020204" charset="-122"/>
              </a:rPr>
              <a:t>               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而具有的能量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7" name="文本框 26"/>
          <p:cNvSpPr txBox="1"/>
          <p:nvPr/>
        </p:nvSpPr>
        <p:spPr>
          <a:xfrm>
            <a:off x="4572001" y="3937000"/>
            <a:ext cx="456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cxnSp>
        <p:nvCxnSpPr>
          <p:cNvPr id="28" name="直接连接符 27"/>
          <p:cNvCxnSpPr/>
          <p:nvPr/>
        </p:nvCxnSpPr>
        <p:spPr>
          <a:xfrm>
            <a:off x="2781300" y="42799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文本框 28"/>
          <p:cNvSpPr txBox="1"/>
          <p:nvPr/>
        </p:nvSpPr>
        <p:spPr>
          <a:xfrm>
            <a:off x="3000375" y="3759200"/>
            <a:ext cx="6134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运动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762501" y="4191000"/>
            <a:ext cx="4371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cxnSp>
        <p:nvCxnSpPr>
          <p:cNvPr id="31" name="直接连接符 30"/>
          <p:cNvCxnSpPr/>
          <p:nvPr/>
        </p:nvCxnSpPr>
        <p:spPr>
          <a:xfrm>
            <a:off x="4181475" y="5118100"/>
            <a:ext cx="13525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直接连接符 31"/>
          <p:cNvCxnSpPr/>
          <p:nvPr/>
        </p:nvCxnSpPr>
        <p:spPr>
          <a:xfrm>
            <a:off x="4219576" y="6362700"/>
            <a:ext cx="13811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文本框 32"/>
          <p:cNvSpPr txBox="1"/>
          <p:nvPr/>
        </p:nvSpPr>
        <p:spPr>
          <a:xfrm>
            <a:off x="4410075" y="4597400"/>
            <a:ext cx="472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被举高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362451" y="5816600"/>
            <a:ext cx="4772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弹性形变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953001" y="4445000"/>
            <a:ext cx="4181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6" name="文本框 35"/>
          <p:cNvSpPr txBox="1"/>
          <p:nvPr/>
        </p:nvSpPr>
        <p:spPr>
          <a:xfrm>
            <a:off x="5143501" y="4699000"/>
            <a:ext cx="3990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7" name="文本框 36"/>
          <p:cNvSpPr txBox="1"/>
          <p:nvPr/>
        </p:nvSpPr>
        <p:spPr>
          <a:xfrm>
            <a:off x="5334001" y="4953000"/>
            <a:ext cx="3800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9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 animBg="1"/>
      <p:bldP spid="29" grpId="0"/>
      <p:bldP spid="31" grpId="0" animBg="1"/>
      <p:bldP spid="32" grpId="0" animBg="1"/>
      <p:bldP spid="33" grpId="0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90925"/>
          <a:chOff x="381000" y="266700"/>
          <a:chExt cx="9134475" cy="35909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3589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各种能量的影响因素：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2098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物体动能的大小跟___________、___________有关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3069167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物体重力还能的大小跟___________、___________有关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3928533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弹性势能大小与____________大小有关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47879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实验运用______________、_______________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52801" y="2184400"/>
            <a:ext cx="5781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速度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76825" y="2197100"/>
            <a:ext cx="405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24301" y="3048000"/>
            <a:ext cx="5210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高度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62601" y="3048000"/>
            <a:ext cx="3571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28925" y="3937000"/>
            <a:ext cx="6305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弹性形变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90751" y="4762500"/>
            <a:ext cx="6943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转换法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86225" y="4762500"/>
            <a:ext cx="5048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</a:rPr>
              <a:t>控制变量法</a:t>
            </a:r>
          </a:p>
        </p:txBody>
      </p:sp>
    </p:spTree>
    <p:extLst>
      <p:ext uri="{BB962C8B-B14F-4D97-AF65-F5344CB8AC3E}">
        <p14:creationId xmlns:p14="http://schemas.microsoft.com/office/powerpoint/2010/main" val="11324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9134475" cy="4286250"/>
          <a:chOff x="381000" y="285750"/>
          <a:chExt cx="9134475" cy="4286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810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知识引入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7301" y="1295400"/>
            <a:ext cx="787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想一想，以下物体都具有能量吗？举例说明 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208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76451" y="2146300"/>
            <a:ext cx="7058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疾驰的汽车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10075" y="2146300"/>
            <a:ext cx="472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能把地面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96075" y="2146300"/>
            <a:ext cx="2438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砸陷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76451" y="3111500"/>
            <a:ext cx="7058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拉开的弓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10075" y="3111500"/>
            <a:ext cx="472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能把箭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29101" y="3149600"/>
            <a:ext cx="490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696075" y="3111500"/>
            <a:ext cx="2438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射出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76451" y="4140200"/>
            <a:ext cx="7058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湍急的水流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10075" y="4140200"/>
            <a:ext cx="472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能把石头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96075" y="4140200"/>
            <a:ext cx="2438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冲走</a:t>
            </a:r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581276" y="4724400"/>
            <a:ext cx="257175" cy="889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428875" y="5715000"/>
            <a:ext cx="6705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物体</a:t>
            </a:r>
          </a:p>
        </p:txBody>
      </p:sp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838701" y="4724400"/>
            <a:ext cx="257175" cy="8890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6896101" y="4724400"/>
            <a:ext cx="257175" cy="889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91025" y="5715000"/>
            <a:ext cx="4743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能够对外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05601" y="5715000"/>
            <a:ext cx="2428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做功</a:t>
            </a:r>
          </a:p>
        </p:txBody>
      </p:sp>
      <p:pic>
        <p:nvPicPr>
          <p:cNvPr id="22" name="图片 21"/>
          <p:cNvPicPr/>
          <p:nvPr/>
        </p:nvPicPr>
        <p:blipFill>
          <a:blip r:embed="rId4"/>
          <a:stretch>
            <a:fillRect/>
          </a:stretch>
        </p:blipFill>
        <p:spPr>
          <a:xfrm>
            <a:off x="1695450" y="2349500"/>
            <a:ext cx="209550" cy="21336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314451" y="2286000"/>
            <a:ext cx="78200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具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能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量</a:t>
            </a:r>
          </a:p>
        </p:txBody>
      </p:sp>
    </p:spTree>
    <p:extLst>
      <p:ext uri="{BB962C8B-B14F-4D97-AF65-F5344CB8AC3E}">
        <p14:creationId xmlns:p14="http://schemas.microsoft.com/office/powerpoint/2010/main" val="13899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91000"/>
          <a:chOff x="381000" y="266700"/>
          <a:chExt cx="9134475" cy="4191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605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28775" y="1460500"/>
            <a:ext cx="7505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物体对外做功，表示这个物体具有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能量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2733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28775" y="2273300"/>
            <a:ext cx="7505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焦耳（J）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32131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注：一个物体能够做的功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越多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，表示这个物体的能量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越大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1" y="41148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常见的能量：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1" y="4851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热能        光能        电能         磁能         机械能     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8651" y="55880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动能        势能       化学能       核能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7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724400"/>
          <a:chOff x="381000" y="295275"/>
          <a:chExt cx="9134475" cy="4724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能量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8725" y="1244600"/>
            <a:ext cx="7905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猜想一下，下面这些物体都具有什么能量呢？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57300" y="2247901"/>
            <a:ext cx="1752600" cy="1511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4010026" y="2247900"/>
            <a:ext cx="1743075" cy="152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6210300" y="2247900"/>
            <a:ext cx="1790700" cy="1549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6248400" y="4762501"/>
            <a:ext cx="1752600" cy="1511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7"/>
          <a:stretch>
            <a:fillRect/>
          </a:stretch>
        </p:blipFill>
        <p:spPr>
          <a:xfrm>
            <a:off x="4029075" y="4775200"/>
            <a:ext cx="1771650" cy="152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8"/>
          <a:stretch>
            <a:fillRect/>
          </a:stretch>
        </p:blipFill>
        <p:spPr>
          <a:xfrm>
            <a:off x="1285875" y="4775200"/>
            <a:ext cx="1733550" cy="1498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文本框 11"/>
          <p:cNvSpPr txBox="1"/>
          <p:nvPr/>
        </p:nvSpPr>
        <p:spPr>
          <a:xfrm>
            <a:off x="1838325" y="4000500"/>
            <a:ext cx="7296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动能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15001" y="4000500"/>
            <a:ext cx="3419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势能</a:t>
            </a:r>
          </a:p>
        </p:txBody>
      </p:sp>
    </p:spTree>
    <p:extLst>
      <p:ext uri="{BB962C8B-B14F-4D97-AF65-F5344CB8AC3E}">
        <p14:creationId xmlns:p14="http://schemas.microsoft.com/office/powerpoint/2010/main" val="9715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24275"/>
          <a:chOff x="381000" y="266700"/>
          <a:chExt cx="9134475" cy="37242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能量的不同形式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5875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动能：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38301" y="1587500"/>
            <a:ext cx="7496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运动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3708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势能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81125" y="3073401"/>
            <a:ext cx="209550" cy="1892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14501" y="2768600"/>
            <a:ext cx="7419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重力势能：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90875" y="2768600"/>
            <a:ext cx="5943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被举高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而具有的能量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14501" y="4597400"/>
            <a:ext cx="7419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弹性势能：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62301" y="4597400"/>
            <a:ext cx="5972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物体由于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弹性形变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而具有的能量 </a:t>
            </a:r>
          </a:p>
        </p:txBody>
      </p:sp>
    </p:spTree>
    <p:extLst>
      <p:ext uri="{BB962C8B-B14F-4D97-AF65-F5344CB8AC3E}">
        <p14:creationId xmlns:p14="http://schemas.microsoft.com/office/powerpoint/2010/main" val="4455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744</Words>
  <Application>Microsoft Office PowerPoint</Application>
  <PresentationFormat>全屏显示(4:3)</PresentationFormat>
  <Paragraphs>345</Paragraphs>
  <Slides>53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2020-04-28T13:33:39Z</dcterms:created>
  <dcterms:modified xsi:type="dcterms:W3CDTF">2020-04-29T22:25:37Z</dcterms:modified>
</cp:coreProperties>
</file>