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media/audio2.wav" ContentType="audio/wav"/>
  <Override PartName="/ppt/media/audio5.wav" ContentType="audio/wav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2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54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1435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42504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8.wmf"/><Relationship Id="rId4" Type="http://schemas.openxmlformats.org/officeDocument/2006/relationships/audio" Target="../media/audio3.wav"/><Relationship Id="rId9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2.wmf"/><Relationship Id="rId3" Type="http://schemas.openxmlformats.org/officeDocument/2006/relationships/audio" Target="../media/audio6.wav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5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389014" y="2048171"/>
            <a:ext cx="3889572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 简单机械 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35" indent="0" algn="ctr">
              <a:buNone/>
            </a:pPr>
            <a:endParaRPr lang="zh-CN" altLang="en-US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8024" y="2812470"/>
            <a:ext cx="39604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12.3 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械效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464114" y="696112"/>
            <a:ext cx="3331419" cy="3331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1028" name="Rectangle 2"/>
          <p:cNvSpPr>
            <a:spLocks noRot="1"/>
          </p:cNvSpPr>
          <p:nvPr/>
        </p:nvSpPr>
        <p:spPr>
          <a:xfrm>
            <a:off x="2261950" y="17860"/>
            <a:ext cx="4229100" cy="735806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charset="0"/>
                <a:ea typeface="宋体" panose="02010600030101010101" pitchFamily="2" charset="-122"/>
              </a:rPr>
              <a:t>机械效率</a:t>
            </a:r>
          </a:p>
        </p:txBody>
      </p:sp>
      <p:sp>
        <p:nvSpPr>
          <p:cNvPr id="15363" name="Rectangle 3"/>
          <p:cNvSpPr/>
          <p:nvPr/>
        </p:nvSpPr>
        <p:spPr>
          <a:xfrm>
            <a:off x="1721406" y="2946083"/>
            <a:ext cx="5023247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）机械效率通常用百分数表示，没有单位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5364" name="Rectangle 4"/>
          <p:cNvSpPr>
            <a:spLocks noRot="1"/>
          </p:cNvSpPr>
          <p:nvPr/>
        </p:nvSpPr>
        <p:spPr>
          <a:xfrm>
            <a:off x="1721406" y="732712"/>
            <a:ext cx="5832872" cy="4869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r>
              <a:rPr lang="en-US" altLang="zh-CN" sz="2100" b="1" dirty="0">
                <a:solidFill>
                  <a:schemeClr val="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1. </a:t>
            </a:r>
            <a:r>
              <a:rPr lang="zh-CN" altLang="en-US" sz="2100" b="1" dirty="0">
                <a:solidFill>
                  <a:schemeClr val="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定义：有用功跟总功的比值叫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机械效率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  <a:ea typeface="黑体" panose="02010609060101010101" pitchFamily="49" charset="-122"/>
              </a:rPr>
              <a:t>（</a:t>
            </a:r>
            <a:r>
              <a:rPr lang="en-US" altLang="zh-CN" sz="3000" i="1" dirty="0">
                <a:solidFill>
                  <a:srgbClr val="99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η</a:t>
            </a:r>
            <a:r>
              <a:rPr lang="zh-CN" altLang="en-US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5365" name="Rectangle 5"/>
          <p:cNvSpPr/>
          <p:nvPr/>
        </p:nvSpPr>
        <p:spPr>
          <a:xfrm>
            <a:off x="1721407" y="3431858"/>
            <a:ext cx="2755106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）机械效率总小于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</a:rPr>
              <a:t>1 .</a:t>
            </a:r>
          </a:p>
        </p:txBody>
      </p:sp>
      <p:sp>
        <p:nvSpPr>
          <p:cNvPr id="15366" name="Rectangle 6"/>
          <p:cNvSpPr/>
          <p:nvPr/>
        </p:nvSpPr>
        <p:spPr>
          <a:xfrm>
            <a:off x="4206241" y="3431858"/>
            <a:ext cx="2755106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（因为有用功总小于总功）</a:t>
            </a:r>
          </a:p>
        </p:txBody>
      </p:sp>
      <p:sp>
        <p:nvSpPr>
          <p:cNvPr id="15367" name="Rectangle 7"/>
          <p:cNvSpPr>
            <a:spLocks noRot="1"/>
          </p:cNvSpPr>
          <p:nvPr/>
        </p:nvSpPr>
        <p:spPr>
          <a:xfrm>
            <a:off x="1721406" y="1488758"/>
            <a:ext cx="1890713" cy="4869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r>
              <a:rPr lang="en-US" altLang="zh-CN" sz="2100" b="1" dirty="0">
                <a:solidFill>
                  <a:schemeClr val="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2. </a:t>
            </a:r>
            <a:r>
              <a:rPr lang="zh-CN" altLang="en-US" sz="2100" b="1" dirty="0">
                <a:solidFill>
                  <a:schemeClr val="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公式：</a:t>
            </a:r>
            <a:endParaRPr lang="zh-CN" altLang="en-US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2964419" y="1433989"/>
            <a:ext cx="2436920" cy="864394"/>
            <a:chOff x="0" y="0"/>
            <a:chExt cx="1607" cy="643"/>
          </a:xfrm>
        </p:grpSpPr>
        <p:graphicFrame>
          <p:nvGraphicFramePr>
            <p:cNvPr id="1027" name="Object 9"/>
            <p:cNvGraphicFramePr>
              <a:graphicFrameLocks noChangeAspect="1"/>
            </p:cNvGraphicFramePr>
            <p:nvPr/>
          </p:nvGraphicFramePr>
          <p:xfrm>
            <a:off x="0" y="0"/>
            <a:ext cx="1360" cy="6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4" r:id="rId7" imgW="2159000" imgH="1016000" progId="Equation.3">
                    <p:embed/>
                  </p:oleObj>
                </mc:Choice>
                <mc:Fallback>
                  <p:oleObj r:id="rId7" imgW="2159000" imgH="10160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1360" cy="643"/>
                        </a:xfrm>
                        <a:prstGeom prst="rect">
                          <a:avLst/>
                        </a:prstGeom>
                        <a:solidFill>
                          <a:schemeClr val="accent1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6" name="Rectangle 10"/>
            <p:cNvSpPr/>
            <p:nvPr/>
          </p:nvSpPr>
          <p:spPr>
            <a:xfrm>
              <a:off x="1346" y="66"/>
              <a:ext cx="261" cy="446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3300" dirty="0">
                  <a:solidFill>
                    <a:srgbClr val="FFFF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%</a:t>
              </a:r>
            </a:p>
          </p:txBody>
        </p:sp>
      </p:grpSp>
      <p:sp>
        <p:nvSpPr>
          <p:cNvPr id="15371" name="Rectangle 11"/>
          <p:cNvSpPr>
            <a:spLocks noRot="1"/>
          </p:cNvSpPr>
          <p:nvPr/>
        </p:nvSpPr>
        <p:spPr>
          <a:xfrm>
            <a:off x="1721406" y="2460308"/>
            <a:ext cx="1890713" cy="4869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r>
              <a:rPr lang="en-US" altLang="zh-CN" sz="2100" b="1" dirty="0">
                <a:solidFill>
                  <a:schemeClr val="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3. </a:t>
            </a:r>
            <a:r>
              <a:rPr lang="zh-CN" altLang="en-US" sz="2100" b="1" dirty="0">
                <a:solidFill>
                  <a:schemeClr val="hlink"/>
                </a:solidFill>
                <a:latin typeface="Times New Roman" panose="02020603050405020304" charset="0"/>
                <a:ea typeface="黑体" panose="02010609060101010101" pitchFamily="49" charset="-122"/>
              </a:rPr>
              <a:t>特点：</a:t>
            </a:r>
            <a:endParaRPr lang="zh-CN" altLang="en-US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5372" name="Object 12"/>
          <p:cNvGraphicFramePr>
            <a:graphicFrameLocks noChangeAspect="1"/>
          </p:cNvGraphicFramePr>
          <p:nvPr/>
        </p:nvGraphicFramePr>
        <p:xfrm>
          <a:off x="2261950" y="4025980"/>
          <a:ext cx="170616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r:id="rId9" imgW="952500" imgH="457200" progId="Equation.3">
                  <p:embed/>
                </p:oleObj>
              </mc:Choice>
              <mc:Fallback>
                <p:oleObj r:id="rId9" imgW="9525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61950" y="4025980"/>
                        <a:ext cx="1706165" cy="8191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rgbClr val="00FF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185248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0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0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18434" name="标题 18433"/>
          <p:cNvSpPr>
            <a:spLocks noGrp="1"/>
          </p:cNvSpPr>
          <p:nvPr/>
        </p:nvSpPr>
        <p:spPr>
          <a:xfrm>
            <a:off x="1752124" y="1130797"/>
            <a:ext cx="4629150" cy="642938"/>
          </a:xfrm>
        </p:spPr>
        <p:txBody>
          <a:bodyPr lIns="68580" tIns="34290" rIns="68580" bIns="3429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机械效率公式：</a:t>
            </a:r>
          </a:p>
        </p:txBody>
      </p:sp>
      <p:graphicFrame>
        <p:nvGraphicFramePr>
          <p:cNvPr id="18435" name="对象 18434"/>
          <p:cNvGraphicFramePr>
            <a:graphicFrameLocks noChangeAspect="1"/>
          </p:cNvGraphicFramePr>
          <p:nvPr/>
        </p:nvGraphicFramePr>
        <p:xfrm>
          <a:off x="1845469" y="1932683"/>
          <a:ext cx="2100263" cy="1575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r:id="rId4" imgW="609600" imgH="457200" progId="Equation.3">
                  <p:embed/>
                </p:oleObj>
              </mc:Choice>
              <mc:Fallback>
                <p:oleObj r:id="rId4" imgW="6096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5469" y="1932683"/>
                        <a:ext cx="2100263" cy="157519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chemeClr val="accent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对象 18435"/>
          <p:cNvGraphicFramePr>
            <a:graphicFrameLocks noChangeAspect="1"/>
          </p:cNvGraphicFramePr>
          <p:nvPr/>
        </p:nvGraphicFramePr>
        <p:xfrm>
          <a:off x="4717256" y="976313"/>
          <a:ext cx="2271713" cy="1076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r:id="rId6" imgW="965835" imgH="457200" progId="Equation.3">
                  <p:embed/>
                </p:oleObj>
              </mc:Choice>
              <mc:Fallback>
                <p:oleObj r:id="rId6" imgW="965835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17256" y="976313"/>
                        <a:ext cx="2271713" cy="107602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chemeClr val="accent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对象 18436"/>
          <p:cNvGraphicFramePr>
            <a:graphicFrameLocks noChangeAspect="1"/>
          </p:cNvGraphicFramePr>
          <p:nvPr/>
        </p:nvGraphicFramePr>
        <p:xfrm>
          <a:off x="4619923" y="3674865"/>
          <a:ext cx="2369046" cy="1040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r:id="rId8" imgW="1041400" imgH="457200" progId="Equation.3">
                  <p:embed/>
                </p:oleObj>
              </mc:Choice>
              <mc:Fallback>
                <p:oleObj r:id="rId8" imgW="10414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9923" y="3674865"/>
                        <a:ext cx="2369046" cy="10403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chemeClr val="accent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对象 18437"/>
          <p:cNvGraphicFramePr>
            <a:graphicFrameLocks noChangeAspect="1"/>
          </p:cNvGraphicFramePr>
          <p:nvPr/>
        </p:nvGraphicFramePr>
        <p:xfrm>
          <a:off x="2027635" y="3743623"/>
          <a:ext cx="2271713" cy="1090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r:id="rId10" imgW="952500" imgH="457200" progId="Equation.3">
                  <p:embed/>
                </p:oleObj>
              </mc:Choice>
              <mc:Fallback>
                <p:oleObj r:id="rId10" imgW="9525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27635" y="3743623"/>
                        <a:ext cx="2271713" cy="109031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chemeClr val="accent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9" name="直接连接符 18438"/>
          <p:cNvSpPr/>
          <p:nvPr/>
        </p:nvSpPr>
        <p:spPr>
          <a:xfrm flipV="1">
            <a:off x="3971628" y="1533526"/>
            <a:ext cx="745629" cy="440234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0" name="直接连接符 18439"/>
          <p:cNvSpPr/>
          <p:nvPr/>
        </p:nvSpPr>
        <p:spPr>
          <a:xfrm>
            <a:off x="3971628" y="2823866"/>
            <a:ext cx="702767" cy="38398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1" name="直接连接符 18440"/>
          <p:cNvSpPr/>
          <p:nvPr/>
        </p:nvSpPr>
        <p:spPr>
          <a:xfrm>
            <a:off x="3940493" y="3499307"/>
            <a:ext cx="647403" cy="283964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graphicFrame>
        <p:nvGraphicFramePr>
          <p:cNvPr id="18442" name="对象 18441"/>
          <p:cNvGraphicFramePr>
            <a:graphicFrameLocks noChangeAspect="1"/>
          </p:cNvGraphicFramePr>
          <p:nvPr/>
        </p:nvGraphicFramePr>
        <p:xfrm>
          <a:off x="4701184" y="2294335"/>
          <a:ext cx="2146697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r:id="rId12" imgW="838835" imgH="457200" progId="Equation.3">
                  <p:embed/>
                </p:oleObj>
              </mc:Choice>
              <mc:Fallback>
                <p:oleObj r:id="rId12" imgW="838835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01184" y="2294335"/>
                        <a:ext cx="2146697" cy="11715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chemeClr val="accent1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直接连接符 18442"/>
          <p:cNvSpPr/>
          <p:nvPr/>
        </p:nvSpPr>
        <p:spPr>
          <a:xfrm>
            <a:off x="2876550" y="3508058"/>
            <a:ext cx="244793" cy="233839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261717400"/>
      </p:ext>
    </p:extLst>
  </p:cSld>
  <p:clrMapOvr>
    <a:masterClrMapping/>
  </p:clrMapOvr>
  <p:transition>
    <p:cover dir="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92593" y="890112"/>
            <a:ext cx="5995511" cy="3362801"/>
            <a:chOff x="1608" y="465"/>
            <a:chExt cx="12589" cy="7061"/>
          </a:xfrm>
        </p:grpSpPr>
        <p:grpSp>
          <p:nvGrpSpPr>
            <p:cNvPr id="2113" name="组合 2112"/>
            <p:cNvGrpSpPr/>
            <p:nvPr/>
          </p:nvGrpSpPr>
          <p:grpSpPr>
            <a:xfrm flipH="1">
              <a:off x="1608" y="2340"/>
              <a:ext cx="1215" cy="4356"/>
              <a:chOff x="1406" y="1735"/>
              <a:chExt cx="709" cy="2381"/>
            </a:xfrm>
          </p:grpSpPr>
          <p:grpSp>
            <p:nvGrpSpPr>
              <p:cNvPr id="2114" name="xjhlx8"/>
              <p:cNvGrpSpPr>
                <a:grpSpLocks noChangeAspect="1"/>
              </p:cNvGrpSpPr>
              <p:nvPr/>
            </p:nvGrpSpPr>
            <p:grpSpPr>
              <a:xfrm rot="-5400000" flipH="1" flipV="1">
                <a:off x="1488" y="1810"/>
                <a:ext cx="494" cy="365"/>
                <a:chOff x="6892" y="783"/>
                <a:chExt cx="813" cy="579"/>
              </a:xfrm>
            </p:grpSpPr>
            <p:grpSp>
              <p:nvGrpSpPr>
                <p:cNvPr id="2115" name="Group 146"/>
                <p:cNvGrpSpPr>
                  <a:grpSpLocks noChangeAspect="1"/>
                </p:cNvGrpSpPr>
                <p:nvPr/>
              </p:nvGrpSpPr>
              <p:grpSpPr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2116" name="Oval 147"/>
                  <p:cNvSpPr>
                    <a:spLocks noChangeAspect="1"/>
                  </p:cNvSpPr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17" name="Oval 148"/>
                  <p:cNvSpPr>
                    <a:spLocks noChangeAspect="1"/>
                  </p:cNvSpPr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18" name="Oval 149"/>
                  <p:cNvSpPr>
                    <a:spLocks noChangeAspect="1"/>
                  </p:cNvSpPr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19" name="Oval 150"/>
                  <p:cNvSpPr>
                    <a:spLocks noChangeAspect="1"/>
                  </p:cNvSpPr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120" name="Rectangle 151"/>
                <p:cNvSpPr>
                  <a:spLocks noChangeAspect="1"/>
                </p:cNvSpPr>
                <p:nvPr/>
              </p:nvSpPr>
              <p:spPr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122" name="Line 165"/>
              <p:cNvSpPr/>
              <p:nvPr/>
            </p:nvSpPr>
            <p:spPr>
              <a:xfrm flipH="1">
                <a:off x="1904" y="2077"/>
                <a:ext cx="8" cy="114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23" name="Line 166"/>
              <p:cNvSpPr/>
              <p:nvPr/>
            </p:nvSpPr>
            <p:spPr>
              <a:xfrm>
                <a:off x="1559" y="2112"/>
                <a:ext cx="187" cy="84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124" name="组合 2123"/>
              <p:cNvGrpSpPr/>
              <p:nvPr/>
            </p:nvGrpSpPr>
            <p:grpSpPr>
              <a:xfrm>
                <a:off x="1542" y="3569"/>
                <a:ext cx="427" cy="547"/>
                <a:chOff x="527" y="3436"/>
                <a:chExt cx="301" cy="397"/>
              </a:xfrm>
            </p:grpSpPr>
            <p:sp>
              <p:nvSpPr>
                <p:cNvPr id="2125" name="Freeform 169"/>
                <p:cNvSpPr/>
                <p:nvPr/>
              </p:nvSpPr>
              <p:spPr>
                <a:xfrm flipH="1" flipV="1">
                  <a:off x="626" y="3436"/>
                  <a:ext cx="71" cy="85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26" name="Rectangle 170"/>
                <p:cNvSpPr/>
                <p:nvPr/>
              </p:nvSpPr>
              <p:spPr>
                <a:xfrm>
                  <a:off x="527" y="3527"/>
                  <a:ext cx="301" cy="306"/>
                </a:xfrm>
                <a:prstGeom prst="rect">
                  <a:avLst/>
                </a:prstGeom>
                <a:gradFill rotWithShape="0">
                  <a:gsLst>
                    <a:gs pos="0">
                      <a:srgbClr val="333333"/>
                    </a:gs>
                    <a:gs pos="50000">
                      <a:srgbClr val="C0C0C0"/>
                    </a:gs>
                    <a:gs pos="100000">
                      <a:srgbClr val="333333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127" name="Group 175"/>
              <p:cNvGrpSpPr/>
              <p:nvPr/>
            </p:nvGrpSpPr>
            <p:grpSpPr>
              <a:xfrm flipV="1">
                <a:off x="1406" y="1735"/>
                <a:ext cx="709" cy="39"/>
                <a:chOff x="3121" y="1752"/>
                <a:chExt cx="722" cy="130"/>
              </a:xfrm>
            </p:grpSpPr>
            <p:sp>
              <p:nvSpPr>
                <p:cNvPr id="2128" name="Line 176"/>
                <p:cNvSpPr/>
                <p:nvPr/>
              </p:nvSpPr>
              <p:spPr>
                <a:xfrm flipH="1">
                  <a:off x="3121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29" name="Line 177"/>
                <p:cNvSpPr/>
                <p:nvPr/>
              </p:nvSpPr>
              <p:spPr>
                <a:xfrm flipH="1">
                  <a:off x="3241" y="1760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0" name="Line 178"/>
                <p:cNvSpPr/>
                <p:nvPr/>
              </p:nvSpPr>
              <p:spPr>
                <a:xfrm flipH="1">
                  <a:off x="3362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1" name="Line 179"/>
                <p:cNvSpPr/>
                <p:nvPr/>
              </p:nvSpPr>
              <p:spPr>
                <a:xfrm flipH="1">
                  <a:off x="3482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2" name="Line 180"/>
                <p:cNvSpPr/>
                <p:nvPr/>
              </p:nvSpPr>
              <p:spPr>
                <a:xfrm flipH="1">
                  <a:off x="3602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3" name="Line 181"/>
                <p:cNvSpPr/>
                <p:nvPr/>
              </p:nvSpPr>
              <p:spPr>
                <a:xfrm flipH="1">
                  <a:off x="3722" y="1760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34" name="Line 182"/>
                <p:cNvSpPr/>
                <p:nvPr/>
              </p:nvSpPr>
              <p:spPr>
                <a:xfrm>
                  <a:off x="3144" y="1752"/>
                  <a:ext cx="698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35" name="组合 2134"/>
              <p:cNvGrpSpPr/>
              <p:nvPr/>
            </p:nvGrpSpPr>
            <p:grpSpPr>
              <a:xfrm>
                <a:off x="1548" y="2925"/>
                <a:ext cx="362" cy="666"/>
                <a:chOff x="1548" y="2925"/>
                <a:chExt cx="362" cy="666"/>
              </a:xfrm>
            </p:grpSpPr>
            <p:grpSp>
              <p:nvGrpSpPr>
                <p:cNvPr id="2136" name="Group 153"/>
                <p:cNvGrpSpPr/>
                <p:nvPr/>
              </p:nvGrpSpPr>
              <p:grpSpPr>
                <a:xfrm>
                  <a:off x="1548" y="3069"/>
                  <a:ext cx="347" cy="334"/>
                  <a:chOff x="2400" y="2400"/>
                  <a:chExt cx="1440" cy="1440"/>
                </a:xfrm>
              </p:grpSpPr>
              <p:sp>
                <p:nvSpPr>
                  <p:cNvPr id="2137" name="Oval 154"/>
                  <p:cNvSpPr/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38" name="Oval 155"/>
                  <p:cNvSpPr/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39" name="Oval 156"/>
                  <p:cNvSpPr/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40" name="Oval 157"/>
                  <p:cNvSpPr/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141" name="Group 184"/>
                <p:cNvGrpSpPr/>
                <p:nvPr/>
              </p:nvGrpSpPr>
              <p:grpSpPr>
                <a:xfrm flipV="1">
                  <a:off x="1563" y="3075"/>
                  <a:ext cx="347" cy="334"/>
                  <a:chOff x="2400" y="2400"/>
                  <a:chExt cx="1440" cy="1440"/>
                </a:xfrm>
              </p:grpSpPr>
              <p:sp>
                <p:nvSpPr>
                  <p:cNvPr id="2142" name="Oval 185"/>
                  <p:cNvSpPr/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43" name="Oval 186"/>
                  <p:cNvSpPr/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44" name="Oval 187"/>
                  <p:cNvSpPr/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45" name="Oval 188"/>
                  <p:cNvSpPr/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146" name="组合 2145"/>
                <p:cNvGrpSpPr/>
                <p:nvPr/>
              </p:nvGrpSpPr>
              <p:grpSpPr>
                <a:xfrm>
                  <a:off x="1689" y="2925"/>
                  <a:ext cx="114" cy="666"/>
                  <a:chOff x="243" y="2621"/>
                  <a:chExt cx="114" cy="666"/>
                </a:xfrm>
              </p:grpSpPr>
              <p:sp>
                <p:nvSpPr>
                  <p:cNvPr id="2147" name="Freeform 210"/>
                  <p:cNvSpPr/>
                  <p:nvPr/>
                </p:nvSpPr>
                <p:spPr>
                  <a:xfrm flipV="1">
                    <a:off x="272" y="2621"/>
                    <a:ext cx="77" cy="106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1"/>
                      </a:cxn>
                      <a:cxn ang="0">
                        <a:pos x="2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48" name="Freeform 210"/>
                  <p:cNvSpPr/>
                  <p:nvPr/>
                </p:nvSpPr>
                <p:spPr>
                  <a:xfrm>
                    <a:off x="271" y="3181"/>
                    <a:ext cx="77" cy="106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1"/>
                      </a:cxn>
                      <a:cxn ang="0">
                        <a:pos x="2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49" name="Freeform 212"/>
                  <p:cNvSpPr/>
                  <p:nvPr/>
                </p:nvSpPr>
                <p:spPr>
                  <a:xfrm>
                    <a:off x="243" y="2910"/>
                    <a:ext cx="114" cy="271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50" name="Oval 214"/>
                  <p:cNvSpPr/>
                  <p:nvPr/>
                </p:nvSpPr>
                <p:spPr>
                  <a:xfrm>
                    <a:off x="268" y="3152"/>
                    <a:ext cx="54" cy="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51" name="Freeform 212"/>
                  <p:cNvSpPr/>
                  <p:nvPr/>
                </p:nvSpPr>
                <p:spPr>
                  <a:xfrm flipV="1">
                    <a:off x="243" y="2699"/>
                    <a:ext cx="114" cy="242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52" name="Oval 213"/>
                  <p:cNvSpPr/>
                  <p:nvPr/>
                </p:nvSpPr>
                <p:spPr>
                  <a:xfrm>
                    <a:off x="271" y="2699"/>
                    <a:ext cx="54" cy="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53" name="椭圆 2152"/>
                  <p:cNvSpPr/>
                  <p:nvPr/>
                </p:nvSpPr>
                <p:spPr>
                  <a:xfrm>
                    <a:off x="262" y="2911"/>
                    <a:ext cx="81" cy="5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969696">
                          <a:gamma/>
                          <a:shade val="60392"/>
                          <a:invGamma/>
                        </a:srgbClr>
                      </a:gs>
                      <a:gs pos="50000">
                        <a:srgbClr val="969696"/>
                      </a:gs>
                      <a:gs pos="100000">
                        <a:srgbClr val="969696">
                          <a:gamma/>
                          <a:shade val="60392"/>
                          <a:invGamma/>
                        </a:srgb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4" name="Oval 213"/>
                  <p:cNvSpPr/>
                  <p:nvPr/>
                </p:nvSpPr>
                <p:spPr>
                  <a:xfrm>
                    <a:off x="274" y="2925"/>
                    <a:ext cx="54" cy="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2121" name="Line 164"/>
              <p:cNvSpPr/>
              <p:nvPr/>
            </p:nvSpPr>
            <p:spPr>
              <a:xfrm>
                <a:off x="1490" y="2681"/>
                <a:ext cx="74" cy="52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triangle" w="sm" len="lg"/>
                <a:tailEnd type="none" w="med" len="med"/>
              </a:ln>
            </p:spPr>
          </p:sp>
        </p:grpSp>
        <p:sp>
          <p:nvSpPr>
            <p:cNvPr id="3" name="文本框 2"/>
            <p:cNvSpPr txBox="1"/>
            <p:nvPr/>
          </p:nvSpPr>
          <p:spPr>
            <a:xfrm>
              <a:off x="2350" y="3361"/>
              <a:ext cx="711" cy="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44" y="6011"/>
              <a:ext cx="738" cy="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G</a:t>
              </a:r>
            </a:p>
          </p:txBody>
        </p:sp>
        <p:sp>
          <p:nvSpPr>
            <p:cNvPr id="25644" name="直接连接符 25643"/>
            <p:cNvSpPr/>
            <p:nvPr/>
          </p:nvSpPr>
          <p:spPr>
            <a:xfrm>
              <a:off x="2534" y="7520"/>
              <a:ext cx="294" cy="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5" name="直接连接符 25644"/>
            <p:cNvSpPr/>
            <p:nvPr/>
          </p:nvSpPr>
          <p:spPr>
            <a:xfrm>
              <a:off x="2766" y="4086"/>
              <a:ext cx="294" cy="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6" name="直接连接符 25645"/>
            <p:cNvSpPr/>
            <p:nvPr/>
          </p:nvSpPr>
          <p:spPr>
            <a:xfrm>
              <a:off x="2556" y="6677"/>
              <a:ext cx="294" cy="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7" name="直接连接符 25646"/>
            <p:cNvSpPr/>
            <p:nvPr/>
          </p:nvSpPr>
          <p:spPr>
            <a:xfrm flipV="1">
              <a:off x="3044" y="1767"/>
              <a:ext cx="294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8" name="直接连接符 25647"/>
            <p:cNvSpPr/>
            <p:nvPr/>
          </p:nvSpPr>
          <p:spPr>
            <a:xfrm>
              <a:off x="2722" y="6677"/>
              <a:ext cx="1" cy="84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stealth" w="lg" len="lg"/>
              <a:tailEnd type="stealth" w="lg" len="lg"/>
            </a:ln>
          </p:spPr>
        </p:sp>
        <p:sp>
          <p:nvSpPr>
            <p:cNvPr id="25649" name="直接连接符 25648"/>
            <p:cNvSpPr/>
            <p:nvPr/>
          </p:nvSpPr>
          <p:spPr>
            <a:xfrm flipH="1">
              <a:off x="2850" y="1767"/>
              <a:ext cx="351" cy="232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stealth" w="lg" len="lg"/>
              <a:tailEnd type="stealth" w="lg" len="lg"/>
            </a:ln>
          </p:spPr>
        </p:sp>
        <p:sp>
          <p:nvSpPr>
            <p:cNvPr id="25650" name="文本框 25649"/>
            <p:cNvSpPr txBox="1"/>
            <p:nvPr/>
          </p:nvSpPr>
          <p:spPr>
            <a:xfrm>
              <a:off x="2951" y="2449"/>
              <a:ext cx="531" cy="77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s</a:t>
              </a:r>
            </a:p>
          </p:txBody>
        </p:sp>
        <p:sp>
          <p:nvSpPr>
            <p:cNvPr id="25651" name="文本框 25650"/>
            <p:cNvSpPr txBox="1"/>
            <p:nvPr/>
          </p:nvSpPr>
          <p:spPr>
            <a:xfrm>
              <a:off x="2232" y="6705"/>
              <a:ext cx="1106" cy="77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h</a:t>
              </a:r>
            </a:p>
          </p:txBody>
        </p:sp>
        <p:sp>
          <p:nvSpPr>
            <p:cNvPr id="11268" name="文本框 11267"/>
            <p:cNvSpPr txBox="1"/>
            <p:nvPr/>
          </p:nvSpPr>
          <p:spPr>
            <a:xfrm>
              <a:off x="3968" y="3845"/>
              <a:ext cx="2862" cy="776"/>
            </a:xfrm>
            <a:prstGeom prst="rect">
              <a:avLst/>
            </a:prstGeom>
            <a:noFill/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W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有用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G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物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·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968" y="2359"/>
              <a:ext cx="2862" cy="776"/>
            </a:xfrm>
            <a:prstGeom prst="rect">
              <a:avLst/>
            </a:prstGeom>
            <a:noFill/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W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总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F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·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68" y="5542"/>
              <a:ext cx="4648" cy="1357"/>
            </a:xfrm>
            <a:prstGeom prst="rect">
              <a:avLst/>
            </a:prstGeom>
            <a:noFill/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W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额外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G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动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·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h</a:t>
              </a:r>
            </a:p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（不计绳重和摩擦）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 rot="16200000" flipH="1">
              <a:off x="9689" y="828"/>
              <a:ext cx="1295" cy="4356"/>
              <a:chOff x="1406" y="1735"/>
              <a:chExt cx="709" cy="2381"/>
            </a:xfrm>
          </p:grpSpPr>
          <p:grpSp>
            <p:nvGrpSpPr>
              <p:cNvPr id="14" name="xjhlx8"/>
              <p:cNvGrpSpPr>
                <a:grpSpLocks noChangeAspect="1"/>
              </p:cNvGrpSpPr>
              <p:nvPr/>
            </p:nvGrpSpPr>
            <p:grpSpPr>
              <a:xfrm rot="-5400000" flipH="1" flipV="1">
                <a:off x="1488" y="1810"/>
                <a:ext cx="494" cy="365"/>
                <a:chOff x="6892" y="783"/>
                <a:chExt cx="813" cy="579"/>
              </a:xfrm>
            </p:grpSpPr>
            <p:grpSp>
              <p:nvGrpSpPr>
                <p:cNvPr id="15" name="Group 146"/>
                <p:cNvGrpSpPr>
                  <a:grpSpLocks noChangeAspect="1"/>
                </p:cNvGrpSpPr>
                <p:nvPr/>
              </p:nvGrpSpPr>
              <p:grpSpPr>
                <a:xfrm>
                  <a:off x="7125" y="783"/>
                  <a:ext cx="580" cy="579"/>
                  <a:chOff x="2400" y="2400"/>
                  <a:chExt cx="1440" cy="1440"/>
                </a:xfrm>
              </p:grpSpPr>
              <p:sp>
                <p:nvSpPr>
                  <p:cNvPr id="16" name="Oval 147"/>
                  <p:cNvSpPr>
                    <a:spLocks noChangeAspect="1"/>
                  </p:cNvSpPr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7" name="Oval 148"/>
                  <p:cNvSpPr>
                    <a:spLocks noChangeAspect="1"/>
                  </p:cNvSpPr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" name="Oval 149"/>
                  <p:cNvSpPr>
                    <a:spLocks noChangeAspect="1"/>
                  </p:cNvSpPr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9" name="Oval 150"/>
                  <p:cNvSpPr>
                    <a:spLocks noChangeAspect="1"/>
                  </p:cNvSpPr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 vert="eaVert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1" name="Rectangle 151"/>
                <p:cNvSpPr>
                  <a:spLocks noChangeAspect="1"/>
                </p:cNvSpPr>
                <p:nvPr/>
              </p:nvSpPr>
              <p:spPr>
                <a:xfrm>
                  <a:off x="6892" y="1024"/>
                  <a:ext cx="555" cy="97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Line 165"/>
              <p:cNvSpPr/>
              <p:nvPr/>
            </p:nvSpPr>
            <p:spPr>
              <a:xfrm flipH="1">
                <a:off x="1904" y="2077"/>
                <a:ext cx="8" cy="114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" name="Line 166"/>
              <p:cNvSpPr/>
              <p:nvPr/>
            </p:nvSpPr>
            <p:spPr>
              <a:xfrm>
                <a:off x="1559" y="2112"/>
                <a:ext cx="187" cy="84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4" name="组合 23"/>
              <p:cNvGrpSpPr/>
              <p:nvPr/>
            </p:nvGrpSpPr>
            <p:grpSpPr>
              <a:xfrm>
                <a:off x="1542" y="3569"/>
                <a:ext cx="427" cy="547"/>
                <a:chOff x="527" y="3436"/>
                <a:chExt cx="301" cy="397"/>
              </a:xfrm>
            </p:grpSpPr>
            <p:sp>
              <p:nvSpPr>
                <p:cNvPr id="25" name="Freeform 169"/>
                <p:cNvSpPr/>
                <p:nvPr/>
              </p:nvSpPr>
              <p:spPr>
                <a:xfrm flipH="1" flipV="1">
                  <a:off x="626" y="3436"/>
                  <a:ext cx="71" cy="85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Rectangle 170"/>
                <p:cNvSpPr/>
                <p:nvPr/>
              </p:nvSpPr>
              <p:spPr>
                <a:xfrm>
                  <a:off x="527" y="3527"/>
                  <a:ext cx="301" cy="306"/>
                </a:xfrm>
                <a:prstGeom prst="rect">
                  <a:avLst/>
                </a:prstGeom>
                <a:gradFill rotWithShape="0">
                  <a:gsLst>
                    <a:gs pos="0">
                      <a:srgbClr val="333333"/>
                    </a:gs>
                    <a:gs pos="50000">
                      <a:srgbClr val="C0C0C0"/>
                    </a:gs>
                    <a:gs pos="100000">
                      <a:srgbClr val="333333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Group 175"/>
              <p:cNvGrpSpPr/>
              <p:nvPr/>
            </p:nvGrpSpPr>
            <p:grpSpPr>
              <a:xfrm flipV="1">
                <a:off x="1406" y="1735"/>
                <a:ext cx="709" cy="39"/>
                <a:chOff x="3121" y="1752"/>
                <a:chExt cx="722" cy="130"/>
              </a:xfrm>
            </p:grpSpPr>
            <p:sp>
              <p:nvSpPr>
                <p:cNvPr id="28" name="Line 176"/>
                <p:cNvSpPr/>
                <p:nvPr/>
              </p:nvSpPr>
              <p:spPr>
                <a:xfrm flipH="1">
                  <a:off x="3121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" name="Line 177"/>
                <p:cNvSpPr/>
                <p:nvPr/>
              </p:nvSpPr>
              <p:spPr>
                <a:xfrm flipH="1">
                  <a:off x="3241" y="1760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" name="Line 178"/>
                <p:cNvSpPr/>
                <p:nvPr/>
              </p:nvSpPr>
              <p:spPr>
                <a:xfrm flipH="1">
                  <a:off x="3362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1" name="Line 179"/>
                <p:cNvSpPr/>
                <p:nvPr/>
              </p:nvSpPr>
              <p:spPr>
                <a:xfrm flipH="1">
                  <a:off x="3482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" name="Line 180"/>
                <p:cNvSpPr/>
                <p:nvPr/>
              </p:nvSpPr>
              <p:spPr>
                <a:xfrm flipH="1">
                  <a:off x="3602" y="1760"/>
                  <a:ext cx="120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" name="Line 181"/>
                <p:cNvSpPr/>
                <p:nvPr/>
              </p:nvSpPr>
              <p:spPr>
                <a:xfrm flipH="1">
                  <a:off x="3722" y="1760"/>
                  <a:ext cx="121" cy="12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" name="Line 182"/>
                <p:cNvSpPr/>
                <p:nvPr/>
              </p:nvSpPr>
              <p:spPr>
                <a:xfrm>
                  <a:off x="3144" y="1752"/>
                  <a:ext cx="698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1548" y="2925"/>
                <a:ext cx="362" cy="666"/>
                <a:chOff x="1548" y="2925"/>
                <a:chExt cx="362" cy="666"/>
              </a:xfrm>
            </p:grpSpPr>
            <p:grpSp>
              <p:nvGrpSpPr>
                <p:cNvPr id="36" name="Group 153"/>
                <p:cNvGrpSpPr/>
                <p:nvPr/>
              </p:nvGrpSpPr>
              <p:grpSpPr>
                <a:xfrm>
                  <a:off x="1548" y="3069"/>
                  <a:ext cx="347" cy="334"/>
                  <a:chOff x="2400" y="2400"/>
                  <a:chExt cx="1440" cy="1440"/>
                </a:xfrm>
              </p:grpSpPr>
              <p:sp>
                <p:nvSpPr>
                  <p:cNvPr id="37" name="Oval 154"/>
                  <p:cNvSpPr/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8" name="Oval 155"/>
                  <p:cNvSpPr/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9" name="Oval 156"/>
                  <p:cNvSpPr/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0" name="Oval 157"/>
                  <p:cNvSpPr/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1" name="Group 184"/>
                <p:cNvGrpSpPr/>
                <p:nvPr/>
              </p:nvGrpSpPr>
              <p:grpSpPr>
                <a:xfrm flipV="1">
                  <a:off x="1563" y="3075"/>
                  <a:ext cx="347" cy="334"/>
                  <a:chOff x="2400" y="2400"/>
                  <a:chExt cx="1440" cy="1440"/>
                </a:xfrm>
              </p:grpSpPr>
              <p:sp>
                <p:nvSpPr>
                  <p:cNvPr id="42" name="Oval 185"/>
                  <p:cNvSpPr/>
                  <p:nvPr/>
                </p:nvSpPr>
                <p:spPr>
                  <a:xfrm>
                    <a:off x="2400" y="2400"/>
                    <a:ext cx="1440" cy="14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3" name="Oval 186"/>
                  <p:cNvSpPr/>
                  <p:nvPr/>
                </p:nvSpPr>
                <p:spPr>
                  <a:xfrm>
                    <a:off x="2600" y="2600"/>
                    <a:ext cx="1040" cy="10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2700000" scaled="1"/>
                    <a:tileRect/>
                  </a:gradFill>
                  <a:ln w="9525">
                    <a:noFill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4" name="Oval 187"/>
                  <p:cNvSpPr/>
                  <p:nvPr/>
                </p:nvSpPr>
                <p:spPr>
                  <a:xfrm>
                    <a:off x="2800" y="2800"/>
                    <a:ext cx="640" cy="64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5" name="Oval 188"/>
                  <p:cNvSpPr/>
                  <p:nvPr/>
                </p:nvSpPr>
                <p:spPr>
                  <a:xfrm>
                    <a:off x="3000" y="3000"/>
                    <a:ext cx="240" cy="240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6" name="组合 45"/>
                <p:cNvGrpSpPr/>
                <p:nvPr/>
              </p:nvGrpSpPr>
              <p:grpSpPr>
                <a:xfrm>
                  <a:off x="1689" y="2925"/>
                  <a:ext cx="114" cy="666"/>
                  <a:chOff x="243" y="2621"/>
                  <a:chExt cx="114" cy="666"/>
                </a:xfrm>
              </p:grpSpPr>
              <p:sp>
                <p:nvSpPr>
                  <p:cNvPr id="47" name="Freeform 210"/>
                  <p:cNvSpPr/>
                  <p:nvPr/>
                </p:nvSpPr>
                <p:spPr>
                  <a:xfrm flipV="1">
                    <a:off x="272" y="2621"/>
                    <a:ext cx="77" cy="106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1"/>
                      </a:cxn>
                      <a:cxn ang="0">
                        <a:pos x="2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8" name="Freeform 210"/>
                  <p:cNvSpPr/>
                  <p:nvPr/>
                </p:nvSpPr>
                <p:spPr>
                  <a:xfrm>
                    <a:off x="271" y="3181"/>
                    <a:ext cx="77" cy="106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1"/>
                      </a:cxn>
                      <a:cxn ang="0">
                        <a:pos x="2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9" name="Freeform 212"/>
                  <p:cNvSpPr/>
                  <p:nvPr/>
                </p:nvSpPr>
                <p:spPr>
                  <a:xfrm>
                    <a:off x="243" y="2910"/>
                    <a:ext cx="114" cy="271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0" name="Oval 214"/>
                  <p:cNvSpPr/>
                  <p:nvPr/>
                </p:nvSpPr>
                <p:spPr>
                  <a:xfrm>
                    <a:off x="268" y="3152"/>
                    <a:ext cx="54" cy="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1" name="Freeform 212"/>
                  <p:cNvSpPr/>
                  <p:nvPr/>
                </p:nvSpPr>
                <p:spPr>
                  <a:xfrm flipV="1">
                    <a:off x="243" y="2699"/>
                    <a:ext cx="114" cy="242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2" name="Oval 213"/>
                  <p:cNvSpPr/>
                  <p:nvPr/>
                </p:nvSpPr>
                <p:spPr>
                  <a:xfrm>
                    <a:off x="271" y="2699"/>
                    <a:ext cx="54" cy="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3" name="椭圆 52"/>
                  <p:cNvSpPr/>
                  <p:nvPr/>
                </p:nvSpPr>
                <p:spPr>
                  <a:xfrm>
                    <a:off x="262" y="2911"/>
                    <a:ext cx="81" cy="5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969696">
                          <a:gamma/>
                          <a:shade val="60392"/>
                          <a:invGamma/>
                        </a:srgbClr>
                      </a:gs>
                      <a:gs pos="50000">
                        <a:srgbClr val="969696"/>
                      </a:gs>
                      <a:gs pos="100000">
                        <a:srgbClr val="969696">
                          <a:gamma/>
                          <a:shade val="60392"/>
                          <a:invGamma/>
                        </a:srgb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Oval 213"/>
                  <p:cNvSpPr/>
                  <p:nvPr/>
                </p:nvSpPr>
                <p:spPr>
                  <a:xfrm>
                    <a:off x="274" y="2925"/>
                    <a:ext cx="54" cy="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55" name="Line 164"/>
              <p:cNvSpPr/>
              <p:nvPr/>
            </p:nvSpPr>
            <p:spPr>
              <a:xfrm>
                <a:off x="1490" y="2681"/>
                <a:ext cx="74" cy="52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triangle" w="sm" len="lg"/>
                <a:tailEnd type="none" w="med" len="med"/>
              </a:ln>
            </p:spPr>
          </p:sp>
        </p:grpSp>
        <p:sp>
          <p:nvSpPr>
            <p:cNvPr id="56" name="Line 182"/>
            <p:cNvSpPr/>
            <p:nvPr/>
          </p:nvSpPr>
          <p:spPr>
            <a:xfrm flipH="1" flipV="1">
              <a:off x="8158" y="3387"/>
              <a:ext cx="6039" cy="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" name="文本框 56"/>
            <p:cNvSpPr txBox="1"/>
            <p:nvPr/>
          </p:nvSpPr>
          <p:spPr>
            <a:xfrm>
              <a:off x="10067" y="1780"/>
              <a:ext cx="711" cy="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</a:p>
          </p:txBody>
        </p:sp>
        <p:sp>
          <p:nvSpPr>
            <p:cNvPr id="59" name="直接连接符 58"/>
            <p:cNvSpPr/>
            <p:nvPr/>
          </p:nvSpPr>
          <p:spPr>
            <a:xfrm rot="16200000">
              <a:off x="9782" y="2340"/>
              <a:ext cx="328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0" name="直接连接符 59"/>
            <p:cNvSpPr/>
            <p:nvPr/>
          </p:nvSpPr>
          <p:spPr>
            <a:xfrm rot="16200000" flipV="1">
              <a:off x="7473" y="2028"/>
              <a:ext cx="294" cy="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" name="直接连接符 60"/>
            <p:cNvSpPr/>
            <p:nvPr/>
          </p:nvSpPr>
          <p:spPr>
            <a:xfrm rot="16200000" flipH="1">
              <a:off x="8608" y="1075"/>
              <a:ext cx="351" cy="232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stealth" w="lg" len="lg"/>
              <a:tailEnd type="stealth" w="lg" len="lg"/>
            </a:ln>
          </p:spPr>
        </p:sp>
        <p:sp>
          <p:nvSpPr>
            <p:cNvPr id="62" name="文本框 61"/>
            <p:cNvSpPr txBox="1"/>
            <p:nvPr/>
          </p:nvSpPr>
          <p:spPr>
            <a:xfrm rot="180000">
              <a:off x="8516" y="1401"/>
              <a:ext cx="828" cy="116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s</a:t>
              </a:r>
              <a:r>
                <a:rPr lang="zh-CN" altLang="en-US" baseline="-25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绳</a:t>
              </a:r>
            </a:p>
          </p:txBody>
        </p:sp>
        <p:sp>
          <p:nvSpPr>
            <p:cNvPr id="63" name="直接连接符 62"/>
            <p:cNvSpPr/>
            <p:nvPr/>
          </p:nvSpPr>
          <p:spPr>
            <a:xfrm rot="16200000" flipV="1">
              <a:off x="12370" y="3344"/>
              <a:ext cx="297" cy="9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4" name="直接连接符 63"/>
            <p:cNvSpPr/>
            <p:nvPr/>
          </p:nvSpPr>
          <p:spPr>
            <a:xfrm rot="16200000">
              <a:off x="13212" y="3365"/>
              <a:ext cx="294" cy="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" name="直接连接符 64"/>
            <p:cNvSpPr/>
            <p:nvPr/>
          </p:nvSpPr>
          <p:spPr>
            <a:xfrm rot="16200000">
              <a:off x="12935" y="2907"/>
              <a:ext cx="1" cy="84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stealth" w="lg" len="lg"/>
              <a:tailEnd type="stealth" w="lg" len="lg"/>
            </a:ln>
          </p:spPr>
        </p:sp>
        <p:sp>
          <p:nvSpPr>
            <p:cNvPr id="66" name="文本框 65"/>
            <p:cNvSpPr txBox="1"/>
            <p:nvPr/>
          </p:nvSpPr>
          <p:spPr>
            <a:xfrm>
              <a:off x="12578" y="3221"/>
              <a:ext cx="877" cy="116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s</a:t>
              </a:r>
              <a:r>
                <a:rPr lang="zh-CN" altLang="en-US" baseline="-250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物</a:t>
              </a:r>
            </a:p>
          </p:txBody>
        </p:sp>
        <p:sp>
          <p:nvSpPr>
            <p:cNvPr id="67" name="Line 164"/>
            <p:cNvSpPr/>
            <p:nvPr/>
          </p:nvSpPr>
          <p:spPr>
            <a:xfrm rot="4860000" flipH="1">
              <a:off x="12764" y="2285"/>
              <a:ext cx="216" cy="141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triangle" w="sm" len="lg"/>
              <a:tailEnd type="oval" w="med" len="med"/>
            </a:ln>
          </p:spPr>
        </p:sp>
        <p:sp>
          <p:nvSpPr>
            <p:cNvPr id="68" name="文本框 67"/>
            <p:cNvSpPr txBox="1"/>
            <p:nvPr/>
          </p:nvSpPr>
          <p:spPr>
            <a:xfrm>
              <a:off x="13056" y="2281"/>
              <a:ext cx="549" cy="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9652" y="5542"/>
              <a:ext cx="2862" cy="1163"/>
            </a:xfrm>
            <a:prstGeom prst="rect">
              <a:avLst/>
            </a:prstGeom>
            <a:noFill/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W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有用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f</a:t>
              </a:r>
              <a:r>
                <a:rPr lang="zh-CN" altLang="en-US" b="1" i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摩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·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s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物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9652" y="4056"/>
              <a:ext cx="2862" cy="776"/>
            </a:xfrm>
            <a:prstGeom prst="rect">
              <a:avLst/>
            </a:prstGeom>
            <a:noFill/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W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总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=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F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·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s</a:t>
              </a:r>
              <a:r>
                <a:rPr lang="zh-CN" altLang="en-US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绳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3968" y="465"/>
              <a:ext cx="6097" cy="106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2700" b="1" dirty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利用滑轮组做功</a:t>
              </a:r>
            </a:p>
          </p:txBody>
        </p:sp>
      </p:grpSp>
      <p:sp>
        <p:nvSpPr>
          <p:cNvPr id="10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</p:spTree>
    <p:extLst>
      <p:ext uri="{BB962C8B-B14F-4D97-AF65-F5344CB8AC3E}">
        <p14:creationId xmlns:p14="http://schemas.microsoft.com/office/powerpoint/2010/main" val="250408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62399" y="1468048"/>
            <a:ext cx="4682014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忽略绳重与摩擦的影响，则机械效率： 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803811" y="2014664"/>
          <a:ext cx="1076063" cy="814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Equation" r:id="rId3" imgW="22555200" imgH="17068800" progId="Equation.DSMT4">
                  <p:embed/>
                </p:oleObj>
              </mc:Choice>
              <mc:Fallback>
                <p:oleObj name="Equation" r:id="rId3" imgW="22555200" imgH="1706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3811" y="2014664"/>
                        <a:ext cx="1076063" cy="8148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864165" y="2008274"/>
          <a:ext cx="1104900" cy="75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Equation" r:id="rId5" imgW="24384000" imgH="16764000" progId="Equation.DSMT4">
                  <p:embed/>
                </p:oleObj>
              </mc:Choice>
              <mc:Fallback>
                <p:oleObj name="Equation" r:id="rId5" imgW="24384000" imgH="1676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64165" y="2008274"/>
                        <a:ext cx="1104900" cy="75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52714" y="2035133"/>
          <a:ext cx="1551146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Equation" r:id="rId7" imgW="34137600" imgH="17068800" progId="Equation.DSMT4">
                  <p:embed/>
                </p:oleObj>
              </mc:Choice>
              <mc:Fallback>
                <p:oleObj name="Equation" r:id="rId7" imgW="34137600" imgH="1706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52714" y="2035133"/>
                        <a:ext cx="1551146" cy="776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398729" y="1976943"/>
          <a:ext cx="1516380" cy="834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Equation" r:id="rId9" imgW="30480000" imgH="16764000" progId="Equation.DSMT4">
                  <p:embed/>
                </p:oleObj>
              </mc:Choice>
              <mc:Fallback>
                <p:oleObj name="Equation" r:id="rId9" imgW="30480000" imgH="1676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98729" y="1976943"/>
                        <a:ext cx="1516380" cy="834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431608" y="2982278"/>
            <a:ext cx="5537359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滑轮组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的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机械效率在数值上等于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物重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与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总重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的比值。</a:t>
            </a:r>
          </a:p>
        </p:txBody>
      </p:sp>
      <p:sp>
        <p:nvSpPr>
          <p:cNvPr id="71" name="矩形 70"/>
          <p:cNvSpPr/>
          <p:nvPr/>
        </p:nvSpPr>
        <p:spPr>
          <a:xfrm>
            <a:off x="2717006" y="847725"/>
            <a:ext cx="3443288" cy="437674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滑轮组机械效率的讨论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31608" y="3449003"/>
            <a:ext cx="5537359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同一滑轮组，提升的物体越重，机械效率就越高。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31608" y="3864293"/>
            <a:ext cx="5537359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提升相同的重物，所用动滑轮越轻，机械效率就越高。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</p:spTree>
    <p:extLst>
      <p:ext uri="{BB962C8B-B14F-4D97-AF65-F5344CB8AC3E}">
        <p14:creationId xmlns:p14="http://schemas.microsoft.com/office/powerpoint/2010/main" val="284615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2540" y="443389"/>
            <a:ext cx="9146381" cy="5405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200" b="1" spc="75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3200" b="1" spc="75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探究实验：测量滑轮组的机械效率</a:t>
            </a:r>
          </a:p>
        </p:txBody>
      </p:sp>
      <p:graphicFrame>
        <p:nvGraphicFramePr>
          <p:cNvPr id="2050" name="Object 2"/>
          <p:cNvGraphicFramePr/>
          <p:nvPr/>
        </p:nvGraphicFramePr>
        <p:xfrm>
          <a:off x="2449513" y="1435101"/>
          <a:ext cx="16240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Equation" r:id="rId4" imgW="21945600" imgH="10972800" progId="Equation.DSMT4">
                  <p:embed/>
                </p:oleObj>
              </mc:Choice>
              <mc:Fallback>
                <p:oleObj name="Equation" r:id="rId4" imgW="21945600" imgH="10972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49513" y="1435101"/>
                        <a:ext cx="1624012" cy="92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5" name="Group 4"/>
          <p:cNvGrpSpPr/>
          <p:nvPr/>
        </p:nvGrpSpPr>
        <p:grpSpPr>
          <a:xfrm>
            <a:off x="7925119" y="1550197"/>
            <a:ext cx="1046162" cy="2825750"/>
            <a:chOff x="1020" y="1434"/>
            <a:chExt cx="659" cy="1780"/>
          </a:xfrm>
        </p:grpSpPr>
        <p:sp>
          <p:nvSpPr>
            <p:cNvPr id="2056" name="Text Box 5"/>
            <p:cNvSpPr txBox="1"/>
            <p:nvPr/>
          </p:nvSpPr>
          <p:spPr>
            <a:xfrm>
              <a:off x="1020" y="1842"/>
              <a:ext cx="163" cy="2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i="1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F</a:t>
              </a:r>
            </a:p>
          </p:txBody>
        </p:sp>
        <p:grpSp>
          <p:nvGrpSpPr>
            <p:cNvPr id="2057" name="xjhlx8"/>
            <p:cNvGrpSpPr>
              <a:grpSpLocks noChangeAspect="1"/>
            </p:cNvGrpSpPr>
            <p:nvPr/>
          </p:nvGrpSpPr>
          <p:grpSpPr>
            <a:xfrm rot="-5400000" flipH="1" flipV="1">
              <a:off x="1232" y="1493"/>
              <a:ext cx="359" cy="257"/>
              <a:chOff x="6892" y="783"/>
              <a:chExt cx="813" cy="579"/>
            </a:xfrm>
          </p:grpSpPr>
          <p:grpSp>
            <p:nvGrpSpPr>
              <p:cNvPr id="2058" name="Group 7"/>
              <p:cNvGrpSpPr>
                <a:grpSpLocks noChangeAspect="1"/>
              </p:cNvGrpSpPr>
              <p:nvPr/>
            </p:nvGrpSpPr>
            <p:grpSpPr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2059" name="Oval 8"/>
                <p:cNvSpPr>
                  <a:spLocks noChangeAspect="1"/>
                </p:cNvSpPr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0" name="Oval 9"/>
                <p:cNvSpPr>
                  <a:spLocks noChangeAspect="1"/>
                </p:cNvSpPr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1" name="Oval 10"/>
                <p:cNvSpPr>
                  <a:spLocks noChangeAspect="1"/>
                </p:cNvSpPr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2" name="Oval 11"/>
                <p:cNvSpPr>
                  <a:spLocks noChangeAspect="1"/>
                </p:cNvSpPr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2063" name="Rectangle 12"/>
              <p:cNvSpPr>
                <a:spLocks noChangeAspect="1"/>
              </p:cNvSpPr>
              <p:nvPr/>
            </p:nvSpPr>
            <p:spPr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64" name="xjhlx12"/>
            <p:cNvGrpSpPr/>
            <p:nvPr/>
          </p:nvGrpSpPr>
          <p:grpSpPr>
            <a:xfrm>
              <a:off x="1313" y="2452"/>
              <a:ext cx="225" cy="383"/>
              <a:chOff x="3960" y="2220"/>
              <a:chExt cx="1440" cy="2454"/>
            </a:xfrm>
          </p:grpSpPr>
          <p:grpSp>
            <p:nvGrpSpPr>
              <p:cNvPr id="2065" name="Group 14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2066" name="Oval 15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7" name="Oval 16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8" name="Oval 17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69" name="Oval 18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2070" name="Group 19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2071" name="Freeform 20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7"/>
                    </a:cxn>
                    <a:cxn ang="0">
                      <a:pos x="2" y="8"/>
                    </a:cxn>
                    <a:cxn ang="0">
                      <a:pos x="3" y="8"/>
                    </a:cxn>
                    <a:cxn ang="0">
                      <a:pos x="5" y="7"/>
                    </a:cxn>
                    <a:cxn ang="0">
                      <a:pos x="5" y="6"/>
                    </a:cxn>
                    <a:cxn ang="0">
                      <a:pos x="6" y="5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3" y="7"/>
                    </a:cxn>
                    <a:cxn ang="0">
                      <a:pos x="3" y="6"/>
                    </a:cxn>
                    <a:cxn ang="0">
                      <a:pos x="2" y="6"/>
                    </a:cxn>
                    <a:cxn ang="0">
                      <a:pos x="2" y="5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2072" name="Group 21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2073" name="Freeform 22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074" name="Oval 23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075" name="Oval 24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  <p:sp>
          <p:nvSpPr>
            <p:cNvPr id="2076" name="Line 25"/>
            <p:cNvSpPr/>
            <p:nvPr/>
          </p:nvSpPr>
          <p:spPr>
            <a:xfrm>
              <a:off x="1266" y="1979"/>
              <a:ext cx="57" cy="56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2077" name="Line 26"/>
            <p:cNvSpPr/>
            <p:nvPr/>
          </p:nvSpPr>
          <p:spPr>
            <a:xfrm>
              <a:off x="1536" y="1682"/>
              <a:ext cx="0" cy="86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8" name="Line 27"/>
            <p:cNvSpPr/>
            <p:nvPr/>
          </p:nvSpPr>
          <p:spPr>
            <a:xfrm>
              <a:off x="1287" y="1708"/>
              <a:ext cx="147" cy="61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079" name="xjhlx13"/>
            <p:cNvGrpSpPr/>
            <p:nvPr/>
          </p:nvGrpSpPr>
          <p:grpSpPr>
            <a:xfrm>
              <a:off x="1343" y="2795"/>
              <a:ext cx="181" cy="235"/>
              <a:chOff x="6627" y="2220"/>
              <a:chExt cx="1155" cy="1502"/>
            </a:xfrm>
          </p:grpSpPr>
          <p:sp>
            <p:nvSpPr>
              <p:cNvPr id="2080" name="Freeform 29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1" name="Freeform 30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2" name="Rectangle 31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83" name="xjhlx13"/>
            <p:cNvGrpSpPr/>
            <p:nvPr/>
          </p:nvGrpSpPr>
          <p:grpSpPr>
            <a:xfrm>
              <a:off x="1343" y="2979"/>
              <a:ext cx="181" cy="235"/>
              <a:chOff x="6627" y="2220"/>
              <a:chExt cx="1155" cy="1502"/>
            </a:xfrm>
          </p:grpSpPr>
          <p:sp>
            <p:nvSpPr>
              <p:cNvPr id="2084" name="Freeform 33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5" name="Freeform 34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086" name="Rectangle 35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087" name="Group 36"/>
            <p:cNvGrpSpPr/>
            <p:nvPr/>
          </p:nvGrpSpPr>
          <p:grpSpPr>
            <a:xfrm flipV="1">
              <a:off x="1179" y="1434"/>
              <a:ext cx="500" cy="28"/>
              <a:chOff x="3121" y="1752"/>
              <a:chExt cx="722" cy="130"/>
            </a:xfrm>
          </p:grpSpPr>
          <p:sp>
            <p:nvSpPr>
              <p:cNvPr id="2088" name="Line 37"/>
              <p:cNvSpPr/>
              <p:nvPr/>
            </p:nvSpPr>
            <p:spPr>
              <a:xfrm flipH="1">
                <a:off x="3121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9" name="Line 38"/>
              <p:cNvSpPr/>
              <p:nvPr/>
            </p:nvSpPr>
            <p:spPr>
              <a:xfrm flipH="1">
                <a:off x="3241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0" name="Line 39"/>
              <p:cNvSpPr/>
              <p:nvPr/>
            </p:nvSpPr>
            <p:spPr>
              <a:xfrm flipH="1">
                <a:off x="336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1" name="Line 40"/>
              <p:cNvSpPr/>
              <p:nvPr/>
            </p:nvSpPr>
            <p:spPr>
              <a:xfrm flipH="1">
                <a:off x="348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2" name="Line 41"/>
              <p:cNvSpPr/>
              <p:nvPr/>
            </p:nvSpPr>
            <p:spPr>
              <a:xfrm flipH="1">
                <a:off x="360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3" name="Line 42"/>
              <p:cNvSpPr/>
              <p:nvPr/>
            </p:nvSpPr>
            <p:spPr>
              <a:xfrm flipH="1">
                <a:off x="3722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94" name="Line 43"/>
              <p:cNvSpPr/>
              <p:nvPr/>
            </p:nvSpPr>
            <p:spPr>
              <a:xfrm>
                <a:off x="3144" y="1752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095" name="xjhlx12"/>
            <p:cNvGrpSpPr/>
            <p:nvPr/>
          </p:nvGrpSpPr>
          <p:grpSpPr>
            <a:xfrm flipV="1">
              <a:off x="1323" y="2298"/>
              <a:ext cx="225" cy="383"/>
              <a:chOff x="3960" y="2220"/>
              <a:chExt cx="1440" cy="2454"/>
            </a:xfrm>
          </p:grpSpPr>
          <p:grpSp>
            <p:nvGrpSpPr>
              <p:cNvPr id="2096" name="Group 45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2097" name="Oval 46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98" name="Oval 47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099" name="Oval 48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100" name="Oval 49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2101" name="Group 50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2102" name="Freeform 51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7"/>
                    </a:cxn>
                    <a:cxn ang="0">
                      <a:pos x="2" y="8"/>
                    </a:cxn>
                    <a:cxn ang="0">
                      <a:pos x="3" y="8"/>
                    </a:cxn>
                    <a:cxn ang="0">
                      <a:pos x="5" y="7"/>
                    </a:cxn>
                    <a:cxn ang="0">
                      <a:pos x="5" y="6"/>
                    </a:cxn>
                    <a:cxn ang="0">
                      <a:pos x="6" y="5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3" y="7"/>
                    </a:cxn>
                    <a:cxn ang="0">
                      <a:pos x="3" y="6"/>
                    </a:cxn>
                    <a:cxn ang="0">
                      <a:pos x="2" y="6"/>
                    </a:cxn>
                    <a:cxn ang="0">
                      <a:pos x="2" y="5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3" y="2"/>
                    </a:cxn>
                    <a:cxn ang="0">
                      <a:pos x="3" y="2"/>
                    </a:cxn>
                    <a:cxn ang="0">
                      <a:pos x="3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sz="2400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2103" name="Group 52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2104" name="Freeform 53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105" name="Oval 54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106" name="Oval 55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sz="2400" dirty="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20676" y="1664850"/>
            <a:ext cx="2447692" cy="43767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实验原理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161925" y="2673748"/>
            <a:ext cx="2294616" cy="43767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实验器材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】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2233294" y="2712370"/>
            <a:ext cx="5589905" cy="868045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257175" indent="-257175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弹簧测力计、刻度尺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、铁架台、滑轮、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57175" indent="-257175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细线、钩码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01" name="Rectangle 5"/>
          <p:cNvSpPr/>
          <p:nvPr/>
        </p:nvSpPr>
        <p:spPr>
          <a:xfrm>
            <a:off x="279141" y="3672510"/>
            <a:ext cx="8310245" cy="174117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</a:pP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                 绳端的拉力</a:t>
            </a:r>
            <a:r>
              <a:rPr lang="en-GB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_______、_______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__和___________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_____________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___。</a:t>
            </a:r>
          </a:p>
        </p:txBody>
      </p:sp>
      <p:sp>
        <p:nvSpPr>
          <p:cNvPr id="4106" name="Rectangle 10"/>
          <p:cNvSpPr/>
          <p:nvPr/>
        </p:nvSpPr>
        <p:spPr>
          <a:xfrm>
            <a:off x="6322060" y="3636645"/>
            <a:ext cx="1674495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物体重</a:t>
            </a:r>
            <a:r>
              <a:rPr lang="en-GB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</a:p>
        </p:txBody>
      </p:sp>
      <p:sp>
        <p:nvSpPr>
          <p:cNvPr id="4107" name="Rectangle 11"/>
          <p:cNvSpPr/>
          <p:nvPr/>
        </p:nvSpPr>
        <p:spPr>
          <a:xfrm>
            <a:off x="447040" y="4215765"/>
            <a:ext cx="2739390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物体上升距离</a:t>
            </a:r>
            <a:r>
              <a:rPr lang="en-GB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</a:p>
        </p:txBody>
      </p:sp>
      <p:sp>
        <p:nvSpPr>
          <p:cNvPr id="4108" name="Rectangle 12"/>
          <p:cNvSpPr/>
          <p:nvPr/>
        </p:nvSpPr>
        <p:spPr>
          <a:xfrm>
            <a:off x="3560445" y="4215765"/>
            <a:ext cx="2935605" cy="58102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绳自由端移动距离</a:t>
            </a:r>
            <a:r>
              <a:rPr lang="en-US" altLang="en-GB" sz="24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380236" y="3745218"/>
            <a:ext cx="4343955" cy="43767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需要直接测量的物理量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40671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/>
      <p:bldP spid="4101" grpId="0"/>
      <p:bldP spid="4106" grpId="0"/>
      <p:bldP spid="4107" grpId="0"/>
      <p:bldP spid="4108" grpId="0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8704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776" y="1071447"/>
            <a:ext cx="2682380" cy="3812265"/>
          </a:xfrm>
          <a:prstGeom prst="rect">
            <a:avLst/>
          </a:prstGeom>
        </p:spPr>
      </p:pic>
      <p:sp>
        <p:nvSpPr>
          <p:cNvPr id="4102" name="Rectangle 6"/>
          <p:cNvSpPr/>
          <p:nvPr/>
        </p:nvSpPr>
        <p:spPr>
          <a:xfrm>
            <a:off x="4449003" y="1516380"/>
            <a:ext cx="4417060" cy="307657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</a:pPr>
            <a:r>
              <a:rPr lang="zh-CN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  实验时拉力的方向应尽量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___，且应在钩码____</a:t>
            </a:r>
            <a:r>
              <a:rPr lang="en-US" altLang="en-GB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</a:t>
            </a:r>
            <a:r>
              <a:rPr lang="en-GB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______的过程中读取拉力的大小。</a:t>
            </a:r>
          </a:p>
        </p:txBody>
      </p:sp>
      <p:sp>
        <p:nvSpPr>
          <p:cNvPr id="4109" name="Rectangle 13"/>
          <p:cNvSpPr/>
          <p:nvPr/>
        </p:nvSpPr>
        <p:spPr>
          <a:xfrm>
            <a:off x="5669472" y="2018392"/>
            <a:ext cx="1553845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竖直向上</a:t>
            </a:r>
          </a:p>
        </p:txBody>
      </p:sp>
      <p:sp>
        <p:nvSpPr>
          <p:cNvPr id="4110" name="Rectangle 14"/>
          <p:cNvSpPr/>
          <p:nvPr/>
        </p:nvSpPr>
        <p:spPr>
          <a:xfrm>
            <a:off x="5370864" y="2588091"/>
            <a:ext cx="1610995" cy="57912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</a:pPr>
            <a:r>
              <a:rPr lang="en-GB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匀速移动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76508" y="1561114"/>
            <a:ext cx="1843722" cy="43767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注意事项：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71" name="矩形 70"/>
          <p:cNvSpPr/>
          <p:nvPr/>
        </p:nvSpPr>
        <p:spPr>
          <a:xfrm>
            <a:off x="2577466" y="375285"/>
            <a:ext cx="3871595" cy="622459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实验过程</a:t>
            </a:r>
          </a:p>
        </p:txBody>
      </p:sp>
    </p:spTree>
    <p:extLst>
      <p:ext uri="{BB962C8B-B14F-4D97-AF65-F5344CB8AC3E}">
        <p14:creationId xmlns:p14="http://schemas.microsoft.com/office/powerpoint/2010/main" val="5796938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9" grpId="0"/>
      <p:bldP spid="4110" grpId="0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906" y="107156"/>
            <a:ext cx="661988" cy="548879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269" name="表格 11268"/>
          <p:cNvGraphicFramePr/>
          <p:nvPr>
            <p:custDataLst>
              <p:tags r:id="rId2"/>
            </p:custDataLst>
          </p:nvPr>
        </p:nvGraphicFramePr>
        <p:xfrm>
          <a:off x="1568054" y="1626394"/>
          <a:ext cx="5264944" cy="1991678"/>
        </p:xfrm>
        <a:graphic>
          <a:graphicData uri="http://schemas.openxmlformats.org/drawingml/2006/table">
            <a:tbl>
              <a:tblPr/>
              <a:tblGrid>
                <a:gridCol w="276225"/>
                <a:gridCol w="606266"/>
                <a:gridCol w="689134"/>
                <a:gridCol w="650081"/>
                <a:gridCol w="614363"/>
                <a:gridCol w="912019"/>
                <a:gridCol w="783431"/>
                <a:gridCol w="733425"/>
              </a:tblGrid>
              <a:tr h="4991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400" b="1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G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/N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 err="1">
                          <a:latin typeface="Times New Roman" panose="02020603050405020304" charset="0"/>
                        </a:rPr>
                        <a:t>h</a:t>
                      </a:r>
                      <a:r>
                        <a:rPr lang="en-US" altLang="zh-CN" sz="1400" b="1" err="1">
                          <a:latin typeface="Times New Roman" panose="02020603050405020304" charset="0"/>
                        </a:rPr>
                        <a:t>/m</a:t>
                      </a: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F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/N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 err="1">
                          <a:latin typeface="Times New Roman" panose="02020603050405020304" charset="0"/>
                        </a:rPr>
                        <a:t>s</a:t>
                      </a:r>
                      <a:r>
                        <a:rPr lang="en-US" altLang="zh-CN" sz="1400" b="1" err="1">
                          <a:latin typeface="Times New Roman" panose="02020603050405020304" charset="0"/>
                        </a:rPr>
                        <a:t>/m</a:t>
                      </a: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W</a:t>
                      </a:r>
                      <a:r>
                        <a:rPr lang="zh-CN" altLang="en-US" sz="1400" b="1" baseline="-25000" dirty="0">
                          <a:latin typeface="Times New Roman" panose="02020603050405020304" charset="0"/>
                        </a:rPr>
                        <a:t>有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/J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W</a:t>
                      </a:r>
                      <a:r>
                        <a:rPr lang="zh-CN" altLang="en-US" sz="1400" b="1" baseline="-25000" dirty="0">
                          <a:latin typeface="Times New Roman" panose="02020603050405020304" charset="0"/>
                        </a:rPr>
                        <a:t>总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/J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 i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20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>
                          <a:latin typeface="Times New Roman" panose="02020603050405020304" charset="0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8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8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800" b="1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25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>
                          <a:latin typeface="Times New Roman" panose="02020603050405020304" charset="0"/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8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8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800" b="1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1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>
                          <a:latin typeface="Times New Roman" panose="02020603050405020304" charset="0"/>
                        </a:rPr>
                        <a:t>3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8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4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800" b="1">
                        <a:solidFill>
                          <a:schemeClr val="bg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375" name="组合 11374"/>
          <p:cNvGrpSpPr/>
          <p:nvPr/>
        </p:nvGrpSpPr>
        <p:grpSpPr>
          <a:xfrm>
            <a:off x="6968729" y="782241"/>
            <a:ext cx="729853" cy="1900238"/>
            <a:chOff x="196" y="1315"/>
            <a:chExt cx="613" cy="1596"/>
          </a:xfrm>
        </p:grpSpPr>
        <p:sp>
          <p:nvSpPr>
            <p:cNvPr id="11318" name="Text Box 111"/>
            <p:cNvSpPr txBox="1"/>
            <p:nvPr/>
          </p:nvSpPr>
          <p:spPr>
            <a:xfrm>
              <a:off x="196" y="1678"/>
              <a:ext cx="16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1500" i="1">
                  <a:latin typeface="Times New Roman" panose="02020603050405020304" charset="0"/>
                </a:rPr>
                <a:t>F</a:t>
              </a:r>
              <a:endParaRPr lang="en-US" altLang="zh-CN" sz="1500">
                <a:latin typeface="Arial" panose="020B0604020202020204" pitchFamily="34" charset="0"/>
              </a:endParaRPr>
            </a:p>
          </p:txBody>
        </p:sp>
        <p:grpSp>
          <p:nvGrpSpPr>
            <p:cNvPr id="11319" name="xjhlx8"/>
            <p:cNvGrpSpPr>
              <a:grpSpLocks noChangeAspect="1"/>
            </p:cNvGrpSpPr>
            <p:nvPr/>
          </p:nvGrpSpPr>
          <p:grpSpPr>
            <a:xfrm rot="-5400000" flipH="1" flipV="1">
              <a:off x="364" y="1374"/>
              <a:ext cx="359" cy="257"/>
              <a:chOff x="6892" y="783"/>
              <a:chExt cx="813" cy="579"/>
            </a:xfrm>
          </p:grpSpPr>
          <p:grpSp>
            <p:nvGrpSpPr>
              <p:cNvPr id="11359" name="Group 113"/>
              <p:cNvGrpSpPr>
                <a:grpSpLocks noChangeAspect="1"/>
              </p:cNvGrpSpPr>
              <p:nvPr/>
            </p:nvGrpSpPr>
            <p:grpSpPr>
              <a:xfrm>
                <a:off x="7125" y="783"/>
                <a:ext cx="580" cy="579"/>
                <a:chOff x="2400" y="2400"/>
                <a:chExt cx="1440" cy="1440"/>
              </a:xfrm>
            </p:grpSpPr>
            <p:sp>
              <p:nvSpPr>
                <p:cNvPr id="11361" name="Oval 114"/>
                <p:cNvSpPr>
                  <a:spLocks noChangeAspect="1"/>
                </p:cNvSpPr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62" name="Oval 115"/>
                <p:cNvSpPr>
                  <a:spLocks noChangeAspect="1"/>
                </p:cNvSpPr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63" name="Oval 116"/>
                <p:cNvSpPr>
                  <a:spLocks noChangeAspect="1"/>
                </p:cNvSpPr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64" name="Oval 117"/>
                <p:cNvSpPr>
                  <a:spLocks noChangeAspect="1"/>
                </p:cNvSpPr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 vert="eaVert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1360" name="Rectangle 118"/>
              <p:cNvSpPr>
                <a:spLocks noChangeAspect="1"/>
              </p:cNvSpPr>
              <p:nvPr/>
            </p:nvSpPr>
            <p:spPr>
              <a:xfrm>
                <a:off x="6892" y="1024"/>
                <a:ext cx="555" cy="9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20" name="xjhlx12"/>
            <p:cNvGrpSpPr/>
            <p:nvPr/>
          </p:nvGrpSpPr>
          <p:grpSpPr>
            <a:xfrm>
              <a:off x="443" y="2333"/>
              <a:ext cx="225" cy="383"/>
              <a:chOff x="3960" y="2220"/>
              <a:chExt cx="1440" cy="2454"/>
            </a:xfrm>
          </p:grpSpPr>
          <p:grpSp>
            <p:nvGrpSpPr>
              <p:cNvPr id="11348" name="Group 120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11355" name="Oval 121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56" name="Oval 122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57" name="Oval 123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58" name="Oval 124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349" name="Group 125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11350" name="Freeform 126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1351" name="Group 127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11352" name="Freeform 128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53" name="Oval 129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54" name="Oval 130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1321" name="Line 131"/>
            <p:cNvSpPr/>
            <p:nvPr/>
          </p:nvSpPr>
          <p:spPr>
            <a:xfrm>
              <a:off x="377" y="1905"/>
              <a:ext cx="57" cy="5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11322" name="Line 132"/>
            <p:cNvSpPr/>
            <p:nvPr/>
          </p:nvSpPr>
          <p:spPr>
            <a:xfrm>
              <a:off x="666" y="1563"/>
              <a:ext cx="0" cy="86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3" name="Line 133"/>
            <p:cNvSpPr/>
            <p:nvPr/>
          </p:nvSpPr>
          <p:spPr>
            <a:xfrm>
              <a:off x="417" y="1589"/>
              <a:ext cx="155" cy="63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1324" name="xjhlx13"/>
            <p:cNvGrpSpPr/>
            <p:nvPr/>
          </p:nvGrpSpPr>
          <p:grpSpPr>
            <a:xfrm>
              <a:off x="473" y="2676"/>
              <a:ext cx="181" cy="235"/>
              <a:chOff x="6627" y="2220"/>
              <a:chExt cx="1155" cy="1502"/>
            </a:xfrm>
          </p:grpSpPr>
          <p:sp>
            <p:nvSpPr>
              <p:cNvPr id="11345" name="Freeform 135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346" name="Freeform 136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347" name="Rectangle 137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325" name="Group 138"/>
            <p:cNvGrpSpPr/>
            <p:nvPr/>
          </p:nvGrpSpPr>
          <p:grpSpPr>
            <a:xfrm flipV="1">
              <a:off x="309" y="1315"/>
              <a:ext cx="500" cy="28"/>
              <a:chOff x="3121" y="1752"/>
              <a:chExt cx="722" cy="130"/>
            </a:xfrm>
          </p:grpSpPr>
          <p:sp>
            <p:nvSpPr>
              <p:cNvPr id="11338" name="Line 139"/>
              <p:cNvSpPr/>
              <p:nvPr/>
            </p:nvSpPr>
            <p:spPr>
              <a:xfrm flipH="1">
                <a:off x="3121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9" name="Line 140"/>
              <p:cNvSpPr/>
              <p:nvPr/>
            </p:nvSpPr>
            <p:spPr>
              <a:xfrm flipH="1">
                <a:off x="3241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0" name="Line 141"/>
              <p:cNvSpPr/>
              <p:nvPr/>
            </p:nvSpPr>
            <p:spPr>
              <a:xfrm flipH="1">
                <a:off x="336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1" name="Line 142"/>
              <p:cNvSpPr/>
              <p:nvPr/>
            </p:nvSpPr>
            <p:spPr>
              <a:xfrm flipH="1">
                <a:off x="348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2" name="Line 143"/>
              <p:cNvSpPr/>
              <p:nvPr/>
            </p:nvSpPr>
            <p:spPr>
              <a:xfrm flipH="1">
                <a:off x="3602" y="1760"/>
                <a:ext cx="120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3" name="Line 144"/>
              <p:cNvSpPr/>
              <p:nvPr/>
            </p:nvSpPr>
            <p:spPr>
              <a:xfrm flipH="1">
                <a:off x="3722" y="1760"/>
                <a:ext cx="121" cy="12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4" name="Line 145"/>
              <p:cNvSpPr/>
              <p:nvPr/>
            </p:nvSpPr>
            <p:spPr>
              <a:xfrm>
                <a:off x="3144" y="1752"/>
                <a:ext cx="698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326" name="xjhlx12"/>
            <p:cNvGrpSpPr/>
            <p:nvPr/>
          </p:nvGrpSpPr>
          <p:grpSpPr>
            <a:xfrm flipV="1">
              <a:off x="453" y="2179"/>
              <a:ext cx="225" cy="383"/>
              <a:chOff x="3960" y="2220"/>
              <a:chExt cx="1440" cy="2454"/>
            </a:xfrm>
          </p:grpSpPr>
          <p:grpSp>
            <p:nvGrpSpPr>
              <p:cNvPr id="11327" name="Group 147"/>
              <p:cNvGrpSpPr/>
              <p:nvPr/>
            </p:nvGrpSpPr>
            <p:grpSpPr>
              <a:xfrm>
                <a:off x="3960" y="2220"/>
                <a:ext cx="1440" cy="1440"/>
                <a:chOff x="2400" y="2400"/>
                <a:chExt cx="1440" cy="1440"/>
              </a:xfrm>
            </p:grpSpPr>
            <p:sp>
              <p:nvSpPr>
                <p:cNvPr id="11334" name="Oval 148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5" name="Oval 149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6" name="Oval 150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37" name="Oval 151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1328" name="Group 152"/>
              <p:cNvGrpSpPr/>
              <p:nvPr/>
            </p:nvGrpSpPr>
            <p:grpSpPr>
              <a:xfrm>
                <a:off x="4230" y="2795"/>
                <a:ext cx="915" cy="1879"/>
                <a:chOff x="4230" y="2795"/>
                <a:chExt cx="915" cy="1879"/>
              </a:xfrm>
            </p:grpSpPr>
            <p:sp>
              <p:nvSpPr>
                <p:cNvPr id="11329" name="Freeform 153"/>
                <p:cNvSpPr/>
                <p:nvPr/>
              </p:nvSpPr>
              <p:spPr>
                <a:xfrm>
                  <a:off x="4460" y="3860"/>
                  <a:ext cx="635" cy="814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1330" name="Group 154"/>
                <p:cNvGrpSpPr/>
                <p:nvPr/>
              </p:nvGrpSpPr>
              <p:grpSpPr>
                <a:xfrm>
                  <a:off x="4230" y="2795"/>
                  <a:ext cx="915" cy="1180"/>
                  <a:chOff x="4230" y="2795"/>
                  <a:chExt cx="915" cy="1180"/>
                </a:xfrm>
              </p:grpSpPr>
              <p:sp>
                <p:nvSpPr>
                  <p:cNvPr id="11331" name="Freeform 155"/>
                  <p:cNvSpPr/>
                  <p:nvPr/>
                </p:nvSpPr>
                <p:spPr>
                  <a:xfrm>
                    <a:off x="4230" y="2795"/>
                    <a:ext cx="915" cy="1180"/>
                  </a:xfrm>
                  <a:custGeom>
                    <a:avLst/>
                    <a:gdLst>
                      <a:gd name="txL" fmla="*/ 0 w 915"/>
                      <a:gd name="txT" fmla="*/ 0 h 1180"/>
                      <a:gd name="txR" fmla="*/ 915 w 915"/>
                      <a:gd name="txB" fmla="*/ 1180 h 118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15" y="15"/>
                      </a:cxn>
                      <a:cxn ang="0">
                        <a:pos x="630" y="1180"/>
                      </a:cxn>
                      <a:cxn ang="0">
                        <a:pos x="270" y="115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969696"/>
                      </a:gs>
                      <a:gs pos="100000">
                        <a:srgbClr val="000000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32" name="Oval 156"/>
                  <p:cNvSpPr/>
                  <p:nvPr/>
                </p:nvSpPr>
                <p:spPr>
                  <a:xfrm>
                    <a:off x="4560" y="284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1333" name="Oval 157"/>
                  <p:cNvSpPr/>
                  <p:nvPr/>
                </p:nvSpPr>
                <p:spPr>
                  <a:xfrm>
                    <a:off x="4580" y="366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9" name="TextBox 8"/>
          <p:cNvSpPr txBox="1"/>
          <p:nvPr/>
        </p:nvSpPr>
        <p:spPr>
          <a:xfrm>
            <a:off x="1534716" y="411957"/>
            <a:ext cx="4521994" cy="9352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CC0000"/>
                </a:solidFill>
                <a:latin typeface="Times New Roman" panose="02020603050405020304" charset="0"/>
              </a:rPr>
              <a:t>实验</a:t>
            </a:r>
            <a:r>
              <a:rPr lang="en-US" altLang="zh-CN" sz="2100">
                <a:solidFill>
                  <a:srgbClr val="CC0000"/>
                </a:solidFill>
                <a:latin typeface="Times New Roman" panose="02020603050405020304" charset="0"/>
              </a:rPr>
              <a:t>1</a:t>
            </a:r>
            <a:endParaRPr lang="zh-CN" altLang="en-US" sz="2100" dirty="0">
              <a:solidFill>
                <a:srgbClr val="CC0000"/>
              </a:solidFill>
              <a:latin typeface="Times New Roman" panose="02020603050405020304" charset="0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宋体" panose="02010600030101010101" pitchFamily="2" charset="-122"/>
              </a:rPr>
              <a:t>保持动滑轮重一定，改变钩码重力。</a:t>
            </a:r>
            <a:endParaRPr lang="en-US" altLang="zh-CN" sz="210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5919" y="3888581"/>
            <a:ext cx="5704285" cy="7791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1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宋体" panose="02010600030101010101" pitchFamily="2" charset="-122"/>
              </a:rPr>
              <a:t>结论：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100" dirty="0">
                <a:solidFill>
                  <a:srgbClr val="CC0000"/>
                </a:solidFill>
              </a:rPr>
              <a:t>动滑轮重</a:t>
            </a:r>
            <a:r>
              <a:rPr lang="zh-CN" altLang="en-US" sz="2100" dirty="0">
                <a:solidFill>
                  <a:schemeClr val="tx1"/>
                </a:solidFill>
              </a:rPr>
              <a:t>一定</a:t>
            </a:r>
            <a:r>
              <a:rPr lang="en-US" altLang="zh-CN" sz="210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100" dirty="0">
                <a:solidFill>
                  <a:schemeClr val="tx1"/>
                </a:solidFill>
              </a:rPr>
              <a:t>物重</a:t>
            </a:r>
            <a:r>
              <a:rPr lang="zh-CN" altLang="en-US" sz="2100" dirty="0">
                <a:solidFill>
                  <a:srgbClr val="000099"/>
                </a:solidFill>
              </a:rPr>
              <a:t>越大</a:t>
            </a:r>
            <a:r>
              <a:rPr lang="zh-CN" altLang="en-US" sz="2100" dirty="0">
                <a:solidFill>
                  <a:schemeClr val="tx1"/>
                </a:solidFill>
              </a:rPr>
              <a:t>，机械效率</a:t>
            </a:r>
            <a:r>
              <a:rPr lang="zh-CN" altLang="en-US" sz="2100" dirty="0">
                <a:solidFill>
                  <a:srgbClr val="000099"/>
                </a:solidFill>
              </a:rPr>
              <a:t>越高</a:t>
            </a:r>
            <a:r>
              <a:rPr lang="zh-CN" altLang="en-US" sz="2100" dirty="0">
                <a:solidFill>
                  <a:schemeClr val="tx1"/>
                </a:solidFill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1367" name="xjhlx13"/>
          <p:cNvGrpSpPr/>
          <p:nvPr/>
        </p:nvGrpSpPr>
        <p:grpSpPr>
          <a:xfrm>
            <a:off x="7171135" y="2842022"/>
            <a:ext cx="215503" cy="279797"/>
            <a:chOff x="6627" y="2220"/>
            <a:chExt cx="1155" cy="1502"/>
          </a:xfrm>
        </p:grpSpPr>
        <p:sp>
          <p:nvSpPr>
            <p:cNvPr id="11368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69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0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371" name="xjhlx13"/>
          <p:cNvGrpSpPr/>
          <p:nvPr/>
        </p:nvGrpSpPr>
        <p:grpSpPr>
          <a:xfrm>
            <a:off x="7508081" y="2842022"/>
            <a:ext cx="215504" cy="279797"/>
            <a:chOff x="6627" y="2220"/>
            <a:chExt cx="1155" cy="1502"/>
          </a:xfrm>
        </p:grpSpPr>
        <p:sp>
          <p:nvSpPr>
            <p:cNvPr id="11372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3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4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376" name="xjhlx13"/>
          <p:cNvGrpSpPr/>
          <p:nvPr/>
        </p:nvGrpSpPr>
        <p:grpSpPr>
          <a:xfrm>
            <a:off x="7205662" y="3178969"/>
            <a:ext cx="215504" cy="279797"/>
            <a:chOff x="6627" y="2220"/>
            <a:chExt cx="1155" cy="1502"/>
          </a:xfrm>
        </p:grpSpPr>
        <p:sp>
          <p:nvSpPr>
            <p:cNvPr id="11377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8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79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380" name="xjhlx13"/>
          <p:cNvGrpSpPr/>
          <p:nvPr/>
        </p:nvGrpSpPr>
        <p:grpSpPr>
          <a:xfrm>
            <a:off x="7542610" y="3178969"/>
            <a:ext cx="215503" cy="279797"/>
            <a:chOff x="6627" y="2220"/>
            <a:chExt cx="1155" cy="1502"/>
          </a:xfrm>
        </p:grpSpPr>
        <p:sp>
          <p:nvSpPr>
            <p:cNvPr id="11381" name="Freeform 135"/>
            <p:cNvSpPr/>
            <p:nvPr/>
          </p:nvSpPr>
          <p:spPr>
            <a:xfrm>
              <a:off x="7067" y="3288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82" name="Freeform 136"/>
            <p:cNvSpPr/>
            <p:nvPr/>
          </p:nvSpPr>
          <p:spPr>
            <a:xfrm flipH="1" flipV="1">
              <a:off x="7002" y="2220"/>
              <a:ext cx="338" cy="434"/>
            </a:xfrm>
            <a:custGeom>
              <a:avLst/>
              <a:gdLst>
                <a:gd name="txL" fmla="*/ 0 w 2020"/>
                <a:gd name="txT" fmla="*/ 0 h 2594"/>
                <a:gd name="txR" fmla="*/ 2020 w 2020"/>
                <a:gd name="txB" fmla="*/ 2594 h 25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0" h="2594">
                  <a:moveTo>
                    <a:pt x="472" y="15"/>
                  </a:moveTo>
                  <a:cubicBezTo>
                    <a:pt x="472" y="107"/>
                    <a:pt x="477" y="387"/>
                    <a:pt x="472" y="552"/>
                  </a:cubicBezTo>
                  <a:cubicBezTo>
                    <a:pt x="467" y="717"/>
                    <a:pt x="480" y="887"/>
                    <a:pt x="442" y="1005"/>
                  </a:cubicBezTo>
                  <a:cubicBezTo>
                    <a:pt x="404" y="1123"/>
                    <a:pt x="302" y="1180"/>
                    <a:pt x="247" y="1260"/>
                  </a:cubicBezTo>
                  <a:cubicBezTo>
                    <a:pt x="192" y="1340"/>
                    <a:pt x="152" y="1398"/>
                    <a:pt x="112" y="1488"/>
                  </a:cubicBezTo>
                  <a:cubicBezTo>
                    <a:pt x="72" y="1578"/>
                    <a:pt x="14" y="1706"/>
                    <a:pt x="7" y="1800"/>
                  </a:cubicBezTo>
                  <a:cubicBezTo>
                    <a:pt x="0" y="1894"/>
                    <a:pt x="25" y="1968"/>
                    <a:pt x="67" y="2055"/>
                  </a:cubicBezTo>
                  <a:cubicBezTo>
                    <a:pt x="109" y="2142"/>
                    <a:pt x="165" y="2245"/>
                    <a:pt x="262" y="2325"/>
                  </a:cubicBezTo>
                  <a:cubicBezTo>
                    <a:pt x="359" y="2405"/>
                    <a:pt x="515" y="2498"/>
                    <a:pt x="652" y="2535"/>
                  </a:cubicBezTo>
                  <a:cubicBezTo>
                    <a:pt x="789" y="2572"/>
                    <a:pt x="937" y="2594"/>
                    <a:pt x="1087" y="2550"/>
                  </a:cubicBezTo>
                  <a:cubicBezTo>
                    <a:pt x="1237" y="2506"/>
                    <a:pt x="1440" y="2366"/>
                    <a:pt x="1552" y="2268"/>
                  </a:cubicBezTo>
                  <a:cubicBezTo>
                    <a:pt x="1664" y="2170"/>
                    <a:pt x="1702" y="2069"/>
                    <a:pt x="1762" y="1965"/>
                  </a:cubicBezTo>
                  <a:cubicBezTo>
                    <a:pt x="1822" y="1861"/>
                    <a:pt x="1872" y="1759"/>
                    <a:pt x="1912" y="1644"/>
                  </a:cubicBezTo>
                  <a:cubicBezTo>
                    <a:pt x="1952" y="1529"/>
                    <a:pt x="2020" y="1309"/>
                    <a:pt x="2002" y="1275"/>
                  </a:cubicBezTo>
                  <a:cubicBezTo>
                    <a:pt x="1984" y="1241"/>
                    <a:pt x="1874" y="1355"/>
                    <a:pt x="1807" y="1440"/>
                  </a:cubicBezTo>
                  <a:cubicBezTo>
                    <a:pt x="1740" y="1525"/>
                    <a:pt x="1669" y="1690"/>
                    <a:pt x="1597" y="1785"/>
                  </a:cubicBezTo>
                  <a:cubicBezTo>
                    <a:pt x="1525" y="1880"/>
                    <a:pt x="1442" y="1953"/>
                    <a:pt x="1372" y="2010"/>
                  </a:cubicBezTo>
                  <a:cubicBezTo>
                    <a:pt x="1302" y="2067"/>
                    <a:pt x="1257" y="2113"/>
                    <a:pt x="1177" y="2130"/>
                  </a:cubicBezTo>
                  <a:cubicBezTo>
                    <a:pt x="1097" y="2147"/>
                    <a:pt x="982" y="2147"/>
                    <a:pt x="892" y="2115"/>
                  </a:cubicBezTo>
                  <a:cubicBezTo>
                    <a:pt x="802" y="2083"/>
                    <a:pt x="677" y="2022"/>
                    <a:pt x="637" y="1935"/>
                  </a:cubicBezTo>
                  <a:cubicBezTo>
                    <a:pt x="597" y="1848"/>
                    <a:pt x="612" y="1702"/>
                    <a:pt x="652" y="1590"/>
                  </a:cubicBezTo>
                  <a:cubicBezTo>
                    <a:pt x="692" y="1478"/>
                    <a:pt x="817" y="1355"/>
                    <a:pt x="877" y="1260"/>
                  </a:cubicBezTo>
                  <a:cubicBezTo>
                    <a:pt x="937" y="1165"/>
                    <a:pt x="990" y="1112"/>
                    <a:pt x="1012" y="1020"/>
                  </a:cubicBezTo>
                  <a:cubicBezTo>
                    <a:pt x="1034" y="928"/>
                    <a:pt x="1012" y="786"/>
                    <a:pt x="1012" y="708"/>
                  </a:cubicBezTo>
                  <a:cubicBezTo>
                    <a:pt x="1012" y="630"/>
                    <a:pt x="1012" y="670"/>
                    <a:pt x="1012" y="552"/>
                  </a:cubicBezTo>
                  <a:cubicBezTo>
                    <a:pt x="1012" y="434"/>
                    <a:pt x="1012" y="115"/>
                    <a:pt x="1012" y="0"/>
                  </a:cubicBezTo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83" name="Rectangle 137"/>
            <p:cNvSpPr/>
            <p:nvPr/>
          </p:nvSpPr>
          <p:spPr>
            <a:xfrm>
              <a:off x="6627" y="2614"/>
              <a:ext cx="1155" cy="760"/>
            </a:xfrm>
            <a:prstGeom prst="rect">
              <a:avLst/>
            </a:prstGeom>
            <a:gradFill rotWithShape="0">
              <a:gsLst>
                <a:gs pos="0">
                  <a:srgbClr val="333333"/>
                </a:gs>
                <a:gs pos="50000">
                  <a:srgbClr val="C0C0C0"/>
                </a:gs>
                <a:gs pos="100000">
                  <a:srgbClr val="333333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1384" name="对象 11383"/>
          <p:cNvGraphicFramePr/>
          <p:nvPr/>
        </p:nvGraphicFramePr>
        <p:xfrm>
          <a:off x="6361510" y="1762125"/>
          <a:ext cx="257175" cy="30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r:id="rId5" imgW="139700" imgH="165100" progId="Equation.DSMT4">
                  <p:embed/>
                </p:oleObj>
              </mc:Choice>
              <mc:Fallback>
                <p:oleObj r:id="rId5" imgW="1397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61510" y="1762125"/>
                        <a:ext cx="257175" cy="303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315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906" y="107156"/>
            <a:ext cx="661988" cy="548879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2446" name="表格 12445"/>
          <p:cNvGraphicFramePr/>
          <p:nvPr/>
        </p:nvGraphicFramePr>
        <p:xfrm>
          <a:off x="2445544" y="1762125"/>
          <a:ext cx="5237322" cy="1548765"/>
        </p:xfrm>
        <a:graphic>
          <a:graphicData uri="http://schemas.openxmlformats.org/drawingml/2006/table">
            <a:tbl>
              <a:tblPr/>
              <a:tblGrid>
                <a:gridCol w="323850"/>
                <a:gridCol w="675323"/>
                <a:gridCol w="674846"/>
                <a:gridCol w="592931"/>
                <a:gridCol w="593884"/>
                <a:gridCol w="810578"/>
                <a:gridCol w="828675"/>
                <a:gridCol w="737235"/>
              </a:tblGrid>
              <a:tr h="52768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400" b="1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G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/N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 err="1">
                          <a:latin typeface="Times New Roman" panose="02020603050405020304" charset="0"/>
                        </a:rPr>
                        <a:t>h</a:t>
                      </a:r>
                      <a:r>
                        <a:rPr lang="en-US" altLang="zh-CN" sz="1400" b="1" err="1">
                          <a:latin typeface="Times New Roman" panose="02020603050405020304" charset="0"/>
                        </a:rPr>
                        <a:t>/m</a:t>
                      </a: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F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/N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 err="1">
                          <a:latin typeface="Times New Roman" panose="02020603050405020304" charset="0"/>
                        </a:rPr>
                        <a:t>s</a:t>
                      </a:r>
                      <a:r>
                        <a:rPr lang="en-US" altLang="zh-CN" sz="1400" b="1" err="1">
                          <a:latin typeface="Times New Roman" panose="02020603050405020304" charset="0"/>
                        </a:rPr>
                        <a:t>/m</a:t>
                      </a: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W</a:t>
                      </a:r>
                      <a:r>
                        <a:rPr lang="zh-CN" altLang="en-US" sz="1400" b="1" baseline="-25000" dirty="0">
                          <a:latin typeface="Times New Roman" panose="02020603050405020304" charset="0"/>
                        </a:rPr>
                        <a:t>有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/J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 i="1">
                          <a:latin typeface="Times New Roman" panose="02020603050405020304" charset="0"/>
                        </a:rPr>
                        <a:t>W</a:t>
                      </a:r>
                      <a:r>
                        <a:rPr lang="zh-CN" altLang="en-US" sz="1400" b="1" baseline="-25000" dirty="0">
                          <a:latin typeface="Times New Roman" panose="02020603050405020304" charset="0"/>
                        </a:rPr>
                        <a:t>总</a:t>
                      </a:r>
                      <a:r>
                        <a:rPr lang="en-US" altLang="zh-CN" sz="1400" b="1">
                          <a:latin typeface="Times New Roman" panose="02020603050405020304" charset="0"/>
                        </a:rPr>
                        <a:t>/J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 i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9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>
                          <a:latin typeface="Times New Roman" panose="02020603050405020304" charset="0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781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b="1">
                          <a:latin typeface="Times New Roman" panose="02020603050405020304" charset="0"/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zh-CN" altLang="zh-CN" sz="1400" b="1" dirty="0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r" eaLnBrk="1" hangingPunct="1"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lang="en-US" altLang="zh-CN" sz="1400" b="1">
                        <a:solidFill>
                          <a:schemeClr val="bg1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31" name="Text Box 42"/>
          <p:cNvSpPr txBox="1"/>
          <p:nvPr/>
        </p:nvSpPr>
        <p:spPr>
          <a:xfrm>
            <a:off x="2357438" y="675085"/>
            <a:ext cx="4212431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</a:rPr>
              <a:t>条件：物重一定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45544" y="513160"/>
            <a:ext cx="4523185" cy="9352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CC0000"/>
                </a:solidFill>
                <a:latin typeface="宋体" panose="02010600030101010101" pitchFamily="2" charset="-122"/>
              </a:rPr>
              <a:t>实验</a:t>
            </a:r>
            <a:r>
              <a:rPr lang="en-US" altLang="zh-CN" sz="2100">
                <a:solidFill>
                  <a:srgbClr val="CC0000"/>
                </a:solidFill>
                <a:latin typeface="Times New Roman" panose="02020603050405020304" charset="0"/>
              </a:rPr>
              <a:t>2</a:t>
            </a:r>
            <a:endParaRPr lang="zh-CN" altLang="en-US" sz="2100" dirty="0">
              <a:solidFill>
                <a:srgbClr val="CC0000"/>
              </a:solidFill>
              <a:latin typeface="Times New Roman" panose="02020603050405020304" charset="0"/>
            </a:endParaRPr>
          </a:p>
          <a:p>
            <a:pPr lvl="0" algn="l"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宋体" panose="02010600030101010101" pitchFamily="2" charset="-122"/>
              </a:rPr>
              <a:t>保持钩码重力一定，改变动滑轮重。</a:t>
            </a:r>
            <a:endParaRPr lang="en-US" altLang="zh-CN" sz="21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2207" y="3686175"/>
            <a:ext cx="5299472" cy="7791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1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宋体" panose="02010600030101010101" pitchFamily="2" charset="-122"/>
              </a:rPr>
              <a:t>结论：</a:t>
            </a:r>
          </a:p>
          <a:p>
            <a:pPr lvl="0" algn="l" eaLnBrk="1" hangingPunct="1">
              <a:lnSpc>
                <a:spcPct val="110000"/>
              </a:lnSpc>
            </a:pPr>
            <a:r>
              <a:rPr lang="zh-CN" altLang="en-US" sz="2100" dirty="0">
                <a:solidFill>
                  <a:srgbClr val="CC0000"/>
                </a:solidFill>
              </a:rPr>
              <a:t>        物重</a:t>
            </a:r>
            <a:r>
              <a:rPr lang="zh-CN" altLang="en-US" sz="2100" dirty="0">
                <a:solidFill>
                  <a:schemeClr val="tx1"/>
                </a:solidFill>
              </a:rPr>
              <a:t>一定，动滑轮</a:t>
            </a:r>
            <a:r>
              <a:rPr lang="zh-CN" altLang="en-US" sz="2100" dirty="0">
                <a:solidFill>
                  <a:srgbClr val="000099"/>
                </a:solidFill>
              </a:rPr>
              <a:t>越重</a:t>
            </a:r>
            <a:r>
              <a:rPr lang="zh-CN" altLang="en-US" sz="2100" dirty="0">
                <a:solidFill>
                  <a:schemeClr val="tx1"/>
                </a:solidFill>
              </a:rPr>
              <a:t>，机械效率</a:t>
            </a:r>
            <a:r>
              <a:rPr lang="zh-CN" altLang="en-US" sz="2100" dirty="0">
                <a:solidFill>
                  <a:srgbClr val="000099"/>
                </a:solidFill>
              </a:rPr>
              <a:t>低</a:t>
            </a:r>
            <a:r>
              <a:rPr lang="zh-CN" altLang="en-US" sz="2100" dirty="0">
                <a:solidFill>
                  <a:schemeClr val="tx1"/>
                </a:solidFill>
              </a:rPr>
              <a:t>。</a:t>
            </a:r>
          </a:p>
        </p:txBody>
      </p:sp>
      <p:grpSp>
        <p:nvGrpSpPr>
          <p:cNvPr id="12614" name="组合 12613"/>
          <p:cNvGrpSpPr/>
          <p:nvPr/>
        </p:nvGrpSpPr>
        <p:grpSpPr>
          <a:xfrm>
            <a:off x="1432323" y="2740819"/>
            <a:ext cx="731044" cy="2159794"/>
            <a:chOff x="243" y="2245"/>
            <a:chExt cx="614" cy="1814"/>
          </a:xfrm>
        </p:grpSpPr>
        <p:sp>
          <p:nvSpPr>
            <p:cNvPr id="12343" name="Text Box 234"/>
            <p:cNvSpPr txBox="1"/>
            <p:nvPr/>
          </p:nvSpPr>
          <p:spPr>
            <a:xfrm>
              <a:off x="640" y="2727"/>
              <a:ext cx="217" cy="30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1500" i="1">
                  <a:latin typeface="Times New Roman" panose="02020603050405020304" charset="0"/>
                </a:rPr>
                <a:t>F</a:t>
              </a:r>
              <a:endParaRPr lang="en-US" altLang="zh-CN" sz="1500">
                <a:latin typeface="Arial" panose="020B0604020202020204" pitchFamily="34" charset="0"/>
              </a:endParaRPr>
            </a:p>
          </p:txBody>
        </p:sp>
        <p:grpSp>
          <p:nvGrpSpPr>
            <p:cNvPr id="12612" name="组合 12611"/>
            <p:cNvGrpSpPr/>
            <p:nvPr/>
          </p:nvGrpSpPr>
          <p:grpSpPr>
            <a:xfrm>
              <a:off x="243" y="2245"/>
              <a:ext cx="482" cy="1814"/>
              <a:chOff x="323" y="1820"/>
              <a:chExt cx="601" cy="2154"/>
            </a:xfrm>
          </p:grpSpPr>
          <p:grpSp>
            <p:nvGrpSpPr>
              <p:cNvPr id="12611" name="组合 12610"/>
              <p:cNvGrpSpPr/>
              <p:nvPr/>
            </p:nvGrpSpPr>
            <p:grpSpPr>
              <a:xfrm>
                <a:off x="514" y="3436"/>
                <a:ext cx="245" cy="538"/>
                <a:chOff x="514" y="3493"/>
                <a:chExt cx="245" cy="538"/>
              </a:xfrm>
            </p:grpSpPr>
            <p:grpSp>
              <p:nvGrpSpPr>
                <p:cNvPr id="12337" name="xjhlx13"/>
                <p:cNvGrpSpPr/>
                <p:nvPr/>
              </p:nvGrpSpPr>
              <p:grpSpPr>
                <a:xfrm>
                  <a:off x="514" y="3747"/>
                  <a:ext cx="240" cy="284"/>
                  <a:chOff x="6627" y="2220"/>
                  <a:chExt cx="1155" cy="1502"/>
                </a:xfrm>
              </p:grpSpPr>
              <p:sp>
                <p:nvSpPr>
                  <p:cNvPr id="12367" name="Freeform 223"/>
                  <p:cNvSpPr/>
                  <p:nvPr/>
                </p:nvSpPr>
                <p:spPr>
                  <a:xfrm>
                    <a:off x="7067" y="3288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8" name="Freeform 224"/>
                  <p:cNvSpPr/>
                  <p:nvPr/>
                </p:nvSpPr>
                <p:spPr>
                  <a:xfrm flipH="1" flipV="1">
                    <a:off x="7002" y="2220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9" name="Rectangle 225"/>
                  <p:cNvSpPr/>
                  <p:nvPr/>
                </p:nvSpPr>
                <p:spPr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2338" name="xjhlx13"/>
                <p:cNvGrpSpPr/>
                <p:nvPr/>
              </p:nvGrpSpPr>
              <p:grpSpPr>
                <a:xfrm>
                  <a:off x="527" y="3493"/>
                  <a:ext cx="232" cy="283"/>
                  <a:chOff x="6627" y="2220"/>
                  <a:chExt cx="1155" cy="1502"/>
                </a:xfrm>
              </p:grpSpPr>
              <p:sp>
                <p:nvSpPr>
                  <p:cNvPr id="12364" name="Freeform 227"/>
                  <p:cNvSpPr/>
                  <p:nvPr/>
                </p:nvSpPr>
                <p:spPr>
                  <a:xfrm>
                    <a:off x="7067" y="3288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5" name="Freeform 228"/>
                  <p:cNvSpPr/>
                  <p:nvPr/>
                </p:nvSpPr>
                <p:spPr>
                  <a:xfrm flipH="1" flipV="1">
                    <a:off x="7002" y="2220"/>
                    <a:ext cx="338" cy="434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366" name="Rectangle 229"/>
                  <p:cNvSpPr/>
                  <p:nvPr/>
                </p:nvSpPr>
                <p:spPr>
                  <a:xfrm>
                    <a:off x="6627" y="2614"/>
                    <a:ext cx="1155" cy="7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333333"/>
                      </a:gs>
                      <a:gs pos="50000">
                        <a:srgbClr val="C0C0C0"/>
                      </a:gs>
                      <a:gs pos="100000">
                        <a:srgbClr val="333333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12610" name="组合 12609"/>
              <p:cNvGrpSpPr/>
              <p:nvPr/>
            </p:nvGrpSpPr>
            <p:grpSpPr>
              <a:xfrm>
                <a:off x="323" y="1820"/>
                <a:ext cx="601" cy="1644"/>
                <a:chOff x="323" y="1820"/>
                <a:chExt cx="601" cy="1644"/>
              </a:xfrm>
            </p:grpSpPr>
            <p:sp>
              <p:nvSpPr>
                <p:cNvPr id="12339" name="Line 230"/>
                <p:cNvSpPr/>
                <p:nvPr/>
              </p:nvSpPr>
              <p:spPr>
                <a:xfrm flipH="1">
                  <a:off x="486" y="2488"/>
                  <a:ext cx="131" cy="385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0" name="Line 231"/>
                <p:cNvSpPr/>
                <p:nvPr/>
              </p:nvSpPr>
              <p:spPr>
                <a:xfrm flipH="1">
                  <a:off x="722" y="2180"/>
                  <a:ext cx="61" cy="744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1" name="Line 232"/>
                <p:cNvSpPr/>
                <p:nvPr/>
              </p:nvSpPr>
              <p:spPr>
                <a:xfrm flipH="1">
                  <a:off x="459" y="2128"/>
                  <a:ext cx="27" cy="1053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2" name="Line 233"/>
                <p:cNvSpPr/>
                <p:nvPr/>
              </p:nvSpPr>
              <p:spPr>
                <a:xfrm flipV="1">
                  <a:off x="774" y="2617"/>
                  <a:ext cx="53" cy="564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lg"/>
                </a:ln>
              </p:spPr>
            </p:sp>
            <p:grpSp>
              <p:nvGrpSpPr>
                <p:cNvPr id="12344" name="Group 235"/>
                <p:cNvGrpSpPr/>
                <p:nvPr/>
              </p:nvGrpSpPr>
              <p:grpSpPr>
                <a:xfrm flipV="1">
                  <a:off x="323" y="1820"/>
                  <a:ext cx="601" cy="30"/>
                  <a:chOff x="3121" y="1752"/>
                  <a:chExt cx="722" cy="130"/>
                </a:xfrm>
              </p:grpSpPr>
              <p:sp>
                <p:nvSpPr>
                  <p:cNvPr id="12357" name="Line 236"/>
                  <p:cNvSpPr/>
                  <p:nvPr/>
                </p:nvSpPr>
                <p:spPr>
                  <a:xfrm flipH="1">
                    <a:off x="3121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58" name="Line 237"/>
                  <p:cNvSpPr/>
                  <p:nvPr/>
                </p:nvSpPr>
                <p:spPr>
                  <a:xfrm flipH="1">
                    <a:off x="3241" y="1760"/>
                    <a:ext cx="121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59" name="Line 238"/>
                  <p:cNvSpPr/>
                  <p:nvPr/>
                </p:nvSpPr>
                <p:spPr>
                  <a:xfrm flipH="1">
                    <a:off x="336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0" name="Line 239"/>
                  <p:cNvSpPr/>
                  <p:nvPr/>
                </p:nvSpPr>
                <p:spPr>
                  <a:xfrm flipH="1">
                    <a:off x="348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1" name="Line 240"/>
                  <p:cNvSpPr/>
                  <p:nvPr/>
                </p:nvSpPr>
                <p:spPr>
                  <a:xfrm flipH="1">
                    <a:off x="3602" y="1760"/>
                    <a:ext cx="120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2" name="Line 241"/>
                  <p:cNvSpPr/>
                  <p:nvPr/>
                </p:nvSpPr>
                <p:spPr>
                  <a:xfrm flipH="1">
                    <a:off x="3722" y="1760"/>
                    <a:ext cx="121" cy="12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2363" name="Line 242"/>
                  <p:cNvSpPr/>
                  <p:nvPr/>
                </p:nvSpPr>
                <p:spPr>
                  <a:xfrm>
                    <a:off x="3144" y="1752"/>
                    <a:ext cx="698" cy="0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2609" name="组合 12608"/>
                <p:cNvGrpSpPr/>
                <p:nvPr/>
              </p:nvGrpSpPr>
              <p:grpSpPr>
                <a:xfrm>
                  <a:off x="449" y="2667"/>
                  <a:ext cx="333" cy="797"/>
                  <a:chOff x="449" y="2667"/>
                  <a:chExt cx="333" cy="797"/>
                </a:xfrm>
              </p:grpSpPr>
              <p:sp>
                <p:nvSpPr>
                  <p:cNvPr id="12581" name="Freeform 250"/>
                  <p:cNvSpPr/>
                  <p:nvPr/>
                </p:nvSpPr>
                <p:spPr>
                  <a:xfrm rot="-274270" flipV="1">
                    <a:off x="595" y="2667"/>
                    <a:ext cx="77" cy="103"/>
                  </a:xfrm>
                  <a:custGeom>
                    <a:avLst/>
                    <a:gdLst>
                      <a:gd name="txL" fmla="*/ 0 w 2020"/>
                      <a:gd name="txT" fmla="*/ 0 h 2594"/>
                      <a:gd name="txR" fmla="*/ 2020 w 2020"/>
                      <a:gd name="txB" fmla="*/ 2594 h 2594"/>
                    </a:gdLst>
                    <a:ahLst/>
                    <a:cxnLst>
                      <a:cxn ang="0">
                        <a:pos x="1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2" y="1"/>
                      </a:cxn>
                      <a:cxn ang="0">
                        <a:pos x="2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1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020" h="2594">
                        <a:moveTo>
                          <a:pt x="472" y="15"/>
                        </a:moveTo>
                        <a:cubicBezTo>
                          <a:pt x="472" y="107"/>
                          <a:pt x="477" y="387"/>
                          <a:pt x="472" y="552"/>
                        </a:cubicBezTo>
                        <a:cubicBezTo>
                          <a:pt x="467" y="717"/>
                          <a:pt x="480" y="887"/>
                          <a:pt x="442" y="1005"/>
                        </a:cubicBezTo>
                        <a:cubicBezTo>
                          <a:pt x="404" y="1123"/>
                          <a:pt x="302" y="1180"/>
                          <a:pt x="247" y="1260"/>
                        </a:cubicBezTo>
                        <a:cubicBezTo>
                          <a:pt x="192" y="1340"/>
                          <a:pt x="152" y="1398"/>
                          <a:pt x="112" y="1488"/>
                        </a:cubicBezTo>
                        <a:cubicBezTo>
                          <a:pt x="72" y="1578"/>
                          <a:pt x="14" y="1706"/>
                          <a:pt x="7" y="1800"/>
                        </a:cubicBezTo>
                        <a:cubicBezTo>
                          <a:pt x="0" y="1894"/>
                          <a:pt x="25" y="1968"/>
                          <a:pt x="67" y="2055"/>
                        </a:cubicBezTo>
                        <a:cubicBezTo>
                          <a:pt x="109" y="2142"/>
                          <a:pt x="165" y="2245"/>
                          <a:pt x="262" y="2325"/>
                        </a:cubicBezTo>
                        <a:cubicBezTo>
                          <a:pt x="359" y="2405"/>
                          <a:pt x="515" y="2498"/>
                          <a:pt x="652" y="2535"/>
                        </a:cubicBezTo>
                        <a:cubicBezTo>
                          <a:pt x="789" y="2572"/>
                          <a:pt x="937" y="2594"/>
                          <a:pt x="1087" y="2550"/>
                        </a:cubicBezTo>
                        <a:cubicBezTo>
                          <a:pt x="1237" y="2506"/>
                          <a:pt x="1440" y="2366"/>
                          <a:pt x="1552" y="2268"/>
                        </a:cubicBezTo>
                        <a:cubicBezTo>
                          <a:pt x="1664" y="2170"/>
                          <a:pt x="1702" y="2069"/>
                          <a:pt x="1762" y="1965"/>
                        </a:cubicBezTo>
                        <a:cubicBezTo>
                          <a:pt x="1822" y="1861"/>
                          <a:pt x="1872" y="1759"/>
                          <a:pt x="1912" y="1644"/>
                        </a:cubicBezTo>
                        <a:cubicBezTo>
                          <a:pt x="1952" y="1529"/>
                          <a:pt x="2020" y="1309"/>
                          <a:pt x="2002" y="1275"/>
                        </a:cubicBezTo>
                        <a:cubicBezTo>
                          <a:pt x="1984" y="1241"/>
                          <a:pt x="1874" y="1355"/>
                          <a:pt x="1807" y="1440"/>
                        </a:cubicBezTo>
                        <a:cubicBezTo>
                          <a:pt x="1740" y="1525"/>
                          <a:pt x="1669" y="1690"/>
                          <a:pt x="1597" y="1785"/>
                        </a:cubicBezTo>
                        <a:cubicBezTo>
                          <a:pt x="1525" y="1880"/>
                          <a:pt x="1442" y="1953"/>
                          <a:pt x="1372" y="2010"/>
                        </a:cubicBezTo>
                        <a:cubicBezTo>
                          <a:pt x="1302" y="2067"/>
                          <a:pt x="1257" y="2113"/>
                          <a:pt x="1177" y="2130"/>
                        </a:cubicBezTo>
                        <a:cubicBezTo>
                          <a:pt x="1097" y="2147"/>
                          <a:pt x="982" y="2147"/>
                          <a:pt x="892" y="2115"/>
                        </a:cubicBezTo>
                        <a:cubicBezTo>
                          <a:pt x="802" y="2083"/>
                          <a:pt x="677" y="2022"/>
                          <a:pt x="637" y="1935"/>
                        </a:cubicBezTo>
                        <a:cubicBezTo>
                          <a:pt x="597" y="1848"/>
                          <a:pt x="612" y="1702"/>
                          <a:pt x="652" y="1590"/>
                        </a:cubicBezTo>
                        <a:cubicBezTo>
                          <a:pt x="692" y="1478"/>
                          <a:pt x="817" y="1355"/>
                          <a:pt x="877" y="1260"/>
                        </a:cubicBezTo>
                        <a:cubicBezTo>
                          <a:pt x="937" y="1165"/>
                          <a:pt x="990" y="1112"/>
                          <a:pt x="1012" y="1020"/>
                        </a:cubicBezTo>
                        <a:cubicBezTo>
                          <a:pt x="1034" y="928"/>
                          <a:pt x="1012" y="786"/>
                          <a:pt x="1012" y="708"/>
                        </a:cubicBezTo>
                        <a:cubicBezTo>
                          <a:pt x="1012" y="630"/>
                          <a:pt x="1012" y="670"/>
                          <a:pt x="1012" y="552"/>
                        </a:cubicBezTo>
                        <a:cubicBezTo>
                          <a:pt x="1012" y="434"/>
                          <a:pt x="1012" y="115"/>
                          <a:pt x="1012" y="0"/>
                        </a:cubicBezTo>
                      </a:path>
                    </a:pathLst>
                  </a:custGeom>
                  <a:solidFill>
                    <a:srgbClr val="0000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334" name="xjhlx8"/>
                  <p:cNvGrpSpPr>
                    <a:grpSpLocks noChangeAspect="1"/>
                  </p:cNvGrpSpPr>
                  <p:nvPr/>
                </p:nvGrpSpPr>
                <p:grpSpPr>
                  <a:xfrm rot="5400000" flipH="1">
                    <a:off x="458" y="2823"/>
                    <a:ext cx="316" cy="246"/>
                    <a:chOff x="6892" y="783"/>
                    <a:chExt cx="813" cy="579"/>
                  </a:xfrm>
                </p:grpSpPr>
                <p:grpSp>
                  <p:nvGrpSpPr>
                    <p:cNvPr id="12387" name="Group 19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7125" y="783"/>
                      <a:ext cx="580" cy="579"/>
                      <a:chOff x="2400" y="2400"/>
                      <a:chExt cx="1440" cy="1440"/>
                    </a:xfrm>
                  </p:grpSpPr>
                  <p:sp>
                    <p:nvSpPr>
                      <p:cNvPr id="12389" name="Oval 1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390" name="Oval 19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391" name="Oval 2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392" name="Oval 20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 vert="eaVert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2388" name="Rectangle 202"/>
                    <p:cNvSpPr>
                      <a:spLocks noChangeAspect="1"/>
                    </p:cNvSpPr>
                    <p:nvPr/>
                  </p:nvSpPr>
                  <p:spPr>
                    <a:xfrm>
                      <a:off x="6892" y="1024"/>
                      <a:ext cx="555" cy="97"/>
                    </a:xfrm>
                    <a:prstGeom prst="rect">
                      <a:avLst/>
                    </a:pr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5400000" scaled="1"/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rot="10800000" vert="eaVert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2376" name="Group 204"/>
                  <p:cNvGrpSpPr/>
                  <p:nvPr/>
                </p:nvGrpSpPr>
                <p:grpSpPr>
                  <a:xfrm>
                    <a:off x="449" y="3027"/>
                    <a:ext cx="333" cy="308"/>
                    <a:chOff x="2400" y="2400"/>
                    <a:chExt cx="1440" cy="1440"/>
                  </a:xfrm>
                </p:grpSpPr>
                <p:sp>
                  <p:nvSpPr>
                    <p:cNvPr id="12383" name="Oval 205"/>
                    <p:cNvSpPr/>
                    <p:nvPr/>
                  </p:nvSpPr>
                  <p:spPr>
                    <a:xfrm>
                      <a:off x="2400" y="2400"/>
                      <a:ext cx="1440" cy="14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8F8F8F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4" name="Oval 206"/>
                    <p:cNvSpPr/>
                    <p:nvPr/>
                  </p:nvSpPr>
                  <p:spPr>
                    <a:xfrm>
                      <a:off x="2600" y="2600"/>
                      <a:ext cx="1040" cy="10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27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5" name="Oval 207"/>
                    <p:cNvSpPr/>
                    <p:nvPr/>
                  </p:nvSpPr>
                  <p:spPr>
                    <a:xfrm>
                      <a:off x="2800" y="2800"/>
                      <a:ext cx="640" cy="6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100000">
                          <a:srgbClr val="969696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6" name="Oval 208"/>
                    <p:cNvSpPr/>
                    <p:nvPr/>
                  </p:nvSpPr>
                  <p:spPr>
                    <a:xfrm>
                      <a:off x="3000" y="3000"/>
                      <a:ext cx="240" cy="240"/>
                    </a:xfrm>
                    <a:prstGeom prst="ellipse">
                      <a:avLst/>
                    </a:prstGeom>
                    <a:solidFill>
                      <a:srgbClr val="333333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2506" name="组合 12505"/>
                  <p:cNvGrpSpPr/>
                  <p:nvPr/>
                </p:nvGrpSpPr>
                <p:grpSpPr>
                  <a:xfrm>
                    <a:off x="570" y="2744"/>
                    <a:ext cx="102" cy="720"/>
                    <a:chOff x="584" y="2840"/>
                    <a:chExt cx="113" cy="766"/>
                  </a:xfrm>
                </p:grpSpPr>
                <p:sp>
                  <p:nvSpPr>
                    <p:cNvPr id="12378" name="Freeform 210"/>
                    <p:cNvSpPr/>
                    <p:nvPr/>
                  </p:nvSpPr>
                  <p:spPr>
                    <a:xfrm>
                      <a:off x="612" y="3500"/>
                      <a:ext cx="77" cy="106"/>
                    </a:xfrm>
                    <a:custGeom>
                      <a:avLst/>
                      <a:gdLst>
                        <a:gd name="txL" fmla="*/ 0 w 2020"/>
                        <a:gd name="txT" fmla="*/ 0 h 2594"/>
                        <a:gd name="txR" fmla="*/ 2020 w 2020"/>
                        <a:gd name="txB" fmla="*/ 2594 h 2594"/>
                      </a:gdLst>
                      <a:ahLst/>
                      <a:cxnLst>
                        <a:cxn ang="0">
                          <a:pos x="1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1"/>
                        </a:cxn>
                        <a:cxn ang="0">
                          <a:pos x="2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0"/>
                        </a:cxn>
                      </a:cxnLst>
                      <a:rect l="txL" t="txT" r="txR" b="txB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0" name="Freeform 212"/>
                    <p:cNvSpPr/>
                    <p:nvPr/>
                  </p:nvSpPr>
                  <p:spPr>
                    <a:xfrm>
                      <a:off x="584" y="3165"/>
                      <a:ext cx="113" cy="356"/>
                    </a:xfrm>
                    <a:custGeom>
                      <a:avLst/>
                      <a:gdLst>
                        <a:gd name="txL" fmla="*/ 0 w 915"/>
                        <a:gd name="txT" fmla="*/ 0 h 1180"/>
                        <a:gd name="txR" fmla="*/ 915 w 915"/>
                        <a:gd name="txB" fmla="*/ 1180 h 118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915" y="15"/>
                        </a:cxn>
                        <a:cxn ang="0">
                          <a:pos x="630" y="1180"/>
                        </a:cxn>
                        <a:cxn ang="0">
                          <a:pos x="270" y="1155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1" name="Oval 213"/>
                    <p:cNvSpPr/>
                    <p:nvPr/>
                  </p:nvSpPr>
                  <p:spPr>
                    <a:xfrm>
                      <a:off x="615" y="3275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382" name="Oval 214"/>
                    <p:cNvSpPr/>
                    <p:nvPr/>
                  </p:nvSpPr>
                  <p:spPr>
                    <a:xfrm>
                      <a:off x="609" y="3463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0" name="Freeform 212"/>
                    <p:cNvSpPr/>
                    <p:nvPr/>
                  </p:nvSpPr>
                  <p:spPr>
                    <a:xfrm flipV="1">
                      <a:off x="584" y="2840"/>
                      <a:ext cx="113" cy="356"/>
                    </a:xfrm>
                    <a:custGeom>
                      <a:avLst/>
                      <a:gdLst>
                        <a:gd name="txL" fmla="*/ 0 w 915"/>
                        <a:gd name="txT" fmla="*/ 0 h 1180"/>
                        <a:gd name="txR" fmla="*/ 915 w 915"/>
                        <a:gd name="txB" fmla="*/ 1180 h 118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915" y="15"/>
                        </a:cxn>
                        <a:cxn ang="0">
                          <a:pos x="630" y="1180"/>
                        </a:cxn>
                        <a:cxn ang="0">
                          <a:pos x="270" y="1155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915" h="1180">
                          <a:moveTo>
                            <a:pt x="0" y="0"/>
                          </a:moveTo>
                          <a:lnTo>
                            <a:pt x="915" y="15"/>
                          </a:lnTo>
                          <a:lnTo>
                            <a:pt x="630" y="1180"/>
                          </a:lnTo>
                          <a:lnTo>
                            <a:pt x="270" y="115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rgbClr val="000000"/>
                        </a:gs>
                        <a:gs pos="50000">
                          <a:srgbClr val="969696"/>
                        </a:gs>
                        <a:gs pos="100000">
                          <a:srgbClr val="000000"/>
                        </a:gs>
                      </a:gsLst>
                      <a:lin ang="0" scaled="1"/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1" name="Oval 213"/>
                    <p:cNvSpPr/>
                    <p:nvPr/>
                  </p:nvSpPr>
                  <p:spPr>
                    <a:xfrm>
                      <a:off x="612" y="2982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2" name="Oval 213"/>
                    <p:cNvSpPr/>
                    <p:nvPr/>
                  </p:nvSpPr>
                  <p:spPr>
                    <a:xfrm>
                      <a:off x="603" y="2840"/>
                      <a:ext cx="54" cy="4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04" name="椭圆 12503"/>
                    <p:cNvSpPr/>
                    <p:nvPr/>
                  </p:nvSpPr>
                  <p:spPr>
                    <a:xfrm>
                      <a:off x="603" y="3166"/>
                      <a:ext cx="81" cy="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969696">
                            <a:gamma/>
                            <a:shade val="60392"/>
                            <a:invGamma/>
                          </a:srgbClr>
                        </a:gs>
                        <a:gs pos="50000">
                          <a:srgbClr val="969696"/>
                        </a:gs>
                        <a:gs pos="100000">
                          <a:srgbClr val="969696">
                            <a:gamma/>
                            <a:shade val="60392"/>
                            <a:invGamma/>
                          </a:srgb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578" name="组合 12577"/>
                <p:cNvGrpSpPr/>
                <p:nvPr/>
              </p:nvGrpSpPr>
              <p:grpSpPr>
                <a:xfrm>
                  <a:off x="466" y="1820"/>
                  <a:ext cx="335" cy="693"/>
                  <a:chOff x="414" y="1848"/>
                  <a:chExt cx="362" cy="765"/>
                </a:xfrm>
              </p:grpSpPr>
              <p:grpSp>
                <p:nvGrpSpPr>
                  <p:cNvPr id="12549" name="组合 12548"/>
                  <p:cNvGrpSpPr/>
                  <p:nvPr/>
                </p:nvGrpSpPr>
                <p:grpSpPr>
                  <a:xfrm>
                    <a:off x="414" y="1933"/>
                    <a:ext cx="362" cy="680"/>
                    <a:chOff x="414" y="1962"/>
                    <a:chExt cx="362" cy="680"/>
                  </a:xfrm>
                </p:grpSpPr>
                <p:grpSp>
                  <p:nvGrpSpPr>
                    <p:cNvPr id="12543" name="组合 12542"/>
                    <p:cNvGrpSpPr/>
                    <p:nvPr/>
                  </p:nvGrpSpPr>
                  <p:grpSpPr>
                    <a:xfrm>
                      <a:off x="414" y="2106"/>
                      <a:ext cx="347" cy="536"/>
                      <a:chOff x="414" y="2106"/>
                      <a:chExt cx="347" cy="536"/>
                    </a:xfrm>
                  </p:grpSpPr>
                  <p:grpSp>
                    <p:nvGrpSpPr>
                      <p:cNvPr id="12518" name="Group 153"/>
                      <p:cNvGrpSpPr/>
                      <p:nvPr/>
                    </p:nvGrpSpPr>
                    <p:grpSpPr>
                      <a:xfrm>
                        <a:off x="414" y="2106"/>
                        <a:ext cx="347" cy="334"/>
                        <a:chOff x="2400" y="2400"/>
                        <a:chExt cx="1440" cy="1440"/>
                      </a:xfrm>
                    </p:grpSpPr>
                    <p:sp>
                      <p:nvSpPr>
                        <p:cNvPr id="12519" name="Oval 154"/>
                        <p:cNvSpPr/>
                        <p:nvPr/>
                      </p:nvSpPr>
                      <p:spPr>
                        <a:xfrm>
                          <a:off x="2400" y="2400"/>
                          <a:ext cx="1440" cy="14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8F8F8F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2520" name="Oval 155"/>
                        <p:cNvSpPr/>
                        <p:nvPr/>
                      </p:nvSpPr>
                      <p:spPr>
                        <a:xfrm>
                          <a:off x="2600" y="2600"/>
                          <a:ext cx="1040" cy="10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FFFFFF"/>
                            </a:gs>
                            <a:gs pos="100000">
                              <a:srgbClr val="000000"/>
                            </a:gs>
                          </a:gsLst>
                          <a:lin ang="2700000" scaled="1"/>
                          <a:tileRect/>
                        </a:gra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2521" name="Oval 156"/>
                        <p:cNvSpPr/>
                        <p:nvPr/>
                      </p:nvSpPr>
                      <p:spPr>
                        <a:xfrm>
                          <a:off x="2800" y="2800"/>
                          <a:ext cx="640" cy="640"/>
                        </a:xfrm>
                        <a:prstGeom prst="ellipse">
                          <a:avLst/>
                        </a:prstGeom>
                        <a:gradFill rotWithShape="0">
                          <a:gsLst>
                            <a:gs pos="0">
                              <a:srgbClr val="808080"/>
                            </a:gs>
                            <a:gs pos="100000">
                              <a:srgbClr val="969696"/>
                            </a:gs>
                          </a:gsLst>
                          <a:path path="shape">
                            <a:fillToRect l="50000" t="50000" r="50000" b="50000"/>
                          </a:path>
                          <a:tileRect/>
                        </a:gra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2522" name="Oval 157"/>
                        <p:cNvSpPr/>
                        <p:nvPr/>
                      </p:nvSpPr>
                      <p:spPr>
                        <a:xfrm>
                          <a:off x="3000" y="3000"/>
                          <a:ext cx="240" cy="240"/>
                        </a:xfrm>
                        <a:prstGeom prst="ellipse">
                          <a:avLst/>
                        </a:prstGeom>
                        <a:solidFill>
                          <a:srgbClr val="333333"/>
                        </a:soli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2542" name="组合 12541"/>
                      <p:cNvGrpSpPr/>
                      <p:nvPr/>
                    </p:nvGrpSpPr>
                    <p:grpSpPr>
                      <a:xfrm>
                        <a:off x="479" y="2239"/>
                        <a:ext cx="221" cy="403"/>
                        <a:chOff x="479" y="2239"/>
                        <a:chExt cx="221" cy="403"/>
                      </a:xfrm>
                    </p:grpSpPr>
                    <p:sp>
                      <p:nvSpPr>
                        <p:cNvPr id="12524" name="Freeform 159"/>
                        <p:cNvSpPr/>
                        <p:nvPr/>
                      </p:nvSpPr>
                      <p:spPr>
                        <a:xfrm flipH="1">
                          <a:off x="527" y="2557"/>
                          <a:ext cx="105" cy="85"/>
                        </a:xfrm>
                        <a:custGeom>
                          <a:avLst/>
                          <a:gdLst>
                            <a:gd name="txL" fmla="*/ 0 w 2020"/>
                            <a:gd name="txT" fmla="*/ 0 h 2594"/>
                            <a:gd name="txR" fmla="*/ 2020 w 2020"/>
                            <a:gd name="txB" fmla="*/ 2594 h 2594"/>
                          </a:gdLst>
                          <a:ahLst/>
                          <a:cxnLst>
                            <a:cxn ang="0">
                              <a:pos x="1" y="0"/>
                            </a:cxn>
                            <a:cxn ang="0">
                              <a:pos x="1" y="1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3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2" y="1"/>
                            </a:cxn>
                            <a:cxn ang="0">
                              <a:pos x="2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1" y="1"/>
                            </a:cxn>
                            <a:cxn ang="0">
                              <a:pos x="1" y="1"/>
                            </a:cxn>
                            <a:cxn ang="0">
                              <a:pos x="1" y="1"/>
                            </a:cxn>
                            <a:cxn ang="0">
                              <a:pos x="1" y="1"/>
                            </a:cxn>
                            <a:cxn ang="0">
                              <a:pos x="1" y="0"/>
                            </a:cxn>
                          </a:cxnLst>
                          <a:rect l="txL" t="txT" r="txR" b="txB"/>
                          <a:pathLst>
                            <a:path w="2020" h="2594">
                              <a:moveTo>
                                <a:pt x="472" y="15"/>
                              </a:moveTo>
                              <a:cubicBezTo>
                                <a:pt x="472" y="107"/>
                                <a:pt x="477" y="387"/>
                                <a:pt x="472" y="552"/>
                              </a:cubicBezTo>
                              <a:cubicBezTo>
                                <a:pt x="467" y="717"/>
                                <a:pt x="480" y="887"/>
                                <a:pt x="442" y="1005"/>
                              </a:cubicBezTo>
                              <a:cubicBezTo>
                                <a:pt x="404" y="1123"/>
                                <a:pt x="302" y="1180"/>
                                <a:pt x="247" y="1260"/>
                              </a:cubicBezTo>
                              <a:cubicBezTo>
                                <a:pt x="192" y="1340"/>
                                <a:pt x="152" y="1398"/>
                                <a:pt x="112" y="1488"/>
                              </a:cubicBezTo>
                              <a:cubicBezTo>
                                <a:pt x="72" y="1578"/>
                                <a:pt x="14" y="1706"/>
                                <a:pt x="7" y="1800"/>
                              </a:cubicBezTo>
                              <a:cubicBezTo>
                                <a:pt x="0" y="1894"/>
                                <a:pt x="25" y="1968"/>
                                <a:pt x="67" y="2055"/>
                              </a:cubicBezTo>
                              <a:cubicBezTo>
                                <a:pt x="109" y="2142"/>
                                <a:pt x="165" y="2245"/>
                                <a:pt x="262" y="2325"/>
                              </a:cubicBezTo>
                              <a:cubicBezTo>
                                <a:pt x="359" y="2405"/>
                                <a:pt x="515" y="2498"/>
                                <a:pt x="652" y="2535"/>
                              </a:cubicBezTo>
                              <a:cubicBezTo>
                                <a:pt x="789" y="2572"/>
                                <a:pt x="937" y="2594"/>
                                <a:pt x="1087" y="2550"/>
                              </a:cubicBezTo>
                              <a:cubicBezTo>
                                <a:pt x="1237" y="2506"/>
                                <a:pt x="1440" y="2366"/>
                                <a:pt x="1552" y="2268"/>
                              </a:cubicBezTo>
                              <a:cubicBezTo>
                                <a:pt x="1664" y="2170"/>
                                <a:pt x="1702" y="2069"/>
                                <a:pt x="1762" y="1965"/>
                              </a:cubicBezTo>
                              <a:cubicBezTo>
                                <a:pt x="1822" y="1861"/>
                                <a:pt x="1872" y="1759"/>
                                <a:pt x="1912" y="1644"/>
                              </a:cubicBezTo>
                              <a:cubicBezTo>
                                <a:pt x="1952" y="1529"/>
                                <a:pt x="2020" y="1309"/>
                                <a:pt x="2002" y="1275"/>
                              </a:cubicBezTo>
                              <a:cubicBezTo>
                                <a:pt x="1984" y="1241"/>
                                <a:pt x="1874" y="1355"/>
                                <a:pt x="1807" y="1440"/>
                              </a:cubicBezTo>
                              <a:cubicBezTo>
                                <a:pt x="1740" y="1525"/>
                                <a:pt x="1669" y="1690"/>
                                <a:pt x="1597" y="1785"/>
                              </a:cubicBezTo>
                              <a:cubicBezTo>
                                <a:pt x="1525" y="1880"/>
                                <a:pt x="1442" y="1953"/>
                                <a:pt x="1372" y="2010"/>
                              </a:cubicBezTo>
                              <a:cubicBezTo>
                                <a:pt x="1302" y="2067"/>
                                <a:pt x="1257" y="2113"/>
                                <a:pt x="1177" y="2130"/>
                              </a:cubicBezTo>
                              <a:cubicBezTo>
                                <a:pt x="1097" y="2147"/>
                                <a:pt x="982" y="2147"/>
                                <a:pt x="892" y="2115"/>
                              </a:cubicBezTo>
                              <a:cubicBezTo>
                                <a:pt x="802" y="2083"/>
                                <a:pt x="677" y="2022"/>
                                <a:pt x="637" y="1935"/>
                              </a:cubicBezTo>
                              <a:cubicBezTo>
                                <a:pt x="597" y="1848"/>
                                <a:pt x="612" y="1702"/>
                                <a:pt x="652" y="1590"/>
                              </a:cubicBezTo>
                              <a:cubicBezTo>
                                <a:pt x="692" y="1478"/>
                                <a:pt x="817" y="1355"/>
                                <a:pt x="877" y="1260"/>
                              </a:cubicBezTo>
                              <a:cubicBezTo>
                                <a:pt x="937" y="1165"/>
                                <a:pt x="990" y="1112"/>
                                <a:pt x="1012" y="1020"/>
                              </a:cubicBezTo>
                              <a:cubicBezTo>
                                <a:pt x="1034" y="928"/>
                                <a:pt x="1012" y="786"/>
                                <a:pt x="1012" y="708"/>
                              </a:cubicBezTo>
                              <a:cubicBezTo>
                                <a:pt x="1012" y="630"/>
                                <a:pt x="1012" y="670"/>
                                <a:pt x="1012" y="552"/>
                              </a:cubicBezTo>
                              <a:cubicBezTo>
                                <a:pt x="1012" y="434"/>
                                <a:pt x="1012" y="115"/>
                                <a:pt x="1012" y="0"/>
                              </a:cubicBezTo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 dirty="0">
                            <a:latin typeface="Arial" panose="020B0604020202020204" pitchFamily="34" charset="0"/>
                          </a:endParaRPr>
                        </a:p>
                      </p:txBody>
                    </p:sp>
                    <p:grpSp>
                      <p:nvGrpSpPr>
                        <p:cNvPr id="12525" name="Group 160"/>
                        <p:cNvGrpSpPr/>
                        <p:nvPr/>
                      </p:nvGrpSpPr>
                      <p:grpSpPr>
                        <a:xfrm>
                          <a:off x="479" y="2239"/>
                          <a:ext cx="221" cy="274"/>
                          <a:chOff x="4230" y="2795"/>
                          <a:chExt cx="915" cy="1180"/>
                        </a:xfrm>
                      </p:grpSpPr>
                      <p:sp>
                        <p:nvSpPr>
                          <p:cNvPr id="12526" name="Freeform 161"/>
                          <p:cNvSpPr/>
                          <p:nvPr/>
                        </p:nvSpPr>
                        <p:spPr>
                          <a:xfrm>
                            <a:off x="4230" y="2795"/>
                            <a:ext cx="915" cy="1180"/>
                          </a:xfrm>
                          <a:custGeom>
                            <a:avLst/>
                            <a:gdLst>
                              <a:gd name="txL" fmla="*/ 0 w 915"/>
                              <a:gd name="txT" fmla="*/ 0 h 1180"/>
                              <a:gd name="txR" fmla="*/ 915 w 915"/>
                              <a:gd name="txB" fmla="*/ 1180 h 1180"/>
                            </a:gdLst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915" y="15"/>
                              </a:cxn>
                              <a:cxn ang="0">
                                <a:pos x="630" y="1180"/>
                              </a:cxn>
                              <a:cxn ang="0">
                                <a:pos x="270" y="1155"/>
                              </a:cxn>
                              <a:cxn ang="0">
                                <a:pos x="0" y="0"/>
                              </a:cxn>
                            </a:cxnLst>
                            <a:rect l="txL" t="txT" r="txR" b="txB"/>
                            <a:pathLst>
                              <a:path w="915" h="1180">
                                <a:moveTo>
                                  <a:pt x="0" y="0"/>
                                </a:moveTo>
                                <a:lnTo>
                                  <a:pt x="915" y="15"/>
                                </a:lnTo>
                                <a:lnTo>
                                  <a:pt x="630" y="1180"/>
                                </a:lnTo>
                                <a:lnTo>
                                  <a:pt x="270" y="1155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gradFill rotWithShape="0">
                            <a:gsLst>
                              <a:gs pos="0">
                                <a:srgbClr val="000000"/>
                              </a:gs>
                              <a:gs pos="50000">
                                <a:srgbClr val="969696"/>
                              </a:gs>
                              <a:gs pos="100000">
                                <a:srgbClr val="000000"/>
                              </a:gs>
                            </a:gsLst>
                            <a:lin ang="0" scaled="1"/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527" name="Oval 162"/>
                          <p:cNvSpPr/>
                          <p:nvPr/>
                        </p:nvSpPr>
                        <p:spPr>
                          <a:xfrm>
                            <a:off x="4560" y="2845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  <p:sp>
                        <p:nvSpPr>
                          <p:cNvPr id="12528" name="Oval 163"/>
                          <p:cNvSpPr/>
                          <p:nvPr/>
                        </p:nvSpPr>
                        <p:spPr>
                          <a:xfrm>
                            <a:off x="4580" y="3660"/>
                            <a:ext cx="215" cy="21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C0C0C0"/>
                              </a:gs>
                              <a:gs pos="100000">
                                <a:srgbClr val="000000"/>
                              </a:gs>
                            </a:gsLst>
                            <a:path path="shape">
                              <a:fillToRect l="50000" t="50000" r="50000" b="50000"/>
                            </a:path>
                            <a:tileRect/>
                          </a:gradFill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 dirty="0">
                              <a:latin typeface="Arial" panose="020B0604020202020204" pitchFamily="34" charset="0"/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12529" name="Group 184"/>
                    <p:cNvGrpSpPr/>
                    <p:nvPr/>
                  </p:nvGrpSpPr>
                  <p:grpSpPr>
                    <a:xfrm flipV="1">
                      <a:off x="429" y="2112"/>
                      <a:ext cx="347" cy="334"/>
                      <a:chOff x="2400" y="2400"/>
                      <a:chExt cx="1440" cy="1440"/>
                    </a:xfrm>
                  </p:grpSpPr>
                  <p:sp>
                    <p:nvSpPr>
                      <p:cNvPr id="12530" name="Oval 185"/>
                      <p:cNvSpPr/>
                      <p:nvPr/>
                    </p:nvSpPr>
                    <p:spPr>
                      <a:xfrm>
                        <a:off x="2400" y="2400"/>
                        <a:ext cx="1440" cy="14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8F8F8F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1" name="Oval 186"/>
                      <p:cNvSpPr/>
                      <p:nvPr/>
                    </p:nvSpPr>
                    <p:spPr>
                      <a:xfrm>
                        <a:off x="2600" y="2600"/>
                        <a:ext cx="1040" cy="10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FFFF"/>
                          </a:gs>
                          <a:gs pos="100000">
                            <a:srgbClr val="000000"/>
                          </a:gs>
                        </a:gsLst>
                        <a:lin ang="2700000" scaled="1"/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2" name="Oval 187"/>
                      <p:cNvSpPr/>
                      <p:nvPr/>
                    </p:nvSpPr>
                    <p:spPr>
                      <a:xfrm>
                        <a:off x="2800" y="2800"/>
                        <a:ext cx="640" cy="640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808080"/>
                          </a:gs>
                          <a:gs pos="100000">
                            <a:srgbClr val="969696"/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 w="9525">
                        <a:noFill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3" name="Oval 188"/>
                      <p:cNvSpPr/>
                      <p:nvPr/>
                    </p:nvSpPr>
                    <p:spPr>
                      <a:xfrm>
                        <a:off x="3000" y="300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2534" name="Freeform 190"/>
                    <p:cNvSpPr/>
                    <p:nvPr/>
                  </p:nvSpPr>
                  <p:spPr>
                    <a:xfrm flipV="1">
                      <a:off x="555" y="1962"/>
                      <a:ext cx="114" cy="85"/>
                    </a:xfrm>
                    <a:custGeom>
                      <a:avLst/>
                      <a:gdLst>
                        <a:gd name="txL" fmla="*/ 0 w 2020"/>
                        <a:gd name="txT" fmla="*/ 0 h 2594"/>
                        <a:gd name="txR" fmla="*/ 2020 w 2020"/>
                        <a:gd name="txB" fmla="*/ 2594 h 2594"/>
                      </a:gdLst>
                      <a:ahLst/>
                      <a:cxnLst>
                        <a:cxn ang="0">
                          <a:pos x="1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2" y="1"/>
                        </a:cxn>
                        <a:cxn ang="0">
                          <a:pos x="2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1"/>
                        </a:cxn>
                        <a:cxn ang="0">
                          <a:pos x="1" y="0"/>
                        </a:cxn>
                      </a:cxnLst>
                      <a:rect l="txL" t="txT" r="txR" b="txB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35" name="Oval 194"/>
                    <p:cNvSpPr/>
                    <p:nvPr/>
                  </p:nvSpPr>
                  <p:spPr>
                    <a:xfrm flipV="1">
                      <a:off x="574" y="2067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grpSp>
                  <p:nvGrpSpPr>
                    <p:cNvPr id="12536" name="组合 12535"/>
                    <p:cNvGrpSpPr/>
                    <p:nvPr/>
                  </p:nvGrpSpPr>
                  <p:grpSpPr>
                    <a:xfrm>
                      <a:off x="530" y="2039"/>
                      <a:ext cx="130" cy="513"/>
                      <a:chOff x="612" y="3048"/>
                      <a:chExt cx="148" cy="345"/>
                    </a:xfrm>
                  </p:grpSpPr>
                  <p:sp>
                    <p:nvSpPr>
                      <p:cNvPr id="12537" name="Freeform 192"/>
                      <p:cNvSpPr/>
                      <p:nvPr/>
                    </p:nvSpPr>
                    <p:spPr>
                      <a:xfrm flipV="1">
                        <a:off x="617" y="3048"/>
                        <a:ext cx="143" cy="184"/>
                      </a:xfrm>
                      <a:custGeom>
                        <a:avLst/>
                        <a:gdLst>
                          <a:gd name="txL" fmla="*/ 0 w 915"/>
                          <a:gd name="txT" fmla="*/ 0 h 1180"/>
                          <a:gd name="txR" fmla="*/ 915 w 915"/>
                          <a:gd name="txB" fmla="*/ 1180 h 1180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915" y="15"/>
                          </a:cxn>
                          <a:cxn ang="0">
                            <a:pos x="630" y="1180"/>
                          </a:cxn>
                          <a:cxn ang="0">
                            <a:pos x="270" y="1155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/>
                          </a:gs>
                          <a:gs pos="50000">
                            <a:srgbClr val="969696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rot="10800000"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2538" name="Freeform 192"/>
                      <p:cNvSpPr/>
                      <p:nvPr/>
                    </p:nvSpPr>
                    <p:spPr>
                      <a:xfrm>
                        <a:off x="612" y="3209"/>
                        <a:ext cx="143" cy="184"/>
                      </a:xfrm>
                      <a:custGeom>
                        <a:avLst/>
                        <a:gdLst>
                          <a:gd name="txL" fmla="*/ 0 w 915"/>
                          <a:gd name="txT" fmla="*/ 0 h 1180"/>
                          <a:gd name="txR" fmla="*/ 915 w 915"/>
                          <a:gd name="txB" fmla="*/ 1180 h 1180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915" y="15"/>
                          </a:cxn>
                          <a:cxn ang="0">
                            <a:pos x="630" y="1180"/>
                          </a:cxn>
                          <a:cxn ang="0">
                            <a:pos x="270" y="1155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/>
                          </a:gs>
                          <a:gs pos="50000">
                            <a:srgbClr val="969696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  <a:tileRect/>
                      </a:gradFill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12539" name="Oval 193"/>
                    <p:cNvSpPr/>
                    <p:nvPr/>
                  </p:nvSpPr>
                  <p:spPr>
                    <a:xfrm flipV="1">
                      <a:off x="567" y="2271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40" name="Oval 193"/>
                    <p:cNvSpPr/>
                    <p:nvPr/>
                  </p:nvSpPr>
                  <p:spPr>
                    <a:xfrm flipV="1">
                      <a:off x="574" y="2026"/>
                      <a:ext cx="51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541" name="Oval 193"/>
                    <p:cNvSpPr/>
                    <p:nvPr/>
                  </p:nvSpPr>
                  <p:spPr>
                    <a:xfrm flipV="1">
                      <a:off x="567" y="2482"/>
                      <a:ext cx="50" cy="49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C0C0C0"/>
                        </a:gs>
                        <a:gs pos="100000">
                          <a:srgbClr val="00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 rot="10800000"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2577" name="直接连接符 12576"/>
                  <p:cNvSpPr/>
                  <p:nvPr/>
                </p:nvSpPr>
                <p:spPr>
                  <a:xfrm>
                    <a:off x="584" y="1848"/>
                    <a:ext cx="0" cy="114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grpSp>
        <p:nvGrpSpPr>
          <p:cNvPr id="12394" name="xjhlx8"/>
          <p:cNvGrpSpPr>
            <a:grpSpLocks noChangeAspect="1"/>
          </p:cNvGrpSpPr>
          <p:nvPr/>
        </p:nvGrpSpPr>
        <p:grpSpPr>
          <a:xfrm rot="-5400000" flipH="1" flipV="1">
            <a:off x="1532335" y="511969"/>
            <a:ext cx="434578" cy="319088"/>
            <a:chOff x="6892" y="783"/>
            <a:chExt cx="813" cy="579"/>
          </a:xfrm>
        </p:grpSpPr>
        <p:grpSp>
          <p:nvGrpSpPr>
            <p:cNvPr id="12438" name="Group 146"/>
            <p:cNvGrpSpPr>
              <a:grpSpLocks noChangeAspect="1"/>
            </p:cNvGrpSpPr>
            <p:nvPr/>
          </p:nvGrpSpPr>
          <p:grpSpPr>
            <a:xfrm>
              <a:off x="7125" y="783"/>
              <a:ext cx="580" cy="579"/>
              <a:chOff x="2400" y="2400"/>
              <a:chExt cx="1440" cy="1440"/>
            </a:xfrm>
          </p:grpSpPr>
          <p:sp>
            <p:nvSpPr>
              <p:cNvPr id="12440" name="Oval 147"/>
              <p:cNvSpPr>
                <a:spLocks noChangeAspect="1"/>
              </p:cNvSpPr>
              <p:nvPr/>
            </p:nvSpPr>
            <p:spPr>
              <a:xfrm>
                <a:off x="2400" y="2400"/>
                <a:ext cx="1440" cy="14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8F8F8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41" name="Oval 148"/>
              <p:cNvSpPr>
                <a:spLocks noChangeAspect="1"/>
              </p:cNvSpPr>
              <p:nvPr/>
            </p:nvSpPr>
            <p:spPr>
              <a:xfrm>
                <a:off x="2600" y="2600"/>
                <a:ext cx="1040" cy="104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00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42" name="Oval 149"/>
              <p:cNvSpPr>
                <a:spLocks noChangeAspect="1"/>
              </p:cNvSpPr>
              <p:nvPr/>
            </p:nvSpPr>
            <p:spPr>
              <a:xfrm>
                <a:off x="2800" y="2800"/>
                <a:ext cx="640" cy="640"/>
              </a:xfrm>
              <a:prstGeom prst="ellipse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969696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43" name="Oval 150"/>
              <p:cNvSpPr>
                <a:spLocks noChangeAspect="1"/>
              </p:cNvSpPr>
              <p:nvPr/>
            </p:nvSpPr>
            <p:spPr>
              <a:xfrm>
                <a:off x="3000" y="3000"/>
                <a:ext cx="240" cy="240"/>
              </a:xfrm>
              <a:prstGeom prst="ellipse">
                <a:avLst/>
              </a:prstGeom>
              <a:solidFill>
                <a:srgbClr val="333333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10800000" vert="eaVert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439" name="Rectangle 151"/>
            <p:cNvSpPr>
              <a:spLocks noChangeAspect="1"/>
            </p:cNvSpPr>
            <p:nvPr/>
          </p:nvSpPr>
          <p:spPr>
            <a:xfrm>
              <a:off x="6892" y="1024"/>
              <a:ext cx="555" cy="97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540000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2396" name="Line 164"/>
          <p:cNvSpPr/>
          <p:nvPr/>
        </p:nvSpPr>
        <p:spPr>
          <a:xfrm>
            <a:off x="1546623" y="1106091"/>
            <a:ext cx="34528" cy="684609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triangle" w="sm" len="lg"/>
            <a:tailEnd type="none" w="med" len="med"/>
          </a:ln>
        </p:spPr>
      </p:sp>
      <p:sp>
        <p:nvSpPr>
          <p:cNvPr id="12397" name="Line 165"/>
          <p:cNvSpPr/>
          <p:nvPr/>
        </p:nvSpPr>
        <p:spPr>
          <a:xfrm>
            <a:off x="1905000" y="745332"/>
            <a:ext cx="0" cy="1041797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98" name="Line 166"/>
          <p:cNvSpPr/>
          <p:nvPr/>
        </p:nvSpPr>
        <p:spPr>
          <a:xfrm>
            <a:off x="1595438" y="777479"/>
            <a:ext cx="192881" cy="771525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401" name="Group 175"/>
          <p:cNvGrpSpPr/>
          <p:nvPr/>
        </p:nvGrpSpPr>
        <p:grpSpPr>
          <a:xfrm flipV="1">
            <a:off x="1462088" y="445294"/>
            <a:ext cx="620316" cy="33338"/>
            <a:chOff x="3121" y="1752"/>
            <a:chExt cx="722" cy="130"/>
          </a:xfrm>
        </p:grpSpPr>
        <p:sp>
          <p:nvSpPr>
            <p:cNvPr id="12414" name="Line 176"/>
            <p:cNvSpPr/>
            <p:nvPr/>
          </p:nvSpPr>
          <p:spPr>
            <a:xfrm flipH="1">
              <a:off x="3121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5" name="Line 177"/>
            <p:cNvSpPr/>
            <p:nvPr/>
          </p:nvSpPr>
          <p:spPr>
            <a:xfrm flipH="1">
              <a:off x="3241" y="1760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6" name="Line 178"/>
            <p:cNvSpPr/>
            <p:nvPr/>
          </p:nvSpPr>
          <p:spPr>
            <a:xfrm flipH="1">
              <a:off x="336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7" name="Line 179"/>
            <p:cNvSpPr/>
            <p:nvPr/>
          </p:nvSpPr>
          <p:spPr>
            <a:xfrm flipH="1">
              <a:off x="348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8" name="Line 180"/>
            <p:cNvSpPr/>
            <p:nvPr/>
          </p:nvSpPr>
          <p:spPr>
            <a:xfrm flipH="1">
              <a:off x="3602" y="1760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9" name="Line 181"/>
            <p:cNvSpPr/>
            <p:nvPr/>
          </p:nvSpPr>
          <p:spPr>
            <a:xfrm flipH="1">
              <a:off x="3722" y="1760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20" name="Line 182"/>
            <p:cNvSpPr/>
            <p:nvPr/>
          </p:nvSpPr>
          <p:spPr>
            <a:xfrm>
              <a:off x="3144" y="1752"/>
              <a:ext cx="698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615" name="组合 12614"/>
          <p:cNvGrpSpPr/>
          <p:nvPr/>
        </p:nvGrpSpPr>
        <p:grpSpPr>
          <a:xfrm>
            <a:off x="1432322" y="951310"/>
            <a:ext cx="485775" cy="1664494"/>
            <a:chOff x="243" y="799"/>
            <a:chExt cx="408" cy="1398"/>
          </a:xfrm>
        </p:grpSpPr>
        <p:grpSp>
          <p:nvGrpSpPr>
            <p:cNvPr id="12400" name="xjhlx13"/>
            <p:cNvGrpSpPr/>
            <p:nvPr/>
          </p:nvGrpSpPr>
          <p:grpSpPr>
            <a:xfrm>
              <a:off x="442" y="1962"/>
              <a:ext cx="181" cy="235"/>
              <a:chOff x="6627" y="2220"/>
              <a:chExt cx="1155" cy="1502"/>
            </a:xfrm>
          </p:grpSpPr>
          <p:sp>
            <p:nvSpPr>
              <p:cNvPr id="12421" name="Freeform 172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2" name="Freeform 173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3" name="Rectangle 174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393" name="Text Box 144"/>
            <p:cNvSpPr txBox="1"/>
            <p:nvPr/>
          </p:nvSpPr>
          <p:spPr>
            <a:xfrm>
              <a:off x="243" y="799"/>
              <a:ext cx="170" cy="25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/>
            <a:p>
              <a:pPr algn="just"/>
              <a:r>
                <a:rPr lang="en-US" altLang="zh-CN" sz="1500" i="1">
                  <a:latin typeface="Times New Roman" panose="02020603050405020304" charset="0"/>
                </a:rPr>
                <a:t>F</a:t>
              </a:r>
              <a:endParaRPr lang="en-US" altLang="zh-CN" sz="1500">
                <a:latin typeface="Arial" panose="020B0604020202020204" pitchFamily="34" charset="0"/>
              </a:endParaRPr>
            </a:p>
          </p:txBody>
        </p:sp>
        <p:grpSp>
          <p:nvGrpSpPr>
            <p:cNvPr id="12399" name="xjhlx13"/>
            <p:cNvGrpSpPr/>
            <p:nvPr/>
          </p:nvGrpSpPr>
          <p:grpSpPr>
            <a:xfrm>
              <a:off x="439" y="1759"/>
              <a:ext cx="188" cy="239"/>
              <a:chOff x="6627" y="2220"/>
              <a:chExt cx="1155" cy="1502"/>
            </a:xfrm>
          </p:grpSpPr>
          <p:sp>
            <p:nvSpPr>
              <p:cNvPr id="12424" name="Freeform 168"/>
              <p:cNvSpPr/>
              <p:nvPr/>
            </p:nvSpPr>
            <p:spPr>
              <a:xfrm>
                <a:off x="7067" y="3288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5" name="Freeform 169"/>
              <p:cNvSpPr/>
              <p:nvPr/>
            </p:nvSpPr>
            <p:spPr>
              <a:xfrm flipH="1" flipV="1">
                <a:off x="7002" y="2220"/>
                <a:ext cx="338" cy="434"/>
              </a:xfrm>
              <a:custGeom>
                <a:avLst/>
                <a:gdLst>
                  <a:gd name="txL" fmla="*/ 0 w 2020"/>
                  <a:gd name="txT" fmla="*/ 0 h 2594"/>
                  <a:gd name="txR" fmla="*/ 2020 w 2020"/>
                  <a:gd name="txB" fmla="*/ 2594 h 259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426" name="Rectangle 170"/>
              <p:cNvSpPr/>
              <p:nvPr/>
            </p:nvSpPr>
            <p:spPr>
              <a:xfrm>
                <a:off x="6627" y="261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587" name="组合 12586"/>
            <p:cNvGrpSpPr/>
            <p:nvPr/>
          </p:nvGrpSpPr>
          <p:grpSpPr>
            <a:xfrm>
              <a:off x="368" y="1274"/>
              <a:ext cx="283" cy="518"/>
              <a:chOff x="1548" y="2925"/>
              <a:chExt cx="362" cy="666"/>
            </a:xfrm>
          </p:grpSpPr>
          <p:grpSp>
            <p:nvGrpSpPr>
              <p:cNvPr id="12588" name="Group 153"/>
              <p:cNvGrpSpPr/>
              <p:nvPr/>
            </p:nvGrpSpPr>
            <p:grpSpPr>
              <a:xfrm>
                <a:off x="1548" y="3069"/>
                <a:ext cx="347" cy="334"/>
                <a:chOff x="2400" y="2400"/>
                <a:chExt cx="1440" cy="1440"/>
              </a:xfrm>
            </p:grpSpPr>
            <p:sp>
              <p:nvSpPr>
                <p:cNvPr id="12589" name="Oval 154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0" name="Oval 155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1" name="Oval 156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2" name="Oval 157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593" name="Group 184"/>
              <p:cNvGrpSpPr/>
              <p:nvPr/>
            </p:nvGrpSpPr>
            <p:grpSpPr>
              <a:xfrm flipV="1">
                <a:off x="1563" y="3075"/>
                <a:ext cx="347" cy="334"/>
                <a:chOff x="2400" y="2400"/>
                <a:chExt cx="1440" cy="1440"/>
              </a:xfrm>
            </p:grpSpPr>
            <p:sp>
              <p:nvSpPr>
                <p:cNvPr id="12594" name="Oval 185"/>
                <p:cNvSpPr/>
                <p:nvPr/>
              </p:nvSpPr>
              <p:spPr>
                <a:xfrm>
                  <a:off x="2400" y="240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8F8F8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5" name="Oval 186"/>
                <p:cNvSpPr/>
                <p:nvPr/>
              </p:nvSpPr>
              <p:spPr>
                <a:xfrm>
                  <a:off x="2600" y="26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6" name="Oval 187"/>
                <p:cNvSpPr/>
                <p:nvPr/>
              </p:nvSpPr>
              <p:spPr>
                <a:xfrm>
                  <a:off x="2800" y="28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97" name="Oval 188"/>
                <p:cNvSpPr/>
                <p:nvPr/>
              </p:nvSpPr>
              <p:spPr>
                <a:xfrm>
                  <a:off x="3000" y="30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598" name="组合 12597"/>
              <p:cNvGrpSpPr/>
              <p:nvPr/>
            </p:nvGrpSpPr>
            <p:grpSpPr>
              <a:xfrm>
                <a:off x="1689" y="2925"/>
                <a:ext cx="114" cy="666"/>
                <a:chOff x="243" y="2621"/>
                <a:chExt cx="114" cy="666"/>
              </a:xfrm>
            </p:grpSpPr>
            <p:sp>
              <p:nvSpPr>
                <p:cNvPr id="12599" name="Freeform 210"/>
                <p:cNvSpPr/>
                <p:nvPr/>
              </p:nvSpPr>
              <p:spPr>
                <a:xfrm flipV="1">
                  <a:off x="272" y="262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0" name="Freeform 210"/>
                <p:cNvSpPr/>
                <p:nvPr/>
              </p:nvSpPr>
              <p:spPr>
                <a:xfrm>
                  <a:off x="271" y="3181"/>
                  <a:ext cx="77" cy="106"/>
                </a:xfrm>
                <a:custGeom>
                  <a:avLst/>
                  <a:gdLst>
                    <a:gd name="txL" fmla="*/ 0 w 2020"/>
                    <a:gd name="txT" fmla="*/ 0 h 2594"/>
                    <a:gd name="txR" fmla="*/ 2020 w 2020"/>
                    <a:gd name="txB" fmla="*/ 2594 h 2594"/>
                  </a:gdLst>
                  <a:ahLst/>
                  <a:cxnLst>
                    <a:cxn ang="0">
                      <a:pos x="1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1" name="Freeform 212"/>
                <p:cNvSpPr/>
                <p:nvPr/>
              </p:nvSpPr>
              <p:spPr>
                <a:xfrm>
                  <a:off x="243" y="2910"/>
                  <a:ext cx="114" cy="271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2" name="Oval 214"/>
                <p:cNvSpPr/>
                <p:nvPr/>
              </p:nvSpPr>
              <p:spPr>
                <a:xfrm>
                  <a:off x="268" y="3152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3" name="Freeform 212"/>
                <p:cNvSpPr/>
                <p:nvPr/>
              </p:nvSpPr>
              <p:spPr>
                <a:xfrm flipV="1">
                  <a:off x="243" y="2699"/>
                  <a:ext cx="114" cy="242"/>
                </a:xfrm>
                <a:custGeom>
                  <a:avLst/>
                  <a:gdLst>
                    <a:gd name="txL" fmla="*/ 0 w 915"/>
                    <a:gd name="txT" fmla="*/ 0 h 1180"/>
                    <a:gd name="txR" fmla="*/ 915 w 915"/>
                    <a:gd name="txB" fmla="*/ 1180 h 1180"/>
                  </a:gdLst>
                  <a:ahLst/>
                  <a:cxnLst>
                    <a:cxn ang="0">
                      <a:pos x="0" y="0"/>
                    </a:cxn>
                    <a:cxn ang="0">
                      <a:pos x="915" y="15"/>
                    </a:cxn>
                    <a:cxn ang="0">
                      <a:pos x="630" y="1180"/>
                    </a:cxn>
                    <a:cxn ang="0">
                      <a:pos x="270" y="1155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915" h="1180">
                      <a:moveTo>
                        <a:pt x="0" y="0"/>
                      </a:moveTo>
                      <a:lnTo>
                        <a:pt x="915" y="15"/>
                      </a:lnTo>
                      <a:lnTo>
                        <a:pt x="630" y="1180"/>
                      </a:lnTo>
                      <a:lnTo>
                        <a:pt x="270" y="11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0000"/>
                    </a:gs>
                    <a:gs pos="50000">
                      <a:srgbClr val="969696"/>
                    </a:gs>
                    <a:gs pos="100000">
                      <a:srgbClr val="000000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4" name="Oval 213"/>
                <p:cNvSpPr/>
                <p:nvPr/>
              </p:nvSpPr>
              <p:spPr>
                <a:xfrm>
                  <a:off x="271" y="2699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05" name="椭圆 12604"/>
                <p:cNvSpPr/>
                <p:nvPr/>
              </p:nvSpPr>
              <p:spPr>
                <a:xfrm>
                  <a:off x="262" y="2911"/>
                  <a:ext cx="81" cy="5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gamma/>
                        <a:shade val="60392"/>
                        <a:invGamma/>
                      </a:srgbClr>
                    </a:gs>
                    <a:gs pos="50000">
                      <a:srgbClr val="969696"/>
                    </a:gs>
                    <a:gs pos="100000">
                      <a:srgbClr val="969696">
                        <a:gamma/>
                        <a:shade val="60392"/>
                        <a:invGamma/>
                      </a:srgbClr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606" name="Oval 213"/>
                <p:cNvSpPr/>
                <p:nvPr/>
              </p:nvSpPr>
              <p:spPr>
                <a:xfrm>
                  <a:off x="274" y="2925"/>
                  <a:ext cx="54" cy="4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0C0C0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aphicFrame>
        <p:nvGraphicFramePr>
          <p:cNvPr id="12617" name="对象 12616"/>
          <p:cNvGraphicFramePr/>
          <p:nvPr/>
        </p:nvGraphicFramePr>
        <p:xfrm>
          <a:off x="7204472" y="1896666"/>
          <a:ext cx="257175" cy="303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r:id="rId4" imgW="139700" imgH="165100" progId="Equation.DSMT4">
                  <p:embed/>
                </p:oleObj>
              </mc:Choice>
              <mc:Fallback>
                <p:oleObj r:id="rId4" imgW="1397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04472" y="1896666"/>
                        <a:ext cx="257175" cy="3036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589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30721"/>
          <p:cNvSpPr txBox="1"/>
          <p:nvPr/>
        </p:nvSpPr>
        <p:spPr>
          <a:xfrm>
            <a:off x="265431" y="97790"/>
            <a:ext cx="4761865" cy="56102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探究滑轮组的机械效率：</a:t>
            </a:r>
          </a:p>
        </p:txBody>
      </p:sp>
      <p:sp>
        <p:nvSpPr>
          <p:cNvPr id="36866" name="矩形 30722"/>
          <p:cNvSpPr/>
          <p:nvPr/>
        </p:nvSpPr>
        <p:spPr>
          <a:xfrm>
            <a:off x="1439467" y="681039"/>
            <a:ext cx="6156722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一、影响滑轮组的机械效率的因素</a:t>
            </a:r>
            <a:r>
              <a:rPr lang="zh-CN" altLang="en-US" sz="1100" dirty="0">
                <a:solidFill>
                  <a:srgbClr val="0000CC"/>
                </a:solidFill>
                <a:latin typeface="Times New Roman" panose="02020603050405020304" charset="0"/>
              </a:rPr>
              <a:t> </a:t>
            </a:r>
            <a:endParaRPr lang="zh-CN" altLang="en-US" dirty="0">
              <a:solidFill>
                <a:srgbClr val="0000CC"/>
              </a:solidFill>
              <a:latin typeface="Times New Roman" panose="02020603050405020304" charset="0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1582342" y="3071496"/>
            <a:ext cx="37266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charset="0"/>
              </a:rPr>
              <a:t>1.</a:t>
            </a: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</a:rPr>
              <a:t>减轻动滑轮自重</a:t>
            </a:r>
            <a:endParaRPr lang="zh-CN" altLang="en-US" sz="2400" dirty="0">
              <a:solidFill>
                <a:srgbClr val="0000CC"/>
              </a:solidFill>
              <a:latin typeface="Times New Roman" panose="02020603050405020304" charset="0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4932522" y="3071655"/>
            <a:ext cx="385265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减小滑轮转轴间的摩擦力</a:t>
            </a:r>
            <a:endParaRPr lang="zh-CN" altLang="en-US" sz="2400" dirty="0">
              <a:solidFill>
                <a:srgbClr val="0000CC"/>
              </a:solidFill>
              <a:latin typeface="Times New Roman" panose="02020603050405020304" charset="0"/>
            </a:endParaRPr>
          </a:p>
        </p:txBody>
      </p:sp>
      <p:sp>
        <p:nvSpPr>
          <p:cNvPr id="30726" name="矩形 30725"/>
          <p:cNvSpPr/>
          <p:nvPr/>
        </p:nvSpPr>
        <p:spPr>
          <a:xfrm>
            <a:off x="4932760" y="3706416"/>
            <a:ext cx="292451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增加提升的物重。</a:t>
            </a:r>
            <a:endParaRPr lang="zh-CN" altLang="en-US" sz="2400" dirty="0">
              <a:solidFill>
                <a:srgbClr val="0000CC"/>
              </a:solidFill>
              <a:latin typeface="Times New Roman" panose="02020603050405020304" charset="0"/>
            </a:endParaRPr>
          </a:p>
        </p:txBody>
      </p:sp>
      <p:sp>
        <p:nvSpPr>
          <p:cNvPr id="30727" name="矩形 30726"/>
          <p:cNvSpPr/>
          <p:nvPr/>
        </p:nvSpPr>
        <p:spPr>
          <a:xfrm>
            <a:off x="1542733" y="3706416"/>
            <a:ext cx="168700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</a:rPr>
              <a:t>减轻绳重</a:t>
            </a:r>
            <a:endParaRPr lang="zh-CN" altLang="en-US" sz="2400" dirty="0">
              <a:solidFill>
                <a:srgbClr val="0000CC"/>
              </a:solidFill>
              <a:latin typeface="Times New Roman" panose="02020603050405020304" charset="0"/>
            </a:endParaRPr>
          </a:p>
        </p:txBody>
      </p:sp>
      <p:sp>
        <p:nvSpPr>
          <p:cNvPr id="36871" name="矩形 30727"/>
          <p:cNvSpPr/>
          <p:nvPr/>
        </p:nvSpPr>
        <p:spPr>
          <a:xfrm>
            <a:off x="1385889" y="2518173"/>
            <a:ext cx="5670947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0000C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二、如何提高滑轮组的机械效率</a:t>
            </a:r>
            <a:r>
              <a:rPr lang="zh-CN" altLang="en-US" sz="1100" dirty="0">
                <a:solidFill>
                  <a:srgbClr val="0000CC"/>
                </a:solidFill>
                <a:latin typeface="Times New Roman" panose="02020603050405020304" charset="0"/>
              </a:rPr>
              <a:t> </a:t>
            </a:r>
            <a:endParaRPr lang="zh-CN" altLang="en-US" dirty="0">
              <a:solidFill>
                <a:srgbClr val="0000CC"/>
              </a:solidFill>
              <a:latin typeface="Times New Roman" panose="02020603050405020304" charset="0"/>
            </a:endParaRPr>
          </a:p>
        </p:txBody>
      </p:sp>
      <p:sp>
        <p:nvSpPr>
          <p:cNvPr id="30729" name="文本框 30728"/>
          <p:cNvSpPr txBox="1"/>
          <p:nvPr/>
        </p:nvSpPr>
        <p:spPr>
          <a:xfrm>
            <a:off x="1818085" y="1207056"/>
            <a:ext cx="4625305" cy="8079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1、动滑轮自重、滑轮摩擦、绳重</a:t>
            </a:r>
          </a:p>
          <a:p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30" name="矩形 30729"/>
          <p:cNvSpPr/>
          <p:nvPr/>
        </p:nvSpPr>
        <p:spPr>
          <a:xfrm>
            <a:off x="1818085" y="1869281"/>
            <a:ext cx="3096040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2、提升的物体重力</a:t>
            </a:r>
          </a:p>
        </p:txBody>
      </p:sp>
      <p:sp>
        <p:nvSpPr>
          <p:cNvPr id="30731" name="文本框 30730"/>
          <p:cNvSpPr txBox="1"/>
          <p:nvPr/>
        </p:nvSpPr>
        <p:spPr>
          <a:xfrm>
            <a:off x="648970" y="4251009"/>
            <a:ext cx="818236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注意：滑轮组的机械效率与提升的高度、绳子的股数无关。</a:t>
            </a:r>
          </a:p>
        </p:txBody>
      </p:sp>
    </p:spTree>
    <p:extLst>
      <p:ext uri="{BB962C8B-B14F-4D97-AF65-F5344CB8AC3E}">
        <p14:creationId xmlns:p14="http://schemas.microsoft.com/office/powerpoint/2010/main" val="4499407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  <p:bldP spid="30729" grpId="0"/>
      <p:bldP spid="30730" grpId="0"/>
      <p:bldP spid="307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2382" y="713872"/>
            <a:ext cx="9141619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探究：影响斜面机械效率的因素</a:t>
            </a:r>
          </a:p>
        </p:txBody>
      </p:sp>
      <p:pic>
        <p:nvPicPr>
          <p:cNvPr id="3" name="图片 2" descr="08804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11" y="1701244"/>
            <a:ext cx="5861975" cy="2417206"/>
          </a:xfrm>
          <a:prstGeom prst="rect">
            <a:avLst/>
          </a:prstGeom>
        </p:spPr>
      </p:pic>
      <p:sp>
        <p:nvSpPr>
          <p:cNvPr id="4102" name="Rectangle 6"/>
          <p:cNvSpPr/>
          <p:nvPr/>
        </p:nvSpPr>
        <p:spPr>
          <a:xfrm>
            <a:off x="5977255" y="2615565"/>
            <a:ext cx="3213735" cy="184404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eaLnBrk="0" hangingPunct="0">
              <a:lnSpc>
                <a:spcPct val="150000"/>
              </a:lnSpc>
              <a:buSzPct val="100000"/>
              <a:buFont typeface="Times New Roman" panose="02020603050405020304" charset="0"/>
              <a:buNone/>
            </a:pPr>
            <a:r>
              <a:rPr lang="zh-CN" altLang="en-GB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注意：实验时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沿斜面匀速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拉动木块，并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在拉动中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读出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拉力的大小。</a:t>
            </a:r>
          </a:p>
        </p:txBody>
      </p:sp>
      <p:graphicFrame>
        <p:nvGraphicFramePr>
          <p:cNvPr id="2050" name="Object 2"/>
          <p:cNvGraphicFramePr/>
          <p:nvPr/>
        </p:nvGraphicFramePr>
        <p:xfrm>
          <a:off x="6179503" y="1541146"/>
          <a:ext cx="16240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Equation" r:id="rId4" imgW="21945600" imgH="10972800" progId="Equation.DSMT4">
                  <p:embed/>
                </p:oleObj>
              </mc:Choice>
              <mc:Fallback>
                <p:oleObj name="Equation" r:id="rId4" imgW="21945600" imgH="10972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79503" y="1541146"/>
                        <a:ext cx="1624012" cy="920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710002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796290" y="1472089"/>
            <a:ext cx="7740015" cy="26074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300">
                <a:latin typeface="宋体" panose="02010600030101010101" pitchFamily="2" charset="-122"/>
              </a:rPr>
              <a:t>1</a:t>
            </a:r>
            <a:r>
              <a:rPr lang="zh-CN" altLang="en-US" sz="3300">
                <a:ea typeface="宋体" panose="02010600030101010101" pitchFamily="2" charset="-122"/>
              </a:rPr>
              <a:t>、“效率”谁能给大家解释一下？</a:t>
            </a:r>
            <a:endParaRPr lang="en-US" sz="3300">
              <a:latin typeface="宋体" panose="02010600030101010101" pitchFamily="2" charset="-122"/>
            </a:endParaRPr>
          </a:p>
          <a:p>
            <a:r>
              <a:rPr lang="en-US" sz="3300">
                <a:latin typeface="宋体" panose="02010600030101010101" pitchFamily="2" charset="-122"/>
              </a:rPr>
              <a:t>2</a:t>
            </a:r>
            <a:r>
              <a:rPr lang="zh-CN" altLang="en-US" sz="3300">
                <a:ea typeface="宋体" panose="02010600030101010101" pitchFamily="2" charset="-122"/>
              </a:rPr>
              <a:t>、机械帮助我们做功也会涉及效率问题，我们称为机械效率，要研究机械效率就要先研究使用机械效率做功的情况</a:t>
            </a:r>
            <a:r>
              <a:rPr lang="en-US" altLang="zh-CN" sz="3300">
                <a:ea typeface="宋体" panose="02010600030101010101" pitchFamily="2" charset="-122"/>
              </a:rPr>
              <a:t>.</a:t>
            </a:r>
            <a:endParaRPr lang="zh-CN" altLang="en-US" sz="3300">
              <a:ea typeface="宋体" panose="02010600030101010101" pitchFamily="2" charset="-122"/>
            </a:endParaRPr>
          </a:p>
          <a:p>
            <a:endParaRPr lang="zh-CN" altLang="en-US" sz="330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8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人教版 八年级物理下册 第12章 第3节 斜面的机械效率-视频微课堂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5806" y="581502"/>
            <a:ext cx="7672388" cy="440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665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  <p:pic>
        <p:nvPicPr>
          <p:cNvPr id="266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5019" y="2050257"/>
            <a:ext cx="1587104" cy="2970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3"/>
          <p:cNvSpPr/>
          <p:nvPr/>
        </p:nvSpPr>
        <p:spPr>
          <a:xfrm>
            <a:off x="762000" y="666751"/>
            <a:ext cx="6858000" cy="33647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．如图所示，建筑工地上，工人用一个动滑轮将重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720N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的重物匀速提升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5m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，工人所用拉力为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450N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，求：</a:t>
            </a:r>
          </a:p>
          <a:p>
            <a:pPr indent="200025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）工人做的总功</a:t>
            </a:r>
          </a:p>
          <a:p>
            <a:pPr indent="200025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）该动滑轮的机械效率</a:t>
            </a:r>
          </a:p>
          <a:p>
            <a:pPr indent="200025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（３）不考虑摩擦，求动滑轮的重</a:t>
            </a:r>
          </a:p>
          <a:p>
            <a:pPr indent="200025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（４）提升的物体重为９００Ｎ，</a:t>
            </a:r>
          </a:p>
          <a:p>
            <a:pPr indent="200025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该动滑轮的机械效率为多少？</a:t>
            </a:r>
          </a:p>
        </p:txBody>
      </p:sp>
    </p:spTree>
    <p:extLst>
      <p:ext uri="{BB962C8B-B14F-4D97-AF65-F5344CB8AC3E}">
        <p14:creationId xmlns:p14="http://schemas.microsoft.com/office/powerpoint/2010/main" val="212870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005840" y="1017033"/>
            <a:ext cx="6075760" cy="3947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100" b="1" dirty="0">
                <a:latin typeface="Times New Roman" panose="02020603050405020304" charset="0"/>
              </a:rPr>
              <a:t>2</a:t>
            </a:r>
            <a:r>
              <a:rPr lang="zh-CN" altLang="en-US" sz="2100" b="1" dirty="0">
                <a:latin typeface="Times New Roman" panose="02020603050405020304" charset="0"/>
              </a:rPr>
              <a:t>．</a:t>
            </a:r>
            <a:r>
              <a:rPr lang="zh-CN" altLang="zh-CN" sz="2100" b="1" dirty="0">
                <a:latin typeface="Times New Roman" panose="02020603050405020304" charset="0"/>
              </a:rPr>
              <a:t>图</a:t>
            </a:r>
            <a:r>
              <a:rPr lang="zh-CN" altLang="en-US" sz="2100" b="1" dirty="0">
                <a:latin typeface="Times New Roman" panose="02020603050405020304" charset="0"/>
              </a:rPr>
              <a:t>为测量滑轮组机械效率的实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验装置，钩码总重</a:t>
            </a:r>
            <a:r>
              <a:rPr lang="en-US" altLang="zh-CN" sz="2100" b="1">
                <a:latin typeface="Times New Roman" panose="02020603050405020304" charset="0"/>
              </a:rPr>
              <a:t>6 N</a:t>
            </a:r>
            <a:r>
              <a:rPr lang="zh-CN" altLang="en-US" sz="2100" b="1" dirty="0">
                <a:latin typeface="Times New Roman" panose="02020603050405020304" charset="0"/>
              </a:rPr>
              <a:t>。     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（</a:t>
            </a:r>
            <a:r>
              <a:rPr lang="en-US" altLang="zh-CN" sz="2100" b="1">
                <a:latin typeface="Times New Roman" panose="02020603050405020304" charset="0"/>
              </a:rPr>
              <a:t>1</a:t>
            </a:r>
            <a:r>
              <a:rPr lang="zh-CN" altLang="en-US" sz="2100" b="1" dirty="0">
                <a:latin typeface="Times New Roman" panose="02020603050405020304" charset="0"/>
              </a:rPr>
              <a:t>）实验时要竖直向上</a:t>
            </a:r>
            <a:r>
              <a:rPr lang="en-US" altLang="zh-CN" sz="2100" b="1">
                <a:latin typeface="Times New Roman" panose="02020603050405020304" charset="0"/>
              </a:rPr>
              <a:t>______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拉动弹簧测力计，由图可知拉力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大小为</a:t>
            </a:r>
            <a:r>
              <a:rPr lang="en-US" altLang="zh-CN" sz="2100" b="1">
                <a:latin typeface="Times New Roman" panose="02020603050405020304" charset="0"/>
              </a:rPr>
              <a:t>_______N</a:t>
            </a:r>
            <a:r>
              <a:rPr lang="zh-CN" altLang="en-US" sz="2100" b="1" dirty="0">
                <a:latin typeface="Times New Roman" panose="02020603050405020304" charset="0"/>
              </a:rPr>
              <a:t>，若钩码上升的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高度为</a:t>
            </a:r>
            <a:r>
              <a:rPr lang="en-US" altLang="zh-CN" sz="2100" b="1">
                <a:latin typeface="Times New Roman" panose="02020603050405020304" charset="0"/>
              </a:rPr>
              <a:t>8cm,</a:t>
            </a:r>
            <a:r>
              <a:rPr lang="zh-CN" altLang="en-US" sz="2100" b="1" dirty="0">
                <a:latin typeface="Times New Roman" panose="02020603050405020304" charset="0"/>
              </a:rPr>
              <a:t>则弹簧测力计向上移动</a:t>
            </a:r>
            <a:r>
              <a:rPr lang="en-US" altLang="zh-CN" sz="2100" b="1">
                <a:latin typeface="Times New Roman" panose="02020603050405020304" charset="0"/>
              </a:rPr>
              <a:t>______cm,</a:t>
            </a:r>
            <a:r>
              <a:rPr lang="zh-CN" altLang="en-US" sz="2100" b="1" dirty="0">
                <a:latin typeface="Times New Roman" panose="02020603050405020304" charset="0"/>
              </a:rPr>
              <a:t>该滑轮组的机械效率为</a:t>
            </a:r>
            <a:r>
              <a:rPr lang="en-US" altLang="zh-CN" sz="2100" b="1">
                <a:latin typeface="Times New Roman" panose="02020603050405020304" charset="0"/>
              </a:rPr>
              <a:t>________</a:t>
            </a:r>
            <a:r>
              <a:rPr lang="zh-CN" altLang="en-US" sz="2100" b="1" dirty="0">
                <a:latin typeface="Times New Roman" panose="02020603050405020304" charset="0"/>
              </a:rPr>
              <a:t>。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（</a:t>
            </a:r>
            <a:r>
              <a:rPr lang="en-US" altLang="zh-CN" sz="2100" b="1">
                <a:latin typeface="Times New Roman" panose="02020603050405020304" charset="0"/>
              </a:rPr>
              <a:t>2</a:t>
            </a:r>
            <a:r>
              <a:rPr lang="zh-CN" altLang="en-US" sz="2100" b="1" dirty="0">
                <a:latin typeface="Times New Roman" panose="02020603050405020304" charset="0"/>
              </a:rPr>
              <a:t>）若仅增加钩码的个数，该滑轮组有机械效率将</a:t>
            </a:r>
            <a:r>
              <a:rPr lang="en-US" altLang="zh-CN" sz="2100" b="1">
                <a:latin typeface="Times New Roman" panose="02020603050405020304" charset="0"/>
              </a:rPr>
              <a:t>_______</a:t>
            </a:r>
            <a:r>
              <a:rPr lang="zh-CN" altLang="en-US" sz="2100" b="1" dirty="0">
                <a:latin typeface="Times New Roman" panose="02020603050405020304" charset="0"/>
              </a:rPr>
              <a:t>（选填：“增大”、“减小”或“不变”）</a:t>
            </a:r>
          </a:p>
        </p:txBody>
      </p:sp>
      <p:pic>
        <p:nvPicPr>
          <p:cNvPr id="13319" name="图片 133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0" y="816769"/>
            <a:ext cx="1845469" cy="20585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TextBox 10"/>
          <p:cNvSpPr txBox="1"/>
          <p:nvPr/>
        </p:nvSpPr>
        <p:spPr>
          <a:xfrm>
            <a:off x="3999547" y="1703547"/>
            <a:ext cx="84296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</a:rPr>
              <a:t>缓慢</a:t>
            </a:r>
          </a:p>
        </p:txBody>
      </p:sp>
      <p:sp>
        <p:nvSpPr>
          <p:cNvPr id="13322" name="TextBox 10"/>
          <p:cNvSpPr txBox="1"/>
          <p:nvPr/>
        </p:nvSpPr>
        <p:spPr>
          <a:xfrm>
            <a:off x="1907620" y="2546985"/>
            <a:ext cx="70961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2.4</a:t>
            </a:r>
          </a:p>
        </p:txBody>
      </p:sp>
      <p:sp>
        <p:nvSpPr>
          <p:cNvPr id="13323" name="TextBox 10"/>
          <p:cNvSpPr txBox="1"/>
          <p:nvPr/>
        </p:nvSpPr>
        <p:spPr>
          <a:xfrm>
            <a:off x="5381625" y="2875360"/>
            <a:ext cx="540544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24</a:t>
            </a:r>
          </a:p>
        </p:txBody>
      </p:sp>
      <p:sp>
        <p:nvSpPr>
          <p:cNvPr id="13324" name="TextBox 10"/>
          <p:cNvSpPr txBox="1"/>
          <p:nvPr/>
        </p:nvSpPr>
        <p:spPr>
          <a:xfrm>
            <a:off x="3309938" y="3367803"/>
            <a:ext cx="101322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83.3%</a:t>
            </a:r>
          </a:p>
        </p:txBody>
      </p:sp>
      <p:sp>
        <p:nvSpPr>
          <p:cNvPr id="13325" name="TextBox 10"/>
          <p:cNvSpPr txBox="1"/>
          <p:nvPr/>
        </p:nvSpPr>
        <p:spPr>
          <a:xfrm>
            <a:off x="1443514" y="4068604"/>
            <a:ext cx="101322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</a:rPr>
              <a:t>增大</a:t>
            </a:r>
          </a:p>
        </p:txBody>
      </p:sp>
    </p:spTree>
    <p:extLst>
      <p:ext uri="{BB962C8B-B14F-4D97-AF65-F5344CB8AC3E}">
        <p14:creationId xmlns:p14="http://schemas.microsoft.com/office/powerpoint/2010/main" val="133679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24" grpId="0"/>
      <p:bldP spid="133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466850" y="377429"/>
            <a:ext cx="6142435" cy="2781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100" b="1" dirty="0">
                <a:latin typeface="Times New Roman" panose="02020603050405020304" charset="0"/>
              </a:rPr>
              <a:t>3</a:t>
            </a:r>
            <a:r>
              <a:rPr lang="zh-CN" altLang="en-US" sz="2100" b="1" dirty="0">
                <a:latin typeface="Times New Roman" panose="02020603050405020304" charset="0"/>
              </a:rPr>
              <a:t>．</a:t>
            </a:r>
            <a:r>
              <a:rPr lang="zh-CN" altLang="zh-CN" sz="2100" b="1" dirty="0">
                <a:latin typeface="Times New Roman" panose="02020603050405020304" charset="0"/>
              </a:rPr>
              <a:t>在“测滑轮组机械效率”的实验中，用同一滑轮组进行两次实验，实验数据如下表：</a:t>
            </a:r>
            <a:r>
              <a:rPr lang="zh-CN" altLang="en-US" sz="2100" b="1" dirty="0">
                <a:latin typeface="Times New Roman" panose="02020603050405020304" charset="0"/>
              </a:rPr>
              <a:t> 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⑴此实验所用滑轮的个数至少是</a:t>
            </a:r>
            <a:r>
              <a:rPr lang="en-US" altLang="zh-CN" sz="2100" b="1">
                <a:latin typeface="Times New Roman" panose="02020603050405020304" charset="0"/>
              </a:rPr>
              <a:t>____</a:t>
            </a:r>
            <a:r>
              <a:rPr lang="zh-CN" altLang="en-US" sz="2100" b="1" dirty="0">
                <a:latin typeface="Times New Roman" panose="02020603050405020304" charset="0"/>
              </a:rPr>
              <a:t>个，其中动滑轮有</a:t>
            </a:r>
            <a:r>
              <a:rPr lang="en-US" altLang="zh-CN" sz="2100" b="1">
                <a:latin typeface="Times New Roman" panose="02020603050405020304" charset="0"/>
              </a:rPr>
              <a:t>_____</a:t>
            </a:r>
            <a:r>
              <a:rPr lang="zh-CN" altLang="en-US" sz="2100" b="1" dirty="0">
                <a:latin typeface="Times New Roman" panose="02020603050405020304" charset="0"/>
              </a:rPr>
              <a:t>个。</a:t>
            </a: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charset="0"/>
              </a:rPr>
              <a:t>⑵第一次实验测得滑轮组的机械效率为</a:t>
            </a:r>
            <a:r>
              <a:rPr lang="en-US" altLang="zh-CN" sz="2100" b="1">
                <a:latin typeface="Times New Roman" panose="02020603050405020304" charset="0"/>
              </a:rPr>
              <a:t>________</a:t>
            </a:r>
            <a:r>
              <a:rPr lang="zh-CN" altLang="en-US" sz="2100" b="1" dirty="0">
                <a:latin typeface="Times New Roman" panose="02020603050405020304" charset="0"/>
              </a:rPr>
              <a:t>，第二次实验时滑轮组的机械效率</a:t>
            </a:r>
            <a:r>
              <a:rPr lang="en-US" altLang="zh-CN" sz="2100" b="1">
                <a:latin typeface="Times New Roman" panose="02020603050405020304" charset="0"/>
              </a:rPr>
              <a:t>______</a:t>
            </a:r>
            <a:r>
              <a:rPr lang="zh-CN" altLang="en-US" sz="2100" b="1" dirty="0">
                <a:latin typeface="Times New Roman" panose="02020603050405020304" charset="0"/>
              </a:rPr>
              <a:t>第一次的机械效率（选填“大于”、“小于”或“等于”）</a:t>
            </a:r>
          </a:p>
        </p:txBody>
      </p:sp>
      <p:graphicFrame>
        <p:nvGraphicFramePr>
          <p:cNvPr id="14449" name="表格 14448"/>
          <p:cNvGraphicFramePr/>
          <p:nvPr/>
        </p:nvGraphicFramePr>
        <p:xfrm>
          <a:off x="1568054" y="3381375"/>
          <a:ext cx="6007896" cy="1586866"/>
        </p:xfrm>
        <a:graphic>
          <a:graphicData uri="http://schemas.openxmlformats.org/drawingml/2006/table">
            <a:tbl>
              <a:tblPr/>
              <a:tblGrid>
                <a:gridCol w="475298"/>
                <a:gridCol w="1026319"/>
                <a:gridCol w="1343978"/>
                <a:gridCol w="1423988"/>
                <a:gridCol w="1738313"/>
              </a:tblGrid>
              <a:tr h="81295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次数</a:t>
                      </a:r>
                      <a:endParaRPr lang="zh-CN" altLang="en-US" sz="1800" b="1" dirty="0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钩码重</a:t>
                      </a: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/N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钩码上升高度</a:t>
                      </a: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/cm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弹簧测力计示数</a:t>
                      </a: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/N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18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弹簧测力计移动距离</a:t>
                      </a: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/cm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1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0.8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40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1.5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18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zh-CN" sz="1800" b="1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43" name="TextBox 10"/>
          <p:cNvSpPr txBox="1"/>
          <p:nvPr/>
        </p:nvSpPr>
        <p:spPr>
          <a:xfrm>
            <a:off x="5482828" y="1153716"/>
            <a:ext cx="51315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3</a:t>
            </a:r>
          </a:p>
        </p:txBody>
      </p:sp>
      <p:sp>
        <p:nvSpPr>
          <p:cNvPr id="14444" name="TextBox 10"/>
          <p:cNvSpPr txBox="1"/>
          <p:nvPr/>
        </p:nvSpPr>
        <p:spPr>
          <a:xfrm>
            <a:off x="2243138" y="1563291"/>
            <a:ext cx="4191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2</a:t>
            </a:r>
          </a:p>
        </p:txBody>
      </p:sp>
      <p:sp>
        <p:nvSpPr>
          <p:cNvPr id="14445" name="TextBox 10"/>
          <p:cNvSpPr txBox="1"/>
          <p:nvPr/>
        </p:nvSpPr>
        <p:spPr>
          <a:xfrm>
            <a:off x="6192441" y="1934766"/>
            <a:ext cx="101322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62.5%</a:t>
            </a:r>
          </a:p>
        </p:txBody>
      </p:sp>
      <p:sp>
        <p:nvSpPr>
          <p:cNvPr id="14446" name="TextBox 10"/>
          <p:cNvSpPr txBox="1"/>
          <p:nvPr/>
        </p:nvSpPr>
        <p:spPr>
          <a:xfrm>
            <a:off x="5348288" y="2268141"/>
            <a:ext cx="1013222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</a:rPr>
              <a:t>大于</a:t>
            </a:r>
          </a:p>
        </p:txBody>
      </p:sp>
    </p:spTree>
    <p:extLst>
      <p:ext uri="{BB962C8B-B14F-4D97-AF65-F5344CB8AC3E}">
        <p14:creationId xmlns:p14="http://schemas.microsoft.com/office/powerpoint/2010/main" val="206123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3" grpId="0"/>
      <p:bldP spid="14444" grpId="0"/>
      <p:bldP spid="14445" grpId="0"/>
      <p:bldP spid="144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课堂总结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单圆角矩形 1"/>
          <p:cNvSpPr/>
          <p:nvPr/>
        </p:nvSpPr>
        <p:spPr>
          <a:xfrm>
            <a:off x="1902838" y="2089305"/>
            <a:ext cx="1285884" cy="1768091"/>
          </a:xfrm>
          <a:prstGeom prst="snip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宋体" panose="02010600030101010101" pitchFamily="2" charset="-122"/>
              </a:rPr>
              <a:t>有用功</a:t>
            </a:r>
            <a:endParaRPr lang="en-US" altLang="zh-CN" sz="210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宋体" panose="02010600030101010101" pitchFamily="2" charset="-122"/>
              </a:rPr>
              <a:t>总功</a:t>
            </a:r>
            <a:endParaRPr lang="en-US" altLang="zh-CN" sz="210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宋体" panose="02010600030101010101" pitchFamily="2" charset="-122"/>
              </a:rPr>
              <a:t>额外功</a:t>
            </a:r>
          </a:p>
        </p:txBody>
      </p:sp>
      <p:sp>
        <p:nvSpPr>
          <p:cNvPr id="6" name="单圆角矩形 5"/>
          <p:cNvSpPr/>
          <p:nvPr/>
        </p:nvSpPr>
        <p:spPr>
          <a:xfrm>
            <a:off x="3815949" y="2035965"/>
            <a:ext cx="1285884" cy="1768091"/>
          </a:xfrm>
          <a:prstGeom prst="snip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宋体" panose="02010600030101010101" pitchFamily="2" charset="-122"/>
              </a:rPr>
              <a:t>机械效率概念</a:t>
            </a:r>
          </a:p>
        </p:txBody>
      </p:sp>
      <p:sp>
        <p:nvSpPr>
          <p:cNvPr id="7" name="单圆角矩形 6"/>
          <p:cNvSpPr/>
          <p:nvPr/>
        </p:nvSpPr>
        <p:spPr>
          <a:xfrm>
            <a:off x="5798354" y="2089543"/>
            <a:ext cx="1285884" cy="1768091"/>
          </a:xfrm>
          <a:prstGeom prst="snipRound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r>
              <a:rPr lang="zh-CN" altLang="en-US" sz="2100" dirty="0">
                <a:solidFill>
                  <a:srgbClr val="FFFFFF"/>
                </a:solidFill>
                <a:latin typeface="宋体" panose="02010600030101010101" pitchFamily="2" charset="-122"/>
              </a:rPr>
              <a:t>机械效率测定</a:t>
            </a:r>
          </a:p>
        </p:txBody>
      </p:sp>
      <p:sp>
        <p:nvSpPr>
          <p:cNvPr id="8" name="燕尾形 7"/>
          <p:cNvSpPr/>
          <p:nvPr/>
        </p:nvSpPr>
        <p:spPr>
          <a:xfrm>
            <a:off x="3226585" y="2464593"/>
            <a:ext cx="375050" cy="910835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262568" y="2411014"/>
            <a:ext cx="375050" cy="910835"/>
          </a:xfrm>
          <a:prstGeom prst="chevr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sz="1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4526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8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板书设计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6334" y="604245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1851184" y="868680"/>
            <a:ext cx="5694045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00025" indent="-200025"/>
            <a:r>
              <a:rPr lang="en-US" b="1">
                <a:latin typeface="Times New Roman" panose="02020603050405020304" charset="0"/>
              </a:rPr>
              <a:t>                           12.3 </a:t>
            </a:r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</a:rPr>
              <a:t>机械效率</a:t>
            </a:r>
          </a:p>
          <a:p>
            <a:pPr marL="200025" indent="-200025"/>
            <a:r>
              <a:rPr lang="zh-CN" altLang="en-US" b="1">
                <a:latin typeface="Times New Roman" panose="02020603050405020304" charset="0"/>
                <a:ea typeface="宋体" panose="02010600030101010101" pitchFamily="2" charset="-122"/>
              </a:rPr>
              <a:t>一、有用功、额外功、总功</a:t>
            </a:r>
            <a:endParaRPr lang="en-US">
              <a:latin typeface="Times New Roman" panose="02020603050405020304" charset="0"/>
            </a:endParaRPr>
          </a:p>
          <a:p>
            <a:pPr marL="200025" indent="-200025"/>
            <a:r>
              <a:rPr lang="en-US">
                <a:latin typeface="Times New Roman" panose="02020603050405020304" charset="0"/>
              </a:rPr>
              <a:t>1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有用功</a:t>
            </a:r>
            <a:r>
              <a:rPr lang="en-US">
                <a:solidFill>
                  <a:srgbClr val="000000"/>
                </a:solidFill>
                <a:latin typeface="Arial" panose="020B0604020202020204" pitchFamily="34" charset="0"/>
              </a:rPr>
              <a:t>W</a:t>
            </a:r>
            <a:r>
              <a:rPr lang="zh-CN" altLang="en-US" baseline="-25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：我们所需要的功</a:t>
            </a:r>
            <a:endParaRPr lang="en-US">
              <a:latin typeface="Times New Roman" panose="02020603050405020304" charset="0"/>
            </a:endParaRPr>
          </a:p>
          <a:p>
            <a:pPr marL="200025" indent="-200025"/>
            <a:r>
              <a:rPr lang="en-US">
                <a:latin typeface="Times New Roman" panose="02020603050405020304" charset="0"/>
              </a:rPr>
              <a:t>2.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额外功</a:t>
            </a:r>
            <a:r>
              <a:rPr lang="en-US">
                <a:solidFill>
                  <a:srgbClr val="000000"/>
                </a:solidFill>
                <a:latin typeface="Arial" panose="020B0604020202020204" pitchFamily="34" charset="0"/>
              </a:rPr>
              <a:t> W</a:t>
            </a:r>
            <a:r>
              <a:rPr lang="zh-CN" altLang="en-US" baseline="-25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額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：对于额外负担所不得不做的功。</a:t>
            </a:r>
            <a:endParaRPr lang="en-US">
              <a:latin typeface="Times New Roman" panose="02020603050405020304" charset="0"/>
            </a:endParaRPr>
          </a:p>
          <a:p>
            <a:pPr marL="200025" indent="-200025"/>
            <a:r>
              <a:rPr lang="en-US">
                <a:latin typeface="Times New Roman" panose="02020603050405020304" charset="0"/>
              </a:rPr>
              <a:t>3.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总功</a:t>
            </a:r>
            <a:r>
              <a:rPr lang="en-US">
                <a:solidFill>
                  <a:srgbClr val="000000"/>
                </a:solidFill>
                <a:latin typeface="Arial" panose="020B0604020202020204" pitchFamily="34" charset="0"/>
              </a:rPr>
              <a:t> W</a:t>
            </a:r>
            <a:r>
              <a:rPr lang="zh-CN" altLang="en-US" baseline="-25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：有用功与额外功。</a:t>
            </a:r>
          </a:p>
          <a:p>
            <a:pPr marL="200025" indent="-200025"/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二、机械效率</a:t>
            </a:r>
            <a:endParaRPr lang="en-US">
              <a:latin typeface="Times New Roman" panose="02020603050405020304" charset="0"/>
            </a:endParaRPr>
          </a:p>
          <a:p>
            <a:pPr marL="200025" indent="-200025"/>
            <a:r>
              <a:rPr lang="en-US">
                <a:latin typeface="Times New Roman" panose="02020603050405020304" charset="0"/>
              </a:rPr>
              <a:t>1.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机械效率：有用功与总功之比。</a:t>
            </a:r>
            <a:endParaRPr lang="zh-CN" altLang="en-US"/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3000851" y="2822258"/>
            <a:ext cx="500063" cy="34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2048828" y="2586990"/>
            <a:ext cx="5694045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endParaRPr lang="en-US">
              <a:latin typeface="Times New Roman" panose="02020603050405020304" charset="0"/>
            </a:endParaRPr>
          </a:p>
          <a:p>
            <a:r>
              <a:rPr lang="en-US">
                <a:latin typeface="Times New Roman" panose="02020603050405020304" charset="0"/>
              </a:rPr>
              <a:t>2.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公式</a:t>
            </a:r>
            <a:r>
              <a:rPr lang="en-US">
                <a:latin typeface="Times New Roman" panose="02020603050405020304" charset="0"/>
              </a:rPr>
              <a:t> 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en-US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η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是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没有单位的物理量，小于</a:t>
            </a:r>
            <a:r>
              <a:rPr lang="en-US">
                <a:latin typeface="Times New Roman" panose="02020603050405020304" charset="0"/>
              </a:rPr>
              <a:t>1</a:t>
            </a:r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，常用百分数表示。</a:t>
            </a: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三、测量滑轮组的机械效率</a:t>
            </a:r>
          </a:p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四、斜面的机械效率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0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1" name="文本框 100"/>
          <p:cNvSpPr txBox="1"/>
          <p:nvPr/>
        </p:nvSpPr>
        <p:spPr>
          <a:xfrm>
            <a:off x="654844" y="2737486"/>
            <a:ext cx="7834313" cy="7148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2100">
              <a:ea typeface="宋体" panose="02010600030101010101" pitchFamily="2" charset="-122"/>
            </a:endParaRPr>
          </a:p>
          <a:p>
            <a:endParaRPr lang="zh-CN" altLang="en-US" sz="21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4862" y="730092"/>
            <a:ext cx="3742849" cy="39466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100">
                <a:ea typeface="宋体" panose="02010600030101010101" pitchFamily="2" charset="-122"/>
                <a:sym typeface="+mn-ea"/>
              </a:rPr>
              <a:t>小明家最近买了一处新楼房，家在三楼。想把洗手间、厨房装修一下，需把沙子运到三楼。请同学们根据需要，选择器械帮助小明家解决这个问题，看看哪个小组选的办法最好？</a:t>
            </a:r>
          </a:p>
          <a:p>
            <a:r>
              <a:rPr lang="zh-CN" altLang="en-US" sz="2100">
                <a:ea typeface="宋体" panose="02010600030101010101" pitchFamily="2" charset="-122"/>
                <a:sym typeface="+mn-ea"/>
              </a:rPr>
              <a:t>    三种方法供参考：第</a:t>
            </a:r>
            <a:r>
              <a:rPr lang="en-US" altLang="zh-CN" sz="210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100">
                <a:ea typeface="宋体" panose="02010600030101010101" pitchFamily="2" charset="-122"/>
                <a:sym typeface="+mn-ea"/>
              </a:rPr>
              <a:t>种是人直接提着沙子上楼；第</a:t>
            </a:r>
            <a:r>
              <a:rPr lang="en-US" altLang="zh-CN" sz="210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100">
                <a:ea typeface="宋体" panose="02010600030101010101" pitchFamily="2" charset="-122"/>
                <a:sym typeface="+mn-ea"/>
              </a:rPr>
              <a:t>种是把沙子放进桶里，人通过动滑轮把沙子拉上楼；第</a:t>
            </a:r>
            <a:r>
              <a:rPr lang="en-US" altLang="zh-CN" sz="210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100">
                <a:ea typeface="宋体" panose="02010600030101010101" pitchFamily="2" charset="-122"/>
                <a:sym typeface="+mn-ea"/>
              </a:rPr>
              <a:t>种是把沙子放进质量较小的袋子里，人通过动滑轮把沙子拉上楼。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538186" y="606743"/>
            <a:ext cx="4188143" cy="427815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48948880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2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794861" y="1203008"/>
            <a:ext cx="7588568" cy="2284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/>
            <a:r>
              <a:rPr lang="en-US" altLang="zh-CN" sz="2400">
                <a:ea typeface="宋体" panose="02010600030101010101" pitchFamily="2" charset="-122"/>
              </a:rPr>
              <a:t>1</a:t>
            </a:r>
            <a:r>
              <a:rPr lang="zh-CN" altLang="en-US" sz="2400">
                <a:ea typeface="宋体" panose="02010600030101010101" pitchFamily="2" charset="-122"/>
              </a:rPr>
              <a:t>．能结合实例分析什么是有用功、额外功和总功。</a:t>
            </a:r>
          </a:p>
          <a:p>
            <a:pPr indent="200025"/>
            <a:endParaRPr lang="zh-CN" altLang="en-US" sz="2400">
              <a:ea typeface="宋体" panose="02010600030101010101" pitchFamily="2" charset="-122"/>
            </a:endParaRPr>
          </a:p>
          <a:p>
            <a:pPr indent="200025"/>
            <a:r>
              <a:rPr lang="zh-CN" altLang="en-US" sz="2400">
                <a:ea typeface="宋体" panose="02010600030101010101" pitchFamily="2" charset="-122"/>
              </a:rPr>
              <a:t>  </a:t>
            </a:r>
            <a:r>
              <a:rPr lang="en-US" altLang="zh-CN" sz="2400">
                <a:ea typeface="宋体" panose="02010600030101010101" pitchFamily="2" charset="-122"/>
              </a:rPr>
              <a:t>2</a:t>
            </a:r>
            <a:r>
              <a:rPr lang="zh-CN" altLang="en-US" sz="2400">
                <a:ea typeface="宋体" panose="02010600030101010101" pitchFamily="2" charset="-122"/>
              </a:rPr>
              <a:t>．明确机械效率是描述做功效率的物理量。能利用机械效率的公式进行简单的计算。</a:t>
            </a:r>
          </a:p>
          <a:p>
            <a:pPr indent="200025"/>
            <a:endParaRPr lang="zh-CN" altLang="en-US" sz="2400">
              <a:ea typeface="宋体" panose="02010600030101010101" pitchFamily="2" charset="-122"/>
            </a:endParaRPr>
          </a:p>
          <a:p>
            <a:pPr indent="200025"/>
            <a:r>
              <a:rPr lang="zh-CN" altLang="en-US" sz="2400">
                <a:ea typeface="宋体" panose="02010600030101010101" pitchFamily="2" charset="-122"/>
              </a:rPr>
              <a:t>  </a:t>
            </a:r>
            <a:r>
              <a:rPr lang="en-US" altLang="zh-CN" sz="2400">
                <a:ea typeface="宋体" panose="02010600030101010101" pitchFamily="2" charset="-122"/>
              </a:rPr>
              <a:t>3</a:t>
            </a:r>
            <a:r>
              <a:rPr lang="zh-CN" altLang="en-US" sz="2400">
                <a:ea typeface="宋体" panose="02010600030101010101" pitchFamily="2" charset="-122"/>
              </a:rPr>
              <a:t>．能设计实验，测定某种简单机械的机械效率。</a:t>
            </a:r>
          </a:p>
        </p:txBody>
      </p:sp>
    </p:spTree>
    <p:extLst>
      <p:ext uri="{BB962C8B-B14F-4D97-AF65-F5344CB8AC3E}">
        <p14:creationId xmlns:p14="http://schemas.microsoft.com/office/powerpoint/2010/main" val="2791365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zh-CN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1" name="文本框 100"/>
          <p:cNvSpPr txBox="1"/>
          <p:nvPr/>
        </p:nvSpPr>
        <p:spPr>
          <a:xfrm>
            <a:off x="892017" y="984409"/>
            <a:ext cx="7776686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>
                <a:ea typeface="宋体" panose="02010600030101010101" pitchFamily="2" charset="-122"/>
              </a:rPr>
              <a:t>结合用动滑轮提升沙子，请同学们思考：</a:t>
            </a:r>
          </a:p>
          <a:p>
            <a:r>
              <a:rPr lang="en-US" altLang="zh-CN" sz="2400">
                <a:ea typeface="宋体" panose="02010600030101010101" pitchFamily="2" charset="-122"/>
              </a:rPr>
              <a:t>1</a:t>
            </a:r>
            <a:r>
              <a:rPr lang="zh-CN" altLang="en-US" sz="2400">
                <a:ea typeface="宋体" panose="02010600030101010101" pitchFamily="2" charset="-122"/>
              </a:rPr>
              <a:t>．在把沙子从一楼运上三楼的过程中，每种方法中各对哪些物体做了功？</a:t>
            </a:r>
          </a:p>
          <a:p>
            <a:endParaRPr lang="zh-CN" altLang="en-US" sz="2400">
              <a:ea typeface="宋体" panose="02010600030101010101" pitchFamily="2" charset="-122"/>
            </a:endParaRPr>
          </a:p>
          <a:p>
            <a:r>
              <a:rPr lang="en-US" altLang="zh-CN" sz="2400">
                <a:ea typeface="宋体" panose="02010600030101010101" pitchFamily="2" charset="-122"/>
              </a:rPr>
              <a:t>2</a:t>
            </a:r>
            <a:r>
              <a:rPr lang="zh-CN" altLang="en-US" sz="2400">
                <a:ea typeface="宋体" panose="02010600030101010101" pitchFamily="2" charset="-122"/>
              </a:rPr>
              <a:t>．无论他采取哪种方法都必须做的功是他对什么做的功？</a:t>
            </a:r>
          </a:p>
          <a:p>
            <a:endParaRPr lang="zh-CN" altLang="en-US" sz="2400">
              <a:ea typeface="宋体" panose="02010600030101010101" pitchFamily="2" charset="-122"/>
            </a:endParaRPr>
          </a:p>
          <a:p>
            <a:r>
              <a:rPr lang="en-US" altLang="zh-CN" sz="2400">
                <a:ea typeface="宋体" panose="02010600030101010101" pitchFamily="2" charset="-122"/>
              </a:rPr>
              <a:t>3</a:t>
            </a:r>
            <a:r>
              <a:rPr lang="zh-CN" altLang="en-US" sz="2400">
                <a:ea typeface="宋体" panose="02010600030101010101" pitchFamily="2" charset="-122"/>
              </a:rPr>
              <a:t>．在几种不同的方法中他不愿做但又不得不做的功分别是什么？</a:t>
            </a:r>
          </a:p>
        </p:txBody>
      </p:sp>
    </p:spTree>
    <p:extLst>
      <p:ext uri="{BB962C8B-B14F-4D97-AF65-F5344CB8AC3E}">
        <p14:creationId xmlns:p14="http://schemas.microsoft.com/office/powerpoint/2010/main" val="203866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2" name="组合 1"/>
          <p:cNvGrpSpPr/>
          <p:nvPr/>
        </p:nvGrpSpPr>
        <p:grpSpPr>
          <a:xfrm>
            <a:off x="2893696" y="1165860"/>
            <a:ext cx="3069431" cy="371952"/>
            <a:chOff x="4360" y="888"/>
            <a:chExt cx="6445" cy="781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723"/>
              <a:chOff x="2004695" y="686607"/>
              <a:chExt cx="1983740" cy="61387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595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779" cy="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latin typeface="Times New Roman" panose="02020603050405020304" charset="0"/>
                  <a:ea typeface="黑体" panose="02010609060101010101" pitchFamily="49" charset="-122"/>
                </a:rPr>
                <a:t>有用功和额外功</a:t>
              </a:r>
            </a:p>
          </p:txBody>
        </p:sp>
      </p:grpSp>
      <p:sp>
        <p:nvSpPr>
          <p:cNvPr id="6146" name="文本占位符 6145"/>
          <p:cNvSpPr>
            <a:spLocks noGrp="1"/>
          </p:cNvSpPr>
          <p:nvPr>
            <p:ph type="body" idx="4294967295"/>
          </p:nvPr>
        </p:nvSpPr>
        <p:spPr>
          <a:xfrm>
            <a:off x="2784157" y="2563177"/>
            <a:ext cx="1648778" cy="33432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zh-CN" altLang="en-US" sz="1800" b="1" dirty="0">
                <a:latin typeface="Times New Roman" panose="02020603050405020304" charset="0"/>
                <a:ea typeface="宋体" panose="02010600030101010101" pitchFamily="2" charset="-122"/>
              </a:rPr>
              <a:t>对沙子做功</a:t>
            </a:r>
          </a:p>
        </p:txBody>
      </p:sp>
      <p:sp>
        <p:nvSpPr>
          <p:cNvPr id="6147" name="矩形 6146"/>
          <p:cNvSpPr/>
          <p:nvPr/>
        </p:nvSpPr>
        <p:spPr>
          <a:xfrm>
            <a:off x="2791301" y="3162777"/>
            <a:ext cx="1552575" cy="31480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800" b="1"/>
              <a:t>对空桶做功</a:t>
            </a:r>
          </a:p>
        </p:txBody>
      </p:sp>
      <p:sp>
        <p:nvSpPr>
          <p:cNvPr id="6148" name="矩形 6147"/>
          <p:cNvSpPr/>
          <p:nvPr/>
        </p:nvSpPr>
        <p:spPr>
          <a:xfrm>
            <a:off x="2815114" y="3811429"/>
            <a:ext cx="2280761" cy="31480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800" b="1"/>
              <a:t>克服自身重力做功</a:t>
            </a:r>
          </a:p>
        </p:txBody>
      </p:sp>
      <p:sp>
        <p:nvSpPr>
          <p:cNvPr id="6149" name="矩形 6148"/>
          <p:cNvSpPr/>
          <p:nvPr/>
        </p:nvSpPr>
        <p:spPr>
          <a:xfrm>
            <a:off x="5322571" y="3328035"/>
            <a:ext cx="2094071" cy="59055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1800" b="1" dirty="0">
                <a:cs typeface="Times New Roman" panose="02020603050405020304" charset="0"/>
              </a:rPr>
              <a:t>并不需要做但又不得不做的功</a:t>
            </a:r>
          </a:p>
        </p:txBody>
      </p:sp>
      <p:sp>
        <p:nvSpPr>
          <p:cNvPr id="6150" name="矩形 6149"/>
          <p:cNvSpPr/>
          <p:nvPr/>
        </p:nvSpPr>
        <p:spPr>
          <a:xfrm>
            <a:off x="4458915" y="2569845"/>
            <a:ext cx="2534603" cy="32766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1800" b="1"/>
              <a:t>对人们有用必须做的功</a:t>
            </a:r>
          </a:p>
        </p:txBody>
      </p:sp>
      <p:grpSp>
        <p:nvGrpSpPr>
          <p:cNvPr id="6153" name="组合 6152"/>
          <p:cNvGrpSpPr/>
          <p:nvPr/>
        </p:nvGrpSpPr>
        <p:grpSpPr>
          <a:xfrm>
            <a:off x="1118819" y="1495425"/>
            <a:ext cx="1466742" cy="2804160"/>
            <a:chOff x="-312" y="0"/>
            <a:chExt cx="2063" cy="3468"/>
          </a:xfrm>
        </p:grpSpPr>
        <p:pic>
          <p:nvPicPr>
            <p:cNvPr id="6154" name="图片 6153" descr="方法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" y="0"/>
              <a:ext cx="1740" cy="346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55" name="组合 6154"/>
            <p:cNvGrpSpPr/>
            <p:nvPr/>
          </p:nvGrpSpPr>
          <p:grpSpPr>
            <a:xfrm>
              <a:off x="-312" y="1214"/>
              <a:ext cx="975" cy="2146"/>
              <a:chOff x="-312" y="0"/>
              <a:chExt cx="975" cy="2146"/>
            </a:xfrm>
          </p:grpSpPr>
          <p:sp>
            <p:nvSpPr>
              <p:cNvPr id="6156" name="直接连接符 6155"/>
              <p:cNvSpPr/>
              <p:nvPr/>
            </p:nvSpPr>
            <p:spPr>
              <a:xfrm>
                <a:off x="136" y="1783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stealth" w="lg" len="lg"/>
              </a:ln>
            </p:spPr>
          </p:sp>
          <p:sp>
            <p:nvSpPr>
              <p:cNvPr id="6157" name="直接连接符 6156"/>
              <p:cNvSpPr/>
              <p:nvPr/>
            </p:nvSpPr>
            <p:spPr>
              <a:xfrm>
                <a:off x="136" y="649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stealth" w="lg" len="lg"/>
              </a:ln>
            </p:spPr>
          </p:sp>
          <p:sp>
            <p:nvSpPr>
              <p:cNvPr id="6158" name="直接连接符 6157"/>
              <p:cNvSpPr/>
              <p:nvPr/>
            </p:nvSpPr>
            <p:spPr>
              <a:xfrm>
                <a:off x="136" y="1134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stealth" w="lg" len="lg"/>
                <a:tailEnd type="none" w="med" len="med"/>
              </a:ln>
            </p:spPr>
          </p:sp>
          <p:sp>
            <p:nvSpPr>
              <p:cNvPr id="6159" name="直接连接符 6158"/>
              <p:cNvSpPr/>
              <p:nvPr/>
            </p:nvSpPr>
            <p:spPr>
              <a:xfrm>
                <a:off x="136" y="0"/>
                <a:ext cx="0" cy="3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stealth" w="lg" len="lg"/>
                <a:tailEnd type="none" w="med" len="med"/>
              </a:ln>
            </p:spPr>
          </p:sp>
          <p:sp>
            <p:nvSpPr>
              <p:cNvPr id="6160" name="文本框 6159"/>
              <p:cNvSpPr txBox="1"/>
              <p:nvPr/>
            </p:nvSpPr>
            <p:spPr>
              <a:xfrm>
                <a:off x="-266" y="1435"/>
                <a:ext cx="929" cy="4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>
                    <a:solidFill>
                      <a:schemeClr val="hlink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3m</a:t>
                </a:r>
              </a:p>
            </p:txBody>
          </p:sp>
          <p:sp>
            <p:nvSpPr>
              <p:cNvPr id="6161" name="文本框 6160"/>
              <p:cNvSpPr txBox="1"/>
              <p:nvPr/>
            </p:nvSpPr>
            <p:spPr>
              <a:xfrm>
                <a:off x="-312" y="280"/>
                <a:ext cx="740" cy="4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b="1" dirty="0">
                    <a:solidFill>
                      <a:schemeClr val="hlink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3m</a:t>
                </a:r>
              </a:p>
            </p:txBody>
          </p:sp>
        </p:grpSp>
      </p:grpSp>
      <p:sp>
        <p:nvSpPr>
          <p:cNvPr id="6163" name="文本框 6162"/>
          <p:cNvSpPr txBox="1"/>
          <p:nvPr/>
        </p:nvSpPr>
        <p:spPr>
          <a:xfrm>
            <a:off x="2894171" y="1964532"/>
            <a:ext cx="1533112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他的目的是：</a:t>
            </a:r>
          </a:p>
        </p:txBody>
      </p:sp>
      <p:sp>
        <p:nvSpPr>
          <p:cNvPr id="6164" name="右大括号 6163"/>
          <p:cNvSpPr/>
          <p:nvPr/>
        </p:nvSpPr>
        <p:spPr>
          <a:xfrm>
            <a:off x="5095876" y="3295174"/>
            <a:ext cx="171926" cy="731520"/>
          </a:xfrm>
          <a:prstGeom prst="rightBrace">
            <a:avLst>
              <a:gd name="adj1" fmla="val 29992"/>
              <a:gd name="adj2" fmla="val 50000"/>
            </a:avLst>
          </a:prstGeom>
          <a:noFill/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165" name="矩形 6164"/>
          <p:cNvSpPr/>
          <p:nvPr/>
        </p:nvSpPr>
        <p:spPr>
          <a:xfrm>
            <a:off x="4431149" y="1990682"/>
            <a:ext cx="2484835" cy="345281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把沙子运上三楼</a:t>
            </a:r>
          </a:p>
        </p:txBody>
      </p:sp>
      <p:sp>
        <p:nvSpPr>
          <p:cNvPr id="6166" name="矩形 6165"/>
          <p:cNvSpPr/>
          <p:nvPr/>
        </p:nvSpPr>
        <p:spPr>
          <a:xfrm>
            <a:off x="3699986" y="1566387"/>
            <a:ext cx="1997983" cy="346249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用水桶提沙子上楼</a:t>
            </a:r>
            <a:endParaRPr lang="zh-CN" altLang="en-US" b="1" dirty="0">
              <a:latin typeface="Times New Roman" panose="02020603050405020304" charset="0"/>
              <a:ea typeface="宋体" panose="02010600030101010101" pitchFamily="2" charset="-122"/>
              <a:hlinkClick r:id="rId4" action="ppaction://hlinksldjump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246019" y="3020749"/>
            <a:ext cx="960120" cy="252413"/>
          </a:xfrm>
          <a:prstGeom prst="wedgeRoundRectCallout">
            <a:avLst>
              <a:gd name="adj1" fmla="val -56824"/>
              <a:gd name="adj2" fmla="val -110626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有用功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6226969" y="4126230"/>
            <a:ext cx="979170" cy="328849"/>
          </a:xfrm>
          <a:prstGeom prst="wedgeRoundRectCallout">
            <a:avLst>
              <a:gd name="adj1" fmla="val -107688"/>
              <a:gd name="adj2" fmla="val -139622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额外功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zh-CN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291253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1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  <p:bldP spid="6147" grpId="0"/>
      <p:bldP spid="6148" grpId="0"/>
      <p:bldP spid="6149" grpId="0" bldLvl="0" animBg="1"/>
      <p:bldP spid="6150" grpId="0" bldLvl="0" animBg="1"/>
      <p:bldP spid="6163" grpId="0"/>
      <p:bldP spid="6165" grpId="0" bldLvl="0" animBg="1"/>
      <p:bldP spid="6166" grpId="0" bldLvl="0" animBg="1"/>
      <p:bldP spid="3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2" name="组合 1"/>
          <p:cNvGrpSpPr/>
          <p:nvPr/>
        </p:nvGrpSpPr>
        <p:grpSpPr>
          <a:xfrm>
            <a:off x="892493" y="1002030"/>
            <a:ext cx="7059930" cy="3549015"/>
            <a:chOff x="5" y="438"/>
            <a:chExt cx="14025" cy="745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1168"/>
              <a:ext cx="2006" cy="2777"/>
            </a:xfrm>
            <a:prstGeom prst="rect">
              <a:avLst/>
            </a:prstGeom>
          </p:spPr>
        </p:pic>
        <p:sp>
          <p:nvSpPr>
            <p:cNvPr id="7171" name="矩形 7170"/>
            <p:cNvSpPr>
              <a:spLocks noRot="1"/>
            </p:cNvSpPr>
            <p:nvPr/>
          </p:nvSpPr>
          <p:spPr>
            <a:xfrm>
              <a:off x="1907" y="438"/>
              <a:ext cx="11232" cy="10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</a:lstStyle>
            <a:p>
              <a:pPr lvl="0" algn="l"/>
              <a:r>
                <a:rPr lang="en-US" altLang="zh-CN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1. </a:t>
              </a:r>
              <a:r>
                <a:rPr lang="zh-CN" altLang="en-US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有用功（</a:t>
              </a:r>
              <a:r>
                <a:rPr lang="en-US" altLang="zh-CN" sz="1800" b="1" i="1" dirty="0">
                  <a:solidFill>
                    <a:srgbClr val="0000FF"/>
                  </a:solidFill>
                  <a:cs typeface="Times New Roman" panose="02020603050405020304" charset="0"/>
                </a:rPr>
                <a:t>W</a:t>
              </a:r>
              <a:r>
                <a:rPr lang="zh-CN" altLang="en-US" sz="1800" b="1" baseline="-25000" dirty="0">
                  <a:solidFill>
                    <a:srgbClr val="0000FF"/>
                  </a:solidFill>
                  <a:cs typeface="Times New Roman" panose="02020603050405020304" charset="0"/>
                </a:rPr>
                <a:t>有</a:t>
              </a:r>
              <a:r>
                <a:rPr lang="zh-CN" altLang="en-US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）：</a:t>
              </a:r>
              <a:r>
                <a:rPr lang="zh-CN" altLang="en-US" sz="1800" b="1" dirty="0">
                  <a:solidFill>
                    <a:schemeClr val="tx1"/>
                  </a:solidFill>
                  <a:cs typeface="Times New Roman" panose="02020603050405020304" charset="0"/>
                </a:rPr>
                <a:t>为了达到工作目的，必须做的</a:t>
              </a:r>
              <a:r>
                <a:rPr lang="zh-CN" altLang="en-US" sz="1800" b="1" dirty="0">
                  <a:solidFill>
                    <a:schemeClr val="tx1"/>
                  </a:solidFill>
                  <a:cs typeface="Times New Roman" panose="02020603050405020304" charset="0"/>
                </a:rPr>
                <a:t>功。</a:t>
              </a:r>
              <a:endParaRPr lang="zh-CN" altLang="en-US" sz="1800" b="1" dirty="0">
                <a:solidFill>
                  <a:schemeClr val="tx1"/>
                </a:solidFill>
                <a:cs typeface="Times New Roman" panose="02020603050405020304" charset="0"/>
              </a:endParaRPr>
            </a:p>
          </p:txBody>
        </p:sp>
        <p:sp>
          <p:nvSpPr>
            <p:cNvPr id="7172" name="矩形 7171"/>
            <p:cNvSpPr>
              <a:spLocks noRot="1"/>
            </p:cNvSpPr>
            <p:nvPr/>
          </p:nvSpPr>
          <p:spPr>
            <a:xfrm>
              <a:off x="1907" y="1954"/>
              <a:ext cx="11097" cy="14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</a:lstStyle>
            <a:p>
              <a:pPr lvl="0" algn="l"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2. </a:t>
              </a:r>
              <a:r>
                <a:rPr lang="zh-CN" altLang="en-US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额外功（</a:t>
              </a:r>
              <a:r>
                <a:rPr lang="en-US" altLang="zh-CN" sz="1800" b="1" i="1" dirty="0">
                  <a:solidFill>
                    <a:srgbClr val="0000FF"/>
                  </a:solidFill>
                  <a:cs typeface="Times New Roman" panose="02020603050405020304" charset="0"/>
                </a:rPr>
                <a:t>W</a:t>
              </a:r>
              <a:r>
                <a:rPr lang="zh-CN" altLang="en-US" sz="1800" b="1" baseline="-25000" dirty="0">
                  <a:solidFill>
                    <a:srgbClr val="0000FF"/>
                  </a:solidFill>
                  <a:cs typeface="Times New Roman" panose="02020603050405020304" charset="0"/>
                </a:rPr>
                <a:t>额</a:t>
              </a:r>
              <a:r>
                <a:rPr lang="zh-CN" altLang="en-US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）：</a:t>
              </a:r>
              <a:r>
                <a:rPr lang="zh-CN" altLang="en-US" sz="1800" b="1" dirty="0">
                  <a:solidFill>
                    <a:schemeClr val="tx1"/>
                  </a:solidFill>
                  <a:cs typeface="Times New Roman" panose="02020603050405020304" charset="0"/>
                </a:rPr>
                <a:t>为了达到工作目的，并非我们所需要但又不得不做的功。</a:t>
              </a:r>
            </a:p>
          </p:txBody>
        </p:sp>
        <p:sp>
          <p:nvSpPr>
            <p:cNvPr id="7173" name="矩形 7172"/>
            <p:cNvSpPr>
              <a:spLocks noRot="1"/>
            </p:cNvSpPr>
            <p:nvPr/>
          </p:nvSpPr>
          <p:spPr>
            <a:xfrm>
              <a:off x="2011" y="3653"/>
              <a:ext cx="8225" cy="10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</a:lstStyle>
            <a:p>
              <a:pPr lvl="0" algn="l"/>
              <a:r>
                <a:rPr lang="en-US" altLang="zh-CN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3. </a:t>
              </a:r>
              <a:r>
                <a:rPr lang="zh-CN" altLang="en-US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总功（</a:t>
              </a:r>
              <a:r>
                <a:rPr lang="en-US" altLang="zh-CN" sz="1800" b="1" i="1" dirty="0">
                  <a:solidFill>
                    <a:srgbClr val="0000FF"/>
                  </a:solidFill>
                  <a:cs typeface="Times New Roman" panose="02020603050405020304" charset="0"/>
                </a:rPr>
                <a:t>W</a:t>
              </a:r>
              <a:r>
                <a:rPr lang="zh-CN" altLang="en-US" sz="1800" b="1" baseline="-25000" dirty="0">
                  <a:solidFill>
                    <a:srgbClr val="0000FF"/>
                  </a:solidFill>
                  <a:cs typeface="Times New Roman" panose="02020603050405020304" charset="0"/>
                </a:rPr>
                <a:t>总</a:t>
              </a:r>
              <a:r>
                <a:rPr lang="zh-CN" altLang="en-US" sz="1800" b="1" dirty="0">
                  <a:solidFill>
                    <a:srgbClr val="0000FF"/>
                  </a:solidFill>
                  <a:cs typeface="Times New Roman" panose="02020603050405020304" charset="0"/>
                </a:rPr>
                <a:t>）：</a:t>
              </a:r>
              <a:r>
                <a:rPr lang="zh-CN" altLang="en-US" sz="1800" b="1" dirty="0">
                  <a:solidFill>
                    <a:schemeClr val="tx1"/>
                  </a:solidFill>
                  <a:cs typeface="Times New Roman" panose="02020603050405020304" charset="0"/>
                </a:rPr>
                <a:t>动力所做的所有功。</a:t>
              </a:r>
            </a:p>
          </p:txBody>
        </p:sp>
        <p:sp>
          <p:nvSpPr>
            <p:cNvPr id="7174" name="矩形 7173"/>
            <p:cNvSpPr>
              <a:spLocks noRot="1"/>
            </p:cNvSpPr>
            <p:nvPr/>
          </p:nvSpPr>
          <p:spPr>
            <a:xfrm>
              <a:off x="649" y="4676"/>
              <a:ext cx="5748" cy="10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</a:lstStyle>
            <a:p>
              <a:pPr lvl="0" algn="l"/>
              <a:r>
                <a:rPr lang="zh-CN" altLang="en-US" sz="1800" b="1" dirty="0">
                  <a:solidFill>
                    <a:schemeClr val="tx1"/>
                  </a:solidFill>
                </a:rPr>
                <a:t>即有用功与额外功的总和。</a:t>
              </a:r>
            </a:p>
          </p:txBody>
        </p:sp>
        <p:sp>
          <p:nvSpPr>
            <p:cNvPr id="7175" name="矩形 7174"/>
            <p:cNvSpPr>
              <a:spLocks noRot="1"/>
            </p:cNvSpPr>
            <p:nvPr/>
          </p:nvSpPr>
          <p:spPr>
            <a:xfrm>
              <a:off x="8861" y="4781"/>
              <a:ext cx="3829" cy="845"/>
            </a:xfrm>
            <a:prstGeom prst="rect">
              <a:avLst/>
            </a:prstGeom>
            <a:noFill/>
            <a:ln w="57150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</a:lstStyle>
            <a:p>
              <a:pPr lvl="0" algn="l"/>
              <a:r>
                <a:rPr lang="en-US" altLang="zh-CN" sz="1800" b="1" dirty="0">
                  <a:solidFill>
                    <a:srgbClr val="FF0000"/>
                  </a:solidFill>
                  <a:cs typeface="Times New Roman" panose="02020603050405020304" charset="0"/>
                </a:rPr>
                <a:t> </a:t>
              </a:r>
              <a:r>
                <a:rPr lang="en-US" altLang="zh-CN" sz="1800" b="1" i="1" dirty="0">
                  <a:solidFill>
                    <a:srgbClr val="FF0000"/>
                  </a:solidFill>
                  <a:cs typeface="Times New Roman" panose="02020603050405020304" charset="0"/>
                </a:rPr>
                <a:t>W</a:t>
              </a:r>
              <a:r>
                <a:rPr lang="zh-CN" altLang="en-US" sz="1800" b="1" baseline="-25000" dirty="0">
                  <a:solidFill>
                    <a:srgbClr val="FF0000"/>
                  </a:solidFill>
                  <a:cs typeface="Times New Roman" panose="02020603050405020304" charset="0"/>
                </a:rPr>
                <a:t>总</a:t>
              </a:r>
              <a:r>
                <a:rPr lang="zh-CN" altLang="en-US" sz="1800" b="1" dirty="0">
                  <a:solidFill>
                    <a:srgbClr val="FF0000"/>
                  </a:solidFill>
                  <a:cs typeface="Times New Roman" panose="02020603050405020304" charset="0"/>
                </a:rPr>
                <a:t> </a:t>
              </a:r>
              <a:r>
                <a:rPr lang="en-US" altLang="zh-CN" sz="1800" b="1" dirty="0">
                  <a:solidFill>
                    <a:srgbClr val="FF0000"/>
                  </a:solidFill>
                  <a:cs typeface="Times New Roman" panose="02020603050405020304" charset="0"/>
                </a:rPr>
                <a:t>= </a:t>
              </a:r>
              <a:r>
                <a:rPr lang="en-US" altLang="zh-CN" sz="1800" b="1" i="1" dirty="0">
                  <a:solidFill>
                    <a:srgbClr val="FF0000"/>
                  </a:solidFill>
                  <a:cs typeface="Times New Roman" panose="02020603050405020304" charset="0"/>
                </a:rPr>
                <a:t>W</a:t>
              </a:r>
              <a:r>
                <a:rPr lang="zh-CN" altLang="en-US" sz="1800" b="1" baseline="-25000" dirty="0">
                  <a:solidFill>
                    <a:srgbClr val="FF0000"/>
                  </a:solidFill>
                  <a:cs typeface="Times New Roman" panose="02020603050405020304" charset="0"/>
                </a:rPr>
                <a:t>有</a:t>
              </a:r>
              <a:r>
                <a:rPr lang="zh-CN" altLang="en-US" sz="1800" b="1" dirty="0">
                  <a:solidFill>
                    <a:srgbClr val="FF0000"/>
                  </a:solidFill>
                  <a:cs typeface="Times New Roman" panose="02020603050405020304" charset="0"/>
                </a:rPr>
                <a:t>  </a:t>
              </a:r>
              <a:r>
                <a:rPr lang="en-US" altLang="zh-CN" sz="1800" b="1" dirty="0">
                  <a:solidFill>
                    <a:srgbClr val="FF0000"/>
                  </a:solidFill>
                  <a:cs typeface="Times New Roman" panose="02020603050405020304" charset="0"/>
                </a:rPr>
                <a:t>+ </a:t>
              </a:r>
              <a:r>
                <a:rPr lang="en-US" altLang="zh-CN" sz="1800" b="1" i="1" dirty="0">
                  <a:solidFill>
                    <a:srgbClr val="FF0000"/>
                  </a:solidFill>
                  <a:cs typeface="Times New Roman" panose="02020603050405020304" charset="0"/>
                </a:rPr>
                <a:t>W</a:t>
              </a:r>
              <a:r>
                <a:rPr lang="zh-CN" altLang="en-US" sz="1800" b="1" baseline="-25000" dirty="0">
                  <a:solidFill>
                    <a:srgbClr val="FF0000"/>
                  </a:solidFill>
                  <a:cs typeface="Times New Roman" panose="02020603050405020304" charset="0"/>
                </a:rPr>
                <a:t>额</a:t>
              </a:r>
              <a:r>
                <a:rPr lang="zh-CN" altLang="en-US" sz="1800" b="1" i="1" dirty="0">
                  <a:solidFill>
                    <a:srgbClr val="FF0000"/>
                  </a:solidFill>
                  <a:cs typeface="Times New Roman" panose="02020603050405020304" charset="0"/>
                </a:rPr>
                <a:t>  </a:t>
              </a:r>
            </a:p>
          </p:txBody>
        </p:sp>
        <p:sp>
          <p:nvSpPr>
            <p:cNvPr id="13317" name="文本框 13316"/>
            <p:cNvSpPr txBox="1"/>
            <p:nvPr/>
          </p:nvSpPr>
          <p:spPr>
            <a:xfrm>
              <a:off x="6094" y="6076"/>
              <a:ext cx="2702" cy="6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5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公式（2） ：</a:t>
              </a:r>
            </a:p>
          </p:txBody>
        </p:sp>
        <p:sp>
          <p:nvSpPr>
            <p:cNvPr id="13318" name="文本框 13317"/>
            <p:cNvSpPr txBox="1"/>
            <p:nvPr/>
          </p:nvSpPr>
          <p:spPr>
            <a:xfrm>
              <a:off x="8897" y="5882"/>
              <a:ext cx="3761" cy="872"/>
            </a:xfrm>
            <a:prstGeom prst="rect">
              <a:avLst/>
            </a:prstGeom>
            <a:noFill/>
            <a:ln w="50800" cap="flat" cmpd="sng">
              <a:solidFill>
                <a:srgbClr val="FF33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>
                  <a:solidFill>
                    <a:srgbClr val="FF0000"/>
                  </a:solidFill>
                  <a:latin typeface="Times New Roman" panose="02020603050405020304" charset="0"/>
                </a:rPr>
                <a:t>W</a:t>
              </a:r>
              <a:r>
                <a:rPr lang="zh-CN" altLang="en-US" sz="2100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总</a:t>
              </a:r>
              <a:r>
                <a:rPr lang="en-US" altLang="zh-CN" sz="2100">
                  <a:solidFill>
                    <a:srgbClr val="FF0000"/>
                  </a:solidFill>
                  <a:latin typeface="Times New Roman" panose="02020603050405020304" charset="0"/>
                </a:rPr>
                <a:t>=F</a:t>
              </a:r>
              <a:r>
                <a:rPr lang="zh-CN" altLang="en-US" sz="2100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动力</a:t>
              </a:r>
              <a:r>
                <a:rPr lang="en-US" altLang="zh-CN" sz="2100">
                  <a:solidFill>
                    <a:srgbClr val="FF0000"/>
                  </a:solidFill>
                  <a:latin typeface="Times New Roman" panose="02020603050405020304" charset="0"/>
                </a:rPr>
                <a:t>·S</a:t>
              </a:r>
              <a:r>
                <a:rPr lang="zh-CN" altLang="en-US" sz="2100" baseline="-25000" dirty="0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动力</a:t>
              </a:r>
            </a:p>
          </p:txBody>
        </p:sp>
        <p:sp>
          <p:nvSpPr>
            <p:cNvPr id="13319" name="圆角矩形标注 13318"/>
            <p:cNvSpPr/>
            <p:nvPr/>
          </p:nvSpPr>
          <p:spPr>
            <a:xfrm>
              <a:off x="2954" y="7105"/>
              <a:ext cx="5613" cy="785"/>
            </a:xfrm>
            <a:prstGeom prst="wedgeRoundRectCallout">
              <a:avLst>
                <a:gd name="adj1" fmla="val 72847"/>
                <a:gd name="adj2" fmla="val -84750"/>
                <a:gd name="adj3" fmla="val 16667"/>
              </a:avLst>
            </a:prstGeom>
            <a:noFill/>
            <a:ln w="31750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r>
                <a:rPr lang="zh-CN" altLang="en-US" sz="1500" dirty="0">
                  <a:latin typeface="Times New Roman" panose="02020603050405020304" charset="0"/>
                  <a:ea typeface="宋体" panose="02010600030101010101" pitchFamily="2" charset="-122"/>
                </a:rPr>
                <a:t>    </a:t>
              </a:r>
              <a:r>
                <a:rPr lang="zh-CN" altLang="en-US" sz="1500" b="1" dirty="0">
                  <a:solidFill>
                    <a:srgbClr val="0000CC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作用在机械上的动力</a:t>
              </a:r>
            </a:p>
          </p:txBody>
        </p:sp>
        <p:sp>
          <p:nvSpPr>
            <p:cNvPr id="13320" name="圆角矩形标注 13319"/>
            <p:cNvSpPr/>
            <p:nvPr/>
          </p:nvSpPr>
          <p:spPr>
            <a:xfrm>
              <a:off x="9646" y="7136"/>
              <a:ext cx="4384" cy="724"/>
            </a:xfrm>
            <a:prstGeom prst="wedgeRoundRectCallout">
              <a:avLst>
                <a:gd name="adj1" fmla="val 745"/>
                <a:gd name="adj2" fmla="val -88750"/>
                <a:gd name="adj3" fmla="val 16667"/>
              </a:avLst>
            </a:prstGeom>
            <a:noFill/>
            <a:ln w="31750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r>
                <a:rPr lang="zh-CN" altLang="en-US" sz="1500" b="1" dirty="0">
                  <a:solidFill>
                    <a:srgbClr val="0000CC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动力作用点移动的距离</a:t>
              </a:r>
            </a:p>
          </p:txBody>
        </p:sp>
        <p:sp>
          <p:nvSpPr>
            <p:cNvPr id="13316" name="文本框 13315"/>
            <p:cNvSpPr txBox="1"/>
            <p:nvPr/>
          </p:nvSpPr>
          <p:spPr>
            <a:xfrm>
              <a:off x="6263" y="4890"/>
              <a:ext cx="2500" cy="6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5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公式（1）：</a:t>
              </a:r>
            </a:p>
          </p:txBody>
        </p:sp>
      </p:grpSp>
      <p:sp>
        <p:nvSpPr>
          <p:cNvPr id="3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zh-CN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365738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386" name="Text Box 2"/>
          <p:cNvSpPr txBox="1"/>
          <p:nvPr/>
        </p:nvSpPr>
        <p:spPr>
          <a:xfrm>
            <a:off x="1022985" y="1224915"/>
            <a:ext cx="1214438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10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1022986" y="1333501"/>
            <a:ext cx="5778341" cy="71485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u="sng" dirty="0">
                <a:latin typeface="Times New Roman" panose="02020603050405020304" charset="0"/>
                <a:ea typeface="宋体" panose="02010600030101010101" pitchFamily="2" charset="-122"/>
              </a:rPr>
              <a:t>用水桶从井中提水的时候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所做的功哪部分是有用功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哪部分是额外功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076564" y="2251234"/>
            <a:ext cx="5724525" cy="714851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100" b="1" u="sng">
                <a:latin typeface="Times New Roman" panose="02020603050405020304" charset="0"/>
                <a:ea typeface="宋体" panose="02010600030101010101" pitchFamily="2" charset="-122"/>
              </a:rPr>
              <a:t>提水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</a:rPr>
              <a:t>所做的功是</a:t>
            </a:r>
            <a:r>
              <a:rPr lang="zh-CN" altLang="en-US" sz="2100" b="1" u="sng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有用功</a:t>
            </a:r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</a:rPr>
              <a:t>;</a:t>
            </a:r>
            <a:r>
              <a:rPr lang="zh-CN" altLang="en-US" sz="2100" b="1" u="sng">
                <a:latin typeface="Times New Roman" panose="02020603050405020304" charset="0"/>
                <a:ea typeface="宋体" panose="02010600030101010101" pitchFamily="2" charset="-122"/>
              </a:rPr>
              <a:t>提水桶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</a:rPr>
              <a:t>所做的功是</a:t>
            </a:r>
            <a:r>
              <a:rPr lang="zh-CN" altLang="en-US" sz="2100" b="1" u="sng">
                <a:latin typeface="Times New Roman" panose="02020603050405020304" charset="0"/>
                <a:ea typeface="宋体" panose="02010600030101010101" pitchFamily="2" charset="-122"/>
              </a:rPr>
              <a:t>额外功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1131333" y="3169206"/>
            <a:ext cx="5831681" cy="103774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如果桶掉到井里</a:t>
            </a:r>
            <a:r>
              <a:rPr lang="en-US" altLang="zh-CN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100" b="1" u="sng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从井里捞桶的时候</a:t>
            </a:r>
            <a:r>
              <a:rPr lang="en-US" altLang="zh-CN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捞上的桶里带了一些水</a:t>
            </a:r>
            <a:r>
              <a:rPr lang="en-US" altLang="zh-CN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这种情况下哪部分是有用功</a:t>
            </a:r>
            <a:r>
              <a:rPr lang="en-US" altLang="zh-CN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哪部分是额外功</a:t>
            </a:r>
            <a:r>
              <a:rPr lang="en-US" altLang="zh-CN" sz="2100" b="1" dirty="0">
                <a:ln>
                  <a:solidFill>
                    <a:schemeClr val="tx1"/>
                  </a:solidFill>
                </a:ln>
                <a:latin typeface="Times New Roman" panose="02020603050405020304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1076564" y="4357450"/>
            <a:ext cx="5724525" cy="714851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u="sng" dirty="0">
                <a:latin typeface="Times New Roman" panose="02020603050405020304" charset="0"/>
                <a:ea typeface="宋体" panose="02010600030101010101" pitchFamily="2" charset="-122"/>
              </a:rPr>
              <a:t>提水桶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所做的功是</a:t>
            </a:r>
            <a:r>
              <a:rPr lang="zh-CN" altLang="en-US" sz="2100" b="1" u="sng" dirty="0">
                <a:latin typeface="Times New Roman" panose="02020603050405020304" charset="0"/>
                <a:ea typeface="宋体" panose="02010600030101010101" pitchFamily="2" charset="-122"/>
              </a:rPr>
              <a:t>有用功</a:t>
            </a:r>
            <a:r>
              <a:rPr lang="en-US" altLang="zh-CN" sz="2100" b="1" dirty="0">
                <a:latin typeface="Times New Roman" panose="02020603050405020304" charset="0"/>
                <a:ea typeface="宋体" panose="02010600030101010101" pitchFamily="2" charset="-122"/>
              </a:rPr>
              <a:t>;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提水所做的功是</a:t>
            </a:r>
            <a:r>
              <a:rPr lang="zh-CN" altLang="en-US" sz="2100" b="1" u="sng" dirty="0">
                <a:latin typeface="Times New Roman" panose="02020603050405020304" charset="0"/>
                <a:ea typeface="宋体" panose="02010600030101010101" pitchFamily="2" charset="-122"/>
              </a:rPr>
              <a:t>额外功</a:t>
            </a:r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199" name="Rectangle 7"/>
          <p:cNvSpPr>
            <a:spLocks noRot="1"/>
          </p:cNvSpPr>
          <p:nvPr/>
        </p:nvSpPr>
        <p:spPr>
          <a:xfrm>
            <a:off x="2426732" y="705802"/>
            <a:ext cx="3537347" cy="661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68580" tIns="34290" rIns="68580" bIns="34290" anchor="ctr"/>
          <a:lstStyle/>
          <a:p>
            <a:r>
              <a:rPr lang="zh-CN" altLang="en-US" sz="2100" b="1" dirty="0">
                <a:latin typeface="Times New Roman" panose="02020603050405020304" charset="0"/>
                <a:ea typeface="宋体" panose="02010600030101010101" pitchFamily="2" charset="-122"/>
              </a:rPr>
              <a:t>想一想；议一议：</a:t>
            </a:r>
          </a:p>
        </p:txBody>
      </p:sp>
    </p:spTree>
    <p:extLst>
      <p:ext uri="{BB962C8B-B14F-4D97-AF65-F5344CB8AC3E}">
        <p14:creationId xmlns:p14="http://schemas.microsoft.com/office/powerpoint/2010/main" val="384867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8196" grpId="0" bldLvl="0" animBg="1"/>
      <p:bldP spid="8197" grpId="0" bldLvl="0" animBg="1"/>
      <p:bldP spid="8198" grpId="0" bldLvl="0" animBg="1"/>
      <p:bldP spid="819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25627" name="直接连接符 25626"/>
          <p:cNvSpPr/>
          <p:nvPr/>
        </p:nvSpPr>
        <p:spPr>
          <a:xfrm>
            <a:off x="3363754" y="2521268"/>
            <a:ext cx="4763" cy="1236821"/>
          </a:xfrm>
          <a:prstGeom prst="line">
            <a:avLst/>
          </a:prstGeom>
          <a:ln w="12700" cap="flat" cmpd="sng">
            <a:solidFill>
              <a:srgbClr val="000000"/>
            </a:solidFill>
            <a:prstDash val="solid"/>
            <a:headEnd type="stealth" w="med" len="med"/>
            <a:tailEnd type="none" w="med" len="med"/>
          </a:ln>
        </p:spPr>
      </p:sp>
      <p:sp>
        <p:nvSpPr>
          <p:cNvPr id="25644" name="直接连接符 25643"/>
          <p:cNvSpPr/>
          <p:nvPr/>
        </p:nvSpPr>
        <p:spPr>
          <a:xfrm>
            <a:off x="3085335" y="3678659"/>
            <a:ext cx="140214" cy="267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5" name="直接连接符 25644"/>
          <p:cNvSpPr/>
          <p:nvPr/>
        </p:nvSpPr>
        <p:spPr>
          <a:xfrm>
            <a:off x="3479469" y="2540640"/>
            <a:ext cx="140214" cy="267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6" name="直接连接符 25645"/>
          <p:cNvSpPr/>
          <p:nvPr/>
        </p:nvSpPr>
        <p:spPr>
          <a:xfrm>
            <a:off x="3085335" y="3100837"/>
            <a:ext cx="140214" cy="268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7" name="直接连接符 25646"/>
          <p:cNvSpPr/>
          <p:nvPr/>
        </p:nvSpPr>
        <p:spPr>
          <a:xfrm>
            <a:off x="3479532" y="1362727"/>
            <a:ext cx="140213" cy="2679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8" name="直接连接符 25647"/>
          <p:cNvSpPr/>
          <p:nvPr/>
        </p:nvSpPr>
        <p:spPr>
          <a:xfrm>
            <a:off x="3125524" y="3111555"/>
            <a:ext cx="0" cy="567106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25649" name="直接连接符 25648"/>
          <p:cNvSpPr/>
          <p:nvPr/>
        </p:nvSpPr>
        <p:spPr>
          <a:xfrm>
            <a:off x="3549431" y="1355585"/>
            <a:ext cx="0" cy="1175292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stealth" w="lg" len="lg"/>
            <a:tailEnd type="stealth" w="lg" len="lg"/>
          </a:ln>
        </p:spPr>
      </p:sp>
      <p:sp>
        <p:nvSpPr>
          <p:cNvPr id="25650" name="文本框 25649"/>
          <p:cNvSpPr txBox="1"/>
          <p:nvPr/>
        </p:nvSpPr>
        <p:spPr>
          <a:xfrm>
            <a:off x="3363972" y="1761227"/>
            <a:ext cx="526916" cy="345281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</a:p>
        </p:txBody>
      </p:sp>
      <p:sp>
        <p:nvSpPr>
          <p:cNvPr id="25651" name="文本框 25650"/>
          <p:cNvSpPr txBox="1"/>
          <p:nvPr/>
        </p:nvSpPr>
        <p:spPr>
          <a:xfrm>
            <a:off x="2875448" y="3262488"/>
            <a:ext cx="526916" cy="345281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</a:p>
        </p:txBody>
      </p:sp>
      <p:sp>
        <p:nvSpPr>
          <p:cNvPr id="25654" name="文本框 25653"/>
          <p:cNvSpPr txBox="1"/>
          <p:nvPr/>
        </p:nvSpPr>
        <p:spPr>
          <a:xfrm>
            <a:off x="4076086" y="1414978"/>
            <a:ext cx="2216415" cy="346249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</a:t>
            </a: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=20cm=0.2m</a:t>
            </a:r>
          </a:p>
        </p:txBody>
      </p:sp>
      <p:sp>
        <p:nvSpPr>
          <p:cNvPr id="25655" name="文本框 25654"/>
          <p:cNvSpPr txBox="1"/>
          <p:nvPr/>
        </p:nvSpPr>
        <p:spPr>
          <a:xfrm>
            <a:off x="4047649" y="1892630"/>
            <a:ext cx="3842890" cy="345281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</a:t>
            </a: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·</a:t>
            </a: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2N 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0.1m=0.2J</a:t>
            </a:r>
          </a:p>
        </p:txBody>
      </p:sp>
      <p:sp>
        <p:nvSpPr>
          <p:cNvPr id="25656" name="文本框 25655"/>
          <p:cNvSpPr txBox="1"/>
          <p:nvPr/>
        </p:nvSpPr>
        <p:spPr>
          <a:xfrm>
            <a:off x="4047649" y="2390971"/>
            <a:ext cx="4075325" cy="345281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 </a:t>
            </a: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·</a:t>
            </a: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＝ 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1.2N </a:t>
            </a: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0.2m= 0.24J </a:t>
            </a:r>
          </a:p>
        </p:txBody>
      </p:sp>
      <p:sp>
        <p:nvSpPr>
          <p:cNvPr id="25657" name="文本框 25656"/>
          <p:cNvSpPr txBox="1"/>
          <p:nvPr/>
        </p:nvSpPr>
        <p:spPr>
          <a:xfrm>
            <a:off x="4122225" y="2852302"/>
            <a:ext cx="1375765" cy="345281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&lt;  </a:t>
            </a:r>
            <a:r>
              <a:rPr lang="en-US" altLang="zh-CN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zh-CN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25658" name="文本框 25657"/>
          <p:cNvSpPr txBox="1"/>
          <p:nvPr/>
        </p:nvSpPr>
        <p:spPr>
          <a:xfrm>
            <a:off x="5359241" y="2530792"/>
            <a:ext cx="430530" cy="99155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?</a:t>
            </a:r>
          </a:p>
        </p:txBody>
      </p:sp>
      <p:sp>
        <p:nvSpPr>
          <p:cNvPr id="25630" name="矩形 25629"/>
          <p:cNvSpPr/>
          <p:nvPr/>
        </p:nvSpPr>
        <p:spPr>
          <a:xfrm>
            <a:off x="3328035" y="3040857"/>
            <a:ext cx="92393" cy="73961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25609" name="组合 25608"/>
          <p:cNvGrpSpPr/>
          <p:nvPr/>
        </p:nvGrpSpPr>
        <p:grpSpPr>
          <a:xfrm>
            <a:off x="3004066" y="2109520"/>
            <a:ext cx="364376" cy="1553065"/>
            <a:chOff x="0" y="0"/>
            <a:chExt cx="416" cy="1739"/>
          </a:xfrm>
        </p:grpSpPr>
        <p:grpSp>
          <p:nvGrpSpPr>
            <p:cNvPr id="25610" name="xjhlx13"/>
            <p:cNvGrpSpPr/>
            <p:nvPr/>
          </p:nvGrpSpPr>
          <p:grpSpPr>
            <a:xfrm>
              <a:off x="142" y="1479"/>
              <a:ext cx="195" cy="260"/>
              <a:chOff x="0" y="0"/>
              <a:chExt cx="1155" cy="1502"/>
            </a:xfrm>
          </p:grpSpPr>
          <p:sp>
            <p:nvSpPr>
              <p:cNvPr id="25611" name="任意多边形 25610"/>
              <p:cNvSpPr/>
              <p:nvPr/>
            </p:nvSpPr>
            <p:spPr>
              <a:xfrm>
                <a:off x="440" y="1068"/>
                <a:ext cx="338" cy="434"/>
              </a:xfrm>
              <a:custGeom>
                <a:avLst/>
                <a:gdLst/>
                <a:ahLst/>
                <a:cxnLst/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5612" name="任意多边形 25611"/>
              <p:cNvSpPr/>
              <p:nvPr/>
            </p:nvSpPr>
            <p:spPr>
              <a:xfrm flipH="1" flipV="1">
                <a:off x="375" y="0"/>
                <a:ext cx="338" cy="434"/>
              </a:xfrm>
              <a:custGeom>
                <a:avLst/>
                <a:gdLst/>
                <a:ahLst/>
                <a:cxnLst/>
                <a:rect l="0" t="0" r="0" b="0"/>
                <a:pathLst>
                  <a:path w="2020" h="2594">
                    <a:moveTo>
                      <a:pt x="472" y="15"/>
                    </a:moveTo>
                    <a:cubicBezTo>
                      <a:pt x="472" y="107"/>
                      <a:pt x="477" y="387"/>
                      <a:pt x="472" y="552"/>
                    </a:cubicBezTo>
                    <a:cubicBezTo>
                      <a:pt x="467" y="717"/>
                      <a:pt x="480" y="887"/>
                      <a:pt x="442" y="1005"/>
                    </a:cubicBezTo>
                    <a:cubicBezTo>
                      <a:pt x="404" y="1123"/>
                      <a:pt x="302" y="1180"/>
                      <a:pt x="247" y="1260"/>
                    </a:cubicBezTo>
                    <a:cubicBezTo>
                      <a:pt x="192" y="1340"/>
                      <a:pt x="152" y="1398"/>
                      <a:pt x="112" y="1488"/>
                    </a:cubicBezTo>
                    <a:cubicBezTo>
                      <a:pt x="72" y="1578"/>
                      <a:pt x="14" y="1706"/>
                      <a:pt x="7" y="1800"/>
                    </a:cubicBezTo>
                    <a:cubicBezTo>
                      <a:pt x="0" y="1894"/>
                      <a:pt x="25" y="1968"/>
                      <a:pt x="67" y="2055"/>
                    </a:cubicBezTo>
                    <a:cubicBezTo>
                      <a:pt x="109" y="2142"/>
                      <a:pt x="165" y="2245"/>
                      <a:pt x="262" y="2325"/>
                    </a:cubicBezTo>
                    <a:cubicBezTo>
                      <a:pt x="359" y="2405"/>
                      <a:pt x="515" y="2498"/>
                      <a:pt x="652" y="2535"/>
                    </a:cubicBezTo>
                    <a:cubicBezTo>
                      <a:pt x="789" y="2572"/>
                      <a:pt x="937" y="2594"/>
                      <a:pt x="1087" y="2550"/>
                    </a:cubicBezTo>
                    <a:cubicBezTo>
                      <a:pt x="1237" y="2506"/>
                      <a:pt x="1440" y="2366"/>
                      <a:pt x="1552" y="2268"/>
                    </a:cubicBezTo>
                    <a:cubicBezTo>
                      <a:pt x="1664" y="2170"/>
                      <a:pt x="1702" y="2069"/>
                      <a:pt x="1762" y="1965"/>
                    </a:cubicBezTo>
                    <a:cubicBezTo>
                      <a:pt x="1822" y="1861"/>
                      <a:pt x="1872" y="1759"/>
                      <a:pt x="1912" y="1644"/>
                    </a:cubicBezTo>
                    <a:cubicBezTo>
                      <a:pt x="1952" y="1529"/>
                      <a:pt x="2020" y="1309"/>
                      <a:pt x="2002" y="1275"/>
                    </a:cubicBezTo>
                    <a:cubicBezTo>
                      <a:pt x="1984" y="1241"/>
                      <a:pt x="1874" y="1355"/>
                      <a:pt x="1807" y="1440"/>
                    </a:cubicBezTo>
                    <a:cubicBezTo>
                      <a:pt x="1740" y="1525"/>
                      <a:pt x="1669" y="1690"/>
                      <a:pt x="1597" y="1785"/>
                    </a:cubicBezTo>
                    <a:cubicBezTo>
                      <a:pt x="1525" y="1880"/>
                      <a:pt x="1442" y="1953"/>
                      <a:pt x="1372" y="2010"/>
                    </a:cubicBezTo>
                    <a:cubicBezTo>
                      <a:pt x="1302" y="2067"/>
                      <a:pt x="1257" y="2113"/>
                      <a:pt x="1177" y="2130"/>
                    </a:cubicBezTo>
                    <a:cubicBezTo>
                      <a:pt x="1097" y="2147"/>
                      <a:pt x="982" y="2147"/>
                      <a:pt x="892" y="2115"/>
                    </a:cubicBezTo>
                    <a:cubicBezTo>
                      <a:pt x="802" y="2083"/>
                      <a:pt x="677" y="2022"/>
                      <a:pt x="637" y="1935"/>
                    </a:cubicBezTo>
                    <a:cubicBezTo>
                      <a:pt x="597" y="1848"/>
                      <a:pt x="612" y="1702"/>
                      <a:pt x="652" y="1590"/>
                    </a:cubicBezTo>
                    <a:cubicBezTo>
                      <a:pt x="692" y="1478"/>
                      <a:pt x="817" y="1355"/>
                      <a:pt x="877" y="1260"/>
                    </a:cubicBezTo>
                    <a:cubicBezTo>
                      <a:pt x="937" y="1165"/>
                      <a:pt x="990" y="1112"/>
                      <a:pt x="1012" y="1020"/>
                    </a:cubicBezTo>
                    <a:cubicBezTo>
                      <a:pt x="1034" y="928"/>
                      <a:pt x="1012" y="786"/>
                      <a:pt x="1012" y="708"/>
                    </a:cubicBezTo>
                    <a:cubicBezTo>
                      <a:pt x="1012" y="630"/>
                      <a:pt x="1012" y="670"/>
                      <a:pt x="1012" y="552"/>
                    </a:cubicBezTo>
                    <a:cubicBezTo>
                      <a:pt x="1012" y="434"/>
                      <a:pt x="1012" y="115"/>
                      <a:pt x="1012" y="0"/>
                    </a:cubicBez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5613" name="矩形 25612"/>
              <p:cNvSpPr/>
              <p:nvPr/>
            </p:nvSpPr>
            <p:spPr>
              <a:xfrm>
                <a:off x="0" y="394"/>
                <a:ext cx="1155" cy="760"/>
              </a:xfrm>
              <a:prstGeom prst="rect">
                <a:avLst/>
              </a:prstGeom>
              <a:gradFill rotWithShape="0">
                <a:gsLst>
                  <a:gs pos="0">
                    <a:srgbClr val="333333"/>
                  </a:gs>
                  <a:gs pos="50000">
                    <a:srgbClr val="C0C0C0"/>
                  </a:gs>
                  <a:gs pos="100000">
                    <a:srgbClr val="333333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25614" name="xjhlx12"/>
            <p:cNvGrpSpPr/>
            <p:nvPr/>
          </p:nvGrpSpPr>
          <p:grpSpPr>
            <a:xfrm>
              <a:off x="0" y="817"/>
              <a:ext cx="416" cy="709"/>
              <a:chOff x="0" y="0"/>
              <a:chExt cx="1440" cy="2454"/>
            </a:xfrm>
          </p:grpSpPr>
          <p:grpSp>
            <p:nvGrpSpPr>
              <p:cNvPr id="25615" name="组合 25614"/>
              <p:cNvGrpSpPr/>
              <p:nvPr/>
            </p:nvGrpSpPr>
            <p:grpSpPr>
              <a:xfrm>
                <a:off x="0" y="0"/>
                <a:ext cx="1440" cy="1440"/>
                <a:chOff x="0" y="0"/>
                <a:chExt cx="1440" cy="1440"/>
              </a:xfrm>
            </p:grpSpPr>
            <p:sp>
              <p:nvSpPr>
                <p:cNvPr id="25617" name="椭圆 25616"/>
                <p:cNvSpPr/>
                <p:nvPr/>
              </p:nvSpPr>
              <p:spPr>
                <a:xfrm>
                  <a:off x="200" y="200"/>
                  <a:ext cx="1040" cy="10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0"/>
                        <a:invGamma/>
                      </a:srgbClr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18" name="椭圆 25617"/>
                <p:cNvSpPr/>
                <p:nvPr/>
              </p:nvSpPr>
              <p:spPr>
                <a:xfrm>
                  <a:off x="400" y="400"/>
                  <a:ext cx="640" cy="6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19" name="椭圆 25618"/>
                <p:cNvSpPr/>
                <p:nvPr/>
              </p:nvSpPr>
              <p:spPr>
                <a:xfrm>
                  <a:off x="600" y="600"/>
                  <a:ext cx="240" cy="240"/>
                </a:xfrm>
                <a:prstGeom prst="ellipse">
                  <a:avLst/>
                </a:prstGeom>
                <a:solidFill>
                  <a:srgbClr val="333333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25616" name="椭圆 25615"/>
                <p:cNvSpPr/>
                <p:nvPr/>
              </p:nvSpPr>
              <p:spPr>
                <a:xfrm>
                  <a:off x="0" y="0"/>
                  <a:ext cx="1440" cy="14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56078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</p:grpSp>
          <p:grpSp>
            <p:nvGrpSpPr>
              <p:cNvPr id="25620" name="组合 25619"/>
              <p:cNvGrpSpPr/>
              <p:nvPr/>
            </p:nvGrpSpPr>
            <p:grpSpPr>
              <a:xfrm>
                <a:off x="270" y="575"/>
                <a:ext cx="915" cy="1879"/>
                <a:chOff x="0" y="0"/>
                <a:chExt cx="915" cy="1879"/>
              </a:xfrm>
            </p:grpSpPr>
            <p:sp>
              <p:nvSpPr>
                <p:cNvPr id="25621" name="任意多边形 25620"/>
                <p:cNvSpPr/>
                <p:nvPr/>
              </p:nvSpPr>
              <p:spPr>
                <a:xfrm>
                  <a:off x="230" y="1065"/>
                  <a:ext cx="635" cy="8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20" h="2594">
                      <a:moveTo>
                        <a:pt x="472" y="15"/>
                      </a:moveTo>
                      <a:cubicBezTo>
                        <a:pt x="472" y="107"/>
                        <a:pt x="477" y="387"/>
                        <a:pt x="472" y="552"/>
                      </a:cubicBezTo>
                      <a:cubicBezTo>
                        <a:pt x="467" y="717"/>
                        <a:pt x="480" y="887"/>
                        <a:pt x="442" y="1005"/>
                      </a:cubicBezTo>
                      <a:cubicBezTo>
                        <a:pt x="404" y="1123"/>
                        <a:pt x="302" y="1180"/>
                        <a:pt x="247" y="1260"/>
                      </a:cubicBezTo>
                      <a:cubicBezTo>
                        <a:pt x="192" y="1340"/>
                        <a:pt x="152" y="1398"/>
                        <a:pt x="112" y="1488"/>
                      </a:cubicBezTo>
                      <a:cubicBezTo>
                        <a:pt x="72" y="1578"/>
                        <a:pt x="14" y="1706"/>
                        <a:pt x="7" y="1800"/>
                      </a:cubicBezTo>
                      <a:cubicBezTo>
                        <a:pt x="0" y="1894"/>
                        <a:pt x="25" y="1968"/>
                        <a:pt x="67" y="2055"/>
                      </a:cubicBezTo>
                      <a:cubicBezTo>
                        <a:pt x="109" y="2142"/>
                        <a:pt x="165" y="2245"/>
                        <a:pt x="262" y="2325"/>
                      </a:cubicBezTo>
                      <a:cubicBezTo>
                        <a:pt x="359" y="2405"/>
                        <a:pt x="515" y="2498"/>
                        <a:pt x="652" y="2535"/>
                      </a:cubicBezTo>
                      <a:cubicBezTo>
                        <a:pt x="789" y="2572"/>
                        <a:pt x="937" y="2594"/>
                        <a:pt x="1087" y="2550"/>
                      </a:cubicBezTo>
                      <a:cubicBezTo>
                        <a:pt x="1237" y="2506"/>
                        <a:pt x="1440" y="2366"/>
                        <a:pt x="1552" y="2268"/>
                      </a:cubicBezTo>
                      <a:cubicBezTo>
                        <a:pt x="1664" y="2170"/>
                        <a:pt x="1702" y="2069"/>
                        <a:pt x="1762" y="1965"/>
                      </a:cubicBezTo>
                      <a:cubicBezTo>
                        <a:pt x="1822" y="1861"/>
                        <a:pt x="1872" y="1759"/>
                        <a:pt x="1912" y="1644"/>
                      </a:cubicBezTo>
                      <a:cubicBezTo>
                        <a:pt x="1952" y="1529"/>
                        <a:pt x="2020" y="1309"/>
                        <a:pt x="2002" y="1275"/>
                      </a:cubicBezTo>
                      <a:cubicBezTo>
                        <a:pt x="1984" y="1241"/>
                        <a:pt x="1874" y="1355"/>
                        <a:pt x="1807" y="1440"/>
                      </a:cubicBezTo>
                      <a:cubicBezTo>
                        <a:pt x="1740" y="1525"/>
                        <a:pt x="1669" y="1690"/>
                        <a:pt x="1597" y="1785"/>
                      </a:cubicBezTo>
                      <a:cubicBezTo>
                        <a:pt x="1525" y="1880"/>
                        <a:pt x="1442" y="1953"/>
                        <a:pt x="1372" y="2010"/>
                      </a:cubicBezTo>
                      <a:cubicBezTo>
                        <a:pt x="1302" y="2067"/>
                        <a:pt x="1257" y="2113"/>
                        <a:pt x="1177" y="2130"/>
                      </a:cubicBezTo>
                      <a:cubicBezTo>
                        <a:pt x="1097" y="2147"/>
                        <a:pt x="982" y="2147"/>
                        <a:pt x="892" y="2115"/>
                      </a:cubicBezTo>
                      <a:cubicBezTo>
                        <a:pt x="802" y="2083"/>
                        <a:pt x="677" y="2022"/>
                        <a:pt x="637" y="1935"/>
                      </a:cubicBezTo>
                      <a:cubicBezTo>
                        <a:pt x="597" y="1848"/>
                        <a:pt x="612" y="1702"/>
                        <a:pt x="652" y="1590"/>
                      </a:cubicBezTo>
                      <a:cubicBezTo>
                        <a:pt x="692" y="1478"/>
                        <a:pt x="817" y="1355"/>
                        <a:pt x="877" y="1260"/>
                      </a:cubicBezTo>
                      <a:cubicBezTo>
                        <a:pt x="937" y="1165"/>
                        <a:pt x="990" y="1112"/>
                        <a:pt x="1012" y="1020"/>
                      </a:cubicBezTo>
                      <a:cubicBezTo>
                        <a:pt x="1034" y="928"/>
                        <a:pt x="1012" y="786"/>
                        <a:pt x="1012" y="708"/>
                      </a:cubicBezTo>
                      <a:cubicBezTo>
                        <a:pt x="1012" y="630"/>
                        <a:pt x="1012" y="670"/>
                        <a:pt x="1012" y="552"/>
                      </a:cubicBezTo>
                      <a:cubicBezTo>
                        <a:pt x="1012" y="434"/>
                        <a:pt x="1012" y="115"/>
                        <a:pt x="1012" y="0"/>
                      </a:cubicBezTo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25622" name="组合 25621"/>
                <p:cNvGrpSpPr/>
                <p:nvPr/>
              </p:nvGrpSpPr>
              <p:grpSpPr>
                <a:xfrm>
                  <a:off x="0" y="0"/>
                  <a:ext cx="915" cy="1180"/>
                  <a:chOff x="0" y="0"/>
                  <a:chExt cx="915" cy="1180"/>
                </a:xfrm>
              </p:grpSpPr>
              <p:sp>
                <p:nvSpPr>
                  <p:cNvPr id="25623" name="任意多边形 25622"/>
                  <p:cNvSpPr/>
                  <p:nvPr/>
                </p:nvSpPr>
                <p:spPr>
                  <a:xfrm>
                    <a:off x="0" y="0"/>
                    <a:ext cx="915" cy="118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15" h="1180">
                        <a:moveTo>
                          <a:pt x="0" y="0"/>
                        </a:moveTo>
                        <a:lnTo>
                          <a:pt x="915" y="15"/>
                        </a:lnTo>
                        <a:lnTo>
                          <a:pt x="630" y="1180"/>
                        </a:lnTo>
                        <a:lnTo>
                          <a:pt x="270" y="11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>
                          <a:alpha val="100000"/>
                        </a:srgbClr>
                      </a:gs>
                      <a:gs pos="50000">
                        <a:srgbClr val="969696">
                          <a:alpha val="100000"/>
                        </a:srgbClr>
                      </a:gs>
                      <a:gs pos="100000">
                        <a:srgbClr val="000000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5624" name="椭圆 25623"/>
                  <p:cNvSpPr/>
                  <p:nvPr/>
                </p:nvSpPr>
                <p:spPr>
                  <a:xfrm>
                    <a:off x="330" y="50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25625" name="椭圆 25624"/>
                  <p:cNvSpPr/>
                  <p:nvPr/>
                </p:nvSpPr>
                <p:spPr>
                  <a:xfrm>
                    <a:off x="350" y="865"/>
                    <a:ext cx="215" cy="21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C0C0C0"/>
                      </a:gs>
                      <a:gs pos="100000">
                        <a:srgbClr val="00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  <p:sp>
          <p:nvSpPr>
            <p:cNvPr id="25626" name="直接连接符 25625"/>
            <p:cNvSpPr/>
            <p:nvPr/>
          </p:nvSpPr>
          <p:spPr>
            <a:xfrm>
              <a:off x="0" y="0"/>
              <a:ext cx="0" cy="104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矩形 2"/>
          <p:cNvSpPr/>
          <p:nvPr/>
        </p:nvSpPr>
        <p:spPr>
          <a:xfrm flipH="1">
            <a:off x="2975610" y="1931194"/>
            <a:ext cx="57150" cy="180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560320" y="1309212"/>
            <a:ext cx="623411" cy="74533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25631" name="组合 25630"/>
          <p:cNvGrpSpPr/>
          <p:nvPr/>
        </p:nvGrpSpPr>
        <p:grpSpPr>
          <a:xfrm rot="10800000">
            <a:off x="2597714" y="2023784"/>
            <a:ext cx="567106" cy="88415"/>
            <a:chOff x="0" y="0"/>
            <a:chExt cx="1338" cy="130"/>
          </a:xfrm>
        </p:grpSpPr>
        <p:sp>
          <p:nvSpPr>
            <p:cNvPr id="25632" name="直接连接符 25631"/>
            <p:cNvSpPr/>
            <p:nvPr/>
          </p:nvSpPr>
          <p:spPr>
            <a:xfrm flipH="1">
              <a:off x="0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3" name="直接连接符 25632"/>
            <p:cNvSpPr/>
            <p:nvPr/>
          </p:nvSpPr>
          <p:spPr>
            <a:xfrm flipH="1">
              <a:off x="120" y="8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4" name="直接连接符 25633"/>
            <p:cNvSpPr/>
            <p:nvPr/>
          </p:nvSpPr>
          <p:spPr>
            <a:xfrm flipH="1">
              <a:off x="241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5" name="直接连接符 25634"/>
            <p:cNvSpPr/>
            <p:nvPr/>
          </p:nvSpPr>
          <p:spPr>
            <a:xfrm flipH="1">
              <a:off x="361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6" name="直接连接符 25635"/>
            <p:cNvSpPr/>
            <p:nvPr/>
          </p:nvSpPr>
          <p:spPr>
            <a:xfrm flipH="1">
              <a:off x="481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7" name="直接连接符 25636"/>
            <p:cNvSpPr/>
            <p:nvPr/>
          </p:nvSpPr>
          <p:spPr>
            <a:xfrm flipH="1">
              <a:off x="601" y="8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8" name="直接连接符 25637"/>
            <p:cNvSpPr/>
            <p:nvPr/>
          </p:nvSpPr>
          <p:spPr>
            <a:xfrm flipH="1">
              <a:off x="722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9" name="直接连接符 25638"/>
            <p:cNvSpPr/>
            <p:nvPr/>
          </p:nvSpPr>
          <p:spPr>
            <a:xfrm flipH="1">
              <a:off x="842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0" name="直接连接符 25639"/>
            <p:cNvSpPr/>
            <p:nvPr/>
          </p:nvSpPr>
          <p:spPr>
            <a:xfrm flipH="1">
              <a:off x="962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1" name="直接连接符 25640"/>
            <p:cNvSpPr/>
            <p:nvPr/>
          </p:nvSpPr>
          <p:spPr>
            <a:xfrm flipH="1">
              <a:off x="1082" y="8"/>
              <a:ext cx="121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2" name="直接连接符 25641"/>
            <p:cNvSpPr/>
            <p:nvPr/>
          </p:nvSpPr>
          <p:spPr>
            <a:xfrm flipH="1">
              <a:off x="1203" y="8"/>
              <a:ext cx="120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3" name="直接连接符 25642"/>
            <p:cNvSpPr/>
            <p:nvPr/>
          </p:nvSpPr>
          <p:spPr>
            <a:xfrm>
              <a:off x="23" y="0"/>
              <a:ext cx="1315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6171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324" y="1455091"/>
            <a:ext cx="1264178" cy="26453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929521" y="919877"/>
            <a:ext cx="6856214" cy="389335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78" tIns="34289" rIns="68578" bIns="34289" anchor="ctr"/>
          <a:lstStyle/>
          <a:p>
            <a:pPr algn="ctr"/>
            <a:r>
              <a:rPr lang="zh-CN" altLang="en-US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探究：使用动滑轮是否省功？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13187" y="3260541"/>
            <a:ext cx="3553168" cy="89916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使用动滑轮提升物体时，要克服动滑轮重力、绳子重及摩擦力等做功。</a:t>
            </a:r>
            <a:endParaRPr lang="zh-CN" altLang="en-US" b="1" baseline="-25000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231730" y="3861952"/>
            <a:ext cx="1119122" cy="368102"/>
          </a:xfrm>
          <a:prstGeom prst="wedgeRoundRectCallout">
            <a:avLst>
              <a:gd name="adj1" fmla="val -128274"/>
              <a:gd name="adj2" fmla="val -5911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额外功</a:t>
            </a:r>
          </a:p>
        </p:txBody>
      </p:sp>
      <p:pic>
        <p:nvPicPr>
          <p:cNvPr id="65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339804" y="3800484"/>
            <a:ext cx="206307" cy="22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23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1.66667E-6 -0.1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-0.0007 -0.29814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4.72222E-6 -0.15509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0" grpId="0" bldLvl="0" animBg="1"/>
      <p:bldP spid="25651" grpId="0" bldLvl="0" animBg="1"/>
      <p:bldP spid="25654" grpId="0" bldLvl="0" animBg="1"/>
      <p:bldP spid="25655" grpId="0" bldLvl="0" animBg="1"/>
      <p:bldP spid="25656" grpId="0" bldLvl="0" animBg="1"/>
      <p:bldP spid="25657" grpId="0" bldLvl="0" animBg="1"/>
      <p:bldP spid="25658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b530566-05cf-4233-b31e-b136e312c3e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2168</Words>
  <Application>Microsoft Office PowerPoint</Application>
  <PresentationFormat>全屏显示(16:9)</PresentationFormat>
  <Paragraphs>231</Paragraphs>
  <Slides>25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Office 主题</vt:lpstr>
      <vt:lpstr>Microsoft 公式 3.0</vt:lpstr>
      <vt:lpstr>Equation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19</cp:revision>
  <dcterms:created xsi:type="dcterms:W3CDTF">2020-02-27T12:41:50Z</dcterms:created>
  <dcterms:modified xsi:type="dcterms:W3CDTF">2020-04-30T08:05:39Z</dcterms:modified>
</cp:coreProperties>
</file>