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4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11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2020/4/29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057650" y="2362200"/>
          <a:ext cx="9134475" cy="2362200"/>
          <a:chOff x="4057650" y="2362200"/>
          <a:chExt cx="9134475" cy="2362200"/>
        </a:xfrm>
      </p:grpSpPr>
      <p:sp>
        <p:nvSpPr>
          <p:cNvPr id="2" name="文本框 1"/>
          <p:cNvSpPr txBox="1"/>
          <p:nvPr/>
        </p:nvSpPr>
        <p:spPr>
          <a:xfrm>
            <a:off x="2987824" y="2132856"/>
            <a:ext cx="5076825" cy="895951"/>
          </a:xfrm>
          <a:prstGeom prst="rect">
            <a:avLst/>
          </a:prstGeom>
          <a:noFill/>
        </p:spPr>
        <p:txBody>
          <a:bodyPr lIns="0" tIns="0" rIns="0" bIns="0" rtlCol="0">
            <a:spAutoFit/>
          </a:bodyPr>
          <a:lstStyle/>
          <a:p>
            <a:pPr marL="0" marR="0" lvl="0" indent="0" algn="l" fontAlgn="base">
              <a:lnSpc>
                <a:spcPct val="125000"/>
              </a:lnSpc>
            </a:pPr>
            <a:r>
              <a:rPr lang="en-US" sz="5400" u="none" spc="0" dirty="0" smtClean="0">
                <a:solidFill>
                  <a:srgbClr val="FFFFFF">
                    <a:alpha val="100000"/>
                  </a:srgbClr>
                </a:solidFill>
                <a:latin typeface="黑体" pitchFamily="49" charset="-122"/>
              </a:rPr>
              <a:t>10.1 </a:t>
            </a:r>
            <a:r>
              <a:rPr lang="en-US" sz="5400" u="none" spc="0" dirty="0" err="1" smtClean="0">
                <a:solidFill>
                  <a:srgbClr val="FFFFFF">
                    <a:alpha val="100000"/>
                  </a:srgbClr>
                </a:solidFill>
                <a:latin typeface="黑体" pitchFamily="49" charset="-122"/>
              </a:rPr>
              <a:t>浮力</a:t>
            </a:r>
            <a:endParaRPr lang="en-US" sz="5400" u="none" spc="0" dirty="0">
              <a:solidFill>
                <a:srgbClr val="FFFFFF">
                  <a:alpha val="100000"/>
                </a:srgbClr>
              </a:solidFill>
              <a:latin typeface="黑体" pitchFamily="49" charset="-122"/>
            </a:endParaRPr>
          </a:p>
        </p:txBody>
      </p:sp>
    </p:spTree>
    <p:extLst>
      <p:ext uri="{BB962C8B-B14F-4D97-AF65-F5344CB8AC3E}">
        <p14:creationId xmlns:p14="http://schemas.microsoft.com/office/powerpoint/2010/main" val="252836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90600" y="1009650"/>
          <a:ext cx="9734550" cy="4600575"/>
          <a:chOff x="990600" y="1009650"/>
          <a:chExt cx="9734550" cy="4600575"/>
        </a:xfrm>
      </p:grpSpPr>
      <p:sp>
        <p:nvSpPr>
          <p:cNvPr id="2" name="文本框 1"/>
          <p:cNvSpPr txBox="1"/>
          <p:nvPr/>
        </p:nvSpPr>
        <p:spPr>
          <a:xfrm>
            <a:off x="990601" y="1346200"/>
            <a:ext cx="8143875"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FFFF">
                    <a:alpha val="100000"/>
                  </a:srgbClr>
                </a:solidFill>
                <a:latin typeface="宋体" panose="02010600030101010101" pitchFamily="2" charset="-122"/>
              </a:rPr>
              <a:t>定义：</a:t>
            </a:r>
          </a:p>
        </p:txBody>
      </p:sp>
      <p:sp>
        <p:nvSpPr>
          <p:cNvPr id="3" name="文本框 2"/>
          <p:cNvSpPr txBox="1"/>
          <p:nvPr/>
        </p:nvSpPr>
        <p:spPr>
          <a:xfrm>
            <a:off x="990601" y="2190751"/>
            <a:ext cx="8143875"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FFFF">
                    <a:alpha val="100000"/>
                  </a:srgbClr>
                </a:solidFill>
                <a:latin typeface="宋体" panose="02010600030101010101" pitchFamily="2" charset="-122"/>
              </a:rPr>
              <a:t>符号：</a:t>
            </a:r>
          </a:p>
        </p:txBody>
      </p:sp>
      <p:sp>
        <p:nvSpPr>
          <p:cNvPr id="4" name="文本框 3"/>
          <p:cNvSpPr txBox="1"/>
          <p:nvPr/>
        </p:nvSpPr>
        <p:spPr>
          <a:xfrm>
            <a:off x="990601" y="2984500"/>
            <a:ext cx="8143875"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FFFF">
                    <a:alpha val="100000"/>
                  </a:srgbClr>
                </a:solidFill>
                <a:latin typeface="宋体" panose="02010600030101010101" pitchFamily="2" charset="-122"/>
              </a:rPr>
              <a:t>方向：</a:t>
            </a:r>
          </a:p>
        </p:txBody>
      </p:sp>
      <p:sp>
        <p:nvSpPr>
          <p:cNvPr id="5" name="文本框 4"/>
          <p:cNvSpPr txBox="1"/>
          <p:nvPr/>
        </p:nvSpPr>
        <p:spPr>
          <a:xfrm>
            <a:off x="990601" y="3670300"/>
            <a:ext cx="8143875"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FFFF">
                    <a:alpha val="100000"/>
                  </a:srgbClr>
                </a:solidFill>
                <a:latin typeface="宋体" panose="02010600030101010101" pitchFamily="2" charset="-122"/>
              </a:rPr>
              <a:t>施力物体：</a:t>
            </a:r>
          </a:p>
        </p:txBody>
      </p:sp>
      <p:sp>
        <p:nvSpPr>
          <p:cNvPr id="6" name="文本框 5"/>
          <p:cNvSpPr txBox="1"/>
          <p:nvPr/>
        </p:nvSpPr>
        <p:spPr>
          <a:xfrm>
            <a:off x="990601" y="4457700"/>
            <a:ext cx="8143875"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FFFF">
                    <a:alpha val="100000"/>
                  </a:srgbClr>
                </a:solidFill>
                <a:latin typeface="宋体" panose="02010600030101010101" pitchFamily="2" charset="-122"/>
              </a:rPr>
              <a:t>用弹簧测力计测浮力：</a:t>
            </a:r>
          </a:p>
        </p:txBody>
      </p:sp>
      <p:sp>
        <p:nvSpPr>
          <p:cNvPr id="7" name="文本框 6"/>
          <p:cNvSpPr txBox="1"/>
          <p:nvPr/>
        </p:nvSpPr>
        <p:spPr>
          <a:xfrm>
            <a:off x="1657351" y="1346200"/>
            <a:ext cx="7477125"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D732">
                    <a:alpha val="100000"/>
                  </a:srgbClr>
                </a:solidFill>
                <a:latin typeface="宋体" panose="02010600030101010101" pitchFamily="2" charset="-122"/>
              </a:rPr>
              <a:t>浸在液体（或气体）中的物体受到液体（或气体）向上托的力。</a:t>
            </a:r>
          </a:p>
        </p:txBody>
      </p:sp>
      <p:sp>
        <p:nvSpPr>
          <p:cNvPr id="8" name="文本框 7"/>
          <p:cNvSpPr txBox="1"/>
          <p:nvPr/>
        </p:nvSpPr>
        <p:spPr>
          <a:xfrm>
            <a:off x="1724025" y="2984500"/>
            <a:ext cx="7410450"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D732">
                    <a:alpha val="100000"/>
                  </a:srgbClr>
                </a:solidFill>
                <a:latin typeface="宋体" panose="02010600030101010101" pitchFamily="2" charset="-122"/>
              </a:rPr>
              <a:t>竖直向上</a:t>
            </a:r>
          </a:p>
        </p:txBody>
      </p:sp>
      <p:sp>
        <p:nvSpPr>
          <p:cNvPr id="9" name="文本框 8"/>
          <p:cNvSpPr txBox="1"/>
          <p:nvPr/>
        </p:nvSpPr>
        <p:spPr>
          <a:xfrm>
            <a:off x="2076451" y="3670300"/>
            <a:ext cx="7058025"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D732">
                    <a:alpha val="100000"/>
                  </a:srgbClr>
                </a:solidFill>
                <a:latin typeface="宋体" panose="02010600030101010101" pitchFamily="2" charset="-122"/>
              </a:rPr>
              <a:t>液体（或气体）</a:t>
            </a:r>
          </a:p>
        </p:txBody>
      </p:sp>
      <p:pic>
        <p:nvPicPr>
          <p:cNvPr id="10" name="图片 9" descr="C:\Users\Administrator\Desktop\图片3_副本.png图片3_副本"/>
          <p:cNvPicPr/>
          <p:nvPr/>
        </p:nvPicPr>
        <p:blipFill>
          <a:blip r:embed="rId2"/>
          <a:srcRect/>
          <a:stretch>
            <a:fillRect/>
          </a:stretch>
        </p:blipFill>
        <p:spPr>
          <a:xfrm>
            <a:off x="5349875" y="3999654"/>
            <a:ext cx="2562860" cy="2899833"/>
          </a:xfrm>
          <a:prstGeom prst="rect">
            <a:avLst/>
          </a:prstGeom>
        </p:spPr>
      </p:pic>
      <p:pic>
        <p:nvPicPr>
          <p:cNvPr id="11" name="图片 10" descr="C:\Users\Administrator\Desktop\图片3_副本.png图片3_副本"/>
          <p:cNvPicPr/>
          <p:nvPr/>
        </p:nvPicPr>
        <p:blipFill>
          <a:blip r:embed="rId3"/>
          <a:srcRect/>
          <a:stretch>
            <a:fillRect/>
          </a:stretch>
        </p:blipFill>
        <p:spPr>
          <a:xfrm>
            <a:off x="4242436" y="1824567"/>
            <a:ext cx="2840355" cy="2832100"/>
          </a:xfrm>
          <a:prstGeom prst="rect">
            <a:avLst/>
          </a:prstGeom>
        </p:spPr>
      </p:pic>
      <p:sp>
        <p:nvSpPr>
          <p:cNvPr id="12" name="文本框 11"/>
          <p:cNvSpPr txBox="1"/>
          <p:nvPr/>
        </p:nvSpPr>
        <p:spPr>
          <a:xfrm>
            <a:off x="1676400" y="21971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3" name="图片 12"/>
          <p:cNvPicPr/>
          <p:nvPr/>
        </p:nvPicPr>
        <p:blipFill>
          <a:blip r:embed="rId4"/>
          <a:stretch>
            <a:fillRect/>
          </a:stretch>
        </p:blipFill>
        <p:spPr>
          <a:xfrm>
            <a:off x="1628776" y="2133600"/>
            <a:ext cx="409575" cy="593725"/>
          </a:xfrm>
          <a:prstGeom prst="rect">
            <a:avLst/>
          </a:prstGeom>
        </p:spPr>
      </p:pic>
      <p:pic>
        <p:nvPicPr>
          <p:cNvPr id="14" name="图片 13"/>
          <p:cNvPicPr/>
          <p:nvPr/>
        </p:nvPicPr>
        <p:blipFill>
          <a:blip r:embed="rId5"/>
          <a:stretch>
            <a:fillRect/>
          </a:stretch>
        </p:blipFill>
        <p:spPr>
          <a:xfrm>
            <a:off x="5743575" y="1955800"/>
            <a:ext cx="95250" cy="939800"/>
          </a:xfrm>
          <a:prstGeom prst="rect">
            <a:avLst/>
          </a:prstGeom>
        </p:spPr>
      </p:pic>
      <p:sp>
        <p:nvSpPr>
          <p:cNvPr id="15" name="文本框 14"/>
          <p:cNvSpPr txBox="1"/>
          <p:nvPr/>
        </p:nvSpPr>
        <p:spPr>
          <a:xfrm>
            <a:off x="5924550" y="18796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6" name="图片 15"/>
          <p:cNvPicPr/>
          <p:nvPr/>
        </p:nvPicPr>
        <p:blipFill>
          <a:blip r:embed="rId6"/>
          <a:stretch>
            <a:fillRect/>
          </a:stretch>
        </p:blipFill>
        <p:spPr>
          <a:xfrm>
            <a:off x="5876926" y="1816100"/>
            <a:ext cx="409575" cy="593725"/>
          </a:xfrm>
          <a:prstGeom prst="rect">
            <a:avLst/>
          </a:prstGeom>
        </p:spPr>
      </p:pic>
      <p:sp>
        <p:nvSpPr>
          <p:cNvPr id="17" name="文本框 16"/>
          <p:cNvSpPr txBox="1"/>
          <p:nvPr/>
        </p:nvSpPr>
        <p:spPr>
          <a:xfrm>
            <a:off x="3352800" y="44958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8" name="图片 17"/>
          <p:cNvPicPr/>
          <p:nvPr/>
        </p:nvPicPr>
        <p:blipFill>
          <a:blip r:embed="rId7"/>
          <a:stretch>
            <a:fillRect/>
          </a:stretch>
        </p:blipFill>
        <p:spPr>
          <a:xfrm>
            <a:off x="3305176" y="4432301"/>
            <a:ext cx="1216819" cy="596900"/>
          </a:xfrm>
          <a:prstGeom prst="rect">
            <a:avLst/>
          </a:prstGeom>
        </p:spPr>
      </p:pic>
    </p:spTree>
    <p:extLst>
      <p:ext uri="{BB962C8B-B14F-4D97-AF65-F5344CB8AC3E}">
        <p14:creationId xmlns:p14="http://schemas.microsoft.com/office/powerpoint/2010/main" val="21976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bldLvl="0" animBg="1"/>
      <p:bldP spid="11" grpId="0" bldLvl="0" animBg="1"/>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8575" y="704850"/>
          <a:ext cx="9134475" cy="4514850"/>
          <a:chOff x="28575" y="704850"/>
          <a:chExt cx="9134475" cy="4514850"/>
        </a:xfrm>
      </p:grpSpPr>
      <p:pic>
        <p:nvPicPr>
          <p:cNvPr id="2" name="图片 1" descr="C:\Users\Administrator\Desktop\截图1586272244.png截图1586272244"/>
          <p:cNvPicPr/>
          <p:nvPr/>
        </p:nvPicPr>
        <p:blipFill>
          <a:blip r:embed="rId2"/>
          <a:srcRect/>
          <a:stretch>
            <a:fillRect/>
          </a:stretch>
        </p:blipFill>
        <p:spPr>
          <a:xfrm>
            <a:off x="1056641" y="1405467"/>
            <a:ext cx="1887855" cy="4724400"/>
          </a:xfrm>
          <a:prstGeom prst="rect">
            <a:avLst/>
          </a:prstGeom>
        </p:spPr>
      </p:pic>
      <p:sp>
        <p:nvSpPr>
          <p:cNvPr id="3" name="文本框 2"/>
          <p:cNvSpPr txBox="1"/>
          <p:nvPr/>
        </p:nvSpPr>
        <p:spPr>
          <a:xfrm>
            <a:off x="4200525" y="1282700"/>
            <a:ext cx="4171950" cy="644857"/>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将两侧蒙有橡皮膜的玻璃管横放入水中为什么两侧橡皮膜的凹陷程度一样</a:t>
            </a:r>
            <a:r>
              <a:rPr lang="en-US" sz="1800" u="none" spc="0" dirty="0">
                <a:solidFill>
                  <a:srgbClr val="FFFFFF">
                    <a:alpha val="100000"/>
                  </a:srgbClr>
                </a:solidFill>
                <a:latin typeface="黑体" pitchFamily="49" charset="-122"/>
              </a:rPr>
              <a:t>？</a:t>
            </a:r>
          </a:p>
        </p:txBody>
      </p:sp>
      <p:sp>
        <p:nvSpPr>
          <p:cNvPr id="4" name="文本框 3"/>
          <p:cNvSpPr txBox="1"/>
          <p:nvPr/>
        </p:nvSpPr>
        <p:spPr>
          <a:xfrm>
            <a:off x="4457701" y="2406651"/>
            <a:ext cx="4676775"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∵p </a:t>
            </a:r>
            <a:r>
              <a:rPr lang="en-US" sz="900" u="none" spc="0" dirty="0" err="1">
                <a:solidFill>
                  <a:srgbClr val="FFD732">
                    <a:alpha val="100000"/>
                  </a:srgbClr>
                </a:solidFill>
                <a:latin typeface="黑体" pitchFamily="49" charset="-122"/>
              </a:rPr>
              <a:t>向右</a:t>
            </a:r>
            <a:r>
              <a:rPr lang="en-US" sz="1800" u="none" spc="0" dirty="0">
                <a:solidFill>
                  <a:srgbClr val="FFD732">
                    <a:alpha val="100000"/>
                  </a:srgbClr>
                </a:solidFill>
                <a:latin typeface="黑体" pitchFamily="49" charset="-122"/>
              </a:rPr>
              <a:t> =p </a:t>
            </a:r>
            <a:r>
              <a:rPr lang="en-US" sz="900" u="none" spc="0" dirty="0" err="1">
                <a:solidFill>
                  <a:srgbClr val="FFD732">
                    <a:alpha val="100000"/>
                  </a:srgbClr>
                </a:solidFill>
                <a:latin typeface="黑体" pitchFamily="49" charset="-122"/>
              </a:rPr>
              <a:t>向左</a:t>
            </a:r>
            <a:endParaRPr lang="en-US" sz="900" u="none" spc="0" dirty="0">
              <a:solidFill>
                <a:srgbClr val="FFD732">
                  <a:alpha val="100000"/>
                </a:srgbClr>
              </a:solidFill>
              <a:latin typeface="黑体" pitchFamily="49" charset="-122"/>
            </a:endParaRPr>
          </a:p>
        </p:txBody>
      </p:sp>
      <p:sp>
        <p:nvSpPr>
          <p:cNvPr id="5" name="文本框 4"/>
          <p:cNvSpPr txBox="1"/>
          <p:nvPr/>
        </p:nvSpPr>
        <p:spPr>
          <a:xfrm>
            <a:off x="6172201" y="2413000"/>
            <a:ext cx="2962275"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∴F </a:t>
            </a:r>
            <a:r>
              <a:rPr lang="en-US" sz="900" u="none" spc="0" dirty="0" err="1">
                <a:solidFill>
                  <a:srgbClr val="FFD732">
                    <a:alpha val="100000"/>
                  </a:srgbClr>
                </a:solidFill>
                <a:latin typeface="黑体" pitchFamily="49" charset="-122"/>
              </a:rPr>
              <a:t>向右</a:t>
            </a:r>
            <a:r>
              <a:rPr lang="en-US" sz="1800" u="none" spc="0" dirty="0">
                <a:solidFill>
                  <a:srgbClr val="FFD732">
                    <a:alpha val="100000"/>
                  </a:srgbClr>
                </a:solidFill>
                <a:latin typeface="黑体" pitchFamily="49" charset="-122"/>
              </a:rPr>
              <a:t>=F </a:t>
            </a:r>
            <a:r>
              <a:rPr lang="en-US" sz="900" u="none" spc="0" dirty="0" err="1">
                <a:solidFill>
                  <a:srgbClr val="FFD732">
                    <a:alpha val="100000"/>
                  </a:srgbClr>
                </a:solidFill>
                <a:latin typeface="黑体" pitchFamily="49" charset="-122"/>
              </a:rPr>
              <a:t>向左</a:t>
            </a:r>
            <a:endParaRPr lang="en-US" sz="900" u="none" spc="0" dirty="0">
              <a:solidFill>
                <a:srgbClr val="FFD732">
                  <a:alpha val="100000"/>
                </a:srgbClr>
              </a:solidFill>
              <a:latin typeface="黑体" pitchFamily="49" charset="-122"/>
            </a:endParaRPr>
          </a:p>
        </p:txBody>
      </p:sp>
      <p:sp>
        <p:nvSpPr>
          <p:cNvPr id="6" name="文本框 5"/>
          <p:cNvSpPr txBox="1"/>
          <p:nvPr/>
        </p:nvSpPr>
        <p:spPr>
          <a:xfrm>
            <a:off x="4200526" y="3263900"/>
            <a:ext cx="4257675" cy="644857"/>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将两侧蒙有橡皮膜的玻璃管竖放入水中为什么下侧橡皮膜的凹陷程度大</a:t>
            </a:r>
            <a:r>
              <a:rPr lang="en-US" sz="1800" u="none" spc="0" dirty="0">
                <a:solidFill>
                  <a:srgbClr val="FFFFFF">
                    <a:alpha val="100000"/>
                  </a:srgbClr>
                </a:solidFill>
                <a:latin typeface="黑体" pitchFamily="49" charset="-122"/>
              </a:rPr>
              <a:t>？</a:t>
            </a:r>
          </a:p>
        </p:txBody>
      </p:sp>
      <p:sp>
        <p:nvSpPr>
          <p:cNvPr id="7" name="文本框 6"/>
          <p:cNvSpPr txBox="1"/>
          <p:nvPr/>
        </p:nvSpPr>
        <p:spPr>
          <a:xfrm>
            <a:off x="4457701" y="4495800"/>
            <a:ext cx="4676775"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a:t>
            </a:r>
            <a:r>
              <a:rPr lang="en-US" sz="1800" u="none" spc="0" dirty="0" err="1">
                <a:solidFill>
                  <a:srgbClr val="FFD732">
                    <a:alpha val="100000"/>
                  </a:srgbClr>
                </a:solidFill>
                <a:latin typeface="黑体" pitchFamily="49" charset="-122"/>
              </a:rPr>
              <a:t>h</a:t>
            </a:r>
            <a:r>
              <a:rPr lang="en-US" sz="900" u="none" spc="0" dirty="0" err="1">
                <a:solidFill>
                  <a:srgbClr val="FFD732">
                    <a:alpha val="100000"/>
                  </a:srgbClr>
                </a:solidFill>
                <a:latin typeface="黑体" pitchFamily="49" charset="-122"/>
              </a:rPr>
              <a:t>向上</a:t>
            </a:r>
            <a:r>
              <a:rPr lang="en-US" sz="1800" u="none" spc="0" dirty="0" err="1">
                <a:solidFill>
                  <a:srgbClr val="FFD732">
                    <a:alpha val="100000"/>
                  </a:srgbClr>
                </a:solidFill>
                <a:latin typeface="黑体" pitchFamily="49" charset="-122"/>
              </a:rPr>
              <a:t>＞h</a:t>
            </a:r>
            <a:r>
              <a:rPr lang="en-US" sz="900" u="none" spc="0" dirty="0" err="1">
                <a:solidFill>
                  <a:srgbClr val="FFD732">
                    <a:alpha val="100000"/>
                  </a:srgbClr>
                </a:solidFill>
                <a:latin typeface="黑体" pitchFamily="49" charset="-122"/>
              </a:rPr>
              <a:t>向下</a:t>
            </a:r>
            <a:endParaRPr lang="en-US" sz="900" u="none" spc="0" dirty="0">
              <a:solidFill>
                <a:srgbClr val="FFD732">
                  <a:alpha val="100000"/>
                </a:srgbClr>
              </a:solidFill>
              <a:latin typeface="黑体" pitchFamily="49" charset="-122"/>
            </a:endParaRPr>
          </a:p>
        </p:txBody>
      </p:sp>
      <p:sp>
        <p:nvSpPr>
          <p:cNvPr id="8" name="文本框 7"/>
          <p:cNvSpPr txBox="1"/>
          <p:nvPr/>
        </p:nvSpPr>
        <p:spPr>
          <a:xfrm>
            <a:off x="6172201" y="4470400"/>
            <a:ext cx="2962275"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p=</a:t>
            </a:r>
            <a:r>
              <a:rPr lang="en-US" sz="1800" u="none" spc="0" dirty="0" err="1">
                <a:solidFill>
                  <a:srgbClr val="FFD732">
                    <a:alpha val="100000"/>
                  </a:srgbClr>
                </a:solidFill>
                <a:latin typeface="黑体" pitchFamily="49" charset="-122"/>
              </a:rPr>
              <a:t>ρgh</a:t>
            </a:r>
            <a:endParaRPr lang="en-US" sz="1800" u="none" spc="0" dirty="0">
              <a:solidFill>
                <a:srgbClr val="FFD732">
                  <a:alpha val="100000"/>
                </a:srgbClr>
              </a:solidFill>
              <a:latin typeface="黑体" pitchFamily="49" charset="-122"/>
            </a:endParaRPr>
          </a:p>
        </p:txBody>
      </p:sp>
      <p:sp>
        <p:nvSpPr>
          <p:cNvPr id="9" name="文本框 8"/>
          <p:cNvSpPr txBox="1"/>
          <p:nvPr/>
        </p:nvSpPr>
        <p:spPr>
          <a:xfrm>
            <a:off x="4457701" y="5232400"/>
            <a:ext cx="4676775"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∴p </a:t>
            </a:r>
            <a:r>
              <a:rPr lang="en-US" sz="900" u="none" spc="0" dirty="0" err="1">
                <a:solidFill>
                  <a:srgbClr val="FFD732">
                    <a:alpha val="100000"/>
                  </a:srgbClr>
                </a:solidFill>
                <a:latin typeface="黑体" pitchFamily="49" charset="-122"/>
              </a:rPr>
              <a:t>向上</a:t>
            </a:r>
            <a:r>
              <a:rPr lang="en-US" sz="1800" u="none" spc="0" dirty="0" err="1">
                <a:solidFill>
                  <a:srgbClr val="FFD732">
                    <a:alpha val="100000"/>
                  </a:srgbClr>
                </a:solidFill>
                <a:latin typeface="黑体" pitchFamily="49" charset="-122"/>
              </a:rPr>
              <a:t>＞p</a:t>
            </a:r>
            <a:r>
              <a:rPr lang="en-US" sz="1800" u="none" spc="0" dirty="0">
                <a:solidFill>
                  <a:srgbClr val="FFD732">
                    <a:alpha val="100000"/>
                  </a:srgbClr>
                </a:solidFill>
                <a:latin typeface="黑体" pitchFamily="49" charset="-122"/>
              </a:rPr>
              <a:t> </a:t>
            </a:r>
            <a:r>
              <a:rPr lang="en-US" sz="900" u="none" spc="0" dirty="0" err="1">
                <a:solidFill>
                  <a:srgbClr val="FFD732">
                    <a:alpha val="100000"/>
                  </a:srgbClr>
                </a:solidFill>
                <a:latin typeface="黑体" pitchFamily="49" charset="-122"/>
              </a:rPr>
              <a:t>向下</a:t>
            </a:r>
            <a:endParaRPr lang="en-US" sz="900" u="none" spc="0" dirty="0">
              <a:solidFill>
                <a:srgbClr val="FFD732">
                  <a:alpha val="100000"/>
                </a:srgbClr>
              </a:solidFill>
              <a:latin typeface="黑体" pitchFamily="49" charset="-122"/>
            </a:endParaRPr>
          </a:p>
        </p:txBody>
      </p:sp>
      <p:sp>
        <p:nvSpPr>
          <p:cNvPr id="10" name="文本框 9"/>
          <p:cNvSpPr txBox="1"/>
          <p:nvPr/>
        </p:nvSpPr>
        <p:spPr>
          <a:xfrm>
            <a:off x="6172201" y="5232400"/>
            <a:ext cx="2962275"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 F </a:t>
            </a:r>
            <a:r>
              <a:rPr lang="en-US" sz="900" u="none" spc="0" dirty="0" err="1">
                <a:solidFill>
                  <a:srgbClr val="FFD732">
                    <a:alpha val="100000"/>
                  </a:srgbClr>
                </a:solidFill>
                <a:latin typeface="黑体" pitchFamily="49" charset="-122"/>
              </a:rPr>
              <a:t>向上</a:t>
            </a:r>
            <a:r>
              <a:rPr lang="en-US" sz="1800" u="none" spc="0" dirty="0" err="1">
                <a:solidFill>
                  <a:srgbClr val="FFD732">
                    <a:alpha val="100000"/>
                  </a:srgbClr>
                </a:solidFill>
                <a:latin typeface="黑体" pitchFamily="49" charset="-122"/>
              </a:rPr>
              <a:t>＞F</a:t>
            </a:r>
            <a:r>
              <a:rPr lang="en-US" sz="1800" u="none" spc="0" dirty="0">
                <a:solidFill>
                  <a:srgbClr val="FFD732">
                    <a:alpha val="100000"/>
                  </a:srgbClr>
                </a:solidFill>
                <a:latin typeface="黑体" pitchFamily="49" charset="-122"/>
              </a:rPr>
              <a:t> </a:t>
            </a:r>
            <a:r>
              <a:rPr lang="en-US" sz="900" u="none" spc="0" dirty="0" err="1">
                <a:solidFill>
                  <a:srgbClr val="FFD732">
                    <a:alpha val="100000"/>
                  </a:srgbClr>
                </a:solidFill>
                <a:latin typeface="黑体" pitchFamily="49" charset="-122"/>
              </a:rPr>
              <a:t>向下</a:t>
            </a:r>
            <a:endParaRPr lang="en-US" sz="900" u="none" spc="0" dirty="0">
              <a:solidFill>
                <a:srgbClr val="FFD732">
                  <a:alpha val="100000"/>
                </a:srgbClr>
              </a:solidFill>
              <a:latin typeface="黑体" pitchFamily="49" charset="-122"/>
            </a:endParaRPr>
          </a:p>
        </p:txBody>
      </p:sp>
      <p:pic>
        <p:nvPicPr>
          <p:cNvPr id="11" name="图片 10"/>
          <p:cNvPicPr/>
          <p:nvPr/>
        </p:nvPicPr>
        <p:blipFill>
          <a:blip r:embed="rId3"/>
          <a:stretch>
            <a:fillRect/>
          </a:stretch>
        </p:blipFill>
        <p:spPr>
          <a:xfrm>
            <a:off x="3733800" y="1257300"/>
            <a:ext cx="419100" cy="558800"/>
          </a:xfrm>
          <a:prstGeom prst="rect">
            <a:avLst/>
          </a:prstGeom>
        </p:spPr>
      </p:pic>
      <p:pic>
        <p:nvPicPr>
          <p:cNvPr id="12" name="图片 11"/>
          <p:cNvPicPr/>
          <p:nvPr/>
        </p:nvPicPr>
        <p:blipFill>
          <a:blip r:embed="rId3"/>
          <a:stretch>
            <a:fillRect/>
          </a:stretch>
        </p:blipFill>
        <p:spPr>
          <a:xfrm>
            <a:off x="3733800" y="3251200"/>
            <a:ext cx="419100" cy="558800"/>
          </a:xfrm>
          <a:prstGeom prst="rect">
            <a:avLst/>
          </a:prstGeom>
        </p:spPr>
      </p:pic>
    </p:spTree>
    <p:extLst>
      <p:ext uri="{BB962C8B-B14F-4D97-AF65-F5344CB8AC3E}">
        <p14:creationId xmlns:p14="http://schemas.microsoft.com/office/powerpoint/2010/main" val="27899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876300"/>
          <a:ext cx="11096625" cy="4629150"/>
          <a:chOff x="381000" y="876300"/>
          <a:chExt cx="11096625" cy="4629150"/>
        </a:xfrm>
      </p:grpSpPr>
      <p:sp>
        <p:nvSpPr>
          <p:cNvPr id="3" name="文本框 2"/>
          <p:cNvSpPr txBox="1"/>
          <p:nvPr/>
        </p:nvSpPr>
        <p:spPr>
          <a:xfrm>
            <a:off x="2404746" y="1323341"/>
            <a:ext cx="5782945" cy="298608"/>
          </a:xfrm>
          <a:prstGeom prst="rect">
            <a:avLst/>
          </a:prstGeom>
          <a:noFill/>
        </p:spPr>
        <p:txBody>
          <a:bodyPr wrap="square"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将乒乓球放入瓶内，向瓶里倒水，乒乓球为什么不浮起</a:t>
            </a:r>
            <a:r>
              <a:rPr lang="en-US" sz="1800" u="none" spc="0" dirty="0">
                <a:solidFill>
                  <a:srgbClr val="FFFFFF">
                    <a:alpha val="100000"/>
                  </a:srgbClr>
                </a:solidFill>
                <a:latin typeface="黑体" pitchFamily="49" charset="-122"/>
              </a:rPr>
              <a:t>？</a:t>
            </a:r>
          </a:p>
        </p:txBody>
      </p:sp>
      <p:sp>
        <p:nvSpPr>
          <p:cNvPr id="4" name="文本框 3"/>
          <p:cNvSpPr txBox="1"/>
          <p:nvPr/>
        </p:nvSpPr>
        <p:spPr>
          <a:xfrm>
            <a:off x="3366770" y="2023533"/>
            <a:ext cx="45529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乒乓球受到水向下的压力</a:t>
            </a:r>
            <a:r>
              <a:rPr lang="en-US" sz="1800" u="none" spc="0" dirty="0">
                <a:solidFill>
                  <a:srgbClr val="FFD732">
                    <a:alpha val="100000"/>
                  </a:srgbClr>
                </a:solidFill>
                <a:latin typeface="黑体" pitchFamily="49" charset="-122"/>
              </a:rPr>
              <a:t>。</a:t>
            </a:r>
          </a:p>
        </p:txBody>
      </p:sp>
      <p:sp>
        <p:nvSpPr>
          <p:cNvPr id="5" name="文本框 4"/>
          <p:cNvSpPr txBox="1"/>
          <p:nvPr/>
        </p:nvSpPr>
        <p:spPr>
          <a:xfrm>
            <a:off x="2404745" y="2908300"/>
            <a:ext cx="45529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将瓶下口堵住，乒乓球为什么浮起</a:t>
            </a:r>
            <a:r>
              <a:rPr lang="en-US" sz="1800" u="none" spc="0" dirty="0">
                <a:solidFill>
                  <a:srgbClr val="FFFFFF">
                    <a:alpha val="100000"/>
                  </a:srgbClr>
                </a:solidFill>
                <a:latin typeface="黑体" pitchFamily="49" charset="-122"/>
              </a:rPr>
              <a:t>？</a:t>
            </a:r>
          </a:p>
        </p:txBody>
      </p:sp>
      <p:sp>
        <p:nvSpPr>
          <p:cNvPr id="6" name="文本框 5"/>
          <p:cNvSpPr txBox="1"/>
          <p:nvPr/>
        </p:nvSpPr>
        <p:spPr>
          <a:xfrm>
            <a:off x="3366770" y="3718560"/>
            <a:ext cx="45529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乒乓球浮起</a:t>
            </a:r>
            <a:endParaRPr lang="en-US" sz="1800" u="none" spc="0" dirty="0">
              <a:solidFill>
                <a:srgbClr val="FFD732">
                  <a:alpha val="100000"/>
                </a:srgbClr>
              </a:solidFill>
              <a:latin typeface="黑体" pitchFamily="49" charset="-122"/>
            </a:endParaRPr>
          </a:p>
        </p:txBody>
      </p:sp>
      <p:sp>
        <p:nvSpPr>
          <p:cNvPr id="7" name="文本框 6"/>
          <p:cNvSpPr txBox="1"/>
          <p:nvPr/>
        </p:nvSpPr>
        <p:spPr>
          <a:xfrm>
            <a:off x="3366770" y="4956387"/>
            <a:ext cx="45529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乒乓球受水向上的压力且</a:t>
            </a:r>
            <a:r>
              <a:rPr lang="en-US" sz="1800" u="none" spc="0" dirty="0">
                <a:solidFill>
                  <a:srgbClr val="FFD732">
                    <a:alpha val="100000"/>
                  </a:srgbClr>
                </a:solidFill>
                <a:latin typeface="黑体" pitchFamily="49" charset="-122"/>
              </a:rPr>
              <a:t> </a:t>
            </a:r>
          </a:p>
        </p:txBody>
      </p:sp>
      <p:sp>
        <p:nvSpPr>
          <p:cNvPr id="8" name="文本框 7"/>
          <p:cNvSpPr txBox="1"/>
          <p:nvPr/>
        </p:nvSpPr>
        <p:spPr>
          <a:xfrm>
            <a:off x="7286625" y="5111751"/>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p:nvPr/>
        </p:nvPicPr>
        <p:blipFill>
          <a:blip r:embed="rId2"/>
          <a:stretch>
            <a:fillRect/>
          </a:stretch>
        </p:blipFill>
        <p:spPr>
          <a:xfrm>
            <a:off x="6069331" y="4860714"/>
            <a:ext cx="1073785" cy="596900"/>
          </a:xfrm>
          <a:prstGeom prst="rect">
            <a:avLst/>
          </a:prstGeom>
        </p:spPr>
      </p:pic>
      <p:sp>
        <p:nvSpPr>
          <p:cNvPr id="10" name="文本框 9"/>
          <p:cNvSpPr txBox="1"/>
          <p:nvPr/>
        </p:nvSpPr>
        <p:spPr>
          <a:xfrm>
            <a:off x="2439035" y="5735320"/>
            <a:ext cx="45529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浮力产生的原因是什么呢</a:t>
            </a:r>
            <a:r>
              <a:rPr lang="en-US" sz="1800" u="none" spc="0" dirty="0">
                <a:solidFill>
                  <a:srgbClr val="FFFFFF">
                    <a:alpha val="100000"/>
                  </a:srgbClr>
                </a:solidFill>
                <a:latin typeface="黑体" pitchFamily="49" charset="-122"/>
              </a:rPr>
              <a:t>？</a:t>
            </a:r>
          </a:p>
        </p:txBody>
      </p:sp>
      <p:pic>
        <p:nvPicPr>
          <p:cNvPr id="11" name="图片 10"/>
          <p:cNvPicPr/>
          <p:nvPr/>
        </p:nvPicPr>
        <p:blipFill>
          <a:blip r:embed="rId3"/>
          <a:stretch>
            <a:fillRect/>
          </a:stretch>
        </p:blipFill>
        <p:spPr>
          <a:xfrm>
            <a:off x="1566545" y="1231900"/>
            <a:ext cx="419100" cy="558800"/>
          </a:xfrm>
          <a:prstGeom prst="rect">
            <a:avLst/>
          </a:prstGeom>
        </p:spPr>
      </p:pic>
      <p:pic>
        <p:nvPicPr>
          <p:cNvPr id="12" name="图片 11"/>
          <p:cNvPicPr/>
          <p:nvPr/>
        </p:nvPicPr>
        <p:blipFill>
          <a:blip r:embed="rId3"/>
          <a:stretch>
            <a:fillRect/>
          </a:stretch>
        </p:blipFill>
        <p:spPr>
          <a:xfrm>
            <a:off x="1494790" y="2820247"/>
            <a:ext cx="419100" cy="558800"/>
          </a:xfrm>
          <a:prstGeom prst="rect">
            <a:avLst/>
          </a:prstGeom>
        </p:spPr>
      </p:pic>
      <p:pic>
        <p:nvPicPr>
          <p:cNvPr id="13" name="图片 12"/>
          <p:cNvPicPr/>
          <p:nvPr/>
        </p:nvPicPr>
        <p:blipFill>
          <a:blip r:embed="rId3"/>
          <a:stretch>
            <a:fillRect/>
          </a:stretch>
        </p:blipFill>
        <p:spPr>
          <a:xfrm>
            <a:off x="1563370" y="5647267"/>
            <a:ext cx="419100" cy="558800"/>
          </a:xfrm>
          <a:prstGeom prst="rect">
            <a:avLst/>
          </a:prstGeom>
        </p:spPr>
      </p:pic>
      <p:pic>
        <p:nvPicPr>
          <p:cNvPr id="14" name="图片 13"/>
          <p:cNvPicPr/>
          <p:nvPr/>
        </p:nvPicPr>
        <p:blipFill>
          <a:blip r:embed="rId4"/>
          <a:stretch>
            <a:fillRect/>
          </a:stretch>
        </p:blipFill>
        <p:spPr>
          <a:xfrm>
            <a:off x="3967480" y="4283287"/>
            <a:ext cx="190500" cy="673100"/>
          </a:xfrm>
          <a:prstGeom prst="rect">
            <a:avLst/>
          </a:prstGeom>
        </p:spPr>
      </p:pic>
    </p:spTree>
    <p:extLst>
      <p:ext uri="{BB962C8B-B14F-4D97-AF65-F5344CB8AC3E}">
        <p14:creationId xmlns:p14="http://schemas.microsoft.com/office/powerpoint/2010/main" val="395672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bldLvl="0" animBg="1"/>
      <p:bldP spid="10" grpId="0"/>
      <p:bldP spid="12" grpId="0" bldLvl="0" animBg="1"/>
      <p:bldP spid="13" grpId="0" bldLvl="0" animBg="1"/>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04875" y="895350"/>
          <a:ext cx="9363075" cy="4829175"/>
          <a:chOff x="904875" y="895350"/>
          <a:chExt cx="9363075" cy="4829175"/>
        </a:xfrm>
      </p:grpSpPr>
      <p:sp>
        <p:nvSpPr>
          <p:cNvPr id="2" name="文本框 1"/>
          <p:cNvSpPr txBox="1"/>
          <p:nvPr/>
        </p:nvSpPr>
        <p:spPr>
          <a:xfrm>
            <a:off x="1447801" y="1231900"/>
            <a:ext cx="7686675"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FFFF">
                    <a:alpha val="100000"/>
                  </a:srgbClr>
                </a:solidFill>
                <a:latin typeface="宋体" panose="02010600030101010101" pitchFamily="2" charset="-122"/>
              </a:rPr>
              <a:t>浮力产生的原因是什么呢？</a:t>
            </a:r>
          </a:p>
        </p:txBody>
      </p:sp>
      <p:sp>
        <p:nvSpPr>
          <p:cNvPr id="3" name="文本框 2"/>
          <p:cNvSpPr txBox="1"/>
          <p:nvPr/>
        </p:nvSpPr>
        <p:spPr>
          <a:xfrm>
            <a:off x="1800226" y="1943100"/>
            <a:ext cx="1876425" cy="692497"/>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FFFF">
                    <a:alpha val="100000"/>
                  </a:srgbClr>
                </a:solidFill>
                <a:latin typeface="宋体" panose="02010600030101010101" pitchFamily="2" charset="-122"/>
              </a:rPr>
              <a:t>边长为</a:t>
            </a:r>
            <a:r>
              <a:rPr lang="en-US" sz="1800" b="1" u="none" spc="0">
                <a:solidFill>
                  <a:srgbClr val="FFFFFF">
                    <a:alpha val="100000"/>
                  </a:srgbClr>
                </a:solidFill>
                <a:latin typeface="&quot;Times New Roman&quot;"/>
              </a:rPr>
              <a:t>L</a:t>
            </a:r>
            <a:r>
              <a:rPr lang="en-US" sz="1800" b="1" u="none" spc="0">
                <a:solidFill>
                  <a:srgbClr val="FFFFFF">
                    <a:alpha val="100000"/>
                  </a:srgbClr>
                </a:solidFill>
                <a:latin typeface="宋体" panose="02010600030101010101" pitchFamily="2" charset="-122"/>
              </a:rPr>
              <a:t>的立方体位于水面下</a:t>
            </a:r>
            <a:r>
              <a:rPr lang="en-US" sz="1800" b="1" u="none" spc="0">
                <a:solidFill>
                  <a:srgbClr val="FFFFFF">
                    <a:alpha val="100000"/>
                  </a:srgbClr>
                </a:solidFill>
                <a:latin typeface="&quot;Times New Roman&quot;"/>
              </a:rPr>
              <a:t>h</a:t>
            </a:r>
            <a:r>
              <a:rPr lang="en-US" sz="1800" b="1" u="none" spc="0">
                <a:solidFill>
                  <a:srgbClr val="FFFFFF">
                    <a:alpha val="100000"/>
                  </a:srgbClr>
                </a:solidFill>
                <a:latin typeface="宋体" panose="02010600030101010101" pitchFamily="2" charset="-122"/>
              </a:rPr>
              <a:t>深处</a:t>
            </a:r>
          </a:p>
        </p:txBody>
      </p:sp>
      <p:sp>
        <p:nvSpPr>
          <p:cNvPr id="4" name="文本框 3"/>
          <p:cNvSpPr txBox="1"/>
          <p:nvPr/>
        </p:nvSpPr>
        <p:spPr>
          <a:xfrm>
            <a:off x="5329238" y="1231900"/>
            <a:ext cx="3805238"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D732">
                    <a:alpha val="100000"/>
                  </a:srgbClr>
                </a:solidFill>
                <a:latin typeface="宋体" panose="02010600030101010101" pitchFamily="2" charset="-122"/>
              </a:rPr>
              <a:t>侧面所受压力关系</a:t>
            </a:r>
          </a:p>
        </p:txBody>
      </p:sp>
      <p:sp>
        <p:nvSpPr>
          <p:cNvPr id="5" name="文本框 4"/>
          <p:cNvSpPr txBox="1"/>
          <p:nvPr/>
        </p:nvSpPr>
        <p:spPr>
          <a:xfrm>
            <a:off x="4981575" y="2692400"/>
            <a:ext cx="4152900" cy="346249"/>
          </a:xfrm>
          <a:prstGeom prst="rect">
            <a:avLst/>
          </a:prstGeom>
          <a:noFill/>
        </p:spPr>
        <p:txBody>
          <a:bodyPr lIns="0" tIns="0" rIns="0" bIns="0" rtlCol="0">
            <a:spAutoFit/>
          </a:bodyPr>
          <a:lstStyle/>
          <a:p>
            <a:pPr marL="0" marR="0" lvl="0" indent="0" algn="l" fontAlgn="base">
              <a:lnSpc>
                <a:spcPct val="125000"/>
              </a:lnSpc>
            </a:pPr>
            <a:r>
              <a:rPr lang="en-US" sz="1800" b="1" u="none" spc="0">
                <a:solidFill>
                  <a:srgbClr val="FFD732">
                    <a:alpha val="100000"/>
                  </a:srgbClr>
                </a:solidFill>
                <a:latin typeface="宋体" panose="02010600030101010101" pitchFamily="2" charset="-122"/>
              </a:rPr>
              <a:t>上、下两面所受压力关系</a:t>
            </a:r>
          </a:p>
        </p:txBody>
      </p:sp>
      <p:sp>
        <p:nvSpPr>
          <p:cNvPr id="6" name="文本框 5"/>
          <p:cNvSpPr txBox="1"/>
          <p:nvPr/>
        </p:nvSpPr>
        <p:spPr>
          <a:xfrm>
            <a:off x="5538788" y="3340100"/>
            <a:ext cx="3595688"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∴p </a:t>
            </a:r>
            <a:r>
              <a:rPr lang="en-US" sz="900" u="none" spc="0" dirty="0" err="1">
                <a:solidFill>
                  <a:srgbClr val="FFD732">
                    <a:alpha val="100000"/>
                  </a:srgbClr>
                </a:solidFill>
                <a:latin typeface="黑体" pitchFamily="49" charset="-122"/>
              </a:rPr>
              <a:t>向上</a:t>
            </a:r>
            <a:r>
              <a:rPr lang="en-US" sz="1800" u="none" spc="0" dirty="0" err="1">
                <a:solidFill>
                  <a:srgbClr val="FFD732">
                    <a:alpha val="100000"/>
                  </a:srgbClr>
                </a:solidFill>
                <a:latin typeface="黑体" pitchFamily="49" charset="-122"/>
              </a:rPr>
              <a:t>＞p</a:t>
            </a:r>
            <a:r>
              <a:rPr lang="en-US" sz="1800" u="none" spc="0" dirty="0">
                <a:solidFill>
                  <a:srgbClr val="FFD732">
                    <a:alpha val="100000"/>
                  </a:srgbClr>
                </a:solidFill>
                <a:latin typeface="黑体" pitchFamily="49" charset="-122"/>
              </a:rPr>
              <a:t> </a:t>
            </a:r>
            <a:r>
              <a:rPr lang="en-US" sz="900" u="none" spc="0" dirty="0" err="1">
                <a:solidFill>
                  <a:srgbClr val="FFD732">
                    <a:alpha val="100000"/>
                  </a:srgbClr>
                </a:solidFill>
                <a:latin typeface="黑体" pitchFamily="49" charset="-122"/>
              </a:rPr>
              <a:t>向下</a:t>
            </a:r>
            <a:endParaRPr lang="en-US" sz="900" u="none" spc="0" dirty="0">
              <a:solidFill>
                <a:srgbClr val="FFD732">
                  <a:alpha val="100000"/>
                </a:srgbClr>
              </a:solidFill>
              <a:latin typeface="黑体" pitchFamily="49" charset="-122"/>
            </a:endParaRPr>
          </a:p>
        </p:txBody>
      </p:sp>
      <p:sp>
        <p:nvSpPr>
          <p:cNvPr id="7" name="文本框 6"/>
          <p:cNvSpPr txBox="1"/>
          <p:nvPr/>
        </p:nvSpPr>
        <p:spPr>
          <a:xfrm>
            <a:off x="5495925" y="4102100"/>
            <a:ext cx="3638550"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 F </a:t>
            </a:r>
            <a:r>
              <a:rPr lang="en-US" sz="900" u="none" spc="0" dirty="0" err="1">
                <a:solidFill>
                  <a:srgbClr val="FFD732">
                    <a:alpha val="100000"/>
                  </a:srgbClr>
                </a:solidFill>
                <a:latin typeface="黑体" pitchFamily="49" charset="-122"/>
              </a:rPr>
              <a:t>向上</a:t>
            </a:r>
            <a:r>
              <a:rPr lang="en-US" sz="1800" u="none" spc="0" dirty="0" err="1">
                <a:solidFill>
                  <a:srgbClr val="FFD732">
                    <a:alpha val="100000"/>
                  </a:srgbClr>
                </a:solidFill>
                <a:latin typeface="黑体" pitchFamily="49" charset="-122"/>
              </a:rPr>
              <a:t>＞F</a:t>
            </a:r>
            <a:r>
              <a:rPr lang="en-US" sz="1800" u="none" spc="0" dirty="0">
                <a:solidFill>
                  <a:srgbClr val="FFD732">
                    <a:alpha val="100000"/>
                  </a:srgbClr>
                </a:solidFill>
                <a:latin typeface="黑体" pitchFamily="49" charset="-122"/>
              </a:rPr>
              <a:t> </a:t>
            </a:r>
            <a:r>
              <a:rPr lang="en-US" sz="900" u="none" spc="0" dirty="0" err="1">
                <a:solidFill>
                  <a:srgbClr val="FFD732">
                    <a:alpha val="100000"/>
                  </a:srgbClr>
                </a:solidFill>
                <a:latin typeface="黑体" pitchFamily="49" charset="-122"/>
              </a:rPr>
              <a:t>向下</a:t>
            </a:r>
            <a:endParaRPr lang="en-US" sz="900" u="none" spc="0" dirty="0">
              <a:solidFill>
                <a:srgbClr val="FFD732">
                  <a:alpha val="100000"/>
                </a:srgbClr>
              </a:solidFill>
              <a:latin typeface="黑体" pitchFamily="49" charset="-122"/>
            </a:endParaRPr>
          </a:p>
        </p:txBody>
      </p:sp>
      <p:sp>
        <p:nvSpPr>
          <p:cNvPr id="8" name="文本框 7"/>
          <p:cNvSpPr txBox="1"/>
          <p:nvPr/>
        </p:nvSpPr>
        <p:spPr>
          <a:xfrm>
            <a:off x="5553075" y="48895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p:nvPr/>
        </p:nvPicPr>
        <p:blipFill>
          <a:blip r:embed="rId2"/>
          <a:stretch>
            <a:fillRect/>
          </a:stretch>
        </p:blipFill>
        <p:spPr>
          <a:xfrm>
            <a:off x="5505451" y="4826001"/>
            <a:ext cx="1602581" cy="596900"/>
          </a:xfrm>
          <a:prstGeom prst="rect">
            <a:avLst/>
          </a:prstGeom>
        </p:spPr>
      </p:pic>
      <p:sp>
        <p:nvSpPr>
          <p:cNvPr id="10" name="文本框 9"/>
          <p:cNvSpPr txBox="1"/>
          <p:nvPr/>
        </p:nvSpPr>
        <p:spPr>
          <a:xfrm>
            <a:off x="5405438" y="1955800"/>
            <a:ext cx="3729038"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F</a:t>
            </a:r>
            <a:r>
              <a:rPr lang="en-US" sz="900" u="none" spc="0" dirty="0" err="1">
                <a:solidFill>
                  <a:srgbClr val="FFD732">
                    <a:alpha val="100000"/>
                  </a:srgbClr>
                </a:solidFill>
                <a:latin typeface="黑体" pitchFamily="49" charset="-122"/>
              </a:rPr>
              <a:t>左</a:t>
            </a:r>
            <a:r>
              <a:rPr lang="en-US" sz="1800" u="none" spc="0" dirty="0">
                <a:solidFill>
                  <a:srgbClr val="FFD732">
                    <a:alpha val="100000"/>
                  </a:srgbClr>
                </a:solidFill>
                <a:latin typeface="黑体" pitchFamily="49" charset="-122"/>
              </a:rPr>
              <a:t>=</a:t>
            </a:r>
            <a:r>
              <a:rPr lang="en-US" sz="1800" u="none" spc="0" dirty="0" err="1">
                <a:solidFill>
                  <a:srgbClr val="FFD732">
                    <a:alpha val="100000"/>
                  </a:srgbClr>
                </a:solidFill>
                <a:latin typeface="黑体" pitchFamily="49" charset="-122"/>
              </a:rPr>
              <a:t>F</a:t>
            </a:r>
            <a:r>
              <a:rPr lang="en-US" sz="900" u="none" spc="0" dirty="0" err="1">
                <a:solidFill>
                  <a:srgbClr val="FFD732">
                    <a:alpha val="100000"/>
                  </a:srgbClr>
                </a:solidFill>
                <a:latin typeface="黑体" pitchFamily="49" charset="-122"/>
              </a:rPr>
              <a:t>右</a:t>
            </a:r>
            <a:r>
              <a:rPr lang="en-US" sz="1800" u="none" spc="0" dirty="0">
                <a:solidFill>
                  <a:srgbClr val="FFFFFF">
                    <a:alpha val="100000"/>
                  </a:srgbClr>
                </a:solidFill>
                <a:latin typeface="黑体" pitchFamily="49" charset="-122"/>
              </a:rPr>
              <a:t>     </a:t>
            </a:r>
            <a:r>
              <a:rPr lang="en-US" sz="1800" u="none" spc="0" dirty="0" err="1">
                <a:solidFill>
                  <a:srgbClr val="FFD732">
                    <a:alpha val="100000"/>
                  </a:srgbClr>
                </a:solidFill>
                <a:latin typeface="黑体" pitchFamily="49" charset="-122"/>
              </a:rPr>
              <a:t>F</a:t>
            </a:r>
            <a:r>
              <a:rPr lang="en-US" sz="900" u="none" spc="0" dirty="0" err="1">
                <a:solidFill>
                  <a:srgbClr val="FFD732">
                    <a:alpha val="100000"/>
                  </a:srgbClr>
                </a:solidFill>
                <a:latin typeface="黑体" pitchFamily="49" charset="-122"/>
              </a:rPr>
              <a:t>合</a:t>
            </a:r>
            <a:r>
              <a:rPr lang="en-US" sz="1800" u="none" spc="0" dirty="0">
                <a:solidFill>
                  <a:srgbClr val="FFD732">
                    <a:alpha val="100000"/>
                  </a:srgbClr>
                </a:solidFill>
                <a:latin typeface="黑体" pitchFamily="49" charset="-122"/>
              </a:rPr>
              <a:t>=0</a:t>
            </a:r>
          </a:p>
        </p:txBody>
      </p:sp>
      <p:pic>
        <p:nvPicPr>
          <p:cNvPr id="11" name="图片 10"/>
          <p:cNvPicPr/>
          <p:nvPr/>
        </p:nvPicPr>
        <p:blipFill>
          <a:blip r:embed="rId3"/>
          <a:stretch>
            <a:fillRect/>
          </a:stretch>
        </p:blipFill>
        <p:spPr>
          <a:xfrm>
            <a:off x="904875" y="1193800"/>
            <a:ext cx="419100" cy="558800"/>
          </a:xfrm>
          <a:prstGeom prst="rect">
            <a:avLst/>
          </a:prstGeom>
        </p:spPr>
      </p:pic>
      <p:sp>
        <p:nvSpPr>
          <p:cNvPr id="12" name="文本框 11"/>
          <p:cNvSpPr txBox="1"/>
          <p:nvPr/>
        </p:nvSpPr>
        <p:spPr>
          <a:xfrm>
            <a:off x="4867275" y="5664200"/>
            <a:ext cx="426720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65E5E">
                    <a:alpha val="100000"/>
                  </a:srgbClr>
                </a:solidFill>
                <a:latin typeface="黑体" pitchFamily="49" charset="-122"/>
              </a:rPr>
              <a:t>浮力是液体对物体的压力的合力</a:t>
            </a:r>
            <a:endParaRPr lang="en-US" sz="1800" u="none" spc="0" dirty="0">
              <a:solidFill>
                <a:srgbClr val="F65E5E">
                  <a:alpha val="100000"/>
                </a:srgbClr>
              </a:solidFill>
              <a:latin typeface="黑体" pitchFamily="49" charset="-122"/>
            </a:endParaRPr>
          </a:p>
        </p:txBody>
      </p:sp>
      <p:pic>
        <p:nvPicPr>
          <p:cNvPr id="13" name="图片 12"/>
          <p:cNvPicPr/>
          <p:nvPr/>
        </p:nvPicPr>
        <p:blipFill>
          <a:blip r:embed="rId4"/>
          <a:stretch>
            <a:fillRect/>
          </a:stretch>
        </p:blipFill>
        <p:spPr>
          <a:xfrm>
            <a:off x="1390651" y="2679700"/>
            <a:ext cx="2543175" cy="3759200"/>
          </a:xfrm>
          <a:prstGeom prst="rect">
            <a:avLst/>
          </a:prstGeom>
        </p:spPr>
      </p:pic>
      <p:pic>
        <p:nvPicPr>
          <p:cNvPr id="14" name="图片 13"/>
          <p:cNvPicPr/>
          <p:nvPr/>
        </p:nvPicPr>
        <p:blipFill>
          <a:blip r:embed="rId5"/>
          <a:stretch>
            <a:fillRect/>
          </a:stretch>
        </p:blipFill>
        <p:spPr>
          <a:xfrm>
            <a:off x="1362076" y="4584700"/>
            <a:ext cx="2047875" cy="635000"/>
          </a:xfrm>
          <a:prstGeom prst="rect">
            <a:avLst/>
          </a:prstGeom>
        </p:spPr>
      </p:pic>
      <p:pic>
        <p:nvPicPr>
          <p:cNvPr id="15" name="图片 14"/>
          <p:cNvPicPr/>
          <p:nvPr/>
        </p:nvPicPr>
        <p:blipFill>
          <a:blip r:embed="rId6"/>
          <a:stretch>
            <a:fillRect/>
          </a:stretch>
        </p:blipFill>
        <p:spPr>
          <a:xfrm>
            <a:off x="2247900" y="5334001"/>
            <a:ext cx="742950" cy="1003300"/>
          </a:xfrm>
          <a:prstGeom prst="rect">
            <a:avLst/>
          </a:prstGeom>
        </p:spPr>
      </p:pic>
      <p:pic>
        <p:nvPicPr>
          <p:cNvPr id="16" name="图片 15"/>
          <p:cNvPicPr/>
          <p:nvPr/>
        </p:nvPicPr>
        <p:blipFill>
          <a:blip r:embed="rId7"/>
          <a:stretch>
            <a:fillRect/>
          </a:stretch>
        </p:blipFill>
        <p:spPr>
          <a:xfrm>
            <a:off x="2133600" y="3251200"/>
            <a:ext cx="742950" cy="1016000"/>
          </a:xfrm>
          <a:prstGeom prst="rect">
            <a:avLst/>
          </a:prstGeom>
        </p:spPr>
      </p:pic>
    </p:spTree>
    <p:extLst>
      <p:ext uri="{BB962C8B-B14F-4D97-AF65-F5344CB8AC3E}">
        <p14:creationId xmlns:p14="http://schemas.microsoft.com/office/powerpoint/2010/main" val="402847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04875" y="895350"/>
          <a:ext cx="9134475" cy="4933950"/>
          <a:chOff x="904875" y="895350"/>
          <a:chExt cx="9134475" cy="4933950"/>
        </a:xfrm>
      </p:grpSpPr>
      <p:sp>
        <p:nvSpPr>
          <p:cNvPr id="2" name="文本框 1"/>
          <p:cNvSpPr txBox="1"/>
          <p:nvPr/>
        </p:nvSpPr>
        <p:spPr>
          <a:xfrm>
            <a:off x="1381125" y="1231900"/>
            <a:ext cx="77533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桥墩浸在水中，桥墩受浮力作用的吗</a:t>
            </a:r>
            <a:r>
              <a:rPr lang="en-US" sz="18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904875" y="1193800"/>
            <a:ext cx="419100" cy="558800"/>
          </a:xfrm>
          <a:prstGeom prst="rect">
            <a:avLst/>
          </a:prstGeom>
        </p:spPr>
      </p:pic>
      <p:pic>
        <p:nvPicPr>
          <p:cNvPr id="4" name="图片 3" descr="C:\Users\Administrator\Desktop\图片3_副本.png图片3_副本"/>
          <p:cNvPicPr/>
          <p:nvPr/>
        </p:nvPicPr>
        <p:blipFill>
          <a:blip r:embed="rId3"/>
          <a:srcRect/>
          <a:stretch>
            <a:fillRect/>
          </a:stretch>
        </p:blipFill>
        <p:spPr>
          <a:xfrm>
            <a:off x="1266410" y="3403600"/>
            <a:ext cx="3810000" cy="3175000"/>
          </a:xfrm>
          <a:prstGeom prst="rect">
            <a:avLst/>
          </a:prstGeom>
        </p:spPr>
      </p:pic>
      <p:pic>
        <p:nvPicPr>
          <p:cNvPr id="5" name="图片 4"/>
          <p:cNvPicPr/>
          <p:nvPr/>
        </p:nvPicPr>
        <p:blipFill>
          <a:blip r:embed="rId4"/>
          <a:stretch>
            <a:fillRect/>
          </a:stretch>
        </p:blipFill>
        <p:spPr>
          <a:xfrm>
            <a:off x="1600201" y="2006600"/>
            <a:ext cx="3286125" cy="2286000"/>
          </a:xfrm>
          <a:prstGeom prst="rect">
            <a:avLst/>
          </a:prstGeom>
          <a:ln w="63500" cap="flat" cmpd="sng" algn="ctr">
            <a:solidFill>
              <a:srgbClr val="FFFFFF">
                <a:alpha val="14900"/>
              </a:srgbClr>
            </a:solidFill>
            <a:prstDash val="solid"/>
            <a:round/>
            <a:headEnd type="none" w="med" len="med"/>
            <a:tailEnd type="none" w="med" len="med"/>
          </a:ln>
        </p:spPr>
      </p:pic>
      <p:sp>
        <p:nvSpPr>
          <p:cNvPr id="6" name="文本框 5"/>
          <p:cNvSpPr txBox="1"/>
          <p:nvPr/>
        </p:nvSpPr>
        <p:spPr>
          <a:xfrm>
            <a:off x="5767388" y="2374900"/>
            <a:ext cx="3367088"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据F</a:t>
            </a:r>
            <a:r>
              <a:rPr lang="en-US" sz="900" u="none" spc="0" dirty="0" err="1">
                <a:solidFill>
                  <a:srgbClr val="FFD732">
                    <a:alpha val="100000"/>
                  </a:srgbClr>
                </a:solidFill>
                <a:latin typeface="黑体" pitchFamily="49" charset="-122"/>
              </a:rPr>
              <a:t>浮</a:t>
            </a:r>
            <a:r>
              <a:rPr lang="en-US" sz="1800" u="none" spc="0" dirty="0">
                <a:solidFill>
                  <a:srgbClr val="FFD732">
                    <a:alpha val="100000"/>
                  </a:srgbClr>
                </a:solidFill>
                <a:latin typeface="黑体" pitchFamily="49" charset="-122"/>
              </a:rPr>
              <a:t>=</a:t>
            </a:r>
            <a:r>
              <a:rPr lang="en-US" sz="1800" u="none" spc="0" dirty="0" err="1">
                <a:solidFill>
                  <a:srgbClr val="FFD732">
                    <a:alpha val="100000"/>
                  </a:srgbClr>
                </a:solidFill>
                <a:latin typeface="黑体" pitchFamily="49" charset="-122"/>
              </a:rPr>
              <a:t>F</a:t>
            </a:r>
            <a:r>
              <a:rPr lang="en-US" sz="900" u="none" spc="0" dirty="0" err="1">
                <a:solidFill>
                  <a:srgbClr val="FFD732">
                    <a:alpha val="100000"/>
                  </a:srgbClr>
                </a:solidFill>
                <a:latin typeface="黑体" pitchFamily="49" charset="-122"/>
              </a:rPr>
              <a:t>向上</a:t>
            </a:r>
            <a:r>
              <a:rPr lang="en-US" sz="1800" u="none" spc="0" dirty="0">
                <a:solidFill>
                  <a:srgbClr val="FFD732">
                    <a:alpha val="100000"/>
                  </a:srgbClr>
                </a:solidFill>
                <a:latin typeface="黑体" pitchFamily="49" charset="-122"/>
              </a:rPr>
              <a:t>—</a:t>
            </a:r>
            <a:r>
              <a:rPr lang="en-US" sz="1800" u="none" spc="0" dirty="0" err="1">
                <a:solidFill>
                  <a:srgbClr val="FFD732">
                    <a:alpha val="100000"/>
                  </a:srgbClr>
                </a:solidFill>
                <a:latin typeface="黑体" pitchFamily="49" charset="-122"/>
              </a:rPr>
              <a:t>F</a:t>
            </a:r>
            <a:r>
              <a:rPr lang="en-US" sz="900" u="none" spc="0" dirty="0" err="1">
                <a:solidFill>
                  <a:srgbClr val="FFD732">
                    <a:alpha val="100000"/>
                  </a:srgbClr>
                </a:solidFill>
                <a:latin typeface="黑体" pitchFamily="49" charset="-122"/>
              </a:rPr>
              <a:t>向下</a:t>
            </a:r>
            <a:endParaRPr lang="en-US" sz="900" u="none" spc="0" dirty="0">
              <a:solidFill>
                <a:srgbClr val="FFD732">
                  <a:alpha val="100000"/>
                </a:srgbClr>
              </a:solidFill>
              <a:latin typeface="黑体" pitchFamily="49" charset="-122"/>
            </a:endParaRPr>
          </a:p>
        </p:txBody>
      </p:sp>
      <p:sp>
        <p:nvSpPr>
          <p:cNvPr id="7" name="文本框 6"/>
          <p:cNvSpPr txBox="1"/>
          <p:nvPr/>
        </p:nvSpPr>
        <p:spPr>
          <a:xfrm>
            <a:off x="5786438" y="3060700"/>
            <a:ext cx="3348038"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 </a:t>
            </a:r>
            <a:r>
              <a:rPr lang="en-US" sz="1800" u="none" spc="0" dirty="0" err="1">
                <a:solidFill>
                  <a:srgbClr val="FFD732">
                    <a:alpha val="100000"/>
                  </a:srgbClr>
                </a:solidFill>
                <a:latin typeface="黑体" pitchFamily="49" charset="-122"/>
              </a:rPr>
              <a:t>桥墩底部没有水</a:t>
            </a:r>
            <a:endParaRPr lang="en-US" sz="1800" u="none" spc="0" dirty="0">
              <a:solidFill>
                <a:srgbClr val="FFD732">
                  <a:alpha val="100000"/>
                </a:srgbClr>
              </a:solidFill>
              <a:latin typeface="黑体" pitchFamily="49" charset="-122"/>
            </a:endParaRPr>
          </a:p>
        </p:txBody>
      </p:sp>
      <p:sp>
        <p:nvSpPr>
          <p:cNvPr id="8" name="文本框 7"/>
          <p:cNvSpPr txBox="1"/>
          <p:nvPr/>
        </p:nvSpPr>
        <p:spPr>
          <a:xfrm>
            <a:off x="6115051" y="3797300"/>
            <a:ext cx="3019425"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  </a:t>
            </a:r>
            <a:r>
              <a:rPr lang="en-US" sz="1800" u="none" spc="0" dirty="0" err="1">
                <a:solidFill>
                  <a:srgbClr val="FFD732">
                    <a:alpha val="100000"/>
                  </a:srgbClr>
                </a:solidFill>
                <a:latin typeface="黑体" pitchFamily="49" charset="-122"/>
              </a:rPr>
              <a:t>F</a:t>
            </a:r>
            <a:r>
              <a:rPr lang="en-US" sz="900" u="none" spc="0" dirty="0" err="1">
                <a:solidFill>
                  <a:srgbClr val="FFD732">
                    <a:alpha val="100000"/>
                  </a:srgbClr>
                </a:solidFill>
                <a:latin typeface="黑体" pitchFamily="49" charset="-122"/>
              </a:rPr>
              <a:t>向上</a:t>
            </a:r>
            <a:r>
              <a:rPr lang="en-US" sz="1800" u="none" spc="0" dirty="0">
                <a:solidFill>
                  <a:srgbClr val="FFD732">
                    <a:alpha val="100000"/>
                  </a:srgbClr>
                </a:solidFill>
                <a:latin typeface="黑体" pitchFamily="49" charset="-122"/>
              </a:rPr>
              <a:t>=0</a:t>
            </a:r>
          </a:p>
        </p:txBody>
      </p:sp>
      <p:sp>
        <p:nvSpPr>
          <p:cNvPr id="9" name="文本框 8"/>
          <p:cNvSpPr txBox="1"/>
          <p:nvPr/>
        </p:nvSpPr>
        <p:spPr>
          <a:xfrm>
            <a:off x="5657851" y="4508500"/>
            <a:ext cx="347662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即桥墩不受浮力作用</a:t>
            </a:r>
            <a:endParaRPr lang="en-US" sz="1800" u="none" spc="0" dirty="0">
              <a:solidFill>
                <a:srgbClr val="FFD732">
                  <a:alpha val="100000"/>
                </a:srgbClr>
              </a:solidFill>
              <a:latin typeface="黑体" pitchFamily="49" charset="-122"/>
            </a:endParaRPr>
          </a:p>
        </p:txBody>
      </p:sp>
    </p:spTree>
    <p:extLst>
      <p:ext uri="{BB962C8B-B14F-4D97-AF65-F5344CB8AC3E}">
        <p14:creationId xmlns:p14="http://schemas.microsoft.com/office/powerpoint/2010/main" val="28656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4825" y="895350"/>
          <a:ext cx="9134475" cy="4724400"/>
          <a:chOff x="504825" y="895350"/>
          <a:chExt cx="9134475" cy="4724400"/>
        </a:xfrm>
      </p:grpSpPr>
      <p:sp>
        <p:nvSpPr>
          <p:cNvPr id="2" name="文本框 1"/>
          <p:cNvSpPr txBox="1"/>
          <p:nvPr/>
        </p:nvSpPr>
        <p:spPr>
          <a:xfrm>
            <a:off x="1457325" y="1257300"/>
            <a:ext cx="6819900" cy="644857"/>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把空饮料罐用手按入水桶，饮料罐进入水中越深，手会感觉向上的力越大，说明浮力越大。试着猜想浮力大小和什么因素有关</a:t>
            </a:r>
            <a:r>
              <a:rPr lang="en-US" sz="18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904875" y="1193800"/>
            <a:ext cx="419100" cy="558800"/>
          </a:xfrm>
          <a:prstGeom prst="rect">
            <a:avLst/>
          </a:prstGeom>
        </p:spPr>
      </p:pic>
      <p:sp>
        <p:nvSpPr>
          <p:cNvPr id="4" name="文本框 3"/>
          <p:cNvSpPr txBox="1"/>
          <p:nvPr/>
        </p:nvSpPr>
        <p:spPr>
          <a:xfrm>
            <a:off x="4181475" y="2603500"/>
            <a:ext cx="4953000"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猜想1：可能跟物体浸没在液体中的深度有关。</a:t>
            </a:r>
          </a:p>
        </p:txBody>
      </p:sp>
      <p:sp>
        <p:nvSpPr>
          <p:cNvPr id="5" name="文本框 4"/>
          <p:cNvSpPr txBox="1"/>
          <p:nvPr/>
        </p:nvSpPr>
        <p:spPr>
          <a:xfrm>
            <a:off x="4181475" y="3251200"/>
            <a:ext cx="4953000"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猜想2：可能跟物体浸入液体的体积有关。</a:t>
            </a:r>
          </a:p>
        </p:txBody>
      </p:sp>
      <p:sp>
        <p:nvSpPr>
          <p:cNvPr id="6" name="文本框 5"/>
          <p:cNvSpPr txBox="1"/>
          <p:nvPr/>
        </p:nvSpPr>
        <p:spPr>
          <a:xfrm>
            <a:off x="4181475" y="3949700"/>
            <a:ext cx="4324350" cy="644857"/>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人在死海中游泳能漂浮在海面上，说明浮力大小可能和什么因素有关</a:t>
            </a:r>
            <a:r>
              <a:rPr lang="en-US" sz="1800" u="none" spc="0" dirty="0">
                <a:solidFill>
                  <a:srgbClr val="FFFFFF">
                    <a:alpha val="100000"/>
                  </a:srgbClr>
                </a:solidFill>
                <a:latin typeface="黑体" pitchFamily="49" charset="-122"/>
              </a:rPr>
              <a:t>。</a:t>
            </a:r>
          </a:p>
        </p:txBody>
      </p:sp>
      <p:sp>
        <p:nvSpPr>
          <p:cNvPr id="7" name="文本框 6"/>
          <p:cNvSpPr txBox="1"/>
          <p:nvPr/>
        </p:nvSpPr>
        <p:spPr>
          <a:xfrm>
            <a:off x="4181475" y="5194300"/>
            <a:ext cx="4953000"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猜想3：可能跟液体的密度有关。</a:t>
            </a:r>
          </a:p>
        </p:txBody>
      </p:sp>
      <p:sp>
        <p:nvSpPr>
          <p:cNvPr id="8" name="文本框 7"/>
          <p:cNvSpPr txBox="1"/>
          <p:nvPr/>
        </p:nvSpPr>
        <p:spPr>
          <a:xfrm>
            <a:off x="4181475" y="5842000"/>
            <a:ext cx="4953000"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D732">
                    <a:alpha val="100000"/>
                  </a:srgbClr>
                </a:solidFill>
                <a:latin typeface="黑体" pitchFamily="49" charset="-122"/>
              </a:rPr>
              <a:t>猜想4：可能跟物体的密度有关。</a:t>
            </a:r>
          </a:p>
        </p:txBody>
      </p:sp>
      <p:pic>
        <p:nvPicPr>
          <p:cNvPr id="9" name="图片 8"/>
          <p:cNvPicPr/>
          <p:nvPr/>
        </p:nvPicPr>
        <p:blipFill>
          <a:blip r:embed="rId3"/>
          <a:stretch>
            <a:fillRect/>
          </a:stretch>
        </p:blipFill>
        <p:spPr>
          <a:xfrm>
            <a:off x="904875" y="4013200"/>
            <a:ext cx="3009900" cy="2286000"/>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descr="C:\Users\Administrator\Desktop\图片3_副本.png图片3_副本"/>
          <p:cNvPicPr/>
          <p:nvPr/>
        </p:nvPicPr>
        <p:blipFill>
          <a:blip r:embed="rId4"/>
          <a:srcRect/>
          <a:stretch>
            <a:fillRect/>
          </a:stretch>
        </p:blipFill>
        <p:spPr>
          <a:xfrm>
            <a:off x="654686" y="1892301"/>
            <a:ext cx="2910205" cy="2425700"/>
          </a:xfrm>
          <a:prstGeom prst="rect">
            <a:avLst/>
          </a:prstGeom>
        </p:spPr>
      </p:pic>
    </p:spTree>
    <p:extLst>
      <p:ext uri="{BB962C8B-B14F-4D97-AF65-F5344CB8AC3E}">
        <p14:creationId xmlns:p14="http://schemas.microsoft.com/office/powerpoint/2010/main" val="91570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9525" y="266700"/>
          <a:ext cx="9734550" cy="4733925"/>
          <a:chOff x="-9525" y="266700"/>
          <a:chExt cx="9734550" cy="4733925"/>
        </a:xfrm>
      </p:grpSpPr>
      <p:pic>
        <p:nvPicPr>
          <p:cNvPr id="2" name="图片 1" descr="C:\Users\Administrator\Desktop\图片3_副本.png图片3_副本"/>
          <p:cNvPicPr/>
          <p:nvPr/>
        </p:nvPicPr>
        <p:blipFill>
          <a:blip r:embed="rId2"/>
          <a:srcRect/>
          <a:stretch>
            <a:fillRect/>
          </a:stretch>
        </p:blipFill>
        <p:spPr>
          <a:xfrm>
            <a:off x="910590" y="-846"/>
            <a:ext cx="8172450" cy="6858847"/>
          </a:xfrm>
          <a:prstGeom prst="rect">
            <a:avLst/>
          </a:prstGeom>
        </p:spPr>
      </p:pic>
      <p:sp>
        <p:nvSpPr>
          <p:cNvPr id="3" name="文本框 2"/>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1" y="355600"/>
            <a:ext cx="8505825" cy="38157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实验器材</a:t>
            </a:r>
            <a:endParaRPr lang="en-US" sz="2300" b="1" u="none" spc="0" dirty="0">
              <a:solidFill>
                <a:srgbClr val="FFFFFF">
                  <a:alpha val="100000"/>
                </a:srgbClr>
              </a:solidFill>
              <a:latin typeface="黑体" pitchFamily="49" charset="-122"/>
            </a:endParaRPr>
          </a:p>
        </p:txBody>
      </p:sp>
    </p:spTree>
    <p:extLst>
      <p:ext uri="{BB962C8B-B14F-4D97-AF65-F5344CB8AC3E}">
        <p14:creationId xmlns:p14="http://schemas.microsoft.com/office/powerpoint/2010/main" val="351902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61975" y="266700"/>
          <a:ext cx="9134475" cy="4619625"/>
          <a:chOff x="-561975" y="266700"/>
          <a:chExt cx="9134475" cy="4619625"/>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8157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探究猜想一</a:t>
            </a:r>
            <a:endParaRPr lang="en-US" sz="2300" b="1" u="none" spc="0" dirty="0">
              <a:solidFill>
                <a:srgbClr val="FFFFFF">
                  <a:alpha val="100000"/>
                </a:srgbClr>
              </a:solidFill>
              <a:latin typeface="黑体" pitchFamily="49" charset="-122"/>
            </a:endParaRPr>
          </a:p>
        </p:txBody>
      </p:sp>
      <p:sp>
        <p:nvSpPr>
          <p:cNvPr id="4" name="文本框 3"/>
          <p:cNvSpPr txBox="1"/>
          <p:nvPr/>
        </p:nvSpPr>
        <p:spPr>
          <a:xfrm>
            <a:off x="1333501" y="1447800"/>
            <a:ext cx="780097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浮力可能与物体浸没在液体的深度有关</a:t>
            </a:r>
            <a:r>
              <a:rPr lang="en-US" sz="1800" u="none" spc="0" dirty="0">
                <a:solidFill>
                  <a:srgbClr val="FFFFFF">
                    <a:alpha val="100000"/>
                  </a:srgbClr>
                </a:solidFill>
                <a:latin typeface="黑体" pitchFamily="49" charset="-122"/>
              </a:rPr>
              <a:t>。</a:t>
            </a:r>
          </a:p>
        </p:txBody>
      </p:sp>
      <p:sp>
        <p:nvSpPr>
          <p:cNvPr id="5" name="文本框 4"/>
          <p:cNvSpPr txBox="1"/>
          <p:nvPr/>
        </p:nvSpPr>
        <p:spPr>
          <a:xfrm>
            <a:off x="5291138" y="2197100"/>
            <a:ext cx="3843338"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物体G</a:t>
            </a:r>
            <a:r>
              <a:rPr lang="en-US" sz="1800" u="none" spc="0" dirty="0">
                <a:solidFill>
                  <a:srgbClr val="FFFFFF">
                    <a:alpha val="100000"/>
                  </a:srgbClr>
                </a:solidFill>
                <a:latin typeface="黑体" pitchFamily="49" charset="-122"/>
              </a:rPr>
              <a:t> </a:t>
            </a:r>
            <a:r>
              <a:rPr lang="en-US" sz="1800" u="none" spc="0" dirty="0" err="1">
                <a:solidFill>
                  <a:srgbClr val="FFFFFF">
                    <a:alpha val="100000"/>
                  </a:srgbClr>
                </a:solidFill>
                <a:latin typeface="黑体" pitchFamily="49" charset="-122"/>
              </a:rPr>
              <a:t>不变，拉力不变</a:t>
            </a:r>
            <a:endParaRPr lang="en-US" sz="1800" u="none" spc="0" dirty="0">
              <a:solidFill>
                <a:srgbClr val="FFFFFF">
                  <a:alpha val="100000"/>
                </a:srgbClr>
              </a:solidFill>
              <a:latin typeface="黑体" pitchFamily="49" charset="-122"/>
            </a:endParaRPr>
          </a:p>
        </p:txBody>
      </p:sp>
      <p:sp>
        <p:nvSpPr>
          <p:cNvPr id="6" name="文本框 5"/>
          <p:cNvSpPr txBox="1"/>
          <p:nvPr/>
        </p:nvSpPr>
        <p:spPr>
          <a:xfrm>
            <a:off x="5972175" y="3619500"/>
            <a:ext cx="316230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浮力不变</a:t>
            </a:r>
            <a:endParaRPr lang="en-US" sz="1800" u="none" spc="0" dirty="0">
              <a:solidFill>
                <a:srgbClr val="FFFFFF">
                  <a:alpha val="100000"/>
                </a:srgbClr>
              </a:solidFill>
              <a:latin typeface="黑体" pitchFamily="49" charset="-122"/>
            </a:endParaRPr>
          </a:p>
        </p:txBody>
      </p:sp>
      <p:sp>
        <p:nvSpPr>
          <p:cNvPr id="7" name="文本框 6"/>
          <p:cNvSpPr txBox="1"/>
          <p:nvPr/>
        </p:nvSpPr>
        <p:spPr>
          <a:xfrm>
            <a:off x="4271964" y="4216400"/>
            <a:ext cx="4862513"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FFFF">
                    <a:alpha val="100000"/>
                  </a:srgbClr>
                </a:solidFill>
                <a:latin typeface="黑体" pitchFamily="49" charset="-122"/>
              </a:rPr>
              <a:t>又∵ </a:t>
            </a:r>
            <a:r>
              <a:rPr lang="en-US" sz="1800" u="none" spc="0" dirty="0" err="1">
                <a:solidFill>
                  <a:srgbClr val="FFFFFF">
                    <a:alpha val="100000"/>
                  </a:srgbClr>
                </a:solidFill>
                <a:latin typeface="黑体" pitchFamily="49" charset="-122"/>
              </a:rPr>
              <a:t>物体浸没液体深度增大而其他因素不变</a:t>
            </a:r>
            <a:endParaRPr lang="en-US" sz="1800" u="none" spc="0" dirty="0">
              <a:solidFill>
                <a:srgbClr val="FFFFFF">
                  <a:alpha val="100000"/>
                </a:srgbClr>
              </a:solidFill>
              <a:latin typeface="黑体" pitchFamily="49" charset="-122"/>
            </a:endParaRPr>
          </a:p>
        </p:txBody>
      </p:sp>
      <p:sp>
        <p:nvSpPr>
          <p:cNvPr id="8" name="文本框 7"/>
          <p:cNvSpPr txBox="1"/>
          <p:nvPr/>
        </p:nvSpPr>
        <p:spPr>
          <a:xfrm>
            <a:off x="4371975" y="5727700"/>
            <a:ext cx="476250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浮力的大小跟物体浸没液体中的深度无关</a:t>
            </a:r>
            <a:endParaRPr lang="en-US" sz="1800" u="none" spc="0" dirty="0">
              <a:solidFill>
                <a:srgbClr val="FFD732">
                  <a:alpha val="100000"/>
                </a:srgbClr>
              </a:solidFill>
              <a:latin typeface="黑体" pitchFamily="49" charset="-122"/>
            </a:endParaRPr>
          </a:p>
        </p:txBody>
      </p:sp>
      <p:pic>
        <p:nvPicPr>
          <p:cNvPr id="9" name="图片 8" descr="C:\Users\Administrator\Desktop\图片3_副本.png图片3_副本"/>
          <p:cNvPicPr/>
          <p:nvPr/>
        </p:nvPicPr>
        <p:blipFill>
          <a:blip r:embed="rId2"/>
          <a:srcRect/>
          <a:stretch>
            <a:fillRect/>
          </a:stretch>
        </p:blipFill>
        <p:spPr>
          <a:xfrm>
            <a:off x="355601" y="1804247"/>
            <a:ext cx="4759325" cy="4228253"/>
          </a:xfrm>
          <a:prstGeom prst="rect">
            <a:avLst/>
          </a:prstGeom>
        </p:spPr>
      </p:pic>
      <p:cxnSp>
        <p:nvCxnSpPr>
          <p:cNvPr id="10" name="直接连接符 9"/>
          <p:cNvCxnSpPr/>
          <p:nvPr/>
        </p:nvCxnSpPr>
        <p:spPr>
          <a:xfrm>
            <a:off x="4233864" y="4140200"/>
            <a:ext cx="4410075" cy="0"/>
          </a:xfrm>
          <a:prstGeom prst="line">
            <a:avLst/>
          </a:prstGeom>
          <a:ln w="25400" cap="flat" cmpd="sng" algn="ctr">
            <a:solidFill>
              <a:srgbClr val="F65E5E">
                <a:alpha val="100000"/>
              </a:srgbClr>
            </a:solidFill>
            <a:prstDash val="solid"/>
            <a:round/>
            <a:headEnd type="none" w="med" len="med"/>
            <a:tailEnd type="none" w="med" len="med"/>
          </a:ln>
        </p:spPr>
      </p:cxnSp>
      <p:pic>
        <p:nvPicPr>
          <p:cNvPr id="11" name="图片 10"/>
          <p:cNvPicPr/>
          <p:nvPr/>
        </p:nvPicPr>
        <p:blipFill>
          <a:blip r:embed="rId3"/>
          <a:stretch>
            <a:fillRect/>
          </a:stretch>
        </p:blipFill>
        <p:spPr>
          <a:xfrm>
            <a:off x="6300789" y="2717800"/>
            <a:ext cx="257175" cy="889000"/>
          </a:xfrm>
          <a:prstGeom prst="rect">
            <a:avLst/>
          </a:prstGeom>
        </p:spPr>
      </p:pic>
      <p:pic>
        <p:nvPicPr>
          <p:cNvPr id="12" name="图片 11"/>
          <p:cNvPicPr/>
          <p:nvPr/>
        </p:nvPicPr>
        <p:blipFill>
          <a:blip r:embed="rId3"/>
          <a:stretch>
            <a:fillRect/>
          </a:stretch>
        </p:blipFill>
        <p:spPr>
          <a:xfrm>
            <a:off x="6300789" y="4800600"/>
            <a:ext cx="257175" cy="889000"/>
          </a:xfrm>
          <a:prstGeom prst="rect">
            <a:avLst/>
          </a:prstGeom>
        </p:spPr>
      </p:pic>
    </p:spTree>
    <p:extLst>
      <p:ext uri="{BB962C8B-B14F-4D97-AF65-F5344CB8AC3E}">
        <p14:creationId xmlns:p14="http://schemas.microsoft.com/office/powerpoint/2010/main" val="22926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628650" y="266700"/>
          <a:ext cx="9134475" cy="4267200"/>
          <a:chOff x="-628650" y="266700"/>
          <a:chExt cx="9134475" cy="4267200"/>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8157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探究猜想二</a:t>
            </a:r>
            <a:endParaRPr lang="en-US" sz="2300" b="1" u="none" spc="0" dirty="0">
              <a:solidFill>
                <a:srgbClr val="FFFFFF">
                  <a:alpha val="100000"/>
                </a:srgbClr>
              </a:solidFill>
              <a:latin typeface="黑体" pitchFamily="49" charset="-122"/>
            </a:endParaRPr>
          </a:p>
        </p:txBody>
      </p:sp>
      <p:pic>
        <p:nvPicPr>
          <p:cNvPr id="4" name="图片 3" descr="C:\Users\Administrator\Desktop\图片3_副本.png图片3_副本"/>
          <p:cNvPicPr/>
          <p:nvPr/>
        </p:nvPicPr>
        <p:blipFill>
          <a:blip r:embed="rId2"/>
          <a:srcRect/>
          <a:stretch>
            <a:fillRect/>
          </a:stretch>
        </p:blipFill>
        <p:spPr>
          <a:xfrm>
            <a:off x="0" y="1822873"/>
            <a:ext cx="4770120" cy="3865880"/>
          </a:xfrm>
          <a:prstGeom prst="rect">
            <a:avLst/>
          </a:prstGeom>
        </p:spPr>
      </p:pic>
      <p:sp>
        <p:nvSpPr>
          <p:cNvPr id="5" name="文本框 4"/>
          <p:cNvSpPr txBox="1"/>
          <p:nvPr/>
        </p:nvSpPr>
        <p:spPr>
          <a:xfrm>
            <a:off x="1352551" y="1447800"/>
            <a:ext cx="778192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浮力可能与物体浸入液体的体积有关</a:t>
            </a:r>
            <a:r>
              <a:rPr lang="en-US" sz="1800" u="none" spc="0" dirty="0">
                <a:solidFill>
                  <a:srgbClr val="FFFFFF">
                    <a:alpha val="100000"/>
                  </a:srgbClr>
                </a:solidFill>
                <a:latin typeface="黑体" pitchFamily="49" charset="-122"/>
              </a:rPr>
              <a:t>。</a:t>
            </a:r>
          </a:p>
        </p:txBody>
      </p:sp>
      <p:sp>
        <p:nvSpPr>
          <p:cNvPr id="6" name="文本框 5"/>
          <p:cNvSpPr txBox="1"/>
          <p:nvPr/>
        </p:nvSpPr>
        <p:spPr>
          <a:xfrm>
            <a:off x="5386388" y="2108200"/>
            <a:ext cx="3748088"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物体G</a:t>
            </a:r>
            <a:r>
              <a:rPr lang="en-US" sz="1800" u="none" spc="0" dirty="0">
                <a:solidFill>
                  <a:srgbClr val="FFFFFF">
                    <a:alpha val="100000"/>
                  </a:srgbClr>
                </a:solidFill>
                <a:latin typeface="黑体" pitchFamily="49" charset="-122"/>
              </a:rPr>
              <a:t> </a:t>
            </a:r>
            <a:r>
              <a:rPr lang="en-US" sz="1800" u="none" spc="0" dirty="0" err="1">
                <a:solidFill>
                  <a:srgbClr val="FFFFFF">
                    <a:alpha val="100000"/>
                  </a:srgbClr>
                </a:solidFill>
                <a:latin typeface="黑体" pitchFamily="49" charset="-122"/>
              </a:rPr>
              <a:t>不变，拉力减小</a:t>
            </a:r>
            <a:endParaRPr lang="en-US" sz="1800" u="none" spc="0" dirty="0">
              <a:solidFill>
                <a:srgbClr val="FFFFFF">
                  <a:alpha val="100000"/>
                </a:srgbClr>
              </a:solidFill>
              <a:latin typeface="黑体" pitchFamily="49" charset="-122"/>
            </a:endParaRPr>
          </a:p>
        </p:txBody>
      </p:sp>
      <p:sp>
        <p:nvSpPr>
          <p:cNvPr id="7" name="文本框 6"/>
          <p:cNvSpPr txBox="1"/>
          <p:nvPr/>
        </p:nvSpPr>
        <p:spPr>
          <a:xfrm>
            <a:off x="6038851" y="3556000"/>
            <a:ext cx="309562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浮力增大</a:t>
            </a:r>
            <a:endParaRPr lang="en-US" sz="1800" u="none" spc="0" dirty="0">
              <a:solidFill>
                <a:srgbClr val="FFFFFF">
                  <a:alpha val="100000"/>
                </a:srgbClr>
              </a:solidFill>
              <a:latin typeface="黑体" pitchFamily="49" charset="-122"/>
            </a:endParaRPr>
          </a:p>
        </p:txBody>
      </p:sp>
      <p:sp>
        <p:nvSpPr>
          <p:cNvPr id="8" name="文本框 7"/>
          <p:cNvSpPr txBox="1"/>
          <p:nvPr/>
        </p:nvSpPr>
        <p:spPr>
          <a:xfrm>
            <a:off x="4343401" y="4140200"/>
            <a:ext cx="4791075"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FFFF">
                    <a:alpha val="100000"/>
                  </a:srgbClr>
                </a:solidFill>
                <a:latin typeface="黑体" pitchFamily="49" charset="-122"/>
              </a:rPr>
              <a:t>又∵ </a:t>
            </a:r>
            <a:r>
              <a:rPr lang="en-US" sz="1800" u="none" spc="0" dirty="0" err="1">
                <a:solidFill>
                  <a:srgbClr val="FFFFFF">
                    <a:alpha val="100000"/>
                  </a:srgbClr>
                </a:solidFill>
                <a:latin typeface="黑体" pitchFamily="49" charset="-122"/>
              </a:rPr>
              <a:t>物体浸入液体体积增大而液体密度不变</a:t>
            </a:r>
            <a:endParaRPr lang="en-US" sz="1800" u="none" spc="0" dirty="0">
              <a:solidFill>
                <a:srgbClr val="FFFFFF">
                  <a:alpha val="100000"/>
                </a:srgbClr>
              </a:solidFill>
              <a:latin typeface="黑体" pitchFamily="49" charset="-122"/>
            </a:endParaRPr>
          </a:p>
        </p:txBody>
      </p:sp>
      <p:sp>
        <p:nvSpPr>
          <p:cNvPr id="9" name="文本框 8"/>
          <p:cNvSpPr txBox="1"/>
          <p:nvPr/>
        </p:nvSpPr>
        <p:spPr>
          <a:xfrm>
            <a:off x="4552950" y="5689600"/>
            <a:ext cx="458152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浮力的大小与物体浸入液体的体积有关</a:t>
            </a:r>
            <a:endParaRPr lang="en-US" sz="1800" u="none" spc="0" dirty="0">
              <a:solidFill>
                <a:srgbClr val="FFD732">
                  <a:alpha val="100000"/>
                </a:srgbClr>
              </a:solidFill>
              <a:latin typeface="黑体" pitchFamily="49" charset="-122"/>
            </a:endParaRPr>
          </a:p>
        </p:txBody>
      </p:sp>
      <p:cxnSp>
        <p:nvCxnSpPr>
          <p:cNvPr id="10" name="直接连接符 9"/>
          <p:cNvCxnSpPr/>
          <p:nvPr/>
        </p:nvCxnSpPr>
        <p:spPr>
          <a:xfrm>
            <a:off x="4300539" y="4089400"/>
            <a:ext cx="4410075" cy="0"/>
          </a:xfrm>
          <a:prstGeom prst="line">
            <a:avLst/>
          </a:prstGeom>
          <a:ln w="25400" cap="flat" cmpd="sng" algn="ctr">
            <a:solidFill>
              <a:srgbClr val="F65E5E">
                <a:alpha val="100000"/>
              </a:srgbClr>
            </a:solidFill>
            <a:prstDash val="solid"/>
            <a:round/>
            <a:headEnd type="none" w="med" len="med"/>
            <a:tailEnd type="none" w="med" len="med"/>
          </a:ln>
        </p:spPr>
      </p:cxnSp>
      <p:pic>
        <p:nvPicPr>
          <p:cNvPr id="11" name="图片 10"/>
          <p:cNvPicPr/>
          <p:nvPr/>
        </p:nvPicPr>
        <p:blipFill>
          <a:blip r:embed="rId3"/>
          <a:stretch>
            <a:fillRect/>
          </a:stretch>
        </p:blipFill>
        <p:spPr>
          <a:xfrm>
            <a:off x="6362701" y="2667000"/>
            <a:ext cx="257175" cy="889000"/>
          </a:xfrm>
          <a:prstGeom prst="rect">
            <a:avLst/>
          </a:prstGeom>
        </p:spPr>
      </p:pic>
      <p:pic>
        <p:nvPicPr>
          <p:cNvPr id="12" name="图片 11"/>
          <p:cNvPicPr/>
          <p:nvPr/>
        </p:nvPicPr>
        <p:blipFill>
          <a:blip r:embed="rId3"/>
          <a:stretch>
            <a:fillRect/>
          </a:stretch>
        </p:blipFill>
        <p:spPr>
          <a:xfrm>
            <a:off x="6362701" y="4749800"/>
            <a:ext cx="257175" cy="889000"/>
          </a:xfrm>
          <a:prstGeom prst="rect">
            <a:avLst/>
          </a:prstGeom>
        </p:spPr>
      </p:pic>
    </p:spTree>
    <p:extLst>
      <p:ext uri="{BB962C8B-B14F-4D97-AF65-F5344CB8AC3E}">
        <p14:creationId xmlns:p14="http://schemas.microsoft.com/office/powerpoint/2010/main" val="359465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76225" y="266700"/>
          <a:ext cx="9134475" cy="4324350"/>
          <a:chOff x="-276225" y="266700"/>
          <a:chExt cx="9134475" cy="4324350"/>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38157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探究猜想三</a:t>
            </a:r>
            <a:endParaRPr lang="en-US" sz="2300" b="1" u="none" spc="0" dirty="0">
              <a:solidFill>
                <a:srgbClr val="FFFFFF">
                  <a:alpha val="100000"/>
                </a:srgbClr>
              </a:solidFill>
              <a:latin typeface="黑体" pitchFamily="49" charset="-122"/>
            </a:endParaRPr>
          </a:p>
        </p:txBody>
      </p:sp>
      <p:pic>
        <p:nvPicPr>
          <p:cNvPr id="4" name="图片 3" descr="C:\Users\Administrator\Desktop\图片3_副本.png图片3_副本"/>
          <p:cNvPicPr/>
          <p:nvPr/>
        </p:nvPicPr>
        <p:blipFill>
          <a:blip r:embed="rId2"/>
          <a:srcRect/>
          <a:stretch>
            <a:fillRect/>
          </a:stretch>
        </p:blipFill>
        <p:spPr>
          <a:xfrm>
            <a:off x="210821" y="1833880"/>
            <a:ext cx="4732655" cy="4241800"/>
          </a:xfrm>
          <a:prstGeom prst="rect">
            <a:avLst/>
          </a:prstGeom>
        </p:spPr>
      </p:pic>
      <p:sp>
        <p:nvSpPr>
          <p:cNvPr id="5" name="文本框 4"/>
          <p:cNvSpPr txBox="1"/>
          <p:nvPr/>
        </p:nvSpPr>
        <p:spPr>
          <a:xfrm>
            <a:off x="1257301" y="1587500"/>
            <a:ext cx="787717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浮力可能与液体的密度有关</a:t>
            </a:r>
            <a:r>
              <a:rPr lang="en-US" sz="1800" u="none" spc="0" dirty="0">
                <a:solidFill>
                  <a:srgbClr val="FFFFFF">
                    <a:alpha val="100000"/>
                  </a:srgbClr>
                </a:solidFill>
                <a:latin typeface="黑体" pitchFamily="49" charset="-122"/>
              </a:rPr>
              <a:t>。</a:t>
            </a:r>
          </a:p>
        </p:txBody>
      </p:sp>
      <p:sp>
        <p:nvSpPr>
          <p:cNvPr id="6" name="文本框 5"/>
          <p:cNvSpPr txBox="1"/>
          <p:nvPr/>
        </p:nvSpPr>
        <p:spPr>
          <a:xfrm>
            <a:off x="5376864" y="2108200"/>
            <a:ext cx="3757613"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物体G</a:t>
            </a:r>
            <a:r>
              <a:rPr lang="en-US" sz="1800" u="none" spc="0" dirty="0">
                <a:solidFill>
                  <a:srgbClr val="FFFFFF">
                    <a:alpha val="100000"/>
                  </a:srgbClr>
                </a:solidFill>
                <a:latin typeface="黑体" pitchFamily="49" charset="-122"/>
              </a:rPr>
              <a:t> </a:t>
            </a:r>
            <a:r>
              <a:rPr lang="en-US" sz="1800" u="none" spc="0" dirty="0" err="1">
                <a:solidFill>
                  <a:srgbClr val="FFFFFF">
                    <a:alpha val="100000"/>
                  </a:srgbClr>
                </a:solidFill>
                <a:latin typeface="黑体" pitchFamily="49" charset="-122"/>
              </a:rPr>
              <a:t>不变，拉力变小</a:t>
            </a:r>
            <a:endParaRPr lang="en-US" sz="1800" u="none" spc="0" dirty="0">
              <a:solidFill>
                <a:srgbClr val="FFFFFF">
                  <a:alpha val="100000"/>
                </a:srgbClr>
              </a:solidFill>
              <a:latin typeface="黑体" pitchFamily="49" charset="-122"/>
            </a:endParaRPr>
          </a:p>
        </p:txBody>
      </p:sp>
      <p:sp>
        <p:nvSpPr>
          <p:cNvPr id="7" name="文本框 6"/>
          <p:cNvSpPr txBox="1"/>
          <p:nvPr/>
        </p:nvSpPr>
        <p:spPr>
          <a:xfrm>
            <a:off x="6029325" y="3568700"/>
            <a:ext cx="31051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浮力变大</a:t>
            </a:r>
            <a:endParaRPr lang="en-US" sz="1800" u="none" spc="0" dirty="0">
              <a:solidFill>
                <a:srgbClr val="FFFFFF">
                  <a:alpha val="100000"/>
                </a:srgbClr>
              </a:solidFill>
              <a:latin typeface="黑体" pitchFamily="49" charset="-122"/>
            </a:endParaRPr>
          </a:p>
        </p:txBody>
      </p:sp>
      <p:sp>
        <p:nvSpPr>
          <p:cNvPr id="8" name="文本框 7"/>
          <p:cNvSpPr txBox="1"/>
          <p:nvPr/>
        </p:nvSpPr>
        <p:spPr>
          <a:xfrm>
            <a:off x="4786314" y="4165600"/>
            <a:ext cx="4348163"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FFFF">
                    <a:alpha val="100000"/>
                  </a:srgbClr>
                </a:solidFill>
                <a:latin typeface="黑体" pitchFamily="49" charset="-122"/>
              </a:rPr>
              <a:t>又∵ </a:t>
            </a:r>
            <a:r>
              <a:rPr lang="en-US" sz="1800" u="none" spc="0" dirty="0" err="1">
                <a:solidFill>
                  <a:srgbClr val="FFFFFF">
                    <a:alpha val="100000"/>
                  </a:srgbClr>
                </a:solidFill>
                <a:latin typeface="黑体" pitchFamily="49" charset="-122"/>
              </a:rPr>
              <a:t>液体密度增大而其他因素不变</a:t>
            </a:r>
            <a:endParaRPr lang="en-US" sz="1800" u="none" spc="0" dirty="0">
              <a:solidFill>
                <a:srgbClr val="FFFFFF">
                  <a:alpha val="100000"/>
                </a:srgbClr>
              </a:solidFill>
              <a:latin typeface="黑体" pitchFamily="49" charset="-122"/>
            </a:endParaRPr>
          </a:p>
        </p:txBody>
      </p:sp>
      <p:sp>
        <p:nvSpPr>
          <p:cNvPr id="9" name="文本框 8"/>
          <p:cNvSpPr txBox="1"/>
          <p:nvPr/>
        </p:nvSpPr>
        <p:spPr>
          <a:xfrm>
            <a:off x="4429125" y="5765800"/>
            <a:ext cx="47053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浮力的大小跟物体浸没液体中的深度无关</a:t>
            </a:r>
            <a:endParaRPr lang="en-US" sz="1800" u="none" spc="0" dirty="0">
              <a:solidFill>
                <a:srgbClr val="FFD732">
                  <a:alpha val="100000"/>
                </a:srgbClr>
              </a:solidFill>
              <a:latin typeface="黑体" pitchFamily="49" charset="-122"/>
            </a:endParaRPr>
          </a:p>
        </p:txBody>
      </p:sp>
      <p:cxnSp>
        <p:nvCxnSpPr>
          <p:cNvPr id="10" name="直接连接符 9"/>
          <p:cNvCxnSpPr/>
          <p:nvPr/>
        </p:nvCxnSpPr>
        <p:spPr>
          <a:xfrm>
            <a:off x="4291014" y="4089400"/>
            <a:ext cx="4410075" cy="0"/>
          </a:xfrm>
          <a:prstGeom prst="line">
            <a:avLst/>
          </a:prstGeom>
          <a:ln w="25400" cap="flat" cmpd="sng" algn="ctr">
            <a:solidFill>
              <a:srgbClr val="F65E5E">
                <a:alpha val="100000"/>
              </a:srgbClr>
            </a:solidFill>
            <a:prstDash val="solid"/>
            <a:round/>
            <a:headEnd type="none" w="med" len="med"/>
            <a:tailEnd type="none" w="med" len="med"/>
          </a:ln>
        </p:spPr>
      </p:cxnSp>
      <p:pic>
        <p:nvPicPr>
          <p:cNvPr id="11" name="图片 10"/>
          <p:cNvPicPr/>
          <p:nvPr/>
        </p:nvPicPr>
        <p:blipFill>
          <a:blip r:embed="rId3"/>
          <a:stretch>
            <a:fillRect/>
          </a:stretch>
        </p:blipFill>
        <p:spPr>
          <a:xfrm>
            <a:off x="6357939" y="2667000"/>
            <a:ext cx="257175" cy="889000"/>
          </a:xfrm>
          <a:prstGeom prst="rect">
            <a:avLst/>
          </a:prstGeom>
        </p:spPr>
      </p:pic>
      <p:pic>
        <p:nvPicPr>
          <p:cNvPr id="12" name="图片 11"/>
          <p:cNvPicPr/>
          <p:nvPr/>
        </p:nvPicPr>
        <p:blipFill>
          <a:blip r:embed="rId3"/>
          <a:stretch>
            <a:fillRect/>
          </a:stretch>
        </p:blipFill>
        <p:spPr>
          <a:xfrm>
            <a:off x="6357939" y="4749800"/>
            <a:ext cx="257175" cy="889000"/>
          </a:xfrm>
          <a:prstGeom prst="rect">
            <a:avLst/>
          </a:prstGeom>
        </p:spPr>
      </p:pic>
    </p:spTree>
    <p:extLst>
      <p:ext uri="{BB962C8B-B14F-4D97-AF65-F5344CB8AC3E}">
        <p14:creationId xmlns:p14="http://schemas.microsoft.com/office/powerpoint/2010/main" val="228488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2838450"/>
          <a:chOff x="381000" y="266700"/>
          <a:chExt cx="9134475" cy="2838450"/>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4242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教学目标</a:t>
            </a:r>
            <a:endParaRPr lang="en-US" sz="2300" b="1" u="none" spc="0" dirty="0">
              <a:solidFill>
                <a:srgbClr val="FFFFFF">
                  <a:alpha val="100000"/>
                </a:srgbClr>
              </a:solidFill>
              <a:latin typeface="黑体" pitchFamily="49" charset="-122"/>
            </a:endParaRPr>
          </a:p>
        </p:txBody>
      </p:sp>
      <p:sp>
        <p:nvSpPr>
          <p:cNvPr id="4" name="文本框 3"/>
          <p:cNvSpPr txBox="1"/>
          <p:nvPr/>
        </p:nvSpPr>
        <p:spPr>
          <a:xfrm>
            <a:off x="1028701" y="1333500"/>
            <a:ext cx="8105775"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了解生活中的浮力</a:t>
            </a:r>
            <a:r>
              <a:rPr lang="en-US" sz="1800" u="none" spc="0" dirty="0">
                <a:solidFill>
                  <a:srgbClr val="FFFFFF">
                    <a:alpha val="100000"/>
                  </a:srgbClr>
                </a:solidFill>
                <a:latin typeface="黑体" pitchFamily="49" charset="-122"/>
              </a:rPr>
              <a:t>；</a:t>
            </a:r>
          </a:p>
        </p:txBody>
      </p:sp>
      <p:sp>
        <p:nvSpPr>
          <p:cNvPr id="5" name="文本框 4"/>
          <p:cNvSpPr txBox="1"/>
          <p:nvPr/>
        </p:nvSpPr>
        <p:spPr>
          <a:xfrm>
            <a:off x="1028701" y="1993900"/>
            <a:ext cx="8105775"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了解如何用弹簧测力计测浮力</a:t>
            </a:r>
            <a:r>
              <a:rPr lang="en-US" sz="1800" u="none" spc="0" dirty="0">
                <a:solidFill>
                  <a:srgbClr val="FFFFFF">
                    <a:alpha val="100000"/>
                  </a:srgbClr>
                </a:solidFill>
                <a:latin typeface="黑体" pitchFamily="49" charset="-122"/>
              </a:rPr>
              <a:t>；</a:t>
            </a:r>
          </a:p>
        </p:txBody>
      </p:sp>
      <p:sp>
        <p:nvSpPr>
          <p:cNvPr id="6" name="文本框 5"/>
          <p:cNvSpPr txBox="1"/>
          <p:nvPr/>
        </p:nvSpPr>
        <p:spPr>
          <a:xfrm>
            <a:off x="1028701" y="2679700"/>
            <a:ext cx="8105775"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理解浮力的产生原因</a:t>
            </a:r>
            <a:r>
              <a:rPr lang="en-US" sz="1800" u="none" spc="0" dirty="0">
                <a:solidFill>
                  <a:srgbClr val="FFFFFF">
                    <a:alpha val="100000"/>
                  </a:srgbClr>
                </a:solidFill>
                <a:latin typeface="黑体" pitchFamily="49" charset="-122"/>
              </a:rPr>
              <a:t>；</a:t>
            </a:r>
          </a:p>
        </p:txBody>
      </p:sp>
      <p:sp>
        <p:nvSpPr>
          <p:cNvPr id="7" name="文本框 6"/>
          <p:cNvSpPr txBox="1"/>
          <p:nvPr/>
        </p:nvSpPr>
        <p:spPr>
          <a:xfrm>
            <a:off x="1028701" y="3302000"/>
            <a:ext cx="8105775"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初步探究浮力的大小和什么因素有关</a:t>
            </a:r>
            <a:r>
              <a:rPr lang="en-US" sz="1800" u="none" spc="0" dirty="0">
                <a:solidFill>
                  <a:srgbClr val="FFFFFF">
                    <a:alpha val="100000"/>
                  </a:srgbClr>
                </a:solidFill>
                <a:latin typeface="黑体" pitchFamily="49" charset="-122"/>
              </a:rPr>
              <a:t>。</a:t>
            </a:r>
          </a:p>
        </p:txBody>
      </p:sp>
      <p:pic>
        <p:nvPicPr>
          <p:cNvPr id="8" name="图片 7"/>
          <p:cNvPicPr/>
          <p:nvPr/>
        </p:nvPicPr>
        <p:blipFill>
          <a:blip r:embed="rId2"/>
          <a:stretch>
            <a:fillRect/>
          </a:stretch>
        </p:blipFill>
        <p:spPr>
          <a:xfrm>
            <a:off x="628650" y="1397000"/>
            <a:ext cx="323850" cy="431800"/>
          </a:xfrm>
          <a:prstGeom prst="rect">
            <a:avLst/>
          </a:prstGeom>
        </p:spPr>
      </p:pic>
      <p:pic>
        <p:nvPicPr>
          <p:cNvPr id="9" name="图片 8"/>
          <p:cNvPicPr/>
          <p:nvPr/>
        </p:nvPicPr>
        <p:blipFill>
          <a:blip r:embed="rId3"/>
          <a:stretch>
            <a:fillRect/>
          </a:stretch>
        </p:blipFill>
        <p:spPr>
          <a:xfrm>
            <a:off x="628650" y="2057400"/>
            <a:ext cx="323850" cy="431800"/>
          </a:xfrm>
          <a:prstGeom prst="rect">
            <a:avLst/>
          </a:prstGeom>
        </p:spPr>
      </p:pic>
      <p:pic>
        <p:nvPicPr>
          <p:cNvPr id="10" name="图片 9"/>
          <p:cNvPicPr/>
          <p:nvPr/>
        </p:nvPicPr>
        <p:blipFill>
          <a:blip r:embed="rId4"/>
          <a:stretch>
            <a:fillRect/>
          </a:stretch>
        </p:blipFill>
        <p:spPr>
          <a:xfrm>
            <a:off x="628650" y="2730500"/>
            <a:ext cx="323850" cy="431800"/>
          </a:xfrm>
          <a:prstGeom prst="rect">
            <a:avLst/>
          </a:prstGeom>
        </p:spPr>
      </p:pic>
      <p:pic>
        <p:nvPicPr>
          <p:cNvPr id="11" name="图片 10"/>
          <p:cNvPicPr/>
          <p:nvPr/>
        </p:nvPicPr>
        <p:blipFill>
          <a:blip r:embed="rId5"/>
          <a:stretch>
            <a:fillRect/>
          </a:stretch>
        </p:blipFill>
        <p:spPr>
          <a:xfrm>
            <a:off x="628650" y="3352800"/>
            <a:ext cx="323850" cy="431800"/>
          </a:xfrm>
          <a:prstGeom prst="rect">
            <a:avLst/>
          </a:prstGeom>
        </p:spPr>
      </p:pic>
    </p:spTree>
    <p:extLst>
      <p:ext uri="{BB962C8B-B14F-4D97-AF65-F5344CB8AC3E}">
        <p14:creationId xmlns:p14="http://schemas.microsoft.com/office/powerpoint/2010/main" val="3826145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10401300" cy="3462338"/>
          <a:chOff x="381000" y="266700"/>
          <a:chExt cx="10401300" cy="3462338"/>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19125" y="355600"/>
            <a:ext cx="8515350" cy="38157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总结</a:t>
            </a:r>
            <a:endParaRPr lang="en-US" sz="2300" b="1" u="none" spc="0" dirty="0">
              <a:solidFill>
                <a:srgbClr val="FFFFFF">
                  <a:alpha val="100000"/>
                </a:srgbClr>
              </a:solidFill>
              <a:latin typeface="黑体" pitchFamily="49" charset="-122"/>
            </a:endParaRPr>
          </a:p>
        </p:txBody>
      </p:sp>
      <p:sp>
        <p:nvSpPr>
          <p:cNvPr id="4" name="文本框 3"/>
          <p:cNvSpPr txBox="1"/>
          <p:nvPr/>
        </p:nvSpPr>
        <p:spPr>
          <a:xfrm>
            <a:off x="1057275" y="1562100"/>
            <a:ext cx="807720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浮力的定义</a:t>
            </a:r>
            <a:r>
              <a:rPr lang="en-US" sz="1800" u="none" spc="0" dirty="0">
                <a:solidFill>
                  <a:srgbClr val="FFFFFF">
                    <a:alpha val="100000"/>
                  </a:srgbClr>
                </a:solidFill>
                <a:latin typeface="黑体" pitchFamily="49" charset="-122"/>
              </a:rPr>
              <a:t>：</a:t>
            </a:r>
          </a:p>
        </p:txBody>
      </p:sp>
      <p:sp>
        <p:nvSpPr>
          <p:cNvPr id="5" name="文本框 4"/>
          <p:cNvSpPr txBox="1"/>
          <p:nvPr/>
        </p:nvSpPr>
        <p:spPr>
          <a:xfrm>
            <a:off x="1057275" y="2705100"/>
            <a:ext cx="807720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浮力的方向</a:t>
            </a:r>
            <a:r>
              <a:rPr lang="en-US" sz="1800" u="none" spc="0" dirty="0">
                <a:solidFill>
                  <a:srgbClr val="FFFFFF">
                    <a:alpha val="100000"/>
                  </a:srgbClr>
                </a:solidFill>
                <a:latin typeface="黑体" pitchFamily="49" charset="-122"/>
              </a:rPr>
              <a:t>：</a:t>
            </a:r>
          </a:p>
        </p:txBody>
      </p:sp>
      <p:sp>
        <p:nvSpPr>
          <p:cNvPr id="6" name="文本框 5"/>
          <p:cNvSpPr txBox="1"/>
          <p:nvPr/>
        </p:nvSpPr>
        <p:spPr>
          <a:xfrm>
            <a:off x="1085851" y="3403600"/>
            <a:ext cx="804862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产生的原因</a:t>
            </a:r>
            <a:r>
              <a:rPr lang="en-US" sz="1800" u="none" spc="0" dirty="0">
                <a:solidFill>
                  <a:srgbClr val="FFFFFF">
                    <a:alpha val="100000"/>
                  </a:srgbClr>
                </a:solidFill>
                <a:latin typeface="黑体" pitchFamily="49" charset="-122"/>
              </a:rPr>
              <a:t>：</a:t>
            </a:r>
          </a:p>
        </p:txBody>
      </p:sp>
      <p:sp>
        <p:nvSpPr>
          <p:cNvPr id="7" name="文本框 6"/>
          <p:cNvSpPr txBox="1"/>
          <p:nvPr/>
        </p:nvSpPr>
        <p:spPr>
          <a:xfrm>
            <a:off x="1066801" y="4165600"/>
            <a:ext cx="806767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影响浮力的大小的因素</a:t>
            </a:r>
            <a:r>
              <a:rPr lang="en-US" sz="1800" u="none" spc="0" dirty="0">
                <a:solidFill>
                  <a:srgbClr val="FFFFFF">
                    <a:alpha val="100000"/>
                  </a:srgbClr>
                </a:solidFill>
                <a:latin typeface="黑体" pitchFamily="49" charset="-122"/>
              </a:rPr>
              <a:t>：</a:t>
            </a:r>
          </a:p>
        </p:txBody>
      </p:sp>
      <p:sp>
        <p:nvSpPr>
          <p:cNvPr id="8" name="文本框 7"/>
          <p:cNvSpPr txBox="1"/>
          <p:nvPr/>
        </p:nvSpPr>
        <p:spPr>
          <a:xfrm>
            <a:off x="2428875" y="1562100"/>
            <a:ext cx="5962650" cy="644857"/>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浸在液体（或气体）中的物体受到液体（或气体）向上托的力，叫做浮力</a:t>
            </a:r>
            <a:r>
              <a:rPr lang="en-US" sz="1800" u="none" spc="0" dirty="0">
                <a:solidFill>
                  <a:srgbClr val="FFFFFF">
                    <a:alpha val="100000"/>
                  </a:srgbClr>
                </a:solidFill>
                <a:latin typeface="黑体" pitchFamily="49" charset="-122"/>
              </a:rPr>
              <a:t>。</a:t>
            </a:r>
          </a:p>
        </p:txBody>
      </p:sp>
      <p:sp>
        <p:nvSpPr>
          <p:cNvPr id="9" name="文本框 8"/>
          <p:cNvSpPr txBox="1"/>
          <p:nvPr/>
        </p:nvSpPr>
        <p:spPr>
          <a:xfrm>
            <a:off x="2466975" y="2705100"/>
            <a:ext cx="666750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总是竖直向上的</a:t>
            </a:r>
            <a:endParaRPr lang="en-US" sz="1800" u="none" spc="0" dirty="0">
              <a:solidFill>
                <a:srgbClr val="FFFFFF">
                  <a:alpha val="100000"/>
                </a:srgbClr>
              </a:solidFill>
              <a:latin typeface="黑体" pitchFamily="49" charset="-122"/>
            </a:endParaRPr>
          </a:p>
        </p:txBody>
      </p:sp>
      <p:sp>
        <p:nvSpPr>
          <p:cNvPr id="10" name="文本框 9"/>
          <p:cNvSpPr txBox="1"/>
          <p:nvPr/>
        </p:nvSpPr>
        <p:spPr>
          <a:xfrm>
            <a:off x="2524125" y="3403600"/>
            <a:ext cx="6610350"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液体对物体向上和向下的压力差。公式</a:t>
            </a:r>
            <a:r>
              <a:rPr lang="en-US" sz="1800" u="none" spc="0" dirty="0">
                <a:solidFill>
                  <a:srgbClr val="FFFFFF">
                    <a:alpha val="100000"/>
                  </a:srgbClr>
                </a:solidFill>
                <a:latin typeface="黑体" pitchFamily="49" charset="-122"/>
              </a:rPr>
              <a:t>：</a:t>
            </a:r>
          </a:p>
        </p:txBody>
      </p:sp>
      <p:sp>
        <p:nvSpPr>
          <p:cNvPr id="11" name="文本框 10"/>
          <p:cNvSpPr txBox="1"/>
          <p:nvPr/>
        </p:nvSpPr>
        <p:spPr>
          <a:xfrm>
            <a:off x="3543301" y="4165600"/>
            <a:ext cx="559117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液体的密度和排开液体的体积</a:t>
            </a:r>
            <a:r>
              <a:rPr lang="en-US" sz="1800" u="none" spc="0" dirty="0">
                <a:solidFill>
                  <a:srgbClr val="FFFFFF">
                    <a:alpha val="100000"/>
                  </a:srgbClr>
                </a:solidFill>
                <a:latin typeface="黑体" pitchFamily="49" charset="-122"/>
              </a:rPr>
              <a:t>。</a:t>
            </a:r>
          </a:p>
        </p:txBody>
      </p:sp>
      <p:pic>
        <p:nvPicPr>
          <p:cNvPr id="12" name="图片 11"/>
          <p:cNvPicPr/>
          <p:nvPr/>
        </p:nvPicPr>
        <p:blipFill>
          <a:blip r:embed="rId2"/>
          <a:stretch>
            <a:fillRect/>
          </a:stretch>
        </p:blipFill>
        <p:spPr>
          <a:xfrm>
            <a:off x="619125" y="1593851"/>
            <a:ext cx="323850" cy="431800"/>
          </a:xfrm>
          <a:prstGeom prst="rect">
            <a:avLst/>
          </a:prstGeom>
        </p:spPr>
      </p:pic>
      <p:pic>
        <p:nvPicPr>
          <p:cNvPr id="13" name="图片 12"/>
          <p:cNvPicPr/>
          <p:nvPr/>
        </p:nvPicPr>
        <p:blipFill>
          <a:blip r:embed="rId3"/>
          <a:stretch>
            <a:fillRect/>
          </a:stretch>
        </p:blipFill>
        <p:spPr>
          <a:xfrm>
            <a:off x="619125" y="2724151"/>
            <a:ext cx="323850" cy="431800"/>
          </a:xfrm>
          <a:prstGeom prst="rect">
            <a:avLst/>
          </a:prstGeom>
        </p:spPr>
      </p:pic>
      <p:pic>
        <p:nvPicPr>
          <p:cNvPr id="14" name="图片 13"/>
          <p:cNvPicPr/>
          <p:nvPr/>
        </p:nvPicPr>
        <p:blipFill>
          <a:blip r:embed="rId4"/>
          <a:stretch>
            <a:fillRect/>
          </a:stretch>
        </p:blipFill>
        <p:spPr>
          <a:xfrm>
            <a:off x="619125" y="3422651"/>
            <a:ext cx="323850" cy="431800"/>
          </a:xfrm>
          <a:prstGeom prst="rect">
            <a:avLst/>
          </a:prstGeom>
        </p:spPr>
      </p:pic>
      <p:pic>
        <p:nvPicPr>
          <p:cNvPr id="15" name="图片 14"/>
          <p:cNvPicPr/>
          <p:nvPr/>
        </p:nvPicPr>
        <p:blipFill>
          <a:blip r:embed="rId5"/>
          <a:stretch>
            <a:fillRect/>
          </a:stretch>
        </p:blipFill>
        <p:spPr>
          <a:xfrm>
            <a:off x="619125" y="4184651"/>
            <a:ext cx="323850" cy="431800"/>
          </a:xfrm>
          <a:prstGeom prst="rect">
            <a:avLst/>
          </a:prstGeom>
        </p:spPr>
      </p:pic>
      <p:sp>
        <p:nvSpPr>
          <p:cNvPr id="16" name="文本框 15"/>
          <p:cNvSpPr txBox="1"/>
          <p:nvPr/>
        </p:nvSpPr>
        <p:spPr>
          <a:xfrm>
            <a:off x="6591300" y="3409951"/>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7" name="图片 16"/>
          <p:cNvPicPr/>
          <p:nvPr/>
        </p:nvPicPr>
        <p:blipFill>
          <a:blip r:embed="rId6"/>
          <a:stretch>
            <a:fillRect/>
          </a:stretch>
        </p:blipFill>
        <p:spPr>
          <a:xfrm>
            <a:off x="6543675" y="3346451"/>
            <a:ext cx="1602581" cy="596900"/>
          </a:xfrm>
          <a:prstGeom prst="rect">
            <a:avLst/>
          </a:prstGeom>
        </p:spPr>
      </p:pic>
    </p:spTree>
    <p:extLst>
      <p:ext uri="{BB962C8B-B14F-4D97-AF65-F5344CB8AC3E}">
        <p14:creationId xmlns:p14="http://schemas.microsoft.com/office/powerpoint/2010/main" val="206975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266700"/>
          <a:ext cx="9134475" cy="3467100"/>
          <a:chOff x="381000" y="266700"/>
          <a:chExt cx="9134475" cy="3467100"/>
        </a:xfrm>
      </p:grpSpPr>
      <p:sp>
        <p:nvSpPr>
          <p:cNvPr id="2" name="文本框 1"/>
          <p:cNvSpPr txBox="1"/>
          <p:nvPr/>
        </p:nvSpPr>
        <p:spPr>
          <a:xfrm>
            <a:off x="381000" y="5080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1" y="355600"/>
            <a:ext cx="8505825" cy="44242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教学重点</a:t>
            </a:r>
            <a:endParaRPr lang="en-US" sz="2300" b="1" u="none" spc="0" dirty="0">
              <a:solidFill>
                <a:srgbClr val="FFFFFF">
                  <a:alpha val="100000"/>
                </a:srgbClr>
              </a:solidFill>
              <a:latin typeface="黑体" pitchFamily="49" charset="-122"/>
            </a:endParaRPr>
          </a:p>
        </p:txBody>
      </p:sp>
      <p:sp>
        <p:nvSpPr>
          <p:cNvPr id="4" name="文本框 3"/>
          <p:cNvSpPr txBox="1"/>
          <p:nvPr/>
        </p:nvSpPr>
        <p:spPr>
          <a:xfrm>
            <a:off x="381000" y="3340100"/>
            <a:ext cx="57150" cy="38100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1" y="3187700"/>
            <a:ext cx="8505825" cy="442429"/>
          </a:xfrm>
          <a:prstGeom prst="rect">
            <a:avLst/>
          </a:prstGeom>
          <a:noFill/>
        </p:spPr>
        <p:txBody>
          <a:bodyPr lIns="0" tIns="0" rIns="0" bIns="0" rtlCol="0">
            <a:spAutoFit/>
          </a:bodyPr>
          <a:lstStyle/>
          <a:p>
            <a:pPr marL="0" marR="0" lvl="0" indent="0" algn="l" fontAlgn="base">
              <a:lnSpc>
                <a:spcPct val="125000"/>
              </a:lnSpc>
            </a:pPr>
            <a:r>
              <a:rPr lang="en-US" sz="2300" b="1" u="none" spc="0" dirty="0" err="1">
                <a:solidFill>
                  <a:srgbClr val="FFFFFF">
                    <a:alpha val="100000"/>
                  </a:srgbClr>
                </a:solidFill>
                <a:latin typeface="黑体" pitchFamily="49" charset="-122"/>
              </a:rPr>
              <a:t>教学难点</a:t>
            </a:r>
            <a:endParaRPr lang="en-US" sz="2300" b="1" u="none" spc="0" dirty="0">
              <a:solidFill>
                <a:srgbClr val="FFFFFF">
                  <a:alpha val="100000"/>
                </a:srgbClr>
              </a:solidFill>
              <a:latin typeface="黑体" pitchFamily="49" charset="-122"/>
            </a:endParaRPr>
          </a:p>
        </p:txBody>
      </p:sp>
      <p:sp>
        <p:nvSpPr>
          <p:cNvPr id="6" name="文本框 5"/>
          <p:cNvSpPr txBox="1"/>
          <p:nvPr/>
        </p:nvSpPr>
        <p:spPr>
          <a:xfrm>
            <a:off x="1019175" y="1581151"/>
            <a:ext cx="8115300"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通过大量的实验事实，认识浮力的存在</a:t>
            </a:r>
            <a:r>
              <a:rPr lang="en-US" sz="1800" u="none" spc="0" dirty="0">
                <a:solidFill>
                  <a:srgbClr val="FFFFFF">
                    <a:alpha val="100000"/>
                  </a:srgbClr>
                </a:solidFill>
                <a:latin typeface="黑体" pitchFamily="49" charset="-122"/>
              </a:rPr>
              <a:t>；</a:t>
            </a:r>
          </a:p>
        </p:txBody>
      </p:sp>
      <p:sp>
        <p:nvSpPr>
          <p:cNvPr id="7" name="文本框 6"/>
          <p:cNvSpPr txBox="1"/>
          <p:nvPr/>
        </p:nvSpPr>
        <p:spPr>
          <a:xfrm>
            <a:off x="1019175" y="2305051"/>
            <a:ext cx="8115300"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运用实验探究的方法得出决定浮力大小的因素</a:t>
            </a:r>
            <a:r>
              <a:rPr lang="en-US" sz="1800" u="none" spc="0" dirty="0">
                <a:solidFill>
                  <a:srgbClr val="FFFFFF">
                    <a:alpha val="100000"/>
                  </a:srgbClr>
                </a:solidFill>
                <a:latin typeface="黑体" pitchFamily="49" charset="-122"/>
              </a:rPr>
              <a:t>。</a:t>
            </a:r>
          </a:p>
        </p:txBody>
      </p:sp>
      <p:pic>
        <p:nvPicPr>
          <p:cNvPr id="8" name="图片 7"/>
          <p:cNvPicPr/>
          <p:nvPr/>
        </p:nvPicPr>
        <p:blipFill>
          <a:blip r:embed="rId2"/>
          <a:stretch>
            <a:fillRect/>
          </a:stretch>
        </p:blipFill>
        <p:spPr>
          <a:xfrm>
            <a:off x="628650" y="1612900"/>
            <a:ext cx="323850" cy="431800"/>
          </a:xfrm>
          <a:prstGeom prst="rect">
            <a:avLst/>
          </a:prstGeom>
        </p:spPr>
      </p:pic>
      <p:pic>
        <p:nvPicPr>
          <p:cNvPr id="9" name="图片 8"/>
          <p:cNvPicPr/>
          <p:nvPr/>
        </p:nvPicPr>
        <p:blipFill>
          <a:blip r:embed="rId3"/>
          <a:stretch>
            <a:fillRect/>
          </a:stretch>
        </p:blipFill>
        <p:spPr>
          <a:xfrm>
            <a:off x="628650" y="2324100"/>
            <a:ext cx="323850" cy="431800"/>
          </a:xfrm>
          <a:prstGeom prst="rect">
            <a:avLst/>
          </a:prstGeom>
        </p:spPr>
      </p:pic>
      <p:sp>
        <p:nvSpPr>
          <p:cNvPr id="10" name="文本框 9"/>
          <p:cNvSpPr txBox="1"/>
          <p:nvPr/>
        </p:nvSpPr>
        <p:spPr>
          <a:xfrm>
            <a:off x="1019175" y="4159251"/>
            <a:ext cx="8115300"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运用实验和分析的方法得出浮力的产生的原因</a:t>
            </a:r>
            <a:r>
              <a:rPr lang="en-US" sz="1800" u="none" spc="0" dirty="0">
                <a:solidFill>
                  <a:srgbClr val="FFFFFF">
                    <a:alpha val="100000"/>
                  </a:srgbClr>
                </a:solidFill>
                <a:latin typeface="黑体" pitchFamily="49" charset="-122"/>
              </a:rPr>
              <a:t>。</a:t>
            </a:r>
          </a:p>
        </p:txBody>
      </p:sp>
      <p:pic>
        <p:nvPicPr>
          <p:cNvPr id="11" name="图片 10"/>
          <p:cNvPicPr/>
          <p:nvPr/>
        </p:nvPicPr>
        <p:blipFill>
          <a:blip r:embed="rId2"/>
          <a:stretch>
            <a:fillRect/>
          </a:stretch>
        </p:blipFill>
        <p:spPr>
          <a:xfrm>
            <a:off x="628650" y="4191000"/>
            <a:ext cx="323850" cy="431800"/>
          </a:xfrm>
          <a:prstGeom prst="rect">
            <a:avLst/>
          </a:prstGeom>
        </p:spPr>
      </p:pic>
    </p:spTree>
    <p:extLst>
      <p:ext uri="{BB962C8B-B14F-4D97-AF65-F5344CB8AC3E}">
        <p14:creationId xmlns:p14="http://schemas.microsoft.com/office/powerpoint/2010/main" val="246552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000125" y="1447800"/>
          <a:ext cx="9134475" cy="4114800"/>
          <a:chOff x="1000125" y="1447800"/>
          <a:chExt cx="9134475" cy="4114800"/>
        </a:xfrm>
      </p:grpSpPr>
      <p:sp>
        <p:nvSpPr>
          <p:cNvPr id="2" name="文本框 1"/>
          <p:cNvSpPr txBox="1"/>
          <p:nvPr/>
        </p:nvSpPr>
        <p:spPr>
          <a:xfrm>
            <a:off x="1000125" y="3460751"/>
            <a:ext cx="8134350"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船为什么能在海面上航行</a:t>
            </a:r>
            <a:r>
              <a:rPr lang="en-US" sz="18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4000500" y="1930400"/>
            <a:ext cx="4286250" cy="3556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271414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23900" y="1362075"/>
          <a:ext cx="9134475" cy="4029075"/>
          <a:chOff x="723900" y="1362075"/>
          <a:chExt cx="9134475" cy="4029075"/>
        </a:xfrm>
      </p:grpSpPr>
      <p:sp>
        <p:nvSpPr>
          <p:cNvPr id="2" name="文本框 1"/>
          <p:cNvSpPr txBox="1"/>
          <p:nvPr/>
        </p:nvSpPr>
        <p:spPr>
          <a:xfrm>
            <a:off x="723901" y="3346451"/>
            <a:ext cx="8410575"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救生圈、救生衣的作用是什么</a:t>
            </a:r>
            <a:r>
              <a:rPr lang="en-US" sz="18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4038600" y="1816100"/>
            <a:ext cx="4286250" cy="3556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27435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04800" y="1304925"/>
          <a:ext cx="9134475" cy="3971925"/>
          <a:chOff x="304800" y="1304925"/>
          <a:chExt cx="9134475" cy="3971925"/>
        </a:xfrm>
      </p:grpSpPr>
      <p:sp>
        <p:nvSpPr>
          <p:cNvPr id="2" name="文本框 1"/>
          <p:cNvSpPr txBox="1"/>
          <p:nvPr/>
        </p:nvSpPr>
        <p:spPr>
          <a:xfrm>
            <a:off x="304801" y="3282951"/>
            <a:ext cx="8829675"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人在死海中游泳，为什么漂浮在海面上</a:t>
            </a:r>
            <a:r>
              <a:rPr lang="en-US" sz="18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4467225" y="1739900"/>
            <a:ext cx="4286250" cy="3556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1770158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171575" y="1409700"/>
          <a:ext cx="9134475" cy="4076700"/>
          <a:chOff x="1171575" y="1409700"/>
          <a:chExt cx="9134475" cy="4076700"/>
        </a:xfrm>
      </p:grpSpPr>
      <p:sp>
        <p:nvSpPr>
          <p:cNvPr id="2" name="文本框 1"/>
          <p:cNvSpPr txBox="1"/>
          <p:nvPr/>
        </p:nvSpPr>
        <p:spPr>
          <a:xfrm>
            <a:off x="1171575" y="3409951"/>
            <a:ext cx="7962900"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孔明灯为什么能升空</a:t>
            </a:r>
            <a:r>
              <a:rPr lang="en-US" sz="18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3838575" y="1879600"/>
            <a:ext cx="4286250" cy="3556000"/>
          </a:xfrm>
          <a:prstGeom prst="rect">
            <a:avLst/>
          </a:prstGeom>
          <a:ln w="63500" cap="flat" cmpd="sng" algn="ctr">
            <a:solidFill>
              <a:srgbClr val="FFFFFF">
                <a:alpha val="14900"/>
              </a:srgbClr>
            </a:solidFill>
            <a:prstDash val="solid"/>
            <a:round/>
            <a:headEnd type="none" w="med" len="med"/>
            <a:tailEnd type="none" w="med" len="med"/>
          </a:ln>
        </p:spPr>
      </p:pic>
    </p:spTree>
    <p:extLst>
      <p:ext uri="{BB962C8B-B14F-4D97-AF65-F5344CB8AC3E}">
        <p14:creationId xmlns:p14="http://schemas.microsoft.com/office/powerpoint/2010/main" val="148457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00150" y="1000125"/>
          <a:ext cx="10277475" cy="3705225"/>
          <a:chOff x="1200150" y="1000125"/>
          <a:chExt cx="10277475" cy="3705225"/>
        </a:xfrm>
      </p:grpSpPr>
      <p:sp>
        <p:nvSpPr>
          <p:cNvPr id="2" name="文本框 1"/>
          <p:cNvSpPr txBox="1"/>
          <p:nvPr/>
        </p:nvSpPr>
        <p:spPr>
          <a:xfrm>
            <a:off x="1200151" y="2425700"/>
            <a:ext cx="7934325"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漂浮在水中的船都受什么力呢</a:t>
            </a:r>
            <a:r>
              <a:rPr lang="en-US" sz="1800" u="none" spc="0" dirty="0">
                <a:solidFill>
                  <a:srgbClr val="FFFFFF">
                    <a:alpha val="100000"/>
                  </a:srgbClr>
                </a:solidFill>
                <a:latin typeface="黑体" pitchFamily="49" charset="-122"/>
              </a:rPr>
              <a:t>？</a:t>
            </a:r>
          </a:p>
        </p:txBody>
      </p:sp>
      <p:pic>
        <p:nvPicPr>
          <p:cNvPr id="3" name="图片 2"/>
          <p:cNvPicPr/>
          <p:nvPr/>
        </p:nvPicPr>
        <p:blipFill>
          <a:blip r:embed="rId2"/>
          <a:stretch>
            <a:fillRect/>
          </a:stretch>
        </p:blipFill>
        <p:spPr>
          <a:xfrm>
            <a:off x="4991100" y="1333500"/>
            <a:ext cx="2857500" cy="2667000"/>
          </a:xfrm>
          <a:prstGeom prst="rect">
            <a:avLst/>
          </a:prstGeom>
          <a:ln w="63500" cap="flat" cmpd="sng" algn="ctr">
            <a:solidFill>
              <a:srgbClr val="FFFFFF">
                <a:alpha val="14900"/>
              </a:srgbClr>
            </a:solidFill>
            <a:prstDash val="solid"/>
            <a:round/>
            <a:headEnd type="none" w="med" len="med"/>
            <a:tailEnd type="none" w="med" len="med"/>
          </a:ln>
        </p:spPr>
      </p:pic>
      <p:pic>
        <p:nvPicPr>
          <p:cNvPr id="4" name="图片 3"/>
          <p:cNvPicPr/>
          <p:nvPr/>
        </p:nvPicPr>
        <p:blipFill>
          <a:blip r:embed="rId3"/>
          <a:stretch>
            <a:fillRect/>
          </a:stretch>
        </p:blipFill>
        <p:spPr>
          <a:xfrm>
            <a:off x="6262688" y="2806700"/>
            <a:ext cx="114300" cy="152400"/>
          </a:xfrm>
          <a:prstGeom prst="rect">
            <a:avLst/>
          </a:prstGeom>
        </p:spPr>
      </p:pic>
      <p:pic>
        <p:nvPicPr>
          <p:cNvPr id="5" name="图片 4"/>
          <p:cNvPicPr/>
          <p:nvPr/>
        </p:nvPicPr>
        <p:blipFill>
          <a:blip r:embed="rId4"/>
          <a:stretch>
            <a:fillRect/>
          </a:stretch>
        </p:blipFill>
        <p:spPr>
          <a:xfrm>
            <a:off x="6191250" y="1981200"/>
            <a:ext cx="247650" cy="838200"/>
          </a:xfrm>
          <a:prstGeom prst="rect">
            <a:avLst/>
          </a:prstGeom>
        </p:spPr>
      </p:pic>
      <p:pic>
        <p:nvPicPr>
          <p:cNvPr id="6" name="图片 5"/>
          <p:cNvPicPr/>
          <p:nvPr/>
        </p:nvPicPr>
        <p:blipFill>
          <a:blip r:embed="rId5"/>
          <a:stretch>
            <a:fillRect/>
          </a:stretch>
        </p:blipFill>
        <p:spPr>
          <a:xfrm>
            <a:off x="6200775" y="2946401"/>
            <a:ext cx="247650" cy="876300"/>
          </a:xfrm>
          <a:prstGeom prst="rect">
            <a:avLst/>
          </a:prstGeom>
        </p:spPr>
      </p:pic>
      <p:sp>
        <p:nvSpPr>
          <p:cNvPr id="7" name="文本框 6"/>
          <p:cNvSpPr txBox="1"/>
          <p:nvPr/>
        </p:nvSpPr>
        <p:spPr>
          <a:xfrm>
            <a:off x="1295400" y="4533900"/>
            <a:ext cx="6286500" cy="692497"/>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FFFFF">
                    <a:alpha val="100000"/>
                  </a:srgbClr>
                </a:solidFill>
                <a:latin typeface="黑体" pitchFamily="49" charset="-122"/>
              </a:rPr>
              <a:t>据____________知识，物体受到________________，还受到水对物体的力，这种力叫________________。</a:t>
            </a:r>
          </a:p>
        </p:txBody>
      </p:sp>
      <p:sp>
        <p:nvSpPr>
          <p:cNvPr id="8" name="文本框 7"/>
          <p:cNvSpPr txBox="1"/>
          <p:nvPr/>
        </p:nvSpPr>
        <p:spPr>
          <a:xfrm>
            <a:off x="1695450" y="4470400"/>
            <a:ext cx="7439025"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二力平衡</a:t>
            </a:r>
            <a:endParaRPr lang="en-US" sz="1800" u="none" spc="0" dirty="0">
              <a:solidFill>
                <a:srgbClr val="FFD732">
                  <a:alpha val="100000"/>
                </a:srgbClr>
              </a:solidFill>
              <a:latin typeface="黑体" pitchFamily="49" charset="-122"/>
            </a:endParaRPr>
          </a:p>
        </p:txBody>
      </p:sp>
      <p:sp>
        <p:nvSpPr>
          <p:cNvPr id="9" name="文本框 8"/>
          <p:cNvSpPr txBox="1"/>
          <p:nvPr/>
        </p:nvSpPr>
        <p:spPr>
          <a:xfrm>
            <a:off x="3457575" y="4940300"/>
            <a:ext cx="5676900"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竖直向上的浮力</a:t>
            </a:r>
            <a:endParaRPr lang="en-US" sz="1800" u="none" spc="0" dirty="0">
              <a:solidFill>
                <a:srgbClr val="FFD732">
                  <a:alpha val="100000"/>
                </a:srgbClr>
              </a:solidFill>
              <a:latin typeface="黑体" pitchFamily="49" charset="-122"/>
            </a:endParaRPr>
          </a:p>
        </p:txBody>
      </p:sp>
      <p:sp>
        <p:nvSpPr>
          <p:cNvPr id="10" name="文本框 9"/>
          <p:cNvSpPr txBox="1"/>
          <p:nvPr/>
        </p:nvSpPr>
        <p:spPr>
          <a:xfrm>
            <a:off x="4476751" y="4470400"/>
            <a:ext cx="4657725" cy="346249"/>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竖直向下的重力</a:t>
            </a:r>
            <a:endParaRPr lang="en-US" sz="1800" u="none" spc="0" dirty="0">
              <a:solidFill>
                <a:srgbClr val="FFD732">
                  <a:alpha val="100000"/>
                </a:srgbClr>
              </a:solidFill>
              <a:latin typeface="黑体" pitchFamily="49" charset="-122"/>
            </a:endParaRPr>
          </a:p>
        </p:txBody>
      </p:sp>
      <p:sp>
        <p:nvSpPr>
          <p:cNvPr id="11" name="文本框 10"/>
          <p:cNvSpPr txBox="1"/>
          <p:nvPr/>
        </p:nvSpPr>
        <p:spPr>
          <a:xfrm>
            <a:off x="6467475" y="35433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2" name="图片 11"/>
          <p:cNvPicPr/>
          <p:nvPr/>
        </p:nvPicPr>
        <p:blipFill>
          <a:blip r:embed="rId6"/>
          <a:stretch>
            <a:fillRect/>
          </a:stretch>
        </p:blipFill>
        <p:spPr>
          <a:xfrm>
            <a:off x="6419851" y="3479800"/>
            <a:ext cx="409575" cy="593725"/>
          </a:xfrm>
          <a:prstGeom prst="rect">
            <a:avLst/>
          </a:prstGeom>
        </p:spPr>
      </p:pic>
      <p:sp>
        <p:nvSpPr>
          <p:cNvPr id="13" name="文本框 12"/>
          <p:cNvSpPr txBox="1"/>
          <p:nvPr/>
        </p:nvSpPr>
        <p:spPr>
          <a:xfrm>
            <a:off x="6448425" y="17272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4" name="图片 13"/>
          <p:cNvPicPr/>
          <p:nvPr/>
        </p:nvPicPr>
        <p:blipFill>
          <a:blip r:embed="rId7"/>
          <a:stretch>
            <a:fillRect/>
          </a:stretch>
        </p:blipFill>
        <p:spPr>
          <a:xfrm>
            <a:off x="6400801" y="1663700"/>
            <a:ext cx="409575" cy="593725"/>
          </a:xfrm>
          <a:prstGeom prst="rect">
            <a:avLst/>
          </a:prstGeom>
        </p:spPr>
      </p:pic>
    </p:spTree>
    <p:extLst>
      <p:ext uri="{BB962C8B-B14F-4D97-AF65-F5344CB8AC3E}">
        <p14:creationId xmlns:p14="http://schemas.microsoft.com/office/powerpoint/2010/main" val="22599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952500"/>
          <a:ext cx="9134475" cy="4295775"/>
          <a:chOff x="-847725" y="952500"/>
          <a:chExt cx="9134475" cy="4295775"/>
        </a:xfrm>
      </p:grpSpPr>
      <p:sp>
        <p:nvSpPr>
          <p:cNvPr id="2" name="文本框 1"/>
          <p:cNvSpPr txBox="1"/>
          <p:nvPr/>
        </p:nvSpPr>
        <p:spPr>
          <a:xfrm>
            <a:off x="2057401" y="1270000"/>
            <a:ext cx="707707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FFFF">
                    <a:alpha val="100000"/>
                  </a:srgbClr>
                </a:solidFill>
                <a:latin typeface="黑体" pitchFamily="49" charset="-122"/>
              </a:rPr>
              <a:t>怎样用弹簧测力计判断浸在水中的物体是否受浮力</a:t>
            </a:r>
            <a:r>
              <a:rPr lang="en-US" sz="1800" u="none" spc="0" dirty="0">
                <a:solidFill>
                  <a:srgbClr val="FFFFFF">
                    <a:alpha val="100000"/>
                  </a:srgbClr>
                </a:solidFill>
                <a:latin typeface="黑体" pitchFamily="49" charset="-122"/>
              </a:rPr>
              <a:t>？</a:t>
            </a:r>
          </a:p>
        </p:txBody>
      </p:sp>
      <p:pic>
        <p:nvPicPr>
          <p:cNvPr id="3" name="图片 2" descr="C:\Users\Administrator\Desktop\图片4_副本.png图片4_副本"/>
          <p:cNvPicPr/>
          <p:nvPr/>
        </p:nvPicPr>
        <p:blipFill>
          <a:blip r:embed="rId2"/>
          <a:srcRect/>
          <a:stretch>
            <a:fillRect/>
          </a:stretch>
        </p:blipFill>
        <p:spPr>
          <a:xfrm>
            <a:off x="368634" y="2352040"/>
            <a:ext cx="3175000" cy="3175000"/>
          </a:xfrm>
          <a:prstGeom prst="rect">
            <a:avLst/>
          </a:prstGeom>
        </p:spPr>
      </p:pic>
      <p:pic>
        <p:nvPicPr>
          <p:cNvPr id="4" name="图片 3" descr="C:\Users\Administrator\Desktop\图片3_副本.png图片3_副本"/>
          <p:cNvPicPr/>
          <p:nvPr/>
        </p:nvPicPr>
        <p:blipFill>
          <a:blip r:embed="rId3"/>
          <a:srcRect/>
          <a:stretch>
            <a:fillRect/>
          </a:stretch>
        </p:blipFill>
        <p:spPr>
          <a:xfrm>
            <a:off x="1395068" y="2379980"/>
            <a:ext cx="3175000" cy="3175000"/>
          </a:xfrm>
          <a:prstGeom prst="rect">
            <a:avLst/>
          </a:prstGeom>
        </p:spPr>
      </p:pic>
      <p:pic>
        <p:nvPicPr>
          <p:cNvPr id="5" name="图片 4" descr="C:\Users\Administrator\Desktop\图片1_副本.png图片1_副本"/>
          <p:cNvPicPr/>
          <p:nvPr/>
        </p:nvPicPr>
        <p:blipFill>
          <a:blip r:embed="rId4"/>
          <a:srcRect/>
          <a:stretch>
            <a:fillRect/>
          </a:stretch>
        </p:blipFill>
        <p:spPr>
          <a:xfrm>
            <a:off x="-342265" y="1940561"/>
            <a:ext cx="2959735" cy="3390900"/>
          </a:xfrm>
          <a:prstGeom prst="rect">
            <a:avLst/>
          </a:prstGeom>
        </p:spPr>
      </p:pic>
      <p:sp>
        <p:nvSpPr>
          <p:cNvPr id="6" name="文本框 5"/>
          <p:cNvSpPr txBox="1"/>
          <p:nvPr/>
        </p:nvSpPr>
        <p:spPr>
          <a:xfrm>
            <a:off x="3886201" y="2527300"/>
            <a:ext cx="524827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弹簧测力计的示数会减小</a:t>
            </a:r>
            <a:endParaRPr lang="en-US" sz="1800" u="none" spc="0" dirty="0">
              <a:solidFill>
                <a:srgbClr val="FFD732">
                  <a:alpha val="100000"/>
                </a:srgbClr>
              </a:solidFill>
              <a:latin typeface="黑体" pitchFamily="49" charset="-122"/>
            </a:endParaRPr>
          </a:p>
        </p:txBody>
      </p:sp>
      <p:sp>
        <p:nvSpPr>
          <p:cNvPr id="7" name="文本框 6"/>
          <p:cNvSpPr txBox="1"/>
          <p:nvPr/>
        </p:nvSpPr>
        <p:spPr>
          <a:xfrm>
            <a:off x="7010401" y="2578100"/>
            <a:ext cx="2124075" cy="298608"/>
          </a:xfrm>
          <a:prstGeom prst="rect">
            <a:avLst/>
          </a:prstGeom>
          <a:noFill/>
        </p:spPr>
        <p:txBody>
          <a:bodyPr lIns="0" tIns="0" rIns="0" bIns="0" rtlCol="0">
            <a:spAutoFit/>
          </a:bodyPr>
          <a:lstStyle/>
          <a:p>
            <a:pPr marL="0" marR="0" lvl="0" indent="0" algn="l" fontAlgn="base">
              <a:lnSpc>
                <a:spcPct val="125000"/>
              </a:lnSpc>
            </a:pPr>
            <a:r>
              <a:rPr lang="en-US" sz="1800" u="none" spc="0" dirty="0" err="1">
                <a:solidFill>
                  <a:srgbClr val="FFD732">
                    <a:alpha val="100000"/>
                  </a:srgbClr>
                </a:solidFill>
                <a:latin typeface="黑体" pitchFamily="49" charset="-122"/>
              </a:rPr>
              <a:t>受浮力</a:t>
            </a:r>
            <a:endParaRPr lang="en-US" sz="1800" u="none" spc="0" dirty="0">
              <a:solidFill>
                <a:srgbClr val="FFD732">
                  <a:alpha val="100000"/>
                </a:srgbClr>
              </a:solidFill>
              <a:latin typeface="黑体" pitchFamily="49" charset="-122"/>
            </a:endParaRPr>
          </a:p>
        </p:txBody>
      </p:sp>
      <p:sp>
        <p:nvSpPr>
          <p:cNvPr id="8" name="文本框 7"/>
          <p:cNvSpPr txBox="1"/>
          <p:nvPr/>
        </p:nvSpPr>
        <p:spPr>
          <a:xfrm>
            <a:off x="5867401" y="4406900"/>
            <a:ext cx="3267075" cy="298608"/>
          </a:xfrm>
          <a:prstGeom prst="rect">
            <a:avLst/>
          </a:prstGeom>
          <a:noFill/>
        </p:spPr>
        <p:txBody>
          <a:bodyPr lIns="0" tIns="0" rIns="0" bIns="0" rtlCol="0">
            <a:spAutoFit/>
          </a:bodyPr>
          <a:lstStyle/>
          <a:p>
            <a:pPr marL="0" marR="0" lvl="0" indent="0" algn="l" fontAlgn="base">
              <a:lnSpc>
                <a:spcPct val="125000"/>
              </a:lnSpc>
            </a:pPr>
            <a:r>
              <a:rPr lang="en-US" sz="1800" u="none" spc="0" dirty="0">
                <a:solidFill>
                  <a:srgbClr val="F65E5E">
                    <a:alpha val="100000"/>
                  </a:srgbClr>
                </a:solidFill>
                <a:latin typeface="黑体" pitchFamily="49" charset="-122"/>
              </a:rPr>
              <a:t>“</a:t>
            </a:r>
            <a:r>
              <a:rPr lang="en-US" sz="1800" u="none" spc="0" dirty="0" err="1">
                <a:solidFill>
                  <a:srgbClr val="F65E5E">
                    <a:alpha val="100000"/>
                  </a:srgbClr>
                </a:solidFill>
                <a:latin typeface="黑体" pitchFamily="49" charset="-122"/>
              </a:rPr>
              <a:t>称重法”测浮力</a:t>
            </a:r>
            <a:endParaRPr lang="en-US" sz="1800" u="none" spc="0" dirty="0">
              <a:solidFill>
                <a:srgbClr val="F65E5E">
                  <a:alpha val="100000"/>
                </a:srgbClr>
              </a:solidFill>
              <a:latin typeface="黑体" pitchFamily="49" charset="-122"/>
            </a:endParaRPr>
          </a:p>
        </p:txBody>
      </p:sp>
      <p:sp>
        <p:nvSpPr>
          <p:cNvPr id="9" name="文本框 8"/>
          <p:cNvSpPr txBox="1"/>
          <p:nvPr/>
        </p:nvSpPr>
        <p:spPr>
          <a:xfrm>
            <a:off x="4743450" y="3530600"/>
            <a:ext cx="3810000" cy="346249"/>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p:nvPr/>
        </p:nvPicPr>
        <p:blipFill>
          <a:blip r:embed="rId5"/>
          <a:stretch>
            <a:fillRect/>
          </a:stretch>
        </p:blipFill>
        <p:spPr>
          <a:xfrm>
            <a:off x="4695826" y="3467101"/>
            <a:ext cx="1216819" cy="596900"/>
          </a:xfrm>
          <a:prstGeom prst="rect">
            <a:avLst/>
          </a:prstGeom>
        </p:spPr>
      </p:pic>
      <p:sp>
        <p:nvSpPr>
          <p:cNvPr id="11" name="文本框 10"/>
          <p:cNvSpPr txBox="1"/>
          <p:nvPr/>
        </p:nvSpPr>
        <p:spPr>
          <a:xfrm>
            <a:off x="5800725" y="4318000"/>
            <a:ext cx="2119630" cy="369332"/>
          </a:xfrm>
          <a:prstGeom prst="rect">
            <a:avLst/>
          </a:prstGeom>
          <a:noFill/>
          <a:ln w="25400" cap="flat" cmpd="sng" algn="ctr">
            <a:solidFill>
              <a:srgbClr val="FFD732">
                <a:alpha val="100000"/>
              </a:srgbClr>
            </a:solidFill>
            <a:prstDash val="solid"/>
            <a:round/>
            <a:headEnd type="none" w="med" len="med"/>
            <a:tailEnd type="none" w="med" len="med"/>
          </a:ln>
        </p:spPr>
        <p:txBody>
          <a:bodyPr wrap="square" lIns="91440" tIns="45720" rIns="91440" bIns="45720" rtlCol="0">
            <a:spAutoFit/>
          </a:bodyPr>
          <a:lstStyle/>
          <a:p>
            <a:pPr marL="0" marR="0" lvl="0" indent="0" algn="l" fontAlgn="base">
              <a:lnSpc>
                <a:spcPct val="100000"/>
              </a:lnSpc>
            </a:pPr>
            <a:endParaRPr/>
          </a:p>
        </p:txBody>
      </p:sp>
      <p:pic>
        <p:nvPicPr>
          <p:cNvPr id="12" name="图片 11"/>
          <p:cNvPicPr/>
          <p:nvPr/>
        </p:nvPicPr>
        <p:blipFill>
          <a:blip r:embed="rId6"/>
          <a:stretch>
            <a:fillRect/>
          </a:stretch>
        </p:blipFill>
        <p:spPr>
          <a:xfrm>
            <a:off x="5915026" y="4089401"/>
            <a:ext cx="371475" cy="317500"/>
          </a:xfrm>
          <a:prstGeom prst="rect">
            <a:avLst/>
          </a:prstGeom>
        </p:spPr>
      </p:pic>
      <p:pic>
        <p:nvPicPr>
          <p:cNvPr id="13" name="图片 12"/>
          <p:cNvPicPr/>
          <p:nvPr/>
        </p:nvPicPr>
        <p:blipFill>
          <a:blip r:embed="rId7"/>
          <a:stretch>
            <a:fillRect/>
          </a:stretch>
        </p:blipFill>
        <p:spPr>
          <a:xfrm>
            <a:off x="1419225" y="1270000"/>
            <a:ext cx="419100" cy="558800"/>
          </a:xfrm>
          <a:prstGeom prst="rect">
            <a:avLst/>
          </a:prstGeom>
        </p:spPr>
      </p:pic>
      <p:pic>
        <p:nvPicPr>
          <p:cNvPr id="14" name="图片 13"/>
          <p:cNvPicPr/>
          <p:nvPr/>
        </p:nvPicPr>
        <p:blipFill>
          <a:blip r:embed="rId8"/>
          <a:stretch>
            <a:fillRect/>
          </a:stretch>
        </p:blipFill>
        <p:spPr>
          <a:xfrm>
            <a:off x="6419851" y="2641601"/>
            <a:ext cx="523875" cy="266700"/>
          </a:xfrm>
          <a:prstGeom prst="rect">
            <a:avLst/>
          </a:prstGeom>
        </p:spPr>
      </p:pic>
    </p:spTree>
    <p:extLst>
      <p:ext uri="{BB962C8B-B14F-4D97-AF65-F5344CB8AC3E}">
        <p14:creationId xmlns:p14="http://schemas.microsoft.com/office/powerpoint/2010/main" val="32552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7" grpId="0"/>
      <p:bldP spid="8" grpId="0"/>
      <p:bldP spid="9" grpId="0"/>
      <p:bldP spid="10" grpId="0"/>
      <p:bldP spid="11" grpId="0" bldLvl="0" animBg="1"/>
      <p:bldP spid="12"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241</Words>
  <Application>Microsoft Office PowerPoint</Application>
  <PresentationFormat>全屏显示(4:3)</PresentationFormat>
  <Paragraphs>93</Paragraphs>
  <Slides>20</Slides>
  <Notes>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7</cp:revision>
  <dcterms:created xsi:type="dcterms:W3CDTF">2020-04-28T13:33:39Z</dcterms:created>
  <dcterms:modified xsi:type="dcterms:W3CDTF">2020-04-29T06:35:44Z</dcterms:modified>
</cp:coreProperties>
</file>