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320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000500" y="2124075"/>
          <a:ext cx="4810125" cy="2695575"/>
          <a:chOff x="4000500" y="2124075"/>
          <a:chExt cx="4810125" cy="2695575"/>
        </a:xfrm>
      </p:grpSpPr>
      <p:sp>
        <p:nvSpPr>
          <p:cNvPr id="2" name="文本框 1"/>
          <p:cNvSpPr txBox="1"/>
          <p:nvPr/>
        </p:nvSpPr>
        <p:spPr>
          <a:xfrm>
            <a:off x="3347864" y="2420888"/>
            <a:ext cx="2443707" cy="839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b="1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7.2 </a:t>
            </a:r>
            <a:r>
              <a:rPr lang="en-US" sz="4800" b="1" u="none" spc="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弹力</a:t>
            </a:r>
            <a:endParaRPr lang="en-US" sz="4800" b="1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84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86800" cy="4991100"/>
          <a:chOff x="381000" y="266700"/>
          <a:chExt cx="8686800" cy="49911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两种形变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0795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4400" y="1041401"/>
            <a:ext cx="7772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力能使物体发生形变，如图，用手捏橡皮泥与拉弹簧，橡皮泥与弹簧均发生了形变，这两种形变一样吗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3924" y="2146300"/>
            <a:ext cx="657703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这两种形变分别对应了下图的哪些情况呢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96100" y="52578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772025" y="52578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2638425" y="52578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542925" y="52578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991100" y="28321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962025" y="2832100"/>
            <a:ext cx="1619250" cy="139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9"/>
          <a:stretch>
            <a:fillRect/>
          </a:stretch>
        </p:blipFill>
        <p:spPr>
          <a:xfrm>
            <a:off x="5705475" y="4229101"/>
            <a:ext cx="304800" cy="11557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2124076" y="4343401"/>
            <a:ext cx="4943475" cy="10287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1752601" y="4241800"/>
            <a:ext cx="3914775" cy="9906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12"/>
          <a:stretch>
            <a:fillRect/>
          </a:stretch>
        </p:blipFill>
        <p:spPr>
          <a:xfrm>
            <a:off x="2076450" y="4356100"/>
            <a:ext cx="1181100" cy="96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34425" cy="4600575"/>
          <a:chOff x="381000" y="266700"/>
          <a:chExt cx="8734425" cy="4600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弹性与塑性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6300" y="1168400"/>
            <a:ext cx="77724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正如前面两种物体的形变，有些物体形变后能够恢复原状有些则不能，这属于材料的力学性质。材料的力学性质有很多，今天我们先来认识材料的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塑性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557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9575" y="30988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9676" y="3098800"/>
            <a:ext cx="271938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受力时发生形变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不受力时，又恢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复到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原来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的形状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的性质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9576" y="5461000"/>
            <a:ext cx="2714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这种形变叫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505450" y="3441700"/>
            <a:ext cx="1619250" cy="2616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3905250" y="3441700"/>
            <a:ext cx="1619250" cy="2616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115175" y="3441700"/>
            <a:ext cx="1619250" cy="2692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4075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4552950"/>
          <a:chOff x="381000" y="266700"/>
          <a:chExt cx="8724900" cy="4552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弹性与塑性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6300" y="1168400"/>
            <a:ext cx="77724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正如前面两种物体的形变，有些物体形变后能够恢复原状有些则不能，这属于材料的力学性质。材料的力学性质有很多，今天我们先来认识材料的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塑性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557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9575" y="30988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塑性：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9675" y="3098800"/>
            <a:ext cx="21336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形变后不能恢复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到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原来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的形状的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性质。 （塑性也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叫范性）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9576" y="5461000"/>
            <a:ext cx="2714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这种形变叫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塑性形变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105650" y="3352800"/>
            <a:ext cx="1619250" cy="2540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5505450" y="3352801"/>
            <a:ext cx="1619250" cy="2552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895725" y="3352801"/>
            <a:ext cx="1619250" cy="2552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8841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34425" cy="4267200"/>
          <a:chOff x="381000" y="266700"/>
          <a:chExt cx="8734425" cy="42672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什么是弹力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5824" y="1168400"/>
            <a:ext cx="5186373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如图，撑竿跳的竿子是用玻璃钢做的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玻璃钢要有很好的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1376" y="17272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5824" y="2387600"/>
            <a:ext cx="468630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如果用橡皮泥做的竿子会怎么样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826" y="3098800"/>
            <a:ext cx="497205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回忆压弹簧、拉橡皮筋时手的感受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5824" y="3759200"/>
            <a:ext cx="525781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手受到了弹簧或橡皮筋施加给手的力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4875" y="45720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弹力：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4025" y="4572001"/>
            <a:ext cx="3771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物体由于发生弹性形变而产生的力叫做弹力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81100"/>
            <a:ext cx="419100" cy="5588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4597400"/>
            <a:ext cx="419100" cy="5588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857875" y="1384301"/>
            <a:ext cx="2876550" cy="4203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19626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715125" cy="4600575"/>
          <a:chOff x="381000" y="266700"/>
          <a:chExt cx="6715125" cy="4600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弹力的定义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2500" y="14732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一、定义：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2501" y="2413000"/>
            <a:ext cx="5762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物体由于发生弹性形变而产生的力叫做弹力。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2500" y="3238500"/>
            <a:ext cx="205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二、产生条件：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52575" y="4254500"/>
            <a:ext cx="20091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1、直接接触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52575" y="5549900"/>
            <a:ext cx="264922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2、发生弹性形变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485900"/>
            <a:ext cx="419100" cy="5588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62076" y="4254500"/>
            <a:ext cx="123825" cy="187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6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96852" cy="4867275"/>
          <a:chOff x="381000" y="266700"/>
          <a:chExt cx="8196852" cy="48672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弹力辨析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446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4" y="1231900"/>
            <a:ext cx="466725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不接触的物体能产生弹力吗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4875" y="1879600"/>
            <a:ext cx="654558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产生弹力的条件：（1）相互接触  （2）相互挤压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3650" y="5930900"/>
            <a:ext cx="489587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不接触的物体无法产生弹力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62526" y="2692400"/>
            <a:ext cx="3234327" cy="31750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866776" y="2692400"/>
            <a:ext cx="3248025" cy="317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9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58225" cy="4305300"/>
          <a:chOff x="381000" y="266700"/>
          <a:chExt cx="8658225" cy="4305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微小形变研究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4875" y="1231900"/>
            <a:ext cx="6629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我们坐在凳子上，受到的凳子给我们的力是弹力吗？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827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4875" y="5181600"/>
            <a:ext cx="3200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凳子发生弹性形变了吗？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19450" y="2413000"/>
            <a:ext cx="206502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1、直接接触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9451" y="3670300"/>
            <a:ext cx="241998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2、发生弹性形变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1" y="2451100"/>
            <a:ext cx="123825" cy="187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4875" y="3098800"/>
            <a:ext cx="205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弹力的产生条件</a:t>
            </a: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800725" y="2374900"/>
            <a:ext cx="2857500" cy="3225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41431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43925" cy="4638675"/>
          <a:chOff x="381000" y="266700"/>
          <a:chExt cx="8543925" cy="46386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827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5825" y="1244600"/>
            <a:ext cx="7200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那些看似非常坚硬的物体是否发生了不易察觉的形变呢？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00525" y="2667000"/>
            <a:ext cx="43434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用力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挤压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放松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厚壁玻璃瓶，观察瓶子上方玻璃管内液柱高度随手部用力的变化。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5626100"/>
            <a:ext cx="6629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实验说明玻璃瓶发生了微小的弹性形变，产生弹力。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微小形变研究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125" y="2095500"/>
            <a:ext cx="2857500" cy="3124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8670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53475" cy="4676775"/>
          <a:chOff x="381000" y="266700"/>
          <a:chExt cx="8753475" cy="4676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几种弹力及其方向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5350" y="1244600"/>
            <a:ext cx="4914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下列图中物体间的作用力属于弹力吗？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827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5351" y="5676900"/>
            <a:ext cx="7477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压力、推力、拉力都属于弹力，弹力广泛地存在于生活中。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2222501"/>
            <a:ext cx="8105775" cy="3009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0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53425" cy="4533900"/>
          <a:chOff x="381000" y="266700"/>
          <a:chExt cx="8353425" cy="4533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支撑面的弹力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4400" y="1231900"/>
            <a:ext cx="2552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1、支撑面的弹力：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1601" y="1917700"/>
            <a:ext cx="612935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压力：方向垂直于支持面而指向被压的物体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1601" y="2641600"/>
            <a:ext cx="734380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支持力：方向总是垂直于支持面，指向被支持的物体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57675" y="37592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N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275" y="4787901"/>
            <a:ext cx="2667000" cy="12573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600575" y="3987801"/>
            <a:ext cx="200025" cy="181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86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72500" cy="3295650"/>
          <a:chOff x="381000" y="266700"/>
          <a:chExt cx="8572500" cy="3295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9050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921000"/>
            <a:ext cx="323850" cy="431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5376" y="1816100"/>
            <a:ext cx="50482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知道什么是弹力，弹力产生的条件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5376" y="2819400"/>
            <a:ext cx="783434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通过观察和实验了解弹簧测力计的结构，能正确使用测力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5376" y="3835400"/>
            <a:ext cx="454819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知道形变越大，弹力越大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39370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95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53450" cy="4657725"/>
          <a:chOff x="381000" y="266700"/>
          <a:chExt cx="8553450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绳的弹力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4" y="1206500"/>
            <a:ext cx="330993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2、绳的弹力：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2550" y="1879600"/>
            <a:ext cx="779145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由于绳被拉长而对所拉物体产生的弹力，通常称为拉力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拉力的方向：总是沿绳而指向绳收缩的方向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38626" y="4025900"/>
            <a:ext cx="23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T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400" y="3429001"/>
            <a:ext cx="1352550" cy="27813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95801" y="4292601"/>
            <a:ext cx="200025" cy="115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5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39150" cy="3695700"/>
          <a:chOff x="381000" y="266700"/>
          <a:chExt cx="8439150" cy="3695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几种弹力及其方向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9624" y="1206500"/>
            <a:ext cx="640558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（1）常见弹力：推力、拉力、压力、支持力。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9150" y="2222501"/>
            <a:ext cx="7620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（2）弹力的作用点：在直接接触，使它发生了弹性形变物体的接触点或接触面上。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9625" y="3810001"/>
            <a:ext cx="7620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（3）弹力的方向：总是指向施力物体恢复原状的方向；总是与施力物体形变方向相反（与接触面垂直）。</a:t>
            </a:r>
          </a:p>
        </p:txBody>
      </p:sp>
    </p:spTree>
    <p:extLst>
      <p:ext uri="{BB962C8B-B14F-4D97-AF65-F5344CB8AC3E}">
        <p14:creationId xmlns="" xmlns:p14="http://schemas.microsoft.com/office/powerpoint/2010/main" val="253113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52425"/>
          <a:ext cx="8658225" cy="4143375"/>
          <a:chOff x="381000" y="352425"/>
          <a:chExt cx="8658225" cy="41433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5826" y="469900"/>
            <a:ext cx="3971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1、下列说法正确的是：（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075" y="1206500"/>
            <a:ext cx="7677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A、同学们坐在椅子上学习，椅子不形变，所以大家没受到弹力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1075" y="2425701"/>
            <a:ext cx="7658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B、汽车行驶在松软的地上，地受到向下的弹力，是因为地发生形变而下陷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1076" y="3695701"/>
            <a:ext cx="7667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C、汽车行驶在水泥路上，轮胎发生形变从而产生对地面的压力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81074" y="4965700"/>
            <a:ext cx="78772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D、汽车越重，对地面的压力越大，所以压力就是重力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48151" y="482600"/>
            <a:ext cx="23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3401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52425"/>
          <a:ext cx="7410450" cy="2771775"/>
          <a:chOff x="381000" y="352425"/>
          <a:chExt cx="7410450" cy="27717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5350" y="469900"/>
            <a:ext cx="5410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2、下列关于弹力的说法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不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正确是：（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86425" y="5080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0" y="1193800"/>
            <a:ext cx="5391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A、只要两个物体接触就一定能产生弹力；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5350" y="1828800"/>
            <a:ext cx="6515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B、两个接触并发生弹性形变的物体一定产生弹力；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5350" y="2463800"/>
            <a:ext cx="51625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C、压力、支持力、绳的拉力都是弹力 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5350" y="3136900"/>
            <a:ext cx="5676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D、压力、支持力的方向总是垂直于支持面。</a:t>
            </a:r>
          </a:p>
        </p:txBody>
      </p:sp>
    </p:spTree>
    <p:extLst>
      <p:ext uri="{BB962C8B-B14F-4D97-AF65-F5344CB8AC3E}">
        <p14:creationId xmlns="" xmlns:p14="http://schemas.microsoft.com/office/powerpoint/2010/main" val="6526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71475"/>
          <a:ext cx="7429500" cy="2847975"/>
          <a:chOff x="381000" y="371475"/>
          <a:chExt cx="7429500" cy="28479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6300" y="495300"/>
            <a:ext cx="776766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3、下列关于弹力产生的条件说法正确的是：（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10375" y="5080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6300" y="1282700"/>
            <a:ext cx="562452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A、只要两个物体接触就会产生弹力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6300" y="1879600"/>
            <a:ext cx="526733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B、只要物体相互吸引就会产生弹力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6301" y="2540000"/>
            <a:ext cx="555308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C、只要物体发生形变就会产生弹力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6300" y="3238500"/>
            <a:ext cx="69104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D、只有发生弹性形变的物体才会产生弹力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5790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72450" cy="4724400"/>
          <a:chOff x="381000" y="266700"/>
          <a:chExt cx="8172450" cy="4724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课堂小活动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93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4" y="1168400"/>
            <a:ext cx="716758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观察物体弹性形变大小与外力大小的关系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00" y="5181601"/>
            <a:ext cx="3200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压塑料尺的力越大，塑料尺的弯曲程度越____。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14678" y="557214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72050" y="5181601"/>
            <a:ext cx="388623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拉弹簧的力越大，弹簧伸长得越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57818" y="5643578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长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2209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701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953500" cy="4876800"/>
          <a:chOff x="381000" y="266700"/>
          <a:chExt cx="8953500" cy="4876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5229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实验探究：弹簧的弹力与形变量的关系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12827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6" y="1257300"/>
            <a:ext cx="55245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弹簧的弹力与形变量到底有怎样的关系？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4876" y="18542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【实验目的】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4876" y="2463800"/>
            <a:ext cx="516732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探究弹簧弹力与弹簧形变量的关系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4876" y="30353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【实验器材】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4876" y="3619500"/>
            <a:ext cx="573882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铁架台、弹簧、钩码、刻度尺、坐标纸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4876" y="42037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【实验原理】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4876" y="4826000"/>
            <a:ext cx="8382032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弹簧悬挂重物静止时，弹簧的弹力跟重物所受的重力大小相等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测出每次悬挂重物的重力大小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F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和弹簧伸长量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x 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建立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F -x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坐标系，描点作图，即可得出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F 和 x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305550" y="1308100"/>
            <a:ext cx="2076450" cy="3225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5170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4505325"/>
          <a:chOff x="381000" y="266700"/>
          <a:chExt cx="8724900" cy="4505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5229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实验探究：弹簧的弹力与形变量的关系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301" y="10541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【实验步骤】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1714501"/>
            <a:ext cx="79724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1、将弹簧一端挂在铁架台上，让其自由下垂，用_________测出弹簧自然伸长状态时的长度。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3009900"/>
            <a:ext cx="80962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2、将弹簧自由端挂上钩码，待弹簧______后，记录弹簧的______和钩码的重力（或所挂砝码的______)，列表作出记录，要尽可能多测几组数据。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4889501"/>
            <a:ext cx="8077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3、根据所测数据在坐标纸上描点，最好以力F为纵坐标，以弹簧的伸长量x为横坐标。描点作图画出F-x图象。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53250" y="16637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刻度尺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2551" y="29591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平衡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1" y="35687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长度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38751" y="3615267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</p:spTree>
    <p:extLst>
      <p:ext uri="{BB962C8B-B14F-4D97-AF65-F5344CB8AC3E}">
        <p14:creationId xmlns="" xmlns:p14="http://schemas.microsoft.com/office/powerpoint/2010/main" val="14010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48650" cy="4895850"/>
          <a:chOff x="381000" y="266700"/>
          <a:chExt cx="8248650" cy="4895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5229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实验探究：弹簧的弹力与形变量的关系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301" y="10541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【实验步骤】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701800"/>
            <a:ext cx="7048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4、以弹簧的伸长量为自变量，写出曲线所代表的函数。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336801"/>
            <a:ext cx="7620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5、得出弹簧弹力与弹簧伸长量的关系，解释函数表达式中常数的物理意义。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5301" y="35560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【注意事项】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4191001"/>
            <a:ext cx="7048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1、所挂钩码不要过重，以免弹簧被过分拉伸，超出它的____________。要注意观察，适可而止。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5410201"/>
            <a:ext cx="75914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2、每次所挂钩码的质量差尽量____一些，从而使坐标上描的点尽可能稀，这样作出的图线精确。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8201" y="47498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弹性限度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72000" y="53975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</a:p>
        </p:txBody>
      </p:sp>
    </p:spTree>
    <p:extLst>
      <p:ext uri="{BB962C8B-B14F-4D97-AF65-F5344CB8AC3E}">
        <p14:creationId xmlns="" xmlns:p14="http://schemas.microsoft.com/office/powerpoint/2010/main" val="31091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34400" cy="4762500"/>
          <a:chOff x="381000" y="266700"/>
          <a:chExt cx="8534400" cy="4762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5229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实验探究：弹簧的弹力与形变量的关系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301" y="10541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【注意事项】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63701"/>
            <a:ext cx="7905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3、测弹簧长度时，一定要在弹簧竖直悬挂且处于平衡状态时测量，以免增大误差。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806701"/>
            <a:ext cx="7905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4、描点画线时，所描的点不一定都落在一条曲线上，但应注意一定要使各点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均匀分布在曲线的两侧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3987800"/>
            <a:ext cx="7620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5、记录数据时要注意弹力及弹簧伸长量的对应关系及单位。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301" y="46101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【误差分析】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5219700"/>
            <a:ext cx="6762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1、钩码标值不准确，弹簣长度测量不准确带来误差。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" y="5791200"/>
            <a:ext cx="5619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2、画图时描点及连线不准确也会带来误差。</a:t>
            </a:r>
          </a:p>
        </p:txBody>
      </p:sp>
    </p:spTree>
    <p:extLst>
      <p:ext uri="{BB962C8B-B14F-4D97-AF65-F5344CB8AC3E}">
        <p14:creationId xmlns="" xmlns:p14="http://schemas.microsoft.com/office/powerpoint/2010/main" val="12748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3829050" cy="3752850"/>
          <a:chOff x="381000" y="266700"/>
          <a:chExt cx="3829050" cy="3752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22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6703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117600"/>
            <a:ext cx="43005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弹簧测力计的正确使用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4445000"/>
            <a:ext cx="372903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弹力的概念及产生条件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30595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39150" cy="4943475"/>
          <a:chOff x="381000" y="266700"/>
          <a:chExt cx="8439150" cy="4943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5229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实验探究：弹簧的弹力与形变量的关系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4351" y="11557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【实验结论】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892301"/>
            <a:ext cx="7810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弹簧的弹性________________。在弹性限度内，弹簧受到的拉力越大，弹簧的伸长量就越_____。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33625" y="18923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有一定限度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25925" y="24511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3886200"/>
            <a:ext cx="7362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</a:t>
            </a:r>
            <a:r>
              <a:rPr lang="en-US" sz="24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弹性限度</a:t>
            </a:r>
            <a:r>
              <a:rPr lang="en-US" sz="24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内，弹簧的伸长量与所受到的拉力成</a:t>
            </a:r>
            <a:r>
              <a:rPr lang="en-US" sz="24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正比</a:t>
            </a:r>
            <a:r>
              <a:rPr lang="en-US" sz="24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33976" y="5016500"/>
            <a:ext cx="1647825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弹簧测力计就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是利用这个原理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制成的。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733926" y="4559300"/>
            <a:ext cx="2238375" cy="20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71475"/>
          <a:ext cx="8515350" cy="4114800"/>
          <a:chOff x="381000" y="371475"/>
          <a:chExt cx="8515350" cy="41148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200" y="508001"/>
            <a:ext cx="7296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1、（多选）在“探究弹力和弹簧伸长的关系”的实验中，以下说法正确的是：（       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95675" y="1104900"/>
            <a:ext cx="438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8201" y="1778000"/>
            <a:ext cx="56864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A、弹簧被拉伸时，不能超出它的弹性限度；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2463801"/>
            <a:ext cx="7658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B、用悬挂钩码的方法给弹簧施加拉力，应保证弹簧位于竖直位置且处于平衡状态；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1" y="3695700"/>
            <a:ext cx="5953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C、用直尺测得弹簧的长度即为弹簧的伸长量；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8200" y="4368801"/>
            <a:ext cx="7677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D、用几个不同的弹簧，分别测出几组拉力与伸长量，得出拉力与伸长量之比相等。</a:t>
            </a:r>
          </a:p>
        </p:txBody>
      </p:sp>
    </p:spTree>
    <p:extLst>
      <p:ext uri="{BB962C8B-B14F-4D97-AF65-F5344CB8AC3E}">
        <p14:creationId xmlns="" xmlns:p14="http://schemas.microsoft.com/office/powerpoint/2010/main" val="35372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01100" cy="4200525"/>
          <a:chOff x="381000" y="266700"/>
          <a:chExt cx="8801100" cy="4200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弹簧测力计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12827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2501" y="1231900"/>
            <a:ext cx="519113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弹簧测力计的原理和构造是什么呢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2500" y="2159000"/>
            <a:ext cx="17621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1．原理：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00274" y="2159000"/>
            <a:ext cx="3729047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在弹性限度内，弹簧受到的拉力越大，弹簧的伸长量就越长。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2500" y="4330700"/>
            <a:ext cx="17621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2．构造：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00274" y="4330701"/>
            <a:ext cx="3729047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主要由刻度盘、弹簧、指针、挂钩等组成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981701" y="2120900"/>
            <a:ext cx="2257425" cy="347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419850" y="5105400"/>
            <a:ext cx="571500" cy="1778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239001" y="4165600"/>
            <a:ext cx="581025" cy="1778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419850" y="3581400"/>
            <a:ext cx="571500" cy="1778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239001" y="3365500"/>
            <a:ext cx="581025" cy="1778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91201" y="33655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指针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91201" y="48895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挂钩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86701" y="31496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86700" y="39243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刻度盘</a:t>
            </a:r>
          </a:p>
        </p:txBody>
      </p:sp>
    </p:spTree>
    <p:extLst>
      <p:ext uri="{BB962C8B-B14F-4D97-AF65-F5344CB8AC3E}">
        <p14:creationId xmlns="" xmlns:p14="http://schemas.microsoft.com/office/powerpoint/2010/main" val="4715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29625" cy="4695825"/>
          <a:chOff x="381000" y="266700"/>
          <a:chExt cx="8429625" cy="46958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弹簧测力计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5351" y="1270000"/>
            <a:ext cx="57626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使用时注意认清弹簧测力计的量程和分度值。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不要超过弹簧测力计的量程！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700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5350" y="2616200"/>
            <a:ext cx="30200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右侧弹簧测力计的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4501" y="3441700"/>
            <a:ext cx="2943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量  程：____________；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14501" y="4241800"/>
            <a:ext cx="3095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分度值：____________；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14501" y="5181600"/>
            <a:ext cx="3095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测量值：____________；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52750" y="3467100"/>
            <a:ext cx="112839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0~5 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19450" y="4267200"/>
            <a:ext cx="94742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0.2 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19450" y="5207000"/>
            <a:ext cx="123317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1.4 N</a:t>
            </a:r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810375" y="1333500"/>
            <a:ext cx="1619250" cy="4927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5353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77275" cy="5048250"/>
          <a:chOff x="381000" y="266700"/>
          <a:chExt cx="8677275" cy="5048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095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弹簧测力计的使用方法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58025" y="1206500"/>
            <a:ext cx="1619250" cy="4927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876300" y="1270000"/>
            <a:ext cx="205262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1、使用前：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6300" y="1930400"/>
            <a:ext cx="3333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（1）观察量程和分度值。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6300" y="2578100"/>
            <a:ext cx="583884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（2）检查指针是否指在零刻度线，若不在，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应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调零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来回拉动几下弹簧，避免卡壳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6300" y="3746500"/>
            <a:ext cx="543433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2、测量时：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6300" y="4330700"/>
            <a:ext cx="4343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力的方向要和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弹簧螺线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方向一致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6300" y="4927600"/>
            <a:ext cx="22669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3、观察时：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6300" y="5575300"/>
            <a:ext cx="469583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视线必须与刻度盘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垂直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，不估读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19751" y="5473700"/>
            <a:ext cx="23336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使用时注意：看、调、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用、读四个环节。</a:t>
            </a:r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270000"/>
            <a:ext cx="419100" cy="5588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353050" y="5016501"/>
            <a:ext cx="2724150" cy="17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3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34425" cy="3419475"/>
          <a:chOff x="381000" y="266700"/>
          <a:chExt cx="8734425" cy="3419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095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各种各样的弹簧测力计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34251" y="1727200"/>
            <a:ext cx="1400175" cy="279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57851" y="1727200"/>
            <a:ext cx="1381125" cy="279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2114551" y="1727200"/>
            <a:ext cx="1476375" cy="279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419101" y="1727201"/>
            <a:ext cx="1381125" cy="2832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3933825" y="1727201"/>
            <a:ext cx="1409700" cy="2781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339604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71475"/>
          <a:ext cx="8620125" cy="1638300"/>
          <a:chOff x="381000" y="371475"/>
          <a:chExt cx="8620125" cy="16383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6301" y="508000"/>
            <a:ext cx="7743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1、在物理实验室常用_____________测量力的大小,它是利用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_____________________________________________________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理制成的.加在它的力不能超过它的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71900" y="5080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弹簧测力计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0125" y="1054100"/>
            <a:ext cx="684657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在弹性限度内，弹簧受的拉力越大，它的伸长就越长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1626" y="15748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量程</a:t>
            </a:r>
          </a:p>
        </p:txBody>
      </p:sp>
    </p:spTree>
    <p:extLst>
      <p:ext uri="{BB962C8B-B14F-4D97-AF65-F5344CB8AC3E}">
        <p14:creationId xmlns="" xmlns:p14="http://schemas.microsoft.com/office/powerpoint/2010/main" val="38384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71475"/>
          <a:ext cx="7143750" cy="3028950"/>
          <a:chOff x="381000" y="371475"/>
          <a:chExt cx="7143750" cy="30289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4876" y="495300"/>
            <a:ext cx="5114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2、使用弹簧测力计不必要的是：（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1" y="1257300"/>
            <a:ext cx="651511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A、弹簧测力计竖直或水平放置，不得倾斜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400" y="1930400"/>
            <a:ext cx="42392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B、使用前指针要“校零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”；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4400" y="2730500"/>
            <a:ext cx="737237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C、使用过程中，弹簧、指针不得与外壳有摩擦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400" y="3479800"/>
            <a:ext cx="608649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D、拉力不得超过弹簧测力计的最大刻度值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9250" y="5207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</p:spTree>
    <p:extLst>
      <p:ext uri="{BB962C8B-B14F-4D97-AF65-F5344CB8AC3E}">
        <p14:creationId xmlns="" xmlns:p14="http://schemas.microsoft.com/office/powerpoint/2010/main" val="41656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71475"/>
          <a:ext cx="8496300" cy="3867150"/>
          <a:chOff x="381000" y="371475"/>
          <a:chExt cx="8496300" cy="38671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953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6775" y="495300"/>
            <a:ext cx="5905500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3、有一弹簧测力计，当秤钩上没有施加力时，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指针不是在零刻度线上，而是在0.2N的位置，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此时用手拉弹簧测力计秤钩，读数为4N，则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手拉弹簧的力为（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48026" y="2197100"/>
            <a:ext cx="23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6776" y="3086100"/>
            <a:ext cx="159575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A、4.2N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4275" y="3086100"/>
            <a:ext cx="14262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B、4N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6775" y="4025900"/>
            <a:ext cx="19913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C、3.8N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24276" y="4025900"/>
            <a:ext cx="231711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D、无法判断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877050" y="673101"/>
            <a:ext cx="1619250" cy="4483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640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05825" cy="3295650"/>
          <a:chOff x="381000" y="266700"/>
          <a:chExt cx="8505825" cy="3295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41401"/>
            <a:ext cx="53340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1、在“橡皮泥上留下漂亮的指印”“跳板被跳水运动员压弯(图72-4)”两个现象中，发生的是不是弹性形变？说说你的理由。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19851" y="1181101"/>
            <a:ext cx="2085975" cy="3213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167912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39175" cy="4953000"/>
          <a:chOff x="381000" y="266700"/>
          <a:chExt cx="8639175" cy="4953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温故知新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551" y="1511300"/>
            <a:ext cx="8029605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1、在国际单位制中，力的单位是_______，简称____，符号为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76851" y="15113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牛顿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00875" y="15113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8225" y="20320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1550" y="2971800"/>
            <a:ext cx="56578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2、用手托起两个鸡蛋的力，大约就是___N。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91200" y="2984500"/>
            <a:ext cx="19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1551" y="3835400"/>
            <a:ext cx="6562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3、力的三要素有：_______、_______、__________。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81401" y="38227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00601" y="38227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10275" y="38227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作用点</a:t>
            </a:r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485900"/>
            <a:ext cx="419100" cy="5588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543550" y="4724400"/>
            <a:ext cx="1847850" cy="1600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390650" y="4724401"/>
            <a:ext cx="1828800" cy="1587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文本框 16"/>
          <p:cNvSpPr txBox="1"/>
          <p:nvPr/>
        </p:nvSpPr>
        <p:spPr>
          <a:xfrm>
            <a:off x="6772275" y="5943600"/>
            <a:ext cx="7048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G≈1N</a:t>
            </a:r>
          </a:p>
        </p:txBody>
      </p:sp>
      <p:cxnSp>
        <p:nvCxnSpPr>
          <p:cNvPr id="18" name="直接连接符 17"/>
          <p:cNvCxnSpPr/>
          <p:nvPr/>
        </p:nvCxnSpPr>
        <p:spPr>
          <a:xfrm rot="5400000">
            <a:off x="6426200" y="6070600"/>
            <a:ext cx="635000" cy="0"/>
          </a:xfrm>
          <a:prstGeom prst="line">
            <a:avLst/>
          </a:prstGeom>
          <a:ln w="762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图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6600826" y="5778501"/>
            <a:ext cx="161925" cy="8255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6"/>
          <a:stretch>
            <a:fillRect/>
          </a:stretch>
        </p:blipFill>
        <p:spPr>
          <a:xfrm>
            <a:off x="6619875" y="5600701"/>
            <a:ext cx="161925" cy="21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21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5" grpId="0" animBg="1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34400" cy="1666875"/>
          <a:chOff x="381000" y="266700"/>
          <a:chExt cx="8534400" cy="1666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04901"/>
            <a:ext cx="7905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2、小强用弹簧拉力器锻炼身体，刚拉开时没感到太费力，可是两手拉开的距离越大，就感到越费力。这是什么原因？</a:t>
            </a:r>
          </a:p>
        </p:txBody>
      </p:sp>
    </p:spTree>
    <p:extLst>
      <p:ext uri="{BB962C8B-B14F-4D97-AF65-F5344CB8AC3E}">
        <p14:creationId xmlns="" xmlns:p14="http://schemas.microsoft.com/office/powerpoint/2010/main" val="2971447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105650" cy="1333500"/>
          <a:chOff x="381000" y="266700"/>
          <a:chExt cx="7105650" cy="1333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19200"/>
            <a:ext cx="701518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3、试分析一个旧弹簧测力计不能准确测量的原因。</a:t>
            </a:r>
          </a:p>
        </p:txBody>
      </p:sp>
    </p:spTree>
    <p:extLst>
      <p:ext uri="{BB962C8B-B14F-4D97-AF65-F5344CB8AC3E}">
        <p14:creationId xmlns="" xmlns:p14="http://schemas.microsoft.com/office/powerpoint/2010/main" val="39631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48675" cy="3067050"/>
          <a:chOff x="381000" y="266700"/>
          <a:chExt cx="8448675" cy="3067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93801"/>
            <a:ext cx="52197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4、请读出图7.2-5中两个弹簧测力计的示数。圆筒测力计每个小格表示0.1N。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051" y="1206501"/>
            <a:ext cx="2333625" cy="2882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317088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77225" cy="3609975"/>
          <a:chOff x="381000" y="266700"/>
          <a:chExt cx="8277225" cy="3609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143000"/>
            <a:ext cx="5800737" cy="2212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5、如图7.2-6，将椭圆形厚玻璃瓶装满水，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把细玻璃管通过带孔的橡皮塞插入瓶中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沿着不同的方向用力捏厚玻璃瓶，观察细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管中水面高度的变化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请你从力使物体产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生形变的角度解释所看到的现象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57975" y="1358900"/>
            <a:ext cx="1619250" cy="345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467085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86800" cy="4962525"/>
          <a:chOff x="381000" y="266700"/>
          <a:chExt cx="8686800" cy="4962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胡克及胡克定律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303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6" y="1130300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胡克定律极简史：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4401" y="1854200"/>
            <a:ext cx="2905125" cy="309700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起初，胡克在做实验的过程中，发现“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弹簧上所加重量的大小与弹簧的伸长量成正比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”，他又通过多次实验验证自己的猜想。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400" y="5499100"/>
            <a:ext cx="77724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1678年，胡克写了一篇《弹簧》论文，向人们介绍了对弹性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物体实验的结果，为材料力学和弹性力学的发展奠定了基础。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105275" y="17272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9842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82025" cy="5143500"/>
          <a:chOff x="381000" y="266700"/>
          <a:chExt cx="8582025" cy="5143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胡克及胡克定律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303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6301" y="1168400"/>
            <a:ext cx="1876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胡克定律极简史：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6301" y="1765300"/>
            <a:ext cx="5076825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19世纪初，在前者做了不少实验工作的前提下，英国科学家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托马斯·杨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总结了胡克等人的研究成果，指出：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6301" y="3251200"/>
            <a:ext cx="5305425" cy="13849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如果弹性体的伸长量超过一定限度，材料就会断裂，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弹性力定律就不再适用了，明确地指出弹性力定律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的适用范围。（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超出该适用范围的形变就叫做范性</a:t>
            </a:r>
            <a:b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形变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7725" y="5207001"/>
            <a:ext cx="7734300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至此，经过许多科学家的辛勤劳动，终于准确地确立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了物体的弹性力定律。后人为纪念胡克的开创性工作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和取得的成果，便把这个定律叫做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胡克定律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29350" y="1625600"/>
            <a:ext cx="2247900" cy="3352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057901" y="4762501"/>
            <a:ext cx="2505075" cy="2095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81751" y="5181600"/>
            <a:ext cx="1876425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一条定律的得来可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能是几代科学家共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同努力的结果！</a:t>
            </a:r>
          </a:p>
        </p:txBody>
      </p:sp>
    </p:spTree>
    <p:extLst>
      <p:ext uri="{BB962C8B-B14F-4D97-AF65-F5344CB8AC3E}">
        <p14:creationId xmlns="" xmlns:p14="http://schemas.microsoft.com/office/powerpoint/2010/main" val="31501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29675" cy="4562475"/>
          <a:chOff x="381000" y="266700"/>
          <a:chExt cx="8829675" cy="4562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胡克定律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3335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7250" y="12954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胡克定律：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7251" y="1968500"/>
            <a:ext cx="51911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1、内容：在弹性限度内,弹簧发生弹性形变时，弹力的大小跟弹簧伸长（或缩短）的长度Δx成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正比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7250" y="3721100"/>
            <a:ext cx="2686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2、公式：  F ＝ kΔx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7250" y="4419600"/>
            <a:ext cx="4991100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（其中：k——弹簧的劲度系数；单位：牛每米，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符号N/m；Δx——弹簧伸长（或缩短）的长度）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7250" y="5524500"/>
            <a:ext cx="65722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☆弹簧弹力的方向：沿弹簧，指向恢复原长的方向。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19801" y="1854201"/>
            <a:ext cx="2809875" cy="3441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8415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4581525"/>
          <a:chOff x="381000" y="266700"/>
          <a:chExt cx="8724900" cy="4581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0541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一、弹力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76400"/>
            <a:ext cx="5867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1、弹性和塑性：撤去外力后能否恢复______。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286000"/>
            <a:ext cx="27622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2、弹力的产生条件：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908300"/>
            <a:ext cx="5524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（1）______（2）________________________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619500"/>
            <a:ext cx="205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二、弹簧测力计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4292601"/>
            <a:ext cx="80962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1、原理：在____________内，弹簧受到的拉力越大，弹簧的伸长就越长。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1" y="5549900"/>
            <a:ext cx="418147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2、使用：看、调、用、读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57826" y="16256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原状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67076" y="2882900"/>
            <a:ext cx="280987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是否发生弹性形变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66976" y="42799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弹性限度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57326" y="28956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接触</a:t>
            </a:r>
          </a:p>
        </p:txBody>
      </p:sp>
    </p:spTree>
    <p:extLst>
      <p:ext uri="{BB962C8B-B14F-4D97-AF65-F5344CB8AC3E}">
        <p14:creationId xmlns="" xmlns:p14="http://schemas.microsoft.com/office/powerpoint/2010/main" val="13274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020050" cy="4657725"/>
          <a:chOff x="381000" y="266700"/>
          <a:chExt cx="8020050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温故知新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4859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5350" y="1460500"/>
            <a:ext cx="746286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观察下列图片并说明图片表示了力的什么作用效果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90751" y="5651500"/>
            <a:ext cx="538164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力能够改变物体的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_______________。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24426" y="56388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运动状态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162550" y="24257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71550" y="24257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672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81975" cy="4467225"/>
          <a:chOff x="381000" y="266700"/>
          <a:chExt cx="8181975" cy="4467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温故知新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4859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5350" y="1460500"/>
            <a:ext cx="717711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观察下列图片并说明图片表示了力的什么作用效果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05076" y="5397500"/>
            <a:ext cx="471013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力能够改变物体的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95876" y="53594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形状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86475" y="2603500"/>
            <a:ext cx="2095500" cy="1828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343275" y="2603500"/>
            <a:ext cx="2133600" cy="1854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590550" y="2603500"/>
            <a:ext cx="2133600" cy="1854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385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15350" cy="3714750"/>
          <a:chOff x="381000" y="266700"/>
          <a:chExt cx="8515350" cy="37147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回顾练习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397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2501" y="1371600"/>
            <a:ext cx="519113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下列关于力的叙述中正确的是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   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2500" y="2235200"/>
            <a:ext cx="42672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A、一个物体就能产生力的作用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2500" y="2984500"/>
            <a:ext cx="65951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B、彼此不直接接触的物体之间也可能有力的作用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2500" y="3721100"/>
            <a:ext cx="65951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C、彼此不直接接触的物体之间不可能有力的作用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2500" y="4394200"/>
            <a:ext cx="627189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D、彼此直接接触的物体之间一定有力的作用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1100" y="1371600"/>
            <a:ext cx="22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626" y="647700"/>
            <a:ext cx="2371725" cy="220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34678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62975" cy="4914900"/>
          <a:chOff x="381000" y="266700"/>
          <a:chExt cx="8562975" cy="4914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探究小实验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4351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2975" y="1435101"/>
            <a:ext cx="7620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1、活动要求：用手对弹簧、超轻粘土等施加力的作用，观察物体在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受力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撤掉力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之后有什么变化？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2976" y="2721187"/>
            <a:ext cx="65119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2、仔细体会手作用在这些物体时的受力情况？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2975" y="3416300"/>
            <a:ext cx="4762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3、交流观察到的现象和自身的感受。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200" y="4292601"/>
            <a:ext cx="2457450" cy="2247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28700" y="4292600"/>
            <a:ext cx="2438400" cy="2260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362886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82025" cy="4933950"/>
          <a:chOff x="381000" y="266700"/>
          <a:chExt cx="8582025" cy="4933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实验现象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14351" y="1143001"/>
          <a:ext cx="8067675" cy="1130300"/>
        </p:xfrm>
        <a:graphic>
          <a:graphicData uri="http://schemas.openxmlformats.org/drawingml/2006/table">
            <a:tbl>
              <a:tblPr firstRow="1" bandRow="1"/>
              <a:tblGrid>
                <a:gridCol w="2689225"/>
                <a:gridCol w="2689225"/>
                <a:gridCol w="2689225"/>
              </a:tblGrid>
              <a:tr h="11303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9025" y="1092200"/>
            <a:ext cx="2057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受力和撤掉力之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后的变化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76951" y="1397000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过程中手受到的力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14351" y="2260600"/>
          <a:ext cx="8067675" cy="4318000"/>
        </p:xfrm>
        <a:graphic>
          <a:graphicData uri="http://schemas.openxmlformats.org/drawingml/2006/table">
            <a:tbl>
              <a:tblPr firstRow="1" bandRow="1"/>
              <a:tblGrid>
                <a:gridCol w="2689225"/>
                <a:gridCol w="2689225"/>
                <a:gridCol w="2689225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2159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448050" y="2438400"/>
            <a:ext cx="2428240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受力后发生形变但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撤掉力之后不能恢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复到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原来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的形状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24575" y="2705101"/>
            <a:ext cx="245745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挤压或拉伸结束后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手不受力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48050" y="4711700"/>
            <a:ext cx="2628900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受力后发生形变但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撤掉力之后能够恢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复到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原来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的形状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24575" y="4940300"/>
            <a:ext cx="22955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整个过程中手始终受力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4368800"/>
            <a:ext cx="2667000" cy="218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2667000" cy="2108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13989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954</Words>
  <Application>Microsoft Office PowerPoint</Application>
  <PresentationFormat>全屏显示(4:3)</PresentationFormat>
  <Paragraphs>258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2020-04-28T13:33:39Z</dcterms:created>
  <dcterms:modified xsi:type="dcterms:W3CDTF">2020-04-29T03:10:08Z</dcterms:modified>
</cp:coreProperties>
</file>